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Guillaume@Zetane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hyperlink" Target="https://patrickstamant.github.io/95950ae6-5f8c-491b-b4c4-bbe4d7689c7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trickstamant.github.io/f6d3c11c-1e1e-4be1-8105-724e21bc8b31/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patrickstamant.github.io/8e57a28f-b116-4cf1-b053-bbe4e2e750e6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isualcapitalist.com/how-smart-is-chatgp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ww.youtube.com/watch?v=g7YJIpkk7K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88;p13"/>
          <p:cNvSpPr txBox="1">
            <a:spLocks noGrp="1"/>
          </p:cNvSpPr>
          <p:nvPr>
            <p:ph type="title"/>
          </p:nvPr>
        </p:nvSpPr>
        <p:spPr>
          <a:xfrm>
            <a:off x="945252" y="2601379"/>
            <a:ext cx="10588805" cy="2105794"/>
          </a:xfrm>
          <a:prstGeom prst="rect">
            <a:avLst/>
          </a:prstGeom>
        </p:spPr>
        <p:txBody>
          <a:bodyPr lIns="45699" tIns="45699" rIns="45699" bIns="45699" anchor="t"/>
          <a:lstStyle>
            <a:lvl1pPr>
              <a:lnSpc>
                <a:spcPct val="115000"/>
              </a:lnSpc>
              <a:defRPr sz="3600">
                <a:solidFill>
                  <a:srgbClr val="F8B00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Can it Be Done? 1 Hour to Ship a Robust and Explainable Real World AI Product</a:t>
            </a:r>
          </a:p>
        </p:txBody>
      </p:sp>
      <p:sp>
        <p:nvSpPr>
          <p:cNvPr id="95" name="Google Shape;89;p13"/>
          <p:cNvSpPr txBox="1"/>
          <p:nvPr/>
        </p:nvSpPr>
        <p:spPr>
          <a:xfrm>
            <a:off x="990975" y="5514292"/>
            <a:ext cx="5590554" cy="801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15000"/>
              </a:lnSpc>
              <a:defRPr sz="20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Patrick St-Amant</a:t>
            </a: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   CTO &amp; Co-Founder</a:t>
            </a:r>
            <a:br>
              <a:rPr>
                <a:latin typeface="Roboto Regular"/>
                <a:ea typeface="Roboto Regular"/>
                <a:cs typeface="Roboto Regular"/>
                <a:sym typeface="Roboto Regular"/>
              </a:rPr>
            </a:b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patrick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Roboto Regular"/>
                <a:ea typeface="Roboto Regular"/>
                <a:cs typeface="Roboto Regular"/>
                <a:sym typeface="Roboto Regular"/>
                <a:hlinkClick r:id="rId2"/>
              </a:rPr>
              <a:t>@zetane.com</a:t>
            </a:r>
          </a:p>
        </p:txBody>
      </p:sp>
      <p:sp>
        <p:nvSpPr>
          <p:cNvPr id="96" name="Google Shape;90;p13"/>
          <p:cNvSpPr txBox="1"/>
          <p:nvPr/>
        </p:nvSpPr>
        <p:spPr>
          <a:xfrm>
            <a:off x="9407949" y="6516401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  <p:pic>
        <p:nvPicPr>
          <p:cNvPr id="97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51" y="490465"/>
            <a:ext cx="3362962" cy="1104939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Google Shape;89;p13"/>
          <p:cNvSpPr txBox="1"/>
          <p:nvPr/>
        </p:nvSpPr>
        <p:spPr>
          <a:xfrm>
            <a:off x="6931200" y="4465775"/>
            <a:ext cx="3878143" cy="801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15000"/>
              </a:lnSpc>
              <a:defRPr sz="20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Jon Magoon   </a:t>
            </a: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CPO &amp; Co-Founder</a:t>
            </a:r>
            <a:br>
              <a:rPr>
                <a:latin typeface="Roboto Regular"/>
                <a:ea typeface="Roboto Regular"/>
                <a:cs typeface="Roboto Regular"/>
                <a:sym typeface="Roboto Regular"/>
              </a:rPr>
            </a:b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jon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Roboto Regular"/>
                <a:ea typeface="Roboto Regular"/>
                <a:cs typeface="Roboto Regular"/>
                <a:sym typeface="Roboto Regular"/>
                <a:hlinkClick r:id="rId2"/>
              </a:rPr>
              <a:t>@zetane.com</a:t>
            </a:r>
          </a:p>
        </p:txBody>
      </p:sp>
      <p:sp>
        <p:nvSpPr>
          <p:cNvPr id="99" name="Google Shape;89;p13"/>
          <p:cNvSpPr txBox="1"/>
          <p:nvPr/>
        </p:nvSpPr>
        <p:spPr>
          <a:xfrm>
            <a:off x="990977" y="4465775"/>
            <a:ext cx="4918124" cy="801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15000"/>
              </a:lnSpc>
              <a:defRPr sz="200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Zahra Golpayegani    </a:t>
            </a: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Lead ML Engineer</a:t>
            </a:r>
            <a:br>
              <a:rPr>
                <a:latin typeface="Roboto Regular"/>
                <a:ea typeface="Roboto Regular"/>
                <a:cs typeface="Roboto Regular"/>
                <a:sym typeface="Roboto Regular"/>
              </a:rPr>
            </a:br>
            <a:r>
              <a:rPr>
                <a:latin typeface="Roboto Regular"/>
                <a:ea typeface="Roboto Regular"/>
                <a:cs typeface="Roboto Regular"/>
                <a:sym typeface="Roboto Regular"/>
              </a:rPr>
              <a:t>zahra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Roboto Regular"/>
                <a:ea typeface="Roboto Regular"/>
                <a:cs typeface="Roboto Regular"/>
                <a:sym typeface="Roboto Regular"/>
                <a:hlinkClick r:id="rId2"/>
              </a:rPr>
              <a:t>@zetane.com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336792" y="6436578"/>
            <a:ext cx="245709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00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499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Pipeline Demo</a:t>
            </a:r>
          </a:p>
        </p:txBody>
      </p:sp>
      <p:pic>
        <p:nvPicPr>
          <p:cNvPr id="202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Google Shape;674;p40"/>
          <p:cNvSpPr txBox="1"/>
          <p:nvPr/>
        </p:nvSpPr>
        <p:spPr>
          <a:xfrm>
            <a:off x="202702" y="1654031"/>
            <a:ext cx="9643428" cy="449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Quickly assemble a pipeline using blocks</a:t>
            </a:r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Easily share and reuse your blocks and pipeline</a:t>
            </a:r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Canny Edge Demo</a:t>
            </a:r>
          </a:p>
        </p:txBody>
      </p:sp>
      <p:pic>
        <p:nvPicPr>
          <p:cNvPr id="20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635" y="2943368"/>
            <a:ext cx="6024493" cy="352213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336792" y="6436578"/>
            <a:ext cx="245708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08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500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Bring your own code</a:t>
            </a:r>
          </a:p>
        </p:txBody>
      </p:sp>
      <p:pic>
        <p:nvPicPr>
          <p:cNvPr id="210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Google Shape;674;p40"/>
          <p:cNvSpPr txBox="1"/>
          <p:nvPr/>
        </p:nvSpPr>
        <p:spPr>
          <a:xfrm>
            <a:off x="235360" y="1556059"/>
            <a:ext cx="10961576" cy="449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It is Not low code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It’s </a:t>
            </a:r>
            <a:r>
              <a:rPr>
                <a:solidFill>
                  <a:schemeClr val="accent4"/>
                </a:solidFill>
              </a:rPr>
              <a:t>Full Code</a:t>
            </a:r>
            <a:r>
              <a:t> that is made to feel like low code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Use the ZetaForge code editor or </a:t>
            </a:r>
            <a:r>
              <a:rPr>
                <a:solidFill>
                  <a:schemeClr val="accent4"/>
                </a:solidFill>
              </a:rPr>
              <a:t>use your favorite code editor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Your choice: </a:t>
            </a:r>
          </a:p>
          <a:p>
            <a:pPr lvl="1" indent="488950">
              <a:lnSpc>
                <a:spcPct val="135000"/>
              </a:lnSpc>
              <a:spcBef>
                <a:spcPts val="500"/>
              </a:spcBef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		Plug and play code blocks</a:t>
            </a:r>
          </a:p>
          <a:p>
            <a:pPr lvl="5" indent="488950">
              <a:lnSpc>
                <a:spcPct val="135000"/>
              </a:lnSpc>
              <a:spcBef>
                <a:spcPts val="500"/>
              </a:spcBef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		Wrap your or others code in blocks </a:t>
            </a:r>
          </a:p>
          <a:p>
            <a:pPr lvl="5" indent="488950">
              <a:lnSpc>
                <a:spcPct val="135000"/>
              </a:lnSpc>
              <a:spcBef>
                <a:spcPts val="500"/>
              </a:spcBef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		Code from scratch 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Flexible tool for developing complex AI pipelines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chemeClr val="accent4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Made for devs, explain to everyone</a:t>
            </a:r>
          </a:p>
        </p:txBody>
      </p:sp>
      <p:sp>
        <p:nvSpPr>
          <p:cNvPr id="212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336793" y="6436578"/>
            <a:ext cx="245709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15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499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The ZetaForge Tech</a:t>
            </a:r>
          </a:p>
        </p:txBody>
      </p:sp>
      <p:pic>
        <p:nvPicPr>
          <p:cNvPr id="217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Google Shape;674;p40"/>
          <p:cNvSpPr txBox="1"/>
          <p:nvPr/>
        </p:nvSpPr>
        <p:spPr>
          <a:xfrm>
            <a:off x="202702" y="1654031"/>
            <a:ext cx="9131042" cy="449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Docker containers and Kubernetes clusters</a:t>
            </a:r>
            <a:endParaRPr sz="2400"/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Standardized interface to the blocks</a:t>
            </a:r>
            <a:endParaRPr sz="2400"/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Visual and interactive UI/UX</a:t>
            </a:r>
            <a:endParaRPr sz="2400"/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Open source and transparent </a:t>
            </a:r>
          </a:p>
        </p:txBody>
      </p:sp>
      <p:sp>
        <p:nvSpPr>
          <p:cNvPr id="219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  <p:pic>
        <p:nvPicPr>
          <p:cNvPr id="22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114" y="4052463"/>
            <a:ext cx="1361451" cy="1321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0798" y="4084651"/>
            <a:ext cx="1240373" cy="1213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829" y="4084651"/>
            <a:ext cx="1592851" cy="125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7" descr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1529" y="2605440"/>
            <a:ext cx="4336620" cy="915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336792" y="6436578"/>
            <a:ext cx="245709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226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499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Product: Moral Stories for Kids</a:t>
            </a:r>
          </a:p>
        </p:txBody>
      </p:sp>
      <p:pic>
        <p:nvPicPr>
          <p:cNvPr id="228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Google Shape;674;p40"/>
          <p:cNvSpPr txBox="1"/>
          <p:nvPr/>
        </p:nvSpPr>
        <p:spPr>
          <a:xfrm>
            <a:off x="-361921" y="1398721"/>
            <a:ext cx="11815130" cy="2257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pPr marL="589788" lvl="1" indent="-169290" defTabSz="786384">
              <a:lnSpc>
                <a:spcPct val="135000"/>
              </a:lnSpc>
              <a:spcBef>
                <a:spcPts val="400"/>
              </a:spcBef>
              <a:buClr>
                <a:srgbClr val="6A2BE1"/>
              </a:buClr>
              <a:buSzPts val="1500"/>
              <a:buFont typeface="Roboto Regular"/>
              <a:buChar char="•"/>
              <a:defRPr sz="1548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I want to teach my 6 year-old girl to eat more carrots. Use a princess and a dragon in your story.</a:t>
            </a:r>
            <a:endParaRPr sz="2064"/>
          </a:p>
          <a:p>
            <a:pPr marL="589788" lvl="1" indent="-169290" defTabSz="786384">
              <a:lnSpc>
                <a:spcPct val="135000"/>
              </a:lnSpc>
              <a:spcBef>
                <a:spcPts val="400"/>
              </a:spcBef>
              <a:buClr>
                <a:srgbClr val="6A2BE1"/>
              </a:buClr>
              <a:buSzPts val="1500"/>
              <a:buFont typeface="Roboto Regular"/>
              <a:buChar char="•"/>
              <a:defRPr sz="1548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I want a child to learn that it is important to be attentive to detail. The main character is called Luka and it is in a world of Lego. Make the story rhyme.   </a:t>
            </a:r>
            <a:r>
              <a:rPr sz="1032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https://patrickstamant.github.io/8e57a28f-b116-4cf1-b053-bbe4e2e750e6/</a:t>
            </a:r>
            <a:r>
              <a:rPr sz="1032">
                <a:solidFill>
                  <a:srgbClr val="808080"/>
                </a:solidFill>
              </a:rPr>
              <a:t> </a:t>
            </a:r>
          </a:p>
          <a:p>
            <a:pPr marL="589788" lvl="1" indent="-169290" defTabSz="786384">
              <a:lnSpc>
                <a:spcPct val="135000"/>
              </a:lnSpc>
              <a:spcBef>
                <a:spcPts val="400"/>
              </a:spcBef>
              <a:buClr>
                <a:srgbClr val="6A2BE1"/>
              </a:buClr>
              <a:buSzPts val="1500"/>
              <a:buFont typeface="Roboto Regular"/>
              <a:buChar char="•"/>
              <a:defRPr sz="1548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I want a child named Julia to learn why it is important to go to bed on time. The context is a world of pink unicorns and narwals.</a:t>
            </a:r>
          </a:p>
        </p:txBody>
      </p:sp>
      <p:sp>
        <p:nvSpPr>
          <p:cNvPr id="230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  <p:pic>
        <p:nvPicPr>
          <p:cNvPr id="231" name="Picture 7" descr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838" y="3399199"/>
            <a:ext cx="4754034" cy="2588584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extBox 9"/>
          <p:cNvSpPr txBox="1"/>
          <p:nvPr/>
        </p:nvSpPr>
        <p:spPr>
          <a:xfrm>
            <a:off x="6358073" y="6131564"/>
            <a:ext cx="5013962" cy="228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808080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https://patrickstamant.github.io/f6d3c11c-1e1e-4be1-8105-724e21bc8b31/</a:t>
            </a:r>
            <a:r>
              <a:t> </a:t>
            </a:r>
          </a:p>
        </p:txBody>
      </p:sp>
      <p:sp>
        <p:nvSpPr>
          <p:cNvPr id="233" name="TextBox 11"/>
          <p:cNvSpPr txBox="1"/>
          <p:nvPr/>
        </p:nvSpPr>
        <p:spPr>
          <a:xfrm>
            <a:off x="2551981" y="6049014"/>
            <a:ext cx="2539146" cy="393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808080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https://patrickstamant.github.io/95950ae6-5f8c-491b-b4c4-bbe4d7689c7e/</a:t>
            </a:r>
            <a:r>
              <a:t> </a:t>
            </a:r>
          </a:p>
        </p:txBody>
      </p:sp>
      <p:pic>
        <p:nvPicPr>
          <p:cNvPr id="234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5619" y="3399199"/>
            <a:ext cx="2591870" cy="2588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336792" y="6436578"/>
            <a:ext cx="245709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237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499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Work as a Team</a:t>
            </a:r>
          </a:p>
        </p:txBody>
      </p:sp>
      <p:pic>
        <p:nvPicPr>
          <p:cNvPr id="239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Google Shape;674;p40"/>
          <p:cNvSpPr txBox="1"/>
          <p:nvPr/>
        </p:nvSpPr>
        <p:spPr>
          <a:xfrm>
            <a:off x="238020" y="1606627"/>
            <a:ext cx="11509269" cy="195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Goal: Make an pipeline to automatically generate moral story books</a:t>
            </a:r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One block version per team member: Meet, Aman, Zahra, Patrick</a:t>
            </a:r>
            <a:endParaRPr sz="2400"/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Load blocks and assemble the AI pipeline</a:t>
            </a:r>
          </a:p>
        </p:txBody>
      </p:sp>
      <p:sp>
        <p:nvSpPr>
          <p:cNvPr id="241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  <p:pic>
        <p:nvPicPr>
          <p:cNvPr id="242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971" y="4571996"/>
            <a:ext cx="2473178" cy="1358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25" descr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86" y="4643147"/>
            <a:ext cx="3009383" cy="1216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13" descr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1305" y="2179332"/>
            <a:ext cx="2716550" cy="1475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72" y="4087286"/>
            <a:ext cx="604158" cy="626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971" y="3975873"/>
            <a:ext cx="634262" cy="657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8" descr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5318" y="1591311"/>
            <a:ext cx="634262" cy="657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19" descr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8905" y="4507574"/>
            <a:ext cx="3205012" cy="1487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6" descr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4004" y="3976809"/>
            <a:ext cx="640653" cy="633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1305" y="1591311"/>
            <a:ext cx="634262" cy="657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8" descr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7866" y="4076422"/>
            <a:ext cx="604158" cy="626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336792" y="6436578"/>
            <a:ext cx="245709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54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499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Fun Activity: Build the pipeline using this of available blocks</a:t>
            </a:r>
          </a:p>
        </p:txBody>
      </p:sp>
      <p:sp>
        <p:nvSpPr>
          <p:cNvPr id="256" name="Google Shape;675;p40"/>
          <p:cNvSpPr txBox="1"/>
          <p:nvPr/>
        </p:nvSpPr>
        <p:spPr>
          <a:xfrm>
            <a:off x="10224965" y="6424363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43434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  <p:pic>
        <p:nvPicPr>
          <p:cNvPr id="257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Rectangle 1"/>
          <p:cNvSpPr/>
          <p:nvPr/>
        </p:nvSpPr>
        <p:spPr>
          <a:xfrm>
            <a:off x="8365869" y="3842180"/>
            <a:ext cx="3172084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GPT Story Teller</a:t>
            </a:r>
          </a:p>
        </p:txBody>
      </p:sp>
      <p:sp>
        <p:nvSpPr>
          <p:cNvPr id="259" name="Rectangle 2"/>
          <p:cNvSpPr/>
          <p:nvPr/>
        </p:nvSpPr>
        <p:spPr>
          <a:xfrm>
            <a:off x="4421839" y="4992443"/>
            <a:ext cx="3172084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API Key</a:t>
            </a:r>
          </a:p>
        </p:txBody>
      </p:sp>
      <p:sp>
        <p:nvSpPr>
          <p:cNvPr id="260" name="Rectangle 3"/>
          <p:cNvSpPr/>
          <p:nvPr/>
        </p:nvSpPr>
        <p:spPr>
          <a:xfrm>
            <a:off x="4421839" y="6030869"/>
            <a:ext cx="3172084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Text to Audio Speech</a:t>
            </a:r>
          </a:p>
        </p:txBody>
      </p:sp>
      <p:sp>
        <p:nvSpPr>
          <p:cNvPr id="261" name="Rectangle 4"/>
          <p:cNvSpPr/>
          <p:nvPr/>
        </p:nvSpPr>
        <p:spPr>
          <a:xfrm>
            <a:off x="643366" y="3808286"/>
            <a:ext cx="3172085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Text to Image</a:t>
            </a:r>
          </a:p>
        </p:txBody>
      </p:sp>
      <p:sp>
        <p:nvSpPr>
          <p:cNvPr id="262" name="Rectangle 5"/>
          <p:cNvSpPr/>
          <p:nvPr/>
        </p:nvSpPr>
        <p:spPr>
          <a:xfrm>
            <a:off x="4404314" y="2739999"/>
            <a:ext cx="3172085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Aggregate the results</a:t>
            </a:r>
          </a:p>
        </p:txBody>
      </p:sp>
      <p:sp>
        <p:nvSpPr>
          <p:cNvPr id="263" name="Rectangle 6"/>
          <p:cNvSpPr/>
          <p:nvPr/>
        </p:nvSpPr>
        <p:spPr>
          <a:xfrm>
            <a:off x="609499" y="2739999"/>
            <a:ext cx="3172085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Story to Image Prompts</a:t>
            </a:r>
          </a:p>
        </p:txBody>
      </p:sp>
      <p:sp>
        <p:nvSpPr>
          <p:cNvPr id="264" name="Rectangle 7"/>
          <p:cNvSpPr/>
          <p:nvPr/>
        </p:nvSpPr>
        <p:spPr>
          <a:xfrm>
            <a:off x="609499" y="5022077"/>
            <a:ext cx="3172085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Text Input</a:t>
            </a:r>
          </a:p>
        </p:txBody>
      </p:sp>
      <p:sp>
        <p:nvSpPr>
          <p:cNvPr id="265" name="Rectangle 8"/>
          <p:cNvSpPr/>
          <p:nvPr/>
        </p:nvSpPr>
        <p:spPr>
          <a:xfrm>
            <a:off x="4421840" y="1803093"/>
            <a:ext cx="3172085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GPT Ethics Reviewer</a:t>
            </a:r>
          </a:p>
        </p:txBody>
      </p:sp>
      <p:sp>
        <p:nvSpPr>
          <p:cNvPr id="266" name="Rectangle 9"/>
          <p:cNvSpPr/>
          <p:nvPr/>
        </p:nvSpPr>
        <p:spPr>
          <a:xfrm>
            <a:off x="8365867" y="1806044"/>
            <a:ext cx="3172084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Text Input</a:t>
            </a:r>
          </a:p>
        </p:txBody>
      </p:sp>
      <p:sp>
        <p:nvSpPr>
          <p:cNvPr id="267" name="Rectangle 10"/>
          <p:cNvSpPr/>
          <p:nvPr/>
        </p:nvSpPr>
        <p:spPr>
          <a:xfrm>
            <a:off x="4421840" y="3818944"/>
            <a:ext cx="3172084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QR Code Maker</a:t>
            </a:r>
          </a:p>
        </p:txBody>
      </p:sp>
      <p:sp>
        <p:nvSpPr>
          <p:cNvPr id="268" name="Rectangle 11"/>
          <p:cNvSpPr/>
          <p:nvPr/>
        </p:nvSpPr>
        <p:spPr>
          <a:xfrm>
            <a:off x="8365869" y="4992443"/>
            <a:ext cx="3172085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Image Viewer</a:t>
            </a:r>
          </a:p>
        </p:txBody>
      </p:sp>
      <p:sp>
        <p:nvSpPr>
          <p:cNvPr id="269" name="Rectangle 13"/>
          <p:cNvSpPr/>
          <p:nvPr/>
        </p:nvSpPr>
        <p:spPr>
          <a:xfrm>
            <a:off x="609499" y="1803093"/>
            <a:ext cx="3172085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Generate a website</a:t>
            </a:r>
          </a:p>
        </p:txBody>
      </p:sp>
      <p:sp>
        <p:nvSpPr>
          <p:cNvPr id="270" name="Rectangle 14"/>
          <p:cNvSpPr/>
          <p:nvPr/>
        </p:nvSpPr>
        <p:spPr>
          <a:xfrm>
            <a:off x="8365867" y="2748649"/>
            <a:ext cx="3172084" cy="405169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2400"/>
            </a:lvl1pPr>
          </a:lstStyle>
          <a:p>
            <a:r>
              <a:t>Publish a website</a:t>
            </a:r>
          </a:p>
        </p:txBody>
      </p:sp>
      <p:sp>
        <p:nvSpPr>
          <p:cNvPr id="271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500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Activity Solution and Overview</a:t>
            </a:r>
          </a:p>
        </p:txBody>
      </p:sp>
      <p:sp>
        <p:nvSpPr>
          <p:cNvPr id="275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  <p:pic>
        <p:nvPicPr>
          <p:cNvPr id="276" name="Screenshot 2024-04-24 at 12.55.15 PM.png" descr="Screenshot 2024-04-24 at 12.55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383" y="1260501"/>
            <a:ext cx="8990732" cy="5619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336792" y="6436578"/>
            <a:ext cx="245709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79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499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Safe and Responsible AI</a:t>
            </a:r>
          </a:p>
        </p:txBody>
      </p:sp>
      <p:pic>
        <p:nvPicPr>
          <p:cNvPr id="281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736" y="1571028"/>
            <a:ext cx="4278879" cy="225954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You are a story editor responsible for carefully inspecting a given story to check if it is ethical and suitable for children.…"/>
          <p:cNvSpPr txBox="1"/>
          <p:nvPr/>
        </p:nvSpPr>
        <p:spPr>
          <a:xfrm>
            <a:off x="1544829" y="4260720"/>
            <a:ext cx="9295915" cy="126728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/>
            </a:pPr>
            <a:r>
              <a:t>You are a story editor responsible for carefully inspecting a given story to check if it is ethical and suitable for children.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Make any necessary modifications to ensure that the story is appropriate for children.</a:t>
            </a:r>
          </a:p>
        </p:txBody>
      </p:sp>
      <p:sp>
        <p:nvSpPr>
          <p:cNvPr id="284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336792" y="6436578"/>
            <a:ext cx="245709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87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500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GPT Reviewer</a:t>
            </a:r>
          </a:p>
        </p:txBody>
      </p:sp>
      <p:pic>
        <p:nvPicPr>
          <p:cNvPr id="289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07" y="1426476"/>
            <a:ext cx="11349593" cy="4618917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336792" y="6436578"/>
            <a:ext cx="245709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294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500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Wrap a GitHub Repo</a:t>
            </a:r>
          </a:p>
        </p:txBody>
      </p:sp>
      <p:pic>
        <p:nvPicPr>
          <p:cNvPr id="296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Google Shape;674;p40"/>
          <p:cNvSpPr txBox="1"/>
          <p:nvPr/>
        </p:nvSpPr>
        <p:spPr>
          <a:xfrm>
            <a:off x="202703" y="1654031"/>
            <a:ext cx="8691500" cy="449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Block interface (Specs.json): Inputs and Output variable name</a:t>
            </a:r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Requirements.txt: python packages list and versions</a:t>
            </a:r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Dockerfile</a:t>
            </a:r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Computations.py</a:t>
            </a:r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Folder containing the GitHub Repo</a:t>
            </a: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374" y="2954851"/>
            <a:ext cx="6015903" cy="3147153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407598" y="6436578"/>
            <a:ext cx="174904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02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  <p:grpSp>
        <p:nvGrpSpPr>
          <p:cNvPr id="135" name="Diagram 11"/>
          <p:cNvGrpSpPr/>
          <p:nvPr/>
        </p:nvGrpSpPr>
        <p:grpSpPr>
          <a:xfrm>
            <a:off x="4397931" y="1807647"/>
            <a:ext cx="4268297" cy="4188551"/>
            <a:chOff x="0" y="0"/>
            <a:chExt cx="4268295" cy="4188549"/>
          </a:xfrm>
        </p:grpSpPr>
        <p:grpSp>
          <p:nvGrpSpPr>
            <p:cNvPr id="106" name="Group"/>
            <p:cNvGrpSpPr/>
            <p:nvPr/>
          </p:nvGrpSpPr>
          <p:grpSpPr>
            <a:xfrm>
              <a:off x="1590373" y="1631274"/>
              <a:ext cx="1087549" cy="1087549"/>
              <a:chOff x="0" y="0"/>
              <a:chExt cx="1087548" cy="1087548"/>
            </a:xfrm>
          </p:grpSpPr>
          <p:sp>
            <p:nvSpPr>
              <p:cNvPr id="104" name="Circle"/>
              <p:cNvSpPr/>
              <p:nvPr/>
            </p:nvSpPr>
            <p:spPr>
              <a:xfrm>
                <a:off x="-1" y="-1"/>
                <a:ext cx="1087549" cy="1087549"/>
              </a:xfrm>
              <a:prstGeom prst="ellipse">
                <a:avLst/>
              </a:prstGeom>
              <a:solidFill>
                <a:srgbClr val="44546A"/>
              </a:solidFill>
              <a:ln w="12700" cap="flat">
                <a:solidFill>
                  <a:srgbClr val="E7E6E6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5" name="Text…"/>
              <p:cNvSpPr txBox="1"/>
              <p:nvPr/>
            </p:nvSpPr>
            <p:spPr>
              <a:xfrm>
                <a:off x="159267" y="233729"/>
                <a:ext cx="769014" cy="6200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063" tIns="12063" rIns="12063" bIns="12063" numCol="1" anchor="ctr">
                <a:spAutoFit/>
              </a:bodyPr>
              <a:lstStyle/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pPr>
                <a:r>
                  <a:t>Text</a:t>
                </a:r>
              </a:p>
              <a:p>
                <a:pPr algn="ctr" defTabSz="844550">
                  <a:lnSpc>
                    <a:spcPct val="90000"/>
                  </a:lnSpc>
                  <a:spcBef>
                    <a:spcPts val="700"/>
                  </a:spcBef>
                  <a:defRPr sz="1900">
                    <a:solidFill>
                      <a:srgbClr val="FFFFFF"/>
                    </a:solidFill>
                  </a:defRPr>
                </a:pPr>
                <a:r>
                  <a:t>Prompt</a:t>
                </a:r>
              </a:p>
            </p:txBody>
          </p:sp>
        </p:grpSp>
        <p:sp>
          <p:nvSpPr>
            <p:cNvPr id="107" name="Line"/>
            <p:cNvSpPr/>
            <p:nvPr/>
          </p:nvSpPr>
          <p:spPr>
            <a:xfrm flipV="1">
              <a:off x="2133510" y="1088180"/>
              <a:ext cx="2" cy="543729"/>
            </a:xfrm>
            <a:prstGeom prst="line">
              <a:avLst/>
            </a:prstGeom>
            <a:noFill/>
            <a:ln w="12700" cap="flat">
              <a:solidFill>
                <a:srgbClr val="36435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10" name="Group"/>
            <p:cNvGrpSpPr/>
            <p:nvPr/>
          </p:nvGrpSpPr>
          <p:grpSpPr>
            <a:xfrm>
              <a:off x="1590373" y="-1"/>
              <a:ext cx="1087549" cy="1087549"/>
              <a:chOff x="0" y="0"/>
              <a:chExt cx="1087548" cy="1087548"/>
            </a:xfrm>
          </p:grpSpPr>
          <p:sp>
            <p:nvSpPr>
              <p:cNvPr id="108" name="Circle"/>
              <p:cNvSpPr/>
              <p:nvPr/>
            </p:nvSpPr>
            <p:spPr>
              <a:xfrm>
                <a:off x="-1" y="-1"/>
                <a:ext cx="1087549" cy="1087549"/>
              </a:xfrm>
              <a:prstGeom prst="ellipse">
                <a:avLst/>
              </a:prstGeom>
              <a:solidFill>
                <a:srgbClr val="44546A"/>
              </a:solidFill>
              <a:ln w="12700" cap="flat">
                <a:solidFill>
                  <a:srgbClr val="E7E6E6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9" name="Image"/>
              <p:cNvSpPr txBox="1"/>
              <p:nvPr/>
            </p:nvSpPr>
            <p:spPr>
              <a:xfrm>
                <a:off x="159267" y="452136"/>
                <a:ext cx="769014" cy="1832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253" tIns="8253" rIns="8253" bIns="8253" numCol="1" anchor="ctr">
                <a:spAutoFit/>
              </a:bodyPr>
              <a:lstStyle>
                <a:lvl1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lvl1pPr>
              </a:lstStyle>
              <a:p>
                <a:r>
                  <a:t>Image</a:t>
                </a:r>
              </a:p>
            </p:txBody>
          </p:sp>
        </p:grpSp>
        <p:sp>
          <p:nvSpPr>
            <p:cNvPr id="111" name="Line"/>
            <p:cNvSpPr/>
            <p:nvPr/>
          </p:nvSpPr>
          <p:spPr>
            <a:xfrm flipV="1">
              <a:off x="2558887" y="1497139"/>
              <a:ext cx="425105" cy="339010"/>
            </a:xfrm>
            <a:prstGeom prst="line">
              <a:avLst/>
            </a:prstGeom>
            <a:noFill/>
            <a:ln w="12700" cap="flat">
              <a:solidFill>
                <a:srgbClr val="36435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14" name="Group"/>
            <p:cNvGrpSpPr/>
            <p:nvPr/>
          </p:nvGrpSpPr>
          <p:grpSpPr>
            <a:xfrm>
              <a:off x="2865753" y="614190"/>
              <a:ext cx="1087549" cy="1087549"/>
              <a:chOff x="0" y="0"/>
              <a:chExt cx="1087548" cy="1087547"/>
            </a:xfrm>
          </p:grpSpPr>
          <p:sp>
            <p:nvSpPr>
              <p:cNvPr id="112" name="Circle"/>
              <p:cNvSpPr/>
              <p:nvPr/>
            </p:nvSpPr>
            <p:spPr>
              <a:xfrm>
                <a:off x="-1" y="0"/>
                <a:ext cx="1087549" cy="1087548"/>
              </a:xfrm>
              <a:prstGeom prst="ellipse">
                <a:avLst/>
              </a:prstGeom>
              <a:solidFill>
                <a:srgbClr val="44546A"/>
              </a:solidFill>
              <a:ln w="12700" cap="flat">
                <a:solidFill>
                  <a:srgbClr val="E7E6E6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3" name="Document"/>
              <p:cNvSpPr txBox="1"/>
              <p:nvPr/>
            </p:nvSpPr>
            <p:spPr>
              <a:xfrm>
                <a:off x="159267" y="452137"/>
                <a:ext cx="769014" cy="1832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253" tIns="8253" rIns="8253" bIns="8253" numCol="1" anchor="ctr">
                <a:spAutoFit/>
              </a:bodyPr>
              <a:lstStyle>
                <a:lvl1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lvl1pPr>
              </a:lstStyle>
              <a:p>
                <a:r>
                  <a:t>Document</a:t>
                </a:r>
              </a:p>
            </p:txBody>
          </p:sp>
        </p:grpSp>
        <p:sp>
          <p:nvSpPr>
            <p:cNvPr id="115" name="Line"/>
            <p:cNvSpPr/>
            <p:nvPr/>
          </p:nvSpPr>
          <p:spPr>
            <a:xfrm>
              <a:off x="2664426" y="2296062"/>
              <a:ext cx="530097" cy="120993"/>
            </a:xfrm>
            <a:prstGeom prst="line">
              <a:avLst/>
            </a:prstGeom>
            <a:noFill/>
            <a:ln w="12700" cap="flat">
              <a:solidFill>
                <a:srgbClr val="36435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18" name="Group"/>
            <p:cNvGrpSpPr/>
            <p:nvPr/>
          </p:nvGrpSpPr>
          <p:grpSpPr>
            <a:xfrm>
              <a:off x="3180747" y="1994266"/>
              <a:ext cx="1087549" cy="1087549"/>
              <a:chOff x="0" y="0"/>
              <a:chExt cx="1087548" cy="1087548"/>
            </a:xfrm>
          </p:grpSpPr>
          <p:sp>
            <p:nvSpPr>
              <p:cNvPr id="116" name="Circle"/>
              <p:cNvSpPr/>
              <p:nvPr/>
            </p:nvSpPr>
            <p:spPr>
              <a:xfrm>
                <a:off x="-1" y="-1"/>
                <a:ext cx="1087549" cy="1087549"/>
              </a:xfrm>
              <a:prstGeom prst="ellipse">
                <a:avLst/>
              </a:prstGeom>
              <a:solidFill>
                <a:srgbClr val="44546A"/>
              </a:solidFill>
              <a:ln w="12700" cap="flat">
                <a:solidFill>
                  <a:srgbClr val="E7E6E6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" name="Video"/>
              <p:cNvSpPr txBox="1"/>
              <p:nvPr/>
            </p:nvSpPr>
            <p:spPr>
              <a:xfrm>
                <a:off x="159267" y="452136"/>
                <a:ext cx="769014" cy="1832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253" tIns="8253" rIns="8253" bIns="8253" numCol="1" anchor="ctr">
                <a:spAutoFit/>
              </a:bodyPr>
              <a:lstStyle>
                <a:lvl1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lvl1pPr>
              </a:lstStyle>
              <a:p>
                <a:r>
                  <a:t>Video</a:t>
                </a:r>
              </a:p>
            </p:txBody>
          </p:sp>
        </p:grpSp>
        <p:sp>
          <p:nvSpPr>
            <p:cNvPr id="119" name="Line"/>
            <p:cNvSpPr/>
            <p:nvPr/>
          </p:nvSpPr>
          <p:spPr>
            <a:xfrm>
              <a:off x="2370652" y="2665329"/>
              <a:ext cx="235917" cy="489883"/>
            </a:xfrm>
            <a:prstGeom prst="line">
              <a:avLst/>
            </a:prstGeom>
            <a:noFill/>
            <a:ln w="12700" cap="flat">
              <a:solidFill>
                <a:srgbClr val="36435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22" name="Group"/>
            <p:cNvGrpSpPr/>
            <p:nvPr/>
          </p:nvGrpSpPr>
          <p:grpSpPr>
            <a:xfrm>
              <a:off x="2298156" y="3101001"/>
              <a:ext cx="1087549" cy="1087549"/>
              <a:chOff x="0" y="0"/>
              <a:chExt cx="1087548" cy="1087548"/>
            </a:xfrm>
          </p:grpSpPr>
          <p:sp>
            <p:nvSpPr>
              <p:cNvPr id="120" name="Circle"/>
              <p:cNvSpPr/>
              <p:nvPr/>
            </p:nvSpPr>
            <p:spPr>
              <a:xfrm>
                <a:off x="-1" y="-1"/>
                <a:ext cx="1087550" cy="1087549"/>
              </a:xfrm>
              <a:prstGeom prst="ellipse">
                <a:avLst/>
              </a:prstGeom>
              <a:solidFill>
                <a:srgbClr val="44546A"/>
              </a:solidFill>
              <a:ln w="12700" cap="flat">
                <a:solidFill>
                  <a:srgbClr val="E7E6E6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1" name="Voice"/>
              <p:cNvSpPr txBox="1"/>
              <p:nvPr/>
            </p:nvSpPr>
            <p:spPr>
              <a:xfrm>
                <a:off x="159267" y="452136"/>
                <a:ext cx="769013" cy="1832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253" tIns="8253" rIns="8253" bIns="8253" numCol="1" anchor="ctr">
                <a:spAutoFit/>
              </a:bodyPr>
              <a:lstStyle>
                <a:lvl1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lvl1pPr>
              </a:lstStyle>
              <a:p>
                <a:r>
                  <a:t>Voice</a:t>
                </a:r>
              </a:p>
            </p:txBody>
          </p:sp>
        </p:grpSp>
        <p:sp>
          <p:nvSpPr>
            <p:cNvPr id="123" name="Line"/>
            <p:cNvSpPr/>
            <p:nvPr/>
          </p:nvSpPr>
          <p:spPr>
            <a:xfrm flipH="1">
              <a:off x="1662869" y="2665879"/>
              <a:ext cx="235917" cy="489883"/>
            </a:xfrm>
            <a:prstGeom prst="line">
              <a:avLst/>
            </a:prstGeom>
            <a:noFill/>
            <a:ln w="12700" cap="flat">
              <a:solidFill>
                <a:srgbClr val="36435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26" name="Group"/>
            <p:cNvGrpSpPr/>
            <p:nvPr/>
          </p:nvGrpSpPr>
          <p:grpSpPr>
            <a:xfrm>
              <a:off x="882591" y="3101001"/>
              <a:ext cx="1087549" cy="1087549"/>
              <a:chOff x="0" y="0"/>
              <a:chExt cx="1087548" cy="1087548"/>
            </a:xfrm>
          </p:grpSpPr>
          <p:sp>
            <p:nvSpPr>
              <p:cNvPr id="124" name="Circle"/>
              <p:cNvSpPr/>
              <p:nvPr/>
            </p:nvSpPr>
            <p:spPr>
              <a:xfrm>
                <a:off x="-1" y="-1"/>
                <a:ext cx="1087549" cy="1087549"/>
              </a:xfrm>
              <a:prstGeom prst="ellipse">
                <a:avLst/>
              </a:prstGeom>
              <a:solidFill>
                <a:srgbClr val="44546A"/>
              </a:solidFill>
              <a:ln w="12700" cap="flat">
                <a:solidFill>
                  <a:srgbClr val="E7E6E6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5" name="Strategy"/>
              <p:cNvSpPr txBox="1"/>
              <p:nvPr/>
            </p:nvSpPr>
            <p:spPr>
              <a:xfrm>
                <a:off x="159267" y="452136"/>
                <a:ext cx="769014" cy="1832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253" tIns="8253" rIns="8253" bIns="8253" numCol="1" anchor="ctr">
                <a:spAutoFit/>
              </a:bodyPr>
              <a:lstStyle>
                <a:lvl1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lvl1pPr>
              </a:lstStyle>
              <a:p>
                <a:r>
                  <a:t>Strategy</a:t>
                </a:r>
              </a:p>
            </p:txBody>
          </p:sp>
        </p:grpSp>
        <p:sp>
          <p:nvSpPr>
            <p:cNvPr id="127" name="Line"/>
            <p:cNvSpPr/>
            <p:nvPr/>
          </p:nvSpPr>
          <p:spPr>
            <a:xfrm flipH="1">
              <a:off x="1074053" y="2297301"/>
              <a:ext cx="530097" cy="120993"/>
            </a:xfrm>
            <a:prstGeom prst="line">
              <a:avLst/>
            </a:prstGeom>
            <a:noFill/>
            <a:ln w="12700" cap="flat">
              <a:solidFill>
                <a:srgbClr val="36435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30" name="Group"/>
            <p:cNvGrpSpPr/>
            <p:nvPr/>
          </p:nvGrpSpPr>
          <p:grpSpPr>
            <a:xfrm>
              <a:off x="-1" y="1994266"/>
              <a:ext cx="1087549" cy="1087549"/>
              <a:chOff x="0" y="0"/>
              <a:chExt cx="1087548" cy="1087548"/>
            </a:xfrm>
          </p:grpSpPr>
          <p:sp>
            <p:nvSpPr>
              <p:cNvPr id="128" name="Circle"/>
              <p:cNvSpPr/>
              <p:nvPr/>
            </p:nvSpPr>
            <p:spPr>
              <a:xfrm>
                <a:off x="-1" y="-1"/>
                <a:ext cx="1087550" cy="1087549"/>
              </a:xfrm>
              <a:prstGeom prst="ellipse">
                <a:avLst/>
              </a:prstGeom>
              <a:solidFill>
                <a:srgbClr val="44546A"/>
              </a:solidFill>
              <a:ln w="12700" cap="flat">
                <a:solidFill>
                  <a:srgbClr val="E7E6E6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" name="Code"/>
              <p:cNvSpPr txBox="1"/>
              <p:nvPr/>
            </p:nvSpPr>
            <p:spPr>
              <a:xfrm>
                <a:off x="159267" y="452136"/>
                <a:ext cx="769013" cy="1832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253" tIns="8253" rIns="8253" bIns="8253" numCol="1" anchor="ctr">
                <a:spAutoFit/>
              </a:bodyPr>
              <a:lstStyle>
                <a:lvl1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lvl1pPr>
              </a:lstStyle>
              <a:p>
                <a:r>
                  <a:t>Code</a:t>
                </a:r>
              </a:p>
            </p:txBody>
          </p:sp>
        </p:grpSp>
        <p:sp>
          <p:nvSpPr>
            <p:cNvPr id="131" name="Line"/>
            <p:cNvSpPr/>
            <p:nvPr/>
          </p:nvSpPr>
          <p:spPr>
            <a:xfrm flipH="1" flipV="1">
              <a:off x="1283507" y="1498133"/>
              <a:ext cx="425105" cy="339010"/>
            </a:xfrm>
            <a:prstGeom prst="line">
              <a:avLst/>
            </a:prstGeom>
            <a:noFill/>
            <a:ln w="12700" cap="flat">
              <a:solidFill>
                <a:srgbClr val="36435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34" name="Group"/>
            <p:cNvGrpSpPr/>
            <p:nvPr/>
          </p:nvGrpSpPr>
          <p:grpSpPr>
            <a:xfrm>
              <a:off x="314992" y="614190"/>
              <a:ext cx="1087550" cy="1087549"/>
              <a:chOff x="0" y="0"/>
              <a:chExt cx="1087548" cy="1087547"/>
            </a:xfrm>
          </p:grpSpPr>
          <p:sp>
            <p:nvSpPr>
              <p:cNvPr id="132" name="Circle"/>
              <p:cNvSpPr/>
              <p:nvPr/>
            </p:nvSpPr>
            <p:spPr>
              <a:xfrm>
                <a:off x="-1" y="0"/>
                <a:ext cx="1087549" cy="1087548"/>
              </a:xfrm>
              <a:prstGeom prst="ellipse">
                <a:avLst/>
              </a:prstGeom>
              <a:solidFill>
                <a:srgbClr val="44546A"/>
              </a:solidFill>
              <a:ln w="12700" cap="flat">
                <a:solidFill>
                  <a:srgbClr val="E7E6E6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3" name="Motion (Robotics)"/>
              <p:cNvSpPr txBox="1"/>
              <p:nvPr/>
            </p:nvSpPr>
            <p:spPr>
              <a:xfrm>
                <a:off x="159266" y="358874"/>
                <a:ext cx="769014" cy="3697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8253" tIns="8253" rIns="8253" bIns="8253" numCol="1" anchor="ctr">
                <a:spAutoFit/>
              </a:bodyPr>
              <a:lstStyle/>
              <a:p>
                <a:pPr algn="ctr" defTabSz="577850">
                  <a:lnSpc>
                    <a:spcPct val="90000"/>
                  </a:lnSpc>
                  <a:spcBef>
                    <a:spcPts val="500"/>
                  </a:spcBef>
                  <a:defRPr sz="1300">
                    <a:solidFill>
                      <a:srgbClr val="FFFFFF"/>
                    </a:solidFill>
                  </a:defRPr>
                </a:pPr>
                <a:r>
                  <a:t>Motion</a:t>
                </a:r>
                <a:br/>
                <a:r>
                  <a:t>(Robotics)</a:t>
                </a:r>
              </a:p>
            </p:txBody>
          </p:sp>
        </p:grpSp>
      </p:grpSp>
      <p:pic>
        <p:nvPicPr>
          <p:cNvPr id="136" name="Picture 17" descr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3" y="1436992"/>
            <a:ext cx="3586428" cy="2450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568" y="1497798"/>
            <a:ext cx="2672369" cy="205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25" descr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6557" y="3548336"/>
            <a:ext cx="641385" cy="165108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extBox 27"/>
          <p:cNvSpPr txBox="1"/>
          <p:nvPr/>
        </p:nvSpPr>
        <p:spPr>
          <a:xfrm>
            <a:off x="221825" y="3901922"/>
            <a:ext cx="6004563" cy="196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>
                <a:solidFill>
                  <a:srgbClr val="808080"/>
                </a:solidFill>
              </a:defRPr>
            </a:lvl1pPr>
          </a:lstStyle>
          <a:p>
            <a:r>
              <a:t>https://huggingface.co/stabilityai/stable-diffusion-xl-base-1.0/blob/main/01.png</a:t>
            </a:r>
          </a:p>
        </p:txBody>
      </p:sp>
      <p:pic>
        <p:nvPicPr>
          <p:cNvPr id="140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Google Shape;673;p40"/>
          <p:cNvSpPr txBox="1">
            <a:spLocks noGrp="1"/>
          </p:cNvSpPr>
          <p:nvPr>
            <p:ph type="title"/>
          </p:nvPr>
        </p:nvSpPr>
        <p:spPr>
          <a:xfrm>
            <a:off x="572747" y="367666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365759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AI Performs Highly in All Domains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336792" y="6436578"/>
            <a:ext cx="245709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0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92" y="722721"/>
            <a:ext cx="5789177" cy="1221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959" y="4682509"/>
            <a:ext cx="2577987" cy="873247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Arrow: Right 1"/>
          <p:cNvSpPr/>
          <p:nvPr/>
        </p:nvSpPr>
        <p:spPr>
          <a:xfrm rot="9079876">
            <a:off x="6823068" y="4225089"/>
            <a:ext cx="2298801" cy="4795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05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  <p:sp>
        <p:nvSpPr>
          <p:cNvPr id="306" name="Google Shape;477;p26"/>
          <p:cNvSpPr txBox="1"/>
          <p:nvPr/>
        </p:nvSpPr>
        <p:spPr>
          <a:xfrm>
            <a:off x="5980052" y="2299397"/>
            <a:ext cx="5754749" cy="1032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defTabSz="722376">
              <a:lnSpc>
                <a:spcPct val="95000"/>
              </a:lnSpc>
              <a:defRPr sz="32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Help support our project by starring us on GitHub!</a:t>
            </a:r>
          </a:p>
        </p:txBody>
      </p:sp>
      <p:pic>
        <p:nvPicPr>
          <p:cNvPr id="307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345" y="3802591"/>
            <a:ext cx="1803836" cy="1764622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extBox 10"/>
          <p:cNvSpPr txBox="1"/>
          <p:nvPr/>
        </p:nvSpPr>
        <p:spPr>
          <a:xfrm>
            <a:off x="2619587" y="5839367"/>
            <a:ext cx="3651951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r>
              <a:t>https://github.com/zetane/zetaforge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289;p26" descr="Google Shape;289;p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"/>
            <a:ext cx="12192001" cy="276664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Google Shape;290;p26"/>
          <p:cNvSpPr txBox="1">
            <a:spLocks noGrp="1"/>
          </p:cNvSpPr>
          <p:nvPr>
            <p:ph type="title"/>
          </p:nvPr>
        </p:nvSpPr>
        <p:spPr>
          <a:xfrm>
            <a:off x="681542" y="759459"/>
            <a:ext cx="4151404" cy="782104"/>
          </a:xfrm>
          <a:prstGeom prst="rect">
            <a:avLst/>
          </a:prstGeom>
        </p:spPr>
        <p:txBody>
          <a:bodyPr lIns="45699" tIns="45699" rIns="45699" bIns="45699" anchor="t"/>
          <a:lstStyle>
            <a:lvl1pPr>
              <a:lnSpc>
                <a:spcPct val="95000"/>
              </a:lnSpc>
              <a:defRPr sz="3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Thank you!</a:t>
            </a:r>
          </a:p>
        </p:txBody>
      </p:sp>
      <p:sp>
        <p:nvSpPr>
          <p:cNvPr id="312" name="Google Shape;291;p26"/>
          <p:cNvSpPr txBox="1"/>
          <p:nvPr/>
        </p:nvSpPr>
        <p:spPr>
          <a:xfrm>
            <a:off x="1485624" y="5026140"/>
            <a:ext cx="9220752" cy="74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15000"/>
              </a:lnSpc>
              <a:defRPr>
                <a:solidFill>
                  <a:srgbClr val="F8B00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Patrick St-Amant</a:t>
            </a:r>
          </a:p>
          <a:p>
            <a:pPr>
              <a:lnSpc>
                <a:spcPct val="115000"/>
              </a:lnSpc>
              <a:defRPr>
                <a:solidFill>
                  <a:srgbClr val="F8B00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patrick@zetane.com           </a:t>
            </a:r>
            <a:r>
              <a:rPr>
                <a:latin typeface="Roboto Bold"/>
                <a:ea typeface="Roboto Bold"/>
                <a:cs typeface="Roboto Bold"/>
                <a:sym typeface="Roboto Bold"/>
              </a:rPr>
              <a:t>linkedin.com/in/patrick-st-amant</a:t>
            </a:r>
          </a:p>
        </p:txBody>
      </p:sp>
      <p:sp>
        <p:nvSpPr>
          <p:cNvPr id="313" name="Google Shape;292;p26"/>
          <p:cNvSpPr txBox="1"/>
          <p:nvPr/>
        </p:nvSpPr>
        <p:spPr>
          <a:xfrm>
            <a:off x="727277" y="1497021"/>
            <a:ext cx="10110056" cy="54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Come see us at our booth</a:t>
            </a:r>
          </a:p>
        </p:txBody>
      </p:sp>
      <p:pic>
        <p:nvPicPr>
          <p:cNvPr id="314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Google Shape;291;p26"/>
          <p:cNvSpPr txBox="1"/>
          <p:nvPr/>
        </p:nvSpPr>
        <p:spPr>
          <a:xfrm>
            <a:off x="1485624" y="3075270"/>
            <a:ext cx="9220752" cy="74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15000"/>
              </a:lnSpc>
              <a:defRPr>
                <a:solidFill>
                  <a:srgbClr val="F8B00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Zahra Golpayegani</a:t>
            </a:r>
          </a:p>
          <a:p>
            <a:pPr>
              <a:lnSpc>
                <a:spcPct val="115000"/>
              </a:lnSpc>
              <a:defRPr>
                <a:solidFill>
                  <a:srgbClr val="F8B00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zahra@zetane.com           </a:t>
            </a:r>
            <a:r>
              <a:rPr>
                <a:latin typeface="Roboto Bold"/>
                <a:ea typeface="Roboto Bold"/>
                <a:cs typeface="Roboto Bold"/>
                <a:sym typeface="Roboto Bold"/>
              </a:rPr>
              <a:t>linkedin.com/in/zahra-golpayegani</a:t>
            </a:r>
          </a:p>
        </p:txBody>
      </p:sp>
      <p:sp>
        <p:nvSpPr>
          <p:cNvPr id="316" name="Google Shape;291;p26"/>
          <p:cNvSpPr txBox="1"/>
          <p:nvPr/>
        </p:nvSpPr>
        <p:spPr>
          <a:xfrm>
            <a:off x="1485624" y="4050705"/>
            <a:ext cx="9220752" cy="746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lnSpc>
                <a:spcPct val="115000"/>
              </a:lnSpc>
              <a:defRPr>
                <a:solidFill>
                  <a:srgbClr val="F8B00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Jon Magoon</a:t>
            </a:r>
          </a:p>
          <a:p>
            <a:pPr>
              <a:lnSpc>
                <a:spcPct val="115000"/>
              </a:lnSpc>
              <a:defRPr>
                <a:solidFill>
                  <a:srgbClr val="F8B001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jon@zetane.com           </a:t>
            </a:r>
            <a:r>
              <a:rPr>
                <a:latin typeface="Roboto Bold"/>
                <a:ea typeface="Roboto Bold"/>
                <a:cs typeface="Roboto Bold"/>
                <a:sym typeface="Roboto Bold"/>
              </a:rPr>
              <a:t>linkedin.com/in/jon-magoon</a:t>
            </a:r>
          </a:p>
        </p:txBody>
      </p:sp>
      <p:sp>
        <p:nvSpPr>
          <p:cNvPr id="317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407598" y="6436578"/>
            <a:ext cx="174904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44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Google Shape;673;p40"/>
          <p:cNvSpPr txBox="1">
            <a:spLocks noGrp="1"/>
          </p:cNvSpPr>
          <p:nvPr>
            <p:ph type="title"/>
          </p:nvPr>
        </p:nvSpPr>
        <p:spPr>
          <a:xfrm>
            <a:off x="572747" y="367666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AI now surpasses most humans in many fields</a:t>
            </a:r>
          </a:p>
        </p:txBody>
      </p:sp>
      <p:pic>
        <p:nvPicPr>
          <p:cNvPr id="146" name="Picture 4" descr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3880" y="1480089"/>
            <a:ext cx="7080648" cy="4410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242" y="0"/>
                </a:moveTo>
                <a:cubicBezTo>
                  <a:pt x="1004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004" y="21600"/>
                  <a:pt x="2242" y="21600"/>
                </a:cubicBezTo>
                <a:lnTo>
                  <a:pt x="19358" y="21600"/>
                </a:lnTo>
                <a:cubicBezTo>
                  <a:pt x="20596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596" y="0"/>
                  <a:pt x="19358" y="0"/>
                </a:cubicBezTo>
                <a:lnTo>
                  <a:pt x="2242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147" name="TextBox 5"/>
          <p:cNvSpPr txBox="1"/>
          <p:nvPr/>
        </p:nvSpPr>
        <p:spPr>
          <a:xfrm>
            <a:off x="7813508" y="2498444"/>
            <a:ext cx="3652204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indent="260350">
              <a:lnSpc>
                <a:spcPct val="150000"/>
              </a:lnSpc>
              <a:defRPr>
                <a:solidFill>
                  <a:srgbClr val="F8B001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AI is hundreds to millions of times faster than humans</a:t>
            </a:r>
          </a:p>
        </p:txBody>
      </p:sp>
      <p:sp>
        <p:nvSpPr>
          <p:cNvPr id="148" name="TextBox 8"/>
          <p:cNvSpPr txBox="1"/>
          <p:nvPr/>
        </p:nvSpPr>
        <p:spPr>
          <a:xfrm>
            <a:off x="6315633" y="5938373"/>
            <a:ext cx="758632" cy="196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defRPr>
            </a:lvl1pPr>
          </a:lstStyle>
          <a:p>
            <a:pPr>
              <a:def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Image Source</a:t>
            </a:r>
          </a:p>
        </p:txBody>
      </p:sp>
      <p:sp>
        <p:nvSpPr>
          <p:cNvPr id="149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407598" y="6436578"/>
            <a:ext cx="174904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52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499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Automation</a:t>
            </a:r>
          </a:p>
        </p:txBody>
      </p:sp>
      <p:sp>
        <p:nvSpPr>
          <p:cNvPr id="154" name="Google Shape;674;p40"/>
          <p:cNvSpPr txBox="1">
            <a:spLocks noGrp="1"/>
          </p:cNvSpPr>
          <p:nvPr>
            <p:ph type="body" idx="1"/>
          </p:nvPr>
        </p:nvSpPr>
        <p:spPr>
          <a:xfrm>
            <a:off x="129504" y="1530546"/>
            <a:ext cx="9623213" cy="4494829"/>
          </a:xfrm>
          <a:prstGeom prst="rect">
            <a:avLst/>
          </a:prstGeom>
        </p:spPr>
        <p:txBody>
          <a:bodyPr lIns="45699" tIns="45699" rIns="45699" bIns="45699"/>
          <a:lstStyle/>
          <a:p>
            <a:pPr marL="0" lvl="1" indent="488950">
              <a:lnSpc>
                <a:spcPct val="150000"/>
              </a:lnSpc>
              <a:spcBef>
                <a:spcPts val="500"/>
              </a:spcBef>
              <a:buSzTx/>
              <a:buNone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AutoGPT:</a:t>
            </a:r>
            <a:endParaRPr sz="2400"/>
          </a:p>
          <a:p>
            <a:pPr marL="1143000" lvl="2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1800"/>
              <a:buFont typeface="Roboto Regular"/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Automatically establishes objectives and sub-objectives</a:t>
            </a:r>
            <a:endParaRPr sz="2000"/>
          </a:p>
          <a:p>
            <a:pPr marL="1143000" lvl="2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1800"/>
              <a:buFont typeface="Roboto Regular"/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Creates new GPT agents</a:t>
            </a:r>
            <a:endParaRPr sz="2000"/>
          </a:p>
          <a:p>
            <a:pPr marL="1143000" lvl="2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1800"/>
              <a:buFont typeface="Roboto Regular"/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Executes code</a:t>
            </a:r>
            <a:endParaRPr sz="2000"/>
          </a:p>
          <a:p>
            <a:pPr marL="1143000" lvl="2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1800"/>
              <a:buFont typeface="Roboto Regular"/>
              <a:defRPr sz="18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Navigates the Internet</a:t>
            </a:r>
          </a:p>
        </p:txBody>
      </p:sp>
      <p:pic>
        <p:nvPicPr>
          <p:cNvPr id="15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142" y="3012525"/>
            <a:ext cx="7326445" cy="3354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951" y="1950235"/>
            <a:ext cx="3656327" cy="478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698" y="1520378"/>
            <a:ext cx="3656327" cy="42986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Box 9"/>
          <p:cNvSpPr txBox="1"/>
          <p:nvPr/>
        </p:nvSpPr>
        <p:spPr>
          <a:xfrm>
            <a:off x="7568345" y="2428370"/>
            <a:ext cx="4577936" cy="300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t>Made the top 25 repos in 5 months, 1.5 million users</a:t>
            </a:r>
          </a:p>
        </p:txBody>
      </p:sp>
      <p:pic>
        <p:nvPicPr>
          <p:cNvPr id="159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Box 4"/>
          <p:cNvSpPr txBox="1"/>
          <p:nvPr/>
        </p:nvSpPr>
        <p:spPr>
          <a:xfrm>
            <a:off x="4086862" y="6366841"/>
            <a:ext cx="758632" cy="196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defRPr>
            </a:lvl1pPr>
          </a:lstStyle>
          <a:p>
            <a:pPr>
              <a:def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Image Source</a:t>
            </a:r>
          </a:p>
        </p:txBody>
      </p:sp>
      <p:sp>
        <p:nvSpPr>
          <p:cNvPr id="161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407598" y="6436578"/>
            <a:ext cx="174904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64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499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AI Industrial Context and Problems</a:t>
            </a:r>
          </a:p>
        </p:txBody>
      </p:sp>
      <p:pic>
        <p:nvPicPr>
          <p:cNvPr id="166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Google Shape;674;p40"/>
          <p:cNvSpPr txBox="1"/>
          <p:nvPr/>
        </p:nvSpPr>
        <p:spPr>
          <a:xfrm>
            <a:off x="202703" y="1654031"/>
            <a:ext cx="7839117" cy="449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Exponential advancement of AI</a:t>
            </a:r>
            <a:endParaRPr sz="2400"/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Groundbreaking open-source repositories almost daily</a:t>
            </a:r>
            <a:endParaRPr sz="2400"/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Difficulties to run open source repos</a:t>
            </a:r>
            <a:endParaRPr sz="2400"/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Tedious to make them different pieces of code work together</a:t>
            </a:r>
            <a:endParaRPr sz="2400"/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High effort to manage and share working code between team members in complex industrial projects</a:t>
            </a:r>
          </a:p>
        </p:txBody>
      </p:sp>
      <p:pic>
        <p:nvPicPr>
          <p:cNvPr id="168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894" y="1563459"/>
            <a:ext cx="3361010" cy="335144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407598" y="6436578"/>
            <a:ext cx="174904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72" name="Google Shape;672;p40" descr="Google Shape;672;p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499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/>
          <a:p>
            <a: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The Vision</a:t>
            </a:r>
          </a:p>
        </p:txBody>
      </p:sp>
      <p:pic>
        <p:nvPicPr>
          <p:cNvPr id="174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Google Shape;674;p40"/>
          <p:cNvSpPr txBox="1"/>
          <p:nvPr/>
        </p:nvSpPr>
        <p:spPr>
          <a:xfrm>
            <a:off x="1811312" y="1488519"/>
            <a:ext cx="9131042" cy="449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chemeClr val="accent4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Drag and Drop GitHub Repos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Independent modules that you can </a:t>
            </a:r>
            <a:r>
              <a:rPr>
                <a:solidFill>
                  <a:schemeClr val="accent4"/>
                </a:solidFill>
              </a:rPr>
              <a:t>connect like Lego blocks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chemeClr val="accent4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Full code</a:t>
            </a:r>
            <a:r>
              <a:rPr>
                <a:solidFill>
                  <a:srgbClr val="FFFFFF"/>
                </a:solidFill>
              </a:rPr>
              <a:t> access and customization in a few clicks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chemeClr val="accent4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Rapidly</a:t>
            </a:r>
            <a:r>
              <a:rPr>
                <a:solidFill>
                  <a:srgbClr val="FFFFFF"/>
                </a:solidFill>
              </a:rPr>
              <a:t> build state of the art AI pipelines and products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Real </a:t>
            </a:r>
            <a:r>
              <a:rPr>
                <a:solidFill>
                  <a:schemeClr val="accent4"/>
                </a:solidFill>
              </a:rPr>
              <a:t>collaborative ML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See and understand what is happening inside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Operationalize GitHub repos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Keep up with relentless advances in AI</a:t>
            </a:r>
          </a:p>
          <a:p>
            <a:pPr marL="685800" lvl="1" indent="-196850">
              <a:lnSpc>
                <a:spcPct val="135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One click deploy and use of GPUs (coming soon)</a:t>
            </a:r>
          </a:p>
        </p:txBody>
      </p:sp>
      <p:sp>
        <p:nvSpPr>
          <p:cNvPr id="176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475;p26"/>
          <p:cNvSpPr txBox="1">
            <a:spLocks noGrp="1"/>
          </p:cNvSpPr>
          <p:nvPr>
            <p:ph type="sldNum" sz="quarter" idx="4294967295"/>
          </p:nvPr>
        </p:nvSpPr>
        <p:spPr>
          <a:xfrm>
            <a:off x="11407598" y="6436578"/>
            <a:ext cx="174904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79" name="Google Shape;477;p26"/>
          <p:cNvSpPr txBox="1">
            <a:spLocks noGrp="1"/>
          </p:cNvSpPr>
          <p:nvPr>
            <p:ph type="title"/>
          </p:nvPr>
        </p:nvSpPr>
        <p:spPr>
          <a:xfrm>
            <a:off x="699437" y="947066"/>
            <a:ext cx="8038164" cy="526203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635690">
              <a:lnSpc>
                <a:spcPct val="95000"/>
              </a:lnSpc>
              <a:defRPr sz="2816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Official Launch Today on GitHub!</a:t>
            </a:r>
          </a:p>
        </p:txBody>
      </p:sp>
      <p:sp>
        <p:nvSpPr>
          <p:cNvPr id="180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  <p:pic>
        <p:nvPicPr>
          <p:cNvPr id="18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315" y="2832099"/>
            <a:ext cx="8357601" cy="1763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475;p26"/>
          <p:cNvSpPr txBox="1">
            <a:spLocks noGrp="1"/>
          </p:cNvSpPr>
          <p:nvPr>
            <p:ph type="sldNum" sz="quarter" idx="4294967295"/>
          </p:nvPr>
        </p:nvSpPr>
        <p:spPr>
          <a:xfrm>
            <a:off x="11407598" y="6436578"/>
            <a:ext cx="174904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84" name="Google Shape;476;p26" descr="Google Shape;476;p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Google Shape;477;p26"/>
          <p:cNvSpPr txBox="1">
            <a:spLocks noGrp="1"/>
          </p:cNvSpPr>
          <p:nvPr>
            <p:ph type="title"/>
          </p:nvPr>
        </p:nvSpPr>
        <p:spPr>
          <a:xfrm>
            <a:off x="576672" y="392499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/>
          <a:p>
            <a: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ZetaForge: </a:t>
            </a:r>
            <a:r>
              <a:rPr b="0"/>
              <a:t>Assemble, Visualize and Deploy AI</a:t>
            </a:r>
          </a:p>
        </p:txBody>
      </p:sp>
      <p:pic>
        <p:nvPicPr>
          <p:cNvPr id="18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78" y="1471425"/>
            <a:ext cx="9932819" cy="4712214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97" y="4576331"/>
            <a:ext cx="2477697" cy="136902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Google Shape;671;p40"/>
          <p:cNvSpPr txBox="1">
            <a:spLocks noGrp="1"/>
          </p:cNvSpPr>
          <p:nvPr>
            <p:ph type="sldNum" sz="quarter" idx="4294967295"/>
          </p:nvPr>
        </p:nvSpPr>
        <p:spPr>
          <a:xfrm>
            <a:off x="11407597" y="6436578"/>
            <a:ext cx="174903" cy="22566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>
            <a:lvl1pPr>
              <a:lnSpc>
                <a:spcPct val="90000"/>
              </a:lnSpc>
              <a:defRPr sz="1100"/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91" name="Google Shape;672;p40" descr="Google Shape;672;p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126153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Google Shape;673;p40"/>
          <p:cNvSpPr txBox="1">
            <a:spLocks noGrp="1"/>
          </p:cNvSpPr>
          <p:nvPr>
            <p:ph type="title"/>
          </p:nvPr>
        </p:nvSpPr>
        <p:spPr>
          <a:xfrm>
            <a:off x="576672" y="392499"/>
            <a:ext cx="11543284" cy="526202"/>
          </a:xfrm>
          <a:prstGeom prst="rect">
            <a:avLst/>
          </a:prstGeom>
        </p:spPr>
        <p:txBody>
          <a:bodyPr lIns="45699" tIns="45699" rIns="45699" bIns="45699" anchor="t"/>
          <a:lstStyle>
            <a:lvl1pPr defTabSz="722376">
              <a:lnSpc>
                <a:spcPct val="95000"/>
              </a:lnSpc>
              <a:defRPr sz="25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Blocks</a:t>
            </a:r>
          </a:p>
        </p:txBody>
      </p:sp>
      <p:pic>
        <p:nvPicPr>
          <p:cNvPr id="193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75" y="6210334"/>
            <a:ext cx="1312103" cy="431107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oogle Shape;674;p40"/>
          <p:cNvSpPr txBox="1"/>
          <p:nvPr/>
        </p:nvSpPr>
        <p:spPr>
          <a:xfrm>
            <a:off x="202703" y="1679670"/>
            <a:ext cx="8691500" cy="449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What is in a Block? Code + Interface</a:t>
            </a:r>
            <a:endParaRPr sz="2400"/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Where does it run? Docker and Kubernetes, Local or Cloud</a:t>
            </a:r>
            <a:endParaRPr sz="2400"/>
          </a:p>
          <a:p>
            <a:pPr marL="685800" lvl="1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2000"/>
              <a:buFont typeface="Roboto Regular"/>
              <a:buChar char="•"/>
              <a:defRPr sz="20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What you can do? </a:t>
            </a:r>
            <a:endParaRPr sz="2400"/>
          </a:p>
          <a:p>
            <a:pPr marL="1143000" lvl="2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1600"/>
              <a:buFont typeface="Roboto Regular"/>
              <a:buChar char="•"/>
              <a:defRPr sz="16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Wrap a GitHub repo</a:t>
            </a:r>
            <a:endParaRPr sz="2000"/>
          </a:p>
          <a:p>
            <a:pPr marL="1143000" lvl="2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1600"/>
              <a:buFont typeface="Roboto Regular"/>
              <a:buChar char="•"/>
              <a:defRPr sz="16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Wrap an API</a:t>
            </a:r>
            <a:endParaRPr sz="2000"/>
          </a:p>
          <a:p>
            <a:pPr marL="1143000" lvl="2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1600"/>
              <a:buFont typeface="Roboto Regular"/>
              <a:buChar char="•"/>
              <a:defRPr sz="16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Build and deploy a React website</a:t>
            </a:r>
            <a:endParaRPr sz="2000"/>
          </a:p>
          <a:p>
            <a:pPr marL="1143000" lvl="2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1600"/>
              <a:buFont typeface="Roboto Regular"/>
              <a:buChar char="•"/>
              <a:defRPr sz="16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Run any programming language</a:t>
            </a:r>
          </a:p>
          <a:p>
            <a:pPr marL="1143000" lvl="2" indent="-196850">
              <a:lnSpc>
                <a:spcPct val="150000"/>
              </a:lnSpc>
              <a:spcBef>
                <a:spcPts val="500"/>
              </a:spcBef>
              <a:buClr>
                <a:srgbClr val="6A2BE1"/>
              </a:buClr>
              <a:buSzPts val="1600"/>
              <a:buFont typeface="Roboto Regular"/>
              <a:buChar char="•"/>
              <a:defRPr sz="1600">
                <a:solidFill>
                  <a:srgbClr val="FFFFFF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r>
              <a:t>Share blocks and AI pipelines</a:t>
            </a:r>
          </a:p>
        </p:txBody>
      </p:sp>
      <p:sp>
        <p:nvSpPr>
          <p:cNvPr id="195" name="Google Shape;675;p40"/>
          <p:cNvSpPr txBox="1"/>
          <p:nvPr/>
        </p:nvSpPr>
        <p:spPr>
          <a:xfrm>
            <a:off x="10392878" y="6424540"/>
            <a:ext cx="1098952" cy="21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spAutoFit/>
          </a:bodyPr>
          <a:lstStyle>
            <a:lvl1pPr>
              <a:defRPr sz="800">
                <a:solidFill>
                  <a:srgbClr val="A6A6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www.zetane.com</a:t>
            </a:r>
          </a:p>
        </p:txBody>
      </p:sp>
      <p:pic>
        <p:nvPicPr>
          <p:cNvPr id="196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793" y="494966"/>
            <a:ext cx="3966634" cy="366322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Arrow: Right 9"/>
          <p:cNvSpPr/>
          <p:nvPr/>
        </p:nvSpPr>
        <p:spPr>
          <a:xfrm rot="19226100">
            <a:off x="7432051" y="4235410"/>
            <a:ext cx="886038" cy="3259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Can it Be Done? 1 Hour to Ship a Robust and Explainable Real World AI Product</vt:lpstr>
      <vt:lpstr>AI Performs Highly in All Domains</vt:lpstr>
      <vt:lpstr>AI now surpasses most humans in many fields</vt:lpstr>
      <vt:lpstr>Automation</vt:lpstr>
      <vt:lpstr>AI Industrial Context and Problems</vt:lpstr>
      <vt:lpstr>The Vision</vt:lpstr>
      <vt:lpstr>Official Launch Today on GitHub!</vt:lpstr>
      <vt:lpstr>ZetaForge: Assemble, Visualize and Deploy AI</vt:lpstr>
      <vt:lpstr>Blocks</vt:lpstr>
      <vt:lpstr>Pipeline Demo</vt:lpstr>
      <vt:lpstr>Bring your own code</vt:lpstr>
      <vt:lpstr>The ZetaForge Tech</vt:lpstr>
      <vt:lpstr>Product: Moral Stories for Kids</vt:lpstr>
      <vt:lpstr>Work as a Team</vt:lpstr>
      <vt:lpstr>Fun Activity: Build the pipeline using this of available blocks</vt:lpstr>
      <vt:lpstr>Activity Solution and Overview</vt:lpstr>
      <vt:lpstr>Safe and Responsible AI</vt:lpstr>
      <vt:lpstr>GPT Reviewer</vt:lpstr>
      <vt:lpstr>Wrap a GitHub Repo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it Be Done? 1 Hour to Ship a Robust and Explainable Real World AI Product</dc:title>
  <cp:revision>1</cp:revision>
  <dcterms:modified xsi:type="dcterms:W3CDTF">2024-04-25T14:54:44Z</dcterms:modified>
</cp:coreProperties>
</file>