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51" r:id="rId4"/>
    <p:sldMasterId id="2147483889" r:id="rId5"/>
    <p:sldMasterId id="2147484425" r:id="rId6"/>
    <p:sldMasterId id="2147483678" r:id="rId7"/>
    <p:sldMasterId id="2147487862" r:id="rId8"/>
    <p:sldMasterId id="2147487879" r:id="rId9"/>
    <p:sldMasterId id="2147487908" r:id="rId10"/>
    <p:sldMasterId id="2147483713" r:id="rId11"/>
    <p:sldMasterId id="2147487928" r:id="rId12"/>
    <p:sldMasterId id="2147487931" r:id="rId13"/>
    <p:sldMasterId id="2147487948" r:id="rId14"/>
    <p:sldMasterId id="2147487967" r:id="rId15"/>
    <p:sldMasterId id="2147487986" r:id="rId16"/>
    <p:sldMasterId id="2147488006" r:id="rId17"/>
    <p:sldMasterId id="2147488025" r:id="rId18"/>
  </p:sldMasterIdLst>
  <p:notesMasterIdLst>
    <p:notesMasterId r:id="rId31"/>
  </p:notesMasterIdLst>
  <p:handoutMasterIdLst>
    <p:handoutMasterId r:id="rId32"/>
  </p:handoutMasterIdLst>
  <p:sldIdLst>
    <p:sldId id="2147373624" r:id="rId19"/>
    <p:sldId id="256" r:id="rId20"/>
    <p:sldId id="2147470653" r:id="rId21"/>
    <p:sldId id="2147483132" r:id="rId22"/>
    <p:sldId id="2147483149" r:id="rId23"/>
    <p:sldId id="2147483151" r:id="rId24"/>
    <p:sldId id="2147483150" r:id="rId25"/>
    <p:sldId id="2147373625" r:id="rId26"/>
    <p:sldId id="2147483159" r:id="rId27"/>
    <p:sldId id="2147483157" r:id="rId28"/>
    <p:sldId id="2147470657" r:id="rId29"/>
    <p:sldId id="2147373614" r:id="rId30"/>
  </p:sldIdLst>
  <p:sldSz cx="16238538" cy="9134475"/>
  <p:notesSz cx="7315200" cy="9601200"/>
  <p:custDataLst>
    <p:tags r:id="rId33"/>
  </p:custDataLst>
  <p:defaultTextStyle>
    <a:defPPr>
      <a:defRPr lang="en-US"/>
    </a:defPPr>
    <a:lvl1pPr marL="0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3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64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596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28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61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194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25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257" algn="l" defTabSz="121906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F1FE91-471A-462E-AF2A-5F2409F59F64}">
          <p14:sldIdLst>
            <p14:sldId id="2147373624"/>
            <p14:sldId id="256"/>
            <p14:sldId id="2147470653"/>
            <p14:sldId id="2147483132"/>
            <p14:sldId id="2147483149"/>
            <p14:sldId id="2147483151"/>
            <p14:sldId id="2147483150"/>
            <p14:sldId id="2147373625"/>
            <p14:sldId id="2147483159"/>
            <p14:sldId id="2147483157"/>
            <p14:sldId id="2147470657"/>
            <p14:sldId id="21473736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653" userDrawn="1">
          <p15:clr>
            <a:srgbClr val="A4A3A4"/>
          </p15:clr>
        </p15:guide>
        <p15:guide id="2" pos="5115" userDrawn="1">
          <p15:clr>
            <a:srgbClr val="A4A3A4"/>
          </p15:clr>
        </p15:guide>
        <p15:guide id="4" pos="507" userDrawn="1">
          <p15:clr>
            <a:srgbClr val="A4A3A4"/>
          </p15:clr>
        </p15:guide>
        <p15:guide id="6" pos="9717" userDrawn="1">
          <p15:clr>
            <a:srgbClr val="A4A3A4"/>
          </p15:clr>
        </p15:guide>
        <p15:guide id="7" orient="horz" pos="5421" userDrawn="1">
          <p15:clr>
            <a:srgbClr val="A4A3A4"/>
          </p15:clr>
        </p15:guide>
        <p15:guide id="8" pos="11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73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FFFFFF"/>
    <a:srgbClr val="0A3967"/>
    <a:srgbClr val="083360"/>
    <a:srgbClr val="0B3E6D"/>
    <a:srgbClr val="DAE7F3"/>
    <a:srgbClr val="E58840"/>
    <a:srgbClr val="ABD864"/>
    <a:srgbClr val="0E497B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6BD26-DFE1-4583-B23E-E590131F7B3F}" v="1" dt="2024-04-22T21:50:31.847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8" autoAdjust="0"/>
    <p:restoredTop sz="85696" autoAdjust="0"/>
  </p:normalViewPr>
  <p:slideViewPr>
    <p:cSldViewPr snapToGrid="0">
      <p:cViewPr varScale="1">
        <p:scale>
          <a:sx n="48" d="100"/>
          <a:sy n="48" d="100"/>
        </p:scale>
        <p:origin x="1092" y="12"/>
      </p:cViewPr>
      <p:guideLst>
        <p:guide orient="horz" pos="4653"/>
        <p:guide pos="5115"/>
        <p:guide pos="507"/>
        <p:guide pos="9717"/>
        <p:guide orient="horz" pos="5421"/>
        <p:guide pos="11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3" d="100"/>
        <a:sy n="173" d="100"/>
      </p:scale>
      <p:origin x="0" y="-2397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handoutMaster" Target="handoutMasters/handout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289610"/>
            <a:ext cx="3170238" cy="489948"/>
          </a:xfrm>
          <a:prstGeom prst="rect">
            <a:avLst/>
          </a:prstGeom>
        </p:spPr>
        <p:txBody>
          <a:bodyPr vert="horz" lIns="92398" tIns="46199" rIns="92398" bIns="46199" rtlCol="0" anchor="b"/>
          <a:lstStyle>
            <a:lvl1pPr algn="r">
              <a:defRPr sz="1200"/>
            </a:lvl1pPr>
          </a:lstStyle>
          <a:p>
            <a:fld id="{B8C85CE6-4521-4683-951C-E9F334F29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87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170238" cy="488331"/>
          </a:xfrm>
          <a:prstGeom prst="rect">
            <a:avLst/>
          </a:prstGeom>
        </p:spPr>
        <p:txBody>
          <a:bodyPr vert="horz" lIns="92398" tIns="46199" rIns="92398" bIns="4619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6" y="3"/>
            <a:ext cx="3170238" cy="488331"/>
          </a:xfrm>
          <a:prstGeom prst="rect">
            <a:avLst/>
          </a:prstGeom>
        </p:spPr>
        <p:txBody>
          <a:bodyPr vert="horz" lIns="92398" tIns="46199" rIns="92398" bIns="46199" rtlCol="0"/>
          <a:lstStyle>
            <a:lvl1pPr algn="r">
              <a:defRPr sz="1200"/>
            </a:lvl1pPr>
          </a:lstStyle>
          <a:p>
            <a:fld id="{6FAC703C-F6ED-4EFD-A620-9C24C1F5B9B3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733425"/>
            <a:ext cx="6521450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98" tIns="46199" rIns="92398" bIns="4619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9" y="4645614"/>
            <a:ext cx="5851525" cy="4399830"/>
          </a:xfrm>
          <a:prstGeom prst="rect">
            <a:avLst/>
          </a:prstGeom>
        </p:spPr>
        <p:txBody>
          <a:bodyPr vert="horz" lIns="92398" tIns="46199" rIns="92398" bIns="461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89611"/>
            <a:ext cx="3170238" cy="488331"/>
          </a:xfrm>
          <a:prstGeom prst="rect">
            <a:avLst/>
          </a:prstGeom>
        </p:spPr>
        <p:txBody>
          <a:bodyPr vert="horz" lIns="92398" tIns="46199" rIns="92398" bIns="4619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6" y="9289611"/>
            <a:ext cx="3170238" cy="488331"/>
          </a:xfrm>
          <a:prstGeom prst="rect">
            <a:avLst/>
          </a:prstGeom>
        </p:spPr>
        <p:txBody>
          <a:bodyPr vert="horz" lIns="92398" tIns="46199" rIns="92398" bIns="46199" rtlCol="0" anchor="b"/>
          <a:lstStyle>
            <a:lvl1pPr algn="r">
              <a:defRPr sz="1200"/>
            </a:lvl1pPr>
          </a:lstStyle>
          <a:p>
            <a:fld id="{D4301549-DFB1-4F53-93DB-9EAED6BBFB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74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3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64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596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28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61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194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25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257" algn="l" defTabSz="121906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01549-DFB1-4F53-93DB-9EAED6BBFB4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4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422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01549-DFB1-4F53-93DB-9EAED6BBFB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422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01549-DFB1-4F53-93DB-9EAED6BBFB4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7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01549-DFB1-4F53-93DB-9EAED6BBFB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472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95D4BF-96A5-416B-BBAB-783641193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5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einhardt Pan Light" panose="020B0404020101020102" pitchFamily="34" charset="0"/>
                <a:ea typeface="+mn-ea"/>
                <a:cs typeface="Theinhardt Pan Light" panose="020B0404020101020102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inhardt Pan Light" panose="020B0404020101020102" pitchFamily="34" charset="0"/>
              <a:ea typeface="+mn-ea"/>
              <a:cs typeface="Theinhardt Pan Light" panose="020B04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86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422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01549-DFB1-4F53-93DB-9EAED6BBFB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422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39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422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01549-DFB1-4F53-93DB-9EAED6BBFB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422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6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.emf"/><Relationship Id="rId5" Type="http://schemas.openxmlformats.org/officeDocument/2006/relationships/tags" Target="../tags/tag13.xml"/><Relationship Id="rId10" Type="http://schemas.openxmlformats.org/officeDocument/2006/relationships/oleObject" Target="../embeddings/oleObject3.bin"/><Relationship Id="rId4" Type="http://schemas.openxmlformats.org/officeDocument/2006/relationships/tags" Target="../tags/tag12.xml"/><Relationship Id="rId9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0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microsoft.com/office/2007/relationships/hdphoto" Target="../media/hdphoto1.wdp"/><Relationship Id="rId5" Type="http://schemas.openxmlformats.org/officeDocument/2006/relationships/tags" Target="../tags/tag42.xml"/><Relationship Id="rId10" Type="http://schemas.openxmlformats.org/officeDocument/2006/relationships/image" Target="../media/image6.png"/><Relationship Id="rId4" Type="http://schemas.openxmlformats.org/officeDocument/2006/relationships/tags" Target="../tags/tag41.xml"/><Relationship Id="rId9" Type="http://schemas.openxmlformats.org/officeDocument/2006/relationships/image" Target="../media/image5.emf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2.emf"/><Relationship Id="rId5" Type="http://schemas.openxmlformats.org/officeDocument/2006/relationships/tags" Target="../tags/tag48.xml"/><Relationship Id="rId10" Type="http://schemas.openxmlformats.org/officeDocument/2006/relationships/oleObject" Target="../embeddings/oleObject6.bin"/><Relationship Id="rId4" Type="http://schemas.openxmlformats.org/officeDocument/2006/relationships/tags" Target="../tags/tag47.xml"/><Relationship Id="rId9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5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9" Type="http://schemas.openxmlformats.org/officeDocument/2006/relationships/image" Target="../media/image2.emf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.emf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696217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67276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34936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14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14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2028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CE09700-A827-4539-B383-D619E739D7C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3330" b="0" i="0" baseline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3330" b="1" i="0" baseline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38854" y="229377"/>
            <a:ext cx="14760831" cy="97434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738854" y="1327263"/>
            <a:ext cx="14760831" cy="332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2397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5067165" y="8655914"/>
            <a:ext cx="433535" cy="18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81345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199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81345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99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738853" y="8655980"/>
            <a:ext cx="9693391" cy="164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066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738852" y="55406"/>
            <a:ext cx="5118946" cy="14760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1066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849076293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397"/>
            </a:lvl1pPr>
            <a:lvl2pPr marL="225183" indent="-225183">
              <a:defRPr sz="2198"/>
            </a:lvl2pPr>
            <a:lvl3pPr marL="569301" indent="-225183">
              <a:defRPr sz="1998"/>
            </a:lvl3pPr>
            <a:lvl4pPr marL="913417" indent="-166509">
              <a:defRPr sz="1998"/>
            </a:lvl4pPr>
            <a:lvl5pPr marL="1257535" indent="-225183">
              <a:defRPr sz="1998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11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157CA-53E4-4AF1-A0E3-CBE3636C12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11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03863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3790996"/>
              </p:ext>
            </p:ext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5C78E72-AE69-4AB7-9740-DEAE7B241F7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5860" b="0" i="0" baseline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8B88E3-9EE0-4A4A-BD03-54B147C0C9A1}"/>
              </a:ext>
            </a:extLst>
          </p:cNvPr>
          <p:cNvSpPr/>
          <p:nvPr userDrawn="1"/>
        </p:nvSpPr>
        <p:spPr>
          <a:xfrm>
            <a:off x="0" y="0"/>
            <a:ext cx="16238538" cy="9134475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789" tIns="60895" rIns="121789" bIns="608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131">
              <a:solidFill>
                <a:schemeClr val="bg1"/>
              </a:solidFill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586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810407" y="6443686"/>
            <a:ext cx="14614684" cy="2869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65" dirty="0">
                <a:solidFill>
                  <a:schemeClr val="bg2"/>
                </a:solidFill>
              </a:defRPr>
            </a:lvl1pPr>
          </a:lstStyle>
          <a:p>
            <a:pPr lvl="0">
              <a:buNone/>
            </a:pPr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811927" y="3890810"/>
            <a:ext cx="14614684" cy="40994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664" dirty="0">
                <a:solidFill>
                  <a:schemeClr val="bg2"/>
                </a:solidFill>
              </a:defRPr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11926" y="2842648"/>
            <a:ext cx="14614683" cy="9018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5860" b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6199EAA-DE8F-4C72-A19A-45CE981C73B1}"/>
              </a:ext>
            </a:extLst>
          </p:cNvPr>
          <p:cNvSpPr txBox="1">
            <a:spLocks/>
          </p:cNvSpPr>
          <p:nvPr userDrawn="1"/>
        </p:nvSpPr>
        <p:spPr bwMode="invGray">
          <a:xfrm>
            <a:off x="811927" y="3817663"/>
            <a:ext cx="14614684" cy="0"/>
          </a:xfrm>
          <a:prstGeom prst="rect">
            <a:avLst/>
          </a:prstGeom>
          <a:ln w="9525">
            <a:solidFill>
              <a:srgbClr val="FFFFFF">
                <a:alpha val="40000"/>
              </a:srgbClr>
            </a:solidFill>
          </a:ln>
        </p:spPr>
        <p:txBody>
          <a:bodyPr vert="horz" wrap="square" lIns="121789" tIns="0" rIns="121789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200" b="0" kern="1200" cap="none" spc="0" baseline="0" dirty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endParaRPr lang="en-US" sz="692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A5CC5A-3AB5-44AC-83CD-CC26A5683634}"/>
              </a:ext>
            </a:extLst>
          </p:cNvPr>
          <p:cNvSpPr txBox="1"/>
          <p:nvPr userDrawn="1"/>
        </p:nvSpPr>
        <p:spPr bwMode="ltGray">
          <a:xfrm>
            <a:off x="811927" y="8420577"/>
            <a:ext cx="4599016" cy="18453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1199">
                <a:solidFill>
                  <a:schemeClr val="bg2"/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pic>
        <p:nvPicPr>
          <p:cNvPr id="62857" name="Picture 393" descr="northwestern-mutual-logo | Gorton Community Center">
            <a:extLst>
              <a:ext uri="{FF2B5EF4-FFF2-40B4-BE49-F238E27FC236}">
                <a16:creationId xmlns:a16="http://schemas.microsoft.com/office/drawing/2014/main" id="{7FF23F8D-93D4-43A7-8D7A-5942B66D9F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7" y="465796"/>
            <a:ext cx="3709491" cy="44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7758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4694391"/>
              </p:ext>
            </p:ext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CE09700-A827-4539-B383-D619E739D7C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3330" b="0" i="0" baseline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333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38854" y="229377"/>
            <a:ext cx="14760831" cy="974344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738854" y="1327263"/>
            <a:ext cx="14760831" cy="3689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lang="en-US" sz="2397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black">
          <a:xfrm>
            <a:off x="15067165" y="8655914"/>
            <a:ext cx="433535" cy="184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81345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199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81345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99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738853" y="8655980"/>
            <a:ext cx="9693391" cy="164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1066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738852" y="55406"/>
            <a:ext cx="5118946" cy="163977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>
              <a:defRPr lang="en-US" sz="1066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298103594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90590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74525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8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471540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4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63574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83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24484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4585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67841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40776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538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8607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0923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2722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533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94123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22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44354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345685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78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663847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45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0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7797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18282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4617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3926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685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92969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93554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6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33795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39310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2"/>
            <a:ext cx="16280940" cy="913447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709878" y="3665778"/>
            <a:ext cx="8818783" cy="18029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IBM Plex Sans"/>
              <a:buNone/>
              <a:defRPr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745471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9626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6522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 dirty="0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71226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8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4074550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1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23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334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51647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68615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86787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41772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701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49412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19725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83339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5769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5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85646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4471309"/>
              </p:ext>
            </p:ext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400"/>
              </a:spcAft>
            </a:pPr>
            <a:endParaRPr lang="en-US" sz="333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38854" y="229377"/>
            <a:ext cx="14760831" cy="974344"/>
          </a:xfr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738854" y="1327263"/>
            <a:ext cx="14760831" cy="332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US" sz="2397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738853" y="8655980"/>
            <a:ext cx="9693391" cy="164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 rtl="0"/>
            <a:r>
              <a:rPr lang="en-US" sz="1066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738852" y="55406"/>
            <a:ext cx="5118946" cy="14760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1066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74227088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58641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085713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5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3153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696217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1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19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57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65202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31283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60768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52226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3096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4959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9400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78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84471309"/>
              </p:ext>
            </p:ext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400"/>
              </a:spcAft>
            </a:pPr>
            <a:endParaRPr lang="en-US" sz="333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38854" y="229377"/>
            <a:ext cx="14760831" cy="974344"/>
          </a:xfr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738854" y="1327263"/>
            <a:ext cx="14760831" cy="332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rtl="0">
              <a:defRPr lang="en-US" sz="2397" b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738853" y="8655980"/>
            <a:ext cx="9693391" cy="164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 rtl="0"/>
            <a:r>
              <a:rPr lang="en-US" sz="1066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738852" y="55406"/>
            <a:ext cx="5118946" cy="14760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1066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61245057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75515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4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431645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10204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14880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48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8183902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92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59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2027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98937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2645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9933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55987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0916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36426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82403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1806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09833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89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9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FBD4DD-F8EC-4737-9176-60AAE859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18104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777311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D3F80-6F4A-474F-96B8-55C73F035BF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1927" y="714297"/>
            <a:ext cx="14614684" cy="442737"/>
          </a:xfrm>
        </p:spPr>
        <p:txBody>
          <a:bodyPr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93764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6AF6-64A4-445D-14B3-611D416F3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9817" y="1494925"/>
            <a:ext cx="12178904" cy="3180151"/>
          </a:xfrm>
        </p:spPr>
        <p:txBody>
          <a:bodyPr anchor="b"/>
          <a:lstStyle>
            <a:lvl1pPr algn="ctr">
              <a:defRPr sz="799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37DE8-B3BD-E309-E704-BA102C7AE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9817" y="4797715"/>
            <a:ext cx="12178904" cy="2205383"/>
          </a:xfrm>
        </p:spPr>
        <p:txBody>
          <a:bodyPr/>
          <a:lstStyle>
            <a:lvl1pPr marL="0" indent="0" algn="ctr">
              <a:buNone/>
              <a:defRPr sz="3197"/>
            </a:lvl1pPr>
            <a:lvl2pPr marL="608945" indent="0" algn="ctr">
              <a:buNone/>
              <a:defRPr sz="2664"/>
            </a:lvl2pPr>
            <a:lvl3pPr marL="1217889" indent="0" algn="ctr">
              <a:buNone/>
              <a:defRPr sz="2397"/>
            </a:lvl3pPr>
            <a:lvl4pPr marL="1826834" indent="0" algn="ctr">
              <a:buNone/>
              <a:defRPr sz="2131"/>
            </a:lvl4pPr>
            <a:lvl5pPr marL="2435779" indent="0" algn="ctr">
              <a:buNone/>
              <a:defRPr sz="2131"/>
            </a:lvl5pPr>
            <a:lvl6pPr marL="3044723" indent="0" algn="ctr">
              <a:buNone/>
              <a:defRPr sz="2131"/>
            </a:lvl6pPr>
            <a:lvl7pPr marL="3653668" indent="0" algn="ctr">
              <a:buNone/>
              <a:defRPr sz="2131"/>
            </a:lvl7pPr>
            <a:lvl8pPr marL="4262613" indent="0" algn="ctr">
              <a:buNone/>
              <a:defRPr sz="2131"/>
            </a:lvl8pPr>
            <a:lvl9pPr marL="4871557" indent="0" algn="ctr">
              <a:buNone/>
              <a:defRPr sz="213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31229-9A91-3464-F455-42FA6046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D3179-1C70-8782-1EBD-A9CBE7D0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AD561-3A9A-8F85-4105-6D6C302F0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6944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C314-C9A9-0051-5722-686D5116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9AFB9-EB12-7D6D-1133-D1EB7C1A3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5A16B-9E21-E50A-67FC-2550725B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B62F2-08EC-3263-59FC-E4CF4D97D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C5D5B-302B-D243-A426-00CC615A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45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12DF-9B03-AA6C-3061-6E132522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42" y="2277277"/>
            <a:ext cx="14005739" cy="3799687"/>
          </a:xfrm>
        </p:spPr>
        <p:txBody>
          <a:bodyPr anchor="b"/>
          <a:lstStyle>
            <a:lvl1pPr>
              <a:defRPr sz="799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7BD73-3E4E-888E-0A1A-AEBC5FD3D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7942" y="6112910"/>
            <a:ext cx="14005739" cy="1998166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1pPr>
            <a:lvl2pPr marL="608945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2B3A1-4607-D303-E0DA-EFFE4C91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55C9D-20E3-CD45-01AB-DBDF50272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CE2F4-C497-7BD1-7340-40EA5A43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09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63D8-10A2-DB23-E0B8-982E5832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33D8C-E2B9-840A-5EDD-E9B6E543D8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6399" y="2431631"/>
            <a:ext cx="6901379" cy="579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82D68-6942-098A-6916-D691FD51C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0760" y="2431631"/>
            <a:ext cx="6901379" cy="579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131DD-B0C9-28AF-9F61-04824E76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F6839-7054-24B0-3F50-425413E0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034E0-E061-1194-4869-A72D13E4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3718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FB8D-F72D-A90B-59CD-B50AE0BA2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15" y="486327"/>
            <a:ext cx="14005739" cy="17655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E2C1D-66EE-E97C-505D-9BE31C78E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8515" y="2239216"/>
            <a:ext cx="6869662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5110C-E0BA-D6CF-6B17-ADA1F3A28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8515" y="3336620"/>
            <a:ext cx="6869662" cy="4907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0B3E3-5DDB-0F04-411E-2BF9D3090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0760" y="2239216"/>
            <a:ext cx="6903494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CDAEE2-8E3F-2624-9792-AD5CA41A2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0760" y="3336620"/>
            <a:ext cx="6903494" cy="4907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496C21-CA44-CCF6-A6A7-A5489853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64CD8-E65F-D716-43F5-296D3EFC7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D9285-1B76-EA8F-F847-2C4AE03C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985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8EFD-7B78-8EC6-EBA3-7A69936F4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1ACED-6A51-499F-F946-9627E5B30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D28CD0-DF21-CFB0-141B-110D5C59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3005B-F1AB-B291-26F0-E4201DA7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661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3D128-31EF-3698-0C75-12FE9122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B02D12-290F-7008-56FE-A0DCBEB9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FFCDA-F41B-18D6-375A-43119588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659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3EA72-5798-7D41-4EFB-A5DA16683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15" y="608965"/>
            <a:ext cx="523735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BE175-01A8-C3BB-2C7C-5087F8C14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494" y="1315196"/>
            <a:ext cx="8220760" cy="6491398"/>
          </a:xfrm>
        </p:spPr>
        <p:txBody>
          <a:bodyPr/>
          <a:lstStyle>
            <a:lvl1pPr>
              <a:defRPr sz="4262"/>
            </a:lvl1pPr>
            <a:lvl2pPr>
              <a:defRPr sz="3729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85C04-605A-277F-8E5D-886B316A4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8515" y="2740343"/>
            <a:ext cx="523735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5A6F-3675-0B12-CCB6-3BD3FF69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0F580-C7D0-4EA6-C69C-02865FBB6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8400D-6FF9-43A4-CF31-ABF71380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574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57C5D-7230-572E-2F00-52F35B66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15" y="608965"/>
            <a:ext cx="523735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15643-2FC3-A6F6-B0A2-6FBD540EE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03494" y="1315196"/>
            <a:ext cx="8220760" cy="6491398"/>
          </a:xfrm>
        </p:spPr>
        <p:txBody>
          <a:bodyPr/>
          <a:lstStyle>
            <a:lvl1pPr marL="0" indent="0">
              <a:buNone/>
              <a:defRPr sz="4262"/>
            </a:lvl1pPr>
            <a:lvl2pPr marL="608945" indent="0">
              <a:buNone/>
              <a:defRPr sz="3729"/>
            </a:lvl2pPr>
            <a:lvl3pPr marL="1217889" indent="0">
              <a:buNone/>
              <a:defRPr sz="3197"/>
            </a:lvl3pPr>
            <a:lvl4pPr marL="1826834" indent="0">
              <a:buNone/>
              <a:defRPr sz="2664"/>
            </a:lvl4pPr>
            <a:lvl5pPr marL="2435779" indent="0">
              <a:buNone/>
              <a:defRPr sz="2664"/>
            </a:lvl5pPr>
            <a:lvl6pPr marL="3044723" indent="0">
              <a:buNone/>
              <a:defRPr sz="2664"/>
            </a:lvl6pPr>
            <a:lvl7pPr marL="3653668" indent="0">
              <a:buNone/>
              <a:defRPr sz="2664"/>
            </a:lvl7pPr>
            <a:lvl8pPr marL="4262613" indent="0">
              <a:buNone/>
              <a:defRPr sz="2664"/>
            </a:lvl8pPr>
            <a:lvl9pPr marL="4871557" indent="0">
              <a:buNone/>
              <a:defRPr sz="266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56349-8B8A-B838-04B3-B578B1CCC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8515" y="2740343"/>
            <a:ext cx="523735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3AC5A-723F-D16E-64E2-8D3A6FF5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999BA-AFE4-96FC-F8AA-3B9FF7E1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13699-AA48-E469-0380-C1F798CC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39293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76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DD41-EAC8-2009-4B29-5CE3C3B7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31435-75E7-C059-5B87-B080C81C0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B44F0-A2AA-6E33-5191-2A1D43CC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4CE2F-2D17-2152-A0E2-E2056307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A384-58A4-27E8-296E-C23034CC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758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FC83CA-B871-6266-DEDC-B49F65EA1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20704" y="486326"/>
            <a:ext cx="3501435" cy="77410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F434C-CFC2-5921-61D3-32CF2969C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6399" y="486326"/>
            <a:ext cx="10301323" cy="77410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789CD-0CCA-6186-CC4F-3E5A94B2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08EBC-C9CD-FBFD-8742-6DFA9F82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61682-648D-304D-3C4A-72EF3F6D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55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12072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17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48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4802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2741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0318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44212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773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2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25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8010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 dirty="0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8496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170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04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411885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8" y="696217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78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8" y="8420579"/>
            <a:ext cx="14878891" cy="327953"/>
          </a:xfrm>
          <a:prstGeom prst="rect">
            <a:avLst/>
          </a:prstGeom>
          <a:noFill/>
        </p:spPr>
        <p:txBody>
          <a:bodyPr vert="horz" wrap="square" lIns="121785" tIns="0" rIns="0" bIns="0" rtlCol="0">
            <a:noAutofit/>
          </a:bodyPr>
          <a:lstStyle/>
          <a:p>
            <a:r>
              <a:rPr lang="en-US" sz="1199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8" y="4031221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79602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3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77790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4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48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3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65975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3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04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82163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1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78" rtl="0" eaLnBrk="1" latinLnBrk="0" hangingPunct="1">
              <a:lnSpc>
                <a:spcPts val="7103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78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58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3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1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39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26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147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2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3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3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3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027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78" indent="0">
              <a:buNone/>
              <a:defRPr sz="3552" b="1"/>
            </a:lvl2pPr>
            <a:lvl3pPr marL="1623758" indent="0">
              <a:buNone/>
              <a:defRPr sz="3197" b="1"/>
            </a:lvl3pPr>
            <a:lvl4pPr marL="2435635" indent="0">
              <a:buNone/>
              <a:defRPr sz="2841" b="1"/>
            </a:lvl4pPr>
            <a:lvl5pPr marL="3247512" indent="0">
              <a:buNone/>
              <a:defRPr sz="2841" b="1"/>
            </a:lvl5pPr>
            <a:lvl6pPr marL="4059390" indent="0">
              <a:buNone/>
              <a:defRPr sz="2841" b="1"/>
            </a:lvl6pPr>
            <a:lvl7pPr marL="4871268" indent="0">
              <a:buNone/>
              <a:defRPr sz="2841" b="1"/>
            </a:lvl7pPr>
            <a:lvl8pPr marL="5683147" indent="0">
              <a:buNone/>
              <a:defRPr sz="2841" b="1"/>
            </a:lvl8pPr>
            <a:lvl9pPr marL="6495025" indent="0">
              <a:buNone/>
              <a:defRPr sz="2841" b="1"/>
            </a:lvl9pPr>
          </a:lstStyle>
          <a:p>
            <a:pPr marL="0" lvl="0" indent="0" algn="l" defTabSz="1623758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25449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20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4419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61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20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3991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68758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7523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1" indent="-300241">
              <a:defRPr sz="2930"/>
            </a:lvl2pPr>
            <a:lvl3pPr marL="759060" indent="-300241">
              <a:defRPr sz="2664"/>
            </a:lvl3pPr>
            <a:lvl4pPr marL="1217877" indent="-222010">
              <a:defRPr sz="2664"/>
            </a:lvl4pPr>
            <a:lvl5pPr marL="1676697" indent="-300241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6433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 dirty="0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30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55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893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57506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49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8" y="696217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70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9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9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588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8" y="696217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78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8" y="8420579"/>
            <a:ext cx="14878891" cy="327953"/>
          </a:xfrm>
          <a:prstGeom prst="rect">
            <a:avLst/>
          </a:prstGeom>
          <a:noFill/>
        </p:spPr>
        <p:txBody>
          <a:bodyPr vert="horz" wrap="square" lIns="121785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8" y="4031221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7859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3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20917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4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82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3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81857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3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1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1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78" rtl="0" eaLnBrk="1" latinLnBrk="0" hangingPunct="1">
              <a:lnSpc>
                <a:spcPts val="7103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78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58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3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1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39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26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147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2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65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3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3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5893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78" indent="0">
              <a:buNone/>
              <a:defRPr sz="3552" b="1"/>
            </a:lvl2pPr>
            <a:lvl3pPr marL="1623758" indent="0">
              <a:buNone/>
              <a:defRPr sz="3197" b="1"/>
            </a:lvl3pPr>
            <a:lvl4pPr marL="2435635" indent="0">
              <a:buNone/>
              <a:defRPr sz="2841" b="1"/>
            </a:lvl4pPr>
            <a:lvl5pPr marL="3247512" indent="0">
              <a:buNone/>
              <a:defRPr sz="2841" b="1"/>
            </a:lvl5pPr>
            <a:lvl6pPr marL="4059390" indent="0">
              <a:buNone/>
              <a:defRPr sz="2841" b="1"/>
            </a:lvl6pPr>
            <a:lvl7pPr marL="4871268" indent="0">
              <a:buNone/>
              <a:defRPr sz="2841" b="1"/>
            </a:lvl7pPr>
            <a:lvl8pPr marL="5683147" indent="0">
              <a:buNone/>
              <a:defRPr sz="2841" b="1"/>
            </a:lvl8pPr>
            <a:lvl9pPr marL="6495025" indent="0">
              <a:buNone/>
              <a:defRPr sz="2841" b="1"/>
            </a:lvl9pPr>
          </a:lstStyle>
          <a:p>
            <a:pPr marL="0" lvl="0" indent="0" algn="l" defTabSz="1623758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635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ts val="7103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56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20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130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61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20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559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2CFD7B-B800-791B-CD4F-EE09D3D53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27" y="1827953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93082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3250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1" indent="-300241">
              <a:defRPr sz="2930"/>
            </a:lvl2pPr>
            <a:lvl3pPr marL="759060" indent="-300241">
              <a:defRPr sz="2664"/>
            </a:lvl3pPr>
            <a:lvl4pPr marL="1217877" indent="-222010">
              <a:defRPr sz="2664"/>
            </a:lvl4pPr>
            <a:lvl5pPr marL="1676697" indent="-300241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8780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30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55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010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37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8" y="696217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1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696217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74218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9267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85824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938195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914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265034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ts val="7103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576167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23044983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383787432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14088655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756801222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63303644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102488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6687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23034522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3741895489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28902772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696217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4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invGray">
          <a:xfrm>
            <a:off x="811927" y="3817663"/>
            <a:ext cx="14614684" cy="0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6926" b="0" cap="none" baseline="0" dirty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1927" y="5706980"/>
            <a:ext cx="11317190" cy="1433268"/>
          </a:xfrm>
        </p:spPr>
        <p:txBody>
          <a:bodyPr vert="horz" lIns="91440" tIns="0" rIns="91440" bIns="0" rtlCol="0" anchor="t" anchorCtr="0">
            <a:noAutofit/>
          </a:bodyPr>
          <a:lstStyle>
            <a:lvl1pPr marL="0" indent="0" algn="l" defTabSz="811886" rtl="0" eaLnBrk="1" latinLnBrk="0" hangingPunct="1">
              <a:spcBef>
                <a:spcPts val="799"/>
              </a:spcBef>
              <a:buFont typeface="Arial"/>
              <a:buNone/>
              <a:defRPr lang="en-US" sz="3729" b="0" i="0" kern="1200" smtClean="0">
                <a:solidFill>
                  <a:schemeClr val="tx1"/>
                </a:solidFill>
                <a:latin typeface="+mj-lt"/>
                <a:ea typeface="+mn-ea"/>
                <a:cs typeface="Arial"/>
              </a:defRPr>
            </a:lvl1pPr>
            <a:lvl2pPr marL="81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59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8" name="TextBox 7"/>
          <p:cNvSpPr txBox="1"/>
          <p:nvPr/>
        </p:nvSpPr>
        <p:spPr bwMode="ltGray">
          <a:xfrm>
            <a:off x="811927" y="8420577"/>
            <a:ext cx="14878891" cy="327953"/>
          </a:xfrm>
          <a:prstGeom prst="rect">
            <a:avLst/>
          </a:prstGeom>
          <a:noFill/>
        </p:spPr>
        <p:txBody>
          <a:bodyPr vert="horz" wrap="square" lIns="121789" tIns="0" rIns="0" bIns="0" rtlCol="0">
            <a:noAutofit/>
          </a:bodyPr>
          <a:lstStyle/>
          <a:p>
            <a:r>
              <a:rPr lang="en-US" sz="1199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The Northwestern Mutual Life Insurance Company – Milwaukee, WI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11927" y="4031220"/>
            <a:ext cx="6972777" cy="953623"/>
          </a:xfrm>
        </p:spPr>
        <p:txBody>
          <a:bodyPr anchor="t" anchorCtr="0">
            <a:noAutofit/>
          </a:bodyPr>
          <a:lstStyle>
            <a:lvl1pPr>
              <a:spcBef>
                <a:spcPts val="266"/>
              </a:spcBef>
              <a:buNone/>
              <a:defRPr sz="293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71495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3D38B8-A2CA-409D-A3C8-D20C5D79B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7B6066-CC2D-4507-93B1-9BED00748F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7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50516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Text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2532012"/>
            <a:ext cx="14614684" cy="5324271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9590" cap="none" baseline="0" dirty="0"/>
            </a:lvl1pPr>
            <a:lvl2pPr>
              <a:spcBef>
                <a:spcPts val="2397"/>
              </a:spcBef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solidFill>
              <a:schemeClr val="bg1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B3776A-4193-4EC5-A21D-FBB12C53A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75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E7310-1863-4DBF-A9D1-BF3FFFD7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7FCCEB-59D5-4EB6-B078-A4F013AAB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1926" y="1827952"/>
            <a:ext cx="14614684" cy="60283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082248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>
          <a:ln>
            <a:solidFill>
              <a:srgbClr val="FFFFFF">
                <a:alpha val="40000"/>
              </a:srgbClr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927" y="1945552"/>
            <a:ext cx="14614684" cy="579313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38A95-3CB5-4423-AFA8-E95C50E7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3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11927" y="2575550"/>
            <a:ext cx="14614684" cy="3386771"/>
          </a:xfr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103" b="0" i="0" kern="1200" cap="none" baseline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1pPr>
            <a:lvl2pPr marL="811886" indent="0">
              <a:buNone/>
              <a:defRPr sz="3197">
                <a:solidFill>
                  <a:schemeClr val="tx1">
                    <a:tint val="75000"/>
                  </a:schemeClr>
                </a:solidFill>
              </a:defRPr>
            </a:lvl2pPr>
            <a:lvl3pPr marL="1623773" indent="0">
              <a:buNone/>
              <a:defRPr sz="2841">
                <a:solidFill>
                  <a:schemeClr val="tx1">
                    <a:tint val="75000"/>
                  </a:schemeClr>
                </a:solidFill>
              </a:defRPr>
            </a:lvl3pPr>
            <a:lvl4pPr marL="2435658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4pPr>
            <a:lvl5pPr marL="3247542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5pPr>
            <a:lvl6pPr marL="4059429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6pPr>
            <a:lvl7pPr marL="4871315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7pPr>
            <a:lvl8pPr marL="5683200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8pPr>
            <a:lvl9pPr marL="649508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rgbClr val="C0C0C0"/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9D83FF-8CE4-4334-8ABF-7271635F9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2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11081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54590" y="1827952"/>
            <a:ext cx="7172021" cy="602833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>
              <a:defRPr sz="2930"/>
            </a:lvl2pPr>
            <a:lvl3pPr>
              <a:defRPr sz="2664"/>
            </a:lvl3pPr>
            <a:lvl4pPr>
              <a:defRPr sz="2664"/>
            </a:lvl4pPr>
            <a:lvl5pPr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9D5E2E-FA69-4EEB-84E0-31E383BE7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6456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8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 algn="l">
              <a:buNone/>
              <a:defRPr lang="en-US" sz="3330" b="0" kern="1200" cap="none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1886" indent="0">
              <a:buNone/>
              <a:defRPr sz="3552" b="1"/>
            </a:lvl2pPr>
            <a:lvl3pPr marL="1623773" indent="0">
              <a:buNone/>
              <a:defRPr sz="3197" b="1"/>
            </a:lvl3pPr>
            <a:lvl4pPr marL="2435658" indent="0">
              <a:buNone/>
              <a:defRPr sz="2841" b="1"/>
            </a:lvl4pPr>
            <a:lvl5pPr marL="3247542" indent="0">
              <a:buNone/>
              <a:defRPr sz="2841" b="1"/>
            </a:lvl5pPr>
            <a:lvl6pPr marL="4059429" indent="0">
              <a:buNone/>
              <a:defRPr sz="2841" b="1"/>
            </a:lvl6pPr>
            <a:lvl7pPr marL="4871315" indent="0">
              <a:buNone/>
              <a:defRPr sz="2841" b="1"/>
            </a:lvl7pPr>
            <a:lvl8pPr marL="5683200" indent="0">
              <a:buNone/>
              <a:defRPr sz="2841" b="1"/>
            </a:lvl8pPr>
            <a:lvl9pPr marL="6495086" indent="0">
              <a:buNone/>
              <a:defRPr sz="2841" b="1"/>
            </a:lvl9pPr>
          </a:lstStyle>
          <a:p>
            <a:pPr marL="0" lvl="0" indent="0" algn="l" defTabSz="1623773" rtl="0" eaLnBrk="1" latinLnBrk="0" hangingPunct="1">
              <a:spcBef>
                <a:spcPts val="2131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928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26310" y="1699012"/>
            <a:ext cx="7100301" cy="76729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330" b="0" cap="none" baseline="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131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26310" y="2662681"/>
            <a:ext cx="7100301" cy="5262896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3197" dirty="0"/>
            </a:lvl1pPr>
            <a:lvl2pPr>
              <a:defRPr lang="en-US" sz="2930" dirty="0"/>
            </a:lvl2pPr>
            <a:lvl3pPr>
              <a:defRPr lang="en-US" sz="2664" dirty="0"/>
            </a:lvl3pPr>
            <a:lvl4pPr>
              <a:defRPr lang="en-US" sz="2664" dirty="0"/>
            </a:lvl4pPr>
            <a:lvl5pPr>
              <a:defRPr lang="en-US" sz="2397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715D0E-FF9B-4C85-99F5-FF0DABA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5575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D13FCEA-4FA5-4CCF-99F8-2773F6C5D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EB15-7DAA-4BFA-AEF0-67F1A7EC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02943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5959" y="949037"/>
            <a:ext cx="8920651" cy="728975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5694033" cy="9134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7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 bwMode="gray">
          <a:xfrm>
            <a:off x="708385" y="2918419"/>
            <a:ext cx="4266718" cy="996157"/>
          </a:xfrm>
          <a:ln w="9525">
            <a:solidFill>
              <a:srgbClr val="FFFFFF">
                <a:alpha val="40000"/>
              </a:srgbClr>
            </a:solidFill>
          </a:ln>
        </p:spPr>
        <p:txBody>
          <a:bodyPr vert="horz" lIns="91440" tIns="0" rIns="91440" bIns="0" rtlCol="0" anchor="t" anchorCtr="0">
            <a:sp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 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42D61E-9BEF-43A9-ACAD-D6D932A61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invGray"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4975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D1567F-9570-46F5-98C5-C4E4FCF5B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37502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48EBAC-84D0-4ECD-BD16-8E59B44470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3924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1927" y="2143557"/>
            <a:ext cx="7583397" cy="563901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197"/>
            </a:lvl1pPr>
            <a:lvl2pPr marL="300244" indent="-300244">
              <a:defRPr sz="2930"/>
            </a:lvl2pPr>
            <a:lvl3pPr marL="759067" indent="-300244">
              <a:defRPr sz="2664"/>
            </a:lvl3pPr>
            <a:lvl4pPr marL="1217889" indent="-222012">
              <a:defRPr sz="2664"/>
            </a:lvl4pPr>
            <a:lvl5pPr marL="1676713" indent="-300244">
              <a:defRPr sz="2664"/>
            </a:lvl5pPr>
            <a:lvl6pPr>
              <a:defRPr sz="3197"/>
            </a:lvl6pPr>
            <a:lvl7pPr>
              <a:defRPr sz="3197"/>
            </a:lvl7pPr>
            <a:lvl8pPr>
              <a:defRPr sz="3197"/>
            </a:lvl8pPr>
            <a:lvl9pPr>
              <a:defRPr sz="31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4774" y="0"/>
            <a:ext cx="7063764" cy="91344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6A65A-65F0-43CD-99AD-06BC9D78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11778"/>
            <a:ext cx="7583397" cy="506152"/>
          </a:xfrm>
          <a:prstGeom prst="callout1">
            <a:avLst>
              <a:gd name="adj1" fmla="val 100711"/>
              <a:gd name="adj2" fmla="val -41"/>
              <a:gd name="adj3" fmla="val 101088"/>
              <a:gd name="adj4" fmla="val 100182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0E2B4B-143D-4430-A210-08F915501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406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lay 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6238538" cy="9134475"/>
          </a:xfrm>
        </p:spPr>
        <p:txBody>
          <a:bodyPr bIns="3108960" anchor="b"/>
          <a:lstStyle>
            <a:lvl1pPr algn="ctr">
              <a:defRPr/>
            </a:lvl1pPr>
          </a:lstStyle>
          <a:p>
            <a:r>
              <a:rPr lang="en-US"/>
              <a:t>Click to add full screen photo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048929" y="2015262"/>
            <a:ext cx="8678168" cy="2295570"/>
          </a:xfrm>
          <a:solidFill>
            <a:srgbClr val="4E4E4E">
              <a:alpha val="50196"/>
            </a:srgbClr>
          </a:solidFill>
          <a:ln>
            <a:noFill/>
          </a:ln>
        </p:spPr>
        <p:txBody>
          <a:bodyPr lIns="274320" tIns="274320" rIns="274320" bIns="274320" anchor="ctr" anchorCtr="0">
            <a:noAutofit/>
          </a:bodyPr>
          <a:lstStyle>
            <a:lvl1pPr>
              <a:spcBef>
                <a:spcPts val="0"/>
              </a:spcBef>
              <a:defRPr lang="en-US" smtClean="0">
                <a:solidFill>
                  <a:schemeClr val="bg1"/>
                </a:solidFill>
                <a:latin typeface="CALIBRI" charset="0"/>
              </a:defRPr>
            </a:lvl1pPr>
            <a:lvl2pPr>
              <a:defRPr lang="en-US" sz="3197" smtClean="0"/>
            </a:lvl2pPr>
            <a:lvl3pPr>
              <a:defRPr lang="en-US" smtClean="0"/>
            </a:lvl3pPr>
            <a:lvl4pPr>
              <a:defRPr lang="en-US" sz="3197" smtClean="0"/>
            </a:lvl4pPr>
            <a:lvl5pPr>
              <a:defRPr lang="en-US" sz="3197"/>
            </a:lvl5pPr>
          </a:lstStyle>
          <a:p>
            <a:pPr lvl="0" defTabSz="1623671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3F3305-0557-4FA3-8633-C0BCBD32D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9544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11927" y="1755717"/>
            <a:ext cx="14614684" cy="67105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6BBE7-81D2-4BC2-81B5-96E754EA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2428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9450" y="3982790"/>
            <a:ext cx="5779638" cy="12179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8791" spc="-67" baseline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328CE-0C16-E749-9C45-A3C525EC0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811927" y="465796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0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oleObject" Target="../embeddings/oleObject2.bin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image" Target="../media/image4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image" Target="../media/image2.emf"/><Relationship Id="rId3" Type="http://schemas.openxmlformats.org/officeDocument/2006/relationships/theme" Target="../theme/theme9.xml"/><Relationship Id="rId21" Type="http://schemas.openxmlformats.org/officeDocument/2006/relationships/tags" Target="../tags/tag34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oleObject" Target="../embeddings/oleObject4.bin"/><Relationship Id="rId2" Type="http://schemas.openxmlformats.org/officeDocument/2006/relationships/slideLayout" Target="../slideLayouts/slideLayout104.xml"/><Relationship Id="rId16" Type="http://schemas.openxmlformats.org/officeDocument/2006/relationships/tags" Target="../tags/tag29.xml"/><Relationship Id="rId20" Type="http://schemas.openxmlformats.org/officeDocument/2006/relationships/tags" Target="../tags/tag33.xml"/><Relationship Id="rId1" Type="http://schemas.openxmlformats.org/officeDocument/2006/relationships/slideLayout" Target="../slideLayouts/slideLayout103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3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8004" r:id="rId17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4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32" r:id="rId1"/>
    <p:sldLayoutId id="2147487933" r:id="rId2"/>
    <p:sldLayoutId id="2147487934" r:id="rId3"/>
    <p:sldLayoutId id="2147487935" r:id="rId4"/>
    <p:sldLayoutId id="2147487936" r:id="rId5"/>
    <p:sldLayoutId id="2147487937" r:id="rId6"/>
    <p:sldLayoutId id="2147487938" r:id="rId7"/>
    <p:sldLayoutId id="2147487939" r:id="rId8"/>
    <p:sldLayoutId id="2147487940" r:id="rId9"/>
    <p:sldLayoutId id="2147487941" r:id="rId10"/>
    <p:sldLayoutId id="2147487942" r:id="rId11"/>
    <p:sldLayoutId id="2147487943" r:id="rId12"/>
    <p:sldLayoutId id="2147487944" r:id="rId13"/>
    <p:sldLayoutId id="2147487945" r:id="rId14"/>
    <p:sldLayoutId id="2147487946" r:id="rId15"/>
    <p:sldLayoutId id="2147487947" r:id="rId16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49" r:id="rId1"/>
    <p:sldLayoutId id="2147487950" r:id="rId2"/>
    <p:sldLayoutId id="2147487951" r:id="rId3"/>
    <p:sldLayoutId id="2147487952" r:id="rId4"/>
    <p:sldLayoutId id="2147487953" r:id="rId5"/>
    <p:sldLayoutId id="2147487954" r:id="rId6"/>
    <p:sldLayoutId id="2147487955" r:id="rId7"/>
    <p:sldLayoutId id="2147487956" r:id="rId8"/>
    <p:sldLayoutId id="2147487957" r:id="rId9"/>
    <p:sldLayoutId id="2147487958" r:id="rId10"/>
    <p:sldLayoutId id="2147487959" r:id="rId11"/>
    <p:sldLayoutId id="2147487960" r:id="rId12"/>
    <p:sldLayoutId id="2147487961" r:id="rId13"/>
    <p:sldLayoutId id="2147487962" r:id="rId14"/>
    <p:sldLayoutId id="2147487963" r:id="rId15"/>
    <p:sldLayoutId id="2147487964" r:id="rId16"/>
    <p:sldLayoutId id="2147487966" r:id="rId17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68" r:id="rId1"/>
    <p:sldLayoutId id="2147487969" r:id="rId2"/>
    <p:sldLayoutId id="2147487970" r:id="rId3"/>
    <p:sldLayoutId id="2147487971" r:id="rId4"/>
    <p:sldLayoutId id="2147487972" r:id="rId5"/>
    <p:sldLayoutId id="2147487973" r:id="rId6"/>
    <p:sldLayoutId id="2147487974" r:id="rId7"/>
    <p:sldLayoutId id="2147487975" r:id="rId8"/>
    <p:sldLayoutId id="2147487976" r:id="rId9"/>
    <p:sldLayoutId id="2147487977" r:id="rId10"/>
    <p:sldLayoutId id="2147487978" r:id="rId11"/>
    <p:sldLayoutId id="2147487979" r:id="rId12"/>
    <p:sldLayoutId id="2147487980" r:id="rId13"/>
    <p:sldLayoutId id="2147487981" r:id="rId14"/>
    <p:sldLayoutId id="2147487982" r:id="rId15"/>
    <p:sldLayoutId id="2147487983" r:id="rId16"/>
    <p:sldLayoutId id="2147487984" r:id="rId17"/>
    <p:sldLayoutId id="2147487985" r:id="rId18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458D5-8E40-44C9-B9CB-54790C06295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6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87" r:id="rId1"/>
    <p:sldLayoutId id="2147487988" r:id="rId2"/>
    <p:sldLayoutId id="2147487989" r:id="rId3"/>
    <p:sldLayoutId id="2147487990" r:id="rId4"/>
    <p:sldLayoutId id="2147487991" r:id="rId5"/>
    <p:sldLayoutId id="2147487992" r:id="rId6"/>
    <p:sldLayoutId id="2147487993" r:id="rId7"/>
    <p:sldLayoutId id="2147487994" r:id="rId8"/>
    <p:sldLayoutId id="2147487995" r:id="rId9"/>
    <p:sldLayoutId id="2147487996" r:id="rId10"/>
    <p:sldLayoutId id="2147487997" r:id="rId11"/>
    <p:sldLayoutId id="2147487998" r:id="rId12"/>
    <p:sldLayoutId id="2147487999" r:id="rId13"/>
    <p:sldLayoutId id="2147488000" r:id="rId14"/>
    <p:sldLayoutId id="2147488001" r:id="rId15"/>
    <p:sldLayoutId id="2147488002" r:id="rId16"/>
    <p:sldLayoutId id="2147488003" r:id="rId17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1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07" r:id="rId1"/>
    <p:sldLayoutId id="2147488008" r:id="rId2"/>
    <p:sldLayoutId id="2147488009" r:id="rId3"/>
    <p:sldLayoutId id="2147488010" r:id="rId4"/>
    <p:sldLayoutId id="2147488011" r:id="rId5"/>
    <p:sldLayoutId id="2147488012" r:id="rId6"/>
    <p:sldLayoutId id="2147488013" r:id="rId7"/>
    <p:sldLayoutId id="2147488014" r:id="rId8"/>
    <p:sldLayoutId id="2147488015" r:id="rId9"/>
    <p:sldLayoutId id="2147488016" r:id="rId10"/>
    <p:sldLayoutId id="2147488017" r:id="rId11"/>
    <p:sldLayoutId id="2147488018" r:id="rId12"/>
    <p:sldLayoutId id="2147488019" r:id="rId13"/>
    <p:sldLayoutId id="2147488020" r:id="rId14"/>
    <p:sldLayoutId id="2147488021" r:id="rId15"/>
    <p:sldLayoutId id="2147488022" r:id="rId16"/>
    <p:sldLayoutId id="2147488023" r:id="rId17"/>
    <p:sldLayoutId id="2147488024" r:id="rId18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CB716-FE86-3979-B614-1DA03A7F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00" y="486327"/>
            <a:ext cx="14005739" cy="176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B070E-0075-57D6-F4F9-36A984292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6400" y="2431631"/>
            <a:ext cx="14005739" cy="579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C3F35-5295-AF45-3DBF-AA242F985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6400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452B-B27B-4C50-B4F5-EFA6E196B56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95284-75B0-A743-6F80-4BF444AB3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9016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23760-68F4-F0AD-D900-6505DE45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467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F6381-1AEE-4BBD-A05D-88AEBCEC1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3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26" r:id="rId1"/>
    <p:sldLayoutId id="2147488027" r:id="rId2"/>
    <p:sldLayoutId id="2147488028" r:id="rId3"/>
    <p:sldLayoutId id="2147488029" r:id="rId4"/>
    <p:sldLayoutId id="2147488030" r:id="rId5"/>
    <p:sldLayoutId id="2147488031" r:id="rId6"/>
    <p:sldLayoutId id="2147488032" r:id="rId7"/>
    <p:sldLayoutId id="2147488033" r:id="rId8"/>
    <p:sldLayoutId id="2147488034" r:id="rId9"/>
    <p:sldLayoutId id="2147488035" r:id="rId10"/>
    <p:sldLayoutId id="2147488036" r:id="rId11"/>
  </p:sldLayoutIdLst>
  <p:txStyles>
    <p:titleStyle>
      <a:lvl1pPr algn="l" defTabSz="1217889" rtl="0" eaLnBrk="1" latinLnBrk="0" hangingPunct="1">
        <a:lnSpc>
          <a:spcPct val="90000"/>
        </a:lnSpc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72" indent="-304472" algn="l" defTabSz="1217889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9" kern="1200">
          <a:solidFill>
            <a:schemeClr val="tx1"/>
          </a:solidFill>
          <a:latin typeface="+mn-lt"/>
          <a:ea typeface="+mn-ea"/>
          <a:cs typeface="+mn-cs"/>
        </a:defRPr>
      </a:lvl1pPr>
      <a:lvl2pPr marL="913417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2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40251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919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2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3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0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  <p:sldLayoutId id="2147484441" r:id="rId16"/>
  </p:sldLayoutIdLst>
  <p:transition>
    <p:fade/>
  </p:transition>
  <p:hf hdr="0" ftr="0" dt="0"/>
  <p:txStyles>
    <p:titleStyle>
      <a:lvl1pPr algn="l" defTabSz="811878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58" rtl="0" eaLnBrk="1" latinLnBrk="0" hangingPunct="1">
        <a:lnSpc>
          <a:spcPct val="90000"/>
        </a:lnSpc>
        <a:spcBef>
          <a:spcPts val="2397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1" indent="-300241" algn="l" defTabSz="1623758" rtl="0" eaLnBrk="1" latinLnBrk="0" hangingPunct="1">
        <a:lnSpc>
          <a:spcPct val="90000"/>
        </a:lnSpc>
        <a:spcBef>
          <a:spcPts val="1598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1" indent="-300241" algn="l" defTabSz="1623758" rtl="0" eaLnBrk="1" latinLnBrk="0" hangingPunct="1">
        <a:lnSpc>
          <a:spcPct val="90000"/>
        </a:lnSpc>
        <a:spcBef>
          <a:spcPts val="799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11" indent="-236809" algn="l" defTabSz="1623758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05" indent="-300241" algn="l" defTabSz="1623758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29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08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086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0963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78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58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35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12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390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268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147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25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373949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3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9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9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>
    <p:fade/>
  </p:transition>
  <p:hf hdr="0" ftr="0" dt="0"/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lang="en-US" sz="2700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21914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5425" indent="-225425" algn="l" defTabSz="121914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5425" algn="l" defTabSz="121914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3138" indent="-177800" algn="l" defTabSz="1219140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25425" algn="l" defTabSz="1219140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77" userDrawn="1">
          <p15:clr>
            <a:srgbClr val="F26B43"/>
          </p15:clr>
        </p15:guide>
        <p15:guide id="4" pos="3836" userDrawn="1">
          <p15:clr>
            <a:srgbClr val="F26B43"/>
          </p15:clr>
        </p15:guide>
        <p15:guide id="5" orient="horz" pos="76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3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7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8" y="8466307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1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63" r:id="rId1"/>
    <p:sldLayoutId id="2147487864" r:id="rId2"/>
    <p:sldLayoutId id="2147487865" r:id="rId3"/>
    <p:sldLayoutId id="2147487866" r:id="rId4"/>
    <p:sldLayoutId id="2147487867" r:id="rId5"/>
    <p:sldLayoutId id="2147487868" r:id="rId6"/>
    <p:sldLayoutId id="2147487869" r:id="rId7"/>
    <p:sldLayoutId id="2147487870" r:id="rId8"/>
    <p:sldLayoutId id="2147487871" r:id="rId9"/>
    <p:sldLayoutId id="2147487872" r:id="rId10"/>
    <p:sldLayoutId id="2147487873" r:id="rId11"/>
    <p:sldLayoutId id="2147487874" r:id="rId12"/>
    <p:sldLayoutId id="2147487875" r:id="rId13"/>
    <p:sldLayoutId id="2147487876" r:id="rId14"/>
    <p:sldLayoutId id="2147487877" r:id="rId15"/>
    <p:sldLayoutId id="2147487878" r:id="rId16"/>
  </p:sldLayoutIdLst>
  <p:transition>
    <p:fade/>
  </p:transition>
  <p:hf hdr="0" ftr="0" dt="0"/>
  <p:txStyles>
    <p:titleStyle>
      <a:lvl1pPr algn="l" defTabSz="811878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58" rtl="0" eaLnBrk="1" latinLnBrk="0" hangingPunct="1">
        <a:lnSpc>
          <a:spcPct val="90000"/>
        </a:lnSpc>
        <a:spcBef>
          <a:spcPts val="2397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1" indent="-300241" algn="l" defTabSz="1623758" rtl="0" eaLnBrk="1" latinLnBrk="0" hangingPunct="1">
        <a:lnSpc>
          <a:spcPct val="90000"/>
        </a:lnSpc>
        <a:spcBef>
          <a:spcPts val="1598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1" indent="-300241" algn="l" defTabSz="1623758" rtl="0" eaLnBrk="1" latinLnBrk="0" hangingPunct="1">
        <a:lnSpc>
          <a:spcPct val="90000"/>
        </a:lnSpc>
        <a:spcBef>
          <a:spcPts val="799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11" indent="-236809" algn="l" defTabSz="1623758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05" indent="-300241" algn="l" defTabSz="1623758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29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08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086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0963" indent="-405938" algn="l" defTabSz="1623758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78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58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35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12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390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268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147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25" algn="l" defTabSz="1623758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Presenter: </a:t>
            </a:r>
          </a:p>
        </p:txBody>
      </p:sp>
    </p:spTree>
    <p:extLst>
      <p:ext uri="{BB962C8B-B14F-4D97-AF65-F5344CB8AC3E}">
        <p14:creationId xmlns:p14="http://schemas.microsoft.com/office/powerpoint/2010/main" val="18697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80" r:id="rId1"/>
    <p:sldLayoutId id="2147487881" r:id="rId2"/>
    <p:sldLayoutId id="2147487882" r:id="rId3"/>
    <p:sldLayoutId id="2147487883" r:id="rId4"/>
    <p:sldLayoutId id="2147487884" r:id="rId5"/>
    <p:sldLayoutId id="2147487885" r:id="rId6"/>
    <p:sldLayoutId id="2147487886" r:id="rId7"/>
    <p:sldLayoutId id="2147487887" r:id="rId8"/>
    <p:sldLayoutId id="2147487888" r:id="rId9"/>
    <p:sldLayoutId id="2147487889" r:id="rId10"/>
    <p:sldLayoutId id="2147487890" r:id="rId11"/>
    <p:sldLayoutId id="2147487891" r:id="rId12"/>
    <p:sldLayoutId id="2147487892" r:id="rId13"/>
    <p:sldLayoutId id="2147487893" r:id="rId14"/>
    <p:sldLayoutId id="2147487894" r:id="rId15"/>
    <p:sldLayoutId id="2147487895" r:id="rId16"/>
  </p:sldLayoutIdLst>
  <p:transition>
    <p:fade/>
  </p:transition>
  <p:hf hd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accent6">
            <a:lumMod val="60000"/>
            <a:lumOff val="40000"/>
          </a:schemeClr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57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0F114EA-D831-46C7-AA9E-C1B878E5C5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70904122"/>
              </p:ext>
            </p:ext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404" imgH="405" progId="TCLayout.ActiveDocument.1">
                  <p:embed/>
                </p:oleObj>
              </mc:Choice>
              <mc:Fallback>
                <p:oleObj name="think-cell Slide" r:id="rId21" imgW="404" imgH="40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0F114EA-D831-46C7-AA9E-C1B878E5C5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506152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2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06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DF5F4-1935-4A39-BC37-1B356F3817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06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7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09" r:id="rId1"/>
    <p:sldLayoutId id="2147487910" r:id="rId2"/>
    <p:sldLayoutId id="2147487911" r:id="rId3"/>
    <p:sldLayoutId id="2147487912" r:id="rId4"/>
    <p:sldLayoutId id="2147487913" r:id="rId5"/>
    <p:sldLayoutId id="2147487914" r:id="rId6"/>
    <p:sldLayoutId id="2147487915" r:id="rId7"/>
    <p:sldLayoutId id="2147487916" r:id="rId8"/>
    <p:sldLayoutId id="2147487917" r:id="rId9"/>
    <p:sldLayoutId id="2147487918" r:id="rId10"/>
    <p:sldLayoutId id="2147487919" r:id="rId11"/>
    <p:sldLayoutId id="2147487920" r:id="rId12"/>
    <p:sldLayoutId id="2147487921" r:id="rId13"/>
    <p:sldLayoutId id="2147487922" r:id="rId14"/>
    <p:sldLayoutId id="2147487923" r:id="rId15"/>
    <p:sldLayoutId id="2147487924" r:id="rId16"/>
    <p:sldLayoutId id="2147487925" r:id="rId17"/>
    <p:sldLayoutId id="2147487926" r:id="rId18"/>
  </p:sldLayoutIdLst>
  <p:transition>
    <p:fade/>
  </p:transition>
  <p:hf hdr="0" ftr="0" dt="0"/>
  <p:txStyles>
    <p:titleStyle>
      <a:lvl1pPr algn="l" defTabSz="811886" rtl="0" eaLnBrk="1" latinLnBrk="0" hangingPunct="1">
        <a:lnSpc>
          <a:spcPct val="90000"/>
        </a:lnSpc>
        <a:spcBef>
          <a:spcPct val="0"/>
        </a:spcBef>
        <a:buNone/>
        <a:defRPr lang="en-US" sz="3596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623773" rtl="0" eaLnBrk="1" latinLnBrk="0" hangingPunct="1">
        <a:lnSpc>
          <a:spcPct val="90000"/>
        </a:lnSpc>
        <a:spcBef>
          <a:spcPts val="2397"/>
        </a:spcBef>
        <a:buClr>
          <a:schemeClr val="tx2"/>
        </a:buClr>
        <a:buFont typeface="Arial" panose="020B0604020202020204" pitchFamily="34" charset="0"/>
        <a:buNone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300244" indent="-300244" algn="l" defTabSz="1623773" rtl="0" eaLnBrk="1" latinLnBrk="0" hangingPunct="1">
        <a:lnSpc>
          <a:spcPct val="90000"/>
        </a:lnSpc>
        <a:spcBef>
          <a:spcPts val="1598"/>
        </a:spcBef>
        <a:buClr>
          <a:schemeClr val="tx2"/>
        </a:buClr>
        <a:buFont typeface="Arial" panose="020B0604020202020204" pitchFamily="34" charset="0"/>
        <a:buChar char="•"/>
        <a:defRPr sz="2930" kern="1200">
          <a:solidFill>
            <a:schemeClr val="tx1"/>
          </a:solidFill>
          <a:latin typeface="+mn-lt"/>
          <a:ea typeface="+mn-ea"/>
          <a:cs typeface="+mn-cs"/>
        </a:defRPr>
      </a:lvl2pPr>
      <a:lvl3pPr marL="837299" indent="-300244" algn="l" defTabSz="1623773" rtl="0" eaLnBrk="1" latinLnBrk="0" hangingPunct="1">
        <a:lnSpc>
          <a:spcPct val="90000"/>
        </a:lnSpc>
        <a:spcBef>
          <a:spcPts val="799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1296123" indent="-236812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1898723" indent="-300244" algn="l" defTabSz="1623773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4465371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6pPr>
      <a:lvl7pPr marL="5277257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7pPr>
      <a:lvl8pPr marL="6089143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8pPr>
      <a:lvl9pPr marL="6901028" indent="-405942" algn="l" defTabSz="1623773" rtl="0" eaLnBrk="1" latinLnBrk="0" hangingPunct="1">
        <a:spcBef>
          <a:spcPct val="20000"/>
        </a:spcBef>
        <a:buFont typeface="Arial" pitchFamily="34" charset="0"/>
        <a:buChar char="•"/>
        <a:defRPr sz="35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8118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623773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435658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4pPr>
      <a:lvl5pPr marL="3247542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5pPr>
      <a:lvl6pPr marL="4059429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6pPr>
      <a:lvl7pPr marL="4871315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7pPr>
      <a:lvl8pPr marL="5683200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8pPr>
      <a:lvl9pPr marL="6495086" algn="l" defTabSz="1623773" rtl="0" eaLnBrk="1" latinLnBrk="0" hangingPunct="1">
        <a:defRPr sz="31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576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11927" y="711778"/>
            <a:ext cx="14614684" cy="373949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9525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wrap="square" lIns="91440" tIns="0" rIns="9144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927" y="1827953"/>
            <a:ext cx="14614684" cy="602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12227672" y="8466311"/>
            <a:ext cx="3653671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157CA-53E4-4AF1-A0E3-CBE3636C12E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AE874-B89B-4117-AA5A-87FD6D3AB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927" y="8466311"/>
            <a:ext cx="5480507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txStyles>
    <p:titleStyle>
      <a:lvl1pPr algn="l" defTabSz="609570" rtl="0" eaLnBrk="1" latinLnBrk="0" hangingPunct="1">
        <a:lnSpc>
          <a:spcPct val="90000"/>
        </a:lnSpc>
        <a:spcBef>
          <a:spcPct val="0"/>
        </a:spcBef>
        <a:buNone/>
        <a:defRPr lang="en-US" sz="2700" b="0" i="0" kern="1200" cap="none" baseline="0" smtClean="0">
          <a:solidFill>
            <a:schemeClr val="tx2"/>
          </a:solidFill>
          <a:latin typeface="+mj-lt"/>
          <a:ea typeface="+mj-ea"/>
          <a:cs typeface="Arial"/>
        </a:defRPr>
      </a:lvl1pPr>
    </p:titleStyle>
    <p:bodyStyle>
      <a:lvl1pPr marL="0" indent="0" algn="l" defTabSz="121914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25425" indent="-225425" algn="l" defTabSz="121914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5425" algn="l" defTabSz="121914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3138" indent="-177800" algn="l" defTabSz="1219140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25425" algn="l" defTabSz="1219140" rtl="0" eaLnBrk="1" latinLnBrk="0" hangingPunct="1">
        <a:lnSpc>
          <a:spcPct val="90000"/>
        </a:lnSpc>
        <a:spcBef>
          <a:spcPct val="20000"/>
        </a:spcBef>
        <a:buClr>
          <a:schemeClr val="tx2"/>
        </a:buClr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77" userDrawn="1">
          <p15:clr>
            <a:srgbClr val="F26B43"/>
          </p15:clr>
        </p15:guide>
        <p15:guide id="4" pos="3836" userDrawn="1">
          <p15:clr>
            <a:srgbClr val="F26B43"/>
          </p15:clr>
        </p15:guide>
        <p15:guide id="5" orient="horz" pos="767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23225967"/>
              </p:ext>
            </p:extLst>
          </p:nvPr>
        </p:nvGraphicFramePr>
        <p:xfrm>
          <a:off x="2115" y="2115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413" imgH="416" progId="TCLayout.ActiveDocument.1">
                  <p:embed/>
                </p:oleObj>
              </mc:Choice>
              <mc:Fallback>
                <p:oleObj name="think-cell Slide" r:id="rId25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115" y="2115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D7F4A43-CEA4-4203-926F-F98D850982E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3330" b="0" i="0" baseline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211439" cy="211446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400"/>
              </a:spcBef>
              <a:spcAft>
                <a:spcPts val="400"/>
              </a:spcAft>
            </a:pPr>
            <a:endParaRPr lang="en-US" sz="333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737836" y="8362481"/>
            <a:ext cx="9694407" cy="16397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 sz="1066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738854" y="229377"/>
            <a:ext cx="14760831" cy="9743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6236508" cy="9134475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3197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62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738854" y="1717241"/>
            <a:ext cx="460062" cy="164019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 sz="1066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7975076" y="2891386"/>
            <a:ext cx="4061303" cy="732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 sz="2131"/>
              <a:t>Above Chart Exhibit Title</a:t>
            </a:r>
          </a:p>
          <a:p>
            <a:pPr lvl="0"/>
            <a:r>
              <a:rPr lang="en-US" sz="2131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853" y="2891385"/>
            <a:ext cx="3281389" cy="21726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0" name="LegendLines" hidden="1">
            <a:extLst>
              <a:ext uri="{FF2B5EF4-FFF2-40B4-BE49-F238E27FC236}">
                <a16:creationId xmlns:a16="http://schemas.microsoft.com/office/drawing/2014/main" id="{56250CF2-F88A-4095-A315-0D562B14EBED}"/>
              </a:ext>
            </a:extLst>
          </p:cNvPr>
          <p:cNvGrpSpPr/>
          <p:nvPr userDrawn="1"/>
        </p:nvGrpSpPr>
        <p:grpSpPr>
          <a:xfrm>
            <a:off x="13741631" y="4195902"/>
            <a:ext cx="1662346" cy="1276427"/>
            <a:chOff x="10162879" y="3243756"/>
            <a:chExt cx="1248100" cy="958318"/>
          </a:xfrm>
        </p:grpSpPr>
        <p:sp>
          <p:nvSpPr>
            <p:cNvPr id="171" name="Legend1" hidden="1">
              <a:extLst>
                <a:ext uri="{FF2B5EF4-FFF2-40B4-BE49-F238E27FC236}">
                  <a16:creationId xmlns:a16="http://schemas.microsoft.com/office/drawing/2014/main" id="{4FB16056-ED3B-4EAF-A51E-9CE015EC03C2}"/>
                </a:ext>
              </a:extLst>
            </p:cNvPr>
            <p:cNvSpPr txBox="1"/>
            <p:nvPr/>
          </p:nvSpPr>
          <p:spPr>
            <a:xfrm>
              <a:off x="10886522" y="3243756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172" name="Legend2" hidden="1">
              <a:extLst>
                <a:ext uri="{FF2B5EF4-FFF2-40B4-BE49-F238E27FC236}">
                  <a16:creationId xmlns:a16="http://schemas.microsoft.com/office/drawing/2014/main" id="{6FE7BBA3-CD3D-4829-9DC2-EE4A46A7EBBB}"/>
                </a:ext>
              </a:extLst>
            </p:cNvPr>
            <p:cNvSpPr txBox="1"/>
            <p:nvPr/>
          </p:nvSpPr>
          <p:spPr>
            <a:xfrm>
              <a:off x="10886522" y="3615177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173" name="Legend3" hidden="1">
              <a:extLst>
                <a:ext uri="{FF2B5EF4-FFF2-40B4-BE49-F238E27FC236}">
                  <a16:creationId xmlns:a16="http://schemas.microsoft.com/office/drawing/2014/main" id="{948282D0-6D58-4861-BE6E-48B6610348AD}"/>
                </a:ext>
              </a:extLst>
            </p:cNvPr>
            <p:cNvSpPr txBox="1"/>
            <p:nvPr/>
          </p:nvSpPr>
          <p:spPr>
            <a:xfrm>
              <a:off x="10886522" y="3986598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174" name="LineLegend3" hidden="1">
              <a:extLst>
                <a:ext uri="{FF2B5EF4-FFF2-40B4-BE49-F238E27FC236}">
                  <a16:creationId xmlns:a16="http://schemas.microsoft.com/office/drawing/2014/main" id="{60906C27-F913-4D3D-9F0F-52024E2BE8F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5" baseline="0">
                <a:ea typeface="+mn-ea"/>
              </a:endParaRPr>
            </a:p>
          </p:txBody>
        </p:sp>
        <p:sp>
          <p:nvSpPr>
            <p:cNvPr id="175" name="LineLegend2" hidden="1">
              <a:extLst>
                <a:ext uri="{FF2B5EF4-FFF2-40B4-BE49-F238E27FC236}">
                  <a16:creationId xmlns:a16="http://schemas.microsoft.com/office/drawing/2014/main" id="{C38C7434-EBBF-4339-9EB1-78812AA0E23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5" baseline="0">
                <a:ea typeface="+mn-ea"/>
              </a:endParaRPr>
            </a:p>
          </p:txBody>
        </p:sp>
        <p:sp>
          <p:nvSpPr>
            <p:cNvPr id="176" name="LineLegend1" hidden="1">
              <a:extLst>
                <a:ext uri="{FF2B5EF4-FFF2-40B4-BE49-F238E27FC236}">
                  <a16:creationId xmlns:a16="http://schemas.microsoft.com/office/drawing/2014/main" id="{1229F17C-DF25-4457-B0F6-D1A4EE10B78F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65" baseline="0">
                <a:ea typeface="+mn-ea"/>
              </a:endParaRPr>
            </a:p>
          </p:txBody>
        </p:sp>
      </p:grpSp>
      <p:grpSp>
        <p:nvGrpSpPr>
          <p:cNvPr id="177" name="LegendMoons" hidden="1">
            <a:extLst>
              <a:ext uri="{FF2B5EF4-FFF2-40B4-BE49-F238E27FC236}">
                <a16:creationId xmlns:a16="http://schemas.microsoft.com/office/drawing/2014/main" id="{15AD5208-2CA0-4E23-9CD6-A567F9BBB8CD}"/>
              </a:ext>
            </a:extLst>
          </p:cNvPr>
          <p:cNvGrpSpPr/>
          <p:nvPr userDrawn="1"/>
        </p:nvGrpSpPr>
        <p:grpSpPr>
          <a:xfrm>
            <a:off x="14235782" y="1525573"/>
            <a:ext cx="1168196" cy="2306740"/>
            <a:chOff x="7723680" y="1702457"/>
            <a:chExt cx="877089" cy="1731859"/>
          </a:xfrm>
        </p:grpSpPr>
        <p:sp>
          <p:nvSpPr>
            <p:cNvPr id="178" name="Legend1" hidden="1">
              <a:extLst>
                <a:ext uri="{FF2B5EF4-FFF2-40B4-BE49-F238E27FC236}">
                  <a16:creationId xmlns:a16="http://schemas.microsoft.com/office/drawing/2014/main" id="{5805443F-7F17-4614-A8D1-10EDCA1C9276}"/>
                </a:ext>
              </a:extLst>
            </p:cNvPr>
            <p:cNvSpPr txBox="1"/>
            <p:nvPr/>
          </p:nvSpPr>
          <p:spPr>
            <a:xfrm>
              <a:off x="8076312" y="1709800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186" name="Legend2" hidden="1">
              <a:extLst>
                <a:ext uri="{FF2B5EF4-FFF2-40B4-BE49-F238E27FC236}">
                  <a16:creationId xmlns:a16="http://schemas.microsoft.com/office/drawing/2014/main" id="{4CBDF101-BA11-4539-A5A1-D0BE948B8759}"/>
                </a:ext>
              </a:extLst>
            </p:cNvPr>
            <p:cNvSpPr txBox="1"/>
            <p:nvPr/>
          </p:nvSpPr>
          <p:spPr>
            <a:xfrm>
              <a:off x="8076312" y="2085259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198" name="Legend3" hidden="1">
              <a:extLst>
                <a:ext uri="{FF2B5EF4-FFF2-40B4-BE49-F238E27FC236}">
                  <a16:creationId xmlns:a16="http://schemas.microsoft.com/office/drawing/2014/main" id="{432FAA8E-9245-4E34-8007-10CD10EE9540}"/>
                </a:ext>
              </a:extLst>
            </p:cNvPr>
            <p:cNvSpPr txBox="1"/>
            <p:nvPr/>
          </p:nvSpPr>
          <p:spPr>
            <a:xfrm>
              <a:off x="8076312" y="2460717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199" name="Legend4" hidden="1">
              <a:extLst>
                <a:ext uri="{FF2B5EF4-FFF2-40B4-BE49-F238E27FC236}">
                  <a16:creationId xmlns:a16="http://schemas.microsoft.com/office/drawing/2014/main" id="{75A41FE8-44FD-4889-B177-9859F5ACF61E}"/>
                </a:ext>
              </a:extLst>
            </p:cNvPr>
            <p:cNvSpPr txBox="1"/>
            <p:nvPr/>
          </p:nvSpPr>
          <p:spPr>
            <a:xfrm>
              <a:off x="8076312" y="2836177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200" name="Legend5" hidden="1">
              <a:extLst>
                <a:ext uri="{FF2B5EF4-FFF2-40B4-BE49-F238E27FC236}">
                  <a16:creationId xmlns:a16="http://schemas.microsoft.com/office/drawing/2014/main" id="{DBEC72BD-859A-4FA5-A6C5-11A168C0A072}"/>
                </a:ext>
              </a:extLst>
            </p:cNvPr>
            <p:cNvSpPr txBox="1"/>
            <p:nvPr/>
          </p:nvSpPr>
          <p:spPr>
            <a:xfrm>
              <a:off x="8076312" y="3211638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grpSp>
          <p:nvGrpSpPr>
            <p:cNvPr id="201" name="MoonLegend1" hidden="1">
              <a:extLst>
                <a:ext uri="{FF2B5EF4-FFF2-40B4-BE49-F238E27FC236}">
                  <a16:creationId xmlns:a16="http://schemas.microsoft.com/office/drawing/2014/main" id="{25E92B14-F4A6-4122-9C6E-113E0FCD311F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214" name="Oval 213" hidden="1">
                <a:extLst>
                  <a:ext uri="{FF2B5EF4-FFF2-40B4-BE49-F238E27FC236}">
                    <a16:creationId xmlns:a16="http://schemas.microsoft.com/office/drawing/2014/main" id="{21F76E0C-7FDC-4F50-88AC-C03617356994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Arc 214" hidden="1">
                <a:extLst>
                  <a:ext uri="{FF2B5EF4-FFF2-40B4-BE49-F238E27FC236}">
                    <a16:creationId xmlns:a16="http://schemas.microsoft.com/office/drawing/2014/main" id="{CCC7E25E-4D12-425D-A186-2268A805FAB8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65"/>
              </a:p>
            </p:txBody>
          </p:sp>
        </p:grpSp>
        <p:grpSp>
          <p:nvGrpSpPr>
            <p:cNvPr id="202" name="MoonLegend2" hidden="1">
              <a:extLst>
                <a:ext uri="{FF2B5EF4-FFF2-40B4-BE49-F238E27FC236}">
                  <a16:creationId xmlns:a16="http://schemas.microsoft.com/office/drawing/2014/main" id="{5CA50BA2-BC5E-4E09-AFF8-969FBFAFE6DE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212" name="Oval 211" hidden="1">
                <a:extLst>
                  <a:ext uri="{FF2B5EF4-FFF2-40B4-BE49-F238E27FC236}">
                    <a16:creationId xmlns:a16="http://schemas.microsoft.com/office/drawing/2014/main" id="{7D0663E5-6AC6-498B-98D9-E28B9A8CA37E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Arc 212" hidden="1">
                <a:extLst>
                  <a:ext uri="{FF2B5EF4-FFF2-40B4-BE49-F238E27FC236}">
                    <a16:creationId xmlns:a16="http://schemas.microsoft.com/office/drawing/2014/main" id="{1F0F0E78-87DC-4728-9DDE-3FE844EE1E63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65"/>
              </a:p>
            </p:txBody>
          </p:sp>
        </p:grpSp>
        <p:grpSp>
          <p:nvGrpSpPr>
            <p:cNvPr id="203" name="MoonLegend3" hidden="1">
              <a:extLst>
                <a:ext uri="{FF2B5EF4-FFF2-40B4-BE49-F238E27FC236}">
                  <a16:creationId xmlns:a16="http://schemas.microsoft.com/office/drawing/2014/main" id="{BFE2DB0E-F366-409B-BF18-CAC67CA4F2E5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210" name="Oval 209" hidden="1">
                <a:extLst>
                  <a:ext uri="{FF2B5EF4-FFF2-40B4-BE49-F238E27FC236}">
                    <a16:creationId xmlns:a16="http://schemas.microsoft.com/office/drawing/2014/main" id="{F7FA6B30-11B5-4983-8FA2-9EEF2CAB689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Arc 210" hidden="1">
                <a:extLst>
                  <a:ext uri="{FF2B5EF4-FFF2-40B4-BE49-F238E27FC236}">
                    <a16:creationId xmlns:a16="http://schemas.microsoft.com/office/drawing/2014/main" id="{0E188BDD-47CE-4503-963A-05DB657622FA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65"/>
              </a:p>
            </p:txBody>
          </p:sp>
        </p:grpSp>
        <p:grpSp>
          <p:nvGrpSpPr>
            <p:cNvPr id="204" name="MoonLegend4" hidden="1">
              <a:extLst>
                <a:ext uri="{FF2B5EF4-FFF2-40B4-BE49-F238E27FC236}">
                  <a16:creationId xmlns:a16="http://schemas.microsoft.com/office/drawing/2014/main" id="{C412CB75-CD80-4FD3-A910-B682607C51CB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208" name="Oval 207" hidden="1">
                <a:extLst>
                  <a:ext uri="{FF2B5EF4-FFF2-40B4-BE49-F238E27FC236}">
                    <a16:creationId xmlns:a16="http://schemas.microsoft.com/office/drawing/2014/main" id="{96632A21-FA03-4CF3-88AD-91818280F918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Arc 208" hidden="1">
                <a:extLst>
                  <a:ext uri="{FF2B5EF4-FFF2-40B4-BE49-F238E27FC236}">
                    <a16:creationId xmlns:a16="http://schemas.microsoft.com/office/drawing/2014/main" id="{0092CE9D-C688-44E6-BAC7-6DEBF40FEB38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65"/>
              </a:p>
            </p:txBody>
          </p:sp>
        </p:grpSp>
        <p:grpSp>
          <p:nvGrpSpPr>
            <p:cNvPr id="205" name="MoonLegend5" hidden="1">
              <a:extLst>
                <a:ext uri="{FF2B5EF4-FFF2-40B4-BE49-F238E27FC236}">
                  <a16:creationId xmlns:a16="http://schemas.microsoft.com/office/drawing/2014/main" id="{FB902EF2-D4D2-48D9-B8AA-E1960FA699D1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206" name="Oval 205" hidden="1">
                <a:extLst>
                  <a:ext uri="{FF2B5EF4-FFF2-40B4-BE49-F238E27FC236}">
                    <a16:creationId xmlns:a16="http://schemas.microsoft.com/office/drawing/2014/main" id="{4EF3B3BA-0226-4A46-9DC0-F9B6E597F8F7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Arc 206" hidden="1">
                <a:extLst>
                  <a:ext uri="{FF2B5EF4-FFF2-40B4-BE49-F238E27FC236}">
                    <a16:creationId xmlns:a16="http://schemas.microsoft.com/office/drawing/2014/main" id="{F9F63327-6863-49F8-A6C2-A7AE7E44290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65"/>
              </a:p>
            </p:txBody>
          </p:sp>
        </p:grpSp>
      </p:grpSp>
      <p:grpSp>
        <p:nvGrpSpPr>
          <p:cNvPr id="216" name="LegendBoxes" hidden="1">
            <a:extLst>
              <a:ext uri="{FF2B5EF4-FFF2-40B4-BE49-F238E27FC236}">
                <a16:creationId xmlns:a16="http://schemas.microsoft.com/office/drawing/2014/main" id="{B62FF4C9-9EA7-4862-B7A4-3F52F175D1D2}"/>
              </a:ext>
            </a:extLst>
          </p:cNvPr>
          <p:cNvGrpSpPr/>
          <p:nvPr userDrawn="1"/>
        </p:nvGrpSpPr>
        <p:grpSpPr>
          <a:xfrm>
            <a:off x="14271059" y="5835895"/>
            <a:ext cx="1132919" cy="2287368"/>
            <a:chOff x="10652400" y="4322808"/>
            <a:chExt cx="850603" cy="1717314"/>
          </a:xfrm>
        </p:grpSpPr>
        <p:sp>
          <p:nvSpPr>
            <p:cNvPr id="217" name="RectangleLegend1" hidden="1">
              <a:extLst>
                <a:ext uri="{FF2B5EF4-FFF2-40B4-BE49-F238E27FC236}">
                  <a16:creationId xmlns:a16="http://schemas.microsoft.com/office/drawing/2014/main" id="{CAE96E15-5250-4F54-A2D0-749CA5F027F0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65">
                <a:solidFill>
                  <a:schemeClr val="tx1"/>
                </a:solidFill>
              </a:endParaRPr>
            </a:p>
          </p:txBody>
        </p:sp>
        <p:sp>
          <p:nvSpPr>
            <p:cNvPr id="218" name="RectangleLegend2" hidden="1">
              <a:extLst>
                <a:ext uri="{FF2B5EF4-FFF2-40B4-BE49-F238E27FC236}">
                  <a16:creationId xmlns:a16="http://schemas.microsoft.com/office/drawing/2014/main" id="{558FB475-B498-46CC-8066-A7F7C90CC181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65">
                <a:solidFill>
                  <a:schemeClr val="tx1"/>
                </a:solidFill>
              </a:endParaRPr>
            </a:p>
          </p:txBody>
        </p:sp>
        <p:sp>
          <p:nvSpPr>
            <p:cNvPr id="219" name="RectangleLegend3" hidden="1">
              <a:extLst>
                <a:ext uri="{FF2B5EF4-FFF2-40B4-BE49-F238E27FC236}">
                  <a16:creationId xmlns:a16="http://schemas.microsoft.com/office/drawing/2014/main" id="{4B392DDE-764B-4CA8-A879-10EF2E871322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65">
                <a:solidFill>
                  <a:schemeClr val="tx1"/>
                </a:solidFill>
              </a:endParaRPr>
            </a:p>
          </p:txBody>
        </p:sp>
        <p:sp>
          <p:nvSpPr>
            <p:cNvPr id="220" name="RectangleLegend4" hidden="1">
              <a:extLst>
                <a:ext uri="{FF2B5EF4-FFF2-40B4-BE49-F238E27FC236}">
                  <a16:creationId xmlns:a16="http://schemas.microsoft.com/office/drawing/2014/main" id="{3B353618-2B3B-4DA8-8CFE-D53F809ECF12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65">
                <a:solidFill>
                  <a:schemeClr val="tx1"/>
                </a:solidFill>
              </a:endParaRPr>
            </a:p>
          </p:txBody>
        </p:sp>
        <p:sp>
          <p:nvSpPr>
            <p:cNvPr id="221" name="RectangleLegend5" hidden="1">
              <a:extLst>
                <a:ext uri="{FF2B5EF4-FFF2-40B4-BE49-F238E27FC236}">
                  <a16:creationId xmlns:a16="http://schemas.microsoft.com/office/drawing/2014/main" id="{E2B97DF0-81E3-4B96-9F7F-BD372FBD8CA7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65">
                <a:solidFill>
                  <a:schemeClr val="tx1"/>
                </a:solidFill>
              </a:endParaRPr>
            </a:p>
          </p:txBody>
        </p:sp>
        <p:sp>
          <p:nvSpPr>
            <p:cNvPr id="222" name="Legend1" hidden="1">
              <a:extLst>
                <a:ext uri="{FF2B5EF4-FFF2-40B4-BE49-F238E27FC236}">
                  <a16:creationId xmlns:a16="http://schemas.microsoft.com/office/drawing/2014/main" id="{2BF54A20-3DA3-464B-8A40-37B4AA93728B}"/>
                </a:ext>
              </a:extLst>
            </p:cNvPr>
            <p:cNvSpPr txBox="1"/>
            <p:nvPr/>
          </p:nvSpPr>
          <p:spPr>
            <a:xfrm>
              <a:off x="10978546" y="4322808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223" name="Legend2" hidden="1">
              <a:extLst>
                <a:ext uri="{FF2B5EF4-FFF2-40B4-BE49-F238E27FC236}">
                  <a16:creationId xmlns:a16="http://schemas.microsoft.com/office/drawing/2014/main" id="{A1B285E1-E174-4805-B8DE-25D9127C4E3A}"/>
                </a:ext>
              </a:extLst>
            </p:cNvPr>
            <p:cNvSpPr txBox="1"/>
            <p:nvPr/>
          </p:nvSpPr>
          <p:spPr>
            <a:xfrm>
              <a:off x="10978546" y="4702306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224" name="Legend3" hidden="1">
              <a:extLst>
                <a:ext uri="{FF2B5EF4-FFF2-40B4-BE49-F238E27FC236}">
                  <a16:creationId xmlns:a16="http://schemas.microsoft.com/office/drawing/2014/main" id="{F98D3686-F2AD-4D3B-9B4F-D6BC9654D467}"/>
                </a:ext>
              </a:extLst>
            </p:cNvPr>
            <p:cNvSpPr txBox="1"/>
            <p:nvPr/>
          </p:nvSpPr>
          <p:spPr>
            <a:xfrm>
              <a:off x="10978546" y="5081804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225" name="Legend4" hidden="1">
              <a:extLst>
                <a:ext uri="{FF2B5EF4-FFF2-40B4-BE49-F238E27FC236}">
                  <a16:creationId xmlns:a16="http://schemas.microsoft.com/office/drawing/2014/main" id="{AADD0564-2EFD-45D5-8335-1AC03A3049C0}"/>
                </a:ext>
              </a:extLst>
            </p:cNvPr>
            <p:cNvSpPr txBox="1"/>
            <p:nvPr/>
          </p:nvSpPr>
          <p:spPr>
            <a:xfrm>
              <a:off x="10978546" y="5453225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  <p:sp>
          <p:nvSpPr>
            <p:cNvPr id="226" name="Legend5" hidden="1">
              <a:extLst>
                <a:ext uri="{FF2B5EF4-FFF2-40B4-BE49-F238E27FC236}">
                  <a16:creationId xmlns:a16="http://schemas.microsoft.com/office/drawing/2014/main" id="{6FAD548B-25D1-4B37-9387-2DC771852C6C}"/>
                </a:ext>
              </a:extLst>
            </p:cNvPr>
            <p:cNvSpPr txBox="1"/>
            <p:nvPr/>
          </p:nvSpPr>
          <p:spPr>
            <a:xfrm>
              <a:off x="10978545" y="5824646"/>
              <a:ext cx="524457" cy="215476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799"/>
                </a:spcAft>
              </a:pPr>
              <a:r>
                <a:rPr lang="en-US" sz="1865"/>
                <a:t>Legend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1FB4CF-CE6A-485F-80B8-C129E7443265}"/>
              </a:ext>
            </a:extLst>
          </p:cNvPr>
          <p:cNvCxnSpPr>
            <a:cxnSpLocks/>
          </p:cNvCxnSpPr>
          <p:nvPr userDrawn="1"/>
        </p:nvCxnSpPr>
        <p:spPr>
          <a:xfrm>
            <a:off x="738854" y="1252294"/>
            <a:ext cx="14760831" cy="0"/>
          </a:xfrm>
          <a:prstGeom prst="line">
            <a:avLst/>
          </a:prstGeom>
          <a:ln w="6350" cap="flat">
            <a:solidFill>
              <a:schemeClr val="bg1">
                <a:lumMod val="7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93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9" r:id="rId1"/>
    <p:sldLayoutId id="2147487930" r:id="rId2"/>
  </p:sldLayoutIdLst>
  <p:transition>
    <p:fade/>
  </p:transition>
  <p:txStyles>
    <p:titleStyle>
      <a:lvl1pPr algn="l" defTabSz="1217889" rtl="0" eaLnBrk="1" latinLnBrk="0" hangingPunct="1">
        <a:lnSpc>
          <a:spcPct val="100000"/>
        </a:lnSpc>
        <a:spcBef>
          <a:spcPct val="0"/>
        </a:spcBef>
        <a:buNone/>
        <a:defRPr lang="en-US" sz="3330" b="1" kern="1200" spc="0" baseline="0" dirty="0">
          <a:ln w="6350" cap="flat">
            <a:noFill/>
            <a:miter lim="800000"/>
          </a:ln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7889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2131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304472" indent="-304472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10000"/>
        <a:buFont typeface="Wingdings" panose="05000000000000000000" pitchFamily="2" charset="2"/>
        <a:buChar char=""/>
        <a:defRPr lang="en-US" sz="2131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84587" indent="-280115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10000"/>
        <a:buFont typeface="Arial" panose="020B0604020202020204" pitchFamily="34" charset="0"/>
        <a:buChar char="‒"/>
        <a:defRPr lang="en-US" sz="2131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91628" indent="-207041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en-US" sz="2131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083922" indent="-194862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Arial" panose="020B0604020202020204" pitchFamily="34" charset="0"/>
        <a:buChar char="̶"/>
        <a:defRPr lang="en-US" sz="2131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446244" indent="-228354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 panose="020B0604020202020204" pitchFamily="34" charset="0"/>
        <a:buChar char="▫"/>
        <a:defRPr sz="213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446244" indent="-228354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 panose="020B0604020202020204" pitchFamily="34" charset="0"/>
        <a:buChar char="▫"/>
        <a:defRPr sz="213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446244" indent="-228354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 panose="020B0604020202020204" pitchFamily="34" charset="0"/>
        <a:buChar char="▫"/>
        <a:defRPr sz="213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446244" indent="-228354" algn="l" defTabSz="121788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 panose="020B0604020202020204" pitchFamily="34" charset="0"/>
        <a:buChar char="▫"/>
        <a:defRPr sz="213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22.em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dots&#10;&#10;Description automatically generated">
            <a:extLst>
              <a:ext uri="{FF2B5EF4-FFF2-40B4-BE49-F238E27FC236}">
                <a16:creationId xmlns:a16="http://schemas.microsoft.com/office/drawing/2014/main" id="{CC4C4B78-6ABD-CC8F-B78D-D993562032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595"/>
            <a:ext cx="16238539" cy="91480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119D0D-12DB-1E7A-3657-19D57CE80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DF5F4-1935-4A39-BC37-1B356F3817BA}" type="slidenum">
              <a:rPr kumimoji="0" lang="en-US" sz="1332" b="0" i="0" u="none" strike="noStrike" kern="1200" cap="none" spc="0" normalizeH="0" baseline="0" noProof="0" smtClean="0">
                <a:ln>
                  <a:noFill/>
                </a:ln>
                <a:solidFill>
                  <a:srgbClr val="4A4A4A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0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32" b="0" i="0" u="none" strike="noStrike" kern="1200" cap="none" spc="0" normalizeH="0" baseline="0" noProof="0" dirty="0">
              <a:ln>
                <a:noFill/>
              </a:ln>
              <a:solidFill>
                <a:srgbClr val="4A4A4A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4E66-984B-7F9A-0F18-5B5522A50A9D}"/>
              </a:ext>
            </a:extLst>
          </p:cNvPr>
          <p:cNvSpPr txBox="1"/>
          <p:nvPr/>
        </p:nvSpPr>
        <p:spPr>
          <a:xfrm>
            <a:off x="1528473" y="3283454"/>
            <a:ext cx="13366621" cy="8450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l" defTabSz="121906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GenAI: Applications in Insurance Industry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A29845E-1DD8-1D4F-6967-7D4ABE75E487}"/>
              </a:ext>
            </a:extLst>
          </p:cNvPr>
          <p:cNvSpPr txBox="1">
            <a:spLocks/>
          </p:cNvSpPr>
          <p:nvPr/>
        </p:nvSpPr>
        <p:spPr>
          <a:xfrm>
            <a:off x="1528472" y="4301763"/>
            <a:ext cx="6972777" cy="517351"/>
          </a:xfrm>
          <a:prstGeom prst="rect">
            <a:avLst/>
          </a:prstGeom>
        </p:spPr>
        <p:txBody>
          <a:bodyPr/>
          <a:lstStyle>
            <a:lvl1pPr marL="0" indent="0" algn="l" defTabSz="1623773" rtl="0" eaLnBrk="1" latinLnBrk="0" hangingPunct="1">
              <a:lnSpc>
                <a:spcPct val="90000"/>
              </a:lnSpc>
              <a:spcBef>
                <a:spcPts val="2397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0244" indent="-300244" algn="l" defTabSz="1623773" rtl="0" eaLnBrk="1" latinLnBrk="0" hangingPunct="1">
              <a:lnSpc>
                <a:spcPct val="90000"/>
              </a:lnSpc>
              <a:spcBef>
                <a:spcPts val="1598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7299" indent="-300244" algn="l" defTabSz="1623773" rtl="0" eaLnBrk="1" latinLnBrk="0" hangingPunct="1">
              <a:lnSpc>
                <a:spcPct val="90000"/>
              </a:lnSpc>
              <a:spcBef>
                <a:spcPts val="799"/>
              </a:spcBef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123" indent="-236812" algn="l" defTabSz="162377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8723" indent="-300244" algn="l" defTabSz="162377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65371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77257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89143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1028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23773" rtl="0" eaLnBrk="1" fontAlgn="auto" latinLnBrk="0" hangingPunct="1">
              <a:lnSpc>
                <a:spcPct val="90000"/>
              </a:lnSpc>
              <a:spcBef>
                <a:spcPts val="2397"/>
              </a:spcBef>
              <a:spcAft>
                <a:spcPts val="0"/>
              </a:spcAft>
              <a:buClr>
                <a:srgbClr val="4689C4">
                  <a:lumMod val="60000"/>
                  <a:lumOff val="40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April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0726C-9CD4-E0A6-7781-8A08E7FF0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7548" y="599964"/>
            <a:ext cx="3714089" cy="440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BB2A81-5F5E-EFCC-0D8D-65EFAE21A62A}"/>
              </a:ext>
            </a:extLst>
          </p:cNvPr>
          <p:cNvCxnSpPr>
            <a:cxnSpLocks/>
          </p:cNvCxnSpPr>
          <p:nvPr/>
        </p:nvCxnSpPr>
        <p:spPr>
          <a:xfrm>
            <a:off x="1528474" y="4030900"/>
            <a:ext cx="1336662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78D0EAA-A22A-F5A0-18F1-AD832F0119DE}"/>
              </a:ext>
            </a:extLst>
          </p:cNvPr>
          <p:cNvSpPr txBox="1">
            <a:spLocks/>
          </p:cNvSpPr>
          <p:nvPr/>
        </p:nvSpPr>
        <p:spPr>
          <a:xfrm>
            <a:off x="1528472" y="5770716"/>
            <a:ext cx="10785448" cy="17490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1623773" rtl="0" eaLnBrk="1" latinLnBrk="0" hangingPunct="1">
              <a:lnSpc>
                <a:spcPct val="90000"/>
              </a:lnSpc>
              <a:spcBef>
                <a:spcPts val="2397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3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0244" indent="-300244" algn="l" defTabSz="1623773" rtl="0" eaLnBrk="1" latinLnBrk="0" hangingPunct="1">
              <a:lnSpc>
                <a:spcPct val="90000"/>
              </a:lnSpc>
              <a:spcBef>
                <a:spcPts val="1598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9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7299" indent="-300244" algn="l" defTabSz="1623773" rtl="0" eaLnBrk="1" latinLnBrk="0" hangingPunct="1">
              <a:lnSpc>
                <a:spcPct val="90000"/>
              </a:lnSpc>
              <a:spcBef>
                <a:spcPts val="799"/>
              </a:spcBef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123" indent="-236812" algn="l" defTabSz="162377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8723" indent="-300244" algn="l" defTabSz="1623773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65371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77257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89143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1028" indent="-405942" algn="l" defTabSz="16237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4689C4">
                  <a:lumMod val="60000"/>
                  <a:lumOff val="40000"/>
                </a:srgbClr>
              </a:buClr>
              <a:defRPr/>
            </a:pPr>
            <a:r>
              <a:rPr lang="en-US" sz="2800" dirty="0">
                <a:solidFill>
                  <a:srgbClr val="FFFFFF"/>
                </a:solidFill>
                <a:latin typeface="Aptos ExtraBold"/>
              </a:rPr>
              <a:t>Sushma Niwalkar, Senior Director, AI/ML Strategy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4689C4">
                  <a:lumMod val="60000"/>
                  <a:lumOff val="40000"/>
                </a:srgbClr>
              </a:buClr>
              <a:defRPr/>
            </a:pPr>
            <a:r>
              <a:rPr lang="en-US" sz="2800" dirty="0">
                <a:solidFill>
                  <a:srgbClr val="FFFFFF"/>
                </a:solidFill>
                <a:latin typeface="Aptos ExtraBold"/>
              </a:rPr>
              <a:t>Northwestern Mutual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D69FD-3345-EAE0-D1B6-3A23C2BE3F04}"/>
              </a:ext>
            </a:extLst>
          </p:cNvPr>
          <p:cNvSpPr txBox="1"/>
          <p:nvPr/>
        </p:nvSpPr>
        <p:spPr>
          <a:xfrm>
            <a:off x="1577793" y="8345409"/>
            <a:ext cx="118620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Northwestern Mutual is the marketing name for The Northwestern Mutual Life Insurance Company (NM) and its subsidiaries in Milwaukee, WI.</a:t>
            </a:r>
          </a:p>
        </p:txBody>
      </p:sp>
    </p:spTree>
    <p:extLst>
      <p:ext uri="{BB962C8B-B14F-4D97-AF65-F5344CB8AC3E}">
        <p14:creationId xmlns:p14="http://schemas.microsoft.com/office/powerpoint/2010/main" val="15391133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6DCC99-F43E-4255-A92F-4211E2AC4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7" y="465929"/>
            <a:ext cx="3714089" cy="438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A25E2-ED9D-4AC7-8405-D6DF673725A7}"/>
              </a:ext>
            </a:extLst>
          </p:cNvPr>
          <p:cNvSpPr txBox="1"/>
          <p:nvPr/>
        </p:nvSpPr>
        <p:spPr>
          <a:xfrm>
            <a:off x="7508462" y="4385671"/>
            <a:ext cx="1217890" cy="1217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23671">
              <a:lnSpc>
                <a:spcPct val="90000"/>
              </a:lnSpc>
              <a:defRPr/>
            </a:pPr>
            <a:endParaRPr lang="en-US" sz="3197" err="1">
              <a:solidFill>
                <a:srgbClr val="4A4A4A"/>
              </a:solidFill>
              <a:latin typeface="Calibri"/>
            </a:endParaRPr>
          </a:p>
        </p:txBody>
      </p:sp>
      <p:pic>
        <p:nvPicPr>
          <p:cNvPr id="3" name="Picture 2" descr="A blue background with dots&#10;&#10;Description automatically generated">
            <a:extLst>
              <a:ext uri="{FF2B5EF4-FFF2-40B4-BE49-F238E27FC236}">
                <a16:creationId xmlns:a16="http://schemas.microsoft.com/office/drawing/2014/main" id="{8FA424FD-C65F-D47F-72B6-60691CC8CD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0416"/>
            <a:ext cx="16238539" cy="914806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E502C54-9C9D-65B7-DD8C-37C29271355A}"/>
              </a:ext>
            </a:extLst>
          </p:cNvPr>
          <p:cNvSpPr txBox="1">
            <a:spLocks/>
          </p:cNvSpPr>
          <p:nvPr/>
        </p:nvSpPr>
        <p:spPr>
          <a:xfrm>
            <a:off x="5799692" y="162701"/>
            <a:ext cx="5664597" cy="605666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12700">
            <a:noFill/>
          </a:ln>
        </p:spPr>
        <p:txBody>
          <a:bodyPr anchor="t">
            <a:noAutofit/>
          </a:bodyPr>
          <a:lstStyle>
            <a:lvl1pPr algn="l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96" b="0" i="0" kern="1200" cap="none" baseline="0" smtClean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/>
            <a:r>
              <a:rPr lang="en-US" sz="4000" dirty="0">
                <a:solidFill>
                  <a:schemeClr val="accent3"/>
                </a:solidFill>
                <a:latin typeface="Aptos ExtraBold" panose="020B0004020202020204" pitchFamily="34" charset="0"/>
              </a:rPr>
              <a:t>10 Key Takeaways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A1523-82F2-A30F-DFA3-7911EAC24715}"/>
              </a:ext>
            </a:extLst>
          </p:cNvPr>
          <p:cNvSpPr txBox="1"/>
          <p:nvPr/>
        </p:nvSpPr>
        <p:spPr>
          <a:xfrm>
            <a:off x="372380" y="528272"/>
            <a:ext cx="15490053" cy="81714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b="1" dirty="0">
                <a:solidFill>
                  <a:schemeClr val="bg1"/>
                </a:solidFill>
                <a:latin typeface="Aptos ExtraBold" panose="020B0004020202020204" pitchFamily="34" charset="0"/>
              </a:rPr>
              <a:t>Business commitment is fundamental to the success of all AI adoption and deployments</a:t>
            </a: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b="1" i="0" u="none" strike="noStrike" noProof="0" dirty="0">
                <a:solidFill>
                  <a:schemeClr val="bg1"/>
                </a:solidFill>
                <a:latin typeface="Aptos ExtraBold" panose="020B0004020202020204" pitchFamily="34" charset="0"/>
              </a:rPr>
              <a:t>Executive buy-in</a:t>
            </a:r>
            <a:r>
              <a:rPr lang="en-US" sz="2500" b="0" i="0" u="none" strike="noStrike" noProof="0" dirty="0">
                <a:solidFill>
                  <a:schemeClr val="bg1"/>
                </a:solidFill>
                <a:latin typeface="Aptos ExtraBold" panose="020B0004020202020204" pitchFamily="34" charset="0"/>
              </a:rPr>
              <a:t> </a:t>
            </a:r>
            <a:r>
              <a:rPr lang="en-US" sz="2500" b="1" i="0" u="none" strike="noStrike" noProof="0" dirty="0">
                <a:solidFill>
                  <a:schemeClr val="bg1"/>
                </a:solidFill>
                <a:latin typeface="Aptos ExtraBold" panose="020B0004020202020204" pitchFamily="34" charset="0"/>
              </a:rPr>
              <a:t>has accelerated </a:t>
            </a:r>
            <a:r>
              <a:rPr lang="en-US" sz="2500" b="0" i="0" u="none" strike="noStrike" noProof="0" dirty="0">
                <a:solidFill>
                  <a:schemeClr val="bg1"/>
                </a:solidFill>
                <a:latin typeface="Aptos ExtraBold" panose="020B0004020202020204" pitchFamily="34" charset="0"/>
              </a:rPr>
              <a:t>Northwestern Mutual's path to success with AI</a:t>
            </a: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b="0" i="0" u="none" strike="noStrike" noProof="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dirty="0">
                <a:solidFill>
                  <a:schemeClr val="bg1"/>
                </a:solidFill>
                <a:latin typeface="Aptos ExtraBold"/>
              </a:rPr>
              <a:t>Gen AI is still data centric: Content quality, meta data enrichment is critical</a:t>
            </a: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dirty="0">
                <a:solidFill>
                  <a:schemeClr val="bg1"/>
                </a:solidFill>
                <a:latin typeface="Aptos ExtraBold"/>
                <a:ea typeface="Calibri Light"/>
                <a:cs typeface="Calibri Light"/>
              </a:rPr>
              <a:t>Cross Functional Collaboration and execution across business, data, technology, operations &amp; risk </a:t>
            </a:r>
            <a:endParaRPr lang="en-US" sz="2500" dirty="0">
              <a:solidFill>
                <a:schemeClr val="bg1"/>
              </a:solidFill>
              <a:latin typeface="Aptos ExtraBold" panose="020B0004020202020204" pitchFamily="34" charset="0"/>
              <a:ea typeface="Calibri Light"/>
              <a:cs typeface="Calibri Light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dirty="0">
              <a:solidFill>
                <a:schemeClr val="bg1"/>
              </a:solidFill>
              <a:latin typeface="Aptos ExtraBold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dirty="0">
                <a:solidFill>
                  <a:schemeClr val="bg1"/>
                </a:solidFill>
                <a:latin typeface="Aptos ExtraBold"/>
              </a:rPr>
              <a:t>Data Architecture – Microservices, Infrastructure as Code across the life cycle</a:t>
            </a:r>
            <a:endParaRPr lang="en-US" dirty="0">
              <a:solidFill>
                <a:schemeClr val="bg1"/>
              </a:solidFill>
              <a:latin typeface="Aptos ExtraBold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dirty="0">
                <a:solidFill>
                  <a:schemeClr val="bg1"/>
                </a:solidFill>
                <a:latin typeface="Aptos ExtraBold"/>
              </a:rPr>
              <a:t>Technology – Trusted partnerships, incremental value, know your token costs</a:t>
            </a:r>
            <a:endParaRPr lang="en-US" sz="2500" b="0" i="0" u="none" strike="noStrike" noProof="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b="0" i="0" u="none" strike="noStrike" noProof="0" dirty="0">
                <a:solidFill>
                  <a:schemeClr val="bg1"/>
                </a:solidFill>
                <a:latin typeface="Aptos ExtraBold"/>
              </a:rPr>
              <a:t>Experimentation</a:t>
            </a:r>
            <a:r>
              <a:rPr lang="en-US" sz="2500" dirty="0">
                <a:solidFill>
                  <a:schemeClr val="bg1"/>
                </a:solidFill>
                <a:latin typeface="Aptos ExtraBold"/>
              </a:rPr>
              <a:t> – Organized, Flexible and Controlled for Rapid Prototyping</a:t>
            </a:r>
            <a:endParaRPr lang="en-US" sz="2500" b="0" i="0" u="none" strike="noStrike" noProof="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b="0" i="0" u="none" strike="noStrike" noProof="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b="0" i="0" u="none" strike="noStrike" noProof="0" dirty="0">
                <a:solidFill>
                  <a:schemeClr val="bg1"/>
                </a:solidFill>
                <a:latin typeface="Aptos ExtraBold"/>
              </a:rPr>
              <a:t>Comprehensive Risk and Governance Approach</a:t>
            </a: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dirty="0">
              <a:solidFill>
                <a:schemeClr val="bg1"/>
              </a:solidFill>
              <a:latin typeface="Aptos ExtraBold" panose="020B0004020202020204" pitchFamily="34" charset="0"/>
              <a:ea typeface="Calibri Light"/>
              <a:cs typeface="Calibri Light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b="1" dirty="0">
                <a:solidFill>
                  <a:schemeClr val="bg1"/>
                </a:solidFill>
                <a:latin typeface="Aptos ExtraBold" panose="020B0004020202020204" pitchFamily="34" charset="0"/>
                <a:ea typeface="Calibri Light"/>
                <a:cs typeface="Calibri Light"/>
              </a:rPr>
              <a:t>Successful AI deploymen</a:t>
            </a:r>
            <a:r>
              <a:rPr lang="en-US" sz="2500" dirty="0">
                <a:solidFill>
                  <a:schemeClr val="bg1"/>
                </a:solidFill>
                <a:latin typeface="Aptos ExtraBold" panose="020B0004020202020204" pitchFamily="34" charset="0"/>
                <a:ea typeface="Calibri Light"/>
                <a:cs typeface="Calibri Light"/>
              </a:rPr>
              <a:t>t </a:t>
            </a:r>
            <a:r>
              <a:rPr lang="en-US" sz="2500" b="1" dirty="0">
                <a:solidFill>
                  <a:schemeClr val="bg1"/>
                </a:solidFill>
                <a:latin typeface="Aptos ExtraBold" panose="020B0004020202020204" pitchFamily="34" charset="0"/>
                <a:ea typeface="Calibri Light"/>
                <a:cs typeface="Calibri Light"/>
              </a:rPr>
              <a:t>requires robust change management</a:t>
            </a:r>
            <a:r>
              <a:rPr lang="en-US" sz="2500" dirty="0">
                <a:solidFill>
                  <a:schemeClr val="bg1"/>
                </a:solidFill>
                <a:latin typeface="Aptos ExtraBold" panose="020B0004020202020204" pitchFamily="34" charset="0"/>
                <a:ea typeface="Calibri Light"/>
                <a:cs typeface="Calibri Light"/>
              </a:rPr>
              <a:t> techniques</a:t>
            </a: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pPr marL="457200" indent="-457200">
              <a:buClr>
                <a:schemeClr val="accent3"/>
              </a:buClr>
              <a:buAutoNum type="arabicPeriod"/>
            </a:pPr>
            <a:r>
              <a:rPr lang="en-US" sz="2500" b="1" i="0" u="none" strike="noStrike" noProof="0" dirty="0">
                <a:solidFill>
                  <a:schemeClr val="bg1"/>
                </a:solidFill>
                <a:latin typeface="Aptos ExtraBold" panose="020B0004020202020204" pitchFamily="34" charset="0"/>
              </a:rPr>
              <a:t>Active focus on training, upskilling and leadership education across the enterprise</a:t>
            </a:r>
          </a:p>
          <a:p>
            <a:pPr marL="457200" indent="-457200">
              <a:buClr>
                <a:schemeClr val="accent3"/>
              </a:buClr>
              <a:buAutoNum type="arabicPeriod"/>
            </a:pPr>
            <a:endParaRPr lang="en-US" sz="2500" b="0" i="0" u="none" strike="noStrike" noProof="0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8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dots&#10;&#10;Description automatically generated">
            <a:extLst>
              <a:ext uri="{FF2B5EF4-FFF2-40B4-BE49-F238E27FC236}">
                <a16:creationId xmlns:a16="http://schemas.microsoft.com/office/drawing/2014/main" id="{7EADE71E-B1D5-8BAD-1F96-8D8A0353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3" r="10345"/>
          <a:stretch/>
        </p:blipFill>
        <p:spPr>
          <a:xfrm>
            <a:off x="0" y="0"/>
            <a:ext cx="4870234" cy="91344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31920E-15BD-40DF-ABEB-3EA27E781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7889">
              <a:defRPr/>
            </a:pPr>
            <a:fld id="{BF7DF5F4-1935-4A39-BC37-1B356F3817BA}" type="slidenum">
              <a:rPr lang="en-US">
                <a:latin typeface="Calibri"/>
              </a:rPr>
              <a:pPr defTabSz="1217889">
                <a:defRPr/>
              </a:pPr>
              <a:t>11</a:t>
            </a:fld>
            <a:endParaRPr lang="en-US">
              <a:latin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11E59A-BC2F-4E8A-8E77-E7BC84B6B726}"/>
              </a:ext>
            </a:extLst>
          </p:cNvPr>
          <p:cNvCxnSpPr/>
          <p:nvPr/>
        </p:nvCxnSpPr>
        <p:spPr>
          <a:xfrm>
            <a:off x="591547" y="3812349"/>
            <a:ext cx="393204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blue, railing, stair, lined&#10;&#10;Description automatically generated">
            <a:extLst>
              <a:ext uri="{FF2B5EF4-FFF2-40B4-BE49-F238E27FC236}">
                <a16:creationId xmlns:a16="http://schemas.microsoft.com/office/drawing/2014/main" id="{3393D0DA-7E15-423D-A8A8-941BF3E82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561" y="149"/>
            <a:ext cx="11371689" cy="91341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FA3F90-E3DF-41D5-8ED3-59E9552E733C}"/>
              </a:ext>
            </a:extLst>
          </p:cNvPr>
          <p:cNvSpPr txBox="1"/>
          <p:nvPr/>
        </p:nvSpPr>
        <p:spPr>
          <a:xfrm>
            <a:off x="13597799" y="8606468"/>
            <a:ext cx="2283544" cy="29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7889">
              <a:defRPr/>
            </a:pPr>
            <a:r>
              <a:rPr lang="en-US" sz="1332" i="1">
                <a:solidFill>
                  <a:srgbClr val="FFFFFF"/>
                </a:solidFill>
                <a:latin typeface="Calibri"/>
              </a:rPr>
              <a:t>Photo by Lindsay Heywood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04314B-A9BC-43A0-8863-61EC9306876F}"/>
              </a:ext>
            </a:extLst>
          </p:cNvPr>
          <p:cNvSpPr/>
          <p:nvPr/>
        </p:nvSpPr>
        <p:spPr>
          <a:xfrm>
            <a:off x="4858876" y="149"/>
            <a:ext cx="11379663" cy="9134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889">
              <a:defRPr/>
            </a:pPr>
            <a:endParaRPr lang="en-US" sz="2397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C61D44-812D-45AC-9BEA-D74E62C43ADF}"/>
              </a:ext>
            </a:extLst>
          </p:cNvPr>
          <p:cNvSpPr txBox="1"/>
          <p:nvPr/>
        </p:nvSpPr>
        <p:spPr>
          <a:xfrm>
            <a:off x="9146864" y="4082988"/>
            <a:ext cx="5315584" cy="4243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7889">
              <a:lnSpc>
                <a:spcPct val="90000"/>
              </a:lnSpc>
              <a:defRPr/>
            </a:pPr>
            <a:r>
              <a:rPr lang="en-US" sz="2397">
                <a:solidFill>
                  <a:srgbClr val="0E497B"/>
                </a:solidFill>
                <a:latin typeface="Calibri"/>
              </a:rPr>
              <a:t>Photo or graphic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C7074-B22A-4DA7-BC48-A64C47105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50" t="181" r="12491" b="-320"/>
          <a:stretch/>
        </p:blipFill>
        <p:spPr>
          <a:xfrm>
            <a:off x="4860202" y="150"/>
            <a:ext cx="11384375" cy="91849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C2AA2-6061-46CB-9377-C262C131ACB0}"/>
              </a:ext>
            </a:extLst>
          </p:cNvPr>
          <p:cNvGrpSpPr>
            <a:grpSpLocks noChangeAspect="1"/>
          </p:cNvGrpSpPr>
          <p:nvPr/>
        </p:nvGrpSpPr>
        <p:grpSpPr>
          <a:xfrm>
            <a:off x="10905014" y="1119518"/>
            <a:ext cx="4153857" cy="4264276"/>
            <a:chOff x="3933022" y="1336047"/>
            <a:chExt cx="3963960" cy="4069328"/>
          </a:xfrm>
        </p:grpSpPr>
        <p:sp>
          <p:nvSpPr>
            <p:cNvPr id="14" name="Freeform 200">
              <a:extLst>
                <a:ext uri="{FF2B5EF4-FFF2-40B4-BE49-F238E27FC236}">
                  <a16:creationId xmlns:a16="http://schemas.microsoft.com/office/drawing/2014/main" id="{4A1E6CAC-DFE4-4EA3-AD80-ADD74BB7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022" y="1336047"/>
              <a:ext cx="2378380" cy="2196539"/>
            </a:xfrm>
            <a:custGeom>
              <a:avLst/>
              <a:gdLst>
                <a:gd name="T0" fmla="*/ 40 w 83"/>
                <a:gd name="T1" fmla="*/ 59 h 76"/>
                <a:gd name="T2" fmla="*/ 28 w 83"/>
                <a:gd name="T3" fmla="*/ 59 h 76"/>
                <a:gd name="T4" fmla="*/ 11 w 83"/>
                <a:gd name="T5" fmla="*/ 76 h 76"/>
                <a:gd name="T6" fmla="*/ 11 w 83"/>
                <a:gd name="T7" fmla="*/ 59 h 76"/>
                <a:gd name="T8" fmla="*/ 9 w 83"/>
                <a:gd name="T9" fmla="*/ 59 h 76"/>
                <a:gd name="T10" fmla="*/ 0 w 83"/>
                <a:gd name="T11" fmla="*/ 50 h 76"/>
                <a:gd name="T12" fmla="*/ 0 w 83"/>
                <a:gd name="T13" fmla="*/ 8 h 76"/>
                <a:gd name="T14" fmla="*/ 9 w 83"/>
                <a:gd name="T15" fmla="*/ 0 h 76"/>
                <a:gd name="T16" fmla="*/ 74 w 83"/>
                <a:gd name="T17" fmla="*/ 0 h 76"/>
                <a:gd name="T18" fmla="*/ 83 w 83"/>
                <a:gd name="T19" fmla="*/ 8 h 76"/>
                <a:gd name="T20" fmla="*/ 83 w 83"/>
                <a:gd name="T21" fmla="*/ 4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6">
                  <a:moveTo>
                    <a:pt x="40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4" y="59"/>
                    <a:pt x="0" y="55"/>
                    <a:pt x="0" y="5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9" y="0"/>
                    <a:pt x="83" y="3"/>
                    <a:pt x="83" y="8"/>
                  </a:cubicBezTo>
                  <a:cubicBezTo>
                    <a:pt x="83" y="44"/>
                    <a:pt x="83" y="44"/>
                    <a:pt x="83" y="44"/>
                  </a:cubicBezTo>
                </a:path>
              </a:pathLst>
            </a:custGeom>
            <a:noFill/>
            <a:ln w="28575" cap="flat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121789" tIns="60895" rIns="121789" bIns="60895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89">
                <a:defRPr/>
              </a:pPr>
              <a:endParaRPr lang="en-US" sz="2397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Freeform 199">
              <a:extLst>
                <a:ext uri="{FF2B5EF4-FFF2-40B4-BE49-F238E27FC236}">
                  <a16:creationId xmlns:a16="http://schemas.microsoft.com/office/drawing/2014/main" id="{4622EDCA-28B5-4195-9A60-77C4A2D42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20" y="2490852"/>
              <a:ext cx="3143662" cy="2914523"/>
            </a:xfrm>
            <a:custGeom>
              <a:avLst/>
              <a:gdLst>
                <a:gd name="T0" fmla="*/ 75 w 87"/>
                <a:gd name="T1" fmla="*/ 80 h 80"/>
                <a:gd name="T2" fmla="*/ 57 w 87"/>
                <a:gd name="T3" fmla="*/ 62 h 80"/>
                <a:gd name="T4" fmla="*/ 9 w 87"/>
                <a:gd name="T5" fmla="*/ 62 h 80"/>
                <a:gd name="T6" fmla="*/ 0 w 87"/>
                <a:gd name="T7" fmla="*/ 52 h 80"/>
                <a:gd name="T8" fmla="*/ 0 w 87"/>
                <a:gd name="T9" fmla="*/ 9 h 80"/>
                <a:gd name="T10" fmla="*/ 9 w 87"/>
                <a:gd name="T11" fmla="*/ 0 h 80"/>
                <a:gd name="T12" fmla="*/ 77 w 87"/>
                <a:gd name="T13" fmla="*/ 0 h 80"/>
                <a:gd name="T14" fmla="*/ 87 w 87"/>
                <a:gd name="T15" fmla="*/ 9 h 80"/>
                <a:gd name="T16" fmla="*/ 87 w 87"/>
                <a:gd name="T17" fmla="*/ 52 h 80"/>
                <a:gd name="T18" fmla="*/ 77 w 87"/>
                <a:gd name="T19" fmla="*/ 62 h 80"/>
                <a:gd name="T20" fmla="*/ 75 w 87"/>
                <a:gd name="T21" fmla="*/ 62 h 80"/>
                <a:gd name="T22" fmla="*/ 75 w 87"/>
                <a:gd name="T2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" h="80">
                  <a:moveTo>
                    <a:pt x="75" y="80"/>
                  </a:moveTo>
                  <a:cubicBezTo>
                    <a:pt x="57" y="62"/>
                    <a:pt x="57" y="62"/>
                    <a:pt x="57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4" y="62"/>
                    <a:pt x="0" y="57"/>
                    <a:pt x="0" y="5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3" y="0"/>
                    <a:pt x="87" y="4"/>
                    <a:pt x="87" y="9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7" y="57"/>
                    <a:pt x="82" y="62"/>
                    <a:pt x="77" y="62"/>
                  </a:cubicBezTo>
                  <a:cubicBezTo>
                    <a:pt x="75" y="62"/>
                    <a:pt x="75" y="62"/>
                    <a:pt x="75" y="62"/>
                  </a:cubicBezTo>
                  <a:lnTo>
                    <a:pt x="75" y="80"/>
                  </a:lnTo>
                  <a:close/>
                </a:path>
              </a:pathLst>
            </a:custGeom>
            <a:solidFill>
              <a:schemeClr val="bg2"/>
            </a:solidFill>
            <a:ln w="28575" cap="flat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121789" tIns="60895" rIns="121789" bIns="60895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7889">
                <a:defRPr/>
              </a:pPr>
              <a:endParaRPr lang="en-US" sz="2397">
                <a:solidFill>
                  <a:srgbClr val="FFFFFF"/>
                </a:solidFill>
                <a:latin typeface="Calibri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566D3F8-0697-412E-80CA-4683AF71B0FC}"/>
                </a:ext>
              </a:extLst>
            </p:cNvPr>
            <p:cNvGrpSpPr/>
            <p:nvPr/>
          </p:nvGrpSpPr>
          <p:grpSpPr>
            <a:xfrm>
              <a:off x="4642075" y="2038345"/>
              <a:ext cx="960270" cy="232792"/>
              <a:chOff x="4075096" y="1757639"/>
              <a:chExt cx="1512259" cy="366607"/>
            </a:xfrm>
          </p:grpSpPr>
          <p:sp>
            <p:nvSpPr>
              <p:cNvPr id="22" name="Oval 201">
                <a:extLst>
                  <a:ext uri="{FF2B5EF4-FFF2-40B4-BE49-F238E27FC236}">
                    <a16:creationId xmlns:a16="http://schemas.microsoft.com/office/drawing/2014/main" id="{72F5F1A5-49FA-45F7-8800-0C7ECCAA2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096" y="1757639"/>
                <a:ext cx="357445" cy="366607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789" tIns="60895" rIns="121789" bIns="6089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7889">
                  <a:defRPr/>
                </a:pPr>
                <a:endParaRPr lang="en-US" sz="2397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3" name="Oval 202">
                <a:extLst>
                  <a:ext uri="{FF2B5EF4-FFF2-40B4-BE49-F238E27FC236}">
                    <a16:creationId xmlns:a16="http://schemas.microsoft.com/office/drawing/2014/main" id="{249736B5-3551-4769-A3DB-1777A1096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2500" y="1757639"/>
                <a:ext cx="357445" cy="366607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789" tIns="60895" rIns="121789" bIns="6089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7889">
                  <a:defRPr/>
                </a:pPr>
                <a:endParaRPr lang="en-US" sz="2397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4" name="Oval 203">
                <a:extLst>
                  <a:ext uri="{FF2B5EF4-FFF2-40B4-BE49-F238E27FC236}">
                    <a16:creationId xmlns:a16="http://schemas.microsoft.com/office/drawing/2014/main" id="{305AF5BD-EF2B-4E46-9877-ADBF3CB657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9910" y="1757639"/>
                <a:ext cx="357445" cy="366607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789" tIns="60895" rIns="121789" bIns="60895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7889">
                  <a:defRPr/>
                </a:pPr>
                <a:endParaRPr lang="en-US" sz="2397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1B0DAF3-DE4F-4F6D-AD20-A284ECAFC528}"/>
                </a:ext>
              </a:extLst>
            </p:cNvPr>
            <p:cNvGrpSpPr/>
            <p:nvPr/>
          </p:nvGrpSpPr>
          <p:grpSpPr>
            <a:xfrm>
              <a:off x="5524032" y="3088232"/>
              <a:ext cx="1602239" cy="1240002"/>
              <a:chOff x="653744" y="3331125"/>
              <a:chExt cx="1602239" cy="1240002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AD5F721-1D80-40EC-9501-B6B454B05218}"/>
                  </a:ext>
                </a:extLst>
              </p:cNvPr>
              <p:cNvSpPr/>
              <p:nvPr/>
            </p:nvSpPr>
            <p:spPr>
              <a:xfrm>
                <a:off x="653744" y="3331125"/>
                <a:ext cx="432721" cy="1240002"/>
              </a:xfrm>
              <a:custGeom>
                <a:avLst/>
                <a:gdLst/>
                <a:ahLst/>
                <a:cxnLst/>
                <a:rect l="l" t="t" r="r" b="b"/>
                <a:pathLst>
                  <a:path w="432721" h="1240002">
                    <a:moveTo>
                      <a:pt x="225830" y="0"/>
                    </a:moveTo>
                    <a:cubicBezTo>
                      <a:pt x="298853" y="1269"/>
                      <a:pt x="351733" y="24195"/>
                      <a:pt x="384471" y="68780"/>
                    </a:cubicBezTo>
                    <a:cubicBezTo>
                      <a:pt x="417208" y="113364"/>
                      <a:pt x="433287" y="171995"/>
                      <a:pt x="432706" y="244671"/>
                    </a:cubicBezTo>
                    <a:lnTo>
                      <a:pt x="432706" y="807301"/>
                    </a:lnTo>
                    <a:cubicBezTo>
                      <a:pt x="432499" y="882155"/>
                      <a:pt x="418360" y="937604"/>
                      <a:pt x="390291" y="973649"/>
                    </a:cubicBezTo>
                    <a:cubicBezTo>
                      <a:pt x="362222" y="1009694"/>
                      <a:pt x="321468" y="1031983"/>
                      <a:pt x="268028" y="1040516"/>
                    </a:cubicBezTo>
                    <a:lnTo>
                      <a:pt x="268028" y="1060922"/>
                    </a:lnTo>
                    <a:cubicBezTo>
                      <a:pt x="267761" y="1079871"/>
                      <a:pt x="272694" y="1094083"/>
                      <a:pt x="282829" y="1103557"/>
                    </a:cubicBezTo>
                    <a:cubicBezTo>
                      <a:pt x="292963" y="1113031"/>
                      <a:pt x="309905" y="1117768"/>
                      <a:pt x="333655" y="1117768"/>
                    </a:cubicBezTo>
                    <a:cubicBezTo>
                      <a:pt x="344668" y="1117738"/>
                      <a:pt x="355772" y="1117434"/>
                      <a:pt x="366967" y="1116857"/>
                    </a:cubicBezTo>
                    <a:cubicBezTo>
                      <a:pt x="378162" y="1116280"/>
                      <a:pt x="388902" y="1115612"/>
                      <a:pt x="399188" y="1114853"/>
                    </a:cubicBezTo>
                    <a:lnTo>
                      <a:pt x="399188" y="1240002"/>
                    </a:lnTo>
                    <a:lnTo>
                      <a:pt x="341019" y="1240002"/>
                    </a:lnTo>
                    <a:cubicBezTo>
                      <a:pt x="281472" y="1239598"/>
                      <a:pt x="238518" y="1230542"/>
                      <a:pt x="212158" y="1212834"/>
                    </a:cubicBezTo>
                    <a:cubicBezTo>
                      <a:pt x="185798" y="1195126"/>
                      <a:pt x="169070" y="1171185"/>
                      <a:pt x="161976" y="1141012"/>
                    </a:cubicBezTo>
                    <a:cubicBezTo>
                      <a:pt x="154882" y="1110840"/>
                      <a:pt x="150460" y="1076855"/>
                      <a:pt x="148710" y="1039058"/>
                    </a:cubicBezTo>
                    <a:cubicBezTo>
                      <a:pt x="93401" y="1025120"/>
                      <a:pt x="54594" y="999430"/>
                      <a:pt x="32288" y="961988"/>
                    </a:cubicBezTo>
                    <a:cubicBezTo>
                      <a:pt x="9982" y="924546"/>
                      <a:pt x="-760" y="875899"/>
                      <a:pt x="63" y="816047"/>
                    </a:cubicBezTo>
                    <a:lnTo>
                      <a:pt x="63" y="256332"/>
                    </a:lnTo>
                    <a:cubicBezTo>
                      <a:pt x="-657" y="215998"/>
                      <a:pt x="4825" y="176355"/>
                      <a:pt x="16510" y="137402"/>
                    </a:cubicBezTo>
                    <a:cubicBezTo>
                      <a:pt x="28195" y="98449"/>
                      <a:pt x="50400" y="66055"/>
                      <a:pt x="83128" y="40220"/>
                    </a:cubicBezTo>
                    <a:cubicBezTo>
                      <a:pt x="115855" y="14385"/>
                      <a:pt x="163422" y="978"/>
                      <a:pt x="225830" y="0"/>
                    </a:cubicBezTo>
                    <a:close/>
                    <a:moveTo>
                      <a:pt x="218555" y="117861"/>
                    </a:moveTo>
                    <a:cubicBezTo>
                      <a:pt x="187080" y="118074"/>
                      <a:pt x="165220" y="127487"/>
                      <a:pt x="152974" y="146101"/>
                    </a:cubicBezTo>
                    <a:cubicBezTo>
                      <a:pt x="140729" y="164715"/>
                      <a:pt x="134875" y="191256"/>
                      <a:pt x="135412" y="225723"/>
                    </a:cubicBezTo>
                    <a:lnTo>
                      <a:pt x="135412" y="826279"/>
                    </a:lnTo>
                    <a:cubicBezTo>
                      <a:pt x="134048" y="855007"/>
                      <a:pt x="137884" y="879908"/>
                      <a:pt x="146921" y="900984"/>
                    </a:cubicBezTo>
                    <a:cubicBezTo>
                      <a:pt x="155958" y="922059"/>
                      <a:pt x="178381" y="933113"/>
                      <a:pt x="214190" y="934146"/>
                    </a:cubicBezTo>
                    <a:cubicBezTo>
                      <a:pt x="254098" y="932688"/>
                      <a:pt x="278597" y="919569"/>
                      <a:pt x="287687" y="894789"/>
                    </a:cubicBezTo>
                    <a:cubicBezTo>
                      <a:pt x="296777" y="870009"/>
                      <a:pt x="300486" y="842313"/>
                      <a:pt x="298814" y="811702"/>
                    </a:cubicBezTo>
                    <a:lnTo>
                      <a:pt x="298814" y="243215"/>
                    </a:lnTo>
                    <a:cubicBezTo>
                      <a:pt x="299570" y="201004"/>
                      <a:pt x="294394" y="169544"/>
                      <a:pt x="283284" y="148834"/>
                    </a:cubicBezTo>
                    <a:cubicBezTo>
                      <a:pt x="272175" y="128125"/>
                      <a:pt x="250599" y="117800"/>
                      <a:pt x="218555" y="11786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7889">
                  <a:defRPr/>
                </a:pPr>
                <a:endParaRPr lang="en-US" sz="2397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FD1DB05-F490-4421-85DE-AF770DD60842}"/>
                  </a:ext>
                </a:extLst>
              </p:cNvPr>
              <p:cNvSpPr/>
              <p:nvPr/>
            </p:nvSpPr>
            <p:spPr>
              <a:xfrm>
                <a:off x="1786724" y="3331125"/>
                <a:ext cx="469259" cy="1028689"/>
              </a:xfrm>
              <a:custGeom>
                <a:avLst/>
                <a:gdLst/>
                <a:ahLst/>
                <a:cxnLst/>
                <a:rect l="l" t="t" r="r" b="b"/>
                <a:pathLst>
                  <a:path w="469259" h="1028689">
                    <a:moveTo>
                      <a:pt x="145732" y="0"/>
                    </a:moveTo>
                    <a:lnTo>
                      <a:pt x="310410" y="0"/>
                    </a:lnTo>
                    <a:lnTo>
                      <a:pt x="469259" y="1028689"/>
                    </a:lnTo>
                    <a:lnTo>
                      <a:pt x="336642" y="1028689"/>
                    </a:lnTo>
                    <a:lnTo>
                      <a:pt x="310410" y="839237"/>
                    </a:lnTo>
                    <a:lnTo>
                      <a:pt x="155934" y="839237"/>
                    </a:lnTo>
                    <a:lnTo>
                      <a:pt x="132617" y="1028689"/>
                    </a:lnTo>
                    <a:lnTo>
                      <a:pt x="0" y="1028689"/>
                    </a:lnTo>
                    <a:lnTo>
                      <a:pt x="145732" y="0"/>
                    </a:lnTo>
                    <a:close/>
                    <a:moveTo>
                      <a:pt x="227343" y="179251"/>
                    </a:moveTo>
                    <a:lnTo>
                      <a:pt x="170507" y="714089"/>
                    </a:lnTo>
                    <a:lnTo>
                      <a:pt x="292922" y="714089"/>
                    </a:lnTo>
                    <a:lnTo>
                      <a:pt x="227343" y="17925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7889">
                  <a:defRPr/>
                </a:pPr>
                <a:endParaRPr lang="en-US" sz="2397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5110063-FF70-443B-B9F7-FF92AF0F1EAC}"/>
                  </a:ext>
                </a:extLst>
              </p:cNvPr>
              <p:cNvSpPr/>
              <p:nvPr/>
            </p:nvSpPr>
            <p:spPr>
              <a:xfrm>
                <a:off x="1186530" y="3331125"/>
                <a:ext cx="563802" cy="1028689"/>
              </a:xfrm>
              <a:custGeom>
                <a:avLst/>
                <a:gdLst/>
                <a:ahLst/>
                <a:cxnLst/>
                <a:rect l="l" t="t" r="r" b="b"/>
                <a:pathLst>
                  <a:path w="563802" h="902151">
                    <a:moveTo>
                      <a:pt x="228719" y="0"/>
                    </a:moveTo>
                    <a:cubicBezTo>
                      <a:pt x="267683" y="479"/>
                      <a:pt x="297970" y="11868"/>
                      <a:pt x="319582" y="34166"/>
                    </a:cubicBezTo>
                    <a:cubicBezTo>
                      <a:pt x="341193" y="56464"/>
                      <a:pt x="352162" y="86798"/>
                      <a:pt x="352490" y="125168"/>
                    </a:cubicBezTo>
                    <a:cubicBezTo>
                      <a:pt x="353345" y="159635"/>
                      <a:pt x="343280" y="197838"/>
                      <a:pt x="322297" y="239776"/>
                    </a:cubicBezTo>
                    <a:cubicBezTo>
                      <a:pt x="301314" y="281714"/>
                      <a:pt x="264284" y="339231"/>
                      <a:pt x="211209" y="412327"/>
                    </a:cubicBezTo>
                    <a:cubicBezTo>
                      <a:pt x="225410" y="446156"/>
                      <a:pt x="246982" y="491830"/>
                      <a:pt x="275924" y="549346"/>
                    </a:cubicBezTo>
                    <a:cubicBezTo>
                      <a:pt x="304866" y="606863"/>
                      <a:pt x="343527" y="674401"/>
                      <a:pt x="391904" y="751961"/>
                    </a:cubicBezTo>
                    <a:cubicBezTo>
                      <a:pt x="405160" y="734433"/>
                      <a:pt x="416928" y="714098"/>
                      <a:pt x="427210" y="690955"/>
                    </a:cubicBezTo>
                    <a:cubicBezTo>
                      <a:pt x="437491" y="667813"/>
                      <a:pt x="445583" y="633333"/>
                      <a:pt x="451485" y="587515"/>
                    </a:cubicBezTo>
                    <a:cubicBezTo>
                      <a:pt x="457387" y="541698"/>
                      <a:pt x="460397" y="476014"/>
                      <a:pt x="460514" y="390462"/>
                    </a:cubicBezTo>
                    <a:lnTo>
                      <a:pt x="524454" y="390462"/>
                    </a:lnTo>
                    <a:cubicBezTo>
                      <a:pt x="525665" y="450529"/>
                      <a:pt x="522880" y="512237"/>
                      <a:pt x="516099" y="575584"/>
                    </a:cubicBezTo>
                    <a:cubicBezTo>
                      <a:pt x="509317" y="638932"/>
                      <a:pt x="491273" y="697724"/>
                      <a:pt x="461967" y="751961"/>
                    </a:cubicBezTo>
                    <a:cubicBezTo>
                      <a:pt x="459143" y="757549"/>
                      <a:pt x="455313" y="763865"/>
                      <a:pt x="450478" y="770911"/>
                    </a:cubicBezTo>
                    <a:cubicBezTo>
                      <a:pt x="445643" y="777956"/>
                      <a:pt x="439257" y="787188"/>
                      <a:pt x="431319" y="798606"/>
                    </a:cubicBezTo>
                    <a:cubicBezTo>
                      <a:pt x="448971" y="811543"/>
                      <a:pt x="465419" y="820653"/>
                      <a:pt x="480664" y="825937"/>
                    </a:cubicBezTo>
                    <a:cubicBezTo>
                      <a:pt x="495908" y="831221"/>
                      <a:pt x="513420" y="833772"/>
                      <a:pt x="533198" y="833590"/>
                    </a:cubicBezTo>
                    <a:cubicBezTo>
                      <a:pt x="538936" y="833529"/>
                      <a:pt x="545312" y="833286"/>
                      <a:pt x="552326" y="832861"/>
                    </a:cubicBezTo>
                    <a:cubicBezTo>
                      <a:pt x="559339" y="832436"/>
                      <a:pt x="563165" y="832193"/>
                      <a:pt x="563802" y="832132"/>
                    </a:cubicBezTo>
                    <a:lnTo>
                      <a:pt x="563802" y="891701"/>
                    </a:lnTo>
                    <a:cubicBezTo>
                      <a:pt x="513428" y="891943"/>
                      <a:pt x="476308" y="888554"/>
                      <a:pt x="452441" y="881534"/>
                    </a:cubicBezTo>
                    <a:cubicBezTo>
                      <a:pt x="428574" y="874514"/>
                      <a:pt x="405962" y="862409"/>
                      <a:pt x="384605" y="845217"/>
                    </a:cubicBezTo>
                    <a:cubicBezTo>
                      <a:pt x="364073" y="864748"/>
                      <a:pt x="338459" y="879101"/>
                      <a:pt x="307763" y="888276"/>
                    </a:cubicBezTo>
                    <a:cubicBezTo>
                      <a:pt x="277068" y="897451"/>
                      <a:pt x="246342" y="901993"/>
                      <a:pt x="215587" y="901902"/>
                    </a:cubicBezTo>
                    <a:cubicBezTo>
                      <a:pt x="203279" y="902901"/>
                      <a:pt x="182688" y="900903"/>
                      <a:pt x="153812" y="895907"/>
                    </a:cubicBezTo>
                    <a:cubicBezTo>
                      <a:pt x="124935" y="890910"/>
                      <a:pt x="95954" y="876921"/>
                      <a:pt x="66866" y="853938"/>
                    </a:cubicBezTo>
                    <a:cubicBezTo>
                      <a:pt x="51993" y="842123"/>
                      <a:pt x="37395" y="823919"/>
                      <a:pt x="23072" y="799328"/>
                    </a:cubicBezTo>
                    <a:cubicBezTo>
                      <a:pt x="8750" y="774736"/>
                      <a:pt x="1059" y="740483"/>
                      <a:pt x="0" y="696570"/>
                    </a:cubicBezTo>
                    <a:cubicBezTo>
                      <a:pt x="1175" y="637110"/>
                      <a:pt x="15173" y="584755"/>
                      <a:pt x="41993" y="539507"/>
                    </a:cubicBezTo>
                    <a:cubicBezTo>
                      <a:pt x="68812" y="494259"/>
                      <a:pt x="101398" y="449922"/>
                      <a:pt x="139751" y="406496"/>
                    </a:cubicBezTo>
                    <a:cubicBezTo>
                      <a:pt x="133818" y="391616"/>
                      <a:pt x="124252" y="361977"/>
                      <a:pt x="111054" y="317579"/>
                    </a:cubicBezTo>
                    <a:cubicBezTo>
                      <a:pt x="97857" y="273181"/>
                      <a:pt x="90471" y="224592"/>
                      <a:pt x="88896" y="171813"/>
                    </a:cubicBezTo>
                    <a:cubicBezTo>
                      <a:pt x="88356" y="153172"/>
                      <a:pt x="91374" y="130549"/>
                      <a:pt x="97950" y="103946"/>
                    </a:cubicBezTo>
                    <a:cubicBezTo>
                      <a:pt x="104525" y="77343"/>
                      <a:pt x="117900" y="53655"/>
                      <a:pt x="138075" y="32883"/>
                    </a:cubicBezTo>
                    <a:cubicBezTo>
                      <a:pt x="158249" y="12110"/>
                      <a:pt x="188464" y="1149"/>
                      <a:pt x="228719" y="0"/>
                    </a:cubicBezTo>
                    <a:close/>
                    <a:moveTo>
                      <a:pt x="225801" y="55196"/>
                    </a:moveTo>
                    <a:cubicBezTo>
                      <a:pt x="203487" y="55136"/>
                      <a:pt x="185369" y="64732"/>
                      <a:pt x="171445" y="83986"/>
                    </a:cubicBezTo>
                    <a:cubicBezTo>
                      <a:pt x="157522" y="103240"/>
                      <a:pt x="150348" y="132515"/>
                      <a:pt x="149922" y="171811"/>
                    </a:cubicBezTo>
                    <a:cubicBezTo>
                      <a:pt x="149709" y="191186"/>
                      <a:pt x="152323" y="218031"/>
                      <a:pt x="157765" y="252347"/>
                    </a:cubicBezTo>
                    <a:cubicBezTo>
                      <a:pt x="163207" y="286662"/>
                      <a:pt x="172753" y="317152"/>
                      <a:pt x="186402" y="343815"/>
                    </a:cubicBezTo>
                    <a:cubicBezTo>
                      <a:pt x="210510" y="311139"/>
                      <a:pt x="233432" y="275912"/>
                      <a:pt x="255168" y="238134"/>
                    </a:cubicBezTo>
                    <a:cubicBezTo>
                      <a:pt x="276905" y="200357"/>
                      <a:pt x="288518" y="163672"/>
                      <a:pt x="290007" y="128081"/>
                    </a:cubicBezTo>
                    <a:cubicBezTo>
                      <a:pt x="289977" y="108463"/>
                      <a:pt x="284565" y="91578"/>
                      <a:pt x="273773" y="77427"/>
                    </a:cubicBezTo>
                    <a:cubicBezTo>
                      <a:pt x="262981" y="63274"/>
                      <a:pt x="246990" y="55864"/>
                      <a:pt x="225801" y="55196"/>
                    </a:cubicBezTo>
                    <a:close/>
                    <a:moveTo>
                      <a:pt x="165973" y="475004"/>
                    </a:moveTo>
                    <a:cubicBezTo>
                      <a:pt x="126776" y="524109"/>
                      <a:pt x="100012" y="565834"/>
                      <a:pt x="85680" y="600180"/>
                    </a:cubicBezTo>
                    <a:cubicBezTo>
                      <a:pt x="71348" y="634526"/>
                      <a:pt x="64587" y="664226"/>
                      <a:pt x="65397" y="689280"/>
                    </a:cubicBezTo>
                    <a:cubicBezTo>
                      <a:pt x="66854" y="742211"/>
                      <a:pt x="82892" y="781021"/>
                      <a:pt x="113510" y="805710"/>
                    </a:cubicBezTo>
                    <a:cubicBezTo>
                      <a:pt x="144129" y="830399"/>
                      <a:pt x="180586" y="842607"/>
                      <a:pt x="222883" y="842334"/>
                    </a:cubicBezTo>
                    <a:cubicBezTo>
                      <a:pt x="256621" y="841757"/>
                      <a:pt x="282859" y="837080"/>
                      <a:pt x="301596" y="828304"/>
                    </a:cubicBezTo>
                    <a:cubicBezTo>
                      <a:pt x="320334" y="819528"/>
                      <a:pt x="334877" y="810114"/>
                      <a:pt x="345224" y="800062"/>
                    </a:cubicBezTo>
                    <a:cubicBezTo>
                      <a:pt x="311591" y="751078"/>
                      <a:pt x="279556" y="698178"/>
                      <a:pt x="249119" y="641359"/>
                    </a:cubicBezTo>
                    <a:cubicBezTo>
                      <a:pt x="218683" y="584541"/>
                      <a:pt x="190967" y="529089"/>
                      <a:pt x="165973" y="4750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7889">
                  <a:defRPr/>
                </a:pPr>
                <a:endParaRPr lang="en-US" sz="2397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</p:grpSp>
      <p:sp>
        <p:nvSpPr>
          <p:cNvPr id="25" name="Title 3">
            <a:extLst>
              <a:ext uri="{FF2B5EF4-FFF2-40B4-BE49-F238E27FC236}">
                <a16:creationId xmlns:a16="http://schemas.microsoft.com/office/drawing/2014/main" id="{CEA72B7E-2298-477C-A67A-18DF11BAE553}"/>
              </a:ext>
            </a:extLst>
          </p:cNvPr>
          <p:cNvSpPr txBox="1">
            <a:spLocks/>
          </p:cNvSpPr>
          <p:nvPr/>
        </p:nvSpPr>
        <p:spPr>
          <a:xfrm>
            <a:off x="597400" y="3133170"/>
            <a:ext cx="3531520" cy="723550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</p:spPr>
        <p:txBody>
          <a:bodyPr/>
          <a:lstStyle>
            <a:lvl1pPr algn="l" defTabSz="6095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00" b="0" i="0" kern="1200" cap="none" baseline="0" smtClean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 defTabSz="811886">
              <a:defRPr/>
            </a:pPr>
            <a:r>
              <a:rPr lang="en-US" sz="3596" dirty="0">
                <a:solidFill>
                  <a:srgbClr val="FFFFFF"/>
                </a:solidFill>
                <a:latin typeface="Aptos ExtraBold" panose="020B0004020202020204" pitchFamily="34" charset="0"/>
              </a:rPr>
              <a:t>Questions?</a:t>
            </a:r>
            <a:endParaRPr lang="en-US" sz="3596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49DE6-CE20-11B6-BB66-95FB5CEF5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91547" y="8166069"/>
            <a:ext cx="3714089" cy="4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325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dots&#10;&#10;Description automatically generated">
            <a:extLst>
              <a:ext uri="{FF2B5EF4-FFF2-40B4-BE49-F238E27FC236}">
                <a16:creationId xmlns:a16="http://schemas.microsoft.com/office/drawing/2014/main" id="{9367BD47-D7A5-7B2F-87F3-A539E9E926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3594"/>
            <a:ext cx="16238539" cy="914806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F9B418-EF23-4C5A-B0FA-45AD12E3C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827" y="2372351"/>
            <a:ext cx="14614684" cy="3386771"/>
          </a:xfrm>
        </p:spPr>
        <p:txBody>
          <a:bodyPr/>
          <a:lstStyle/>
          <a:p>
            <a:r>
              <a:rPr lang="en-US" dirty="0">
                <a:latin typeface="Aptos ExtraBold" panose="020B000402020202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043B-454D-9943-0003-B640A6330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591547" y="8166069"/>
            <a:ext cx="3714089" cy="440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2D4EC-3426-1EAC-BC63-3B7B5FE27618}"/>
              </a:ext>
            </a:extLst>
          </p:cNvPr>
          <p:cNvSpPr txBox="1"/>
          <p:nvPr/>
        </p:nvSpPr>
        <p:spPr>
          <a:xfrm>
            <a:off x="5700077" y="8826698"/>
            <a:ext cx="10838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Northwestern Mutual is the marketing name for The Northwestern Mutual Life Insurance Company (NM) and its subsidiaries in Milwaukee, WI.</a:t>
            </a:r>
          </a:p>
        </p:txBody>
      </p:sp>
    </p:spTree>
    <p:extLst>
      <p:ext uri="{BB962C8B-B14F-4D97-AF65-F5344CB8AC3E}">
        <p14:creationId xmlns:p14="http://schemas.microsoft.com/office/powerpoint/2010/main" val="164116449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eetah running and airplane speedometers&#10;&#10;Description automatically generated">
            <a:extLst>
              <a:ext uri="{FF2B5EF4-FFF2-40B4-BE49-F238E27FC236}">
                <a16:creationId xmlns:a16="http://schemas.microsoft.com/office/drawing/2014/main" id="{41140F78-37BC-15FC-6E1F-0C7B5C9FB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60" y="149"/>
            <a:ext cx="10619114" cy="8679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78C7E-429F-C71D-04D5-D2D5DF75E21F}"/>
              </a:ext>
            </a:extLst>
          </p:cNvPr>
          <p:cNvSpPr txBox="1"/>
          <p:nvPr/>
        </p:nvSpPr>
        <p:spPr>
          <a:xfrm>
            <a:off x="7155071" y="7623305"/>
            <a:ext cx="6551706" cy="124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889"/>
            <a:r>
              <a:rPr lang="en-US" sz="3729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PEOPLE BECOMING EXPERTS IN AI</a:t>
            </a:r>
          </a:p>
        </p:txBody>
      </p:sp>
      <p:pic>
        <p:nvPicPr>
          <p:cNvPr id="8" name="Graphic 7" descr="Artificial Intelligence outline">
            <a:extLst>
              <a:ext uri="{FF2B5EF4-FFF2-40B4-BE49-F238E27FC236}">
                <a16:creationId xmlns:a16="http://schemas.microsoft.com/office/drawing/2014/main" id="{EBF8FFD3-0CD7-03F1-A154-62C7BDF3D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2294" y="5271644"/>
            <a:ext cx="1705046" cy="1705046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2F04B4-BC1B-B219-CE68-137C215221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51" y="5454327"/>
            <a:ext cx="1322018" cy="13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6DCC99-F43E-4255-A92F-4211E2AC4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7" y="465929"/>
            <a:ext cx="3714089" cy="438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A25E2-ED9D-4AC7-8405-D6DF673725A7}"/>
              </a:ext>
            </a:extLst>
          </p:cNvPr>
          <p:cNvSpPr txBox="1"/>
          <p:nvPr/>
        </p:nvSpPr>
        <p:spPr>
          <a:xfrm>
            <a:off x="7508462" y="4385671"/>
            <a:ext cx="1217890" cy="1217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23671">
              <a:lnSpc>
                <a:spcPct val="90000"/>
              </a:lnSpc>
              <a:defRPr/>
            </a:pPr>
            <a:endParaRPr lang="en-US" sz="3197" err="1">
              <a:solidFill>
                <a:srgbClr val="4A4A4A"/>
              </a:solidFill>
              <a:latin typeface="Calibri"/>
            </a:endParaRPr>
          </a:p>
        </p:txBody>
      </p:sp>
      <p:pic>
        <p:nvPicPr>
          <p:cNvPr id="3" name="Picture 2" descr="A blue background with dots&#10;&#10;Description automatically generated">
            <a:extLst>
              <a:ext uri="{FF2B5EF4-FFF2-40B4-BE49-F238E27FC236}">
                <a16:creationId xmlns:a16="http://schemas.microsoft.com/office/drawing/2014/main" id="{8FA424FD-C65F-D47F-72B6-60691CC8CD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595"/>
            <a:ext cx="16238539" cy="9148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64AA2-08D2-4F6D-B64E-4186C96FD7E9}"/>
              </a:ext>
            </a:extLst>
          </p:cNvPr>
          <p:cNvSpPr txBox="1"/>
          <p:nvPr/>
        </p:nvSpPr>
        <p:spPr>
          <a:xfrm>
            <a:off x="1494854" y="2195303"/>
            <a:ext cx="13245105" cy="4962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3671">
              <a:lnSpc>
                <a:spcPct val="150000"/>
              </a:lnSpc>
              <a:defRPr/>
            </a:pPr>
            <a:r>
              <a:rPr lang="en-US" sz="4795" baseline="30000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“</a:t>
            </a:r>
            <a:r>
              <a:rPr lang="en-US" sz="7200" b="1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T</a:t>
            </a:r>
            <a:r>
              <a:rPr lang="en-US" sz="4800" b="1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he world is moving so fast these days that </a:t>
            </a:r>
          </a:p>
          <a:p>
            <a:pPr algn="ctr" defTabSz="1623671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the man who says it can't be done is generally </a:t>
            </a:r>
          </a:p>
          <a:p>
            <a:pPr algn="ctr" defTabSz="1623671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interrupted by someone doing it.</a:t>
            </a:r>
            <a:r>
              <a:rPr lang="en-US" sz="4795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“</a:t>
            </a:r>
          </a:p>
          <a:p>
            <a:pPr algn="r" defTabSz="1623671">
              <a:lnSpc>
                <a:spcPct val="150000"/>
              </a:lnSpc>
              <a:defRPr/>
            </a:pPr>
            <a:r>
              <a:rPr lang="en-US" sz="4795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 – </a:t>
            </a:r>
            <a:r>
              <a:rPr lang="en-US" sz="3600" i="1" dirty="0">
                <a:solidFill>
                  <a:srgbClr val="FFFFFF"/>
                </a:solidFill>
                <a:latin typeface="Aptos ExtraBold" panose="020B0004020202020204" pitchFamily="34" charset="0"/>
                <a:cs typeface="Calibri Light" panose="020F0302020204030204" pitchFamily="34" charset="0"/>
              </a:rPr>
              <a:t>Elbert Hubbard</a:t>
            </a:r>
          </a:p>
        </p:txBody>
      </p:sp>
    </p:spTree>
    <p:extLst>
      <p:ext uri="{BB962C8B-B14F-4D97-AF65-F5344CB8AC3E}">
        <p14:creationId xmlns:p14="http://schemas.microsoft.com/office/powerpoint/2010/main" val="19877872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D47D4-D65B-0B71-F448-8B45F311C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dots&#10;&#10;Description automatically generated">
            <a:extLst>
              <a:ext uri="{FF2B5EF4-FFF2-40B4-BE49-F238E27FC236}">
                <a16:creationId xmlns:a16="http://schemas.microsoft.com/office/drawing/2014/main" id="{345001E8-9729-B5F5-A1BF-C30CB8B4A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595"/>
            <a:ext cx="16238539" cy="91480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BEF21CC-A31C-A6A5-65FD-19CEF2C6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4" y="229377"/>
            <a:ext cx="14374171" cy="974344"/>
          </a:xfrm>
          <a:ln>
            <a:solidFill>
              <a:schemeClr val="accent3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Generative AI can be overwhelming…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A3FA9-B659-73E9-30C5-393F0A2B584F}"/>
              </a:ext>
            </a:extLst>
          </p:cNvPr>
          <p:cNvSpPr txBox="1"/>
          <p:nvPr/>
        </p:nvSpPr>
        <p:spPr>
          <a:xfrm>
            <a:off x="1193517" y="6821483"/>
            <a:ext cx="332396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ptos ExtraBold" panose="020B0004020202020204" pitchFamily="34" charset="0"/>
              </a:rPr>
              <a:t>The deluge of entrants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227A9-EE66-2564-39B7-19721CD812E1}"/>
              </a:ext>
            </a:extLst>
          </p:cNvPr>
          <p:cNvSpPr txBox="1"/>
          <p:nvPr/>
        </p:nvSpPr>
        <p:spPr>
          <a:xfrm>
            <a:off x="6466394" y="6821483"/>
            <a:ext cx="3323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ptos ExtraBold" panose="020B0004020202020204" pitchFamily="34" charset="0"/>
              </a:rPr>
              <a:t>The estimated impact to global economy</a:t>
            </a:r>
            <a:r>
              <a:rPr lang="en-US" baseline="30000" dirty="0">
                <a:solidFill>
                  <a:schemeClr val="bg1"/>
                </a:solidFill>
                <a:latin typeface="Aptos ExtraBold" panose="020B00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94213A-460F-EEF4-F851-E2CC8267C2AB}"/>
              </a:ext>
            </a:extLst>
          </p:cNvPr>
          <p:cNvSpPr txBox="1"/>
          <p:nvPr/>
        </p:nvSpPr>
        <p:spPr>
          <a:xfrm>
            <a:off x="11570051" y="6821483"/>
            <a:ext cx="3323967" cy="75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Aptos ExtraBold" panose="020B0004020202020204" pitchFamily="34" charset="0"/>
              </a:rPr>
              <a:t>The ethical responsibilities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DD9511-34CD-C6BF-2C02-C94CDC5E0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6" t="6645" r="7567" b="12346"/>
          <a:stretch/>
        </p:blipFill>
        <p:spPr>
          <a:xfrm>
            <a:off x="941294" y="2250221"/>
            <a:ext cx="4023360" cy="4023360"/>
          </a:xfrm>
          <a:prstGeom prst="flowChartConnector">
            <a:avLst/>
          </a:prstGeom>
          <a:ln w="57150">
            <a:solidFill>
              <a:schemeClr val="accent3"/>
            </a:solidFill>
          </a:ln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79164FB-4551-090E-D0D2-22AF086C898D}"/>
              </a:ext>
            </a:extLst>
          </p:cNvPr>
          <p:cNvSpPr>
            <a:spLocks noChangeAspect="1"/>
          </p:cNvSpPr>
          <p:nvPr/>
        </p:nvSpPr>
        <p:spPr>
          <a:xfrm>
            <a:off x="6054912" y="2236555"/>
            <a:ext cx="4023360" cy="4023360"/>
          </a:xfrm>
          <a:prstGeom prst="flowChartConnector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999B51-B1EF-DB7F-0DF2-DCC1EF220A18}"/>
              </a:ext>
            </a:extLst>
          </p:cNvPr>
          <p:cNvSpPr txBox="1"/>
          <p:nvPr/>
        </p:nvSpPr>
        <p:spPr>
          <a:xfrm>
            <a:off x="6623761" y="3030218"/>
            <a:ext cx="2953265" cy="2340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chemeClr val="accent3"/>
                </a:solidFill>
                <a:latin typeface="Aptos ExtraBold" panose="020B0004020202020204" pitchFamily="34" charset="0"/>
              </a:rPr>
              <a:t>+$6-8</a:t>
            </a:r>
            <a:r>
              <a:rPr lang="en-US" sz="4800" dirty="0">
                <a:solidFill>
                  <a:schemeClr val="bg1"/>
                </a:solidFill>
                <a:latin typeface="Aptos ExtraBold" panose="020B00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accent3"/>
                </a:solidFill>
                <a:latin typeface="Aptos ExtraBold" panose="020B0004020202020204" pitchFamily="34" charset="0"/>
              </a:rPr>
              <a:t>Trillion</a:t>
            </a:r>
          </a:p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chemeClr val="accent3"/>
                </a:solidFill>
                <a:latin typeface="Aptos ExtraBold" panose="020B0004020202020204" pitchFamily="34" charset="0"/>
              </a:rPr>
              <a:t>Annually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57F659-1203-8F40-D72A-E96D5FC1A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9" r="9919"/>
          <a:stretch/>
        </p:blipFill>
        <p:spPr>
          <a:xfrm>
            <a:off x="11146725" y="2372496"/>
            <a:ext cx="4023360" cy="4023360"/>
          </a:xfrm>
          <a:prstGeom prst="flowChartConnector">
            <a:avLst/>
          </a:prstGeom>
          <a:ln w="57150">
            <a:solidFill>
              <a:schemeClr val="accent3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DF7D4-3692-18E0-7340-9AD85E3C3EC7}"/>
              </a:ext>
            </a:extLst>
          </p:cNvPr>
          <p:cNvSpPr txBox="1"/>
          <p:nvPr/>
        </p:nvSpPr>
        <p:spPr>
          <a:xfrm>
            <a:off x="1736203" y="8437944"/>
            <a:ext cx="983384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 McKinsey &amp; Company. “The economic potential of generative AI: The next productivity frontier” June 2023</a:t>
            </a:r>
          </a:p>
        </p:txBody>
      </p:sp>
    </p:spTree>
    <p:extLst>
      <p:ext uri="{BB962C8B-B14F-4D97-AF65-F5344CB8AC3E}">
        <p14:creationId xmlns:p14="http://schemas.microsoft.com/office/powerpoint/2010/main" val="216037279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dots&#10;&#10;Description automatically generated">
            <a:extLst>
              <a:ext uri="{FF2B5EF4-FFF2-40B4-BE49-F238E27FC236}">
                <a16:creationId xmlns:a16="http://schemas.microsoft.com/office/drawing/2014/main" id="{F63F4265-4261-6C15-8081-51E805670B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595"/>
            <a:ext cx="16238539" cy="9148069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AAD90FAB-1BAD-1451-E189-D8A775CC0E23}"/>
              </a:ext>
            </a:extLst>
          </p:cNvPr>
          <p:cNvSpPr>
            <a:spLocks noChangeAspect="1"/>
          </p:cNvSpPr>
          <p:nvPr/>
        </p:nvSpPr>
        <p:spPr>
          <a:xfrm flipH="1">
            <a:off x="714662" y="3085614"/>
            <a:ext cx="1204922" cy="1188720"/>
          </a:xfrm>
          <a:prstGeom prst="ellipse">
            <a:avLst/>
          </a:prstGeom>
          <a:blipFill>
            <a:blip r:embed="rId4"/>
            <a:srcRect/>
            <a:stretch>
              <a:fillRect l="-23125" t="-949" r="-50875" b="949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FDF73-8A9B-8A39-38C4-32FADEF6E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ED3F80-6F4A-474F-96B8-55C73F035BF0}" type="slidenum">
              <a:rPr kumimoji="0" lang="en-US" sz="1332" b="0" i="0" u="none" strike="noStrike" kern="1200" cap="none" spc="0" normalizeH="0" baseline="0" noProof="0">
                <a:ln>
                  <a:noFill/>
                </a:ln>
                <a:solidFill>
                  <a:srgbClr val="4A4A4A">
                    <a:tint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Calibri Light" panose="020F0302020204030204" pitchFamily="34" charset="0"/>
              </a:rPr>
              <a:pPr marL="0" marR="0" lvl="0" indent="0" algn="r" defTabSz="12178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32" b="0" i="0" u="none" strike="noStrike" kern="1200" cap="none" spc="0" normalizeH="0" baseline="0" noProof="0">
              <a:ln>
                <a:noFill/>
              </a:ln>
              <a:solidFill>
                <a:srgbClr val="4A4A4A">
                  <a:tint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CED744-4FFB-1987-BFF6-488AF8F5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7" y="747142"/>
            <a:ext cx="14614684" cy="470898"/>
          </a:xfrm>
          <a:ln>
            <a:solidFill>
              <a:schemeClr val="accent3"/>
            </a:solidFill>
          </a:ln>
        </p:spPr>
        <p:txBody>
          <a:bodyPr anchor="b"/>
          <a:lstStyle/>
          <a:p>
            <a:r>
              <a:rPr lang="en-US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GenAI impacts all aspects of society, it is also impacting the insurance business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3749EC-29AE-371B-5824-8B2DAEEB8574}"/>
              </a:ext>
            </a:extLst>
          </p:cNvPr>
          <p:cNvCxnSpPr>
            <a:cxnSpLocks/>
          </p:cNvCxnSpPr>
          <p:nvPr/>
        </p:nvCxnSpPr>
        <p:spPr>
          <a:xfrm>
            <a:off x="3086079" y="1691446"/>
            <a:ext cx="9144000" cy="0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92ED20E-100C-4089-DB6B-CC9EA852EE8B}"/>
              </a:ext>
            </a:extLst>
          </p:cNvPr>
          <p:cNvSpPr/>
          <p:nvPr/>
        </p:nvSpPr>
        <p:spPr>
          <a:xfrm>
            <a:off x="714663" y="1433914"/>
            <a:ext cx="2435781" cy="489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INCREMENTAL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F56533-1F70-6BA2-8B92-E1EF70E12708}"/>
              </a:ext>
            </a:extLst>
          </p:cNvPr>
          <p:cNvSpPr/>
          <p:nvPr/>
        </p:nvSpPr>
        <p:spPr>
          <a:xfrm>
            <a:off x="12326959" y="1433914"/>
            <a:ext cx="3198784" cy="489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TRANSFORMATIONAL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54B8D2-C47D-67DB-4C19-3DE6FA093F9D}"/>
              </a:ext>
            </a:extLst>
          </p:cNvPr>
          <p:cNvSpPr/>
          <p:nvPr/>
        </p:nvSpPr>
        <p:spPr>
          <a:xfrm>
            <a:off x="811927" y="2490506"/>
            <a:ext cx="3531882" cy="487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ptos ExtraBold" panose="020B0004020202020204" pitchFamily="34" charset="0"/>
              </a:rPr>
              <a:t>Productivity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44FD6D-0597-D1AC-DA6B-8827306CA721}"/>
              </a:ext>
            </a:extLst>
          </p:cNvPr>
          <p:cNvSpPr/>
          <p:nvPr/>
        </p:nvSpPr>
        <p:spPr>
          <a:xfrm>
            <a:off x="4506194" y="2490506"/>
            <a:ext cx="3531882" cy="4871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Aptos ExtraBold" panose="020B0004020202020204" pitchFamily="34" charset="0"/>
              </a:rPr>
              <a:t>Experience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7F9719-52AE-F46C-FDE1-5677701085B0}"/>
              </a:ext>
            </a:extLst>
          </p:cNvPr>
          <p:cNvSpPr/>
          <p:nvPr/>
        </p:nvSpPr>
        <p:spPr>
          <a:xfrm>
            <a:off x="8200462" y="2490506"/>
            <a:ext cx="3531882" cy="4871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 panose="020B0004020202020204" pitchFamily="34" charset="0"/>
              </a:rPr>
              <a:t>Decision Making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E9654E-EE0C-1CA5-E9AD-5180D70EE1CC}"/>
              </a:ext>
            </a:extLst>
          </p:cNvPr>
          <p:cNvSpPr/>
          <p:nvPr/>
        </p:nvSpPr>
        <p:spPr>
          <a:xfrm>
            <a:off x="11894729" y="2490506"/>
            <a:ext cx="3531882" cy="4871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ExtraBold" panose="020B0004020202020204" pitchFamily="34" charset="0"/>
              </a:rPr>
              <a:t>Mortality / Morbidity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150850-44DD-10EC-B54A-ED4A63BBFF6B}"/>
              </a:ext>
            </a:extLst>
          </p:cNvPr>
          <p:cNvSpPr txBox="1"/>
          <p:nvPr/>
        </p:nvSpPr>
        <p:spPr>
          <a:xfrm>
            <a:off x="12316933" y="4498812"/>
            <a:ext cx="2993089" cy="2858773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“I’m healthy and worked into my 70s, but I still look forward to a long, active retirement”</a:t>
            </a:r>
          </a:p>
          <a:p>
            <a:pPr marL="0" marR="0" lvl="0" indent="0" algn="r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- Client with 120-year life expectancy</a:t>
            </a:r>
          </a:p>
        </p:txBody>
      </p:sp>
      <p:sp>
        <p:nvSpPr>
          <p:cNvPr id="30" name="Oval 29" descr="Man driving golf cart">
            <a:extLst>
              <a:ext uri="{FF2B5EF4-FFF2-40B4-BE49-F238E27FC236}">
                <a16:creationId xmlns:a16="http://schemas.microsoft.com/office/drawing/2014/main" id="{996CD2DE-42B7-AAAF-72B7-8C4F404D516C}"/>
              </a:ext>
            </a:extLst>
          </p:cNvPr>
          <p:cNvSpPr>
            <a:spLocks noChangeAspect="1"/>
          </p:cNvSpPr>
          <p:nvPr/>
        </p:nvSpPr>
        <p:spPr>
          <a:xfrm>
            <a:off x="11920128" y="3084940"/>
            <a:ext cx="1201450" cy="118872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42524" t="-6151" r="-46365" b="-6151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E1BE96-2B19-8958-56F3-5FD5CCAB977E}"/>
              </a:ext>
            </a:extLst>
          </p:cNvPr>
          <p:cNvSpPr txBox="1"/>
          <p:nvPr/>
        </p:nvSpPr>
        <p:spPr>
          <a:xfrm>
            <a:off x="8301535" y="4507482"/>
            <a:ext cx="3155360" cy="178804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“I was underwritten immediately – Wow! The products were easy to understand, with the right suite of options.”</a:t>
            </a:r>
          </a:p>
          <a:p>
            <a:pPr marL="0" marR="0" lvl="0" indent="0" algn="r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- Busy client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AD6AE7-CBBF-9CC1-50D8-130EFEA35238}"/>
              </a:ext>
            </a:extLst>
          </p:cNvPr>
          <p:cNvSpPr txBox="1"/>
          <p:nvPr/>
        </p:nvSpPr>
        <p:spPr>
          <a:xfrm>
            <a:off x="4768782" y="4513944"/>
            <a:ext cx="2960061" cy="193588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“I received the perfect plan, for my unique needs, and I was able to act on those recommendations the same day.” </a:t>
            </a:r>
          </a:p>
          <a:p>
            <a:pPr marL="0" marR="0" lvl="0" indent="0" algn="r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- New Prospect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Calibri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54BD8C-A205-539B-84A7-5FAAB046666F}"/>
              </a:ext>
            </a:extLst>
          </p:cNvPr>
          <p:cNvSpPr txBox="1"/>
          <p:nvPr/>
        </p:nvSpPr>
        <p:spPr>
          <a:xfrm>
            <a:off x="1152317" y="4500209"/>
            <a:ext cx="2786197" cy="193588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0" marR="0" lvl="0" indent="0" algn="l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“I can quickly create new functionality in a third of the time with pair-programming capabilities.” </a:t>
            </a:r>
          </a:p>
          <a:p>
            <a:pPr marL="0" marR="0" lvl="0" indent="0" algn="r" defTabSz="1217889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/>
                <a:ea typeface="Calibri Light" panose="020F0302020204030204" pitchFamily="34" charset="0"/>
                <a:cs typeface="Calibri Light" panose="020F0302020204030204" pitchFamily="34" charset="0"/>
              </a:rPr>
              <a:t>- Technical Engineer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7A3C73-9130-B230-1E28-88A727DEB352}"/>
              </a:ext>
            </a:extLst>
          </p:cNvPr>
          <p:cNvSpPr>
            <a:spLocks noChangeAspect="1"/>
          </p:cNvSpPr>
          <p:nvPr/>
        </p:nvSpPr>
        <p:spPr>
          <a:xfrm>
            <a:off x="4541985" y="3066994"/>
            <a:ext cx="1202948" cy="118872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FFAF0A-551F-5354-12F2-3B86AB02D243}"/>
              </a:ext>
            </a:extLst>
          </p:cNvPr>
          <p:cNvSpPr>
            <a:spLocks noChangeAspect="1"/>
          </p:cNvSpPr>
          <p:nvPr/>
        </p:nvSpPr>
        <p:spPr>
          <a:xfrm>
            <a:off x="8225861" y="3066993"/>
            <a:ext cx="1214018" cy="1188720"/>
          </a:xfrm>
          <a:prstGeom prst="ellipse">
            <a:avLst/>
          </a:prstGeom>
          <a:blipFill>
            <a:blip r:embed="rId7"/>
            <a:srcRect/>
            <a:stretch>
              <a:fillRect l="-13000" r="-13000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FF879AE8-18C6-4E3F-DF7A-84C100537A85}"/>
              </a:ext>
            </a:extLst>
          </p:cNvPr>
          <p:cNvSpPr/>
          <p:nvPr/>
        </p:nvSpPr>
        <p:spPr>
          <a:xfrm>
            <a:off x="4363019" y="3024601"/>
            <a:ext cx="107790" cy="5486400"/>
          </a:xfrm>
          <a:prstGeom prst="star4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6EEAF348-FF85-E63C-9A1E-0AC078B64C13}"/>
              </a:ext>
            </a:extLst>
          </p:cNvPr>
          <p:cNvSpPr/>
          <p:nvPr/>
        </p:nvSpPr>
        <p:spPr>
          <a:xfrm>
            <a:off x="8059637" y="2957291"/>
            <a:ext cx="107790" cy="5486400"/>
          </a:xfrm>
          <a:prstGeom prst="star4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5674CE50-996F-5B48-4223-C36F3CD06402}"/>
              </a:ext>
            </a:extLst>
          </p:cNvPr>
          <p:cNvSpPr/>
          <p:nvPr/>
        </p:nvSpPr>
        <p:spPr>
          <a:xfrm>
            <a:off x="11754868" y="2962223"/>
            <a:ext cx="107790" cy="5486400"/>
          </a:xfrm>
          <a:prstGeom prst="star4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34C9FD-4CC0-2487-A2AF-AFCED9FA8CE4}"/>
              </a:ext>
            </a:extLst>
          </p:cNvPr>
          <p:cNvSpPr txBox="1"/>
          <p:nvPr/>
        </p:nvSpPr>
        <p:spPr>
          <a:xfrm>
            <a:off x="1137099" y="8421467"/>
            <a:ext cx="962353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C0C0C0"/>
                </a:solidFill>
              </a:rPr>
              <a:t>For illustrative purposes. Not based on actual testimonials.</a:t>
            </a:r>
          </a:p>
        </p:txBody>
      </p:sp>
    </p:spTree>
    <p:extLst>
      <p:ext uri="{BB962C8B-B14F-4D97-AF65-F5344CB8AC3E}">
        <p14:creationId xmlns:p14="http://schemas.microsoft.com/office/powerpoint/2010/main" val="27061380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8A35FD-62C0-4031-A982-92A44B33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623671">
              <a:defRPr/>
            </a:pPr>
            <a:fld id="{BF7DF5F4-1935-4A39-BC37-1B356F3817BA}" type="slidenum">
              <a:rPr lang="en-US">
                <a:solidFill>
                  <a:srgbClr val="4A4A4A">
                    <a:tint val="7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defTabSz="1623671">
                <a:defRPr/>
              </a:pPr>
              <a:t>6</a:t>
            </a:fld>
            <a:endParaRPr lang="en-US">
              <a:solidFill>
                <a:srgbClr val="4A4A4A">
                  <a:tint val="7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49C216-6F73-4F7C-9F7B-499FAFAE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828" y="470097"/>
            <a:ext cx="14500290" cy="941796"/>
          </a:xfrm>
          <a:ln>
            <a:solidFill>
              <a:schemeClr val="accent3"/>
            </a:solidFill>
          </a:ln>
        </p:spPr>
        <p:txBody>
          <a:bodyPr anchor="b"/>
          <a:lstStyle/>
          <a:p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Mutual is leveraging GenAI across the enterprise to transform the customer experience</a:t>
            </a:r>
            <a:endParaRPr lang="en-US" sz="3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7AC8D46-7106-A9C3-ACB9-EF6B3FEA2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8183"/>
              </p:ext>
            </p:extLst>
          </p:nvPr>
        </p:nvGraphicFramePr>
        <p:xfrm>
          <a:off x="1062318" y="2809374"/>
          <a:ext cx="14401800" cy="33657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52966456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98701836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346421658"/>
                    </a:ext>
                  </a:extLst>
                </a:gridCol>
              </a:tblGrid>
              <a:tr h="83467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Now (2024)</a:t>
                      </a:r>
                    </a:p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Build Foundation and Learn</a:t>
                      </a:r>
                    </a:p>
                  </a:txBody>
                  <a:tcPr marL="60895" marR="60895" marT="60895" marB="60895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Near (2025)</a:t>
                      </a:r>
                    </a:p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uLnTx/>
                          <a:uFillTx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Augment Everything, Build Differentiators</a:t>
                      </a:r>
                      <a:endParaRPr lang="en-US" sz="2400" b="1" i="1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0895" marR="60895" marT="60895" marB="6089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Next (2025+)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2400" b="1" i="1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Evolve Business Model</a:t>
                      </a:r>
                    </a:p>
                  </a:txBody>
                  <a:tcPr marL="60895" marR="60895" marT="60895" marB="6089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46251"/>
                  </a:ext>
                </a:extLst>
              </a:tr>
              <a:tr h="2108577">
                <a:tc>
                  <a:txBody>
                    <a:bodyPr/>
                    <a:lstStyle/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ptos SemiBold" panose="020F0502020204030204" pitchFamily="34" charset="0"/>
                          <a:cs typeface="Calibri Light" panose="020F0302020204030204" pitchFamily="34" charset="0"/>
                        </a:rPr>
                        <a:t>Proprietary GPTs for Customer Service &amp; Field Advisors</a:t>
                      </a:r>
                    </a:p>
                  </a:txBody>
                  <a:tcPr marL="60895" marR="60895" marT="60895" marB="60895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ptos SemiBold" panose="020F0502020204030204" pitchFamily="34" charset="0"/>
                          <a:cs typeface="Calibri Light" panose="020F0302020204030204" pitchFamily="34" charset="0"/>
                        </a:rPr>
                        <a:t>Productivity </a:t>
                      </a:r>
                    </a:p>
                    <a:p>
                      <a:pPr marL="0" marR="0" lvl="0" indent="0" algn="ctr" defTabSz="12191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ptos SemiBold" panose="020F0502020204030204" pitchFamily="34" charset="0"/>
                          <a:cs typeface="Calibri Light" panose="020F0302020204030204" pitchFamily="34" charset="0"/>
                        </a:rPr>
                        <a:t>Tools</a:t>
                      </a:r>
                    </a:p>
                  </a:txBody>
                  <a:tcPr marL="60895" marR="60895" marT="60895" marB="6089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ptos SemiBold" panose="020F0502020204030204" pitchFamily="34" charset="0"/>
                          <a:cs typeface="Calibri Light" panose="020F0302020204030204" pitchFamily="34" charset="0"/>
                        </a:rPr>
                        <a:t>Personalized AI-guided 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latin typeface="Aptos SemiBold" panose="020F0502020204030204" pitchFamily="34" charset="0"/>
                          <a:cs typeface="Calibri Light" panose="020F0302020204030204" pitchFamily="34" charset="0"/>
                        </a:rPr>
                        <a:t>Planning</a:t>
                      </a:r>
                    </a:p>
                  </a:txBody>
                  <a:tcPr marL="60895" marR="60895" marT="60895" marB="6089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567416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DA5BFD39-2DBC-6706-D7F9-117815669CEC}"/>
              </a:ext>
            </a:extLst>
          </p:cNvPr>
          <p:cNvGrpSpPr/>
          <p:nvPr/>
        </p:nvGrpSpPr>
        <p:grpSpPr>
          <a:xfrm>
            <a:off x="713729" y="1842252"/>
            <a:ext cx="14811080" cy="489665"/>
            <a:chOff x="714663" y="1433914"/>
            <a:chExt cx="14811080" cy="48966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C881ACD-1650-900A-CF7E-987803315C75}"/>
                </a:ext>
              </a:extLst>
            </p:cNvPr>
            <p:cNvCxnSpPr>
              <a:cxnSpLocks/>
            </p:cNvCxnSpPr>
            <p:nvPr/>
          </p:nvCxnSpPr>
          <p:spPr>
            <a:xfrm>
              <a:off x="3086079" y="1691446"/>
              <a:ext cx="9144000" cy="0"/>
            </a:xfrm>
            <a:prstGeom prst="straightConnector1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  <a:prstDash val="dash"/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E3B058-4828-B31C-7DC9-1C80B8B5E49A}"/>
                </a:ext>
              </a:extLst>
            </p:cNvPr>
            <p:cNvSpPr/>
            <p:nvPr/>
          </p:nvSpPr>
          <p:spPr>
            <a:xfrm>
              <a:off x="714663" y="1433914"/>
              <a:ext cx="2435781" cy="489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8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 dirty="0">
                  <a:ln>
                    <a:noFill/>
                  </a:ln>
                  <a:solidFill>
                    <a:srgbClr val="4A4A4A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INCREMENTAL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89434E-1949-5CAD-EE33-7DC05DFE6686}"/>
                </a:ext>
              </a:extLst>
            </p:cNvPr>
            <p:cNvSpPr/>
            <p:nvPr/>
          </p:nvSpPr>
          <p:spPr>
            <a:xfrm>
              <a:off x="12326959" y="1433914"/>
              <a:ext cx="3198784" cy="489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8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TRANSFORMATIONAL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8AEA3A-9489-4787-9ADF-CB1730034BD3}"/>
              </a:ext>
            </a:extLst>
          </p:cNvPr>
          <p:cNvSpPr txBox="1"/>
          <p:nvPr/>
        </p:nvSpPr>
        <p:spPr>
          <a:xfrm>
            <a:off x="821803" y="7455575"/>
            <a:ext cx="14703006" cy="535531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E497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We’re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49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prioritizing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49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&amp; Operations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49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49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Advisor Planning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E49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E497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Workforce Effectiveness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676629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rapezoid 34">
            <a:extLst>
              <a:ext uri="{FF2B5EF4-FFF2-40B4-BE49-F238E27FC236}">
                <a16:creationId xmlns:a16="http://schemas.microsoft.com/office/drawing/2014/main" id="{031A8616-7715-F927-B830-BCADC72CC685}"/>
              </a:ext>
            </a:extLst>
          </p:cNvPr>
          <p:cNvSpPr/>
          <p:nvPr/>
        </p:nvSpPr>
        <p:spPr>
          <a:xfrm>
            <a:off x="926756" y="1923532"/>
            <a:ext cx="14204965" cy="922355"/>
          </a:xfrm>
          <a:prstGeom prst="trapezoid">
            <a:avLst>
              <a:gd name="adj" fmla="val 54646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39125646-DDAD-4E34-9CDB-F5C8D37C003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5" y="2263"/>
          <a:ext cx="2115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0" imgH="350" progId="TCLayout.ActiveDocument.1">
                  <p:embed/>
                </p:oleObj>
              </mc:Choice>
              <mc:Fallback>
                <p:oleObj name="think-cell Slide" r:id="rId6" imgW="350" imgH="350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39125646-DDAD-4E34-9CDB-F5C8D37C00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5" y="2263"/>
                        <a:ext cx="2115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" hidden="1">
            <a:extLst>
              <a:ext uri="{FF2B5EF4-FFF2-40B4-BE49-F238E27FC236}">
                <a16:creationId xmlns:a16="http://schemas.microsoft.com/office/drawing/2014/main" id="{6CA3E4B8-B316-43FD-98ED-CF4DFCCE24D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148"/>
            <a:ext cx="211439" cy="211439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7889">
              <a:spcBef>
                <a:spcPts val="400"/>
              </a:spcBef>
              <a:spcAft>
                <a:spcPts val="400"/>
              </a:spcAft>
              <a:defRPr/>
            </a:pPr>
            <a:endParaRPr lang="en-US" sz="3330" b="1">
              <a:solidFill>
                <a:srgbClr val="FFFFFF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C313CB07-3C95-0843-852D-177E62F6EF3D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926757" y="371762"/>
            <a:ext cx="14204965" cy="941796"/>
          </a:xfrm>
          <a:ln>
            <a:solidFill>
              <a:schemeClr val="accent3"/>
            </a:solidFill>
          </a:ln>
        </p:spPr>
        <p:txBody>
          <a:bodyPr vert="horz" wrap="square">
            <a:spAutoFit/>
          </a:bodyPr>
          <a:lstStyle/>
          <a:p>
            <a:r>
              <a:rPr lang="en-US" sz="3400" dirty="0"/>
              <a:t>To coordinate and standardize GenAI development, an AI Council was created to oversee this cross-functional effort</a:t>
            </a:r>
          </a:p>
        </p:txBody>
      </p:sp>
      <p:sp>
        <p:nvSpPr>
          <p:cNvPr id="53" name="Slide Number Placeholder 1">
            <a:extLst>
              <a:ext uri="{FF2B5EF4-FFF2-40B4-BE49-F238E27FC236}">
                <a16:creationId xmlns:a16="http://schemas.microsoft.com/office/drawing/2014/main" id="{59323A11-7A5F-42AE-ADA9-D2DA075BDCA1}"/>
              </a:ext>
            </a:extLst>
          </p:cNvPr>
          <p:cNvSpPr txBox="1">
            <a:spLocks/>
          </p:cNvSpPr>
          <p:nvPr/>
        </p:nvSpPr>
        <p:spPr bwMode="gray">
          <a:xfrm>
            <a:off x="12227672" y="8466180"/>
            <a:ext cx="3653671" cy="486310"/>
          </a:xfrm>
          <a:prstGeom prst="rect">
            <a:avLst/>
          </a:prstGeom>
        </p:spPr>
        <p:txBody>
          <a:bodyPr vert="horz" lIns="121789" tIns="60895" rIns="121789" bIns="60895" rtlCol="0" anchor="ctr"/>
          <a:lstStyle>
            <a:defPPr>
              <a:defRPr lang="en-US"/>
            </a:defPPr>
            <a:lvl1pPr marL="0" algn="r" defTabSz="1219064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33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64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596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128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661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194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725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257" algn="l" defTabSz="121906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23671">
              <a:defRPr/>
            </a:pPr>
            <a:fld id="{BF7DF5F4-1935-4A39-BC37-1B356F3817BA}" type="slidenum">
              <a:rPr lang="en-US" sz="1332">
                <a:solidFill>
                  <a:srgbClr val="4A4A4A">
                    <a:tint val="75000"/>
                  </a:srgbClr>
                </a:solidFill>
                <a:latin typeface="Calibri"/>
              </a:rPr>
              <a:pPr defTabSz="1623671">
                <a:defRPr/>
              </a:pPr>
              <a:t>7</a:t>
            </a:fld>
            <a:endParaRPr lang="en-US" sz="1332">
              <a:solidFill>
                <a:srgbClr val="4A4A4A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1A188-6BF9-C4AF-BE13-D826DB577D5C}"/>
              </a:ext>
            </a:extLst>
          </p:cNvPr>
          <p:cNvSpPr txBox="1"/>
          <p:nvPr/>
        </p:nvSpPr>
        <p:spPr>
          <a:xfrm>
            <a:off x="8132042" y="3889365"/>
            <a:ext cx="2293022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Risk &amp; Governance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Manage regulatory, legal and ethical considerations and adhere to company standards.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36981-ADE6-54F6-3926-9BBFC95B3D6F}"/>
              </a:ext>
            </a:extLst>
          </p:cNvPr>
          <p:cNvSpPr txBox="1"/>
          <p:nvPr/>
        </p:nvSpPr>
        <p:spPr>
          <a:xfrm>
            <a:off x="5001216" y="2122638"/>
            <a:ext cx="5943600" cy="53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latin typeface="Aptos ExtraBold" panose="020B0004020202020204" pitchFamily="34" charset="0"/>
              </a:rPr>
              <a:t>AI Council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D281E-FE8B-0257-ED81-C8C9A1973776}"/>
              </a:ext>
            </a:extLst>
          </p:cNvPr>
          <p:cNvSpPr/>
          <p:nvPr/>
        </p:nvSpPr>
        <p:spPr>
          <a:xfrm>
            <a:off x="926757" y="3084114"/>
            <a:ext cx="6771503" cy="60548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A22261-5BEF-3A56-90E9-0A1AD074D45C}"/>
              </a:ext>
            </a:extLst>
          </p:cNvPr>
          <p:cNvSpPr/>
          <p:nvPr/>
        </p:nvSpPr>
        <p:spPr>
          <a:xfrm>
            <a:off x="8360219" y="3061370"/>
            <a:ext cx="6771503" cy="605481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A0BF4-58F2-2BB3-8332-CEBFA62339B1}"/>
              </a:ext>
            </a:extLst>
          </p:cNvPr>
          <p:cNvSpPr txBox="1"/>
          <p:nvPr/>
        </p:nvSpPr>
        <p:spPr>
          <a:xfrm>
            <a:off x="1198273" y="3230236"/>
            <a:ext cx="5943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ptos ExtraBold" panose="020B0004020202020204" pitchFamily="34" charset="0"/>
              </a:rPr>
              <a:t>Technical Capabilities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19DFF-93EE-1D0F-572E-39611F0326E9}"/>
              </a:ext>
            </a:extLst>
          </p:cNvPr>
          <p:cNvSpPr txBox="1"/>
          <p:nvPr/>
        </p:nvSpPr>
        <p:spPr>
          <a:xfrm>
            <a:off x="8551755" y="3143412"/>
            <a:ext cx="5943600" cy="4247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ptos ExtraBold" panose="020B0004020202020204" pitchFamily="34" charset="0"/>
              </a:rPr>
              <a:t>Organizational Capabilities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4A32C-31DE-07F6-94DB-CF20C96F96C9}"/>
              </a:ext>
            </a:extLst>
          </p:cNvPr>
          <p:cNvSpPr txBox="1"/>
          <p:nvPr/>
        </p:nvSpPr>
        <p:spPr>
          <a:xfrm>
            <a:off x="926756" y="3844723"/>
            <a:ext cx="2026719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Data Architecture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Build and deploy industrialized pipelines to enable rapid iterative </a:t>
            </a:r>
            <a:r>
              <a:rPr lang="en-US" sz="2000" dirty="0" err="1"/>
              <a:t>GenAI</a:t>
            </a:r>
            <a:r>
              <a:rPr lang="en-US" sz="2000" dirty="0"/>
              <a:t> capabilities.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D6841B-4627-94A7-7513-437C789C0E9E}"/>
              </a:ext>
            </a:extLst>
          </p:cNvPr>
          <p:cNvSpPr txBox="1"/>
          <p:nvPr/>
        </p:nvSpPr>
        <p:spPr>
          <a:xfrm>
            <a:off x="5457894" y="3844723"/>
            <a:ext cx="2302148" cy="239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Experimentation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Continuously exploring to stay ahead of trends and prepare for a faster pace of change.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BA330E-F796-F343-3DC3-ECE85AE7A225}"/>
              </a:ext>
            </a:extLst>
          </p:cNvPr>
          <p:cNvSpPr txBox="1"/>
          <p:nvPr/>
        </p:nvSpPr>
        <p:spPr>
          <a:xfrm>
            <a:off x="3192325" y="3844723"/>
            <a:ext cx="20267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b="1" dirty="0"/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Technology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Create a scalable tech stack and infrastructure to support multiple GenAI use cases.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ACC27B-E831-6510-28EC-C8496E61B7A6}"/>
              </a:ext>
            </a:extLst>
          </p:cNvPr>
          <p:cNvSpPr txBox="1"/>
          <p:nvPr/>
        </p:nvSpPr>
        <p:spPr>
          <a:xfrm>
            <a:off x="10469578" y="3883559"/>
            <a:ext cx="22930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Change Management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Drive user adoption of GenAI solutions with an effective enterprise change strategy.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37A48-486E-8B93-428D-A10B9BDC1B95}"/>
              </a:ext>
            </a:extLst>
          </p:cNvPr>
          <p:cNvSpPr txBox="1"/>
          <p:nvPr/>
        </p:nvSpPr>
        <p:spPr>
          <a:xfrm>
            <a:off x="13000673" y="3830872"/>
            <a:ext cx="2107668" cy="316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Talent Ecosystem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Develop training, upskilling and ongoing employee support while hiring new talent.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92ED42-E66F-E254-CAE1-78939D89989F}"/>
              </a:ext>
            </a:extLst>
          </p:cNvPr>
          <p:cNvCxnSpPr/>
          <p:nvPr/>
        </p:nvCxnSpPr>
        <p:spPr>
          <a:xfrm>
            <a:off x="926757" y="3654968"/>
            <a:ext cx="6847299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D17D6D-AE16-ECC5-3019-86B46E463AA8}"/>
              </a:ext>
            </a:extLst>
          </p:cNvPr>
          <p:cNvCxnSpPr/>
          <p:nvPr/>
        </p:nvCxnSpPr>
        <p:spPr>
          <a:xfrm>
            <a:off x="8284423" y="3654968"/>
            <a:ext cx="6847299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2B1334D-2A69-4EFE-7885-A90CC6CC096A}"/>
              </a:ext>
            </a:extLst>
          </p:cNvPr>
          <p:cNvCxnSpPr>
            <a:cxnSpLocks/>
          </p:cNvCxnSpPr>
          <p:nvPr/>
        </p:nvCxnSpPr>
        <p:spPr>
          <a:xfrm>
            <a:off x="1037968" y="4664675"/>
            <a:ext cx="1717589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1104A2-81C2-9A57-9123-1BE9033450EB}"/>
              </a:ext>
            </a:extLst>
          </p:cNvPr>
          <p:cNvCxnSpPr>
            <a:cxnSpLocks/>
          </p:cNvCxnSpPr>
          <p:nvPr/>
        </p:nvCxnSpPr>
        <p:spPr>
          <a:xfrm>
            <a:off x="13126994" y="4664675"/>
            <a:ext cx="192024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C306B53-7E51-4E11-7C5F-620305CC896C}"/>
              </a:ext>
            </a:extLst>
          </p:cNvPr>
          <p:cNvCxnSpPr>
            <a:cxnSpLocks/>
          </p:cNvCxnSpPr>
          <p:nvPr/>
        </p:nvCxnSpPr>
        <p:spPr>
          <a:xfrm>
            <a:off x="10721545" y="4664675"/>
            <a:ext cx="182880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9F70AD-4C4C-97D1-8638-9BD05C326F16}"/>
              </a:ext>
            </a:extLst>
          </p:cNvPr>
          <p:cNvCxnSpPr>
            <a:cxnSpLocks/>
          </p:cNvCxnSpPr>
          <p:nvPr/>
        </p:nvCxnSpPr>
        <p:spPr>
          <a:xfrm>
            <a:off x="8360218" y="4664675"/>
            <a:ext cx="173736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E61806-5BF8-C74F-94D9-DAFB62791753}"/>
              </a:ext>
            </a:extLst>
          </p:cNvPr>
          <p:cNvCxnSpPr>
            <a:cxnSpLocks/>
          </p:cNvCxnSpPr>
          <p:nvPr/>
        </p:nvCxnSpPr>
        <p:spPr>
          <a:xfrm>
            <a:off x="5601729" y="4664675"/>
            <a:ext cx="192024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56DDBB-F585-504F-EFD7-A9815E146F63}"/>
              </a:ext>
            </a:extLst>
          </p:cNvPr>
          <p:cNvCxnSpPr>
            <a:cxnSpLocks/>
          </p:cNvCxnSpPr>
          <p:nvPr/>
        </p:nvCxnSpPr>
        <p:spPr>
          <a:xfrm>
            <a:off x="3283626" y="4664675"/>
            <a:ext cx="1737360" cy="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CD59CED-F41F-8B38-4D35-92AD3538F56E}"/>
              </a:ext>
            </a:extLst>
          </p:cNvPr>
          <p:cNvSpPr txBox="1"/>
          <p:nvPr/>
        </p:nvSpPr>
        <p:spPr>
          <a:xfrm>
            <a:off x="1248746" y="7266373"/>
            <a:ext cx="13741046" cy="118872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 anchor="ctr" anchorCtr="0">
            <a:spAutoFit/>
          </a:bodyPr>
          <a:lstStyle/>
          <a:p>
            <a:pPr algn="ctr" defTabSz="1217889">
              <a:spcBef>
                <a:spcPts val="799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teams work together to expand internal expertise, meet evolving ethical considerations, evolve data infrastructure and prioritize experiments that position Northwestern Mutual for future changes.</a:t>
            </a:r>
          </a:p>
        </p:txBody>
      </p:sp>
    </p:spTree>
    <p:extLst>
      <p:ext uri="{BB962C8B-B14F-4D97-AF65-F5344CB8AC3E}">
        <p14:creationId xmlns:p14="http://schemas.microsoft.com/office/powerpoint/2010/main" val="4624612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dots&#10;&#10;Description automatically generated">
            <a:extLst>
              <a:ext uri="{FF2B5EF4-FFF2-40B4-BE49-F238E27FC236}">
                <a16:creationId xmlns:a16="http://schemas.microsoft.com/office/drawing/2014/main" id="{9367BD47-D7A5-7B2F-87F3-A539E9E926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3595"/>
            <a:ext cx="16238539" cy="914806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F9B418-EF23-4C5A-B0FA-45AD12E3C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926" y="2372351"/>
            <a:ext cx="14614684" cy="3386771"/>
          </a:xfrm>
        </p:spPr>
        <p:txBody>
          <a:bodyPr/>
          <a:lstStyle/>
          <a:p>
            <a:r>
              <a:rPr lang="en-US" dirty="0">
                <a:latin typeface="Aptos ExtraBold" panose="020B0004020202020204" pitchFamily="34" charset="0"/>
                <a:cs typeface="Calibri Light" panose="020F0302020204030204" pitchFamily="34" charset="0"/>
              </a:rPr>
              <a:t>What have we learned?</a:t>
            </a:r>
          </a:p>
        </p:txBody>
      </p:sp>
    </p:spTree>
    <p:extLst>
      <p:ext uri="{BB962C8B-B14F-4D97-AF65-F5344CB8AC3E}">
        <p14:creationId xmlns:p14="http://schemas.microsoft.com/office/powerpoint/2010/main" val="19037557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6DCC99-F43E-4255-A92F-4211E2AC4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7" y="465929"/>
            <a:ext cx="3714089" cy="438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AA25E2-ED9D-4AC7-8405-D6DF673725A7}"/>
              </a:ext>
            </a:extLst>
          </p:cNvPr>
          <p:cNvSpPr txBox="1"/>
          <p:nvPr/>
        </p:nvSpPr>
        <p:spPr>
          <a:xfrm>
            <a:off x="7508462" y="4385671"/>
            <a:ext cx="1217890" cy="1217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623671">
              <a:lnSpc>
                <a:spcPct val="90000"/>
              </a:lnSpc>
              <a:defRPr/>
            </a:pPr>
            <a:endParaRPr lang="en-US" sz="3197" err="1">
              <a:solidFill>
                <a:srgbClr val="4A4A4A"/>
              </a:solidFill>
              <a:latin typeface="Calibri"/>
            </a:endParaRPr>
          </a:p>
        </p:txBody>
      </p:sp>
      <p:pic>
        <p:nvPicPr>
          <p:cNvPr id="3" name="Picture 2" descr="A blue background with dots&#10;&#10;Description automatically generated">
            <a:extLst>
              <a:ext uri="{FF2B5EF4-FFF2-40B4-BE49-F238E27FC236}">
                <a16:creationId xmlns:a16="http://schemas.microsoft.com/office/drawing/2014/main" id="{8FA424FD-C65F-D47F-72B6-60691CC8CD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6798"/>
            <a:ext cx="16238539" cy="914806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E502C54-9C9D-65B7-DD8C-37C29271355A}"/>
              </a:ext>
            </a:extLst>
          </p:cNvPr>
          <p:cNvSpPr txBox="1">
            <a:spLocks/>
          </p:cNvSpPr>
          <p:nvPr/>
        </p:nvSpPr>
        <p:spPr>
          <a:xfrm>
            <a:off x="4904210" y="494049"/>
            <a:ext cx="6203092" cy="605666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12700">
            <a:noFill/>
          </a:ln>
        </p:spPr>
        <p:txBody>
          <a:bodyPr anchor="t">
            <a:noAutofit/>
          </a:bodyPr>
          <a:lstStyle>
            <a:lvl1pPr algn="l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96" b="0" i="0" kern="1200" cap="none" baseline="0" smtClean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>
                <a:solidFill>
                  <a:schemeClr val="accent3"/>
                </a:solidFill>
                <a:latin typeface="Aptos ExtraBold" panose="020B0004020202020204" pitchFamily="34" charset="0"/>
              </a:rPr>
              <a:t>Technical Capabilities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EB6FB8-8BA9-903D-1616-5E1EA158CBC2}"/>
              </a:ext>
            </a:extLst>
          </p:cNvPr>
          <p:cNvGrpSpPr/>
          <p:nvPr/>
        </p:nvGrpSpPr>
        <p:grpSpPr>
          <a:xfrm>
            <a:off x="1103880" y="1468460"/>
            <a:ext cx="4164227" cy="2964637"/>
            <a:chOff x="1285102" y="1775680"/>
            <a:chExt cx="4164227" cy="29646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2E7E9C-EB17-93C2-CC10-074FB22E2F08}"/>
                </a:ext>
              </a:extLst>
            </p:cNvPr>
            <p:cNvGrpSpPr/>
            <p:nvPr/>
          </p:nvGrpSpPr>
          <p:grpSpPr>
            <a:xfrm>
              <a:off x="1285102" y="1775680"/>
              <a:ext cx="4164227" cy="2964637"/>
              <a:chOff x="1285102" y="1775680"/>
              <a:chExt cx="4164227" cy="296463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2659DD9-97DA-E509-0708-7C61286FEB5D}"/>
                  </a:ext>
                </a:extLst>
              </p:cNvPr>
              <p:cNvSpPr/>
              <p:nvPr/>
            </p:nvSpPr>
            <p:spPr>
              <a:xfrm>
                <a:off x="1285102" y="1775680"/>
                <a:ext cx="4164227" cy="29646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B608FF1-527B-A6DB-B3D7-C03BBDA43E35}"/>
                  </a:ext>
                </a:extLst>
              </p:cNvPr>
              <p:cNvSpPr/>
              <p:nvPr/>
            </p:nvSpPr>
            <p:spPr>
              <a:xfrm>
                <a:off x="1285102" y="1775771"/>
                <a:ext cx="4160520" cy="8315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0C1AD4-1B66-E5D4-4D50-593632772310}"/>
                  </a:ext>
                </a:extLst>
              </p:cNvPr>
              <p:cNvSpPr txBox="1"/>
              <p:nvPr/>
            </p:nvSpPr>
            <p:spPr>
              <a:xfrm>
                <a:off x="1816443" y="2014151"/>
                <a:ext cx="318804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ptos ExtraBold" panose="020B0004020202020204" pitchFamily="34" charset="0"/>
                  </a:rPr>
                  <a:t>Data Architecture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A2F912-8217-8333-9E2F-36FA9F53661B}"/>
                </a:ext>
              </a:extLst>
            </p:cNvPr>
            <p:cNvSpPr txBox="1"/>
            <p:nvPr/>
          </p:nvSpPr>
          <p:spPr>
            <a:xfrm>
              <a:off x="1414675" y="2701864"/>
              <a:ext cx="3874576" cy="16158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Need for rapid iteration across the GenAI lifecycle</a:t>
              </a:r>
            </a:p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Industrialized Pipelines</a:t>
              </a:r>
            </a:p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>
                  <a:cs typeface="Calibri"/>
                </a:rPr>
                <a:t>Microservices</a:t>
              </a:r>
              <a:endParaRPr lang="en-US" sz="2200" dirty="0"/>
            </a:p>
            <a:p>
              <a:pPr>
                <a:lnSpc>
                  <a:spcPct val="90000"/>
                </a:lnSpc>
                <a:buClr>
                  <a:schemeClr val="accent3"/>
                </a:buClr>
              </a:pPr>
              <a:endParaRPr lang="en-US" sz="2200" dirty="0">
                <a:cs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E475EA-675E-B895-C138-0C38DD09EFB6}"/>
              </a:ext>
            </a:extLst>
          </p:cNvPr>
          <p:cNvGrpSpPr/>
          <p:nvPr/>
        </p:nvGrpSpPr>
        <p:grpSpPr>
          <a:xfrm>
            <a:off x="6071898" y="1468461"/>
            <a:ext cx="4164227" cy="2964636"/>
            <a:chOff x="6071898" y="1468461"/>
            <a:chExt cx="4164227" cy="296463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90BDE0-DF58-114B-682E-7AD50A8C261D}"/>
                </a:ext>
              </a:extLst>
            </p:cNvPr>
            <p:cNvGrpSpPr/>
            <p:nvPr/>
          </p:nvGrpSpPr>
          <p:grpSpPr>
            <a:xfrm>
              <a:off x="6071898" y="1468461"/>
              <a:ext cx="4164227" cy="2964636"/>
              <a:chOff x="1285102" y="1775681"/>
              <a:chExt cx="4164227" cy="296463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31B3D-8812-1404-6768-7573461B1D9B}"/>
                  </a:ext>
                </a:extLst>
              </p:cNvPr>
              <p:cNvSpPr/>
              <p:nvPr/>
            </p:nvSpPr>
            <p:spPr>
              <a:xfrm>
                <a:off x="1285102" y="1775681"/>
                <a:ext cx="4164227" cy="296463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B5097D-E7DE-CB7C-7F0E-F953D8BB841C}"/>
                  </a:ext>
                </a:extLst>
              </p:cNvPr>
              <p:cNvSpPr/>
              <p:nvPr/>
            </p:nvSpPr>
            <p:spPr>
              <a:xfrm>
                <a:off x="1285102" y="1775771"/>
                <a:ext cx="4160520" cy="8315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240198-790D-2D5B-7212-927CA34F28A6}"/>
                  </a:ext>
                </a:extLst>
              </p:cNvPr>
              <p:cNvSpPr txBox="1"/>
              <p:nvPr/>
            </p:nvSpPr>
            <p:spPr>
              <a:xfrm>
                <a:off x="1816443" y="2014151"/>
                <a:ext cx="318804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ptos ExtraBold" panose="020B0004020202020204" pitchFamily="34" charset="0"/>
                  </a:rPr>
                  <a:t>Technology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01285C-011C-D151-7DC7-24E956BAC98E}"/>
                </a:ext>
              </a:extLst>
            </p:cNvPr>
            <p:cNvSpPr txBox="1"/>
            <p:nvPr/>
          </p:nvSpPr>
          <p:spPr>
            <a:xfrm>
              <a:off x="6201529" y="2418934"/>
              <a:ext cx="3810612" cy="16158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Decision fatigue develops from constant technology evolution: Data labelling, LLMs, Vector databases, UI</a:t>
              </a:r>
            </a:p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Know your token costs!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8E5955-B2C6-C574-CC96-C8C68F1A8B57}"/>
              </a:ext>
            </a:extLst>
          </p:cNvPr>
          <p:cNvGrpSpPr/>
          <p:nvPr/>
        </p:nvGrpSpPr>
        <p:grpSpPr>
          <a:xfrm>
            <a:off x="10945564" y="1468460"/>
            <a:ext cx="4160520" cy="2964637"/>
            <a:chOff x="10945564" y="1607360"/>
            <a:chExt cx="4160520" cy="29646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47DEA76-5CC5-A12B-276F-C2753D395767}"/>
                </a:ext>
              </a:extLst>
            </p:cNvPr>
            <p:cNvGrpSpPr/>
            <p:nvPr/>
          </p:nvGrpSpPr>
          <p:grpSpPr>
            <a:xfrm>
              <a:off x="10945564" y="1607360"/>
              <a:ext cx="4160520" cy="2964637"/>
              <a:chOff x="1285102" y="1775680"/>
              <a:chExt cx="4160520" cy="2964637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CD225D2-B314-6B0B-9BC9-982D0600692D}"/>
                  </a:ext>
                </a:extLst>
              </p:cNvPr>
              <p:cNvSpPr/>
              <p:nvPr/>
            </p:nvSpPr>
            <p:spPr>
              <a:xfrm>
                <a:off x="1285102" y="1775680"/>
                <a:ext cx="4160520" cy="296463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E51994A-0F1E-6B91-E9C4-361D3B825A38}"/>
                  </a:ext>
                </a:extLst>
              </p:cNvPr>
              <p:cNvSpPr/>
              <p:nvPr/>
            </p:nvSpPr>
            <p:spPr>
              <a:xfrm>
                <a:off x="1285102" y="1775771"/>
                <a:ext cx="4160520" cy="8315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13DD2B-40B3-EE50-DAD8-936DE5C98B97}"/>
                  </a:ext>
                </a:extLst>
              </p:cNvPr>
              <p:cNvSpPr txBox="1"/>
              <p:nvPr/>
            </p:nvSpPr>
            <p:spPr>
              <a:xfrm>
                <a:off x="1816443" y="2014151"/>
                <a:ext cx="318804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ptos ExtraBold" panose="020B0004020202020204" pitchFamily="34" charset="0"/>
                  </a:rPr>
                  <a:t>Experimentation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E43EFE-510F-DFBB-5358-FA578A5A4348}"/>
                </a:ext>
              </a:extLst>
            </p:cNvPr>
            <p:cNvSpPr txBox="1"/>
            <p:nvPr/>
          </p:nvSpPr>
          <p:spPr>
            <a:xfrm>
              <a:off x="11107302" y="2698835"/>
              <a:ext cx="3810612" cy="13111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Human-in-loop feedback is critical</a:t>
              </a:r>
            </a:p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>
                  <a:cs typeface="Calibri"/>
                </a:rPr>
                <a:t>Continuous fine tuning and reinforcement learning</a:t>
              </a:r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07193E38-E76E-7946-893C-C4CD6F10F0A1}"/>
              </a:ext>
            </a:extLst>
          </p:cNvPr>
          <p:cNvSpPr txBox="1">
            <a:spLocks/>
          </p:cNvSpPr>
          <p:nvPr/>
        </p:nvSpPr>
        <p:spPr>
          <a:xfrm>
            <a:off x="4452531" y="4831877"/>
            <a:ext cx="7078740" cy="605666"/>
          </a:xfrm>
          <a:prstGeom prst="callout1">
            <a:avLst>
              <a:gd name="adj1" fmla="val 100711"/>
              <a:gd name="adj2" fmla="val -41"/>
              <a:gd name="adj3" fmla="val 99147"/>
              <a:gd name="adj4" fmla="val 99939"/>
            </a:avLst>
          </a:prstGeom>
          <a:ln w="12700">
            <a:noFill/>
          </a:ln>
        </p:spPr>
        <p:txBody>
          <a:bodyPr anchor="t">
            <a:noAutofit/>
          </a:bodyPr>
          <a:lstStyle>
            <a:lvl1pPr algn="l" defTabSz="811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596" b="0" i="0" kern="1200" cap="none" baseline="0" smtClean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</a:lstStyle>
          <a:p>
            <a:pPr algn="ctr"/>
            <a:r>
              <a:rPr lang="en-US" sz="3600" dirty="0">
                <a:solidFill>
                  <a:schemeClr val="accent3"/>
                </a:solidFill>
                <a:latin typeface="Aptos ExtraBold" panose="020B0004020202020204" pitchFamily="34" charset="0"/>
              </a:rPr>
              <a:t>Organizational Capabilities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A29D99-EC28-1CB8-0422-B9D60B5CE9F6}"/>
              </a:ext>
            </a:extLst>
          </p:cNvPr>
          <p:cNvGrpSpPr/>
          <p:nvPr/>
        </p:nvGrpSpPr>
        <p:grpSpPr>
          <a:xfrm>
            <a:off x="10995606" y="5766775"/>
            <a:ext cx="4164227" cy="2849757"/>
            <a:chOff x="1285102" y="1775681"/>
            <a:chExt cx="4164227" cy="284975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4CD70D-0EF9-E88D-52C3-1562FEF5A63F}"/>
                </a:ext>
              </a:extLst>
            </p:cNvPr>
            <p:cNvGrpSpPr/>
            <p:nvPr/>
          </p:nvGrpSpPr>
          <p:grpSpPr>
            <a:xfrm>
              <a:off x="1285102" y="1775681"/>
              <a:ext cx="4164227" cy="2487727"/>
              <a:chOff x="1285102" y="1775681"/>
              <a:chExt cx="4164227" cy="248772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EACC1C8-057D-0C38-E471-B5B2391E7252}"/>
                  </a:ext>
                </a:extLst>
              </p:cNvPr>
              <p:cNvSpPr/>
              <p:nvPr/>
            </p:nvSpPr>
            <p:spPr>
              <a:xfrm>
                <a:off x="1285102" y="1775681"/>
                <a:ext cx="4164227" cy="24877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4229052-91D5-6745-7C29-C20997B9AAFE}"/>
                  </a:ext>
                </a:extLst>
              </p:cNvPr>
              <p:cNvSpPr/>
              <p:nvPr/>
            </p:nvSpPr>
            <p:spPr>
              <a:xfrm>
                <a:off x="1285102" y="1775771"/>
                <a:ext cx="4160520" cy="8315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A6A75C-353D-A9E6-B840-AC3EBEA35067}"/>
                  </a:ext>
                </a:extLst>
              </p:cNvPr>
              <p:cNvSpPr txBox="1"/>
              <p:nvPr/>
            </p:nvSpPr>
            <p:spPr>
              <a:xfrm>
                <a:off x="1816443" y="2014151"/>
                <a:ext cx="318804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ptos ExtraBold" panose="020B0004020202020204" pitchFamily="34" charset="0"/>
                  </a:rPr>
                  <a:t>Talent Ecosystem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732616-7754-0C97-8E98-7416BF5D293C}"/>
                </a:ext>
              </a:extLst>
            </p:cNvPr>
            <p:cNvSpPr txBox="1"/>
            <p:nvPr/>
          </p:nvSpPr>
          <p:spPr>
            <a:xfrm>
              <a:off x="1429163" y="2704912"/>
              <a:ext cx="3872397" cy="19205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Need for skilling across functions and hierarchy</a:t>
              </a:r>
            </a:p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Intellectual curiosity paramount to embrace change</a:t>
              </a:r>
              <a:br>
                <a:rPr lang="en-US" sz="2200" dirty="0"/>
              </a:br>
              <a:endParaRPr lang="en-US" sz="2200" dirty="0">
                <a:ea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3231D-6EC2-5F9B-3B03-E3144BFF6232}"/>
              </a:ext>
            </a:extLst>
          </p:cNvPr>
          <p:cNvGrpSpPr/>
          <p:nvPr/>
        </p:nvGrpSpPr>
        <p:grpSpPr>
          <a:xfrm>
            <a:off x="1047260" y="5766775"/>
            <a:ext cx="4164227" cy="2487727"/>
            <a:chOff x="6071898" y="1760182"/>
            <a:chExt cx="4164227" cy="24877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33D4FD-2DED-78CD-A9FD-13E83C53B81C}"/>
                </a:ext>
              </a:extLst>
            </p:cNvPr>
            <p:cNvGrpSpPr/>
            <p:nvPr/>
          </p:nvGrpSpPr>
          <p:grpSpPr>
            <a:xfrm>
              <a:off x="6071898" y="1760182"/>
              <a:ext cx="4164227" cy="2487727"/>
              <a:chOff x="1285102" y="1775681"/>
              <a:chExt cx="4164227" cy="248772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53E6375-0308-4313-3373-6EB82C2EA6A6}"/>
                  </a:ext>
                </a:extLst>
              </p:cNvPr>
              <p:cNvSpPr/>
              <p:nvPr/>
            </p:nvSpPr>
            <p:spPr>
              <a:xfrm>
                <a:off x="1285102" y="1775681"/>
                <a:ext cx="4164227" cy="24877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7C26E10-A7E5-6D51-D100-96E818DF8FDB}"/>
                  </a:ext>
                </a:extLst>
              </p:cNvPr>
              <p:cNvSpPr/>
              <p:nvPr/>
            </p:nvSpPr>
            <p:spPr>
              <a:xfrm>
                <a:off x="1285102" y="1775771"/>
                <a:ext cx="4160520" cy="8315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03BB74-0D36-CAFE-7482-061E1AD472F6}"/>
                  </a:ext>
                </a:extLst>
              </p:cNvPr>
              <p:cNvSpPr txBox="1"/>
              <p:nvPr/>
            </p:nvSpPr>
            <p:spPr>
              <a:xfrm>
                <a:off x="1816443" y="2014151"/>
                <a:ext cx="318804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ptos ExtraBold" panose="020B0004020202020204" pitchFamily="34" charset="0"/>
                  </a:rPr>
                  <a:t>Risk &amp; Governance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9F4E8C-2BE0-A50B-0F21-4AF91AA61F64}"/>
                </a:ext>
              </a:extLst>
            </p:cNvPr>
            <p:cNvSpPr txBox="1"/>
            <p:nvPr/>
          </p:nvSpPr>
          <p:spPr>
            <a:xfrm>
              <a:off x="6222138" y="2741002"/>
              <a:ext cx="4010280" cy="10064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Cross Functional partnerships to develop fail proof systems and processes. </a:t>
              </a:r>
              <a:endParaRPr lang="en-US" sz="2200" dirty="0">
                <a:cs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6C5911-3B14-5FE9-1382-D247A9AFE7E3}"/>
              </a:ext>
            </a:extLst>
          </p:cNvPr>
          <p:cNvGrpSpPr/>
          <p:nvPr/>
        </p:nvGrpSpPr>
        <p:grpSpPr>
          <a:xfrm>
            <a:off x="6154210" y="5766775"/>
            <a:ext cx="4160520" cy="2487727"/>
            <a:chOff x="10945564" y="1760182"/>
            <a:chExt cx="4160520" cy="248772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28AFE2D-AC64-D3B2-7ED6-55D763BE1097}"/>
                </a:ext>
              </a:extLst>
            </p:cNvPr>
            <p:cNvGrpSpPr/>
            <p:nvPr/>
          </p:nvGrpSpPr>
          <p:grpSpPr>
            <a:xfrm>
              <a:off x="10945564" y="1760182"/>
              <a:ext cx="4160520" cy="2487727"/>
              <a:chOff x="1285102" y="1775681"/>
              <a:chExt cx="4160520" cy="2487727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8103464-7A8A-79F4-4B32-C981322A50BD}"/>
                  </a:ext>
                </a:extLst>
              </p:cNvPr>
              <p:cNvSpPr/>
              <p:nvPr/>
            </p:nvSpPr>
            <p:spPr>
              <a:xfrm>
                <a:off x="1285102" y="1775681"/>
                <a:ext cx="4160520" cy="248772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38BC1B4-A2DA-D332-194D-41ED1862F36D}"/>
                  </a:ext>
                </a:extLst>
              </p:cNvPr>
              <p:cNvSpPr/>
              <p:nvPr/>
            </p:nvSpPr>
            <p:spPr>
              <a:xfrm>
                <a:off x="1285102" y="1775771"/>
                <a:ext cx="4160520" cy="83150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1FE3CF8-9C61-141B-64D0-5E56C419FD66}"/>
                  </a:ext>
                </a:extLst>
              </p:cNvPr>
              <p:cNvSpPr txBox="1"/>
              <p:nvPr/>
            </p:nvSpPr>
            <p:spPr>
              <a:xfrm>
                <a:off x="1816443" y="2014151"/>
                <a:ext cx="3188043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Aptos ExtraBold" panose="020B0004020202020204" pitchFamily="34" charset="0"/>
                  </a:rPr>
                  <a:t>Change Management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8F7256-94AC-9743-0781-D0867D5A40A3}"/>
                </a:ext>
              </a:extLst>
            </p:cNvPr>
            <p:cNvSpPr txBox="1"/>
            <p:nvPr/>
          </p:nvSpPr>
          <p:spPr>
            <a:xfrm>
              <a:off x="11107302" y="2698835"/>
              <a:ext cx="3810612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Steady state requires long-term business commitment</a:t>
              </a:r>
            </a:p>
            <a:p>
              <a:pPr marL="342900" indent="-342900">
                <a:lnSpc>
                  <a:spcPct val="90000"/>
                </a:lnSpc>
                <a:buClr>
                  <a:schemeClr val="accent3"/>
                </a:buClr>
                <a:buFont typeface="Arial" panose="020B0604020202020204" pitchFamily="34" charset="0"/>
                <a:buChar char="•"/>
              </a:pPr>
              <a:r>
                <a:rPr lang="en-US" sz="2200" dirty="0"/>
                <a:t>Don’t underestimate the time and resources needed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788594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/object&gt;&lt;/object&gt;&lt;/database&gt;"/>
  <p:tag name="SECTOMILLISECCONVERTED" val="1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qht4Zon0OpRY5.ay0Z5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9nbywsP_1ttsDaWpd.K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KIacfsyLxHXPPiXGNKMX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qht4Zon0OpRY5.ay0Z5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K9iC78fYgNWpqh6jBw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YDFS-CS_MPpresentation" id="{C8936DA7-9AD7-4C93-AEF3-05A293A7CD9A}" vid="{64AB0CD2-73A4-45A3-B053-1F6316BF7570}"/>
    </a:ext>
  </a:extLst>
</a:theme>
</file>

<file path=ppt/theme/theme10.xml><?xml version="1.0" encoding="utf-8"?>
<a:theme xmlns:a="http://schemas.openxmlformats.org/drawingml/2006/main" name="7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M_Powerpoint_Template_2018 [Read-Only]" id="{C8EBFCF1-EE91-4736-A987-4C40A0AEB279}" vid="{07B26AE8-FA55-4A9D-9E2E-197C158941FF}"/>
    </a:ext>
  </a:extLst>
</a:theme>
</file>

<file path=ppt/theme/theme11.xml><?xml version="1.0" encoding="utf-8"?>
<a:theme xmlns:a="http://schemas.openxmlformats.org/drawingml/2006/main" name="8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M_Powerpoint_Template_2018 [Read-Only]" id="{C8EBFCF1-EE91-4736-A987-4C40A0AEB279}" vid="{07B26AE8-FA55-4A9D-9E2E-197C158941FF}"/>
    </a:ext>
  </a:extLst>
</a:theme>
</file>

<file path=ppt/theme/theme12.xml><?xml version="1.0" encoding="utf-8"?>
<a:theme xmlns:a="http://schemas.openxmlformats.org/drawingml/2006/main" name="1_BRAND v4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8_BRAND_v4.potx" id="{FC43C047-8D1A-4B88-B8B9-F8CE5760CB8B}" vid="{34EB6E78-E4BC-41BC-AB0D-FBC2C9B2981A}"/>
    </a:ext>
  </a:extLst>
</a:theme>
</file>

<file path=ppt/theme/theme13.xml><?xml version="1.0" encoding="utf-8"?>
<a:theme xmlns:a="http://schemas.openxmlformats.org/drawingml/2006/main" name="2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8_BRAND_v3.potx" id="{62AEDC0B-6DE8-4ED6-B243-F39F1585EF62}" vid="{46589BDE-F288-4553-BA54-BC928992F321}"/>
    </a:ext>
  </a:extLst>
</a:theme>
</file>

<file path=ppt/theme/theme14.xml><?xml version="1.0" encoding="utf-8"?>
<a:theme xmlns:a="http://schemas.openxmlformats.org/drawingml/2006/main" name="4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F78CCD7-A98B-46A8-8594-8830ACA69968}" vid="{56B3792B-4B60-4E2F-8A20-1A499F34F9D4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BRAND v4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F202C54A-F3E1-4E04-92A9-0EB20617A6C1}" vid="{11AA45F2-BA3B-4680-9A9A-4BA6D7EA865E}"/>
    </a:ext>
  </a:extLst>
</a:theme>
</file>

<file path=ppt/theme/theme3.xml><?xml version="1.0" encoding="utf-8"?>
<a:theme xmlns:a="http://schemas.openxmlformats.org/drawingml/2006/main" name="3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YDFS-CS_MPpresentation" id="{C8936DA7-9AD7-4C93-AEF3-05A293A7CD9A}" vid="{64AB0CD2-73A4-45A3-B053-1F6316BF7570}"/>
    </a:ext>
  </a:extLst>
</a:theme>
</file>

<file path=ppt/theme/theme4.xml><?xml version="1.0" encoding="utf-8"?>
<a:theme xmlns:a="http://schemas.openxmlformats.org/drawingml/2006/main" name="1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8_BRAND_v3.potx" id="{62AEDC0B-6DE8-4ED6-B243-F39F1585EF62}" vid="{46589BDE-F288-4553-BA54-BC928992F321}"/>
    </a:ext>
  </a:extLst>
</a:theme>
</file>

<file path=ppt/theme/theme5.xml><?xml version="1.0" encoding="utf-8"?>
<a:theme xmlns:a="http://schemas.openxmlformats.org/drawingml/2006/main" name="5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YDFS-CS_MPpresentation" id="{C8936DA7-9AD7-4C93-AEF3-05A293A7CD9A}" vid="{64AB0CD2-73A4-45A3-B053-1F6316BF7570}"/>
    </a:ext>
  </a:extLst>
</a:theme>
</file>

<file path=ppt/theme/theme6.xml><?xml version="1.0" encoding="utf-8"?>
<a:theme xmlns:a="http://schemas.openxmlformats.org/drawingml/2006/main" name="6_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_JM_TWEAKs.pptx [Read-Only]" id="{39CF4F8A-9787-42BD-8083-B39EF5E170A5}" vid="{2C47E638-AFEC-4BC4-BEC9-4BDFC1B93CA7}"/>
    </a:ext>
  </a:extLst>
</a:theme>
</file>

<file path=ppt/theme/theme7.xml><?xml version="1.0" encoding="utf-8"?>
<a:theme xmlns:a="http://schemas.openxmlformats.org/drawingml/2006/main" name="4_BRAND v4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F202C54A-F3E1-4E04-92A9-0EB20617A6C1}" vid="{11AA45F2-BA3B-4680-9A9A-4BA6D7EA865E}"/>
    </a:ext>
  </a:extLst>
</a:theme>
</file>

<file path=ppt/theme/theme8.xml><?xml version="1.0" encoding="utf-8"?>
<a:theme xmlns:a="http://schemas.openxmlformats.org/drawingml/2006/main" name="BRAND v3">
  <a:themeElements>
    <a:clrScheme name="Evolved Brand">
      <a:dk1>
        <a:srgbClr val="4A4A4A"/>
      </a:dk1>
      <a:lt1>
        <a:srgbClr val="FFFFFF"/>
      </a:lt1>
      <a:dk2>
        <a:srgbClr val="0E497B"/>
      </a:dk2>
      <a:lt2>
        <a:srgbClr val="EDF0F3"/>
      </a:lt2>
      <a:accent1>
        <a:srgbClr val="83D4F1"/>
      </a:accent1>
      <a:accent2>
        <a:srgbClr val="FFB81C"/>
      </a:accent2>
      <a:accent3>
        <a:srgbClr val="2DADAA"/>
      </a:accent3>
      <a:accent4>
        <a:srgbClr val="ABD864"/>
      </a:accent4>
      <a:accent5>
        <a:srgbClr val="F36F35"/>
      </a:accent5>
      <a:accent6>
        <a:srgbClr val="4689C4"/>
      </a:accent6>
      <a:hlink>
        <a:srgbClr val="0E497B"/>
      </a:hlink>
      <a:folHlink>
        <a:srgbClr val="83D4F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8_BRAND_v3.potx" id="{62AEDC0B-6DE8-4ED6-B243-F39F1585EF62}" vid="{46589BDE-F288-4553-BA54-BC928992F321}"/>
    </a:ext>
  </a:extLst>
</a:theme>
</file>

<file path=ppt/theme/theme9.xml><?xml version="1.0" encoding="utf-8"?>
<a:theme xmlns:a="http://schemas.openxmlformats.org/drawingml/2006/main" name="1_White">
  <a:themeElements>
    <a:clrScheme name="Scheme1">
      <a:dk1>
        <a:srgbClr val="4A4A4A"/>
      </a:dk1>
      <a:lt1>
        <a:srgbClr val="FFFFFF"/>
      </a:lt1>
      <a:dk2>
        <a:srgbClr val="FFFFFF"/>
      </a:dk2>
      <a:lt2>
        <a:srgbClr val="FFFFFF"/>
      </a:lt2>
      <a:accent1>
        <a:srgbClr val="0E497B"/>
      </a:accent1>
      <a:accent2>
        <a:srgbClr val="4689C4"/>
      </a:accent2>
      <a:accent3>
        <a:srgbClr val="2DADAA"/>
      </a:accent3>
      <a:accent4>
        <a:srgbClr val="83D4F1"/>
      </a:accent4>
      <a:accent5>
        <a:srgbClr val="F36F35"/>
      </a:accent5>
      <a:accent6>
        <a:srgbClr val="FFB81C"/>
      </a:accent6>
      <a:hlink>
        <a:srgbClr val="0000FF"/>
      </a:hlink>
      <a:folHlink>
        <a:srgbClr val="800080"/>
      </a:folHlink>
    </a:clrScheme>
    <a:fontScheme name="Custo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4A4A4A"/>
        </a:dk1>
        <a:lt1>
          <a:srgbClr val="FFFFFF"/>
        </a:lt1>
        <a:dk2>
          <a:srgbClr val="FFFFFF"/>
        </a:dk2>
        <a:lt2>
          <a:srgbClr val="FFFFFF"/>
        </a:lt2>
        <a:accent1>
          <a:srgbClr val="0E497B"/>
        </a:accent1>
        <a:accent2>
          <a:srgbClr val="4689C4"/>
        </a:accent2>
        <a:accent3>
          <a:srgbClr val="2DADAA"/>
        </a:accent3>
        <a:accent4>
          <a:srgbClr val="83D4F1"/>
        </a:accent4>
        <a:accent5>
          <a:srgbClr val="F36F35"/>
        </a:accent5>
        <a:accent6>
          <a:srgbClr val="FFB81C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Custom Color6">
      <a:srgbClr val="ABD864"/>
    </a:custClr>
  </a:custClrLst>
  <a:extLst>
    <a:ext uri="{05A4C25C-085E-4340-85A3-A5531E510DB2}">
      <thm15:themeFamily xmlns:thm15="http://schemas.microsoft.com/office/thememl/2012/main" name="1258YV_OFF.potx" id="{23DB592E-5BA9-4930-9F1D-44E904F283C1}" vid="{D407D9AF-4750-4F0D-8960-5C3DD4DEA4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45607d-d31c-48c9-91c8-7ed72ad4d8dc">
      <UserInfo>
        <DisplayName>ZEYTOONIAN, STEPHANIE</DisplayName>
        <AccountId>14</AccountId>
        <AccountType/>
      </UserInfo>
      <UserInfo>
        <DisplayName>GRIMES, MICHAEL</DisplayName>
        <AccountId>20</AccountId>
        <AccountType/>
      </UserInfo>
      <UserInfo>
        <DisplayName>VU, DON</DisplayName>
        <AccountId>19</AccountId>
        <AccountType/>
      </UserInfo>
      <UserInfo>
        <DisplayName>SAMPLE, NEAL</DisplayName>
        <AccountId>34</AccountId>
        <AccountType/>
      </UserInfo>
      <UserInfo>
        <DisplayName>WU, KATHERINE</DisplayName>
        <AccountId>13</AccountId>
        <AccountType/>
      </UserInfo>
      <UserInfo>
        <DisplayName>ADAMS, SCOTT</DisplayName>
        <AccountId>417</AccountId>
        <AccountType/>
      </UserInfo>
      <UserInfo>
        <DisplayName>BROWN, SEANA</DisplayName>
        <AccountId>1437</AccountId>
        <AccountType/>
      </UserInfo>
      <UserInfo>
        <DisplayName>TRAN, DUSTIN</DisplayName>
        <AccountId>1307</AccountId>
        <AccountType/>
      </UserInfo>
      <UserInfo>
        <DisplayName>DOMNICK, LAUREN</DisplayName>
        <AccountId>77</AccountId>
        <AccountType/>
      </UserInfo>
      <UserInfo>
        <DisplayName>TURTINEN, KARI</DisplayName>
        <AccountId>918</AccountId>
        <AccountType/>
      </UserInfo>
      <UserInfo>
        <DisplayName>GUPTA, ANJU</DisplayName>
        <AccountId>68</AccountId>
        <AccountType/>
      </UserInfo>
      <UserInfo>
        <DisplayName>BAHNEMAN, JACOB J.</DisplayName>
        <AccountId>1207</AccountId>
        <AccountType/>
      </UserInfo>
    </SharedWithUsers>
    <TaxCatchAll xmlns="8a45607d-d31c-48c9-91c8-7ed72ad4d8dc" xsi:nil="true"/>
    <lcf76f155ced4ddcb4097134ff3c332f xmlns="0d26d308-53bf-49c9-9e6c-80575696069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FDDA6520C5C47ADA93971CBEECC6D" ma:contentTypeVersion="18" ma:contentTypeDescription="Create a new document." ma:contentTypeScope="" ma:versionID="1772bf6bbb0f936dc686f5bfd926ba2a">
  <xsd:schema xmlns:xsd="http://www.w3.org/2001/XMLSchema" xmlns:xs="http://www.w3.org/2001/XMLSchema" xmlns:p="http://schemas.microsoft.com/office/2006/metadata/properties" xmlns:ns2="8a45607d-d31c-48c9-91c8-7ed72ad4d8dc" xmlns:ns3="0d26d308-53bf-49c9-9e6c-805756960694" targetNamespace="http://schemas.microsoft.com/office/2006/metadata/properties" ma:root="true" ma:fieldsID="325e96063465121f997999d40ddc8069" ns2:_="" ns3:_="">
    <xsd:import namespace="8a45607d-d31c-48c9-91c8-7ed72ad4d8dc"/>
    <xsd:import namespace="0d26d308-53bf-49c9-9e6c-8057569606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45607d-d31c-48c9-91c8-7ed72ad4d8d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a0464d-0429-4e2c-878e-9593b2be7083}" ma:internalName="TaxCatchAll" ma:showField="CatchAllData" ma:web="8a45607d-d31c-48c9-91c8-7ed72ad4d8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26d308-53bf-49c9-9e6c-8057569606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523eb8-bdb7-4280-9843-71bbed5863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2C4E5D-308E-41A4-B12C-C89DDDD9B7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444BBB-811A-4634-810B-9F61F5F5CCB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0d26d308-53bf-49c9-9e6c-805756960694"/>
    <ds:schemaRef ds:uri="http://schemas.microsoft.com/office/infopath/2007/PartnerControls"/>
    <ds:schemaRef ds:uri="8a45607d-d31c-48c9-91c8-7ed72ad4d8d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60781A4-6647-4C42-8C05-2E8C8B8A6E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45607d-d31c-48c9-91c8-7ed72ad4d8dc"/>
    <ds:schemaRef ds:uri="0d26d308-53bf-49c9-9e6c-8057569606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</Words>
  <Application>Microsoft Office PowerPoint</Application>
  <PresentationFormat>Custom</PresentationFormat>
  <Paragraphs>137</Paragraphs>
  <Slides>12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40" baseType="lpstr">
      <vt:lpstr>ADLaM Display</vt:lpstr>
      <vt:lpstr>Aptos ExtraBold</vt:lpstr>
      <vt:lpstr>Aptos SemiBold</vt:lpstr>
      <vt:lpstr>Arial</vt:lpstr>
      <vt:lpstr>Calibri</vt:lpstr>
      <vt:lpstr>Calibri</vt:lpstr>
      <vt:lpstr>Calibri Light</vt:lpstr>
      <vt:lpstr>Georgia</vt:lpstr>
      <vt:lpstr>IBM Plex Sans</vt:lpstr>
      <vt:lpstr>Segoe UI</vt:lpstr>
      <vt:lpstr>Theinhardt Pan Light</vt:lpstr>
      <vt:lpstr>Wingdings</vt:lpstr>
      <vt:lpstr>BRAND v3</vt:lpstr>
      <vt:lpstr>3_BRAND v4</vt:lpstr>
      <vt:lpstr>3_BRAND v3</vt:lpstr>
      <vt:lpstr>1_BRAND v3</vt:lpstr>
      <vt:lpstr>5_BRAND v3</vt:lpstr>
      <vt:lpstr>6_BRAND v3</vt:lpstr>
      <vt:lpstr>4_BRAND v4</vt:lpstr>
      <vt:lpstr>BRAND v3</vt:lpstr>
      <vt:lpstr>1_White</vt:lpstr>
      <vt:lpstr>7_BRAND v3</vt:lpstr>
      <vt:lpstr>8_BRAND v3</vt:lpstr>
      <vt:lpstr>1_BRAND v4</vt:lpstr>
      <vt:lpstr>2_BRAND v3</vt:lpstr>
      <vt:lpstr>4_BRAND v3</vt:lpstr>
      <vt:lpstr>Office Theme</vt:lpstr>
      <vt:lpstr>think-cell Slide</vt:lpstr>
      <vt:lpstr>PowerPoint Presentation</vt:lpstr>
      <vt:lpstr>PowerPoint Presentation</vt:lpstr>
      <vt:lpstr>PowerPoint Presentation</vt:lpstr>
      <vt:lpstr>Generative AI can be overwhelming…</vt:lpstr>
      <vt:lpstr>As GenAI impacts all aspects of society, it is also impacting the insurance business</vt:lpstr>
      <vt:lpstr>Northwestern Mutual is leveraging GenAI across the enterprise to transform the customer experience</vt:lpstr>
      <vt:lpstr>To coordinate and standardize GenAI development, an AI Council was created to oversee this cross-functional effort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WS2: Underwriting Innovation</dc:title>
  <dc:creator/>
  <cp:lastModifiedBy/>
  <cp:revision>1600</cp:revision>
  <cp:lastPrinted>2020-09-03T12:21:42Z</cp:lastPrinted>
  <dcterms:created xsi:type="dcterms:W3CDTF">2020-05-27T04:53:31Z</dcterms:created>
  <dcterms:modified xsi:type="dcterms:W3CDTF">2024-04-22T21:52:18Z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0x010100654FDDA6520C5C47ADA93971CBEECC6D</vt:lpwstr>
  </property>
  <property fmtid="{D5CDD505-2E9C-101B-9397-08002B2CF9AE}" pid="3" name="MediaServiceImageTags">
    <vt:lpwstr/>
  </property>
</Properties>
</file>