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1.xml" ContentType="application/vnd.openxmlformats-officedocument.presentationml.tags+xml"/>
  <Override PartName="/ppt/tags/tag4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6" r:id="rId4"/>
    <p:sldMasterId id="2147483839" r:id="rId5"/>
  </p:sldMasterIdLst>
  <p:notesMasterIdLst>
    <p:notesMasterId r:id="rId48"/>
  </p:notesMasterIdLst>
  <p:handoutMasterIdLst>
    <p:handoutMasterId r:id="rId49"/>
  </p:handoutMasterIdLst>
  <p:sldIdLst>
    <p:sldId id="2147477424" r:id="rId6"/>
    <p:sldId id="2147477425" r:id="rId7"/>
    <p:sldId id="2147483515" r:id="rId8"/>
    <p:sldId id="2147483478" r:id="rId9"/>
    <p:sldId id="2147477439" r:id="rId10"/>
    <p:sldId id="2147483471" r:id="rId11"/>
    <p:sldId id="263" r:id="rId12"/>
    <p:sldId id="266" r:id="rId13"/>
    <p:sldId id="2147483516" r:id="rId14"/>
    <p:sldId id="2147483460" r:id="rId15"/>
    <p:sldId id="2147483388" r:id="rId16"/>
    <p:sldId id="2147483389" r:id="rId17"/>
    <p:sldId id="264" r:id="rId18"/>
    <p:sldId id="268" r:id="rId19"/>
    <p:sldId id="2147483508" r:id="rId20"/>
    <p:sldId id="2147469178" r:id="rId21"/>
    <p:sldId id="2147478999" r:id="rId22"/>
    <p:sldId id="2147469175" r:id="rId23"/>
    <p:sldId id="2147483507" r:id="rId24"/>
    <p:sldId id="2147483501" r:id="rId25"/>
    <p:sldId id="2147483502" r:id="rId26"/>
    <p:sldId id="2147483465" r:id="rId27"/>
    <p:sldId id="2147483517" r:id="rId28"/>
    <p:sldId id="2147483475" r:id="rId29"/>
    <p:sldId id="2147483476" r:id="rId30"/>
    <p:sldId id="2147483518" r:id="rId31"/>
    <p:sldId id="2147477529" r:id="rId32"/>
    <p:sldId id="2147483485" r:id="rId33"/>
    <p:sldId id="2147477432" r:id="rId34"/>
    <p:sldId id="2147477431" r:id="rId35"/>
    <p:sldId id="2147483492" r:id="rId36"/>
    <p:sldId id="2147483493" r:id="rId37"/>
    <p:sldId id="2147483490" r:id="rId38"/>
    <p:sldId id="2147483489" r:id="rId39"/>
    <p:sldId id="2147477446" r:id="rId40"/>
    <p:sldId id="2147483519" r:id="rId41"/>
    <p:sldId id="2147478967" r:id="rId42"/>
    <p:sldId id="2147483506" r:id="rId43"/>
    <p:sldId id="2147483513" r:id="rId44"/>
    <p:sldId id="2147479887" r:id="rId45"/>
    <p:sldId id="2147483459" r:id="rId46"/>
    <p:sldId id="2147483520" r:id="rId47"/>
  </p:sldIdLst>
  <p:sldSz cx="18288000" cy="10287000"/>
  <p:notesSz cx="6858000" cy="9144000"/>
  <p:embeddedFontLst>
    <p:embeddedFont>
      <p:font typeface="Anova" panose="020B0604020202020204" charset="0"/>
      <p:regular r:id="rId50"/>
      <p:italic r:id="rId51"/>
    </p:embeddedFont>
    <p:embeddedFont>
      <p:font typeface="Anova Bold" panose="020B0604020202020204" charset="0"/>
      <p:regular r:id="rId52"/>
      <p:bold r:id="rId53"/>
      <p:italic r:id="rId54"/>
      <p:boldItalic r:id="rId55"/>
    </p:embeddedFont>
    <p:embeddedFont>
      <p:font typeface="Anova Light" panose="020B0604020202020204" charset="0"/>
      <p:regular r:id="rId56"/>
      <p:bold r:id="rId57"/>
      <p:italic r:id="rId58"/>
      <p:boldItalic r:id="rId59"/>
    </p:embeddedFont>
    <p:embeddedFont>
      <p:font typeface="Anova-Light" panose="020B0403020203020204" charset="0"/>
      <p:regular r:id="rId60"/>
    </p:embeddedFont>
    <p:embeddedFont>
      <p:font typeface="DM Sans" pitchFamily="2" charset="0"/>
      <p:regular r:id="rId61"/>
      <p:bold r:id="rId62"/>
      <p:italic r:id="rId63"/>
      <p:boldItalic r:id="rId64"/>
    </p:embeddedFont>
  </p:embeddedFontLst>
  <p:custDataLst>
    <p:tags r:id="rId65"/>
  </p:custDataLst>
  <p:defaultTex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EF6805-F9CF-85E2-1B6C-FACB6E976029}" name="Steve Mellgren" initials="SM" userId="S::Steve.Mellgren@sas.com::50083340-7533-41b6-90a2-25ffa6d94cc9" providerId="AD"/>
  <p188:author id="{4B708D14-BD54-920F-18BB-8395E60AE589}" name="Alice McClure" initials="AM" userId="S::alice.mcclure@sas.com::6210c489-566a-4639-8da1-84bcfd842f43" providerId="AD"/>
  <p188:author id="{6DFEA739-C4EE-3CDE-94E6-A95954A908DE}" name="Tine Haaber" initials="TH" userId="S::Tine.Haaber@SAS.COM::b28dffea-6139-4081-9090-e82e8f843744" providerId="AD"/>
  <p188:author id="{0F59806A-FBBC-A682-530E-F6EB3434D808}" name="Alex Coop" initials="AC" userId="S::alex.coop@sas.com::ab148921-bafe-4030-8290-da5b11ab4791" providerId="AD"/>
  <p188:author id="{778EB2C8-29C5-551A-56C0-F90C20A301DC}" name="Andrea Diaz Yanes" initials="ADY" userId="S::Andrea.DiazYanes@sas.com::dfaeb160-843d-4873-90cd-e9e29ec58d4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3E6210-E769-4E01-9F51-497C57E32007}" v="1525" dt="2024-04-18T21:23:36.033"/>
    <p1510:client id="{E9C78B71-F7CD-9BA5-06B1-E9FFA588B347}" v="17" dt="2024-04-17T23:28:32.253"/>
    <p1510:client id="{FD854DC2-B892-43BE-A75C-496CAA46B192}" v="117" dt="2024-04-18T15:48:51.7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2.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5.fntdata"/><Relationship Id="rId62" Type="http://schemas.openxmlformats.org/officeDocument/2006/relationships/font" Target="fonts/font13.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1.fntdata"/><Relationship Id="rId55"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3DEF0F-74CA-4B5C-B047-07E8440CC346}"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70E38928-F746-40BF-93A3-784075712713}">
      <dgm:prSet phldrT="[Text]" custT="1"/>
      <dgm:spPr/>
      <dgm:t>
        <a:bodyPr/>
        <a:lstStyle/>
        <a:p>
          <a:pPr>
            <a:buNone/>
          </a:pPr>
          <a:r>
            <a:rPr lang="en-US" sz="1600" b="1" cap="all" baseline="0"/>
            <a:t>Identify Projects</a:t>
          </a:r>
          <a:endParaRPr lang="en-US" sz="1600" b="1"/>
        </a:p>
      </dgm:t>
    </dgm:pt>
    <dgm:pt modelId="{A756C7E1-30A6-409C-9B77-0D79997E563C}" type="parTrans" cxnId="{C7B4D26F-7E10-4926-B85A-62C5FF350CF4}">
      <dgm:prSet/>
      <dgm:spPr/>
      <dgm:t>
        <a:bodyPr/>
        <a:lstStyle/>
        <a:p>
          <a:endParaRPr lang="en-US"/>
        </a:p>
      </dgm:t>
    </dgm:pt>
    <dgm:pt modelId="{23AE8256-D65C-42C9-A463-D47A9AFB940C}" type="sibTrans" cxnId="{C7B4D26F-7E10-4926-B85A-62C5FF350CF4}">
      <dgm:prSet/>
      <dgm:spPr/>
      <dgm:t>
        <a:bodyPr/>
        <a:lstStyle/>
        <a:p>
          <a:endParaRPr lang="en-US"/>
        </a:p>
      </dgm:t>
    </dgm:pt>
    <dgm:pt modelId="{9BB320E3-A5B4-42CB-95B2-465E8D1BF591}">
      <dgm:prSet phldrT="[Text]" custT="1"/>
      <dgm:spPr>
        <a:solidFill>
          <a:schemeClr val="bg1">
            <a:alpha val="90000"/>
          </a:schemeClr>
        </a:solidFill>
      </dgm:spPr>
      <dgm:t>
        <a:bodyPr/>
        <a:lstStyle/>
        <a:p>
          <a:pPr>
            <a:lnSpc>
              <a:spcPct val="100000"/>
            </a:lnSpc>
            <a:spcBef>
              <a:spcPts val="2400"/>
            </a:spcBef>
            <a:buFont typeface="Arial" panose="020B0604020202020204" pitchFamily="34" charset="0"/>
            <a:buNone/>
          </a:pPr>
          <a:r>
            <a:rPr lang="en-US" sz="1600" b="1">
              <a:solidFill>
                <a:schemeClr val="accent5"/>
              </a:solidFill>
            </a:rPr>
            <a:t>  Selection of meaningful projects that elevates AI ethics  awareness, sensitivity, and practice guidelines for trustworthy AI.</a:t>
          </a:r>
        </a:p>
      </dgm:t>
    </dgm:pt>
    <dgm:pt modelId="{F313F2B5-93B8-4372-9492-65EDC0865938}" type="parTrans" cxnId="{EED64A67-F113-40BF-9BAA-6115EAB710DF}">
      <dgm:prSet/>
      <dgm:spPr/>
      <dgm:t>
        <a:bodyPr/>
        <a:lstStyle/>
        <a:p>
          <a:endParaRPr lang="en-US"/>
        </a:p>
      </dgm:t>
    </dgm:pt>
    <dgm:pt modelId="{C4BD7420-493C-4E5C-A89C-6423E3AA179C}" type="sibTrans" cxnId="{EED64A67-F113-40BF-9BAA-6115EAB710DF}">
      <dgm:prSet/>
      <dgm:spPr/>
      <dgm:t>
        <a:bodyPr/>
        <a:lstStyle/>
        <a:p>
          <a:endParaRPr lang="en-US"/>
        </a:p>
      </dgm:t>
    </dgm:pt>
    <dgm:pt modelId="{BC985622-9AEA-4782-964E-DF5FF3E8E79D}">
      <dgm:prSet phldrT="[Text]" custT="1"/>
      <dgm:spPr/>
      <dgm:t>
        <a:bodyPr/>
        <a:lstStyle/>
        <a:p>
          <a:pPr>
            <a:buNone/>
          </a:pPr>
          <a:r>
            <a:rPr lang="en-US" sz="1600" b="1" cap="all" baseline="0"/>
            <a:t>Evaluate for Transparency &amp; Human-Centricity</a:t>
          </a:r>
          <a:endParaRPr lang="en-US" sz="1600" b="1"/>
        </a:p>
      </dgm:t>
    </dgm:pt>
    <dgm:pt modelId="{D2C66B89-4BD4-4CA5-932A-D618D5A62205}" type="parTrans" cxnId="{EA398A8F-4B9F-4117-93B0-47CE409D58AA}">
      <dgm:prSet/>
      <dgm:spPr/>
      <dgm:t>
        <a:bodyPr/>
        <a:lstStyle/>
        <a:p>
          <a:endParaRPr lang="en-US"/>
        </a:p>
      </dgm:t>
    </dgm:pt>
    <dgm:pt modelId="{205BCC58-8417-4E22-9E2F-F44DB3E51CF8}" type="sibTrans" cxnId="{EA398A8F-4B9F-4117-93B0-47CE409D58AA}">
      <dgm:prSet/>
      <dgm:spPr/>
      <dgm:t>
        <a:bodyPr/>
        <a:lstStyle/>
        <a:p>
          <a:endParaRPr lang="en-US"/>
        </a:p>
      </dgm:t>
    </dgm:pt>
    <dgm:pt modelId="{7DF0F227-6BD9-470B-86CF-C2F4E87D4165}">
      <dgm:prSet phldrT="[Text]" custT="1"/>
      <dgm:spPr/>
      <dgm:t>
        <a:bodyPr/>
        <a:lstStyle/>
        <a:p>
          <a:pPr marL="120650" indent="-6350">
            <a:lnSpc>
              <a:spcPct val="100000"/>
            </a:lnSpc>
            <a:spcBef>
              <a:spcPts val="1200"/>
            </a:spcBef>
            <a:buClrTx/>
            <a:buSzTx/>
            <a:buFont typeface="Arial" panose="020B0604020202020204" pitchFamily="34" charset="0"/>
            <a:buNone/>
          </a:pPr>
          <a:r>
            <a:rPr lang="en-US" sz="1600" b="1">
              <a:solidFill>
                <a:schemeClr val="accent5"/>
              </a:solidFill>
            </a:rPr>
            <a:t>Assess the robustness of project documentation used in D4G projects.</a:t>
          </a:r>
        </a:p>
      </dgm:t>
    </dgm:pt>
    <dgm:pt modelId="{A70CEB70-483B-4608-BD74-A7F474FB1F83}" type="parTrans" cxnId="{E5EDA17E-44D7-4C18-9F80-E56FB149326E}">
      <dgm:prSet/>
      <dgm:spPr/>
      <dgm:t>
        <a:bodyPr/>
        <a:lstStyle/>
        <a:p>
          <a:endParaRPr lang="en-US"/>
        </a:p>
      </dgm:t>
    </dgm:pt>
    <dgm:pt modelId="{FE49399D-5C05-4462-8230-2D3E158884AD}" type="sibTrans" cxnId="{E5EDA17E-44D7-4C18-9F80-E56FB149326E}">
      <dgm:prSet/>
      <dgm:spPr/>
      <dgm:t>
        <a:bodyPr/>
        <a:lstStyle/>
        <a:p>
          <a:endParaRPr lang="en-US"/>
        </a:p>
      </dgm:t>
    </dgm:pt>
    <dgm:pt modelId="{E42B380E-58E0-4CF1-94A9-149780708FAA}">
      <dgm:prSet custT="1"/>
      <dgm:spPr/>
      <dgm:t>
        <a:bodyPr/>
        <a:lstStyle/>
        <a:p>
          <a:pPr>
            <a:buClrTx/>
            <a:buSzTx/>
            <a:buFont typeface="Arial" panose="020B0604020202020204" pitchFamily="34" charset="0"/>
            <a:buNone/>
          </a:pPr>
          <a:r>
            <a:rPr lang="en-US" sz="1600" b="1" cap="all" baseline="0"/>
            <a:t>Evaluate system &amp; Participatory design</a:t>
          </a:r>
        </a:p>
      </dgm:t>
    </dgm:pt>
    <dgm:pt modelId="{2D766AF2-83B2-45C2-BA0C-8D6837DB9000}" type="parTrans" cxnId="{494790A5-297C-41C3-874C-16072B1D7B97}">
      <dgm:prSet/>
      <dgm:spPr/>
      <dgm:t>
        <a:bodyPr/>
        <a:lstStyle/>
        <a:p>
          <a:endParaRPr lang="en-US"/>
        </a:p>
      </dgm:t>
    </dgm:pt>
    <dgm:pt modelId="{BCF1DC7E-B5B3-445A-94B1-F8E4A410FAA1}" type="sibTrans" cxnId="{494790A5-297C-41C3-874C-16072B1D7B97}">
      <dgm:prSet/>
      <dgm:spPr/>
      <dgm:t>
        <a:bodyPr/>
        <a:lstStyle/>
        <a:p>
          <a:endParaRPr lang="en-US"/>
        </a:p>
      </dgm:t>
    </dgm:pt>
    <dgm:pt modelId="{473233E9-68F3-4EF5-A2F8-00DFE591C73F}">
      <dgm:prSet custT="1"/>
      <dgm:spPr/>
      <dgm:t>
        <a:bodyPr/>
        <a:lstStyle/>
        <a:p>
          <a:pPr marL="114300" indent="0">
            <a:buNone/>
          </a:pPr>
          <a:r>
            <a:rPr lang="en-US" sz="1600" b="1">
              <a:solidFill>
                <a:schemeClr val="accent5"/>
              </a:solidFill>
            </a:rPr>
            <a:t>Assess the robustness of  participatory design of project, stakeholder engagement, capturing the following:</a:t>
          </a:r>
          <a:endParaRPr lang="en-US" sz="1600" b="1" cap="all" baseline="0">
            <a:solidFill>
              <a:schemeClr val="accent5"/>
            </a:solidFill>
          </a:endParaRPr>
        </a:p>
      </dgm:t>
    </dgm:pt>
    <dgm:pt modelId="{9E6D1A93-0D8A-496C-92ED-4C9D7E38B333}" type="parTrans" cxnId="{6548374F-B1D8-4B41-94F1-9468BE8B3FBD}">
      <dgm:prSet/>
      <dgm:spPr/>
      <dgm:t>
        <a:bodyPr/>
        <a:lstStyle/>
        <a:p>
          <a:endParaRPr lang="en-US"/>
        </a:p>
      </dgm:t>
    </dgm:pt>
    <dgm:pt modelId="{58CE7ED2-65B4-4F51-9E5C-C68E5974BFE3}" type="sibTrans" cxnId="{6548374F-B1D8-4B41-94F1-9468BE8B3FBD}">
      <dgm:prSet/>
      <dgm:spPr/>
      <dgm:t>
        <a:bodyPr/>
        <a:lstStyle/>
        <a:p>
          <a:endParaRPr lang="en-US"/>
        </a:p>
      </dgm:t>
    </dgm:pt>
    <dgm:pt modelId="{1285249C-5754-465D-9D54-CADD1FC7163D}">
      <dgm:prSet custT="1"/>
      <dgm:spPr/>
      <dgm:t>
        <a:bodyPr/>
        <a:lstStyle/>
        <a:p>
          <a:pPr>
            <a:buNone/>
          </a:pPr>
          <a:r>
            <a:rPr lang="en-US" sz="1600" b="1" cap="all" baseline="0"/>
            <a:t>Establish processes for infrastructure of trust</a:t>
          </a:r>
        </a:p>
      </dgm:t>
    </dgm:pt>
    <dgm:pt modelId="{66EA74F7-3D4D-4D57-8187-7B1C8C70B162}" type="parTrans" cxnId="{5ECB6267-69F6-4015-A37E-4AF40C093222}">
      <dgm:prSet/>
      <dgm:spPr/>
      <dgm:t>
        <a:bodyPr/>
        <a:lstStyle/>
        <a:p>
          <a:endParaRPr lang="en-US"/>
        </a:p>
      </dgm:t>
    </dgm:pt>
    <dgm:pt modelId="{18895F81-4511-4172-9EEB-CF1492E993F7}" type="sibTrans" cxnId="{5ECB6267-69F6-4015-A37E-4AF40C093222}">
      <dgm:prSet/>
      <dgm:spPr/>
      <dgm:t>
        <a:bodyPr/>
        <a:lstStyle/>
        <a:p>
          <a:endParaRPr lang="en-US"/>
        </a:p>
      </dgm:t>
    </dgm:pt>
    <dgm:pt modelId="{A3919BAC-92D8-497E-81B3-EFD9BF69576D}">
      <dgm:prSet custT="1"/>
      <dgm:spPr/>
      <dgm:t>
        <a:bodyPr/>
        <a:lstStyle/>
        <a:p>
          <a:pPr marL="114300" indent="0">
            <a:buFont typeface="+mj-lt"/>
            <a:buNone/>
          </a:pPr>
          <a:r>
            <a:rPr lang="en-US" sz="1600" b="1" cap="none" baseline="0">
              <a:solidFill>
                <a:schemeClr val="accent5"/>
              </a:solidFill>
            </a:rPr>
            <a:t>Apply design thinking methodology to help define and establish   trustworthy AI governance process:</a:t>
          </a:r>
        </a:p>
      </dgm:t>
    </dgm:pt>
    <dgm:pt modelId="{7F69CD68-55B5-433F-BB32-25137008F0E8}" type="parTrans" cxnId="{E023AECD-3FD7-4A9D-903D-CF83608D24CA}">
      <dgm:prSet/>
      <dgm:spPr/>
      <dgm:t>
        <a:bodyPr/>
        <a:lstStyle/>
        <a:p>
          <a:endParaRPr lang="en-US"/>
        </a:p>
      </dgm:t>
    </dgm:pt>
    <dgm:pt modelId="{4F2D14A9-9602-4EB3-B09A-F34964354A05}" type="sibTrans" cxnId="{E023AECD-3FD7-4A9D-903D-CF83608D24CA}">
      <dgm:prSet/>
      <dgm:spPr/>
      <dgm:t>
        <a:bodyPr/>
        <a:lstStyle/>
        <a:p>
          <a:endParaRPr lang="en-US"/>
        </a:p>
      </dgm:t>
    </dgm:pt>
    <dgm:pt modelId="{E6168351-B6A7-4412-8932-17F0ABD0B8EA}">
      <dgm:prSet custT="1"/>
      <dgm:spPr/>
      <dgm:t>
        <a:bodyPr/>
        <a:lstStyle/>
        <a:p>
          <a:pPr>
            <a:buNone/>
          </a:pPr>
          <a:r>
            <a:rPr lang="en-US" sz="1600" b="1" cap="all" baseline="0"/>
            <a:t>Share the learning journey</a:t>
          </a:r>
          <a:endParaRPr lang="en-US" sz="1600" b="1" cap="none" baseline="0"/>
        </a:p>
      </dgm:t>
    </dgm:pt>
    <dgm:pt modelId="{0E55C1F9-3414-476C-84CE-EECE70B8F329}" type="parTrans" cxnId="{364EA3A7-23A2-4487-8581-B02DF678FF31}">
      <dgm:prSet/>
      <dgm:spPr/>
      <dgm:t>
        <a:bodyPr/>
        <a:lstStyle/>
        <a:p>
          <a:endParaRPr lang="en-US"/>
        </a:p>
      </dgm:t>
    </dgm:pt>
    <dgm:pt modelId="{84B27968-8A9D-4FFE-8245-B58E75FFAB61}" type="sibTrans" cxnId="{364EA3A7-23A2-4487-8581-B02DF678FF31}">
      <dgm:prSet/>
      <dgm:spPr/>
      <dgm:t>
        <a:bodyPr/>
        <a:lstStyle/>
        <a:p>
          <a:endParaRPr lang="en-US"/>
        </a:p>
      </dgm:t>
    </dgm:pt>
    <dgm:pt modelId="{8908DF54-E7AA-4F52-890A-8D1913DF421C}">
      <dgm:prSet custT="1"/>
      <dgm:spPr/>
      <dgm:t>
        <a:bodyPr/>
        <a:lstStyle/>
        <a:p>
          <a:pPr>
            <a:buNone/>
          </a:pPr>
          <a:r>
            <a:rPr lang="en-US" sz="1600" b="1" cap="none" baseline="0">
              <a:solidFill>
                <a:schemeClr val="accent5"/>
              </a:solidFill>
            </a:rPr>
            <a:t>   Communicate lessons learned and best practices with Community of Practice Leaders on the Responsible Innovation Champions channel.</a:t>
          </a:r>
        </a:p>
      </dgm:t>
    </dgm:pt>
    <dgm:pt modelId="{A20F3BA6-FDBB-4B6B-AD62-887116B1339C}" type="parTrans" cxnId="{31F97BF7-9806-4AAA-915F-A1407AA0933D}">
      <dgm:prSet/>
      <dgm:spPr/>
      <dgm:t>
        <a:bodyPr/>
        <a:lstStyle/>
        <a:p>
          <a:endParaRPr lang="en-US"/>
        </a:p>
      </dgm:t>
    </dgm:pt>
    <dgm:pt modelId="{4C7ADB3E-13D5-4449-B28D-78C5EF2E69B9}" type="sibTrans" cxnId="{31F97BF7-9806-4AAA-915F-A1407AA0933D}">
      <dgm:prSet/>
      <dgm:spPr/>
      <dgm:t>
        <a:bodyPr/>
        <a:lstStyle/>
        <a:p>
          <a:endParaRPr lang="en-US"/>
        </a:p>
      </dgm:t>
    </dgm:pt>
    <dgm:pt modelId="{3FBC181E-FA17-42C7-B690-63BD88D13DCD}">
      <dgm:prSet phldrT="[Text]" custT="1"/>
      <dgm:spPr/>
      <dgm:t>
        <a:bodyPr/>
        <a:lstStyle/>
        <a:p>
          <a:pPr marL="349250" indent="-228600">
            <a:lnSpc>
              <a:spcPct val="90000"/>
            </a:lnSpc>
            <a:spcBef>
              <a:spcPts val="600"/>
            </a:spcBef>
            <a:buClrTx/>
            <a:buSzTx/>
            <a:buFont typeface="+mj-lt"/>
            <a:buAutoNum type="arabicPeriod"/>
          </a:pPr>
          <a:r>
            <a:rPr lang="en-US" sz="1600" b="1">
              <a:solidFill>
                <a:schemeClr val="accent5"/>
              </a:solidFill>
            </a:rPr>
            <a:t>Scope, </a:t>
          </a:r>
        </a:p>
      </dgm:t>
    </dgm:pt>
    <dgm:pt modelId="{01692CEE-F4EC-4B88-B958-82484F1FD40D}" type="parTrans" cxnId="{62B1E439-FA98-4676-91D7-868E506398F5}">
      <dgm:prSet/>
      <dgm:spPr/>
      <dgm:t>
        <a:bodyPr/>
        <a:lstStyle/>
        <a:p>
          <a:endParaRPr lang="en-US"/>
        </a:p>
      </dgm:t>
    </dgm:pt>
    <dgm:pt modelId="{F3A3AB9F-B2B6-4320-B78F-4563567D0E66}" type="sibTrans" cxnId="{62B1E439-FA98-4676-91D7-868E506398F5}">
      <dgm:prSet/>
      <dgm:spPr/>
      <dgm:t>
        <a:bodyPr/>
        <a:lstStyle/>
        <a:p>
          <a:endParaRPr lang="en-US"/>
        </a:p>
      </dgm:t>
    </dgm:pt>
    <dgm:pt modelId="{7E0CD131-0320-4400-A999-5DB3388F1037}">
      <dgm:prSet phldrT="[Text]" custT="1"/>
      <dgm:spPr/>
      <dgm:t>
        <a:bodyPr/>
        <a:lstStyle/>
        <a:p>
          <a:pPr marL="349250" indent="-228600">
            <a:lnSpc>
              <a:spcPct val="90000"/>
            </a:lnSpc>
            <a:spcBef>
              <a:spcPct val="0"/>
            </a:spcBef>
            <a:buClrTx/>
            <a:buSzTx/>
            <a:buFont typeface="+mj-lt"/>
            <a:buAutoNum type="arabicPeriod"/>
          </a:pPr>
          <a:r>
            <a:rPr lang="en-US" sz="1600" b="1">
              <a:solidFill>
                <a:schemeClr val="accent5"/>
              </a:solidFill>
            </a:rPr>
            <a:t>Nature, </a:t>
          </a:r>
        </a:p>
      </dgm:t>
    </dgm:pt>
    <dgm:pt modelId="{A9ECBCC9-9501-4115-907C-687D797F2B92}" type="parTrans" cxnId="{94AAD86B-A1F7-445B-B893-995DDF00AC42}">
      <dgm:prSet/>
      <dgm:spPr/>
      <dgm:t>
        <a:bodyPr/>
        <a:lstStyle/>
        <a:p>
          <a:endParaRPr lang="en-US"/>
        </a:p>
      </dgm:t>
    </dgm:pt>
    <dgm:pt modelId="{FB07672B-0AFE-4E44-B33F-12AE7DAAE4ED}" type="sibTrans" cxnId="{94AAD86B-A1F7-445B-B893-995DDF00AC42}">
      <dgm:prSet/>
      <dgm:spPr/>
      <dgm:t>
        <a:bodyPr/>
        <a:lstStyle/>
        <a:p>
          <a:endParaRPr lang="en-US"/>
        </a:p>
      </dgm:t>
    </dgm:pt>
    <dgm:pt modelId="{996E9048-D61A-488D-9A90-DDF39F81CC01}">
      <dgm:prSet phldrT="[Text]" custT="1"/>
      <dgm:spPr/>
      <dgm:t>
        <a:bodyPr/>
        <a:lstStyle/>
        <a:p>
          <a:pPr marL="349250" indent="-228600">
            <a:lnSpc>
              <a:spcPct val="90000"/>
            </a:lnSpc>
            <a:spcBef>
              <a:spcPct val="0"/>
            </a:spcBef>
            <a:buClrTx/>
            <a:buSzTx/>
            <a:buFont typeface="+mj-lt"/>
            <a:buAutoNum type="arabicPeriod"/>
          </a:pPr>
          <a:r>
            <a:rPr lang="en-US" sz="1600" b="1">
              <a:solidFill>
                <a:schemeClr val="accent5"/>
              </a:solidFill>
            </a:rPr>
            <a:t>Purpose, </a:t>
          </a:r>
        </a:p>
      </dgm:t>
    </dgm:pt>
    <dgm:pt modelId="{F5C63191-EE13-4693-A2ED-6A8AECBEB4B9}" type="parTrans" cxnId="{9515BAFA-E35F-4543-AAC4-964532E0792E}">
      <dgm:prSet/>
      <dgm:spPr/>
      <dgm:t>
        <a:bodyPr/>
        <a:lstStyle/>
        <a:p>
          <a:endParaRPr lang="en-US"/>
        </a:p>
      </dgm:t>
    </dgm:pt>
    <dgm:pt modelId="{BA5B6217-D10A-4C08-A6C8-DAC4E3A9BC0E}" type="sibTrans" cxnId="{9515BAFA-E35F-4543-AAC4-964532E0792E}">
      <dgm:prSet/>
      <dgm:spPr/>
      <dgm:t>
        <a:bodyPr/>
        <a:lstStyle/>
        <a:p>
          <a:endParaRPr lang="en-US"/>
        </a:p>
      </dgm:t>
    </dgm:pt>
    <dgm:pt modelId="{EAC5331D-5416-4B9A-A7CB-FE6A87C95C38}">
      <dgm:prSet phldrT="[Text]" custT="1"/>
      <dgm:spPr/>
      <dgm:t>
        <a:bodyPr/>
        <a:lstStyle/>
        <a:p>
          <a:pPr marL="349250" indent="-228600">
            <a:lnSpc>
              <a:spcPct val="90000"/>
            </a:lnSpc>
            <a:spcBef>
              <a:spcPct val="0"/>
            </a:spcBef>
            <a:buClrTx/>
            <a:buSzTx/>
            <a:buFont typeface="+mj-lt"/>
            <a:buAutoNum type="arabicPeriod"/>
          </a:pPr>
          <a:r>
            <a:rPr lang="en-US" sz="1600" b="1">
              <a:solidFill>
                <a:schemeClr val="accent5"/>
              </a:solidFill>
            </a:rPr>
            <a:t>Context of AI systems</a:t>
          </a:r>
        </a:p>
      </dgm:t>
    </dgm:pt>
    <dgm:pt modelId="{8D1C0AE2-FA25-4802-801C-A514D2EE4477}" type="parTrans" cxnId="{98C0321C-6EC2-4974-9B6C-AB089687D2E8}">
      <dgm:prSet/>
      <dgm:spPr/>
      <dgm:t>
        <a:bodyPr/>
        <a:lstStyle/>
        <a:p>
          <a:endParaRPr lang="en-US"/>
        </a:p>
      </dgm:t>
    </dgm:pt>
    <dgm:pt modelId="{32EC171F-5340-402E-8F69-8EE9D40CFF9A}" type="sibTrans" cxnId="{98C0321C-6EC2-4974-9B6C-AB089687D2E8}">
      <dgm:prSet/>
      <dgm:spPr/>
      <dgm:t>
        <a:bodyPr/>
        <a:lstStyle/>
        <a:p>
          <a:endParaRPr lang="en-US"/>
        </a:p>
      </dgm:t>
    </dgm:pt>
    <dgm:pt modelId="{F71A7264-C182-4B4E-B4A5-C91FB8DC5585}">
      <dgm:prSet phldrT="[Text]" custT="1"/>
      <dgm:spPr/>
      <dgm:t>
        <a:bodyPr/>
        <a:lstStyle/>
        <a:p>
          <a:pPr marL="228600" indent="-114300">
            <a:lnSpc>
              <a:spcPct val="100000"/>
            </a:lnSpc>
            <a:spcBef>
              <a:spcPts val="600"/>
            </a:spcBef>
            <a:buClrTx/>
            <a:buSzTx/>
            <a:buFont typeface="Arial" panose="020B0604020202020204" pitchFamily="34" charset="0"/>
            <a:buChar char="•"/>
          </a:pPr>
          <a:r>
            <a:rPr lang="en-US" sz="1600" b="1">
              <a:solidFill>
                <a:schemeClr val="accent5"/>
              </a:solidFill>
            </a:rPr>
            <a:t>Include ethical choice awareness, tensions, tradeoffs, and impact.</a:t>
          </a:r>
        </a:p>
      </dgm:t>
    </dgm:pt>
    <dgm:pt modelId="{35339F91-B610-4134-B17E-3F1C793AC572}" type="parTrans" cxnId="{E13FC78A-83FE-41DB-AC53-743D8A9B939E}">
      <dgm:prSet/>
      <dgm:spPr/>
      <dgm:t>
        <a:bodyPr/>
        <a:lstStyle/>
        <a:p>
          <a:endParaRPr lang="en-US"/>
        </a:p>
      </dgm:t>
    </dgm:pt>
    <dgm:pt modelId="{FAC73906-CC73-4DBA-A912-B8231CF5C572}" type="sibTrans" cxnId="{E13FC78A-83FE-41DB-AC53-743D8A9B939E}">
      <dgm:prSet/>
      <dgm:spPr/>
      <dgm:t>
        <a:bodyPr/>
        <a:lstStyle/>
        <a:p>
          <a:endParaRPr lang="en-US"/>
        </a:p>
      </dgm:t>
    </dgm:pt>
    <dgm:pt modelId="{47A14FFB-F615-4416-BD47-25A1FF19978E}">
      <dgm:prSet custT="1"/>
      <dgm:spPr/>
      <dgm:t>
        <a:bodyPr/>
        <a:lstStyle/>
        <a:p>
          <a:pPr marL="349250" indent="-228600">
            <a:buFont typeface="+mj-lt"/>
            <a:buAutoNum type="arabicPeriod"/>
          </a:pPr>
          <a:r>
            <a:rPr lang="en-US" sz="1600" b="1">
              <a:solidFill>
                <a:schemeClr val="accent5"/>
              </a:solidFill>
            </a:rPr>
            <a:t>Foreseen risk,</a:t>
          </a:r>
          <a:endParaRPr lang="en-US" sz="1600" b="1" cap="all" baseline="0">
            <a:solidFill>
              <a:schemeClr val="accent5"/>
            </a:solidFill>
          </a:endParaRPr>
        </a:p>
      </dgm:t>
    </dgm:pt>
    <dgm:pt modelId="{04AE4C56-6829-4481-921C-1FE9F84E940B}" type="parTrans" cxnId="{A9BC58AF-5814-453A-B7F6-31C1D6FD6892}">
      <dgm:prSet/>
      <dgm:spPr/>
      <dgm:t>
        <a:bodyPr/>
        <a:lstStyle/>
        <a:p>
          <a:endParaRPr lang="en-US"/>
        </a:p>
      </dgm:t>
    </dgm:pt>
    <dgm:pt modelId="{907E6527-3685-488D-9BCF-7C24BB5D9B0E}" type="sibTrans" cxnId="{A9BC58AF-5814-453A-B7F6-31C1D6FD6892}">
      <dgm:prSet/>
      <dgm:spPr/>
      <dgm:t>
        <a:bodyPr/>
        <a:lstStyle/>
        <a:p>
          <a:endParaRPr lang="en-US"/>
        </a:p>
      </dgm:t>
    </dgm:pt>
    <dgm:pt modelId="{6327258D-42EF-4A0C-9585-CCF558D0AAB8}">
      <dgm:prSet custT="1"/>
      <dgm:spPr/>
      <dgm:t>
        <a:bodyPr/>
        <a:lstStyle/>
        <a:p>
          <a:pPr marL="349250" indent="-228600">
            <a:buFont typeface="+mj-lt"/>
            <a:buAutoNum type="arabicPeriod"/>
          </a:pPr>
          <a:r>
            <a:rPr lang="en-US" sz="1600" b="1">
              <a:solidFill>
                <a:schemeClr val="accent5"/>
              </a:solidFill>
            </a:rPr>
            <a:t>Disparate impact</a:t>
          </a:r>
          <a:endParaRPr lang="en-US" sz="1600" b="1" cap="all" baseline="0">
            <a:solidFill>
              <a:schemeClr val="accent5"/>
            </a:solidFill>
          </a:endParaRPr>
        </a:p>
      </dgm:t>
    </dgm:pt>
    <dgm:pt modelId="{949F523D-9909-485C-A932-009A8C932EFF}" type="parTrans" cxnId="{92744889-BE5C-4B90-AAA1-C190C5DE34AC}">
      <dgm:prSet/>
      <dgm:spPr/>
      <dgm:t>
        <a:bodyPr/>
        <a:lstStyle/>
        <a:p>
          <a:endParaRPr lang="en-US"/>
        </a:p>
      </dgm:t>
    </dgm:pt>
    <dgm:pt modelId="{B3AC85AD-91B7-429B-9D78-7839BD64FC34}" type="sibTrans" cxnId="{92744889-BE5C-4B90-AAA1-C190C5DE34AC}">
      <dgm:prSet/>
      <dgm:spPr/>
      <dgm:t>
        <a:bodyPr/>
        <a:lstStyle/>
        <a:p>
          <a:endParaRPr lang="en-US"/>
        </a:p>
      </dgm:t>
    </dgm:pt>
    <dgm:pt modelId="{8C330F05-C7FD-4FD7-AC45-DF21A52296F2}">
      <dgm:prSet custT="1"/>
      <dgm:spPr/>
      <dgm:t>
        <a:bodyPr/>
        <a:lstStyle/>
        <a:p>
          <a:pPr marL="349250" indent="-228600">
            <a:buFont typeface="+mj-lt"/>
            <a:buAutoNum type="arabicPeriod"/>
          </a:pPr>
          <a:r>
            <a:rPr lang="en-US" sz="1600" b="1">
              <a:solidFill>
                <a:schemeClr val="accent5"/>
              </a:solidFill>
            </a:rPr>
            <a:t>Conditions for use</a:t>
          </a:r>
          <a:endParaRPr lang="en-US" sz="1600" b="1" cap="all" baseline="0">
            <a:solidFill>
              <a:schemeClr val="accent5"/>
            </a:solidFill>
          </a:endParaRPr>
        </a:p>
      </dgm:t>
    </dgm:pt>
    <dgm:pt modelId="{5164D4CA-7CD3-4A2C-B061-D592DB8ED29B}" type="parTrans" cxnId="{A8198B28-31A2-4590-AB1D-B0129C50A204}">
      <dgm:prSet/>
      <dgm:spPr/>
      <dgm:t>
        <a:bodyPr/>
        <a:lstStyle/>
        <a:p>
          <a:endParaRPr lang="en-US"/>
        </a:p>
      </dgm:t>
    </dgm:pt>
    <dgm:pt modelId="{87E63C4D-BAE2-4614-ADE5-ACA43EC22C1D}" type="sibTrans" cxnId="{A8198B28-31A2-4590-AB1D-B0129C50A204}">
      <dgm:prSet/>
      <dgm:spPr/>
      <dgm:t>
        <a:bodyPr/>
        <a:lstStyle/>
        <a:p>
          <a:endParaRPr lang="en-US"/>
        </a:p>
      </dgm:t>
    </dgm:pt>
    <dgm:pt modelId="{8CF85745-8A9E-44B8-BBCC-93B7051AFF5C}">
      <dgm:prSet custT="1"/>
      <dgm:spPr/>
      <dgm:t>
        <a:bodyPr/>
        <a:lstStyle/>
        <a:p>
          <a:pPr marL="349250" indent="-228600">
            <a:buFont typeface="+mj-lt"/>
            <a:buAutoNum type="arabicPeriod"/>
          </a:pPr>
          <a:r>
            <a:rPr lang="en-US" sz="1600" b="1">
              <a:solidFill>
                <a:schemeClr val="accent5"/>
              </a:solidFill>
            </a:rPr>
            <a:t>Limits of use</a:t>
          </a:r>
          <a:endParaRPr lang="en-US" sz="1600" b="1" cap="all" baseline="0">
            <a:solidFill>
              <a:schemeClr val="accent5"/>
            </a:solidFill>
          </a:endParaRPr>
        </a:p>
      </dgm:t>
    </dgm:pt>
    <dgm:pt modelId="{4E161C10-7D86-4164-B30B-1F8595288B5C}" type="parTrans" cxnId="{61C7912D-546E-49ED-B6FA-231E5CD6B3DD}">
      <dgm:prSet/>
      <dgm:spPr/>
      <dgm:t>
        <a:bodyPr/>
        <a:lstStyle/>
        <a:p>
          <a:endParaRPr lang="en-US"/>
        </a:p>
      </dgm:t>
    </dgm:pt>
    <dgm:pt modelId="{A9E354B7-32D1-46E1-9FB4-9160D219047E}" type="sibTrans" cxnId="{61C7912D-546E-49ED-B6FA-231E5CD6B3DD}">
      <dgm:prSet/>
      <dgm:spPr/>
      <dgm:t>
        <a:bodyPr/>
        <a:lstStyle/>
        <a:p>
          <a:endParaRPr lang="en-US"/>
        </a:p>
      </dgm:t>
    </dgm:pt>
    <dgm:pt modelId="{CF144E2F-F100-4EBB-AAC2-E192CDF64107}">
      <dgm:prSet custT="1"/>
      <dgm:spPr/>
      <dgm:t>
        <a:bodyPr/>
        <a:lstStyle/>
        <a:p>
          <a:pPr marL="349250" indent="-228600">
            <a:buFont typeface="+mj-lt"/>
            <a:buAutoNum type="arabicPeriod"/>
          </a:pPr>
          <a:r>
            <a:rPr lang="en-US" sz="1600" b="1">
              <a:solidFill>
                <a:schemeClr val="accent5"/>
              </a:solidFill>
            </a:rPr>
            <a:t>Inappropriate use</a:t>
          </a:r>
          <a:endParaRPr lang="en-US" sz="1600" b="1" cap="all" baseline="0">
            <a:solidFill>
              <a:schemeClr val="accent5"/>
            </a:solidFill>
          </a:endParaRPr>
        </a:p>
      </dgm:t>
    </dgm:pt>
    <dgm:pt modelId="{A3AB0AC1-CC78-41D3-B1DC-CB2E2ABB0EDA}" type="parTrans" cxnId="{EE96CDD7-333C-4564-B238-6486F10DAFF4}">
      <dgm:prSet/>
      <dgm:spPr/>
      <dgm:t>
        <a:bodyPr/>
        <a:lstStyle/>
        <a:p>
          <a:endParaRPr lang="en-US"/>
        </a:p>
      </dgm:t>
    </dgm:pt>
    <dgm:pt modelId="{361163B3-B7DD-4D34-9E3E-58C3FA252570}" type="sibTrans" cxnId="{EE96CDD7-333C-4564-B238-6486F10DAFF4}">
      <dgm:prSet/>
      <dgm:spPr/>
      <dgm:t>
        <a:bodyPr/>
        <a:lstStyle/>
        <a:p>
          <a:endParaRPr lang="en-US"/>
        </a:p>
      </dgm:t>
    </dgm:pt>
    <dgm:pt modelId="{46C2E93E-B22D-4ED8-AAE2-59ADED9BBB18}">
      <dgm:prSet custT="1"/>
      <dgm:spPr/>
      <dgm:t>
        <a:bodyPr/>
        <a:lstStyle/>
        <a:p>
          <a:pPr marL="341313" indent="-231775">
            <a:buFont typeface="+mj-lt"/>
            <a:buAutoNum type="arabicPeriod"/>
          </a:pPr>
          <a:r>
            <a:rPr lang="en-US" sz="1600" b="1" cap="none" baseline="0">
              <a:solidFill>
                <a:schemeClr val="accent5"/>
              </a:solidFill>
            </a:rPr>
            <a:t>Prototype</a:t>
          </a:r>
        </a:p>
      </dgm:t>
    </dgm:pt>
    <dgm:pt modelId="{FE7D21BB-F1D6-4F12-895C-07A3087CC800}" type="parTrans" cxnId="{F66365C7-1B59-48A5-99BF-BC2A2395D7A9}">
      <dgm:prSet/>
      <dgm:spPr/>
      <dgm:t>
        <a:bodyPr/>
        <a:lstStyle/>
        <a:p>
          <a:endParaRPr lang="en-US"/>
        </a:p>
      </dgm:t>
    </dgm:pt>
    <dgm:pt modelId="{E4482CB5-5118-4CF4-AA11-37B7D6B0E1D4}" type="sibTrans" cxnId="{F66365C7-1B59-48A5-99BF-BC2A2395D7A9}">
      <dgm:prSet/>
      <dgm:spPr/>
      <dgm:t>
        <a:bodyPr/>
        <a:lstStyle/>
        <a:p>
          <a:endParaRPr lang="en-US"/>
        </a:p>
      </dgm:t>
    </dgm:pt>
    <dgm:pt modelId="{949605EF-3F43-4644-AEAA-C79272D845F0}">
      <dgm:prSet custT="1"/>
      <dgm:spPr/>
      <dgm:t>
        <a:bodyPr/>
        <a:lstStyle/>
        <a:p>
          <a:pPr marL="341313" indent="-231775">
            <a:buFont typeface="+mj-lt"/>
            <a:buAutoNum type="arabicPeriod"/>
          </a:pPr>
          <a:r>
            <a:rPr lang="en-US" sz="1600" b="1" cap="none" baseline="0">
              <a:solidFill>
                <a:schemeClr val="accent5"/>
              </a:solidFill>
            </a:rPr>
            <a:t>Test</a:t>
          </a:r>
        </a:p>
      </dgm:t>
    </dgm:pt>
    <dgm:pt modelId="{CD7A412A-0B16-4A92-BF5E-B63F97862D0B}" type="parTrans" cxnId="{B6965161-61EB-42F2-B38A-5DE0AEE307A1}">
      <dgm:prSet/>
      <dgm:spPr/>
      <dgm:t>
        <a:bodyPr/>
        <a:lstStyle/>
        <a:p>
          <a:endParaRPr lang="en-US"/>
        </a:p>
      </dgm:t>
    </dgm:pt>
    <dgm:pt modelId="{019B734A-B759-4827-AA21-ED3D1C662A85}" type="sibTrans" cxnId="{B6965161-61EB-42F2-B38A-5DE0AEE307A1}">
      <dgm:prSet/>
      <dgm:spPr/>
      <dgm:t>
        <a:bodyPr/>
        <a:lstStyle/>
        <a:p>
          <a:endParaRPr lang="en-US"/>
        </a:p>
      </dgm:t>
    </dgm:pt>
    <dgm:pt modelId="{C138BD93-9413-4D49-A7EB-5DA62BDDDC01}">
      <dgm:prSet custT="1"/>
      <dgm:spPr/>
      <dgm:t>
        <a:bodyPr/>
        <a:lstStyle/>
        <a:p>
          <a:pPr marL="341313" indent="-231775">
            <a:buFont typeface="+mj-lt"/>
            <a:buAutoNum type="arabicPeriod"/>
          </a:pPr>
          <a:r>
            <a:rPr lang="en-US" sz="1600" b="1" cap="none" baseline="0">
              <a:solidFill>
                <a:schemeClr val="accent5"/>
              </a:solidFill>
            </a:rPr>
            <a:t>Feedback</a:t>
          </a:r>
        </a:p>
      </dgm:t>
    </dgm:pt>
    <dgm:pt modelId="{63EB4C71-292D-4613-BA25-B4FA307F73FE}" type="parTrans" cxnId="{B4EA5723-3122-4F07-A7A4-E272A557F212}">
      <dgm:prSet/>
      <dgm:spPr/>
      <dgm:t>
        <a:bodyPr/>
        <a:lstStyle/>
        <a:p>
          <a:endParaRPr lang="en-US"/>
        </a:p>
      </dgm:t>
    </dgm:pt>
    <dgm:pt modelId="{2A679D1B-0632-43C5-A3A3-439FC5FC7ECA}" type="sibTrans" cxnId="{B4EA5723-3122-4F07-A7A4-E272A557F212}">
      <dgm:prSet/>
      <dgm:spPr/>
      <dgm:t>
        <a:bodyPr/>
        <a:lstStyle/>
        <a:p>
          <a:endParaRPr lang="en-US"/>
        </a:p>
      </dgm:t>
    </dgm:pt>
    <dgm:pt modelId="{08D639D8-04F0-4448-A11E-B17D9D87E114}">
      <dgm:prSet custT="1"/>
      <dgm:spPr/>
      <dgm:t>
        <a:bodyPr/>
        <a:lstStyle/>
        <a:p>
          <a:pPr marL="341313" indent="-231775">
            <a:buFont typeface="+mj-lt"/>
            <a:buAutoNum type="arabicPeriod"/>
          </a:pPr>
          <a:r>
            <a:rPr lang="en-US" sz="1600" b="1" cap="none" baseline="0">
              <a:solidFill>
                <a:schemeClr val="accent5"/>
              </a:solidFill>
            </a:rPr>
            <a:t>Implement</a:t>
          </a:r>
        </a:p>
      </dgm:t>
    </dgm:pt>
    <dgm:pt modelId="{83010FA8-0114-436E-BD7D-0E7F68E724B8}" type="parTrans" cxnId="{C08412AE-BDF2-472F-964C-EF6F71F48B79}">
      <dgm:prSet/>
      <dgm:spPr/>
      <dgm:t>
        <a:bodyPr/>
        <a:lstStyle/>
        <a:p>
          <a:endParaRPr lang="en-US"/>
        </a:p>
      </dgm:t>
    </dgm:pt>
    <dgm:pt modelId="{63C55F85-FBB7-4AD8-AE1F-7C7CCF99FDD3}" type="sibTrans" cxnId="{C08412AE-BDF2-472F-964C-EF6F71F48B79}">
      <dgm:prSet/>
      <dgm:spPr/>
      <dgm:t>
        <a:bodyPr/>
        <a:lstStyle/>
        <a:p>
          <a:endParaRPr lang="en-US"/>
        </a:p>
      </dgm:t>
    </dgm:pt>
    <dgm:pt modelId="{CC4BEBCA-02ED-425F-A117-ED442DFDA378}">
      <dgm:prSet custT="1"/>
      <dgm:spPr/>
      <dgm:t>
        <a:bodyPr/>
        <a:lstStyle/>
        <a:p>
          <a:pPr marL="341313" indent="-231775">
            <a:buFont typeface="+mj-lt"/>
            <a:buNone/>
          </a:pPr>
          <a:r>
            <a:rPr lang="en-US" sz="1600" b="1" cap="none" baseline="0">
              <a:solidFill>
                <a:schemeClr val="accent5"/>
              </a:solidFill>
            </a:rPr>
            <a:t>Ex. Instructions for Use (IFU) called out by EU AI Act</a:t>
          </a:r>
        </a:p>
      </dgm:t>
    </dgm:pt>
    <dgm:pt modelId="{E62A4804-3DD6-41D1-AFCC-96F1DA88C7DE}" type="parTrans" cxnId="{8D43E5A8-FB56-46DB-B537-BD5F2CC9F702}">
      <dgm:prSet/>
      <dgm:spPr/>
      <dgm:t>
        <a:bodyPr/>
        <a:lstStyle/>
        <a:p>
          <a:endParaRPr lang="en-US"/>
        </a:p>
      </dgm:t>
    </dgm:pt>
    <dgm:pt modelId="{F4F7DE5B-ABEE-4BB5-B7D0-BB961AED3725}" type="sibTrans" cxnId="{8D43E5A8-FB56-46DB-B537-BD5F2CC9F702}">
      <dgm:prSet/>
      <dgm:spPr/>
      <dgm:t>
        <a:bodyPr/>
        <a:lstStyle/>
        <a:p>
          <a:endParaRPr lang="en-US"/>
        </a:p>
      </dgm:t>
    </dgm:pt>
    <dgm:pt modelId="{4823A2AB-D14D-41FE-AA4D-D4A578A9C1DA}" type="pres">
      <dgm:prSet presAssocID="{AB3DEF0F-74CA-4B5C-B047-07E8440CC346}" presName="linearFlow" presStyleCnt="0">
        <dgm:presLayoutVars>
          <dgm:dir/>
          <dgm:animLvl val="lvl"/>
          <dgm:resizeHandles val="exact"/>
        </dgm:presLayoutVars>
      </dgm:prSet>
      <dgm:spPr/>
    </dgm:pt>
    <dgm:pt modelId="{E2EBFA04-2090-4023-B32F-EEFB7C6511A3}" type="pres">
      <dgm:prSet presAssocID="{70E38928-F746-40BF-93A3-784075712713}" presName="composite" presStyleCnt="0"/>
      <dgm:spPr/>
    </dgm:pt>
    <dgm:pt modelId="{8BC22EBF-1EB6-4D23-BBF6-A3ACD5352BA9}" type="pres">
      <dgm:prSet presAssocID="{70E38928-F746-40BF-93A3-784075712713}" presName="parTx" presStyleLbl="node1" presStyleIdx="0" presStyleCnt="5">
        <dgm:presLayoutVars>
          <dgm:chMax val="0"/>
          <dgm:chPref val="0"/>
          <dgm:bulletEnabled val="1"/>
        </dgm:presLayoutVars>
      </dgm:prSet>
      <dgm:spPr/>
    </dgm:pt>
    <dgm:pt modelId="{E7029A2D-E45E-4E24-BF04-4E83FD835EE4}" type="pres">
      <dgm:prSet presAssocID="{70E38928-F746-40BF-93A3-784075712713}" presName="parSh" presStyleLbl="node1" presStyleIdx="0" presStyleCnt="5" custScaleY="161152" custLinFactNeighborY="-18020"/>
      <dgm:spPr/>
    </dgm:pt>
    <dgm:pt modelId="{F5BCE619-5A6E-408A-AFA5-3C4534A454BD}" type="pres">
      <dgm:prSet presAssocID="{70E38928-F746-40BF-93A3-784075712713}" presName="desTx" presStyleLbl="fgAcc1" presStyleIdx="0" presStyleCnt="5" custLinFactNeighborY="5921">
        <dgm:presLayoutVars>
          <dgm:bulletEnabled val="1"/>
        </dgm:presLayoutVars>
      </dgm:prSet>
      <dgm:spPr/>
    </dgm:pt>
    <dgm:pt modelId="{F21367FD-CF98-4499-8EBC-CE02CA0003AC}" type="pres">
      <dgm:prSet presAssocID="{23AE8256-D65C-42C9-A463-D47A9AFB940C}" presName="sibTrans" presStyleLbl="sibTrans2D1" presStyleIdx="0" presStyleCnt="4" custScaleX="82645" custScaleY="82645"/>
      <dgm:spPr/>
    </dgm:pt>
    <dgm:pt modelId="{6C3BFBE3-2992-45E0-88D2-8CF456120F28}" type="pres">
      <dgm:prSet presAssocID="{23AE8256-D65C-42C9-A463-D47A9AFB940C}" presName="connTx" presStyleLbl="sibTrans2D1" presStyleIdx="0" presStyleCnt="4"/>
      <dgm:spPr/>
    </dgm:pt>
    <dgm:pt modelId="{377B1A91-3D47-4689-AC04-68349AE20E72}" type="pres">
      <dgm:prSet presAssocID="{BC985622-9AEA-4782-964E-DF5FF3E8E79D}" presName="composite" presStyleCnt="0"/>
      <dgm:spPr/>
    </dgm:pt>
    <dgm:pt modelId="{280F2480-3EA9-4A61-8256-F74FD14FFEC3}" type="pres">
      <dgm:prSet presAssocID="{BC985622-9AEA-4782-964E-DF5FF3E8E79D}" presName="parTx" presStyleLbl="node1" presStyleIdx="0" presStyleCnt="5">
        <dgm:presLayoutVars>
          <dgm:chMax val="0"/>
          <dgm:chPref val="0"/>
          <dgm:bulletEnabled val="1"/>
        </dgm:presLayoutVars>
      </dgm:prSet>
      <dgm:spPr/>
    </dgm:pt>
    <dgm:pt modelId="{CE243264-6A1C-410F-9411-C6469FC7059E}" type="pres">
      <dgm:prSet presAssocID="{BC985622-9AEA-4782-964E-DF5FF3E8E79D}" presName="parSh" presStyleLbl="node1" presStyleIdx="1" presStyleCnt="5" custScaleY="161152" custLinFactNeighborY="-18020"/>
      <dgm:spPr/>
    </dgm:pt>
    <dgm:pt modelId="{885DF8BD-1945-4EAD-B93D-13A661AB0CAD}" type="pres">
      <dgm:prSet presAssocID="{BC985622-9AEA-4782-964E-DF5FF3E8E79D}" presName="desTx" presStyleLbl="fgAcc1" presStyleIdx="1" presStyleCnt="5" custScaleX="116210" custLinFactNeighborY="6382">
        <dgm:presLayoutVars>
          <dgm:bulletEnabled val="1"/>
        </dgm:presLayoutVars>
      </dgm:prSet>
      <dgm:spPr/>
    </dgm:pt>
    <dgm:pt modelId="{A327D56D-5685-4726-9E2F-C2F88149A402}" type="pres">
      <dgm:prSet presAssocID="{205BCC58-8417-4E22-9E2F-F44DB3E51CF8}" presName="sibTrans" presStyleLbl="sibTrans2D1" presStyleIdx="1" presStyleCnt="4" custScaleX="82645" custScaleY="82645"/>
      <dgm:spPr/>
    </dgm:pt>
    <dgm:pt modelId="{1B75C79C-1EC7-4A80-8283-BEFAAA38A82E}" type="pres">
      <dgm:prSet presAssocID="{205BCC58-8417-4E22-9E2F-F44DB3E51CF8}" presName="connTx" presStyleLbl="sibTrans2D1" presStyleIdx="1" presStyleCnt="4"/>
      <dgm:spPr/>
    </dgm:pt>
    <dgm:pt modelId="{56D492A6-D4E4-4B5C-BDE6-EF4170F525EF}" type="pres">
      <dgm:prSet presAssocID="{E42B380E-58E0-4CF1-94A9-149780708FAA}" presName="composite" presStyleCnt="0"/>
      <dgm:spPr/>
    </dgm:pt>
    <dgm:pt modelId="{02C15964-35D8-42D5-866B-622B8154C269}" type="pres">
      <dgm:prSet presAssocID="{E42B380E-58E0-4CF1-94A9-149780708FAA}" presName="parTx" presStyleLbl="node1" presStyleIdx="1" presStyleCnt="5">
        <dgm:presLayoutVars>
          <dgm:chMax val="0"/>
          <dgm:chPref val="0"/>
          <dgm:bulletEnabled val="1"/>
        </dgm:presLayoutVars>
      </dgm:prSet>
      <dgm:spPr/>
    </dgm:pt>
    <dgm:pt modelId="{7785D260-E5C4-443C-A729-A73684641F4D}" type="pres">
      <dgm:prSet presAssocID="{E42B380E-58E0-4CF1-94A9-149780708FAA}" presName="parSh" presStyleLbl="node1" presStyleIdx="2" presStyleCnt="5" custScaleY="161152" custLinFactNeighborY="-18020"/>
      <dgm:spPr/>
    </dgm:pt>
    <dgm:pt modelId="{2409CEB5-CFCA-4AA8-87AF-3CA4C7D26006}" type="pres">
      <dgm:prSet presAssocID="{E42B380E-58E0-4CF1-94A9-149780708FAA}" presName="desTx" presStyleLbl="fgAcc1" presStyleIdx="2" presStyleCnt="5" custLinFactNeighborX="-637" custLinFactNeighborY="5609">
        <dgm:presLayoutVars>
          <dgm:bulletEnabled val="1"/>
        </dgm:presLayoutVars>
      </dgm:prSet>
      <dgm:spPr/>
    </dgm:pt>
    <dgm:pt modelId="{1D6EDDD6-7D4C-4298-A732-0354E66CC064}" type="pres">
      <dgm:prSet presAssocID="{BCF1DC7E-B5B3-445A-94B1-F8E4A410FAA1}" presName="sibTrans" presStyleLbl="sibTrans2D1" presStyleIdx="2" presStyleCnt="4" custScaleX="82645" custScaleY="82645"/>
      <dgm:spPr/>
    </dgm:pt>
    <dgm:pt modelId="{B4929C09-8C69-4B3C-93AF-4A10E528BA3F}" type="pres">
      <dgm:prSet presAssocID="{BCF1DC7E-B5B3-445A-94B1-F8E4A410FAA1}" presName="connTx" presStyleLbl="sibTrans2D1" presStyleIdx="2" presStyleCnt="4"/>
      <dgm:spPr/>
    </dgm:pt>
    <dgm:pt modelId="{F28C61BE-A067-45F5-BDE9-F85854C2287E}" type="pres">
      <dgm:prSet presAssocID="{1285249C-5754-465D-9D54-CADD1FC7163D}" presName="composite" presStyleCnt="0"/>
      <dgm:spPr/>
    </dgm:pt>
    <dgm:pt modelId="{1DAF4478-61EE-4401-9D96-5999857150E3}" type="pres">
      <dgm:prSet presAssocID="{1285249C-5754-465D-9D54-CADD1FC7163D}" presName="parTx" presStyleLbl="node1" presStyleIdx="2" presStyleCnt="5">
        <dgm:presLayoutVars>
          <dgm:chMax val="0"/>
          <dgm:chPref val="0"/>
          <dgm:bulletEnabled val="1"/>
        </dgm:presLayoutVars>
      </dgm:prSet>
      <dgm:spPr/>
    </dgm:pt>
    <dgm:pt modelId="{04E3A955-FA1F-4393-BF0E-6FD4C775A6C2}" type="pres">
      <dgm:prSet presAssocID="{1285249C-5754-465D-9D54-CADD1FC7163D}" presName="parSh" presStyleLbl="node1" presStyleIdx="3" presStyleCnt="5" custScaleY="161152" custLinFactNeighborY="-18020"/>
      <dgm:spPr/>
    </dgm:pt>
    <dgm:pt modelId="{B24A2FF0-C6F7-4D59-B6CB-1E20CB68C83C}" type="pres">
      <dgm:prSet presAssocID="{1285249C-5754-465D-9D54-CADD1FC7163D}" presName="desTx" presStyleLbl="fgAcc1" presStyleIdx="3" presStyleCnt="5" custLinFactNeighborX="-637" custLinFactNeighborY="5921">
        <dgm:presLayoutVars>
          <dgm:bulletEnabled val="1"/>
        </dgm:presLayoutVars>
      </dgm:prSet>
      <dgm:spPr/>
    </dgm:pt>
    <dgm:pt modelId="{DCE902D9-0260-4A2B-B39C-CDBBBEC8F883}" type="pres">
      <dgm:prSet presAssocID="{18895F81-4511-4172-9EEB-CF1492E993F7}" presName="sibTrans" presStyleLbl="sibTrans2D1" presStyleIdx="3" presStyleCnt="4" custScaleX="82645" custScaleY="82645"/>
      <dgm:spPr/>
    </dgm:pt>
    <dgm:pt modelId="{80B49099-CAFA-4E6A-8AB9-0EFE90AEA86A}" type="pres">
      <dgm:prSet presAssocID="{18895F81-4511-4172-9EEB-CF1492E993F7}" presName="connTx" presStyleLbl="sibTrans2D1" presStyleIdx="3" presStyleCnt="4"/>
      <dgm:spPr/>
    </dgm:pt>
    <dgm:pt modelId="{0586B9AC-3A8A-4ADF-852D-1C5B32994095}" type="pres">
      <dgm:prSet presAssocID="{E6168351-B6A7-4412-8932-17F0ABD0B8EA}" presName="composite" presStyleCnt="0"/>
      <dgm:spPr/>
    </dgm:pt>
    <dgm:pt modelId="{CD4C1AB4-1CA3-46A8-B6E0-4DA740FF2871}" type="pres">
      <dgm:prSet presAssocID="{E6168351-B6A7-4412-8932-17F0ABD0B8EA}" presName="parTx" presStyleLbl="node1" presStyleIdx="3" presStyleCnt="5">
        <dgm:presLayoutVars>
          <dgm:chMax val="0"/>
          <dgm:chPref val="0"/>
          <dgm:bulletEnabled val="1"/>
        </dgm:presLayoutVars>
      </dgm:prSet>
      <dgm:spPr/>
    </dgm:pt>
    <dgm:pt modelId="{69FAA47C-F308-49FB-8B94-8767C4E21E39}" type="pres">
      <dgm:prSet presAssocID="{E6168351-B6A7-4412-8932-17F0ABD0B8EA}" presName="parSh" presStyleLbl="node1" presStyleIdx="4" presStyleCnt="5" custScaleY="161152" custLinFactNeighborY="-18020"/>
      <dgm:spPr/>
    </dgm:pt>
    <dgm:pt modelId="{FD332D4D-C366-4C8D-A4B8-325A39A2E97D}" type="pres">
      <dgm:prSet presAssocID="{E6168351-B6A7-4412-8932-17F0ABD0B8EA}" presName="desTx" presStyleLbl="fgAcc1" presStyleIdx="4" presStyleCnt="5" custLinFactNeighborX="1499" custLinFactNeighborY="5609">
        <dgm:presLayoutVars>
          <dgm:bulletEnabled val="1"/>
        </dgm:presLayoutVars>
      </dgm:prSet>
      <dgm:spPr/>
    </dgm:pt>
  </dgm:ptLst>
  <dgm:cxnLst>
    <dgm:cxn modelId="{A921210F-9E09-485D-87CA-0DFD5315509A}" type="presOf" srcId="{473233E9-68F3-4EF5-A2F8-00DFE591C73F}" destId="{2409CEB5-CFCA-4AA8-87AF-3CA4C7D26006}" srcOrd="0" destOrd="0" presId="urn:microsoft.com/office/officeart/2005/8/layout/process3"/>
    <dgm:cxn modelId="{98C0321C-6EC2-4974-9B6C-AB089687D2E8}" srcId="{BC985622-9AEA-4782-964E-DF5FF3E8E79D}" destId="{EAC5331D-5416-4B9A-A7CB-FE6A87C95C38}" srcOrd="4" destOrd="0" parTransId="{8D1C0AE2-FA25-4802-801C-A514D2EE4477}" sibTransId="{32EC171F-5340-402E-8F69-8EE9D40CFF9A}"/>
    <dgm:cxn modelId="{097B2820-4E98-4476-82AD-8A5204BBB12F}" type="presOf" srcId="{8908DF54-E7AA-4F52-890A-8D1913DF421C}" destId="{FD332D4D-C366-4C8D-A4B8-325A39A2E97D}" srcOrd="0" destOrd="0" presId="urn:microsoft.com/office/officeart/2005/8/layout/process3"/>
    <dgm:cxn modelId="{B4EA5723-3122-4F07-A7A4-E272A557F212}" srcId="{1285249C-5754-465D-9D54-CADD1FC7163D}" destId="{C138BD93-9413-4D49-A7EB-5DA62BDDDC01}" srcOrd="3" destOrd="0" parTransId="{63EB4C71-292D-4613-BA25-B4FA307F73FE}" sibTransId="{2A679D1B-0632-43C5-A3A3-439FC5FC7ECA}"/>
    <dgm:cxn modelId="{A8198B28-31A2-4590-AB1D-B0129C50A204}" srcId="{E42B380E-58E0-4CF1-94A9-149780708FAA}" destId="{8C330F05-C7FD-4FD7-AC45-DF21A52296F2}" srcOrd="3" destOrd="0" parTransId="{5164D4CA-7CD3-4A2C-B061-D592DB8ED29B}" sibTransId="{87E63C4D-BAE2-4614-ADE5-ACA43EC22C1D}"/>
    <dgm:cxn modelId="{67C3E829-0AE6-4B64-B2D3-076CA34CA95E}" type="presOf" srcId="{C138BD93-9413-4D49-A7EB-5DA62BDDDC01}" destId="{B24A2FF0-C6F7-4D59-B6CB-1E20CB68C83C}" srcOrd="0" destOrd="3" presId="urn:microsoft.com/office/officeart/2005/8/layout/process3"/>
    <dgm:cxn modelId="{2CAAD92B-5119-477B-BD94-88696C73E15C}" type="presOf" srcId="{18895F81-4511-4172-9EEB-CF1492E993F7}" destId="{80B49099-CAFA-4E6A-8AB9-0EFE90AEA86A}" srcOrd="1" destOrd="0" presId="urn:microsoft.com/office/officeart/2005/8/layout/process3"/>
    <dgm:cxn modelId="{61C7912D-546E-49ED-B6FA-231E5CD6B3DD}" srcId="{E42B380E-58E0-4CF1-94A9-149780708FAA}" destId="{8CF85745-8A9E-44B8-BBCC-93B7051AFF5C}" srcOrd="4" destOrd="0" parTransId="{4E161C10-7D86-4164-B30B-1F8595288B5C}" sibTransId="{A9E354B7-32D1-46E1-9FB4-9160D219047E}"/>
    <dgm:cxn modelId="{52D37B34-A848-4CA8-8973-6A0E3F0E7037}" type="presOf" srcId="{205BCC58-8417-4E22-9E2F-F44DB3E51CF8}" destId="{1B75C79C-1EC7-4A80-8283-BEFAAA38A82E}" srcOrd="1" destOrd="0" presId="urn:microsoft.com/office/officeart/2005/8/layout/process3"/>
    <dgm:cxn modelId="{ABFED139-57B8-4B2C-BDC0-2A8562FF2EAE}" type="presOf" srcId="{70E38928-F746-40BF-93A3-784075712713}" destId="{8BC22EBF-1EB6-4D23-BBF6-A3ACD5352BA9}" srcOrd="0" destOrd="0" presId="urn:microsoft.com/office/officeart/2005/8/layout/process3"/>
    <dgm:cxn modelId="{62B1E439-FA98-4676-91D7-868E506398F5}" srcId="{BC985622-9AEA-4782-964E-DF5FF3E8E79D}" destId="{3FBC181E-FA17-42C7-B690-63BD88D13DCD}" srcOrd="1" destOrd="0" parTransId="{01692CEE-F4EC-4B88-B958-82484F1FD40D}" sibTransId="{F3A3AB9F-B2B6-4320-B78F-4563567D0E66}"/>
    <dgm:cxn modelId="{761EAA3F-00DF-4C68-8810-0C00CCCA133C}" type="presOf" srcId="{AB3DEF0F-74CA-4B5C-B047-07E8440CC346}" destId="{4823A2AB-D14D-41FE-AA4D-D4A578A9C1DA}" srcOrd="0" destOrd="0" presId="urn:microsoft.com/office/officeart/2005/8/layout/process3"/>
    <dgm:cxn modelId="{B6965161-61EB-42F2-B38A-5DE0AEE307A1}" srcId="{1285249C-5754-465D-9D54-CADD1FC7163D}" destId="{949605EF-3F43-4644-AEAA-C79272D845F0}" srcOrd="2" destOrd="0" parTransId="{CD7A412A-0B16-4A92-BF5E-B63F97862D0B}" sibTransId="{019B734A-B759-4827-AA21-ED3D1C662A85}"/>
    <dgm:cxn modelId="{AE743A65-F140-441E-A401-995C4485739B}" type="presOf" srcId="{205BCC58-8417-4E22-9E2F-F44DB3E51CF8}" destId="{A327D56D-5685-4726-9E2F-C2F88149A402}" srcOrd="0" destOrd="0" presId="urn:microsoft.com/office/officeart/2005/8/layout/process3"/>
    <dgm:cxn modelId="{5ECB6267-69F6-4015-A37E-4AF40C093222}" srcId="{AB3DEF0F-74CA-4B5C-B047-07E8440CC346}" destId="{1285249C-5754-465D-9D54-CADD1FC7163D}" srcOrd="3" destOrd="0" parTransId="{66EA74F7-3D4D-4D57-8187-7B1C8C70B162}" sibTransId="{18895F81-4511-4172-9EEB-CF1492E993F7}"/>
    <dgm:cxn modelId="{EED64A67-F113-40BF-9BAA-6115EAB710DF}" srcId="{70E38928-F746-40BF-93A3-784075712713}" destId="{9BB320E3-A5B4-42CB-95B2-465E8D1BF591}" srcOrd="0" destOrd="0" parTransId="{F313F2B5-93B8-4372-9492-65EDC0865938}" sibTransId="{C4BD7420-493C-4E5C-A89C-6423E3AA179C}"/>
    <dgm:cxn modelId="{A2878067-2C60-4B74-A600-1ED259D69F5D}" type="presOf" srcId="{08D639D8-04F0-4448-A11E-B17D9D87E114}" destId="{B24A2FF0-C6F7-4D59-B6CB-1E20CB68C83C}" srcOrd="0" destOrd="4" presId="urn:microsoft.com/office/officeart/2005/8/layout/process3"/>
    <dgm:cxn modelId="{94AAD86B-A1F7-445B-B893-995DDF00AC42}" srcId="{BC985622-9AEA-4782-964E-DF5FF3E8E79D}" destId="{7E0CD131-0320-4400-A999-5DB3388F1037}" srcOrd="2" destOrd="0" parTransId="{A9ECBCC9-9501-4115-907C-687D797F2B92}" sibTransId="{FB07672B-0AFE-4E44-B33F-12AE7DAAE4ED}"/>
    <dgm:cxn modelId="{6548374F-B1D8-4B41-94F1-9468BE8B3FBD}" srcId="{E42B380E-58E0-4CF1-94A9-149780708FAA}" destId="{473233E9-68F3-4EF5-A2F8-00DFE591C73F}" srcOrd="0" destOrd="0" parTransId="{9E6D1A93-0D8A-496C-92ED-4C9D7E38B333}" sibTransId="{58CE7ED2-65B4-4F51-9E5C-C68E5974BFE3}"/>
    <dgm:cxn modelId="{C7B4D26F-7E10-4926-B85A-62C5FF350CF4}" srcId="{AB3DEF0F-74CA-4B5C-B047-07E8440CC346}" destId="{70E38928-F746-40BF-93A3-784075712713}" srcOrd="0" destOrd="0" parTransId="{A756C7E1-30A6-409C-9B77-0D79997E563C}" sibTransId="{23AE8256-D65C-42C9-A463-D47A9AFB940C}"/>
    <dgm:cxn modelId="{3C8E0450-63F8-4CF0-BCF3-6E1B1FF7477E}" type="presOf" srcId="{8C330F05-C7FD-4FD7-AC45-DF21A52296F2}" destId="{2409CEB5-CFCA-4AA8-87AF-3CA4C7D26006}" srcOrd="0" destOrd="3" presId="urn:microsoft.com/office/officeart/2005/8/layout/process3"/>
    <dgm:cxn modelId="{83C06C52-435D-413E-A07C-C6C899E36D91}" type="presOf" srcId="{23AE8256-D65C-42C9-A463-D47A9AFB940C}" destId="{6C3BFBE3-2992-45E0-88D2-8CF456120F28}" srcOrd="1" destOrd="0" presId="urn:microsoft.com/office/officeart/2005/8/layout/process3"/>
    <dgm:cxn modelId="{CDFF3F73-8723-454F-BD1A-0ED76E80405E}" type="presOf" srcId="{1285249C-5754-465D-9D54-CADD1FC7163D}" destId="{04E3A955-FA1F-4393-BF0E-6FD4C775A6C2}" srcOrd="1" destOrd="0" presId="urn:microsoft.com/office/officeart/2005/8/layout/process3"/>
    <dgm:cxn modelId="{9E08C553-B244-4B9A-B36C-126730A9A700}" type="presOf" srcId="{1285249C-5754-465D-9D54-CADD1FC7163D}" destId="{1DAF4478-61EE-4401-9D96-5999857150E3}" srcOrd="0" destOrd="0" presId="urn:microsoft.com/office/officeart/2005/8/layout/process3"/>
    <dgm:cxn modelId="{91606D76-E7B0-4A6F-86D1-2F718C271403}" type="presOf" srcId="{BC985622-9AEA-4782-964E-DF5FF3E8E79D}" destId="{280F2480-3EA9-4A61-8256-F74FD14FFEC3}" srcOrd="0" destOrd="0" presId="urn:microsoft.com/office/officeart/2005/8/layout/process3"/>
    <dgm:cxn modelId="{87A93058-B65F-4947-8981-52DDB212D0E8}" type="presOf" srcId="{9BB320E3-A5B4-42CB-95B2-465E8D1BF591}" destId="{F5BCE619-5A6E-408A-AFA5-3C4534A454BD}" srcOrd="0" destOrd="0" presId="urn:microsoft.com/office/officeart/2005/8/layout/process3"/>
    <dgm:cxn modelId="{9BB1ED7B-A578-450F-A6FC-C19BCEA07B14}" type="presOf" srcId="{7E0CD131-0320-4400-A999-5DB3388F1037}" destId="{885DF8BD-1945-4EAD-B93D-13A661AB0CAD}" srcOrd="0" destOrd="2" presId="urn:microsoft.com/office/officeart/2005/8/layout/process3"/>
    <dgm:cxn modelId="{E5EDA17E-44D7-4C18-9F80-E56FB149326E}" srcId="{BC985622-9AEA-4782-964E-DF5FF3E8E79D}" destId="{7DF0F227-6BD9-470B-86CF-C2F4E87D4165}" srcOrd="0" destOrd="0" parTransId="{A70CEB70-483B-4608-BD74-A7F474FB1F83}" sibTransId="{FE49399D-5C05-4462-8230-2D3E158884AD}"/>
    <dgm:cxn modelId="{10D88B7F-6030-475D-87B4-D41C792E4448}" type="presOf" srcId="{996E9048-D61A-488D-9A90-DDF39F81CC01}" destId="{885DF8BD-1945-4EAD-B93D-13A661AB0CAD}" srcOrd="0" destOrd="3" presId="urn:microsoft.com/office/officeart/2005/8/layout/process3"/>
    <dgm:cxn modelId="{EF07F980-1D5C-496B-8985-956A39AFEC0F}" type="presOf" srcId="{23AE8256-D65C-42C9-A463-D47A9AFB940C}" destId="{F21367FD-CF98-4499-8EBC-CE02CA0003AC}" srcOrd="0" destOrd="0" presId="urn:microsoft.com/office/officeart/2005/8/layout/process3"/>
    <dgm:cxn modelId="{92744889-BE5C-4B90-AAA1-C190C5DE34AC}" srcId="{E42B380E-58E0-4CF1-94A9-149780708FAA}" destId="{6327258D-42EF-4A0C-9585-CCF558D0AAB8}" srcOrd="2" destOrd="0" parTransId="{949F523D-9909-485C-A932-009A8C932EFF}" sibTransId="{B3AC85AD-91B7-429B-9D78-7839BD64FC34}"/>
    <dgm:cxn modelId="{E13FC78A-83FE-41DB-AC53-743D8A9B939E}" srcId="{BC985622-9AEA-4782-964E-DF5FF3E8E79D}" destId="{F71A7264-C182-4B4E-B4A5-C91FB8DC5585}" srcOrd="5" destOrd="0" parTransId="{35339F91-B610-4134-B17E-3F1C793AC572}" sibTransId="{FAC73906-CC73-4DBA-A912-B8231CF5C572}"/>
    <dgm:cxn modelId="{04BD3D8B-5A9C-428F-9083-74B4848933B1}" type="presOf" srcId="{949605EF-3F43-4644-AEAA-C79272D845F0}" destId="{B24A2FF0-C6F7-4D59-B6CB-1E20CB68C83C}" srcOrd="0" destOrd="2" presId="urn:microsoft.com/office/officeart/2005/8/layout/process3"/>
    <dgm:cxn modelId="{FB2DF38B-CD68-40F1-87D2-0A6E92326114}" type="presOf" srcId="{47A14FFB-F615-4416-BD47-25A1FF19978E}" destId="{2409CEB5-CFCA-4AA8-87AF-3CA4C7D26006}" srcOrd="0" destOrd="1" presId="urn:microsoft.com/office/officeart/2005/8/layout/process3"/>
    <dgm:cxn modelId="{EA398A8F-4B9F-4117-93B0-47CE409D58AA}" srcId="{AB3DEF0F-74CA-4B5C-B047-07E8440CC346}" destId="{BC985622-9AEA-4782-964E-DF5FF3E8E79D}" srcOrd="1" destOrd="0" parTransId="{D2C66B89-4BD4-4CA5-932A-D618D5A62205}" sibTransId="{205BCC58-8417-4E22-9E2F-F44DB3E51CF8}"/>
    <dgm:cxn modelId="{73CD4691-686C-44FD-B2F8-D8DD87D3168C}" type="presOf" srcId="{70E38928-F746-40BF-93A3-784075712713}" destId="{E7029A2D-E45E-4E24-BF04-4E83FD835EE4}" srcOrd="1" destOrd="0" presId="urn:microsoft.com/office/officeart/2005/8/layout/process3"/>
    <dgm:cxn modelId="{7A9C4696-E922-443E-A5DB-1D52B7AD3423}" type="presOf" srcId="{46C2E93E-B22D-4ED8-AAE2-59ADED9BBB18}" destId="{B24A2FF0-C6F7-4D59-B6CB-1E20CB68C83C}" srcOrd="0" destOrd="1" presId="urn:microsoft.com/office/officeart/2005/8/layout/process3"/>
    <dgm:cxn modelId="{261073A3-BB14-4384-8CBE-A8FC504AAD9C}" type="presOf" srcId="{18895F81-4511-4172-9EEB-CF1492E993F7}" destId="{DCE902D9-0260-4A2B-B39C-CDBBBEC8F883}" srcOrd="0" destOrd="0" presId="urn:microsoft.com/office/officeart/2005/8/layout/process3"/>
    <dgm:cxn modelId="{5C79F1A3-7794-4329-9063-5DDC81CB6C65}" type="presOf" srcId="{8CF85745-8A9E-44B8-BBCC-93B7051AFF5C}" destId="{2409CEB5-CFCA-4AA8-87AF-3CA4C7D26006}" srcOrd="0" destOrd="4" presId="urn:microsoft.com/office/officeart/2005/8/layout/process3"/>
    <dgm:cxn modelId="{494790A5-297C-41C3-874C-16072B1D7B97}" srcId="{AB3DEF0F-74CA-4B5C-B047-07E8440CC346}" destId="{E42B380E-58E0-4CF1-94A9-149780708FAA}" srcOrd="2" destOrd="0" parTransId="{2D766AF2-83B2-45C2-BA0C-8D6837DB9000}" sibTransId="{BCF1DC7E-B5B3-445A-94B1-F8E4A410FAA1}"/>
    <dgm:cxn modelId="{364EA3A7-23A2-4487-8581-B02DF678FF31}" srcId="{AB3DEF0F-74CA-4B5C-B047-07E8440CC346}" destId="{E6168351-B6A7-4412-8932-17F0ABD0B8EA}" srcOrd="4" destOrd="0" parTransId="{0E55C1F9-3414-476C-84CE-EECE70B8F329}" sibTransId="{84B27968-8A9D-4FFE-8245-B58E75FFAB61}"/>
    <dgm:cxn modelId="{8D43E5A8-FB56-46DB-B537-BD5F2CC9F702}" srcId="{1285249C-5754-465D-9D54-CADD1FC7163D}" destId="{CC4BEBCA-02ED-425F-A117-ED442DFDA378}" srcOrd="5" destOrd="0" parTransId="{E62A4804-3DD6-41D1-AFCC-96F1DA88C7DE}" sibTransId="{F4F7DE5B-ABEE-4BB5-B7D0-BB961AED3725}"/>
    <dgm:cxn modelId="{C08412AE-BDF2-472F-964C-EF6F71F48B79}" srcId="{1285249C-5754-465D-9D54-CADD1FC7163D}" destId="{08D639D8-04F0-4448-A11E-B17D9D87E114}" srcOrd="4" destOrd="0" parTransId="{83010FA8-0114-436E-BD7D-0E7F68E724B8}" sibTransId="{63C55F85-FBB7-4AD8-AE1F-7C7CCF99FDD3}"/>
    <dgm:cxn modelId="{47AB76AE-DBC4-4B43-BC67-58AD99631244}" type="presOf" srcId="{CC4BEBCA-02ED-425F-A117-ED442DFDA378}" destId="{B24A2FF0-C6F7-4D59-B6CB-1E20CB68C83C}" srcOrd="0" destOrd="5" presId="urn:microsoft.com/office/officeart/2005/8/layout/process3"/>
    <dgm:cxn modelId="{A9BC58AF-5814-453A-B7F6-31C1D6FD6892}" srcId="{E42B380E-58E0-4CF1-94A9-149780708FAA}" destId="{47A14FFB-F615-4416-BD47-25A1FF19978E}" srcOrd="1" destOrd="0" parTransId="{04AE4C56-6829-4481-921C-1FE9F84E940B}" sibTransId="{907E6527-3685-488D-9BCF-7C24BB5D9B0E}"/>
    <dgm:cxn modelId="{128856B4-C7CF-4C88-BE14-BBA8342F4E3E}" type="presOf" srcId="{E42B380E-58E0-4CF1-94A9-149780708FAA}" destId="{02C15964-35D8-42D5-866B-622B8154C269}" srcOrd="0" destOrd="0" presId="urn:microsoft.com/office/officeart/2005/8/layout/process3"/>
    <dgm:cxn modelId="{3038A2BB-7563-4073-B118-7489FA55C85F}" type="presOf" srcId="{BCF1DC7E-B5B3-445A-94B1-F8E4A410FAA1}" destId="{1D6EDDD6-7D4C-4298-A732-0354E66CC064}" srcOrd="0" destOrd="0" presId="urn:microsoft.com/office/officeart/2005/8/layout/process3"/>
    <dgm:cxn modelId="{B750DAC4-9626-4252-B85D-4E8BE2D8B2E2}" type="presOf" srcId="{3FBC181E-FA17-42C7-B690-63BD88D13DCD}" destId="{885DF8BD-1945-4EAD-B93D-13A661AB0CAD}" srcOrd="0" destOrd="1" presId="urn:microsoft.com/office/officeart/2005/8/layout/process3"/>
    <dgm:cxn modelId="{F66365C7-1B59-48A5-99BF-BC2A2395D7A9}" srcId="{1285249C-5754-465D-9D54-CADD1FC7163D}" destId="{46C2E93E-B22D-4ED8-AAE2-59ADED9BBB18}" srcOrd="1" destOrd="0" parTransId="{FE7D21BB-F1D6-4F12-895C-07A3087CC800}" sibTransId="{E4482CB5-5118-4CF4-AA11-37B7D6B0E1D4}"/>
    <dgm:cxn modelId="{701F4FCD-7090-4093-AE2A-1E90AC9350FC}" type="presOf" srcId="{6327258D-42EF-4A0C-9585-CCF558D0AAB8}" destId="{2409CEB5-CFCA-4AA8-87AF-3CA4C7D26006}" srcOrd="0" destOrd="2" presId="urn:microsoft.com/office/officeart/2005/8/layout/process3"/>
    <dgm:cxn modelId="{E023AECD-3FD7-4A9D-903D-CF83608D24CA}" srcId="{1285249C-5754-465D-9D54-CADD1FC7163D}" destId="{A3919BAC-92D8-497E-81B3-EFD9BF69576D}" srcOrd="0" destOrd="0" parTransId="{7F69CD68-55B5-433F-BB32-25137008F0E8}" sibTransId="{4F2D14A9-9602-4EB3-B09A-F34964354A05}"/>
    <dgm:cxn modelId="{EE96CDD7-333C-4564-B238-6486F10DAFF4}" srcId="{E42B380E-58E0-4CF1-94A9-149780708FAA}" destId="{CF144E2F-F100-4EBB-AAC2-E192CDF64107}" srcOrd="5" destOrd="0" parTransId="{A3AB0AC1-CC78-41D3-B1DC-CB2E2ABB0EDA}" sibTransId="{361163B3-B7DD-4D34-9E3E-58C3FA252570}"/>
    <dgm:cxn modelId="{85656CDD-C236-49D5-8C3C-A52A68D4A932}" type="presOf" srcId="{EAC5331D-5416-4B9A-A7CB-FE6A87C95C38}" destId="{885DF8BD-1945-4EAD-B93D-13A661AB0CAD}" srcOrd="0" destOrd="4" presId="urn:microsoft.com/office/officeart/2005/8/layout/process3"/>
    <dgm:cxn modelId="{B9DAE2DD-E58F-4C85-AA29-4EE196238925}" type="presOf" srcId="{E42B380E-58E0-4CF1-94A9-149780708FAA}" destId="{7785D260-E5C4-443C-A729-A73684641F4D}" srcOrd="1" destOrd="0" presId="urn:microsoft.com/office/officeart/2005/8/layout/process3"/>
    <dgm:cxn modelId="{A15DFFE4-DAD7-47BF-BB03-077152492B19}" type="presOf" srcId="{E6168351-B6A7-4412-8932-17F0ABD0B8EA}" destId="{CD4C1AB4-1CA3-46A8-B6E0-4DA740FF2871}" srcOrd="0" destOrd="0" presId="urn:microsoft.com/office/officeart/2005/8/layout/process3"/>
    <dgm:cxn modelId="{B0AE03E6-AFC5-42E9-8492-4FC19A9A7139}" type="presOf" srcId="{BC985622-9AEA-4782-964E-DF5FF3E8E79D}" destId="{CE243264-6A1C-410F-9411-C6469FC7059E}" srcOrd="1" destOrd="0" presId="urn:microsoft.com/office/officeart/2005/8/layout/process3"/>
    <dgm:cxn modelId="{C2BDEFEA-549A-4FCA-AFC6-746251678B8B}" type="presOf" srcId="{BCF1DC7E-B5B3-445A-94B1-F8E4A410FAA1}" destId="{B4929C09-8C69-4B3C-93AF-4A10E528BA3F}" srcOrd="1" destOrd="0" presId="urn:microsoft.com/office/officeart/2005/8/layout/process3"/>
    <dgm:cxn modelId="{A99F38F4-9336-4157-9EE4-0ABBCA1674B4}" type="presOf" srcId="{A3919BAC-92D8-497E-81B3-EFD9BF69576D}" destId="{B24A2FF0-C6F7-4D59-B6CB-1E20CB68C83C}" srcOrd="0" destOrd="0" presId="urn:microsoft.com/office/officeart/2005/8/layout/process3"/>
    <dgm:cxn modelId="{31F97BF7-9806-4AAA-915F-A1407AA0933D}" srcId="{E6168351-B6A7-4412-8932-17F0ABD0B8EA}" destId="{8908DF54-E7AA-4F52-890A-8D1913DF421C}" srcOrd="0" destOrd="0" parTransId="{A20F3BA6-FDBB-4B6B-AD62-887116B1339C}" sibTransId="{4C7ADB3E-13D5-4449-B28D-78C5EF2E69B9}"/>
    <dgm:cxn modelId="{9515BAFA-E35F-4543-AAC4-964532E0792E}" srcId="{BC985622-9AEA-4782-964E-DF5FF3E8E79D}" destId="{996E9048-D61A-488D-9A90-DDF39F81CC01}" srcOrd="3" destOrd="0" parTransId="{F5C63191-EE13-4693-A2ED-6A8AECBEB4B9}" sibTransId="{BA5B6217-D10A-4C08-A6C8-DAC4E3A9BC0E}"/>
    <dgm:cxn modelId="{A4958BFB-0DF2-40C7-99D4-15856143E7C8}" type="presOf" srcId="{7DF0F227-6BD9-470B-86CF-C2F4E87D4165}" destId="{885DF8BD-1945-4EAD-B93D-13A661AB0CAD}" srcOrd="0" destOrd="0" presId="urn:microsoft.com/office/officeart/2005/8/layout/process3"/>
    <dgm:cxn modelId="{A7337EFE-152F-4A96-A86A-6325CA7681F3}" type="presOf" srcId="{CF144E2F-F100-4EBB-AAC2-E192CDF64107}" destId="{2409CEB5-CFCA-4AA8-87AF-3CA4C7D26006}" srcOrd="0" destOrd="5" presId="urn:microsoft.com/office/officeart/2005/8/layout/process3"/>
    <dgm:cxn modelId="{0E2CF6FE-5956-44AB-A6E9-C2BB55C55BF8}" type="presOf" srcId="{E6168351-B6A7-4412-8932-17F0ABD0B8EA}" destId="{69FAA47C-F308-49FB-8B94-8767C4E21E39}" srcOrd="1" destOrd="0" presId="urn:microsoft.com/office/officeart/2005/8/layout/process3"/>
    <dgm:cxn modelId="{77D01DFF-EE2F-43C5-AB6F-AAFCABC867A4}" type="presOf" srcId="{F71A7264-C182-4B4E-B4A5-C91FB8DC5585}" destId="{885DF8BD-1945-4EAD-B93D-13A661AB0CAD}" srcOrd="0" destOrd="5" presId="urn:microsoft.com/office/officeart/2005/8/layout/process3"/>
    <dgm:cxn modelId="{0227464E-8D5E-4FA3-A921-E92B39E200BF}" type="presParOf" srcId="{4823A2AB-D14D-41FE-AA4D-D4A578A9C1DA}" destId="{E2EBFA04-2090-4023-B32F-EEFB7C6511A3}" srcOrd="0" destOrd="0" presId="urn:microsoft.com/office/officeart/2005/8/layout/process3"/>
    <dgm:cxn modelId="{B2FC3029-74EB-4FDF-9F27-978FBF2583DA}" type="presParOf" srcId="{E2EBFA04-2090-4023-B32F-EEFB7C6511A3}" destId="{8BC22EBF-1EB6-4D23-BBF6-A3ACD5352BA9}" srcOrd="0" destOrd="0" presId="urn:microsoft.com/office/officeart/2005/8/layout/process3"/>
    <dgm:cxn modelId="{4D2E8D8B-8180-4ED6-B55E-9E45D5CF08F5}" type="presParOf" srcId="{E2EBFA04-2090-4023-B32F-EEFB7C6511A3}" destId="{E7029A2D-E45E-4E24-BF04-4E83FD835EE4}" srcOrd="1" destOrd="0" presId="urn:microsoft.com/office/officeart/2005/8/layout/process3"/>
    <dgm:cxn modelId="{D5C62070-633F-4E96-894E-3474B3121CE5}" type="presParOf" srcId="{E2EBFA04-2090-4023-B32F-EEFB7C6511A3}" destId="{F5BCE619-5A6E-408A-AFA5-3C4534A454BD}" srcOrd="2" destOrd="0" presId="urn:microsoft.com/office/officeart/2005/8/layout/process3"/>
    <dgm:cxn modelId="{4DE9A384-2A75-4C72-B3F6-CECF981FF99D}" type="presParOf" srcId="{4823A2AB-D14D-41FE-AA4D-D4A578A9C1DA}" destId="{F21367FD-CF98-4499-8EBC-CE02CA0003AC}" srcOrd="1" destOrd="0" presId="urn:microsoft.com/office/officeart/2005/8/layout/process3"/>
    <dgm:cxn modelId="{0268BD95-411F-4ACA-B03B-B3F8F3675205}" type="presParOf" srcId="{F21367FD-CF98-4499-8EBC-CE02CA0003AC}" destId="{6C3BFBE3-2992-45E0-88D2-8CF456120F28}" srcOrd="0" destOrd="0" presId="urn:microsoft.com/office/officeart/2005/8/layout/process3"/>
    <dgm:cxn modelId="{17BBF264-7E97-490D-8D66-5D3CCA6DD239}" type="presParOf" srcId="{4823A2AB-D14D-41FE-AA4D-D4A578A9C1DA}" destId="{377B1A91-3D47-4689-AC04-68349AE20E72}" srcOrd="2" destOrd="0" presId="urn:microsoft.com/office/officeart/2005/8/layout/process3"/>
    <dgm:cxn modelId="{4D29A660-85D8-451F-ADDE-79A059E0F1CF}" type="presParOf" srcId="{377B1A91-3D47-4689-AC04-68349AE20E72}" destId="{280F2480-3EA9-4A61-8256-F74FD14FFEC3}" srcOrd="0" destOrd="0" presId="urn:microsoft.com/office/officeart/2005/8/layout/process3"/>
    <dgm:cxn modelId="{0ED2A7EC-50ED-48FC-ACF9-2E35E8AAB38F}" type="presParOf" srcId="{377B1A91-3D47-4689-AC04-68349AE20E72}" destId="{CE243264-6A1C-410F-9411-C6469FC7059E}" srcOrd="1" destOrd="0" presId="urn:microsoft.com/office/officeart/2005/8/layout/process3"/>
    <dgm:cxn modelId="{33B9F211-B2B2-4CDA-A1F8-BB88B899CE89}" type="presParOf" srcId="{377B1A91-3D47-4689-AC04-68349AE20E72}" destId="{885DF8BD-1945-4EAD-B93D-13A661AB0CAD}" srcOrd="2" destOrd="0" presId="urn:microsoft.com/office/officeart/2005/8/layout/process3"/>
    <dgm:cxn modelId="{2C66466B-6465-4ABD-8A5D-8FA711466ECB}" type="presParOf" srcId="{4823A2AB-D14D-41FE-AA4D-D4A578A9C1DA}" destId="{A327D56D-5685-4726-9E2F-C2F88149A402}" srcOrd="3" destOrd="0" presId="urn:microsoft.com/office/officeart/2005/8/layout/process3"/>
    <dgm:cxn modelId="{92A0440C-F4FD-4CE8-884D-A0E4AF08C763}" type="presParOf" srcId="{A327D56D-5685-4726-9E2F-C2F88149A402}" destId="{1B75C79C-1EC7-4A80-8283-BEFAAA38A82E}" srcOrd="0" destOrd="0" presId="urn:microsoft.com/office/officeart/2005/8/layout/process3"/>
    <dgm:cxn modelId="{0157F028-9936-4C48-A604-27F8DFC8520C}" type="presParOf" srcId="{4823A2AB-D14D-41FE-AA4D-D4A578A9C1DA}" destId="{56D492A6-D4E4-4B5C-BDE6-EF4170F525EF}" srcOrd="4" destOrd="0" presId="urn:microsoft.com/office/officeart/2005/8/layout/process3"/>
    <dgm:cxn modelId="{76845351-7954-4C36-A778-DEE6B91EDC72}" type="presParOf" srcId="{56D492A6-D4E4-4B5C-BDE6-EF4170F525EF}" destId="{02C15964-35D8-42D5-866B-622B8154C269}" srcOrd="0" destOrd="0" presId="urn:microsoft.com/office/officeart/2005/8/layout/process3"/>
    <dgm:cxn modelId="{DF1F2BB5-FAD2-4CDA-919C-2C26B3DE1055}" type="presParOf" srcId="{56D492A6-D4E4-4B5C-BDE6-EF4170F525EF}" destId="{7785D260-E5C4-443C-A729-A73684641F4D}" srcOrd="1" destOrd="0" presId="urn:microsoft.com/office/officeart/2005/8/layout/process3"/>
    <dgm:cxn modelId="{FD775FCA-ED01-43A0-B2A8-E247CCAD3217}" type="presParOf" srcId="{56D492A6-D4E4-4B5C-BDE6-EF4170F525EF}" destId="{2409CEB5-CFCA-4AA8-87AF-3CA4C7D26006}" srcOrd="2" destOrd="0" presId="urn:microsoft.com/office/officeart/2005/8/layout/process3"/>
    <dgm:cxn modelId="{7E839D40-4074-4C43-BE76-B69E9C9032B9}" type="presParOf" srcId="{4823A2AB-D14D-41FE-AA4D-D4A578A9C1DA}" destId="{1D6EDDD6-7D4C-4298-A732-0354E66CC064}" srcOrd="5" destOrd="0" presId="urn:microsoft.com/office/officeart/2005/8/layout/process3"/>
    <dgm:cxn modelId="{8AB00A55-C0D9-4214-9D22-E62AF83C4626}" type="presParOf" srcId="{1D6EDDD6-7D4C-4298-A732-0354E66CC064}" destId="{B4929C09-8C69-4B3C-93AF-4A10E528BA3F}" srcOrd="0" destOrd="0" presId="urn:microsoft.com/office/officeart/2005/8/layout/process3"/>
    <dgm:cxn modelId="{97E152F1-2B39-4DF5-8DBA-1326B8BCABA3}" type="presParOf" srcId="{4823A2AB-D14D-41FE-AA4D-D4A578A9C1DA}" destId="{F28C61BE-A067-45F5-BDE9-F85854C2287E}" srcOrd="6" destOrd="0" presId="urn:microsoft.com/office/officeart/2005/8/layout/process3"/>
    <dgm:cxn modelId="{E9716332-F28F-4B79-B95A-F59B884CB1CA}" type="presParOf" srcId="{F28C61BE-A067-45F5-BDE9-F85854C2287E}" destId="{1DAF4478-61EE-4401-9D96-5999857150E3}" srcOrd="0" destOrd="0" presId="urn:microsoft.com/office/officeart/2005/8/layout/process3"/>
    <dgm:cxn modelId="{B07C78F7-16A6-432C-9CF9-A48E11F17AB1}" type="presParOf" srcId="{F28C61BE-A067-45F5-BDE9-F85854C2287E}" destId="{04E3A955-FA1F-4393-BF0E-6FD4C775A6C2}" srcOrd="1" destOrd="0" presId="urn:microsoft.com/office/officeart/2005/8/layout/process3"/>
    <dgm:cxn modelId="{8B7CCBA5-71ED-4AD1-8C6D-D1314BA5EF65}" type="presParOf" srcId="{F28C61BE-A067-45F5-BDE9-F85854C2287E}" destId="{B24A2FF0-C6F7-4D59-B6CB-1E20CB68C83C}" srcOrd="2" destOrd="0" presId="urn:microsoft.com/office/officeart/2005/8/layout/process3"/>
    <dgm:cxn modelId="{D4CD1264-48F8-410E-AF5B-2A7198D3E448}" type="presParOf" srcId="{4823A2AB-D14D-41FE-AA4D-D4A578A9C1DA}" destId="{DCE902D9-0260-4A2B-B39C-CDBBBEC8F883}" srcOrd="7" destOrd="0" presId="urn:microsoft.com/office/officeart/2005/8/layout/process3"/>
    <dgm:cxn modelId="{0DD87700-95D2-4DE2-9C1D-C5762D6830B9}" type="presParOf" srcId="{DCE902D9-0260-4A2B-B39C-CDBBBEC8F883}" destId="{80B49099-CAFA-4E6A-8AB9-0EFE90AEA86A}" srcOrd="0" destOrd="0" presId="urn:microsoft.com/office/officeart/2005/8/layout/process3"/>
    <dgm:cxn modelId="{D11FF85A-2D95-465E-834F-7972323BF240}" type="presParOf" srcId="{4823A2AB-D14D-41FE-AA4D-D4A578A9C1DA}" destId="{0586B9AC-3A8A-4ADF-852D-1C5B32994095}" srcOrd="8" destOrd="0" presId="urn:microsoft.com/office/officeart/2005/8/layout/process3"/>
    <dgm:cxn modelId="{7C3ECDCF-00AE-4453-B293-3E8464B581E6}" type="presParOf" srcId="{0586B9AC-3A8A-4ADF-852D-1C5B32994095}" destId="{CD4C1AB4-1CA3-46A8-B6E0-4DA740FF2871}" srcOrd="0" destOrd="0" presId="urn:microsoft.com/office/officeart/2005/8/layout/process3"/>
    <dgm:cxn modelId="{1CD6406A-D193-4928-9BDD-09703CB2ED6B}" type="presParOf" srcId="{0586B9AC-3A8A-4ADF-852D-1C5B32994095}" destId="{69FAA47C-F308-49FB-8B94-8767C4E21E39}" srcOrd="1" destOrd="0" presId="urn:microsoft.com/office/officeart/2005/8/layout/process3"/>
    <dgm:cxn modelId="{F0A0C8C4-0446-4329-98F7-713A9835115F}" type="presParOf" srcId="{0586B9AC-3A8A-4ADF-852D-1C5B32994095}" destId="{FD332D4D-C366-4C8D-A4B8-325A39A2E97D}"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29A2D-E45E-4E24-BF04-4E83FD835EE4}">
      <dsp:nvSpPr>
        <dsp:cNvPr id="0" name=""/>
        <dsp:cNvSpPr/>
      </dsp:nvSpPr>
      <dsp:spPr>
        <a:xfrm>
          <a:off x="21738" y="643204"/>
          <a:ext cx="2282443" cy="2209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cap="all" baseline="0"/>
            <a:t>Identify Projects</a:t>
          </a:r>
          <a:endParaRPr lang="en-US" sz="1600" b="1" kern="1200"/>
        </a:p>
      </dsp:txBody>
      <dsp:txXfrm>
        <a:off x="21738" y="643204"/>
        <a:ext cx="2282443" cy="913869"/>
      </dsp:txXfrm>
    </dsp:sp>
    <dsp:sp modelId="{F5BCE619-5A6E-408A-AFA5-3C4534A454BD}">
      <dsp:nvSpPr>
        <dsp:cNvPr id="0" name=""/>
        <dsp:cNvSpPr/>
      </dsp:nvSpPr>
      <dsp:spPr>
        <a:xfrm>
          <a:off x="489226" y="1935479"/>
          <a:ext cx="2282443" cy="4631372"/>
        </a:xfrm>
        <a:prstGeom prst="roundRect">
          <a:avLst>
            <a:gd name="adj" fmla="val 10000"/>
          </a:avLst>
        </a:prstGeom>
        <a:solidFill>
          <a:schemeClr val="bg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100000"/>
            </a:lnSpc>
            <a:spcBef>
              <a:spcPct val="0"/>
            </a:spcBef>
            <a:spcAft>
              <a:spcPct val="15000"/>
            </a:spcAft>
            <a:buFont typeface="Arial" panose="020B0604020202020204" pitchFamily="34" charset="0"/>
            <a:buNone/>
          </a:pPr>
          <a:r>
            <a:rPr lang="en-US" sz="1600" b="1" kern="1200">
              <a:solidFill>
                <a:schemeClr val="accent5"/>
              </a:solidFill>
            </a:rPr>
            <a:t>  Selection of meaningful projects that elevates AI ethics  awareness, sensitivity, and practice guidelines for trustworthy AI.</a:t>
          </a:r>
        </a:p>
      </dsp:txBody>
      <dsp:txXfrm>
        <a:off x="556076" y="2002329"/>
        <a:ext cx="2148743" cy="4497672"/>
      </dsp:txXfrm>
    </dsp:sp>
    <dsp:sp modelId="{F21367FD-CF98-4499-8EBC-CE02CA0003AC}">
      <dsp:nvSpPr>
        <dsp:cNvPr id="0" name=""/>
        <dsp:cNvSpPr/>
      </dsp:nvSpPr>
      <dsp:spPr>
        <a:xfrm>
          <a:off x="2713844" y="865319"/>
          <a:ext cx="606235" cy="4696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2713844" y="959247"/>
        <a:ext cx="465343" cy="281784"/>
      </dsp:txXfrm>
    </dsp:sp>
    <dsp:sp modelId="{CE243264-6A1C-410F-9411-C6469FC7059E}">
      <dsp:nvSpPr>
        <dsp:cNvPr id="0" name=""/>
        <dsp:cNvSpPr/>
      </dsp:nvSpPr>
      <dsp:spPr>
        <a:xfrm>
          <a:off x="3688222" y="643204"/>
          <a:ext cx="2282443" cy="2209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cap="all" baseline="0"/>
            <a:t>Evaluate for Transparency &amp; Human-Centricity</a:t>
          </a:r>
          <a:endParaRPr lang="en-US" sz="1600" b="1" kern="1200"/>
        </a:p>
      </dsp:txBody>
      <dsp:txXfrm>
        <a:off x="3688222" y="643204"/>
        <a:ext cx="2282443" cy="913869"/>
      </dsp:txXfrm>
    </dsp:sp>
    <dsp:sp modelId="{885DF8BD-1945-4EAD-B93D-13A661AB0CAD}">
      <dsp:nvSpPr>
        <dsp:cNvPr id="0" name=""/>
        <dsp:cNvSpPr/>
      </dsp:nvSpPr>
      <dsp:spPr>
        <a:xfrm>
          <a:off x="3970718" y="1956829"/>
          <a:ext cx="2652427" cy="46313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20650" lvl="1" indent="-6350" algn="l" defTabSz="711200">
            <a:lnSpc>
              <a:spcPct val="100000"/>
            </a:lnSpc>
            <a:spcBef>
              <a:spcPct val="0"/>
            </a:spcBef>
            <a:spcAft>
              <a:spcPct val="15000"/>
            </a:spcAft>
            <a:buClrTx/>
            <a:buSzTx/>
            <a:buFont typeface="Arial" panose="020B0604020202020204" pitchFamily="34" charset="0"/>
            <a:buNone/>
          </a:pPr>
          <a:r>
            <a:rPr lang="en-US" sz="1600" b="1" kern="1200">
              <a:solidFill>
                <a:schemeClr val="accent5"/>
              </a:solidFill>
            </a:rPr>
            <a:t>Assess the robustness of project documentation used in D4G projects.</a:t>
          </a:r>
        </a:p>
        <a:p>
          <a:pPr marL="349250" lvl="1" indent="-228600" algn="l" defTabSz="711200">
            <a:lnSpc>
              <a:spcPct val="90000"/>
            </a:lnSpc>
            <a:spcBef>
              <a:spcPct val="0"/>
            </a:spcBef>
            <a:spcAft>
              <a:spcPct val="15000"/>
            </a:spcAft>
            <a:buClrTx/>
            <a:buSzTx/>
            <a:buFont typeface="+mj-lt"/>
            <a:buAutoNum type="arabicPeriod"/>
          </a:pPr>
          <a:r>
            <a:rPr lang="en-US" sz="1600" b="1" kern="1200">
              <a:solidFill>
                <a:schemeClr val="accent5"/>
              </a:solidFill>
            </a:rPr>
            <a:t>Scope, </a:t>
          </a:r>
        </a:p>
        <a:p>
          <a:pPr marL="349250" lvl="1" indent="-228600" algn="l" defTabSz="711200">
            <a:lnSpc>
              <a:spcPct val="90000"/>
            </a:lnSpc>
            <a:spcBef>
              <a:spcPct val="0"/>
            </a:spcBef>
            <a:spcAft>
              <a:spcPct val="15000"/>
            </a:spcAft>
            <a:buClrTx/>
            <a:buSzTx/>
            <a:buFont typeface="+mj-lt"/>
            <a:buAutoNum type="arabicPeriod"/>
          </a:pPr>
          <a:r>
            <a:rPr lang="en-US" sz="1600" b="1" kern="1200">
              <a:solidFill>
                <a:schemeClr val="accent5"/>
              </a:solidFill>
            </a:rPr>
            <a:t>Nature, </a:t>
          </a:r>
        </a:p>
        <a:p>
          <a:pPr marL="349250" lvl="1" indent="-228600" algn="l" defTabSz="711200">
            <a:lnSpc>
              <a:spcPct val="90000"/>
            </a:lnSpc>
            <a:spcBef>
              <a:spcPct val="0"/>
            </a:spcBef>
            <a:spcAft>
              <a:spcPct val="15000"/>
            </a:spcAft>
            <a:buClrTx/>
            <a:buSzTx/>
            <a:buFont typeface="+mj-lt"/>
            <a:buAutoNum type="arabicPeriod"/>
          </a:pPr>
          <a:r>
            <a:rPr lang="en-US" sz="1600" b="1" kern="1200">
              <a:solidFill>
                <a:schemeClr val="accent5"/>
              </a:solidFill>
            </a:rPr>
            <a:t>Purpose, </a:t>
          </a:r>
        </a:p>
        <a:p>
          <a:pPr marL="349250" lvl="1" indent="-228600" algn="l" defTabSz="711200">
            <a:lnSpc>
              <a:spcPct val="90000"/>
            </a:lnSpc>
            <a:spcBef>
              <a:spcPct val="0"/>
            </a:spcBef>
            <a:spcAft>
              <a:spcPct val="15000"/>
            </a:spcAft>
            <a:buClrTx/>
            <a:buSzTx/>
            <a:buFont typeface="+mj-lt"/>
            <a:buAutoNum type="arabicPeriod"/>
          </a:pPr>
          <a:r>
            <a:rPr lang="en-US" sz="1600" b="1" kern="1200">
              <a:solidFill>
                <a:schemeClr val="accent5"/>
              </a:solidFill>
            </a:rPr>
            <a:t>Context of AI systems</a:t>
          </a:r>
        </a:p>
        <a:p>
          <a:pPr marL="228600" lvl="1" indent="-114300" algn="l" defTabSz="711200">
            <a:lnSpc>
              <a:spcPct val="100000"/>
            </a:lnSpc>
            <a:spcBef>
              <a:spcPct val="0"/>
            </a:spcBef>
            <a:spcAft>
              <a:spcPct val="15000"/>
            </a:spcAft>
            <a:buClrTx/>
            <a:buSzTx/>
            <a:buFont typeface="Arial" panose="020B0604020202020204" pitchFamily="34" charset="0"/>
            <a:buChar char="•"/>
          </a:pPr>
          <a:r>
            <a:rPr lang="en-US" sz="1600" b="1" kern="1200">
              <a:solidFill>
                <a:schemeClr val="accent5"/>
              </a:solidFill>
            </a:rPr>
            <a:t>Include ethical choice awareness, tensions, tradeoffs, and impact.</a:t>
          </a:r>
        </a:p>
      </dsp:txBody>
      <dsp:txXfrm>
        <a:off x="4048405" y="2034516"/>
        <a:ext cx="2497053" cy="4475998"/>
      </dsp:txXfrm>
    </dsp:sp>
    <dsp:sp modelId="{A327D56D-5685-4726-9E2F-C2F88149A402}">
      <dsp:nvSpPr>
        <dsp:cNvPr id="0" name=""/>
        <dsp:cNvSpPr/>
      </dsp:nvSpPr>
      <dsp:spPr>
        <a:xfrm>
          <a:off x="6435085" y="865319"/>
          <a:ext cx="687265" cy="4696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6435085" y="959247"/>
        <a:ext cx="546373" cy="281784"/>
      </dsp:txXfrm>
    </dsp:sp>
    <dsp:sp modelId="{7785D260-E5C4-443C-A729-A73684641F4D}">
      <dsp:nvSpPr>
        <dsp:cNvPr id="0" name=""/>
        <dsp:cNvSpPr/>
      </dsp:nvSpPr>
      <dsp:spPr>
        <a:xfrm>
          <a:off x="7539698" y="643204"/>
          <a:ext cx="2282443" cy="2209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ClrTx/>
            <a:buSzTx/>
            <a:buFont typeface="Arial" panose="020B0604020202020204" pitchFamily="34" charset="0"/>
            <a:buNone/>
          </a:pPr>
          <a:r>
            <a:rPr lang="en-US" sz="1600" b="1" kern="1200" cap="all" baseline="0"/>
            <a:t>Evaluate system &amp; Participatory design</a:t>
          </a:r>
        </a:p>
      </dsp:txBody>
      <dsp:txXfrm>
        <a:off x="7539698" y="643204"/>
        <a:ext cx="2282443" cy="913869"/>
      </dsp:txXfrm>
    </dsp:sp>
    <dsp:sp modelId="{2409CEB5-CFCA-4AA8-87AF-3CA4C7D26006}">
      <dsp:nvSpPr>
        <dsp:cNvPr id="0" name=""/>
        <dsp:cNvSpPr/>
      </dsp:nvSpPr>
      <dsp:spPr>
        <a:xfrm>
          <a:off x="7992647" y="1921029"/>
          <a:ext cx="2282443" cy="46313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14300" lvl="1" indent="0" algn="l" defTabSz="711200">
            <a:lnSpc>
              <a:spcPct val="90000"/>
            </a:lnSpc>
            <a:spcBef>
              <a:spcPct val="0"/>
            </a:spcBef>
            <a:spcAft>
              <a:spcPct val="15000"/>
            </a:spcAft>
            <a:buNone/>
          </a:pPr>
          <a:r>
            <a:rPr lang="en-US" sz="1600" b="1" kern="1200">
              <a:solidFill>
                <a:schemeClr val="accent5"/>
              </a:solidFill>
            </a:rPr>
            <a:t>Assess the robustness of  participatory design of project, stakeholder engagement, capturing the following:</a:t>
          </a:r>
          <a:endParaRPr lang="en-US" sz="1600" b="1" kern="1200" cap="all" baseline="0">
            <a:solidFill>
              <a:schemeClr val="accent5"/>
            </a:solidFill>
          </a:endParaRPr>
        </a:p>
        <a:p>
          <a:pPr marL="349250" lvl="1" indent="-228600" algn="l" defTabSz="711200">
            <a:lnSpc>
              <a:spcPct val="90000"/>
            </a:lnSpc>
            <a:spcBef>
              <a:spcPct val="0"/>
            </a:spcBef>
            <a:spcAft>
              <a:spcPct val="15000"/>
            </a:spcAft>
            <a:buFont typeface="+mj-lt"/>
            <a:buAutoNum type="arabicPeriod"/>
          </a:pPr>
          <a:r>
            <a:rPr lang="en-US" sz="1600" b="1" kern="1200">
              <a:solidFill>
                <a:schemeClr val="accent5"/>
              </a:solidFill>
            </a:rPr>
            <a:t>Foreseen risk,</a:t>
          </a:r>
          <a:endParaRPr lang="en-US" sz="1600" b="1" kern="1200" cap="all" baseline="0">
            <a:solidFill>
              <a:schemeClr val="accent5"/>
            </a:solidFill>
          </a:endParaRPr>
        </a:p>
        <a:p>
          <a:pPr marL="349250" lvl="1" indent="-228600" algn="l" defTabSz="711200">
            <a:lnSpc>
              <a:spcPct val="90000"/>
            </a:lnSpc>
            <a:spcBef>
              <a:spcPct val="0"/>
            </a:spcBef>
            <a:spcAft>
              <a:spcPct val="15000"/>
            </a:spcAft>
            <a:buFont typeface="+mj-lt"/>
            <a:buAutoNum type="arabicPeriod"/>
          </a:pPr>
          <a:r>
            <a:rPr lang="en-US" sz="1600" b="1" kern="1200">
              <a:solidFill>
                <a:schemeClr val="accent5"/>
              </a:solidFill>
            </a:rPr>
            <a:t>Disparate impact</a:t>
          </a:r>
          <a:endParaRPr lang="en-US" sz="1600" b="1" kern="1200" cap="all" baseline="0">
            <a:solidFill>
              <a:schemeClr val="accent5"/>
            </a:solidFill>
          </a:endParaRPr>
        </a:p>
        <a:p>
          <a:pPr marL="349250" lvl="1" indent="-228600" algn="l" defTabSz="711200">
            <a:lnSpc>
              <a:spcPct val="90000"/>
            </a:lnSpc>
            <a:spcBef>
              <a:spcPct val="0"/>
            </a:spcBef>
            <a:spcAft>
              <a:spcPct val="15000"/>
            </a:spcAft>
            <a:buFont typeface="+mj-lt"/>
            <a:buAutoNum type="arabicPeriod"/>
          </a:pPr>
          <a:r>
            <a:rPr lang="en-US" sz="1600" b="1" kern="1200">
              <a:solidFill>
                <a:schemeClr val="accent5"/>
              </a:solidFill>
            </a:rPr>
            <a:t>Conditions for use</a:t>
          </a:r>
          <a:endParaRPr lang="en-US" sz="1600" b="1" kern="1200" cap="all" baseline="0">
            <a:solidFill>
              <a:schemeClr val="accent5"/>
            </a:solidFill>
          </a:endParaRPr>
        </a:p>
        <a:p>
          <a:pPr marL="349250" lvl="1" indent="-228600" algn="l" defTabSz="711200">
            <a:lnSpc>
              <a:spcPct val="90000"/>
            </a:lnSpc>
            <a:spcBef>
              <a:spcPct val="0"/>
            </a:spcBef>
            <a:spcAft>
              <a:spcPct val="15000"/>
            </a:spcAft>
            <a:buFont typeface="+mj-lt"/>
            <a:buAutoNum type="arabicPeriod"/>
          </a:pPr>
          <a:r>
            <a:rPr lang="en-US" sz="1600" b="1" kern="1200">
              <a:solidFill>
                <a:schemeClr val="accent5"/>
              </a:solidFill>
            </a:rPr>
            <a:t>Limits of use</a:t>
          </a:r>
          <a:endParaRPr lang="en-US" sz="1600" b="1" kern="1200" cap="all" baseline="0">
            <a:solidFill>
              <a:schemeClr val="accent5"/>
            </a:solidFill>
          </a:endParaRPr>
        </a:p>
        <a:p>
          <a:pPr marL="349250" lvl="1" indent="-228600" algn="l" defTabSz="711200">
            <a:lnSpc>
              <a:spcPct val="90000"/>
            </a:lnSpc>
            <a:spcBef>
              <a:spcPct val="0"/>
            </a:spcBef>
            <a:spcAft>
              <a:spcPct val="15000"/>
            </a:spcAft>
            <a:buFont typeface="+mj-lt"/>
            <a:buAutoNum type="arabicPeriod"/>
          </a:pPr>
          <a:r>
            <a:rPr lang="en-US" sz="1600" b="1" kern="1200">
              <a:solidFill>
                <a:schemeClr val="accent5"/>
              </a:solidFill>
            </a:rPr>
            <a:t>Inappropriate use</a:t>
          </a:r>
          <a:endParaRPr lang="en-US" sz="1600" b="1" kern="1200" cap="all" baseline="0">
            <a:solidFill>
              <a:schemeClr val="accent5"/>
            </a:solidFill>
          </a:endParaRPr>
        </a:p>
      </dsp:txBody>
      <dsp:txXfrm>
        <a:off x="8059497" y="1987879"/>
        <a:ext cx="2148743" cy="4497672"/>
      </dsp:txXfrm>
    </dsp:sp>
    <dsp:sp modelId="{1D6EDDD6-7D4C-4298-A732-0354E66CC064}">
      <dsp:nvSpPr>
        <dsp:cNvPr id="0" name=""/>
        <dsp:cNvSpPr/>
      </dsp:nvSpPr>
      <dsp:spPr>
        <a:xfrm>
          <a:off x="10231805" y="865319"/>
          <a:ext cx="606235" cy="4696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10231805" y="959247"/>
        <a:ext cx="465343" cy="281784"/>
      </dsp:txXfrm>
    </dsp:sp>
    <dsp:sp modelId="{04E3A955-FA1F-4393-BF0E-6FD4C775A6C2}">
      <dsp:nvSpPr>
        <dsp:cNvPr id="0" name=""/>
        <dsp:cNvSpPr/>
      </dsp:nvSpPr>
      <dsp:spPr>
        <a:xfrm>
          <a:off x="11206182" y="643204"/>
          <a:ext cx="2282443" cy="2209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cap="all" baseline="0"/>
            <a:t>Establish processes for infrastructure of trust</a:t>
          </a:r>
        </a:p>
      </dsp:txBody>
      <dsp:txXfrm>
        <a:off x="11206182" y="643204"/>
        <a:ext cx="2282443" cy="913869"/>
      </dsp:txXfrm>
    </dsp:sp>
    <dsp:sp modelId="{B24A2FF0-C6F7-4D59-B6CB-1E20CB68C83C}">
      <dsp:nvSpPr>
        <dsp:cNvPr id="0" name=""/>
        <dsp:cNvSpPr/>
      </dsp:nvSpPr>
      <dsp:spPr>
        <a:xfrm>
          <a:off x="11659131" y="1935479"/>
          <a:ext cx="2282443" cy="46313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14300" lvl="1" indent="0" algn="l" defTabSz="711200">
            <a:lnSpc>
              <a:spcPct val="90000"/>
            </a:lnSpc>
            <a:spcBef>
              <a:spcPct val="0"/>
            </a:spcBef>
            <a:spcAft>
              <a:spcPct val="15000"/>
            </a:spcAft>
            <a:buFont typeface="+mj-lt"/>
            <a:buNone/>
          </a:pPr>
          <a:r>
            <a:rPr lang="en-US" sz="1600" b="1" kern="1200" cap="none" baseline="0">
              <a:solidFill>
                <a:schemeClr val="accent5"/>
              </a:solidFill>
            </a:rPr>
            <a:t>Apply design thinking methodology to help define and establish   trustworthy AI governance process:</a:t>
          </a:r>
        </a:p>
        <a:p>
          <a:pPr marL="341313" lvl="1" indent="-231775" algn="l" defTabSz="711200">
            <a:lnSpc>
              <a:spcPct val="90000"/>
            </a:lnSpc>
            <a:spcBef>
              <a:spcPct val="0"/>
            </a:spcBef>
            <a:spcAft>
              <a:spcPct val="15000"/>
            </a:spcAft>
            <a:buFont typeface="+mj-lt"/>
            <a:buAutoNum type="arabicPeriod"/>
          </a:pPr>
          <a:r>
            <a:rPr lang="en-US" sz="1600" b="1" kern="1200" cap="none" baseline="0">
              <a:solidFill>
                <a:schemeClr val="accent5"/>
              </a:solidFill>
            </a:rPr>
            <a:t>Prototype</a:t>
          </a:r>
        </a:p>
        <a:p>
          <a:pPr marL="341313" lvl="1" indent="-231775" algn="l" defTabSz="711200">
            <a:lnSpc>
              <a:spcPct val="90000"/>
            </a:lnSpc>
            <a:spcBef>
              <a:spcPct val="0"/>
            </a:spcBef>
            <a:spcAft>
              <a:spcPct val="15000"/>
            </a:spcAft>
            <a:buFont typeface="+mj-lt"/>
            <a:buAutoNum type="arabicPeriod"/>
          </a:pPr>
          <a:r>
            <a:rPr lang="en-US" sz="1600" b="1" kern="1200" cap="none" baseline="0">
              <a:solidFill>
                <a:schemeClr val="accent5"/>
              </a:solidFill>
            </a:rPr>
            <a:t>Test</a:t>
          </a:r>
        </a:p>
        <a:p>
          <a:pPr marL="341313" lvl="1" indent="-231775" algn="l" defTabSz="711200">
            <a:lnSpc>
              <a:spcPct val="90000"/>
            </a:lnSpc>
            <a:spcBef>
              <a:spcPct val="0"/>
            </a:spcBef>
            <a:spcAft>
              <a:spcPct val="15000"/>
            </a:spcAft>
            <a:buFont typeface="+mj-lt"/>
            <a:buAutoNum type="arabicPeriod"/>
          </a:pPr>
          <a:r>
            <a:rPr lang="en-US" sz="1600" b="1" kern="1200" cap="none" baseline="0">
              <a:solidFill>
                <a:schemeClr val="accent5"/>
              </a:solidFill>
            </a:rPr>
            <a:t>Feedback</a:t>
          </a:r>
        </a:p>
        <a:p>
          <a:pPr marL="341313" lvl="1" indent="-231775" algn="l" defTabSz="711200">
            <a:lnSpc>
              <a:spcPct val="90000"/>
            </a:lnSpc>
            <a:spcBef>
              <a:spcPct val="0"/>
            </a:spcBef>
            <a:spcAft>
              <a:spcPct val="15000"/>
            </a:spcAft>
            <a:buFont typeface="+mj-lt"/>
            <a:buAutoNum type="arabicPeriod"/>
          </a:pPr>
          <a:r>
            <a:rPr lang="en-US" sz="1600" b="1" kern="1200" cap="none" baseline="0">
              <a:solidFill>
                <a:schemeClr val="accent5"/>
              </a:solidFill>
            </a:rPr>
            <a:t>Implement</a:t>
          </a:r>
        </a:p>
        <a:p>
          <a:pPr marL="341313" lvl="1" indent="-231775" algn="l" defTabSz="711200">
            <a:lnSpc>
              <a:spcPct val="90000"/>
            </a:lnSpc>
            <a:spcBef>
              <a:spcPct val="0"/>
            </a:spcBef>
            <a:spcAft>
              <a:spcPct val="15000"/>
            </a:spcAft>
            <a:buFont typeface="+mj-lt"/>
            <a:buNone/>
          </a:pPr>
          <a:r>
            <a:rPr lang="en-US" sz="1600" b="1" kern="1200" cap="none" baseline="0">
              <a:solidFill>
                <a:schemeClr val="accent5"/>
              </a:solidFill>
            </a:rPr>
            <a:t>Ex. Instructions for Use (IFU) called out by EU AI Act</a:t>
          </a:r>
        </a:p>
      </dsp:txBody>
      <dsp:txXfrm>
        <a:off x="11725981" y="2002329"/>
        <a:ext cx="2148743" cy="4497672"/>
      </dsp:txXfrm>
    </dsp:sp>
    <dsp:sp modelId="{DCE902D9-0260-4A2B-B39C-CDBBBEC8F883}">
      <dsp:nvSpPr>
        <dsp:cNvPr id="0" name=""/>
        <dsp:cNvSpPr/>
      </dsp:nvSpPr>
      <dsp:spPr>
        <a:xfrm>
          <a:off x="13898289" y="865319"/>
          <a:ext cx="606235" cy="4696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13898289" y="959247"/>
        <a:ext cx="465343" cy="281784"/>
      </dsp:txXfrm>
    </dsp:sp>
    <dsp:sp modelId="{69FAA47C-F308-49FB-8B94-8767C4E21E39}">
      <dsp:nvSpPr>
        <dsp:cNvPr id="0" name=""/>
        <dsp:cNvSpPr/>
      </dsp:nvSpPr>
      <dsp:spPr>
        <a:xfrm>
          <a:off x="14872666" y="643204"/>
          <a:ext cx="2282443" cy="22090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cap="all" baseline="0"/>
            <a:t>Share the learning journey</a:t>
          </a:r>
          <a:endParaRPr lang="en-US" sz="1600" b="1" kern="1200" cap="none" baseline="0"/>
        </a:p>
      </dsp:txBody>
      <dsp:txXfrm>
        <a:off x="14872666" y="643204"/>
        <a:ext cx="2282443" cy="913869"/>
      </dsp:txXfrm>
    </dsp:sp>
    <dsp:sp modelId="{FD332D4D-C366-4C8D-A4B8-325A39A2E97D}">
      <dsp:nvSpPr>
        <dsp:cNvPr id="0" name=""/>
        <dsp:cNvSpPr/>
      </dsp:nvSpPr>
      <dsp:spPr>
        <a:xfrm>
          <a:off x="15361893" y="1921029"/>
          <a:ext cx="2282443" cy="463137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b="1" kern="1200" cap="none" baseline="0">
              <a:solidFill>
                <a:schemeClr val="accent5"/>
              </a:solidFill>
            </a:rPr>
            <a:t>   Communicate lessons learned and best practices with Community of Practice Leaders on the Responsible Innovation Champions channel.</a:t>
          </a:r>
        </a:p>
      </dsp:txBody>
      <dsp:txXfrm>
        <a:off x="15428743" y="1987879"/>
        <a:ext cx="2148743" cy="44976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30.xml"/><Relationship Id="rId1" Type="http://schemas.openxmlformats.org/officeDocument/2006/relationships/theme" Target="../theme/theme4.xml"/><Relationship Id="rId4" Type="http://schemas.openxmlformats.org/officeDocument/2006/relationships/image" Target="../media/image2.sv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01A56FA-0DF4-15B7-A216-DB01CF5CEB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CE34E3-7E5C-436A-9E6D-2FFC8FFCFCBF}" type="datetimeFigureOut">
              <a:rPr lang="en-US" smtClean="0">
                <a:latin typeface="Anova Light" panose="020B0403020203020204" pitchFamily="34" charset="0"/>
              </a:rPr>
              <a:t>4/18/2024</a:t>
            </a:fld>
            <a:endParaRPr lang="en-US">
              <a:latin typeface="Anova Light" panose="020B0403020203020204" pitchFamily="34" charset="0"/>
            </a:endParaRPr>
          </a:p>
        </p:txBody>
      </p:sp>
      <p:sp>
        <p:nvSpPr>
          <p:cNvPr id="5" name="Slide Number Placeholder 4">
            <a:extLst>
              <a:ext uri="{FF2B5EF4-FFF2-40B4-BE49-F238E27FC236}">
                <a16:creationId xmlns:a16="http://schemas.microsoft.com/office/drawing/2014/main" id="{BA52EC1A-046B-DC8F-4AAC-4BB03667CCC0}"/>
              </a:ext>
            </a:extLst>
          </p:cNvPr>
          <p:cNvSpPr>
            <a:spLocks noGrp="1"/>
          </p:cNvSpPr>
          <p:nvPr>
            <p:ph type="sldNum" sz="quarter" idx="3"/>
          </p:nvPr>
        </p:nvSpPr>
        <p:spPr>
          <a:xfrm>
            <a:off x="0" y="0"/>
            <a:ext cx="2971800" cy="458787"/>
          </a:xfrm>
          <a:prstGeom prst="rect">
            <a:avLst/>
          </a:prstGeom>
        </p:spPr>
        <p:txBody>
          <a:bodyPr vert="horz" lIns="91440" tIns="45720" rIns="91440" bIns="45720" rtlCol="0" anchor="b"/>
          <a:lstStyle>
            <a:lvl1pPr algn="r">
              <a:defRPr sz="1200"/>
            </a:lvl1pPr>
          </a:lstStyle>
          <a:p>
            <a:pPr algn="l"/>
            <a:fld id="{C4EF46A2-9381-4C51-8277-3C7F2938E9F9}" type="slidenum">
              <a:rPr lang="en-US" smtClean="0">
                <a:latin typeface="Anova Light" panose="020B0403020203020204" pitchFamily="34" charset="0"/>
              </a:rPr>
              <a:pPr algn="l"/>
              <a:t>‹#›</a:t>
            </a:fld>
            <a:endParaRPr lang="en-US">
              <a:latin typeface="Anova Light" panose="020B0403020203020204" pitchFamily="34" charset="0"/>
            </a:endParaRPr>
          </a:p>
        </p:txBody>
      </p:sp>
      <p:sp>
        <p:nvSpPr>
          <p:cNvPr id="2" name="TextBox 4">
            <a:extLst>
              <a:ext uri="{FF2B5EF4-FFF2-40B4-BE49-F238E27FC236}">
                <a16:creationId xmlns:a16="http://schemas.microsoft.com/office/drawing/2014/main" id="{7A8A3785-BF0E-6C8B-8B7B-0521D7696A29}"/>
              </a:ext>
            </a:extLst>
          </p:cNvPr>
          <p:cNvSpPr txBox="1"/>
          <p:nvPr/>
        </p:nvSpPr>
        <p:spPr>
          <a:xfrm>
            <a:off x="685800" y="8879554"/>
            <a:ext cx="2514600" cy="169277"/>
          </a:xfrm>
          <a:prstGeom prst="rect">
            <a:avLst/>
          </a:prstGeom>
          <a:noFill/>
        </p:spPr>
        <p:txBody>
          <a:bodyPr wrap="square" lIns="0" anchor="b" anchorCtr="0">
            <a:spAutoFit/>
          </a:bodyPr>
          <a:lstStyle/>
          <a:p>
            <a:pPr marL="0" marR="0" lvl="0" indent="0" algn="l"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accent5">
                    <a:lumMod val="60000"/>
                    <a:lumOff val="4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4" name="Picture 6">
            <a:extLst>
              <a:ext uri="{FF2B5EF4-FFF2-40B4-BE49-F238E27FC236}">
                <a16:creationId xmlns:a16="http://schemas.microsoft.com/office/drawing/2014/main" id="{3F6C63C1-B02C-0586-DDA1-7B0EB003F6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92336" y="8788172"/>
            <a:ext cx="627951" cy="260659"/>
          </a:xfrm>
          <a:prstGeom prst="rect">
            <a:avLst/>
          </a:prstGeom>
        </p:spPr>
      </p:pic>
      <p:sp>
        <p:nvSpPr>
          <p:cNvPr id="6" name="TextBox 2">
            <a:extLst>
              <a:ext uri="{FF2B5EF4-FFF2-40B4-BE49-F238E27FC236}">
                <a16:creationId xmlns:a16="http://schemas.microsoft.com/office/drawing/2014/main" id="{FDEF6B2A-6211-F846-C47F-DC10CAA8C891}"/>
              </a:ext>
            </a:extLst>
          </p:cNvPr>
          <p:cNvSpPr txBox="1"/>
          <p:nvPr/>
        </p:nvSpPr>
        <p:spPr>
          <a:xfrm>
            <a:off x="2493335" y="8732520"/>
            <a:ext cx="1871330" cy="215444"/>
          </a:xfrm>
          <a:prstGeom prst="rect">
            <a:avLst/>
          </a:prstGeom>
          <a:noFill/>
        </p:spPr>
        <p:txBody>
          <a:bodyPr wrap="square" rtlCol="0" anchor="ctr">
            <a:spAutoFit/>
          </a:bodyPr>
          <a:lstStyle/>
          <a:p>
            <a:pPr algn="ctr" defTabSz="182880"/>
            <a:r>
              <a:rPr lang="en-US" sz="800">
                <a:solidFill>
                  <a:schemeClr val="accent4"/>
                </a:solidFill>
                <a:latin typeface="Anova Light" panose="020B0403020203020204" pitchFamily="34" charset="0"/>
              </a:rPr>
              <a:t>sas.com</a:t>
            </a:r>
          </a:p>
        </p:txBody>
      </p:sp>
    </p:spTree>
    <p:custDataLst>
      <p:tags r:id="rId2"/>
    </p:custDataLst>
    <p:extLst>
      <p:ext uri="{BB962C8B-B14F-4D97-AF65-F5344CB8AC3E}">
        <p14:creationId xmlns:p14="http://schemas.microsoft.com/office/powerpoint/2010/main" val="262689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solidFill>
                  <a:schemeClr val="tx1"/>
                </a:solidFill>
                <a:latin typeface="Anova Light" panose="020B0403020203020204" pitchFamily="34" charset="0"/>
              </a:defRPr>
            </a:lvl1pPr>
          </a:lstStyle>
          <a:p>
            <a:fld id="{D46682E9-A1D3-F04F-A14F-ABAA4D2618F2}" type="datetimeFigureOut">
              <a:rPr lang="en-US" smtClean="0"/>
              <a:pPr/>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4">
            <a:extLst>
              <a:ext uri="{FF2B5EF4-FFF2-40B4-BE49-F238E27FC236}">
                <a16:creationId xmlns:a16="http://schemas.microsoft.com/office/drawing/2014/main" id="{CFAEC8D7-15A6-6F9F-E0B7-CB248431A52A}"/>
              </a:ext>
            </a:extLst>
          </p:cNvPr>
          <p:cNvSpPr txBox="1"/>
          <p:nvPr/>
        </p:nvSpPr>
        <p:spPr>
          <a:xfrm>
            <a:off x="685800" y="8879554"/>
            <a:ext cx="2514600" cy="169277"/>
          </a:xfrm>
          <a:prstGeom prst="rect">
            <a:avLst/>
          </a:prstGeom>
          <a:noFill/>
        </p:spPr>
        <p:txBody>
          <a:bodyPr wrap="square" lIns="0" anchor="b" anchorCtr="0">
            <a:spAutoFit/>
          </a:bodyPr>
          <a:lstStyle/>
          <a:p>
            <a:pPr marL="0" marR="0" lvl="0" indent="0" algn="l" defTabSz="274313" rtl="0" eaLnBrk="0" fontAlgn="auto" latinLnBrk="0" hangingPunct="0">
              <a:lnSpc>
                <a:spcPct val="100000"/>
              </a:lnSpc>
              <a:spcBef>
                <a:spcPts val="0"/>
              </a:spcBef>
              <a:spcAft>
                <a:spcPts val="0"/>
              </a:spcAft>
              <a:buClrTx/>
              <a:buSzTx/>
              <a:buFontTx/>
              <a:buNone/>
              <a:tabLst/>
              <a:defRPr/>
            </a:pPr>
            <a:r>
              <a:rPr kumimoji="0" lang="en-US" sz="500" b="0" i="0" u="none" strike="noStrike" kern="300" cap="none" spc="50" normalizeH="0" baseline="0" noProof="0">
                <a:ln>
                  <a:noFill/>
                </a:ln>
                <a:solidFill>
                  <a:schemeClr val="accent5">
                    <a:lumMod val="60000"/>
                    <a:lumOff val="4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10" name="Slide Number Placeholder 4">
            <a:extLst>
              <a:ext uri="{FF2B5EF4-FFF2-40B4-BE49-F238E27FC236}">
                <a16:creationId xmlns:a16="http://schemas.microsoft.com/office/drawing/2014/main" id="{9DE3AD8C-AE96-943C-8DAF-3D5594863A36}"/>
              </a:ext>
            </a:extLst>
          </p:cNvPr>
          <p:cNvSpPr>
            <a:spLocks noGrp="1"/>
          </p:cNvSpPr>
          <p:nvPr>
            <p:ph type="sldNum" sz="quarter" idx="5"/>
          </p:nvPr>
        </p:nvSpPr>
        <p:spPr>
          <a:xfrm>
            <a:off x="0" y="0"/>
            <a:ext cx="2971800" cy="458787"/>
          </a:xfrm>
          <a:prstGeom prst="rect">
            <a:avLst/>
          </a:prstGeom>
        </p:spPr>
        <p:txBody>
          <a:bodyPr vert="horz" lIns="91440" tIns="45720" rIns="91440" bIns="45720" rtlCol="0" anchor="b"/>
          <a:lstStyle>
            <a:lvl1pPr algn="r">
              <a:defRPr sz="1200" b="0" i="0">
                <a:solidFill>
                  <a:schemeClr val="tx1"/>
                </a:solidFill>
                <a:latin typeface="Anova Light" panose="020B0403020203020204" pitchFamily="34" charset="0"/>
              </a:defRPr>
            </a:lvl1pPr>
          </a:lstStyle>
          <a:p>
            <a:pPr algn="l"/>
            <a:fld id="{C4EF46A2-9381-4C51-8277-3C7F2938E9F9}" type="slidenum">
              <a:rPr lang="en-US" smtClean="0"/>
              <a:pPr algn="l"/>
              <a:t>‹#›</a:t>
            </a:fld>
            <a:endParaRPr lang="en-US"/>
          </a:p>
        </p:txBody>
      </p:sp>
      <p:pic>
        <p:nvPicPr>
          <p:cNvPr id="2" name="Picture 6">
            <a:extLst>
              <a:ext uri="{FF2B5EF4-FFF2-40B4-BE49-F238E27FC236}">
                <a16:creationId xmlns:a16="http://schemas.microsoft.com/office/drawing/2014/main" id="{D7A2D390-EEAD-C632-F276-85D15BA57F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92336" y="8788172"/>
            <a:ext cx="627951" cy="260659"/>
          </a:xfrm>
          <a:prstGeom prst="rect">
            <a:avLst/>
          </a:prstGeom>
        </p:spPr>
      </p:pic>
      <p:sp>
        <p:nvSpPr>
          <p:cNvPr id="6" name="TextBox 2">
            <a:extLst>
              <a:ext uri="{FF2B5EF4-FFF2-40B4-BE49-F238E27FC236}">
                <a16:creationId xmlns:a16="http://schemas.microsoft.com/office/drawing/2014/main" id="{F607DE50-086C-7432-5C71-ADF401D86D53}"/>
              </a:ext>
            </a:extLst>
          </p:cNvPr>
          <p:cNvSpPr txBox="1"/>
          <p:nvPr/>
        </p:nvSpPr>
        <p:spPr>
          <a:xfrm>
            <a:off x="2493335" y="8732520"/>
            <a:ext cx="1871330" cy="215444"/>
          </a:xfrm>
          <a:prstGeom prst="rect">
            <a:avLst/>
          </a:prstGeom>
          <a:noFill/>
        </p:spPr>
        <p:txBody>
          <a:bodyPr wrap="square" rtlCol="0" anchor="ctr">
            <a:spAutoFit/>
          </a:bodyPr>
          <a:lstStyle/>
          <a:p>
            <a:pPr algn="ctr" defTabSz="182880"/>
            <a:r>
              <a:rPr lang="en-US" sz="800">
                <a:solidFill>
                  <a:schemeClr val="tx1"/>
                </a:solidFill>
                <a:latin typeface="Anova Light" panose="020B0403020203020204" pitchFamily="34" charset="0"/>
              </a:rPr>
              <a:t>sas.com</a:t>
            </a:r>
          </a:p>
        </p:txBody>
      </p:sp>
    </p:spTree>
    <p:extLst>
      <p:ext uri="{BB962C8B-B14F-4D97-AF65-F5344CB8AC3E}">
        <p14:creationId xmlns:p14="http://schemas.microsoft.com/office/powerpoint/2010/main" val="3625376775"/>
      </p:ext>
    </p:extLst>
  </p:cSld>
  <p:clrMap bg1="lt1" tx1="dk1" bg2="lt2" tx2="dk2" accent1="accent1" accent2="accent2" accent3="accent3" accent4="accent4" accent5="accent5" accent6="accent6" hlink="hlink" folHlink="folHlink"/>
  <p:notesStyle>
    <a:lvl1pPr marL="342900" indent="-342900" algn="l" defTabSz="1828800" rtl="0" eaLnBrk="1" latinLnBrk="0" hangingPunct="1">
      <a:buClr>
        <a:schemeClr val="accent5"/>
      </a:buClr>
      <a:buFont typeface="Anova Light" panose="020B0403020203020204" pitchFamily="34" charset="0"/>
      <a:buChar char="•"/>
      <a:defRPr sz="2400" b="0" i="0" kern="1200">
        <a:solidFill>
          <a:schemeClr val="tx1"/>
        </a:solidFill>
        <a:latin typeface="+mn-lt"/>
        <a:ea typeface="+mn-ea"/>
        <a:cs typeface="+mn-cs"/>
      </a:defRPr>
    </a:lvl1pPr>
    <a:lvl2pPr marL="1257300" indent="-342900" algn="l" defTabSz="1828800" rtl="0" eaLnBrk="1" latinLnBrk="0" hangingPunct="1">
      <a:buClr>
        <a:schemeClr val="accent5"/>
      </a:buClr>
      <a:buFont typeface="Anova Light" panose="020B0403020203020204" pitchFamily="34" charset="0"/>
      <a:buChar char="–"/>
      <a:defRPr sz="2000" b="0" i="0" kern="1200">
        <a:solidFill>
          <a:schemeClr val="tx1"/>
        </a:solidFill>
        <a:latin typeface="+mn-lt"/>
        <a:ea typeface="+mn-ea"/>
        <a:cs typeface="+mn-cs"/>
      </a:defRPr>
    </a:lvl2pPr>
    <a:lvl3pPr marL="2171700" indent="-342900" algn="l" defTabSz="1828800" rtl="0" eaLnBrk="1" latinLnBrk="0" hangingPunct="1">
      <a:buClr>
        <a:schemeClr val="accent5"/>
      </a:buClr>
      <a:buFont typeface="Anova Light" panose="020B0403020203020204" pitchFamily="34" charset="0"/>
      <a:buChar char="•"/>
      <a:defRPr sz="1800" b="0" i="0" kern="1200">
        <a:solidFill>
          <a:schemeClr val="tx1"/>
        </a:solidFill>
        <a:latin typeface="+mn-lt"/>
        <a:ea typeface="+mn-ea"/>
        <a:cs typeface="+mn-cs"/>
      </a:defRPr>
    </a:lvl3pPr>
    <a:lvl4pPr marL="3086100" indent="-342900" algn="l" defTabSz="1828800" rtl="0" eaLnBrk="1" latinLnBrk="0" hangingPunct="1">
      <a:buClr>
        <a:schemeClr val="accent5"/>
      </a:buClr>
      <a:buFont typeface="Anova Light" panose="020B0403020203020204" pitchFamily="34" charset="0"/>
      <a:buChar char="–"/>
      <a:defRPr sz="1600" b="0" i="0" kern="1200">
        <a:solidFill>
          <a:schemeClr val="tx1"/>
        </a:solidFill>
        <a:latin typeface="+mn-lt"/>
        <a:ea typeface="+mn-ea"/>
        <a:cs typeface="+mn-cs"/>
      </a:defRPr>
    </a:lvl4pPr>
    <a:lvl5pPr marL="4000500" indent="-342900" algn="l" defTabSz="1828800" rtl="0" eaLnBrk="1" latinLnBrk="0" hangingPunct="1">
      <a:buClr>
        <a:schemeClr val="accent5"/>
      </a:buClr>
      <a:buFont typeface="Anova Light" panose="020B0403020203020204" pitchFamily="34" charset="0"/>
      <a:buChar char="•"/>
      <a:defRPr sz="1400" b="0" i="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ritishcouncil.org/education/skills-employability/tool-resources/vocational-education-exchange/career-guidance/preparing-young-people-careers-futur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8"/>
        <p:cNvGrpSpPr/>
        <p:nvPr/>
      </p:nvGrpSpPr>
      <p:grpSpPr>
        <a:xfrm>
          <a:off x="0" y="0"/>
          <a:ext cx="0" cy="0"/>
          <a:chOff x="0" y="0"/>
          <a:chExt cx="0" cy="0"/>
        </a:xfrm>
      </p:grpSpPr>
      <p:sp>
        <p:nvSpPr>
          <p:cNvPr id="2119" name="Google Shape;2119;g20c45d5112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0" name="Google Shape;2120;g20c45d5112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A4DADF9-87E3-44EF-AC0E-CCBD79E2EDC9}" type="slidenum">
              <a:rPr lang="en-US" smtClean="0"/>
              <a:t>17</a:t>
            </a:fld>
            <a:endParaRPr lang="en-US"/>
          </a:p>
        </p:txBody>
      </p:sp>
    </p:spTree>
    <p:extLst>
      <p:ext uri="{BB962C8B-B14F-4D97-AF65-F5344CB8AC3E}">
        <p14:creationId xmlns:p14="http://schemas.microsoft.com/office/powerpoint/2010/main" val="868543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A4DADF9-87E3-44EF-AC0E-CCBD79E2EDC9}" type="slidenum">
              <a:rPr lang="en-US" smtClean="0"/>
              <a:t>18</a:t>
            </a:fld>
            <a:endParaRPr lang="en-US"/>
          </a:p>
        </p:txBody>
      </p:sp>
    </p:spTree>
    <p:extLst>
      <p:ext uri="{BB962C8B-B14F-4D97-AF65-F5344CB8AC3E}">
        <p14:creationId xmlns:p14="http://schemas.microsoft.com/office/powerpoint/2010/main" val="1091101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4D7EA-C295-4750-A9F7-C84A8120F1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342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2100">
              <a:cs typeface="Calibri"/>
            </a:endParaRPr>
          </a:p>
        </p:txBody>
      </p:sp>
      <p:sp>
        <p:nvSpPr>
          <p:cNvPr id="4" name="Slide Number Placeholder 3"/>
          <p:cNvSpPr>
            <a:spLocks noGrp="1"/>
          </p:cNvSpPr>
          <p:nvPr>
            <p:ph type="sldNum" sz="quarter" idx="5"/>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8051CA64-6129-3447-B5DE-EF914542859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74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l" defTabSz="521757" rtl="0">
              <a:defRPr/>
            </a:pPr>
            <a:fld id="{C4EF46A2-9381-4C51-8277-3C7F2938E9F9}" type="slidenum">
              <a:rPr lang="en-US" kern="1200">
                <a:solidFill>
                  <a:srgbClr val="000000"/>
                </a:solidFill>
                <a:latin typeface="Anova Light" panose="020B0403020203020204" pitchFamily="34" charset="0"/>
                <a:ea typeface="+mn-ea"/>
                <a:cs typeface="+mn-cs"/>
              </a:rPr>
              <a:pPr algn="l" defTabSz="521757" rtl="0">
                <a:defRPr/>
              </a:pPr>
              <a:t>22</a:t>
            </a:fld>
            <a:endParaRPr lang="en-US" kern="1200">
              <a:solidFill>
                <a:srgbClr val="000000"/>
              </a:solidFill>
              <a:latin typeface="Anova Light" panose="020B0403020203020204" pitchFamily="34" charset="0"/>
              <a:ea typeface="+mn-ea"/>
              <a:cs typeface="+mn-cs"/>
            </a:endParaRPr>
          </a:p>
        </p:txBody>
      </p:sp>
    </p:spTree>
    <p:extLst>
      <p:ext uri="{BB962C8B-B14F-4D97-AF65-F5344CB8AC3E}">
        <p14:creationId xmlns:p14="http://schemas.microsoft.com/office/powerpoint/2010/main" val="2963314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Text analytics can be divided into two categories—information extraction and pattern discovery. Information extraction provides the ability to pull specific information out of documents and organize them. Concepts can be written using language interpretation for textual information (LITI) syntax to extract entities, facts, and relationships. Concepts can be used in categories to build taxonomy structures for organizing unstructured data, thus providing some structure.</a:t>
            </a:r>
          </a:p>
          <a:p>
            <a:endParaRPr lang="en-US">
              <a:cs typeface="Calibri"/>
            </a:endParaRPr>
          </a:p>
          <a:p>
            <a:r>
              <a:rPr lang="en-US">
                <a:cs typeface="Calibri"/>
              </a:rPr>
              <a:t>Pattern discovery empowers users to better understand unstructured document collections through sentiment analysis and topic discovery. Sentiment analysis is used to determine the polarity (positive, negative, or neutral) of documents. Topic discovery is the process of generating clusters of terms that can emerge as topics from the collection.</a:t>
            </a:r>
          </a:p>
          <a:p>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35</a:t>
            </a:fld>
            <a:endParaRPr lang="en-US"/>
          </a:p>
        </p:txBody>
      </p:sp>
    </p:spTree>
    <p:extLst>
      <p:ext uri="{BB962C8B-B14F-4D97-AF65-F5344CB8AC3E}">
        <p14:creationId xmlns:p14="http://schemas.microsoft.com/office/powerpoint/2010/main" val="3900372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37</a:t>
            </a:fld>
            <a:endParaRPr lang="en-US"/>
          </a:p>
        </p:txBody>
      </p:sp>
    </p:spTree>
    <p:extLst>
      <p:ext uri="{BB962C8B-B14F-4D97-AF65-F5344CB8AC3E}">
        <p14:creationId xmlns:p14="http://schemas.microsoft.com/office/powerpoint/2010/main" val="1104477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38</a:t>
            </a:fld>
            <a:endParaRPr lang="en-US"/>
          </a:p>
        </p:txBody>
      </p:sp>
    </p:spTree>
    <p:extLst>
      <p:ext uri="{BB962C8B-B14F-4D97-AF65-F5344CB8AC3E}">
        <p14:creationId xmlns:p14="http://schemas.microsoft.com/office/powerpoint/2010/main" val="2645156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400" kern="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40</a:t>
            </a:fld>
            <a:endParaRPr lang="en-US"/>
          </a:p>
        </p:txBody>
      </p:sp>
    </p:spTree>
    <p:extLst>
      <p:ext uri="{BB962C8B-B14F-4D97-AF65-F5344CB8AC3E}">
        <p14:creationId xmlns:p14="http://schemas.microsoft.com/office/powerpoint/2010/main" val="3753473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41</a:t>
            </a:fld>
            <a:endParaRPr lang="en-US"/>
          </a:p>
        </p:txBody>
      </p:sp>
    </p:spTree>
    <p:extLst>
      <p:ext uri="{BB962C8B-B14F-4D97-AF65-F5344CB8AC3E}">
        <p14:creationId xmlns:p14="http://schemas.microsoft.com/office/powerpoint/2010/main" val="2276124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121a4f996a0_0_4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121a4f996a0_0_4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mn-ea"/>
              <a:cs typeface="+mn-cs"/>
            </a:endParaRPr>
          </a:p>
          <a:p>
            <a:r>
              <a:rPr lang="en-US"/>
              <a:t>Stat from Britishcouncil.org </a:t>
            </a:r>
            <a:r>
              <a:rPr lang="en-US">
                <a:hlinkClick r:id="rId3"/>
              </a:rPr>
              <a:t>Preparing young people for the careers of the future | British Council</a:t>
            </a:r>
            <a:endParaRPr lang="en-US"/>
          </a:p>
        </p:txBody>
      </p:sp>
      <p:sp>
        <p:nvSpPr>
          <p:cNvPr id="4" name="Slide Number Placeholder 3"/>
          <p:cNvSpPr>
            <a:spLocks noGrp="1"/>
          </p:cNvSpPr>
          <p:nvPr>
            <p:ph type="sldNum" sz="quarter" idx="5"/>
          </p:nvPr>
        </p:nvSpPr>
        <p:spPr/>
        <p:txBody>
          <a:bodyPr/>
          <a:lstStyle/>
          <a:p>
            <a:fld id="{8A4DADF9-87E3-44EF-AC0E-CCBD79E2EDC9}" type="slidenum">
              <a:rPr lang="en-US" smtClean="0"/>
              <a:t>10</a:t>
            </a:fld>
            <a:endParaRPr lang="en-US"/>
          </a:p>
        </p:txBody>
      </p:sp>
    </p:spTree>
    <p:extLst>
      <p:ext uri="{BB962C8B-B14F-4D97-AF65-F5344CB8AC3E}">
        <p14:creationId xmlns:p14="http://schemas.microsoft.com/office/powerpoint/2010/main" val="352280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11</a:t>
            </a:fld>
            <a:endParaRPr lang="en-US"/>
          </a:p>
        </p:txBody>
      </p:sp>
    </p:spTree>
    <p:extLst>
      <p:ext uri="{BB962C8B-B14F-4D97-AF65-F5344CB8AC3E}">
        <p14:creationId xmlns:p14="http://schemas.microsoft.com/office/powerpoint/2010/main" val="2095677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60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12</a:t>
            </a:fld>
            <a:endParaRPr lang="en-US"/>
          </a:p>
        </p:txBody>
      </p:sp>
    </p:spTree>
    <p:extLst>
      <p:ext uri="{BB962C8B-B14F-4D97-AF65-F5344CB8AC3E}">
        <p14:creationId xmlns:p14="http://schemas.microsoft.com/office/powerpoint/2010/main" val="1082272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2b75cb95328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2b75cb95328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123bd91eaa2_0_12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7" name="Google Shape;2157;g123bd91eaa2_0_1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solidFill>
                  <a:schemeClr val="accent5"/>
                </a:solidFill>
                <a:effectLst/>
              </a:rPr>
              <a:t>A largely positive outlook on the impact of generative AI has resulted in 86% of employers and 74% of employees stating that they will “somewhat” or “extensively” use generative AI in their organizations in the next five years. </a:t>
            </a:r>
            <a:endParaRPr lang="en-CA"/>
          </a:p>
        </p:txBody>
      </p:sp>
      <p:sp>
        <p:nvSpPr>
          <p:cNvPr id="4" name="Slide Number Placeholder 3"/>
          <p:cNvSpPr>
            <a:spLocks noGrp="1"/>
          </p:cNvSpPr>
          <p:nvPr>
            <p:ph type="sldNum" sz="quarter" idx="5"/>
          </p:nvPr>
        </p:nvSpPr>
        <p:spPr/>
        <p:txBody>
          <a:bodyPr/>
          <a:lstStyle/>
          <a:p>
            <a:pPr algn="l"/>
            <a:fld id="{C4EF46A2-9381-4C51-8277-3C7F2938E9F9}" type="slidenum">
              <a:rPr lang="en-US" smtClean="0"/>
              <a:pPr algn="l"/>
              <a:t>15</a:t>
            </a:fld>
            <a:endParaRPr lang="en-US"/>
          </a:p>
        </p:txBody>
      </p:sp>
    </p:spTree>
    <p:extLst>
      <p:ext uri="{BB962C8B-B14F-4D97-AF65-F5344CB8AC3E}">
        <p14:creationId xmlns:p14="http://schemas.microsoft.com/office/powerpoint/2010/main" val="3884964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182880" algn="l" defTabSz="685800" rtl="0" eaLnBrk="1" fontAlgn="auto" latinLnBrk="0" hangingPunct="1">
              <a:lnSpc>
                <a:spcPct val="85000"/>
              </a:lnSpc>
              <a:spcBef>
                <a:spcPts val="800"/>
              </a:spcBef>
              <a:spcAft>
                <a:spcPts val="0"/>
              </a:spcAft>
              <a:buClr>
                <a:schemeClr val="bg2"/>
              </a:buClr>
              <a:buSzTx/>
              <a:buFont typeface="Arial" panose="020B0604020202020204" pitchFamily="34" charset="0"/>
              <a:buChar char="•"/>
              <a:tabLst/>
              <a:defRPr/>
            </a:pPr>
            <a:endParaRPr lang="en-US" sz="1100">
              <a:solidFill>
                <a:srgbClr val="CA6692"/>
              </a:solidFill>
              <a:latin typeface="+mn-lt"/>
            </a:endParaRPr>
          </a:p>
        </p:txBody>
      </p:sp>
      <p:sp>
        <p:nvSpPr>
          <p:cNvPr id="4" name="Slide Number Placeholder 3"/>
          <p:cNvSpPr>
            <a:spLocks noGrp="1"/>
          </p:cNvSpPr>
          <p:nvPr>
            <p:ph type="sldNum" sz="quarter" idx="5"/>
          </p:nvPr>
        </p:nvSpPr>
        <p:spPr/>
        <p:txBody>
          <a:bodyPr/>
          <a:lstStyle/>
          <a:p>
            <a:fld id="{8A4DADF9-87E3-44EF-AC0E-CCBD79E2EDC9}" type="slidenum">
              <a:rPr lang="en-US" smtClean="0"/>
              <a:t>16</a:t>
            </a:fld>
            <a:endParaRPr lang="en-US"/>
          </a:p>
        </p:txBody>
      </p:sp>
    </p:spTree>
    <p:extLst>
      <p:ext uri="{BB962C8B-B14F-4D97-AF65-F5344CB8AC3E}">
        <p14:creationId xmlns:p14="http://schemas.microsoft.com/office/powerpoint/2010/main" val="1366922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1" y="2927508"/>
            <a:ext cx="15778269"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1" y="4220170"/>
            <a:ext cx="15778269"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7F487846-7C90-09E0-AF50-CA2DB82BFEFD}"/>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28418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8427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AS - Video Only">
    <p:bg>
      <p:bgPr>
        <a:solidFill>
          <a:schemeClr val="tx1"/>
        </a:solid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D68E8285-3BE2-9990-FA54-E6AF741CC812}"/>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2" name="Picture 6">
            <a:extLst>
              <a:ext uri="{FF2B5EF4-FFF2-40B4-BE49-F238E27FC236}">
                <a16:creationId xmlns:a16="http://schemas.microsoft.com/office/drawing/2014/main" id="{9DCBE7B6-1449-C2E2-1508-3F2B78AA27F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421662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AS - 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26539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sight - Title Only">
    <p:bg>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5"/>
            <a:ext cx="15773400" cy="775597"/>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98278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sight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301" y="5920996"/>
            <a:ext cx="5004350" cy="549383"/>
          </a:xfrm>
          <a:prstGeom prst="rect">
            <a:avLst/>
          </a:prstGeom>
        </p:spPr>
        <p:txBody>
          <a:bodyPr wrap="square" anchor="t">
            <a:noAutofit/>
          </a:bodyPr>
          <a:lstStyle>
            <a:lvl1pPr marL="0" indent="0" algn="l">
              <a:buNone/>
              <a:defRPr>
                <a:solidFill>
                  <a:schemeClr val="bg2"/>
                </a:solidFill>
              </a:defRPr>
            </a:lvl1pPr>
            <a:lvl2pPr marL="365778" indent="0">
              <a:buNone/>
              <a:defRPr/>
            </a:lvl2pPr>
            <a:lvl3pPr marL="731556" indent="0">
              <a:buNone/>
              <a:defRPr/>
            </a:lvl3pPr>
            <a:lvl4pPr marL="2057504" indent="0">
              <a:buNone/>
              <a:defRPr/>
            </a:lvl4pPr>
            <a:lvl5pPr marL="2743337" indent="0">
              <a:buNone/>
              <a:defRPr/>
            </a:lvl5pPr>
          </a:lstStyle>
          <a:p>
            <a:pPr lvl="0"/>
            <a:r>
              <a:rPr lang="en-US"/>
              <a:t>Click to Add Subtitle</a:t>
            </a:r>
          </a:p>
        </p:txBody>
      </p:sp>
      <p:sp>
        <p:nvSpPr>
          <p:cNvPr id="3" name="Title 2">
            <a:extLst>
              <a:ext uri="{FF2B5EF4-FFF2-40B4-BE49-F238E27FC236}">
                <a16:creationId xmlns:a16="http://schemas.microsoft.com/office/drawing/2014/main" id="{E84AF2B1-1A71-31A3-C679-D3E1148BD910}"/>
              </a:ext>
            </a:extLst>
          </p:cNvPr>
          <p:cNvSpPr>
            <a:spLocks noGrp="1"/>
          </p:cNvSpPr>
          <p:nvPr>
            <p:ph type="title" hasCustomPrompt="1"/>
          </p:nvPr>
        </p:nvSpPr>
        <p:spPr>
          <a:xfrm>
            <a:off x="1252433" y="4153618"/>
            <a:ext cx="5001768" cy="1551194"/>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179859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rketing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8229-516A-43D3-BEC5-CF4A9F76570D}"/>
              </a:ext>
            </a:extLst>
          </p:cNvPr>
          <p:cNvSpPr>
            <a:spLocks noGrp="1"/>
          </p:cNvSpPr>
          <p:nvPr>
            <p:ph type="title"/>
          </p:nvPr>
        </p:nvSpPr>
        <p:spPr/>
        <p:txBody>
          <a:bodyPr>
            <a:normAutofit/>
          </a:bodyPr>
          <a:lstStyle>
            <a:lvl1pPr algn="l" defTabSz="1371635" rtl="0" eaLnBrk="1" latinLnBrk="0" hangingPunct="1">
              <a:lnSpc>
                <a:spcPct val="90000"/>
              </a:lnSpc>
              <a:spcBef>
                <a:spcPct val="0"/>
              </a:spcBef>
              <a:buNone/>
              <a:defRPr lang="en-US" sz="6000" b="1" kern="1200" dirty="0">
                <a:solidFill>
                  <a:srgbClr val="04304B"/>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4" name="TextBox 3">
            <a:extLst>
              <a:ext uri="{FF2B5EF4-FFF2-40B4-BE49-F238E27FC236}">
                <a16:creationId xmlns:a16="http://schemas.microsoft.com/office/drawing/2014/main" id="{6571CD7F-8536-44C8-9879-B83804690B42}"/>
              </a:ext>
            </a:extLst>
          </p:cNvPr>
          <p:cNvSpPr txBox="1">
            <a:spLocks noChangeAspect="1"/>
          </p:cNvSpPr>
          <p:nvPr userDrawn="1"/>
        </p:nvSpPr>
        <p:spPr>
          <a:xfrm>
            <a:off x="6634008" y="9975121"/>
            <a:ext cx="5029200" cy="246542"/>
          </a:xfrm>
          <a:prstGeom prst="rect">
            <a:avLst/>
          </a:prstGeom>
          <a:noFill/>
        </p:spPr>
        <p:txBody>
          <a:bodyPr wrap="square" anchor="b" anchorCtr="0">
            <a:spAutoFit/>
          </a:bodyPr>
          <a:lstStyle/>
          <a:p>
            <a:pPr marL="0" marR="0" lvl="0" indent="0" algn="ctr" defTabSz="548642" rtl="0" eaLnBrk="0" fontAlgn="auto" latinLnBrk="0" hangingPunct="0">
              <a:lnSpc>
                <a:spcPct val="100000"/>
              </a:lnSpc>
              <a:spcBef>
                <a:spcPts val="0"/>
              </a:spcBef>
              <a:spcAft>
                <a:spcPts val="0"/>
              </a:spcAft>
              <a:buClrTx/>
              <a:buSzTx/>
              <a:buFontTx/>
              <a:buNone/>
              <a:tabLst/>
              <a:defRPr/>
            </a:pPr>
            <a:r>
              <a:rPr kumimoji="0" lang="en-US" sz="1002" b="0" i="0" u="none" strike="noStrike" kern="300" cap="none" spc="100" normalizeH="0" baseline="0" noProof="0">
                <a:ln>
                  <a:noFill/>
                </a:ln>
                <a:solidFill>
                  <a:schemeClr val="accent1">
                    <a:lumMod val="50000"/>
                  </a:schemeClr>
                </a:solidFill>
                <a:effectLst/>
                <a:uLnTx/>
                <a:uFillTx/>
                <a:latin typeface="+mn-lt"/>
                <a:ea typeface="Calibri" charset="0"/>
                <a:cs typeface="Arial" panose="020B0604020202020204" pitchFamily="34" charset="0"/>
              </a:rPr>
              <a:t>Copyright © SAS Institute Inc. All rights reserved.</a:t>
            </a:r>
          </a:p>
        </p:txBody>
      </p:sp>
    </p:spTree>
    <p:extLst>
      <p:ext uri="{BB962C8B-B14F-4D97-AF65-F5344CB8AC3E}">
        <p14:creationId xmlns:p14="http://schemas.microsoft.com/office/powerpoint/2010/main" val="139416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sight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6"/>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324642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042954"/>
          </a:solidFill>
        </p:spPr>
        <p:txBody>
          <a:bodyPr wrap="square" lIns="0" tIns="0" rIns="0" bIns="0" rtlCol="0"/>
          <a:lstStyle/>
          <a:p>
            <a:endParaRPr sz="3600"/>
          </a:p>
        </p:txBody>
      </p:sp>
      <p:pic>
        <p:nvPicPr>
          <p:cNvPr id="17" name="bg object 17"/>
          <p:cNvPicPr/>
          <p:nvPr/>
        </p:nvPicPr>
        <p:blipFill>
          <a:blip r:embed="rId2" cstate="print"/>
          <a:stretch>
            <a:fillRect/>
          </a:stretch>
        </p:blipFill>
        <p:spPr>
          <a:xfrm>
            <a:off x="638175" y="9344025"/>
            <a:ext cx="3533775" cy="609600"/>
          </a:xfrm>
          <a:prstGeom prst="rect">
            <a:avLst/>
          </a:prstGeom>
        </p:spPr>
      </p:pic>
      <p:pic>
        <p:nvPicPr>
          <p:cNvPr id="18" name="bg object 18"/>
          <p:cNvPicPr/>
          <p:nvPr/>
        </p:nvPicPr>
        <p:blipFill>
          <a:blip r:embed="rId3" cstate="print"/>
          <a:stretch>
            <a:fillRect/>
          </a:stretch>
        </p:blipFill>
        <p:spPr>
          <a:xfrm>
            <a:off x="16278225" y="9334500"/>
            <a:ext cx="1447800" cy="800100"/>
          </a:xfrm>
          <a:prstGeom prst="rect">
            <a:avLst/>
          </a:prstGeom>
        </p:spPr>
      </p:pic>
      <p:sp>
        <p:nvSpPr>
          <p:cNvPr id="2" name="Holder 2"/>
          <p:cNvSpPr>
            <a:spLocks noGrp="1"/>
          </p:cNvSpPr>
          <p:nvPr>
            <p:ph type="title"/>
          </p:nvPr>
        </p:nvSpPr>
        <p:spPr/>
        <p:txBody>
          <a:bodyPr lIns="0" tIns="0" rIns="0" bIns="0"/>
          <a:lstStyle>
            <a:lvl1pPr>
              <a:defRPr sz="5601" b="1" i="0">
                <a:solidFill>
                  <a:srgbClr val="7D879A"/>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949" b="0" i="0">
                <a:solidFill>
                  <a:srgbClr val="C4DEFC"/>
                </a:solidFill>
                <a:latin typeface="Calibri"/>
                <a:cs typeface="Calibri"/>
              </a:defRPr>
            </a:lvl1pPr>
          </a:lstStyle>
          <a:p>
            <a:pPr marL="12701">
              <a:spcBef>
                <a:spcPts val="90"/>
              </a:spcBef>
            </a:pPr>
            <a:r>
              <a:rPr lang="en-US" spc="120"/>
              <a:t>Copyright</a:t>
            </a:r>
            <a:r>
              <a:rPr lang="en-US" spc="161"/>
              <a:t>  </a:t>
            </a:r>
            <a:r>
              <a:rPr lang="en-US" spc="100"/>
              <a:t>©</a:t>
            </a:r>
            <a:r>
              <a:rPr lang="en-US" spc="244"/>
              <a:t> </a:t>
            </a:r>
            <a:r>
              <a:rPr lang="en-US" spc="185"/>
              <a:t>SAS</a:t>
            </a:r>
            <a:r>
              <a:rPr lang="en-US" spc="335"/>
              <a:t> </a:t>
            </a:r>
            <a:r>
              <a:rPr lang="en-US" spc="110"/>
              <a:t>Institute</a:t>
            </a:r>
            <a:r>
              <a:rPr lang="en-US" spc="165"/>
              <a:t>  </a:t>
            </a:r>
            <a:r>
              <a:rPr lang="en-US" spc="80"/>
              <a:t>Inc.</a:t>
            </a:r>
            <a:r>
              <a:rPr lang="en-US" spc="315"/>
              <a:t> </a:t>
            </a:r>
            <a:r>
              <a:rPr lang="en-US" spc="135"/>
              <a:t>All</a:t>
            </a:r>
            <a:r>
              <a:rPr lang="en-US" spc="335"/>
              <a:t> </a:t>
            </a:r>
            <a:r>
              <a:rPr lang="en-US"/>
              <a:t>r</a:t>
            </a:r>
            <a:r>
              <a:rPr lang="en-US" spc="-100"/>
              <a:t> </a:t>
            </a:r>
            <a:r>
              <a:rPr lang="en-US" spc="105"/>
              <a:t>ights</a:t>
            </a:r>
            <a:r>
              <a:rPr lang="en-US" spc="365"/>
              <a:t> </a:t>
            </a:r>
            <a:r>
              <a:rPr lang="en-US" spc="95"/>
              <a:t>reserved.</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7922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AS - Titl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FD6A3-53F9-5AA7-7099-CFD8CF29E43C}"/>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2927508"/>
            <a:ext cx="15782544"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Slideshow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4220170"/>
            <a:ext cx="15782544" cy="923330"/>
          </a:xfrm>
        </p:spPr>
        <p:txBody>
          <a:bodyPr wrap="square">
            <a:noAutofit/>
          </a:bodyPr>
          <a:lstStyle>
            <a:lvl1pPr marL="0" indent="0">
              <a:lnSpc>
                <a:spcPct val="100000"/>
              </a:lnSpc>
              <a:spcBef>
                <a:spcPts val="600"/>
              </a:spcBef>
              <a:buNone/>
              <a:defRPr sz="4800">
                <a:solidFill>
                  <a:schemeClr val="accent3"/>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Slideshow Subtitle</a:t>
            </a:r>
          </a:p>
        </p:txBody>
      </p:sp>
      <p:sp>
        <p:nvSpPr>
          <p:cNvPr id="16" name="Text Placeholder 15">
            <a:extLst>
              <a:ext uri="{FF2B5EF4-FFF2-40B4-BE49-F238E27FC236}">
                <a16:creationId xmlns:a16="http://schemas.microsoft.com/office/drawing/2014/main" id="{30273A50-3E84-0E24-0D4A-64F939D590FA}"/>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Presenter Info</a:t>
            </a:r>
          </a:p>
        </p:txBody>
      </p:sp>
      <p:sp>
        <p:nvSpPr>
          <p:cNvPr id="2" name="TextBox 4">
            <a:extLst>
              <a:ext uri="{FF2B5EF4-FFF2-40B4-BE49-F238E27FC236}">
                <a16:creationId xmlns:a16="http://schemas.microsoft.com/office/drawing/2014/main" id="{B30C0FC0-2C2C-10CE-0594-84811DEFE33B}"/>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07342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D4FEAADD-6A43-A3AD-C613-62CE351F3456}"/>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D65EAAE1-A5CA-D245-874C-7FB6F8D56FA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3397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AS - Section">
    <p:bg>
      <p:bgPr>
        <a:solidFill>
          <a:schemeClr val="accent5"/>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3850838"/>
            <a:ext cx="12123722" cy="1292662"/>
          </a:xfrm>
          <a:prstGeom prst="rect">
            <a:avLst/>
          </a:prstGeom>
        </p:spPr>
        <p:txBody>
          <a:bodyPr vert="horz" wrap="square" lIns="0" tIns="0" rIns="0" bIns="182880" rtlCol="0" anchor="b" anchorCtr="0">
            <a:spAutoFit/>
          </a:bodyPr>
          <a:lstStyle>
            <a:lvl1pPr>
              <a:lnSpc>
                <a:spcPct val="100000"/>
              </a:lnSpc>
              <a:spcBef>
                <a:spcPts val="600"/>
              </a:spcBef>
              <a:defRPr sz="7200">
                <a:solidFill>
                  <a:schemeClr val="bg1"/>
                </a:solidFill>
              </a:defRPr>
            </a:lvl1pPr>
          </a:lstStyle>
          <a:p>
            <a:r>
              <a:rPr lang="en-US"/>
              <a:t>Click to Add Section Title</a:t>
            </a:r>
          </a:p>
        </p:txBody>
      </p:sp>
      <p:sp>
        <p:nvSpPr>
          <p:cNvPr id="14" name="Text Placeholder 13">
            <a:extLst>
              <a:ext uri="{FF2B5EF4-FFF2-40B4-BE49-F238E27FC236}">
                <a16:creationId xmlns:a16="http://schemas.microsoft.com/office/drawing/2014/main" id="{2A390F57-72E5-BAC5-624C-175BE96B8516}"/>
              </a:ext>
            </a:extLst>
          </p:cNvPr>
          <p:cNvSpPr>
            <a:spLocks noGrp="1"/>
          </p:cNvSpPr>
          <p:nvPr>
            <p:ph type="body" sz="quarter" idx="10" hasCustomPrompt="1"/>
          </p:nvPr>
        </p:nvSpPr>
        <p:spPr>
          <a:xfrm>
            <a:off x="1252432" y="5342753"/>
            <a:ext cx="12123722" cy="923330"/>
          </a:xfrm>
        </p:spPr>
        <p:txBody>
          <a:bodyPr wrap="square" anchor="t" anchorCtr="0">
            <a:noAutofit/>
          </a:bodyPr>
          <a:lstStyle>
            <a:lvl1pPr marL="0" indent="0">
              <a:lnSpc>
                <a:spcPct val="100000"/>
              </a:lnSpc>
              <a:spcBef>
                <a:spcPts val="600"/>
              </a:spcBef>
              <a:buNone/>
              <a:defRPr sz="4800">
                <a:solidFill>
                  <a:schemeClr val="bg1"/>
                </a:solidFill>
              </a:defRPr>
            </a:lvl1pPr>
            <a:lvl2pPr marL="365760" indent="0">
              <a:buNone/>
              <a:defRPr>
                <a:solidFill>
                  <a:schemeClr val="accent3"/>
                </a:solidFill>
              </a:defRPr>
            </a:lvl2pPr>
            <a:lvl3pPr marL="731520" indent="0">
              <a:buNone/>
              <a:defRPr>
                <a:solidFill>
                  <a:schemeClr val="accent3"/>
                </a:solidFill>
              </a:defRPr>
            </a:lvl3pPr>
            <a:lvl4pPr marL="2057400" indent="0">
              <a:buNone/>
              <a:defRPr>
                <a:solidFill>
                  <a:schemeClr val="accent3"/>
                </a:solidFill>
              </a:defRPr>
            </a:lvl4pPr>
            <a:lvl5pPr marL="2743200" indent="0">
              <a:buNone/>
              <a:defRPr>
                <a:solidFill>
                  <a:schemeClr val="accent3"/>
                </a:solidFill>
              </a:defRPr>
            </a:lvl5pPr>
          </a:lstStyle>
          <a:p>
            <a:pPr lvl="0"/>
            <a:r>
              <a:rPr lang="en-US"/>
              <a:t>Click to Add Section Subtitle</a:t>
            </a:r>
          </a:p>
        </p:txBody>
      </p:sp>
      <p:sp>
        <p:nvSpPr>
          <p:cNvPr id="2" name="TextBox 4">
            <a:extLst>
              <a:ext uri="{FF2B5EF4-FFF2-40B4-BE49-F238E27FC236}">
                <a16:creationId xmlns:a16="http://schemas.microsoft.com/office/drawing/2014/main" id="{BBE5A171-53B6-5D64-1680-262B90DACFE5}"/>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lumMod val="20000"/>
                    <a:lumOff val="80000"/>
                  </a:schemeClr>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3" name="Picture 6">
            <a:extLst>
              <a:ext uri="{FF2B5EF4-FFF2-40B4-BE49-F238E27FC236}">
                <a16:creationId xmlns:a16="http://schemas.microsoft.com/office/drawing/2014/main" id="{27780B26-6E86-E2AF-35C7-7B8BF24892A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6826158" y="9516543"/>
            <a:ext cx="1112812" cy="461922"/>
          </a:xfrm>
          <a:prstGeom prst="rect">
            <a:avLst/>
          </a:prstGeom>
        </p:spPr>
      </p:pic>
    </p:spTree>
    <p:custDataLst>
      <p:tags r:id="rId1"/>
    </p:custDataLst>
    <p:extLst>
      <p:ext uri="{BB962C8B-B14F-4D97-AF65-F5344CB8AC3E}">
        <p14:creationId xmlns:p14="http://schemas.microsoft.com/office/powerpoint/2010/main" val="93521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392088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73512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444273"/>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accent1"/>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421581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444273"/>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444273"/>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57425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306918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7B26AFD3-845A-9D0A-335D-AE00D0ADA6A0}"/>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145482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497169"/>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 Placeholder 15">
            <a:extLst>
              <a:ext uri="{FF2B5EF4-FFF2-40B4-BE49-F238E27FC236}">
                <a16:creationId xmlns:a16="http://schemas.microsoft.com/office/drawing/2014/main" id="{2F6DB731-09D4-08B5-8614-68F3501B51F7}"/>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F763AC1A-EE13-FF0B-9CAB-4F6421B970D6}"/>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41213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SAS - Blank - Whit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80909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AS - Video Only">
    <p:bg>
      <p:bgPr>
        <a:solidFill>
          <a:schemeClr val="tx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6287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S - Title Only">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6F060396-EEE3-A20F-EF3B-666AF65526C8}"/>
              </a:ext>
            </a:extLst>
          </p:cNvPr>
          <p:cNvSpPr>
            <a:spLocks noGrp="1"/>
          </p:cNvSpPr>
          <p:nvPr>
            <p:ph type="title" hasCustomPrompt="1"/>
          </p:nvPr>
        </p:nvSpPr>
        <p:spPr>
          <a:xfrm>
            <a:off x="1257300" y="710304"/>
            <a:ext cx="15773400" cy="775596"/>
          </a:xfrm>
          <a:prstGeom prst="rect">
            <a:avLst/>
          </a:prstGeom>
        </p:spPr>
        <p:txBody>
          <a:bodyPr vert="horz"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98612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AS -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a:solidFill>
                  <a:schemeClr val="accent5"/>
                </a:solidFill>
              </a:defRPr>
            </a:lvl1pPr>
          </a:lstStyle>
          <a:p>
            <a:r>
              <a:rPr lang="en-US"/>
              <a:t>Click to Add Slide Title</a:t>
            </a:r>
          </a:p>
        </p:txBody>
      </p:sp>
      <p:sp>
        <p:nvSpPr>
          <p:cNvPr id="5" name="Text Placeholder 4">
            <a:extLst>
              <a:ext uri="{FF2B5EF4-FFF2-40B4-BE49-F238E27FC236}">
                <a16:creationId xmlns:a16="http://schemas.microsoft.com/office/drawing/2014/main" id="{0040EF35-062A-4CF7-B99A-D6EF688F370B}"/>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189890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S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4" name="Text Placeholder 2">
            <a:extLst>
              <a:ext uri="{FF2B5EF4-FFF2-40B4-BE49-F238E27FC236}">
                <a16:creationId xmlns:a16="http://schemas.microsoft.com/office/drawing/2014/main" id="{94E85CBA-188F-58DF-65B2-BD90C57AB500}"/>
              </a:ext>
            </a:extLst>
          </p:cNvPr>
          <p:cNvSpPr>
            <a:spLocks noGrp="1"/>
          </p:cNvSpPr>
          <p:nvPr>
            <p:ph idx="1"/>
          </p:nvPr>
        </p:nvSpPr>
        <p:spPr>
          <a:xfrm>
            <a:off x="1257300" y="2400300"/>
            <a:ext cx="15773400" cy="6865146"/>
          </a:xfrm>
          <a:prstGeom prst="rect">
            <a:avLst/>
          </a:prstGeom>
        </p:spPr>
        <p:txBody>
          <a:bodyPr vert="horz" lIns="0" tIns="0" rIns="0" bIns="0" rtlCol="0">
            <a:normAutofit/>
          </a:bodyPr>
          <a:lstStyle>
            <a:lvl1pPr>
              <a:defRPr sz="3600"/>
            </a:lvl1pPr>
            <a:lvl2pPr>
              <a:defRPr sz="2800"/>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9A71ABFD-7D9E-8B81-8F10-AD3B259CD532}"/>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290233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S -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solidFill>
                  <a:schemeClr val="accent5"/>
                </a:solidFill>
              </a:defRPr>
            </a:lvl1pPr>
          </a:lstStyle>
          <a:p>
            <a:r>
              <a:rPr lang="en-US"/>
              <a:t>Click to Add Slide Title</a:t>
            </a:r>
          </a:p>
        </p:txBody>
      </p:sp>
      <p:sp>
        <p:nvSpPr>
          <p:cNvPr id="5" name="Text Placeholder 2">
            <a:extLst>
              <a:ext uri="{FF2B5EF4-FFF2-40B4-BE49-F238E27FC236}">
                <a16:creationId xmlns:a16="http://schemas.microsoft.com/office/drawing/2014/main" id="{B37A3D09-8DDB-0D78-49A3-63D553286BAA}"/>
              </a:ext>
            </a:extLst>
          </p:cNvPr>
          <p:cNvSpPr>
            <a:spLocks noGrp="1"/>
          </p:cNvSpPr>
          <p:nvPr>
            <p:ph idx="1"/>
          </p:nvPr>
        </p:nvSpPr>
        <p:spPr>
          <a:xfrm>
            <a:off x="1257299" y="2400300"/>
            <a:ext cx="7741846"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7" name="Text Placeholder 2">
            <a:extLst>
              <a:ext uri="{FF2B5EF4-FFF2-40B4-BE49-F238E27FC236}">
                <a16:creationId xmlns:a16="http://schemas.microsoft.com/office/drawing/2014/main" id="{9EB0C531-8D77-DB91-D733-89B75593C437}"/>
              </a:ext>
            </a:extLst>
          </p:cNvPr>
          <p:cNvSpPr>
            <a:spLocks noGrp="1"/>
          </p:cNvSpPr>
          <p:nvPr>
            <p:ph idx="11"/>
          </p:nvPr>
        </p:nvSpPr>
        <p:spPr>
          <a:xfrm>
            <a:off x="9288856" y="2400300"/>
            <a:ext cx="7741848" cy="6865145"/>
          </a:xfrm>
          <a:prstGeom prst="rect">
            <a:avLst/>
          </a:prstGeom>
        </p:spPr>
        <p:txBody>
          <a:bodyPr vert="horz" lIns="0" tIns="0" rIns="0" bIns="0" rtlCol="0">
            <a:normAutofit/>
          </a:bodyPr>
          <a:lstStyle>
            <a:lvl1pPr>
              <a:defRPr sz="3600"/>
            </a:lvl1pPr>
            <a:lvl2pPr>
              <a:defRPr sz="2800">
                <a:latin typeface="+mn-lt"/>
              </a:defRPr>
            </a:lvl2pPr>
            <a:lvl3pPr>
              <a:defRPr sz="2400">
                <a:latin typeface="+mn-lt"/>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528E5A1D-0F7C-C89E-926C-359A1E6C4B96}"/>
              </a:ext>
            </a:extLst>
          </p:cNvPr>
          <p:cNvSpPr>
            <a:spLocks noGrp="1"/>
          </p:cNvSpPr>
          <p:nvPr>
            <p:ph type="body" sz="quarter" idx="10" hasCustomPrompt="1"/>
          </p:nvPr>
        </p:nvSpPr>
        <p:spPr>
          <a:xfrm>
            <a:off x="1257300" y="1562100"/>
            <a:ext cx="15773400" cy="549382"/>
          </a:xfrm>
          <a:prstGeom prst="rect">
            <a:avLst/>
          </a:prstGeom>
        </p:spPr>
        <p:txBody>
          <a:bodyPr anchor="t">
            <a:norm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Tree>
    <p:custDataLst>
      <p:tags r:id="rId1"/>
    </p:custDataLst>
    <p:extLst>
      <p:ext uri="{BB962C8B-B14F-4D97-AF65-F5344CB8AC3E}">
        <p14:creationId xmlns:p14="http://schemas.microsoft.com/office/powerpoint/2010/main" val="304105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S - Title Only Right">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32B69-D114-4F04-8825-FD80DE780B3F}"/>
              </a:ext>
            </a:extLst>
          </p:cNvPr>
          <p:cNvSpPr>
            <a:spLocks noGrp="1"/>
          </p:cNvSpPr>
          <p:nvPr>
            <p:ph type="title" hasCustomPrompt="1"/>
          </p:nvPr>
        </p:nvSpPr>
        <p:spPr>
          <a:xfrm>
            <a:off x="1257300" y="4367905"/>
            <a:ext cx="4428276" cy="1551194"/>
          </a:xfrm>
          <a:prstGeom prst="rect">
            <a:avLst/>
          </a:prstGeom>
        </p:spPr>
        <p:txBody>
          <a:bodyPr vert="horz" wrap="square" lIns="0" tIns="0" rIns="0" bIns="0" rtlCol="0" anchor="ctr">
            <a:spAutoFit/>
          </a:bodyPr>
          <a:lstStyle/>
          <a:p>
            <a:r>
              <a:rPr lang="en-US"/>
              <a:t>Click to Add Slide Title</a:t>
            </a:r>
          </a:p>
        </p:txBody>
      </p:sp>
    </p:spTree>
    <p:custDataLst>
      <p:tags r:id="rId1"/>
    </p:custDataLst>
    <p:extLst>
      <p:ext uri="{BB962C8B-B14F-4D97-AF65-F5344CB8AC3E}">
        <p14:creationId xmlns:p14="http://schemas.microsoft.com/office/powerpoint/2010/main" val="412170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S - Title &amp; Subtitle Right">
    <p:bg>
      <p:bgPr>
        <a:solidFill>
          <a:schemeClr val="bg1"/>
        </a:solidFill>
        <a:effectLst/>
      </p:bgPr>
    </p:bg>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CB0DC36-25B4-46CA-542D-A6308DDA0A46}"/>
              </a:ext>
            </a:extLst>
          </p:cNvPr>
          <p:cNvSpPr>
            <a:spLocks noGrp="1"/>
          </p:cNvSpPr>
          <p:nvPr>
            <p:ph type="body" sz="quarter" idx="10" hasCustomPrompt="1"/>
          </p:nvPr>
        </p:nvSpPr>
        <p:spPr>
          <a:xfrm>
            <a:off x="1257299" y="5920995"/>
            <a:ext cx="5004350" cy="549382"/>
          </a:xfrm>
          <a:prstGeom prst="rect">
            <a:avLst/>
          </a:prstGeom>
        </p:spPr>
        <p:txBody>
          <a:bodyPr wrap="square" anchor="t">
            <a:noAutofit/>
          </a:bodyPr>
          <a:lstStyle>
            <a:lvl1pPr marL="0" indent="0" algn="l">
              <a:buNone/>
              <a:defRPr>
                <a:solidFill>
                  <a:schemeClr val="bg2"/>
                </a:solidFill>
              </a:defRPr>
            </a:lvl1pPr>
            <a:lvl2pPr marL="365760" indent="0">
              <a:buNone/>
              <a:defRPr/>
            </a:lvl2pPr>
            <a:lvl3pPr marL="731520" indent="0">
              <a:buNone/>
              <a:defRPr/>
            </a:lvl3pPr>
            <a:lvl4pPr marL="2057400" indent="0">
              <a:buNone/>
              <a:defRPr/>
            </a:lvl4pPr>
            <a:lvl5pPr marL="2743200" indent="0">
              <a:buNone/>
              <a:defRPr/>
            </a:lvl5pPr>
          </a:lstStyle>
          <a:p>
            <a:pPr lvl="0"/>
            <a:r>
              <a:rPr lang="en-US"/>
              <a:t>Click to Add Subtitle</a:t>
            </a:r>
          </a:p>
        </p:txBody>
      </p:sp>
      <p:sp>
        <p:nvSpPr>
          <p:cNvPr id="3" name="Title 2">
            <a:extLst>
              <a:ext uri="{FF2B5EF4-FFF2-40B4-BE49-F238E27FC236}">
                <a16:creationId xmlns:a16="http://schemas.microsoft.com/office/drawing/2014/main" id="{E84AF2B1-1A71-31A3-C679-D3E1148BD910}"/>
              </a:ext>
            </a:extLst>
          </p:cNvPr>
          <p:cNvSpPr>
            <a:spLocks noGrp="1"/>
          </p:cNvSpPr>
          <p:nvPr>
            <p:ph type="title" hasCustomPrompt="1"/>
          </p:nvPr>
        </p:nvSpPr>
        <p:spPr>
          <a:xfrm>
            <a:off x="1252432" y="4150330"/>
            <a:ext cx="5001768" cy="1554480"/>
          </a:xfrm>
        </p:spPr>
        <p:txBody>
          <a:bodyPr vert="horz" wrap="square" lIns="0" tIns="0" rIns="0" bIns="0" rtlCol="0" anchor="b" anchorCtr="0">
            <a:spAutoFit/>
          </a:bodyPr>
          <a:lstStyle>
            <a:lvl1pPr>
              <a:defRPr lang="en-US"/>
            </a:lvl1pPr>
          </a:lstStyle>
          <a:p>
            <a:pPr marL="0" lvl="0">
              <a:lnSpc>
                <a:spcPct val="90000"/>
              </a:lnSpc>
              <a:spcBef>
                <a:spcPct val="0"/>
              </a:spcBef>
              <a:buNone/>
            </a:pPr>
            <a:r>
              <a:rPr lang="en-US"/>
              <a:t>Click to Add Slide Title</a:t>
            </a:r>
          </a:p>
        </p:txBody>
      </p:sp>
    </p:spTree>
    <p:custDataLst>
      <p:tags r:id="rId1"/>
    </p:custDataLst>
    <p:extLst>
      <p:ext uri="{BB962C8B-B14F-4D97-AF65-F5344CB8AC3E}">
        <p14:creationId xmlns:p14="http://schemas.microsoft.com/office/powerpoint/2010/main" val="381217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AS - Closing">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B679E91-B2F1-7013-ED34-D7763B653081}"/>
              </a:ext>
            </a:extLst>
          </p:cNvPr>
          <p:cNvSpPr>
            <a:spLocks noGrp="1"/>
          </p:cNvSpPr>
          <p:nvPr>
            <p:ph type="title" hasCustomPrompt="1"/>
          </p:nvPr>
        </p:nvSpPr>
        <p:spPr>
          <a:xfrm>
            <a:off x="1252432" y="4497169"/>
            <a:ext cx="13063133" cy="1292662"/>
          </a:xfrm>
          <a:prstGeom prst="rect">
            <a:avLst/>
          </a:prstGeom>
        </p:spPr>
        <p:txBody>
          <a:bodyPr vert="horz" wrap="square" lIns="0" tIns="0" rIns="0" bIns="182880" rtlCol="0" anchor="ctr" anchorCtr="0">
            <a:spAutoFit/>
          </a:bodyPr>
          <a:lstStyle>
            <a:lvl1pPr>
              <a:lnSpc>
                <a:spcPct val="100000"/>
              </a:lnSpc>
              <a:spcBef>
                <a:spcPts val="600"/>
              </a:spcBef>
              <a:defRPr sz="7200">
                <a:solidFill>
                  <a:schemeClr val="bg1"/>
                </a:solidFill>
              </a:defRPr>
            </a:lvl1pPr>
          </a:lstStyle>
          <a:p>
            <a:r>
              <a:rPr lang="en-US"/>
              <a:t>Click to Add Slideshow Closing</a:t>
            </a:r>
          </a:p>
        </p:txBody>
      </p:sp>
      <p:pic>
        <p:nvPicPr>
          <p:cNvPr id="9" name="Picture 8">
            <a:extLst>
              <a:ext uri="{FF2B5EF4-FFF2-40B4-BE49-F238E27FC236}">
                <a16:creationId xmlns:a16="http://schemas.microsoft.com/office/drawing/2014/main" id="{F6D7352C-47D5-1179-1891-95A57F7DA1B0}"/>
              </a:ext>
            </a:extLst>
          </p:cNvPr>
          <p:cNvPicPr>
            <a:picLocks noChangeAspect="1"/>
          </p:cNvPicPr>
          <p:nvPr userDrawn="1"/>
        </p:nvPicPr>
        <p:blipFill>
          <a:blip r:embed="rId3"/>
          <a:stretch>
            <a:fillRect/>
          </a:stretch>
        </p:blipFill>
        <p:spPr>
          <a:xfrm>
            <a:off x="14463799" y="8276976"/>
            <a:ext cx="2566902" cy="1057524"/>
          </a:xfrm>
          <a:prstGeom prst="rect">
            <a:avLst/>
          </a:prstGeom>
        </p:spPr>
      </p:pic>
      <p:sp>
        <p:nvSpPr>
          <p:cNvPr id="2" name="Text Placeholder 15">
            <a:extLst>
              <a:ext uri="{FF2B5EF4-FFF2-40B4-BE49-F238E27FC236}">
                <a16:creationId xmlns:a16="http://schemas.microsoft.com/office/drawing/2014/main" id="{514B8423-CFFD-1921-7480-8BEC78F05FFD}"/>
              </a:ext>
            </a:extLst>
          </p:cNvPr>
          <p:cNvSpPr>
            <a:spLocks noGrp="1"/>
          </p:cNvSpPr>
          <p:nvPr>
            <p:ph type="body" sz="quarter" idx="11" hasCustomPrompt="1"/>
          </p:nvPr>
        </p:nvSpPr>
        <p:spPr>
          <a:xfrm>
            <a:off x="1252432" y="8276977"/>
            <a:ext cx="12123722" cy="1057522"/>
          </a:xfrm>
        </p:spPr>
        <p:txBody>
          <a:bodyPr wrap="square" anchor="ctr" anchorCtr="0">
            <a:noAutofit/>
          </a:bodyPr>
          <a:lstStyle>
            <a:lvl1pPr marL="0" indent="0">
              <a:lnSpc>
                <a:spcPct val="100000"/>
              </a:lnSpc>
              <a:spcBef>
                <a:spcPts val="600"/>
              </a:spcBef>
              <a:buNone/>
              <a:defRPr sz="2800">
                <a:solidFill>
                  <a:schemeClr val="accent3"/>
                </a:solidFill>
              </a:defRPr>
            </a:lvl1pPr>
            <a:lvl2pPr marL="365760" indent="0">
              <a:buNone/>
              <a:defRPr sz="2200">
                <a:solidFill>
                  <a:schemeClr val="accent3"/>
                </a:solidFill>
              </a:defRPr>
            </a:lvl2pPr>
            <a:lvl3pPr marL="731520" indent="0">
              <a:buNone/>
              <a:defRPr sz="2100">
                <a:solidFill>
                  <a:schemeClr val="accent3"/>
                </a:solidFill>
              </a:defRPr>
            </a:lvl3pPr>
            <a:lvl4pPr marL="2057400" indent="0">
              <a:buNone/>
              <a:defRPr sz="2000">
                <a:solidFill>
                  <a:schemeClr val="accent3"/>
                </a:solidFill>
              </a:defRPr>
            </a:lvl4pPr>
            <a:lvl5pPr marL="2743200" indent="0">
              <a:buNone/>
              <a:defRPr sz="2000">
                <a:solidFill>
                  <a:schemeClr val="accent3"/>
                </a:solidFill>
              </a:defRPr>
            </a:lvl5pPr>
          </a:lstStyle>
          <a:p>
            <a:pPr lvl="0"/>
            <a:r>
              <a:rPr lang="en-US"/>
              <a:t>Click to add a website or email</a:t>
            </a:r>
          </a:p>
        </p:txBody>
      </p:sp>
      <p:sp>
        <p:nvSpPr>
          <p:cNvPr id="3" name="TextBox 4">
            <a:extLst>
              <a:ext uri="{FF2B5EF4-FFF2-40B4-BE49-F238E27FC236}">
                <a16:creationId xmlns:a16="http://schemas.microsoft.com/office/drawing/2014/main" id="{50615BBA-3709-50D7-A61C-9CF9B79E7B6F}"/>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3"/>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Tree>
    <p:custDataLst>
      <p:tags r:id="rId1"/>
    </p:custDataLst>
    <p:extLst>
      <p:ext uri="{BB962C8B-B14F-4D97-AF65-F5344CB8AC3E}">
        <p14:creationId xmlns:p14="http://schemas.microsoft.com/office/powerpoint/2010/main" val="33026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ags" Target="../tags/tag18.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image" Target="../media/image7.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6.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TextBox 4">
            <a:extLst>
              <a:ext uri="{FF2B5EF4-FFF2-40B4-BE49-F238E27FC236}">
                <a16:creationId xmlns:a16="http://schemas.microsoft.com/office/drawing/2014/main" id="{1E37FEA7-CA51-4399-92F6-AB705B7FF650}"/>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accent5"/>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sp>
        <p:nvSpPr>
          <p:cNvPr id="3" name="Text Placeholder 2"/>
          <p:cNvSpPr>
            <a:spLocks noGrp="1"/>
          </p:cNvSpPr>
          <p:nvPr>
            <p:ph type="body" idx="1"/>
          </p:nvPr>
        </p:nvSpPr>
        <p:spPr>
          <a:xfrm>
            <a:off x="1252432" y="2400300"/>
            <a:ext cx="15773400" cy="6865146"/>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pic>
        <p:nvPicPr>
          <p:cNvPr id="5" name="Picture 6">
            <a:extLst>
              <a:ext uri="{FF2B5EF4-FFF2-40B4-BE49-F238E27FC236}">
                <a16:creationId xmlns:a16="http://schemas.microsoft.com/office/drawing/2014/main" id="{DCAC5147-3BF8-9198-FA11-9363F87D0F14}"/>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16826158" y="9516543"/>
            <a:ext cx="1112812" cy="461922"/>
          </a:xfrm>
          <a:prstGeom prst="rect">
            <a:avLst/>
          </a:prstGeom>
        </p:spPr>
      </p:pic>
    </p:spTree>
    <p:custDataLst>
      <p:tags r:id="rId19"/>
    </p:custDataLst>
    <p:extLst>
      <p:ext uri="{BB962C8B-B14F-4D97-AF65-F5344CB8AC3E}">
        <p14:creationId xmlns:p14="http://schemas.microsoft.com/office/powerpoint/2010/main" val="519966091"/>
      </p:ext>
    </p:extLst>
  </p:cSld>
  <p:clrMap bg1="lt1" tx1="dk1" bg2="lt2" tx2="dk2" accent1="accent1" accent2="accent2" accent3="accent3" accent4="accent4" accent5="accent5" accent6="accent6" hlink="hlink" folHlink="folHlink"/>
  <p:sldLayoutIdLst>
    <p:sldLayoutId id="2147483836" r:id="rId1"/>
    <p:sldLayoutId id="2147483838" r:id="rId2"/>
    <p:sldLayoutId id="2147483821" r:id="rId3"/>
    <p:sldLayoutId id="2147483820" r:id="rId4"/>
    <p:sldLayoutId id="2147483819" r:id="rId5"/>
    <p:sldLayoutId id="2147483822" r:id="rId6"/>
    <p:sldLayoutId id="2147483824" r:id="rId7"/>
    <p:sldLayoutId id="2147483832" r:id="rId8"/>
    <p:sldLayoutId id="2147483837" r:id="rId9"/>
    <p:sldLayoutId id="2147483828" r:id="rId10"/>
    <p:sldLayoutId id="2147483829" r:id="rId11"/>
    <p:sldLayoutId id="2147483851" r:id="rId12"/>
    <p:sldLayoutId id="2147483852" r:id="rId13"/>
    <p:sldLayoutId id="2147483853" r:id="rId14"/>
    <p:sldLayoutId id="2147483854" r:id="rId15"/>
    <p:sldLayoutId id="2147483857" r:id="rId16"/>
    <p:sldLayoutId id="214748385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BA1A5-F11E-586C-AE20-3947111EA4AC}"/>
              </a:ext>
            </a:extLst>
          </p:cNvPr>
          <p:cNvSpPr/>
          <p:nvPr userDrawn="1"/>
        </p:nvSpPr>
        <p:spPr>
          <a:xfrm>
            <a:off x="16477128" y="9143999"/>
            <a:ext cx="1810872" cy="1143001"/>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0C7363F-AF69-28E6-1F57-D691A99669FF}"/>
              </a:ext>
            </a:extLst>
          </p:cNvPr>
          <p:cNvPicPr>
            <a:picLocks noChangeAspect="1"/>
          </p:cNvPicPr>
          <p:nvPr userDrawn="1"/>
        </p:nvPicPr>
        <p:blipFill>
          <a:blip r:embed="rId14"/>
          <a:stretch>
            <a:fillRect/>
          </a:stretch>
        </p:blipFill>
        <p:spPr>
          <a:xfrm>
            <a:off x="0" y="9143999"/>
            <a:ext cx="16477128" cy="1143001"/>
          </a:xfrm>
          <a:prstGeom prst="rect">
            <a:avLst/>
          </a:prstGeom>
        </p:spPr>
      </p:pic>
      <p:sp>
        <p:nvSpPr>
          <p:cNvPr id="3" name="Text Placeholder 2"/>
          <p:cNvSpPr>
            <a:spLocks noGrp="1"/>
          </p:cNvSpPr>
          <p:nvPr>
            <p:ph type="body" idx="1"/>
          </p:nvPr>
        </p:nvSpPr>
        <p:spPr>
          <a:xfrm>
            <a:off x="1252432" y="2400300"/>
            <a:ext cx="15773400" cy="6444273"/>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2" name="Title Placeholder 1"/>
          <p:cNvSpPr>
            <a:spLocks noGrp="1"/>
          </p:cNvSpPr>
          <p:nvPr>
            <p:ph type="title"/>
          </p:nvPr>
        </p:nvSpPr>
        <p:spPr>
          <a:xfrm>
            <a:off x="1252432" y="710304"/>
            <a:ext cx="15773400" cy="775596"/>
          </a:xfrm>
          <a:prstGeom prst="rect">
            <a:avLst/>
          </a:prstGeom>
        </p:spPr>
        <p:txBody>
          <a:bodyPr vert="horz" lIns="0" tIns="0" rIns="0" bIns="0" rtlCol="0" anchor="ctr">
            <a:normAutofit/>
          </a:bodyPr>
          <a:lstStyle/>
          <a:p>
            <a:r>
              <a:rPr lang="en-US"/>
              <a:t>Click to Add Slide Title</a:t>
            </a:r>
          </a:p>
        </p:txBody>
      </p:sp>
      <p:sp>
        <p:nvSpPr>
          <p:cNvPr id="8" name="TextBox 4">
            <a:extLst>
              <a:ext uri="{FF2B5EF4-FFF2-40B4-BE49-F238E27FC236}">
                <a16:creationId xmlns:a16="http://schemas.microsoft.com/office/drawing/2014/main" id="{C16FACEF-10C6-6BB8-EE57-ACF39B01B1D3}"/>
              </a:ext>
            </a:extLst>
          </p:cNvPr>
          <p:cNvSpPr txBox="1"/>
          <p:nvPr userDrawn="1"/>
        </p:nvSpPr>
        <p:spPr>
          <a:xfrm>
            <a:off x="1252432" y="9316082"/>
            <a:ext cx="8588993" cy="584775"/>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3200" b="1" i="0" u="none" strike="noStrike" kern="300" cap="none" spc="100" normalizeH="0" baseline="0" noProof="0">
                <a:ln>
                  <a:noFill/>
                </a:ln>
                <a:solidFill>
                  <a:schemeClr val="bg1"/>
                </a:solidFill>
                <a:effectLst/>
                <a:uLnTx/>
                <a:uFillTx/>
                <a:latin typeface="Anova Bold" panose="020B0503020203020204" pitchFamily="34" charset="0"/>
                <a:ea typeface="Anova Bold" panose="020B0703020203020204" pitchFamily="34" charset="0"/>
                <a:cs typeface="Anova Light" panose="020B0403020203020204" pitchFamily="34" charset="0"/>
              </a:rPr>
              <a:t>CONFIDENTIAL — DO NOT DISCLOSE</a:t>
            </a:r>
          </a:p>
        </p:txBody>
      </p:sp>
      <p:sp>
        <p:nvSpPr>
          <p:cNvPr id="10" name="TextBox 4">
            <a:extLst>
              <a:ext uri="{FF2B5EF4-FFF2-40B4-BE49-F238E27FC236}">
                <a16:creationId xmlns:a16="http://schemas.microsoft.com/office/drawing/2014/main" id="{73378641-98C0-74B8-EDAB-E5E4E2EEB661}"/>
              </a:ext>
            </a:extLst>
          </p:cNvPr>
          <p:cNvSpPr txBox="1"/>
          <p:nvPr userDrawn="1"/>
        </p:nvSpPr>
        <p:spPr>
          <a:xfrm>
            <a:off x="1252432" y="9855354"/>
            <a:ext cx="5029200" cy="246221"/>
          </a:xfrm>
          <a:prstGeom prst="rect">
            <a:avLst/>
          </a:prstGeom>
          <a:noFill/>
        </p:spPr>
        <p:txBody>
          <a:bodyPr wrap="square" lIns="0" anchor="b" anchorCtr="0">
            <a:spAutoFit/>
          </a:bodyPr>
          <a:lstStyle/>
          <a:p>
            <a:pPr marL="0" marR="0" lvl="0" indent="0" algn="l" defTabSz="548626" rtl="0" eaLnBrk="0" fontAlgn="auto" latinLnBrk="0" hangingPunct="0">
              <a:lnSpc>
                <a:spcPct val="100000"/>
              </a:lnSpc>
              <a:spcBef>
                <a:spcPts val="0"/>
              </a:spcBef>
              <a:spcAft>
                <a:spcPts val="0"/>
              </a:spcAft>
              <a:buClrTx/>
              <a:buSzTx/>
              <a:buFontTx/>
              <a:buNone/>
              <a:tabLst/>
              <a:defRPr/>
            </a:pPr>
            <a:r>
              <a:rPr kumimoji="0" lang="en-US" sz="1000" b="0" i="0" u="none" strike="noStrike" kern="300" cap="none" spc="100" normalizeH="0" baseline="0" noProof="0">
                <a:ln>
                  <a:noFill/>
                </a:ln>
                <a:solidFill>
                  <a:schemeClr val="bg1"/>
                </a:solidFill>
                <a:effectLst/>
                <a:uLnTx/>
                <a:uFillTx/>
                <a:latin typeface="Anova Light" panose="020B0403020203020204" pitchFamily="34" charset="0"/>
                <a:ea typeface="Anova Bold" panose="020B0703020203020204" pitchFamily="34" charset="0"/>
                <a:cs typeface="Anova Light" panose="020B0403020203020204" pitchFamily="34" charset="0"/>
              </a:rPr>
              <a:t>Copyright © SAS Institute Inc. All rights reserved.</a:t>
            </a:r>
          </a:p>
        </p:txBody>
      </p:sp>
      <p:pic>
        <p:nvPicPr>
          <p:cNvPr id="4" name="Picture 6">
            <a:extLst>
              <a:ext uri="{FF2B5EF4-FFF2-40B4-BE49-F238E27FC236}">
                <a16:creationId xmlns:a16="http://schemas.microsoft.com/office/drawing/2014/main" id="{A68AF4A5-1947-70D5-1EEC-327485090EC3}"/>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16826158" y="9516543"/>
            <a:ext cx="1112812" cy="461922"/>
          </a:xfrm>
          <a:prstGeom prst="rect">
            <a:avLst/>
          </a:prstGeom>
        </p:spPr>
      </p:pic>
    </p:spTree>
    <p:custDataLst>
      <p:tags r:id="rId13"/>
    </p:custDataLst>
    <p:extLst>
      <p:ext uri="{BB962C8B-B14F-4D97-AF65-F5344CB8AC3E}">
        <p14:creationId xmlns:p14="http://schemas.microsoft.com/office/powerpoint/2010/main" val="202342366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p:titleStyle>
    <p:bodyStyle>
      <a:lvl1pPr marL="365760" indent="-365760" algn="l" defTabSz="1371600" rtl="0" eaLnBrk="1" latinLnBrk="0" hangingPunct="1">
        <a:lnSpc>
          <a:spcPct val="85000"/>
        </a:lnSpc>
        <a:spcBef>
          <a:spcPts val="1600"/>
        </a:spcBef>
        <a:buClr>
          <a:schemeClr val="accent5"/>
        </a:buClr>
        <a:buFont typeface="Anova Light" panose="020B0403020203020204" pitchFamily="34" charset="0"/>
        <a:buChar char="•"/>
        <a:defRPr sz="3600" b="0" i="0" kern="1200">
          <a:solidFill>
            <a:schemeClr val="tx1"/>
          </a:solidFill>
          <a:latin typeface="+mn-lt"/>
          <a:ea typeface="+mn-ea"/>
          <a:cs typeface="+mn-cs"/>
        </a:defRPr>
      </a:lvl1pPr>
      <a:lvl2pPr marL="731520" indent="-365760" algn="l" defTabSz="1371600" rtl="0" eaLnBrk="1" latinLnBrk="0" hangingPunct="1">
        <a:lnSpc>
          <a:spcPct val="85000"/>
        </a:lnSpc>
        <a:spcBef>
          <a:spcPts val="1600"/>
        </a:spcBef>
        <a:buClr>
          <a:schemeClr val="accent5"/>
        </a:buClr>
        <a:buFont typeface="Anova Light" panose="020B0403020203020204" pitchFamily="34" charset="0"/>
        <a:buChar char="–"/>
        <a:defRPr sz="2800" b="0" i="0" kern="1200">
          <a:solidFill>
            <a:schemeClr val="tx1"/>
          </a:solidFill>
          <a:latin typeface="+mn-lt"/>
          <a:ea typeface="+mn-ea"/>
          <a:cs typeface="+mn-cs"/>
        </a:defRPr>
      </a:lvl2pPr>
      <a:lvl3pPr marL="1097280" indent="-365760" algn="l" defTabSz="1371600" rtl="0" eaLnBrk="1" latinLnBrk="0" hangingPunct="1">
        <a:lnSpc>
          <a:spcPct val="85000"/>
        </a:lnSpc>
        <a:spcBef>
          <a:spcPts val="1600"/>
        </a:spcBef>
        <a:buClr>
          <a:schemeClr val="accent5"/>
        </a:buClr>
        <a:buFont typeface="Anova Light" panose="020B0403020203020204" pitchFamily="34" charset="0"/>
        <a:buChar char="•"/>
        <a:defRPr sz="2400" b="0" i="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4pPr>
      <a:lvl5pPr marL="30861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bg2"/>
          </a:solidFill>
          <a:latin typeface="+mj-lt"/>
          <a:ea typeface="+mn-ea"/>
          <a:cs typeface="+mn-cs"/>
        </a:defRPr>
      </a:lvl5pPr>
      <a:lvl6pPr marL="37719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nova Light" panose="020B0403020203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3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hyperlink" Target="https://curiosity.sas.com/app/crowd/turtles" TargetMode="Externa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9.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F2BF1EE-1390-2937-A6D4-B8627C092DE1}"/>
              </a:ext>
            </a:extLst>
          </p:cNvPr>
          <p:cNvSpPr>
            <a:spLocks noGrp="1"/>
          </p:cNvSpPr>
          <p:nvPr>
            <p:ph type="body" sz="quarter" idx="11"/>
          </p:nvPr>
        </p:nvSpPr>
        <p:spPr>
          <a:xfrm>
            <a:off x="7467989" y="8244931"/>
            <a:ext cx="3607667" cy="1057522"/>
          </a:xfrm>
        </p:spPr>
        <p:txBody>
          <a:bodyPr/>
          <a:lstStyle/>
          <a:p>
            <a:pPr algn="ctr"/>
            <a:r>
              <a:rPr lang="en-US"/>
              <a:t>I-Sah Hsieh</a:t>
            </a:r>
          </a:p>
          <a:p>
            <a:pPr algn="ctr"/>
            <a:r>
              <a:rPr lang="en-US"/>
              <a:t>Steve Mellgren</a:t>
            </a:r>
          </a:p>
        </p:txBody>
      </p:sp>
      <p:pic>
        <p:nvPicPr>
          <p:cNvPr id="1026" name="Picture 2" descr="World Summit Americas">
            <a:extLst>
              <a:ext uri="{FF2B5EF4-FFF2-40B4-BE49-F238E27FC236}">
                <a16:creationId xmlns:a16="http://schemas.microsoft.com/office/drawing/2014/main" id="{AC16E8F7-9956-41E4-B420-B0EAFA885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459" y="7778752"/>
            <a:ext cx="4262634" cy="19898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31F17119-2A79-C797-07FD-005C74CC48B5}"/>
              </a:ext>
            </a:extLst>
          </p:cNvPr>
          <p:cNvSpPr txBox="1">
            <a:spLocks/>
          </p:cNvSpPr>
          <p:nvPr/>
        </p:nvSpPr>
        <p:spPr>
          <a:xfrm>
            <a:off x="1919378" y="2047773"/>
            <a:ext cx="14704887" cy="3508653"/>
          </a:xfrm>
          <a:prstGeom prst="rect">
            <a:avLst/>
          </a:prstGeom>
        </p:spPr>
        <p:txBody>
          <a:bodyPr vert="horz" wrap="square" lIns="0" tIns="0" rIns="0" bIns="182880" rtlCol="0" anchor="b" anchorCtr="0">
            <a:spAutoFit/>
          </a:bodyPr>
          <a:lstStyle>
            <a:lvl1pPr algn="l" defTabSz="1371600" rtl="0" eaLnBrk="1" latinLnBrk="0" hangingPunct="1">
              <a:lnSpc>
                <a:spcPct val="100000"/>
              </a:lnSpc>
              <a:spcBef>
                <a:spcPts val="600"/>
              </a:spcBef>
              <a:buNone/>
              <a:defRPr sz="7200" b="1" i="0" kern="1200">
                <a:solidFill>
                  <a:schemeClr val="bg1"/>
                </a:solidFill>
                <a:latin typeface="Anova Bold" panose="020B0503020203020204" pitchFamily="34" charset="0"/>
                <a:ea typeface="+mj-ea"/>
                <a:cs typeface="+mj-cs"/>
              </a:defRPr>
            </a:lvl1pPr>
          </a:lstStyle>
          <a:p>
            <a:r>
              <a:rPr lang="en-US"/>
              <a:t>What do sea turtles, wildfires and nursing homes have in common? Ethical AI.​</a:t>
            </a:r>
          </a:p>
        </p:txBody>
      </p:sp>
    </p:spTree>
    <p:custDataLst>
      <p:tags r:id="rId1"/>
    </p:custDataLst>
    <p:extLst>
      <p:ext uri="{BB962C8B-B14F-4D97-AF65-F5344CB8AC3E}">
        <p14:creationId xmlns:p14="http://schemas.microsoft.com/office/powerpoint/2010/main" val="68083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C5E63E-804D-CD1D-FB0C-90C09746C00C}"/>
              </a:ext>
            </a:extLst>
          </p:cNvPr>
          <p:cNvGrpSpPr/>
          <p:nvPr/>
        </p:nvGrpSpPr>
        <p:grpSpPr>
          <a:xfrm>
            <a:off x="195718" y="7202540"/>
            <a:ext cx="16834982" cy="1631215"/>
            <a:chOff x="135758" y="7572202"/>
            <a:chExt cx="16834982" cy="1631215"/>
          </a:xfrm>
        </p:grpSpPr>
        <p:sp>
          <p:nvSpPr>
            <p:cNvPr id="2" name="Rounded Rectangle 55">
              <a:extLst>
                <a:ext uri="{FF2B5EF4-FFF2-40B4-BE49-F238E27FC236}">
                  <a16:creationId xmlns:a16="http://schemas.microsoft.com/office/drawing/2014/main" id="{6E696E98-3738-7F21-3E75-741F5B292AB7}"/>
                </a:ext>
              </a:extLst>
            </p:cNvPr>
            <p:cNvSpPr/>
            <p:nvPr/>
          </p:nvSpPr>
          <p:spPr>
            <a:xfrm>
              <a:off x="726509" y="7572202"/>
              <a:ext cx="15773400" cy="1631215"/>
            </a:xfrm>
            <a:prstGeom prst="roundRect">
              <a:avLst/>
            </a:prstGeom>
            <a:solidFill>
              <a:schemeClr val="accent4">
                <a:lumMod val="90000"/>
                <a:lumOff val="1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365760" rIns="182880" rtlCol="0" anchor="ctr"/>
            <a:lstStyle/>
            <a:p>
              <a:pPr algn="ctr">
                <a:lnSpc>
                  <a:spcPct val="75000"/>
                </a:lnSpc>
                <a:spcBef>
                  <a:spcPts val="1200"/>
                </a:spcBef>
              </a:pPr>
              <a:endParaRPr lang="en-US" sz="4800" b="1">
                <a:solidFill>
                  <a:schemeClr val="accent3">
                    <a:lumMod val="90000"/>
                  </a:schemeClr>
                </a:solidFill>
              </a:endParaRPr>
            </a:p>
          </p:txBody>
        </p:sp>
        <p:sp>
          <p:nvSpPr>
            <p:cNvPr id="3" name="TextBox 2">
              <a:extLst>
                <a:ext uri="{FF2B5EF4-FFF2-40B4-BE49-F238E27FC236}">
                  <a16:creationId xmlns:a16="http://schemas.microsoft.com/office/drawing/2014/main" id="{BBA39949-D939-333B-14A7-EAD5855AE835}"/>
                </a:ext>
              </a:extLst>
            </p:cNvPr>
            <p:cNvSpPr txBox="1"/>
            <p:nvPr/>
          </p:nvSpPr>
          <p:spPr>
            <a:xfrm>
              <a:off x="135758" y="7879977"/>
              <a:ext cx="16834982" cy="1015663"/>
            </a:xfrm>
            <a:prstGeom prst="rect">
              <a:avLst/>
            </a:prstGeom>
            <a:noFill/>
            <a:ln>
              <a:noFill/>
            </a:ln>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6000">
                  <a:solidFill>
                    <a:schemeClr val="bg1"/>
                  </a:solidFill>
                  <a:latin typeface="+mj-lt"/>
                </a:rPr>
                <a:t>65% </a:t>
              </a:r>
              <a:r>
                <a:rPr lang="en-US" sz="3600">
                  <a:solidFill>
                    <a:schemeClr val="bg1"/>
                  </a:solidFill>
                </a:rPr>
                <a:t>of today’s students will be employed in jobs that </a:t>
              </a:r>
              <a:r>
                <a:rPr lang="en-US" sz="3600" u="sng">
                  <a:solidFill>
                    <a:schemeClr val="bg1"/>
                  </a:solidFill>
                </a:rPr>
                <a:t>don’t yet exist</a:t>
              </a:r>
              <a:r>
                <a:rPr lang="en-US" sz="3600">
                  <a:solidFill>
                    <a:schemeClr val="bg1"/>
                  </a:solidFill>
                </a:rPr>
                <a:t>.</a:t>
              </a:r>
              <a:endParaRPr lang="en-US" sz="4000">
                <a:solidFill>
                  <a:schemeClr val="bg1"/>
                </a:solidFill>
              </a:endParaRPr>
            </a:p>
          </p:txBody>
        </p:sp>
      </p:grpSp>
      <p:sp>
        <p:nvSpPr>
          <p:cNvPr id="9" name="TextBox 8">
            <a:extLst>
              <a:ext uri="{FF2B5EF4-FFF2-40B4-BE49-F238E27FC236}">
                <a16:creationId xmlns:a16="http://schemas.microsoft.com/office/drawing/2014/main" id="{8A56F1B6-4360-D1CE-1E98-BB0EEEAE2230}"/>
              </a:ext>
            </a:extLst>
          </p:cNvPr>
          <p:cNvSpPr txBox="1"/>
          <p:nvPr/>
        </p:nvSpPr>
        <p:spPr>
          <a:xfrm>
            <a:off x="1050592" y="1686249"/>
            <a:ext cx="16397959" cy="5315942"/>
          </a:xfrm>
          <a:prstGeom prst="rect">
            <a:avLst/>
          </a:prstGeom>
          <a:noFill/>
        </p:spPr>
        <p:txBody>
          <a:bodyPr wrap="square" numCol="2">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Personal assistants</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Self-driving cars</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Healthcare diagnostics and treatment</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Business process </a:t>
            </a:r>
            <a:r>
              <a:rPr lang="en-US" sz="3200">
                <a:solidFill>
                  <a:schemeClr val="accent5"/>
                </a:solidFill>
                <a:cs typeface="Calibri" panose="020F0502020204030204" pitchFamily="34" charset="0"/>
              </a:rPr>
              <a:t>optimization</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Cybersecurity threat detection</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Customized education and tutoring</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Immersive responsive entertainment</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Supply chain and factory automation</a:t>
            </a:r>
          </a:p>
        </p:txBody>
      </p:sp>
      <p:sp>
        <p:nvSpPr>
          <p:cNvPr id="4" name="Title 1">
            <a:extLst>
              <a:ext uri="{FF2B5EF4-FFF2-40B4-BE49-F238E27FC236}">
                <a16:creationId xmlns:a16="http://schemas.microsoft.com/office/drawing/2014/main" id="{CFC166CB-B23F-5724-A9B7-7BBABC663990}"/>
              </a:ext>
            </a:extLst>
          </p:cNvPr>
          <p:cNvSpPr txBox="1">
            <a:spLocks/>
          </p:cNvSpPr>
          <p:nvPr/>
        </p:nvSpPr>
        <p:spPr>
          <a:xfrm>
            <a:off x="115004" y="201839"/>
            <a:ext cx="15773400" cy="914400"/>
          </a:xfrm>
          <a:prstGeom prst="rect">
            <a:avLst/>
          </a:prstGeom>
        </p:spPr>
        <p:txBody>
          <a:bodyPr vert="horz" lIns="182880" tIns="91440" rIns="182880" bIns="91440" rtlCol="0" anchor="ctr">
            <a:normAutofit fontScale="90000" lnSpcReduction="20000"/>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nl-BE" sz="6000" spc="600">
                <a:solidFill>
                  <a:schemeClr val="bg1"/>
                </a:solidFill>
              </a:rPr>
              <a:t>AI IN THE FUTURE</a:t>
            </a:r>
          </a:p>
        </p:txBody>
      </p:sp>
      <p:sp>
        <p:nvSpPr>
          <p:cNvPr id="5" name="TextBox 4">
            <a:extLst>
              <a:ext uri="{FF2B5EF4-FFF2-40B4-BE49-F238E27FC236}">
                <a16:creationId xmlns:a16="http://schemas.microsoft.com/office/drawing/2014/main" id="{B23CCA08-7E50-7A14-A008-78B25582DAB2}"/>
              </a:ext>
            </a:extLst>
          </p:cNvPr>
          <p:cNvSpPr txBox="1"/>
          <p:nvPr/>
        </p:nvSpPr>
        <p:spPr>
          <a:xfrm>
            <a:off x="9552041" y="1737673"/>
            <a:ext cx="13895736" cy="5264518"/>
          </a:xfrm>
          <a:prstGeom prst="rect">
            <a:avLst/>
          </a:prstGeom>
          <a:noFill/>
        </p:spPr>
        <p:txBody>
          <a:bodyPr wrap="square" numCol="2">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AI writing and speech enhancement</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Art/music/film generation</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AR/VR experiences</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Autonomous drones</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Smart fitness tracking clothing</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Robotic companions</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Fake media identification</a:t>
            </a:r>
          </a:p>
          <a:p>
            <a:pPr marL="571529" indent="-571529">
              <a:lnSpc>
                <a:spcPct val="150000"/>
              </a:lnSpc>
              <a:buClr>
                <a:schemeClr val="bg2"/>
              </a:buClr>
              <a:buFont typeface="Arial" panose="020B0604020202020204" pitchFamily="34" charset="0"/>
              <a:buChar char="•"/>
            </a:pPr>
            <a:r>
              <a:rPr lang="en-US" sz="2801">
                <a:solidFill>
                  <a:schemeClr val="accent5"/>
                </a:solidFill>
                <a:cs typeface="Calibri" panose="020F0502020204030204" pitchFamily="34" charset="0"/>
              </a:rPr>
              <a:t>And more.</a:t>
            </a:r>
          </a:p>
        </p:txBody>
      </p:sp>
      <p:sp>
        <p:nvSpPr>
          <p:cNvPr id="6" name="Title 5">
            <a:extLst>
              <a:ext uri="{FF2B5EF4-FFF2-40B4-BE49-F238E27FC236}">
                <a16:creationId xmlns:a16="http://schemas.microsoft.com/office/drawing/2014/main" id="{77A009CC-489C-F920-DD14-E6702AF306C4}"/>
              </a:ext>
            </a:extLst>
          </p:cNvPr>
          <p:cNvSpPr>
            <a:spLocks noGrp="1"/>
          </p:cNvSpPr>
          <p:nvPr>
            <p:ph type="title"/>
          </p:nvPr>
        </p:nvSpPr>
        <p:spPr>
          <a:xfrm>
            <a:off x="1257300" y="710303"/>
            <a:ext cx="15773400" cy="775597"/>
          </a:xfrm>
        </p:spPr>
        <p:txBody>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5600">
                <a:solidFill>
                  <a:schemeClr val="accent5"/>
                </a:solidFill>
                <a:latin typeface="+mj-lt"/>
              </a:rPr>
              <a:t>AI in the Future</a:t>
            </a:r>
          </a:p>
        </p:txBody>
      </p:sp>
      <p:sp>
        <p:nvSpPr>
          <p:cNvPr id="8" name="TextBox 7">
            <a:extLst>
              <a:ext uri="{FF2B5EF4-FFF2-40B4-BE49-F238E27FC236}">
                <a16:creationId xmlns:a16="http://schemas.microsoft.com/office/drawing/2014/main" id="{15CBA223-8E88-7837-F431-474B02C5DA67}"/>
              </a:ext>
            </a:extLst>
          </p:cNvPr>
          <p:cNvSpPr txBox="1"/>
          <p:nvPr/>
        </p:nvSpPr>
        <p:spPr>
          <a:xfrm>
            <a:off x="1050592" y="9034102"/>
            <a:ext cx="5119511" cy="215444"/>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l"/>
            <a:r>
              <a:rPr lang="en-US" sz="1400">
                <a:solidFill>
                  <a:schemeClr val="accent5"/>
                </a:solidFill>
                <a:latin typeface="Anova" panose="020B0503020203020204" pitchFamily="34" charset="0"/>
              </a:rPr>
              <a:t>Source: Britishcouncil.org</a:t>
            </a:r>
          </a:p>
        </p:txBody>
      </p:sp>
    </p:spTree>
    <p:extLst>
      <p:ext uri="{BB962C8B-B14F-4D97-AF65-F5344CB8AC3E}">
        <p14:creationId xmlns:p14="http://schemas.microsoft.com/office/powerpoint/2010/main" val="10239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75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125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150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nodeType="withEffect">
                                  <p:stCondLst>
                                    <p:cond delay="175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nodeType="withEffect">
                                  <p:stCondLst>
                                    <p:cond delay="200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nodeType="withEffect">
                                  <p:stCondLst>
                                    <p:cond delay="225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nodeType="withEffect">
                                  <p:stCondLst>
                                    <p:cond delay="250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nodeType="withEffect">
                                  <p:stCondLst>
                                    <p:cond delay="275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nodeType="withEffect">
                                  <p:stCondLst>
                                    <p:cond delay="300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nodeType="withEffect">
                                  <p:stCondLst>
                                    <p:cond delay="325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par>
                                <p:cTn id="33" presetID="1" presetClass="entr" presetSubtype="0" fill="hold" nodeType="withEffect">
                                  <p:stCondLst>
                                    <p:cond delay="350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1" presetClass="entr" presetSubtype="0" fill="hold" nodeType="withEffect">
                                  <p:stCondLst>
                                    <p:cond delay="4000"/>
                                  </p:stCondLst>
                                  <p:childTnLst>
                                    <p:set>
                                      <p:cBhvr>
                                        <p:cTn id="36" dur="1" fill="hold">
                                          <p:stCondLst>
                                            <p:cond delay="0"/>
                                          </p:stCondLst>
                                        </p:cTn>
                                        <p:tgtEl>
                                          <p:spTgt spid="5">
                                            <p:txEl>
                                              <p:pRg st="7" end="7"/>
                                            </p:txEl>
                                          </p:spTgt>
                                        </p:tgtEl>
                                        <p:attrNameLst>
                                          <p:attrName>style.visibility</p:attrName>
                                        </p:attrNameLst>
                                      </p:cBhvr>
                                      <p:to>
                                        <p:strVal val="visible"/>
                                      </p:to>
                                    </p:set>
                                  </p:childTnLst>
                                </p:cTn>
                              </p:par>
                              <p:par>
                                <p:cTn id="37" presetID="1" presetClass="entr" presetSubtype="0" fill="hold" nodeType="withEffect">
                                  <p:stCondLst>
                                    <p:cond delay="425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0F760-F2BF-E7EB-8A2E-BFF9FFF2F80A}"/>
              </a:ext>
            </a:extLst>
          </p:cNvPr>
          <p:cNvSpPr>
            <a:spLocks noGrp="1"/>
          </p:cNvSpPr>
          <p:nvPr>
            <p:ph type="title"/>
          </p:nvPr>
        </p:nvSpPr>
        <p:spPr>
          <a:xfrm>
            <a:off x="1257300" y="710303"/>
            <a:ext cx="15773400" cy="775597"/>
          </a:xfrm>
        </p:spPr>
        <p:txBody>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5600">
                <a:solidFill>
                  <a:schemeClr val="accent5"/>
                </a:solidFill>
                <a:latin typeface="+mj-lt"/>
              </a:rPr>
              <a:t>Acceptance of Innovation at Stake</a:t>
            </a:r>
          </a:p>
        </p:txBody>
      </p:sp>
      <p:sp>
        <p:nvSpPr>
          <p:cNvPr id="37" name="Rectangle 36">
            <a:extLst>
              <a:ext uri="{FF2B5EF4-FFF2-40B4-BE49-F238E27FC236}">
                <a16:creationId xmlns:a16="http://schemas.microsoft.com/office/drawing/2014/main" id="{CD5CE9CA-26AB-8452-D9CF-EB3F53F4E764}"/>
              </a:ext>
            </a:extLst>
          </p:cNvPr>
          <p:cNvSpPr/>
          <p:nvPr/>
        </p:nvSpPr>
        <p:spPr>
          <a:xfrm>
            <a:off x="9238085" y="2237775"/>
            <a:ext cx="9049916" cy="6464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8867B05B-50C0-2B2E-8161-B6C6EFA07510}"/>
              </a:ext>
            </a:extLst>
          </p:cNvPr>
          <p:cNvSpPr/>
          <p:nvPr/>
        </p:nvSpPr>
        <p:spPr>
          <a:xfrm>
            <a:off x="11876" y="2249435"/>
            <a:ext cx="9003930" cy="646459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39" name="Freeform 38">
            <a:extLst>
              <a:ext uri="{FF2B5EF4-FFF2-40B4-BE49-F238E27FC236}">
                <a16:creationId xmlns:a16="http://schemas.microsoft.com/office/drawing/2014/main" id="{E860E96B-12B6-F321-0D03-6B2F778A2157}"/>
              </a:ext>
            </a:extLst>
          </p:cNvPr>
          <p:cNvSpPr/>
          <p:nvPr/>
        </p:nvSpPr>
        <p:spPr>
          <a:xfrm>
            <a:off x="2327030" y="3305137"/>
            <a:ext cx="6699203" cy="980774"/>
          </a:xfrm>
          <a:custGeom>
            <a:avLst/>
            <a:gdLst>
              <a:gd name="connsiteX0" fmla="*/ 340242 w 4648064"/>
              <a:gd name="connsiteY0" fmla="*/ 0 h 680484"/>
              <a:gd name="connsiteX1" fmla="*/ 4648064 w 4648064"/>
              <a:gd name="connsiteY1" fmla="*/ 0 h 680484"/>
              <a:gd name="connsiteX2" fmla="*/ 4648064 w 4648064"/>
              <a:gd name="connsiteY2" fmla="*/ 680484 h 680484"/>
              <a:gd name="connsiteX3" fmla="*/ 340242 w 4648064"/>
              <a:gd name="connsiteY3" fmla="*/ 680483 h 680484"/>
              <a:gd name="connsiteX4" fmla="*/ 6913 w 4648064"/>
              <a:gd name="connsiteY4" fmla="*/ 408811 h 680484"/>
              <a:gd name="connsiteX5" fmla="*/ 0 w 4648064"/>
              <a:gd name="connsiteY5" fmla="*/ 340242 h 680484"/>
              <a:gd name="connsiteX6" fmla="*/ 6913 w 4648064"/>
              <a:gd name="connsiteY6" fmla="*/ 271672 h 680484"/>
              <a:gd name="connsiteX7" fmla="*/ 340242 w 4648064"/>
              <a:gd name="connsiteY7" fmla="*/ 0 h 68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064" h="680484">
                <a:moveTo>
                  <a:pt x="340242" y="0"/>
                </a:moveTo>
                <a:lnTo>
                  <a:pt x="4648064" y="0"/>
                </a:lnTo>
                <a:lnTo>
                  <a:pt x="4648064" y="680484"/>
                </a:lnTo>
                <a:lnTo>
                  <a:pt x="340242" y="680483"/>
                </a:lnTo>
                <a:cubicBezTo>
                  <a:pt x="175821" y="680483"/>
                  <a:pt x="38639" y="563854"/>
                  <a:pt x="6913" y="408811"/>
                </a:cubicBezTo>
                <a:lnTo>
                  <a:pt x="0" y="340242"/>
                </a:lnTo>
                <a:lnTo>
                  <a:pt x="6913" y="271672"/>
                </a:lnTo>
                <a:cubicBezTo>
                  <a:pt x="38639" y="116629"/>
                  <a:pt x="175821" y="0"/>
                  <a:pt x="340242" y="0"/>
                </a:cubicBez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40" name="Freeform 39">
            <a:extLst>
              <a:ext uri="{FF2B5EF4-FFF2-40B4-BE49-F238E27FC236}">
                <a16:creationId xmlns:a16="http://schemas.microsoft.com/office/drawing/2014/main" id="{9827B57A-E64E-44AB-E50E-4CC5218FCD82}"/>
              </a:ext>
            </a:extLst>
          </p:cNvPr>
          <p:cNvSpPr/>
          <p:nvPr/>
        </p:nvSpPr>
        <p:spPr>
          <a:xfrm>
            <a:off x="9225329" y="3305137"/>
            <a:ext cx="6804473" cy="980774"/>
          </a:xfrm>
          <a:custGeom>
            <a:avLst/>
            <a:gdLst>
              <a:gd name="connsiteX0" fmla="*/ 0 w 4721107"/>
              <a:gd name="connsiteY0" fmla="*/ 0 h 680484"/>
              <a:gd name="connsiteX1" fmla="*/ 4380865 w 4721107"/>
              <a:gd name="connsiteY1" fmla="*/ 0 h 680484"/>
              <a:gd name="connsiteX2" fmla="*/ 4721107 w 4721107"/>
              <a:gd name="connsiteY2" fmla="*/ 340242 h 680484"/>
              <a:gd name="connsiteX3" fmla="*/ 4721106 w 4721107"/>
              <a:gd name="connsiteY3" fmla="*/ 340242 h 680484"/>
              <a:gd name="connsiteX4" fmla="*/ 4380864 w 4721107"/>
              <a:gd name="connsiteY4" fmla="*/ 680484 h 680484"/>
              <a:gd name="connsiteX5" fmla="*/ 0 w 4721107"/>
              <a:gd name="connsiteY5" fmla="*/ 680484 h 680484"/>
              <a:gd name="connsiteX6" fmla="*/ 0 w 4721107"/>
              <a:gd name="connsiteY6" fmla="*/ 0 h 68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1107" h="680484">
                <a:moveTo>
                  <a:pt x="0" y="0"/>
                </a:moveTo>
                <a:lnTo>
                  <a:pt x="4380865" y="0"/>
                </a:lnTo>
                <a:cubicBezTo>
                  <a:pt x="4568775" y="0"/>
                  <a:pt x="4721107" y="152332"/>
                  <a:pt x="4721107" y="340242"/>
                </a:cubicBezTo>
                <a:lnTo>
                  <a:pt x="4721106" y="340242"/>
                </a:lnTo>
                <a:cubicBezTo>
                  <a:pt x="4721106" y="528152"/>
                  <a:pt x="4568774" y="680484"/>
                  <a:pt x="4380864" y="680484"/>
                </a:cubicBezTo>
                <a:lnTo>
                  <a:pt x="0" y="68048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41" name="Freeform 40">
            <a:extLst>
              <a:ext uri="{FF2B5EF4-FFF2-40B4-BE49-F238E27FC236}">
                <a16:creationId xmlns:a16="http://schemas.microsoft.com/office/drawing/2014/main" id="{641C35A4-E239-A331-A3F0-CFDFB58498AE}"/>
              </a:ext>
            </a:extLst>
          </p:cNvPr>
          <p:cNvSpPr/>
          <p:nvPr/>
        </p:nvSpPr>
        <p:spPr>
          <a:xfrm>
            <a:off x="4560761" y="5433263"/>
            <a:ext cx="4455047" cy="680484"/>
          </a:xfrm>
          <a:custGeom>
            <a:avLst/>
            <a:gdLst>
              <a:gd name="connsiteX0" fmla="*/ 340242 w 4622467"/>
              <a:gd name="connsiteY0" fmla="*/ 0 h 680484"/>
              <a:gd name="connsiteX1" fmla="*/ 4622467 w 4622467"/>
              <a:gd name="connsiteY1" fmla="*/ 0 h 680484"/>
              <a:gd name="connsiteX2" fmla="*/ 4622467 w 4622467"/>
              <a:gd name="connsiteY2" fmla="*/ 680484 h 680484"/>
              <a:gd name="connsiteX3" fmla="*/ 340242 w 4622467"/>
              <a:gd name="connsiteY3" fmla="*/ 680483 h 680484"/>
              <a:gd name="connsiteX4" fmla="*/ 6913 w 4622467"/>
              <a:gd name="connsiteY4" fmla="*/ 408811 h 680484"/>
              <a:gd name="connsiteX5" fmla="*/ 0 w 4622467"/>
              <a:gd name="connsiteY5" fmla="*/ 340242 h 680484"/>
              <a:gd name="connsiteX6" fmla="*/ 6913 w 4622467"/>
              <a:gd name="connsiteY6" fmla="*/ 271672 h 680484"/>
              <a:gd name="connsiteX7" fmla="*/ 340242 w 4622467"/>
              <a:gd name="connsiteY7" fmla="*/ 0 h 68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2467" h="680484">
                <a:moveTo>
                  <a:pt x="340242" y="0"/>
                </a:moveTo>
                <a:lnTo>
                  <a:pt x="4622467" y="0"/>
                </a:lnTo>
                <a:lnTo>
                  <a:pt x="4622467" y="680484"/>
                </a:lnTo>
                <a:lnTo>
                  <a:pt x="340242" y="680483"/>
                </a:lnTo>
                <a:cubicBezTo>
                  <a:pt x="175821" y="680483"/>
                  <a:pt x="38639" y="563854"/>
                  <a:pt x="6913" y="408811"/>
                </a:cubicBezTo>
                <a:lnTo>
                  <a:pt x="0" y="340242"/>
                </a:lnTo>
                <a:lnTo>
                  <a:pt x="6913" y="271672"/>
                </a:lnTo>
                <a:cubicBezTo>
                  <a:pt x="38639" y="116629"/>
                  <a:pt x="175821" y="0"/>
                  <a:pt x="340242"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42" name="Freeform 41">
            <a:extLst>
              <a:ext uri="{FF2B5EF4-FFF2-40B4-BE49-F238E27FC236}">
                <a16:creationId xmlns:a16="http://schemas.microsoft.com/office/drawing/2014/main" id="{505A5CC6-CE57-3B94-D594-892839578914}"/>
              </a:ext>
            </a:extLst>
          </p:cNvPr>
          <p:cNvSpPr/>
          <p:nvPr/>
        </p:nvSpPr>
        <p:spPr>
          <a:xfrm>
            <a:off x="9225329" y="5433263"/>
            <a:ext cx="4455047" cy="680484"/>
          </a:xfrm>
          <a:custGeom>
            <a:avLst/>
            <a:gdLst>
              <a:gd name="connsiteX0" fmla="*/ 0 w 4746704"/>
              <a:gd name="connsiteY0" fmla="*/ 0 h 680484"/>
              <a:gd name="connsiteX1" fmla="*/ 4406462 w 4746704"/>
              <a:gd name="connsiteY1" fmla="*/ 0 h 680484"/>
              <a:gd name="connsiteX2" fmla="*/ 4746704 w 4746704"/>
              <a:gd name="connsiteY2" fmla="*/ 340242 h 680484"/>
              <a:gd name="connsiteX3" fmla="*/ 4746703 w 4746704"/>
              <a:gd name="connsiteY3" fmla="*/ 340242 h 680484"/>
              <a:gd name="connsiteX4" fmla="*/ 4406461 w 4746704"/>
              <a:gd name="connsiteY4" fmla="*/ 680484 h 680484"/>
              <a:gd name="connsiteX5" fmla="*/ 0 w 4746704"/>
              <a:gd name="connsiteY5" fmla="*/ 680484 h 680484"/>
              <a:gd name="connsiteX6" fmla="*/ 0 w 4746704"/>
              <a:gd name="connsiteY6" fmla="*/ 0 h 68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6704" h="680484">
                <a:moveTo>
                  <a:pt x="0" y="0"/>
                </a:moveTo>
                <a:lnTo>
                  <a:pt x="4406462" y="0"/>
                </a:lnTo>
                <a:cubicBezTo>
                  <a:pt x="4594372" y="0"/>
                  <a:pt x="4746704" y="152332"/>
                  <a:pt x="4746704" y="340242"/>
                </a:cubicBezTo>
                <a:lnTo>
                  <a:pt x="4746703" y="340242"/>
                </a:lnTo>
                <a:cubicBezTo>
                  <a:pt x="4746703" y="528152"/>
                  <a:pt x="4594371" y="680484"/>
                  <a:pt x="4406461" y="680484"/>
                </a:cubicBezTo>
                <a:lnTo>
                  <a:pt x="0" y="680484"/>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43" name="Freeform 42">
            <a:extLst>
              <a:ext uri="{FF2B5EF4-FFF2-40B4-BE49-F238E27FC236}">
                <a16:creationId xmlns:a16="http://schemas.microsoft.com/office/drawing/2014/main" id="{38774A81-BD03-BCCD-726F-67C3243A5D7F}"/>
              </a:ext>
            </a:extLst>
          </p:cNvPr>
          <p:cNvSpPr/>
          <p:nvPr/>
        </p:nvSpPr>
        <p:spPr>
          <a:xfrm>
            <a:off x="2625765" y="7220154"/>
            <a:ext cx="6400467" cy="680484"/>
          </a:xfrm>
          <a:custGeom>
            <a:avLst/>
            <a:gdLst>
              <a:gd name="connsiteX0" fmla="*/ 340242 w 6400467"/>
              <a:gd name="connsiteY0" fmla="*/ 0 h 680484"/>
              <a:gd name="connsiteX1" fmla="*/ 6400467 w 6400467"/>
              <a:gd name="connsiteY1" fmla="*/ 0 h 680484"/>
              <a:gd name="connsiteX2" fmla="*/ 6400467 w 6400467"/>
              <a:gd name="connsiteY2" fmla="*/ 680484 h 680484"/>
              <a:gd name="connsiteX3" fmla="*/ 340242 w 6400467"/>
              <a:gd name="connsiteY3" fmla="*/ 680483 h 680484"/>
              <a:gd name="connsiteX4" fmla="*/ 6913 w 6400467"/>
              <a:gd name="connsiteY4" fmla="*/ 408811 h 680484"/>
              <a:gd name="connsiteX5" fmla="*/ 0 w 6400467"/>
              <a:gd name="connsiteY5" fmla="*/ 340242 h 680484"/>
              <a:gd name="connsiteX6" fmla="*/ 6913 w 6400467"/>
              <a:gd name="connsiteY6" fmla="*/ 271672 h 680484"/>
              <a:gd name="connsiteX7" fmla="*/ 340242 w 6400467"/>
              <a:gd name="connsiteY7" fmla="*/ 0 h 68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0467" h="680484">
                <a:moveTo>
                  <a:pt x="340242" y="0"/>
                </a:moveTo>
                <a:lnTo>
                  <a:pt x="6400467" y="0"/>
                </a:lnTo>
                <a:lnTo>
                  <a:pt x="6400467" y="680484"/>
                </a:lnTo>
                <a:lnTo>
                  <a:pt x="340242" y="680483"/>
                </a:lnTo>
                <a:cubicBezTo>
                  <a:pt x="175821" y="680483"/>
                  <a:pt x="38639" y="563854"/>
                  <a:pt x="6913" y="408811"/>
                </a:cubicBezTo>
                <a:lnTo>
                  <a:pt x="0" y="340242"/>
                </a:lnTo>
                <a:lnTo>
                  <a:pt x="6913" y="271672"/>
                </a:lnTo>
                <a:cubicBezTo>
                  <a:pt x="38639" y="116629"/>
                  <a:pt x="175821" y="0"/>
                  <a:pt x="340242"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44" name="Freeform 43">
            <a:extLst>
              <a:ext uri="{FF2B5EF4-FFF2-40B4-BE49-F238E27FC236}">
                <a16:creationId xmlns:a16="http://schemas.microsoft.com/office/drawing/2014/main" id="{16104F50-810D-3A00-9AD8-0DA716AAB107}"/>
              </a:ext>
            </a:extLst>
          </p:cNvPr>
          <p:cNvSpPr/>
          <p:nvPr/>
        </p:nvSpPr>
        <p:spPr>
          <a:xfrm>
            <a:off x="9225329" y="7220154"/>
            <a:ext cx="2968704" cy="680484"/>
          </a:xfrm>
          <a:custGeom>
            <a:avLst/>
            <a:gdLst>
              <a:gd name="connsiteX0" fmla="*/ 0 w 2968704"/>
              <a:gd name="connsiteY0" fmla="*/ 0 h 680484"/>
              <a:gd name="connsiteX1" fmla="*/ 2628462 w 2968704"/>
              <a:gd name="connsiteY1" fmla="*/ 0 h 680484"/>
              <a:gd name="connsiteX2" fmla="*/ 2968704 w 2968704"/>
              <a:gd name="connsiteY2" fmla="*/ 340242 h 680484"/>
              <a:gd name="connsiteX3" fmla="*/ 2968703 w 2968704"/>
              <a:gd name="connsiteY3" fmla="*/ 340242 h 680484"/>
              <a:gd name="connsiteX4" fmla="*/ 2628461 w 2968704"/>
              <a:gd name="connsiteY4" fmla="*/ 680484 h 680484"/>
              <a:gd name="connsiteX5" fmla="*/ 0 w 2968704"/>
              <a:gd name="connsiteY5" fmla="*/ 680484 h 680484"/>
              <a:gd name="connsiteX6" fmla="*/ 0 w 2968704"/>
              <a:gd name="connsiteY6" fmla="*/ 0 h 68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8704" h="680484">
                <a:moveTo>
                  <a:pt x="0" y="0"/>
                </a:moveTo>
                <a:lnTo>
                  <a:pt x="2628462" y="0"/>
                </a:lnTo>
                <a:cubicBezTo>
                  <a:pt x="2816372" y="0"/>
                  <a:pt x="2968704" y="152332"/>
                  <a:pt x="2968704" y="340242"/>
                </a:cubicBezTo>
                <a:lnTo>
                  <a:pt x="2968703" y="340242"/>
                </a:lnTo>
                <a:cubicBezTo>
                  <a:pt x="2968703" y="528152"/>
                  <a:pt x="2816371" y="680484"/>
                  <a:pt x="2628461" y="680484"/>
                </a:cubicBezTo>
                <a:lnTo>
                  <a:pt x="0" y="680484"/>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45" name="TextBox 9">
            <a:extLst>
              <a:ext uri="{FF2B5EF4-FFF2-40B4-BE49-F238E27FC236}">
                <a16:creationId xmlns:a16="http://schemas.microsoft.com/office/drawing/2014/main" id="{6C4F4DBD-9783-89E8-C708-52B34BDA8776}"/>
              </a:ext>
            </a:extLst>
          </p:cNvPr>
          <p:cNvSpPr txBox="1"/>
          <p:nvPr/>
        </p:nvSpPr>
        <p:spPr>
          <a:xfrm>
            <a:off x="2202905" y="2381879"/>
            <a:ext cx="4621877" cy="431015"/>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801" b="1">
                <a:solidFill>
                  <a:schemeClr val="accent6">
                    <a:lumMod val="50000"/>
                  </a:schemeClr>
                </a:solidFill>
                <a:latin typeface="+mj-lt"/>
              </a:rPr>
              <a:t>I reject this innovation</a:t>
            </a:r>
          </a:p>
        </p:txBody>
      </p:sp>
      <p:sp>
        <p:nvSpPr>
          <p:cNvPr id="46" name="TextBox 10">
            <a:extLst>
              <a:ext uri="{FF2B5EF4-FFF2-40B4-BE49-F238E27FC236}">
                <a16:creationId xmlns:a16="http://schemas.microsoft.com/office/drawing/2014/main" id="{C8184C95-1244-B304-712A-5516DBE4D06D}"/>
              </a:ext>
            </a:extLst>
          </p:cNvPr>
          <p:cNvSpPr txBox="1"/>
          <p:nvPr/>
        </p:nvSpPr>
        <p:spPr>
          <a:xfrm>
            <a:off x="11452106" y="2322487"/>
            <a:ext cx="4621877" cy="431015"/>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801" b="1">
                <a:solidFill>
                  <a:schemeClr val="bg1"/>
                </a:solidFill>
                <a:latin typeface="+mj-lt"/>
              </a:rPr>
              <a:t>I embrace this innovation</a:t>
            </a:r>
          </a:p>
        </p:txBody>
      </p:sp>
      <p:sp>
        <p:nvSpPr>
          <p:cNvPr id="47" name="TextBox 11">
            <a:extLst>
              <a:ext uri="{FF2B5EF4-FFF2-40B4-BE49-F238E27FC236}">
                <a16:creationId xmlns:a16="http://schemas.microsoft.com/office/drawing/2014/main" id="{55C2B811-02E3-8EF3-00EE-8E5CE422D1DA}"/>
              </a:ext>
            </a:extLst>
          </p:cNvPr>
          <p:cNvSpPr txBox="1"/>
          <p:nvPr/>
        </p:nvSpPr>
        <p:spPr>
          <a:xfrm>
            <a:off x="701302" y="3239338"/>
            <a:ext cx="1625729" cy="1231234"/>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8001" b="1">
                <a:solidFill>
                  <a:schemeClr val="accent6">
                    <a:lumMod val="50000"/>
                  </a:schemeClr>
                </a:solidFill>
                <a:latin typeface="+mj-lt"/>
              </a:rPr>
              <a:t>35</a:t>
            </a:r>
          </a:p>
        </p:txBody>
      </p:sp>
      <p:sp>
        <p:nvSpPr>
          <p:cNvPr id="48" name="TextBox 12">
            <a:extLst>
              <a:ext uri="{FF2B5EF4-FFF2-40B4-BE49-F238E27FC236}">
                <a16:creationId xmlns:a16="http://schemas.microsoft.com/office/drawing/2014/main" id="{A67D6656-B489-8466-3227-2082A3510503}"/>
              </a:ext>
            </a:extLst>
          </p:cNvPr>
          <p:cNvSpPr txBox="1"/>
          <p:nvPr/>
        </p:nvSpPr>
        <p:spPr>
          <a:xfrm>
            <a:off x="4697845" y="5566495"/>
            <a:ext cx="685511" cy="431015"/>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801" b="1">
                <a:solidFill>
                  <a:schemeClr val="bg1"/>
                </a:solidFill>
                <a:latin typeface="+mj-lt"/>
              </a:rPr>
              <a:t>34</a:t>
            </a:r>
          </a:p>
        </p:txBody>
      </p:sp>
      <p:sp>
        <p:nvSpPr>
          <p:cNvPr id="51" name="TextBox 13">
            <a:extLst>
              <a:ext uri="{FF2B5EF4-FFF2-40B4-BE49-F238E27FC236}">
                <a16:creationId xmlns:a16="http://schemas.microsoft.com/office/drawing/2014/main" id="{B5BBEB60-1BB2-7059-8CCE-598C8598C8C3}"/>
              </a:ext>
            </a:extLst>
          </p:cNvPr>
          <p:cNvSpPr txBox="1"/>
          <p:nvPr/>
        </p:nvSpPr>
        <p:spPr>
          <a:xfrm>
            <a:off x="2746121" y="7359391"/>
            <a:ext cx="685511" cy="431015"/>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801" b="1">
                <a:solidFill>
                  <a:schemeClr val="bg1"/>
                </a:solidFill>
                <a:latin typeface="+mj-lt"/>
              </a:rPr>
              <a:t>58</a:t>
            </a:r>
          </a:p>
        </p:txBody>
      </p:sp>
      <p:sp>
        <p:nvSpPr>
          <p:cNvPr id="55" name="TextBox 14">
            <a:extLst>
              <a:ext uri="{FF2B5EF4-FFF2-40B4-BE49-F238E27FC236}">
                <a16:creationId xmlns:a16="http://schemas.microsoft.com/office/drawing/2014/main" id="{59B0125B-EBB4-5770-E40E-5D1FD113C29A}"/>
              </a:ext>
            </a:extLst>
          </p:cNvPr>
          <p:cNvSpPr txBox="1"/>
          <p:nvPr/>
        </p:nvSpPr>
        <p:spPr>
          <a:xfrm>
            <a:off x="12728321" y="5566495"/>
            <a:ext cx="685511" cy="431015"/>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801" b="1">
                <a:solidFill>
                  <a:schemeClr val="tx2"/>
                </a:solidFill>
                <a:latin typeface="+mj-lt"/>
              </a:rPr>
              <a:t>29</a:t>
            </a:r>
          </a:p>
        </p:txBody>
      </p:sp>
      <p:sp>
        <p:nvSpPr>
          <p:cNvPr id="56" name="TextBox 15">
            <a:extLst>
              <a:ext uri="{FF2B5EF4-FFF2-40B4-BE49-F238E27FC236}">
                <a16:creationId xmlns:a16="http://schemas.microsoft.com/office/drawing/2014/main" id="{AEBF2415-8E5D-F732-6B2D-F65006BD24FC}"/>
              </a:ext>
            </a:extLst>
          </p:cNvPr>
          <p:cNvSpPr txBox="1"/>
          <p:nvPr/>
        </p:nvSpPr>
        <p:spPr>
          <a:xfrm>
            <a:off x="11375771" y="7378441"/>
            <a:ext cx="685511" cy="431015"/>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801" b="1">
                <a:solidFill>
                  <a:schemeClr val="tx2"/>
                </a:solidFill>
                <a:latin typeface="+mj-lt"/>
              </a:rPr>
              <a:t>14</a:t>
            </a:r>
          </a:p>
        </p:txBody>
      </p:sp>
      <p:sp>
        <p:nvSpPr>
          <p:cNvPr id="59" name="TextBox 16">
            <a:extLst>
              <a:ext uri="{FF2B5EF4-FFF2-40B4-BE49-F238E27FC236}">
                <a16:creationId xmlns:a16="http://schemas.microsoft.com/office/drawing/2014/main" id="{A775E2A6-0F52-E43D-6F17-DD01D63929AB}"/>
              </a:ext>
            </a:extLst>
          </p:cNvPr>
          <p:cNvSpPr txBox="1"/>
          <p:nvPr/>
        </p:nvSpPr>
        <p:spPr>
          <a:xfrm>
            <a:off x="2724979" y="3597523"/>
            <a:ext cx="5260457" cy="431015"/>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2801" b="1">
                <a:solidFill>
                  <a:schemeClr val="bg1"/>
                </a:solidFill>
                <a:latin typeface="+mj-lt"/>
              </a:rPr>
              <a:t>Artificial Intelligence </a:t>
            </a:r>
            <a:endParaRPr lang="en-US" sz="2801">
              <a:solidFill>
                <a:schemeClr val="bg1"/>
              </a:solidFill>
              <a:latin typeface="+mj-lt"/>
            </a:endParaRPr>
          </a:p>
        </p:txBody>
      </p:sp>
      <p:sp>
        <p:nvSpPr>
          <p:cNvPr id="60" name="TextBox 17">
            <a:extLst>
              <a:ext uri="{FF2B5EF4-FFF2-40B4-BE49-F238E27FC236}">
                <a16:creationId xmlns:a16="http://schemas.microsoft.com/office/drawing/2014/main" id="{659B8CE4-6B07-621C-1533-DE86172C868B}"/>
              </a:ext>
            </a:extLst>
          </p:cNvPr>
          <p:cNvSpPr txBox="1"/>
          <p:nvPr/>
        </p:nvSpPr>
        <p:spPr>
          <a:xfrm>
            <a:off x="1380275" y="5460347"/>
            <a:ext cx="2870738" cy="861774"/>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r"/>
            <a:r>
              <a:rPr lang="en-US" sz="2800" b="1">
                <a:solidFill>
                  <a:schemeClr val="accent6">
                    <a:lumMod val="75000"/>
                  </a:schemeClr>
                </a:solidFill>
                <a:latin typeface="+mj-lt"/>
              </a:rPr>
              <a:t>Gene-based medicine</a:t>
            </a:r>
            <a:endParaRPr lang="en-US" sz="2800">
              <a:solidFill>
                <a:schemeClr val="accent6">
                  <a:lumMod val="75000"/>
                </a:schemeClr>
              </a:solidFill>
            </a:endParaRPr>
          </a:p>
        </p:txBody>
      </p:sp>
      <p:sp>
        <p:nvSpPr>
          <p:cNvPr id="61" name="TextBox 18">
            <a:extLst>
              <a:ext uri="{FF2B5EF4-FFF2-40B4-BE49-F238E27FC236}">
                <a16:creationId xmlns:a16="http://schemas.microsoft.com/office/drawing/2014/main" id="{1982F066-8CEB-CE56-D8F2-FB554981F62F}"/>
              </a:ext>
            </a:extLst>
          </p:cNvPr>
          <p:cNvSpPr txBox="1"/>
          <p:nvPr/>
        </p:nvSpPr>
        <p:spPr>
          <a:xfrm>
            <a:off x="-386071" y="7332209"/>
            <a:ext cx="2870738" cy="430887"/>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r"/>
            <a:r>
              <a:rPr lang="en-US" sz="2800" b="1">
                <a:solidFill>
                  <a:schemeClr val="accent6">
                    <a:lumMod val="75000"/>
                  </a:schemeClr>
                </a:solidFill>
                <a:latin typeface="+mj-lt"/>
              </a:rPr>
              <a:t>GMO food</a:t>
            </a:r>
            <a:endParaRPr lang="en-US" sz="2800">
              <a:solidFill>
                <a:schemeClr val="accent6">
                  <a:lumMod val="75000"/>
                </a:schemeClr>
              </a:solidFill>
            </a:endParaRPr>
          </a:p>
        </p:txBody>
      </p:sp>
      <p:sp>
        <p:nvSpPr>
          <p:cNvPr id="63" name="TextBox 20">
            <a:extLst>
              <a:ext uri="{FF2B5EF4-FFF2-40B4-BE49-F238E27FC236}">
                <a16:creationId xmlns:a16="http://schemas.microsoft.com/office/drawing/2014/main" id="{55016DAB-3274-C29B-D00A-C470D7FFA23A}"/>
              </a:ext>
            </a:extLst>
          </p:cNvPr>
          <p:cNvSpPr txBox="1"/>
          <p:nvPr/>
        </p:nvSpPr>
        <p:spPr>
          <a:xfrm>
            <a:off x="16252079" y="3305137"/>
            <a:ext cx="1127897" cy="1015663"/>
          </a:xfrm>
          <a:prstGeom prst="rect">
            <a:avLst/>
          </a:prstGeom>
          <a:noFill/>
        </p:spPr>
        <p:style>
          <a:lnRef idx="0">
            <a:scrgbClr r="0" g="0" b="0"/>
          </a:lnRef>
          <a:fillRef idx="0">
            <a:scrgbClr r="0" g="0" b="0"/>
          </a:fillRef>
          <a:effectRef idx="0">
            <a:scrgbClr r="0" g="0" b="0"/>
          </a:effectRef>
          <a:fontRef idx="major"/>
        </p:style>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6600" b="1">
                <a:solidFill>
                  <a:schemeClr val="accent3"/>
                </a:solidFill>
                <a:latin typeface="+mj-lt"/>
              </a:rPr>
              <a:t>30</a:t>
            </a:r>
          </a:p>
        </p:txBody>
      </p:sp>
      <p:sp>
        <p:nvSpPr>
          <p:cNvPr id="3" name="TextBox 2">
            <a:extLst>
              <a:ext uri="{FF2B5EF4-FFF2-40B4-BE49-F238E27FC236}">
                <a16:creationId xmlns:a16="http://schemas.microsoft.com/office/drawing/2014/main" id="{5453979F-A9FD-6C4C-D9B9-1ACF569EFF32}"/>
              </a:ext>
            </a:extLst>
          </p:cNvPr>
          <p:cNvSpPr txBox="1"/>
          <p:nvPr/>
        </p:nvSpPr>
        <p:spPr>
          <a:xfrm>
            <a:off x="640985" y="9340337"/>
            <a:ext cx="5119511" cy="215444"/>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l"/>
            <a:r>
              <a:rPr lang="en-US" sz="1400">
                <a:solidFill>
                  <a:schemeClr val="accent5"/>
                </a:solidFill>
                <a:latin typeface="Anova" panose="020B0503020203020204" pitchFamily="34" charset="0"/>
              </a:rPr>
              <a:t>Source: 2024 Edelman Trust Barometer</a:t>
            </a:r>
          </a:p>
        </p:txBody>
      </p:sp>
    </p:spTree>
    <p:custDataLst>
      <p:tags r:id="rId1"/>
    </p:custDataLst>
    <p:extLst>
      <p:ext uri="{BB962C8B-B14F-4D97-AF65-F5344CB8AC3E}">
        <p14:creationId xmlns:p14="http://schemas.microsoft.com/office/powerpoint/2010/main" val="358686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5FD900AE-175C-42B3-659E-BB3DCFDCDB4A}"/>
              </a:ext>
            </a:extLst>
          </p:cNvPr>
          <p:cNvSpPr/>
          <p:nvPr/>
        </p:nvSpPr>
        <p:spPr>
          <a:xfrm>
            <a:off x="13275789" y="1743889"/>
            <a:ext cx="4829673" cy="4607921"/>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5" name="Text Placeholder 4">
            <a:extLst>
              <a:ext uri="{FF2B5EF4-FFF2-40B4-BE49-F238E27FC236}">
                <a16:creationId xmlns:a16="http://schemas.microsoft.com/office/drawing/2014/main" id="{B6423DF3-9967-FF66-FB38-9D3148F7E043}"/>
              </a:ext>
            </a:extLst>
          </p:cNvPr>
          <p:cNvSpPr>
            <a:spLocks noGrp="1"/>
          </p:cNvSpPr>
          <p:nvPr>
            <p:ph type="body" sz="quarter" idx="10"/>
          </p:nvPr>
        </p:nvSpPr>
        <p:spPr>
          <a:xfrm>
            <a:off x="723991" y="3797907"/>
            <a:ext cx="5004350" cy="549383"/>
          </a:xfrm>
        </p:spPr>
        <p:txBody>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3600">
                <a:solidFill>
                  <a:schemeClr val="accent5"/>
                </a:solidFill>
              </a:rPr>
              <a:t>Government seen as far less competent and ethical than business</a:t>
            </a:r>
          </a:p>
        </p:txBody>
      </p:sp>
      <p:sp>
        <p:nvSpPr>
          <p:cNvPr id="3" name="Title 2">
            <a:extLst>
              <a:ext uri="{FF2B5EF4-FFF2-40B4-BE49-F238E27FC236}">
                <a16:creationId xmlns:a16="http://schemas.microsoft.com/office/drawing/2014/main" id="{8D1378B4-F99D-311F-B1AE-43C3A54BCC05}"/>
              </a:ext>
            </a:extLst>
          </p:cNvPr>
          <p:cNvSpPr>
            <a:spLocks noGrp="1"/>
          </p:cNvSpPr>
          <p:nvPr>
            <p:ph type="title"/>
          </p:nvPr>
        </p:nvSpPr>
        <p:spPr>
          <a:xfrm>
            <a:off x="1077809" y="678480"/>
            <a:ext cx="11018977" cy="797619"/>
          </a:xfrm>
        </p:spPr>
        <p:txBody>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5600">
                <a:solidFill>
                  <a:schemeClr val="accent5"/>
                </a:solidFill>
                <a:latin typeface="+mj-lt"/>
              </a:rPr>
              <a:t>Institutions Out of Balance </a:t>
            </a:r>
          </a:p>
        </p:txBody>
      </p:sp>
      <p:grpSp>
        <p:nvGrpSpPr>
          <p:cNvPr id="26" name="Group 25">
            <a:extLst>
              <a:ext uri="{FF2B5EF4-FFF2-40B4-BE49-F238E27FC236}">
                <a16:creationId xmlns:a16="http://schemas.microsoft.com/office/drawing/2014/main" id="{7A9F1B1C-2DA9-8BB1-3D25-E78AF7E6C959}"/>
              </a:ext>
            </a:extLst>
          </p:cNvPr>
          <p:cNvGrpSpPr/>
          <p:nvPr/>
        </p:nvGrpSpPr>
        <p:grpSpPr>
          <a:xfrm>
            <a:off x="6728298" y="1402253"/>
            <a:ext cx="11293566" cy="8145400"/>
            <a:chOff x="4273826" y="2268565"/>
            <a:chExt cx="10523447" cy="7589957"/>
          </a:xfrm>
        </p:grpSpPr>
        <p:grpSp>
          <p:nvGrpSpPr>
            <p:cNvPr id="14" name="Group 13">
              <a:extLst>
                <a:ext uri="{FF2B5EF4-FFF2-40B4-BE49-F238E27FC236}">
                  <a16:creationId xmlns:a16="http://schemas.microsoft.com/office/drawing/2014/main" id="{5C19729D-2A76-C85D-4BD5-9A83EE19C922}"/>
                </a:ext>
              </a:extLst>
            </p:cNvPr>
            <p:cNvGrpSpPr/>
            <p:nvPr/>
          </p:nvGrpSpPr>
          <p:grpSpPr>
            <a:xfrm>
              <a:off x="4273826" y="2675210"/>
              <a:ext cx="10455966" cy="6818244"/>
              <a:chOff x="3538330" y="2504661"/>
              <a:chExt cx="10455966" cy="6818244"/>
            </a:xfrm>
          </p:grpSpPr>
          <p:cxnSp>
            <p:nvCxnSpPr>
              <p:cNvPr id="7" name="Straight Arrow Connector 6">
                <a:extLst>
                  <a:ext uri="{FF2B5EF4-FFF2-40B4-BE49-F238E27FC236}">
                    <a16:creationId xmlns:a16="http://schemas.microsoft.com/office/drawing/2014/main" id="{322554E2-87A4-CB29-B58D-B1A3D6710B70}"/>
                  </a:ext>
                </a:extLst>
              </p:cNvPr>
              <p:cNvCxnSpPr>
                <a:cxnSpLocks/>
              </p:cNvCxnSpPr>
              <p:nvPr/>
            </p:nvCxnSpPr>
            <p:spPr>
              <a:xfrm>
                <a:off x="9561444" y="2504661"/>
                <a:ext cx="0" cy="6818244"/>
              </a:xfrm>
              <a:prstGeom prst="straightConnector1">
                <a:avLst/>
              </a:prstGeom>
              <a:ln w="190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8F8C6EC-B9D7-AAA1-CE7D-9C241D90B1CD}"/>
                  </a:ext>
                </a:extLst>
              </p:cNvPr>
              <p:cNvCxnSpPr>
                <a:cxnSpLocks/>
              </p:cNvCxnSpPr>
              <p:nvPr/>
            </p:nvCxnSpPr>
            <p:spPr>
              <a:xfrm flipH="1">
                <a:off x="3538330" y="6798367"/>
                <a:ext cx="10455966" cy="0"/>
              </a:xfrm>
              <a:prstGeom prst="straightConnector1">
                <a:avLst/>
              </a:prstGeom>
              <a:ln w="190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riangle 9">
                <a:extLst>
                  <a:ext uri="{FF2B5EF4-FFF2-40B4-BE49-F238E27FC236}">
                    <a16:creationId xmlns:a16="http://schemas.microsoft.com/office/drawing/2014/main" id="{EDF2BB99-2222-88BF-F03F-C234A870F8C4}"/>
                  </a:ext>
                </a:extLst>
              </p:cNvPr>
              <p:cNvSpPr/>
              <p:nvPr/>
            </p:nvSpPr>
            <p:spPr>
              <a:xfrm>
                <a:off x="5903841" y="4134679"/>
                <a:ext cx="6380923" cy="4333461"/>
              </a:xfrm>
              <a:custGeom>
                <a:avLst/>
                <a:gdLst>
                  <a:gd name="connsiteX0" fmla="*/ 0 w 5645426"/>
                  <a:gd name="connsiteY0" fmla="*/ 3140766 h 3140766"/>
                  <a:gd name="connsiteX1" fmla="*/ 2822713 w 5645426"/>
                  <a:gd name="connsiteY1" fmla="*/ 0 h 3140766"/>
                  <a:gd name="connsiteX2" fmla="*/ 5645426 w 5645426"/>
                  <a:gd name="connsiteY2" fmla="*/ 3140766 h 3140766"/>
                  <a:gd name="connsiteX3" fmla="*/ 0 w 5645426"/>
                  <a:gd name="connsiteY3" fmla="*/ 3140766 h 3140766"/>
                  <a:gd name="connsiteX0" fmla="*/ 0 w 5645426"/>
                  <a:gd name="connsiteY0" fmla="*/ 2922105 h 2922105"/>
                  <a:gd name="connsiteX1" fmla="*/ 2524539 w 5645426"/>
                  <a:gd name="connsiteY1" fmla="*/ 0 h 2922105"/>
                  <a:gd name="connsiteX2" fmla="*/ 5645426 w 5645426"/>
                  <a:gd name="connsiteY2" fmla="*/ 2922105 h 2922105"/>
                  <a:gd name="connsiteX3" fmla="*/ 0 w 5645426"/>
                  <a:gd name="connsiteY3" fmla="*/ 2922105 h 2922105"/>
                  <a:gd name="connsiteX0" fmla="*/ 0 w 4134679"/>
                  <a:gd name="connsiteY0" fmla="*/ 2922105 h 2922105"/>
                  <a:gd name="connsiteX1" fmla="*/ 2524539 w 4134679"/>
                  <a:gd name="connsiteY1" fmla="*/ 0 h 2922105"/>
                  <a:gd name="connsiteX2" fmla="*/ 4134679 w 4134679"/>
                  <a:gd name="connsiteY2" fmla="*/ 536713 h 2922105"/>
                  <a:gd name="connsiteX3" fmla="*/ 0 w 4134679"/>
                  <a:gd name="connsiteY3" fmla="*/ 2922105 h 2922105"/>
                  <a:gd name="connsiteX0" fmla="*/ 0 w 5406888"/>
                  <a:gd name="connsiteY0" fmla="*/ 3896140 h 3896140"/>
                  <a:gd name="connsiteX1" fmla="*/ 3796748 w 5406888"/>
                  <a:gd name="connsiteY1" fmla="*/ 0 h 3896140"/>
                  <a:gd name="connsiteX2" fmla="*/ 5406888 w 5406888"/>
                  <a:gd name="connsiteY2" fmla="*/ 536713 h 3896140"/>
                  <a:gd name="connsiteX3" fmla="*/ 0 w 5406888"/>
                  <a:gd name="connsiteY3" fmla="*/ 3896140 h 3896140"/>
                  <a:gd name="connsiteX0" fmla="*/ 0 w 5625549"/>
                  <a:gd name="connsiteY0" fmla="*/ 4333461 h 4333461"/>
                  <a:gd name="connsiteX1" fmla="*/ 4015409 w 5625549"/>
                  <a:gd name="connsiteY1" fmla="*/ 0 h 4333461"/>
                  <a:gd name="connsiteX2" fmla="*/ 5625549 w 5625549"/>
                  <a:gd name="connsiteY2" fmla="*/ 536713 h 4333461"/>
                  <a:gd name="connsiteX3" fmla="*/ 0 w 5625549"/>
                  <a:gd name="connsiteY3" fmla="*/ 4333461 h 4333461"/>
                  <a:gd name="connsiteX0" fmla="*/ 0 w 6380923"/>
                  <a:gd name="connsiteY0" fmla="*/ 4333461 h 4333461"/>
                  <a:gd name="connsiteX1" fmla="*/ 4015409 w 6380923"/>
                  <a:gd name="connsiteY1" fmla="*/ 0 h 4333461"/>
                  <a:gd name="connsiteX2" fmla="*/ 6380923 w 6380923"/>
                  <a:gd name="connsiteY2" fmla="*/ 655982 h 4333461"/>
                  <a:gd name="connsiteX3" fmla="*/ 0 w 6380923"/>
                  <a:gd name="connsiteY3" fmla="*/ 4333461 h 4333461"/>
                </a:gdLst>
                <a:ahLst/>
                <a:cxnLst>
                  <a:cxn ang="0">
                    <a:pos x="connsiteX0" y="connsiteY0"/>
                  </a:cxn>
                  <a:cxn ang="0">
                    <a:pos x="connsiteX1" y="connsiteY1"/>
                  </a:cxn>
                  <a:cxn ang="0">
                    <a:pos x="connsiteX2" y="connsiteY2"/>
                  </a:cxn>
                  <a:cxn ang="0">
                    <a:pos x="connsiteX3" y="connsiteY3"/>
                  </a:cxn>
                </a:cxnLst>
                <a:rect l="l" t="t" r="r" b="b"/>
                <a:pathLst>
                  <a:path w="6380923" h="4333461">
                    <a:moveTo>
                      <a:pt x="0" y="4333461"/>
                    </a:moveTo>
                    <a:lnTo>
                      <a:pt x="4015409" y="0"/>
                    </a:lnTo>
                    <a:lnTo>
                      <a:pt x="6380923" y="655982"/>
                    </a:lnTo>
                    <a:lnTo>
                      <a:pt x="0" y="43334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6" name="Triangle 9">
                <a:extLst>
                  <a:ext uri="{FF2B5EF4-FFF2-40B4-BE49-F238E27FC236}">
                    <a16:creationId xmlns:a16="http://schemas.microsoft.com/office/drawing/2014/main" id="{F25E34C5-58B5-AC32-D587-8C8B4653927D}"/>
                  </a:ext>
                </a:extLst>
              </p:cNvPr>
              <p:cNvSpPr/>
              <p:nvPr/>
            </p:nvSpPr>
            <p:spPr>
              <a:xfrm>
                <a:off x="5307685" y="4520111"/>
                <a:ext cx="4267848" cy="4580050"/>
              </a:xfrm>
              <a:custGeom>
                <a:avLst/>
                <a:gdLst>
                  <a:gd name="connsiteX0" fmla="*/ 0 w 5645426"/>
                  <a:gd name="connsiteY0" fmla="*/ 3140766 h 3140766"/>
                  <a:gd name="connsiteX1" fmla="*/ 2822713 w 5645426"/>
                  <a:gd name="connsiteY1" fmla="*/ 0 h 3140766"/>
                  <a:gd name="connsiteX2" fmla="*/ 5645426 w 5645426"/>
                  <a:gd name="connsiteY2" fmla="*/ 3140766 h 3140766"/>
                  <a:gd name="connsiteX3" fmla="*/ 0 w 5645426"/>
                  <a:gd name="connsiteY3" fmla="*/ 3140766 h 3140766"/>
                  <a:gd name="connsiteX0" fmla="*/ 0 w 5645426"/>
                  <a:gd name="connsiteY0" fmla="*/ 2922105 h 2922105"/>
                  <a:gd name="connsiteX1" fmla="*/ 2524539 w 5645426"/>
                  <a:gd name="connsiteY1" fmla="*/ 0 h 2922105"/>
                  <a:gd name="connsiteX2" fmla="*/ 5645426 w 5645426"/>
                  <a:gd name="connsiteY2" fmla="*/ 2922105 h 2922105"/>
                  <a:gd name="connsiteX3" fmla="*/ 0 w 5645426"/>
                  <a:gd name="connsiteY3" fmla="*/ 2922105 h 2922105"/>
                  <a:gd name="connsiteX0" fmla="*/ 0 w 4134679"/>
                  <a:gd name="connsiteY0" fmla="*/ 2922105 h 2922105"/>
                  <a:gd name="connsiteX1" fmla="*/ 2524539 w 4134679"/>
                  <a:gd name="connsiteY1" fmla="*/ 0 h 2922105"/>
                  <a:gd name="connsiteX2" fmla="*/ 4134679 w 4134679"/>
                  <a:gd name="connsiteY2" fmla="*/ 536713 h 2922105"/>
                  <a:gd name="connsiteX3" fmla="*/ 0 w 4134679"/>
                  <a:gd name="connsiteY3" fmla="*/ 2922105 h 2922105"/>
                  <a:gd name="connsiteX0" fmla="*/ 0 w 5406888"/>
                  <a:gd name="connsiteY0" fmla="*/ 3896140 h 3896140"/>
                  <a:gd name="connsiteX1" fmla="*/ 3796748 w 5406888"/>
                  <a:gd name="connsiteY1" fmla="*/ 0 h 3896140"/>
                  <a:gd name="connsiteX2" fmla="*/ 5406888 w 5406888"/>
                  <a:gd name="connsiteY2" fmla="*/ 536713 h 3896140"/>
                  <a:gd name="connsiteX3" fmla="*/ 0 w 5406888"/>
                  <a:gd name="connsiteY3" fmla="*/ 3896140 h 3896140"/>
                  <a:gd name="connsiteX0" fmla="*/ 0 w 5625549"/>
                  <a:gd name="connsiteY0" fmla="*/ 4333461 h 4333461"/>
                  <a:gd name="connsiteX1" fmla="*/ 4015409 w 5625549"/>
                  <a:gd name="connsiteY1" fmla="*/ 0 h 4333461"/>
                  <a:gd name="connsiteX2" fmla="*/ 5625549 w 5625549"/>
                  <a:gd name="connsiteY2" fmla="*/ 536713 h 4333461"/>
                  <a:gd name="connsiteX3" fmla="*/ 0 w 5625549"/>
                  <a:gd name="connsiteY3" fmla="*/ 4333461 h 4333461"/>
                  <a:gd name="connsiteX0" fmla="*/ 0 w 6380923"/>
                  <a:gd name="connsiteY0" fmla="*/ 4333461 h 4333461"/>
                  <a:gd name="connsiteX1" fmla="*/ 4015409 w 6380923"/>
                  <a:gd name="connsiteY1" fmla="*/ 0 h 4333461"/>
                  <a:gd name="connsiteX2" fmla="*/ 6380923 w 6380923"/>
                  <a:gd name="connsiteY2" fmla="*/ 655982 h 4333461"/>
                  <a:gd name="connsiteX3" fmla="*/ 0 w 6380923"/>
                  <a:gd name="connsiteY3" fmla="*/ 4333461 h 4333461"/>
                  <a:gd name="connsiteX0" fmla="*/ 0 w 6380923"/>
                  <a:gd name="connsiteY0" fmla="*/ 4140331 h 4140331"/>
                  <a:gd name="connsiteX1" fmla="*/ 4265343 w 6380923"/>
                  <a:gd name="connsiteY1" fmla="*/ 0 h 4140331"/>
                  <a:gd name="connsiteX2" fmla="*/ 6380923 w 6380923"/>
                  <a:gd name="connsiteY2" fmla="*/ 462852 h 4140331"/>
                  <a:gd name="connsiteX3" fmla="*/ 0 w 6380923"/>
                  <a:gd name="connsiteY3" fmla="*/ 4140331 h 4140331"/>
                  <a:gd name="connsiteX0" fmla="*/ 0 w 4279209"/>
                  <a:gd name="connsiteY0" fmla="*/ 4140331 h 4140331"/>
                  <a:gd name="connsiteX1" fmla="*/ 4265343 w 4279209"/>
                  <a:gd name="connsiteY1" fmla="*/ 0 h 4140331"/>
                  <a:gd name="connsiteX2" fmla="*/ 4279209 w 4279209"/>
                  <a:gd name="connsiteY2" fmla="*/ 1814765 h 4140331"/>
                  <a:gd name="connsiteX3" fmla="*/ 0 w 4279209"/>
                  <a:gd name="connsiteY3" fmla="*/ 4140331 h 4140331"/>
                  <a:gd name="connsiteX0" fmla="*/ 0 w 4279209"/>
                  <a:gd name="connsiteY0" fmla="*/ 4367543 h 4367543"/>
                  <a:gd name="connsiteX1" fmla="*/ 4060853 w 4279209"/>
                  <a:gd name="connsiteY1" fmla="*/ 0 h 4367543"/>
                  <a:gd name="connsiteX2" fmla="*/ 4279209 w 4279209"/>
                  <a:gd name="connsiteY2" fmla="*/ 2041977 h 4367543"/>
                  <a:gd name="connsiteX3" fmla="*/ 0 w 4279209"/>
                  <a:gd name="connsiteY3" fmla="*/ 4367543 h 4367543"/>
                  <a:gd name="connsiteX0" fmla="*/ 0 w 4267848"/>
                  <a:gd name="connsiteY0" fmla="*/ 4367543 h 4367543"/>
                  <a:gd name="connsiteX1" fmla="*/ 4060853 w 4267848"/>
                  <a:gd name="connsiteY1" fmla="*/ 0 h 4367543"/>
                  <a:gd name="connsiteX2" fmla="*/ 4267848 w 4267848"/>
                  <a:gd name="connsiteY2" fmla="*/ 1610274 h 4367543"/>
                  <a:gd name="connsiteX3" fmla="*/ 0 w 4267848"/>
                  <a:gd name="connsiteY3" fmla="*/ 4367543 h 4367543"/>
                  <a:gd name="connsiteX0" fmla="*/ 0 w 4267848"/>
                  <a:gd name="connsiteY0" fmla="*/ 4492510 h 4492510"/>
                  <a:gd name="connsiteX1" fmla="*/ 4231262 w 4267848"/>
                  <a:gd name="connsiteY1" fmla="*/ 0 h 4492510"/>
                  <a:gd name="connsiteX2" fmla="*/ 4267848 w 4267848"/>
                  <a:gd name="connsiteY2" fmla="*/ 1735241 h 4492510"/>
                  <a:gd name="connsiteX3" fmla="*/ 0 w 4267848"/>
                  <a:gd name="connsiteY3" fmla="*/ 4492510 h 4492510"/>
                  <a:gd name="connsiteX0" fmla="*/ 0 w 4267848"/>
                  <a:gd name="connsiteY0" fmla="*/ 4580049 h 4580049"/>
                  <a:gd name="connsiteX1" fmla="*/ 4266278 w 4267848"/>
                  <a:gd name="connsiteY1" fmla="*/ 0 h 4580049"/>
                  <a:gd name="connsiteX2" fmla="*/ 4267848 w 4267848"/>
                  <a:gd name="connsiteY2" fmla="*/ 1822780 h 4580049"/>
                  <a:gd name="connsiteX3" fmla="*/ 0 w 4267848"/>
                  <a:gd name="connsiteY3" fmla="*/ 4580049 h 4580049"/>
                  <a:gd name="connsiteX0" fmla="*/ 0 w 4267848"/>
                  <a:gd name="connsiteY0" fmla="*/ 4580049 h 4580049"/>
                  <a:gd name="connsiteX1" fmla="*/ 4248770 w 4267848"/>
                  <a:gd name="connsiteY1" fmla="*/ 0 h 4580049"/>
                  <a:gd name="connsiteX2" fmla="*/ 4267848 w 4267848"/>
                  <a:gd name="connsiteY2" fmla="*/ 1822780 h 4580049"/>
                  <a:gd name="connsiteX3" fmla="*/ 0 w 4267848"/>
                  <a:gd name="connsiteY3" fmla="*/ 4580049 h 4580049"/>
                </a:gdLst>
                <a:ahLst/>
                <a:cxnLst>
                  <a:cxn ang="0">
                    <a:pos x="connsiteX0" y="connsiteY0"/>
                  </a:cxn>
                  <a:cxn ang="0">
                    <a:pos x="connsiteX1" y="connsiteY1"/>
                  </a:cxn>
                  <a:cxn ang="0">
                    <a:pos x="connsiteX2" y="connsiteY2"/>
                  </a:cxn>
                  <a:cxn ang="0">
                    <a:pos x="connsiteX3" y="connsiteY3"/>
                  </a:cxn>
                </a:cxnLst>
                <a:rect l="l" t="t" r="r" b="b"/>
                <a:pathLst>
                  <a:path w="4267848" h="4580049">
                    <a:moveTo>
                      <a:pt x="0" y="4580049"/>
                    </a:moveTo>
                    <a:lnTo>
                      <a:pt x="4248770" y="0"/>
                    </a:lnTo>
                    <a:cubicBezTo>
                      <a:pt x="4249293" y="607593"/>
                      <a:pt x="4267325" y="1215187"/>
                      <a:pt x="4267848" y="1822780"/>
                    </a:cubicBezTo>
                    <a:lnTo>
                      <a:pt x="0" y="4580049"/>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grpSp>
        <p:sp>
          <p:nvSpPr>
            <p:cNvPr id="13" name="TextBox 12">
              <a:extLst>
                <a:ext uri="{FF2B5EF4-FFF2-40B4-BE49-F238E27FC236}">
                  <a16:creationId xmlns:a16="http://schemas.microsoft.com/office/drawing/2014/main" id="{3EB82223-2FBE-C006-1547-6221FB6157C2}"/>
                </a:ext>
              </a:extLst>
            </p:cNvPr>
            <p:cNvSpPr txBox="1"/>
            <p:nvPr/>
          </p:nvSpPr>
          <p:spPr>
            <a:xfrm>
              <a:off x="9442175" y="2268565"/>
              <a:ext cx="1709529" cy="286789"/>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000" b="1"/>
                <a:t>Ethical</a:t>
              </a:r>
            </a:p>
          </p:txBody>
        </p:sp>
        <p:sp>
          <p:nvSpPr>
            <p:cNvPr id="15" name="TextBox 14">
              <a:extLst>
                <a:ext uri="{FF2B5EF4-FFF2-40B4-BE49-F238E27FC236}">
                  <a16:creationId xmlns:a16="http://schemas.microsoft.com/office/drawing/2014/main" id="{C724087F-0145-3CBD-0B59-A444EDB6A735}"/>
                </a:ext>
              </a:extLst>
            </p:cNvPr>
            <p:cNvSpPr txBox="1"/>
            <p:nvPr/>
          </p:nvSpPr>
          <p:spPr>
            <a:xfrm>
              <a:off x="13087744" y="6587901"/>
              <a:ext cx="1709529" cy="286789"/>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000" b="1"/>
                <a:t>Competent</a:t>
              </a:r>
            </a:p>
          </p:txBody>
        </p:sp>
        <p:sp>
          <p:nvSpPr>
            <p:cNvPr id="16" name="TextBox 15">
              <a:extLst>
                <a:ext uri="{FF2B5EF4-FFF2-40B4-BE49-F238E27FC236}">
                  <a16:creationId xmlns:a16="http://schemas.microsoft.com/office/drawing/2014/main" id="{6D762D1E-0E60-5834-858D-5EA8434280FE}"/>
                </a:ext>
              </a:extLst>
            </p:cNvPr>
            <p:cNvSpPr txBox="1"/>
            <p:nvPr/>
          </p:nvSpPr>
          <p:spPr>
            <a:xfrm>
              <a:off x="9442175" y="9571733"/>
              <a:ext cx="1709529" cy="286789"/>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000" b="1"/>
                <a:t>Unethical</a:t>
              </a:r>
            </a:p>
          </p:txBody>
        </p:sp>
        <p:sp>
          <p:nvSpPr>
            <p:cNvPr id="17" name="TextBox 16">
              <a:extLst>
                <a:ext uri="{FF2B5EF4-FFF2-40B4-BE49-F238E27FC236}">
                  <a16:creationId xmlns:a16="http://schemas.microsoft.com/office/drawing/2014/main" id="{781BDFCC-56A8-DC18-633C-1D0FC3DA562C}"/>
                </a:ext>
              </a:extLst>
            </p:cNvPr>
            <p:cNvSpPr txBox="1"/>
            <p:nvPr/>
          </p:nvSpPr>
          <p:spPr>
            <a:xfrm>
              <a:off x="4400942" y="6587902"/>
              <a:ext cx="2170911" cy="286789"/>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000" b="1"/>
                <a:t>Less Competent</a:t>
              </a:r>
            </a:p>
          </p:txBody>
        </p:sp>
        <p:sp>
          <p:nvSpPr>
            <p:cNvPr id="18" name="Oval 17">
              <a:extLst>
                <a:ext uri="{FF2B5EF4-FFF2-40B4-BE49-F238E27FC236}">
                  <a16:creationId xmlns:a16="http://schemas.microsoft.com/office/drawing/2014/main" id="{68F40AEB-E0B2-6FB3-E578-3F7B6CA1D68B}"/>
                </a:ext>
              </a:extLst>
            </p:cNvPr>
            <p:cNvSpPr/>
            <p:nvPr/>
          </p:nvSpPr>
          <p:spPr>
            <a:xfrm>
              <a:off x="10553764" y="4205047"/>
              <a:ext cx="200362" cy="200362"/>
            </a:xfrm>
            <a:prstGeom prst="ellipse">
              <a:avLst/>
            </a:prstGeom>
            <a:solidFill>
              <a:schemeClr val="bg1"/>
            </a:solid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19" name="Oval 18">
              <a:extLst>
                <a:ext uri="{FF2B5EF4-FFF2-40B4-BE49-F238E27FC236}">
                  <a16:creationId xmlns:a16="http://schemas.microsoft.com/office/drawing/2014/main" id="{C0739CCC-F9FF-D7BA-8B4E-7322A623C99F}"/>
                </a:ext>
              </a:extLst>
            </p:cNvPr>
            <p:cNvSpPr/>
            <p:nvPr/>
          </p:nvSpPr>
          <p:spPr>
            <a:xfrm>
              <a:off x="12925489" y="4862272"/>
              <a:ext cx="200362" cy="200362"/>
            </a:xfrm>
            <a:prstGeom prst="ellipse">
              <a:avLst/>
            </a:prstGeom>
            <a:solidFill>
              <a:schemeClr val="bg1"/>
            </a:solid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20" name="Oval 19">
              <a:extLst>
                <a:ext uri="{FF2B5EF4-FFF2-40B4-BE49-F238E27FC236}">
                  <a16:creationId xmlns:a16="http://schemas.microsoft.com/office/drawing/2014/main" id="{FF902761-9851-8017-3D1E-06E396CBE7A3}"/>
                </a:ext>
              </a:extLst>
            </p:cNvPr>
            <p:cNvSpPr/>
            <p:nvPr/>
          </p:nvSpPr>
          <p:spPr>
            <a:xfrm>
              <a:off x="8629714" y="7319722"/>
              <a:ext cx="200362" cy="200362"/>
            </a:xfrm>
            <a:prstGeom prst="ellipse">
              <a:avLst/>
            </a:prstGeom>
            <a:solidFill>
              <a:schemeClr val="bg1"/>
            </a:solid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F5F7C136-5AE6-DDEC-C720-84257188F52B}"/>
                </a:ext>
              </a:extLst>
            </p:cNvPr>
            <p:cNvSpPr/>
            <p:nvPr/>
          </p:nvSpPr>
          <p:spPr>
            <a:xfrm>
              <a:off x="6639337" y="8438327"/>
              <a:ext cx="200362" cy="200362"/>
            </a:xfrm>
            <a:prstGeom prst="ellipse">
              <a:avLst/>
            </a:prstGeom>
            <a:solidFill>
              <a:schemeClr val="bg1"/>
            </a:solid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22" name="TextBox 21">
              <a:extLst>
                <a:ext uri="{FF2B5EF4-FFF2-40B4-BE49-F238E27FC236}">
                  <a16:creationId xmlns:a16="http://schemas.microsoft.com/office/drawing/2014/main" id="{831029B3-8F84-1F2E-71AF-26C040C9BFF2}"/>
                </a:ext>
              </a:extLst>
            </p:cNvPr>
            <p:cNvSpPr txBox="1"/>
            <p:nvPr/>
          </p:nvSpPr>
          <p:spPr>
            <a:xfrm>
              <a:off x="10252888" y="3502262"/>
              <a:ext cx="1709529" cy="688294"/>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b="1">
                  <a:solidFill>
                    <a:schemeClr val="accent1"/>
                  </a:solidFill>
                  <a:latin typeface="+mj-lt"/>
                </a:rPr>
                <a:t>NGOs</a:t>
              </a:r>
            </a:p>
            <a:p>
              <a:pPr algn="ctr"/>
              <a:r>
                <a:rPr lang="en-US" b="1">
                  <a:solidFill>
                    <a:schemeClr val="accent1"/>
                  </a:solidFill>
                  <a:latin typeface="+mj-lt"/>
                </a:rPr>
                <a:t>(1, 20)</a:t>
              </a:r>
            </a:p>
          </p:txBody>
        </p:sp>
        <p:sp>
          <p:nvSpPr>
            <p:cNvPr id="23" name="TextBox 22">
              <a:extLst>
                <a:ext uri="{FF2B5EF4-FFF2-40B4-BE49-F238E27FC236}">
                  <a16:creationId xmlns:a16="http://schemas.microsoft.com/office/drawing/2014/main" id="{44BB1511-B62C-D170-F09E-DD34AE7D6D76}"/>
                </a:ext>
              </a:extLst>
            </p:cNvPr>
            <p:cNvSpPr txBox="1"/>
            <p:nvPr/>
          </p:nvSpPr>
          <p:spPr>
            <a:xfrm>
              <a:off x="12625002" y="4156710"/>
              <a:ext cx="1709529" cy="688294"/>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b="1">
                  <a:solidFill>
                    <a:schemeClr val="accent1"/>
                  </a:solidFill>
                  <a:latin typeface="+mj-lt"/>
                </a:rPr>
                <a:t>Business</a:t>
              </a:r>
            </a:p>
            <a:p>
              <a:pPr algn="ctr"/>
              <a:r>
                <a:rPr lang="en-US" b="1">
                  <a:solidFill>
                    <a:schemeClr val="accent1"/>
                  </a:solidFill>
                  <a:latin typeface="+mj-lt"/>
                </a:rPr>
                <a:t>(17, 17)</a:t>
              </a:r>
            </a:p>
          </p:txBody>
        </p:sp>
        <p:sp>
          <p:nvSpPr>
            <p:cNvPr id="24" name="TextBox 23">
              <a:extLst>
                <a:ext uri="{FF2B5EF4-FFF2-40B4-BE49-F238E27FC236}">
                  <a16:creationId xmlns:a16="http://schemas.microsoft.com/office/drawing/2014/main" id="{0507E5A6-9722-E456-E90B-7E776B59B22D}"/>
                </a:ext>
              </a:extLst>
            </p:cNvPr>
            <p:cNvSpPr txBox="1"/>
            <p:nvPr/>
          </p:nvSpPr>
          <p:spPr>
            <a:xfrm>
              <a:off x="5754437" y="8727000"/>
              <a:ext cx="1709529" cy="459101"/>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b="1"/>
                <a:t>Government</a:t>
              </a:r>
            </a:p>
            <a:p>
              <a:pPr algn="ctr"/>
              <a:r>
                <a:rPr lang="en-US" sz="1601" b="1"/>
                <a:t>(-35, -15)</a:t>
              </a:r>
            </a:p>
          </p:txBody>
        </p:sp>
        <p:sp>
          <p:nvSpPr>
            <p:cNvPr id="25" name="TextBox 24">
              <a:extLst>
                <a:ext uri="{FF2B5EF4-FFF2-40B4-BE49-F238E27FC236}">
                  <a16:creationId xmlns:a16="http://schemas.microsoft.com/office/drawing/2014/main" id="{8A518D4A-C0BD-D78F-A4AA-81065C243A97}"/>
                </a:ext>
              </a:extLst>
            </p:cNvPr>
            <p:cNvSpPr txBox="1"/>
            <p:nvPr/>
          </p:nvSpPr>
          <p:spPr>
            <a:xfrm>
              <a:off x="8543357" y="7507799"/>
              <a:ext cx="1709529" cy="459101"/>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b="1"/>
                <a:t>Media</a:t>
              </a:r>
            </a:p>
            <a:p>
              <a:pPr algn="ctr"/>
              <a:r>
                <a:rPr lang="en-US" sz="1601" b="1"/>
                <a:t>(-17, -4)</a:t>
              </a:r>
            </a:p>
          </p:txBody>
        </p:sp>
      </p:grpSp>
      <p:cxnSp>
        <p:nvCxnSpPr>
          <p:cNvPr id="27" name="Straight Connector 26">
            <a:extLst>
              <a:ext uri="{FF2B5EF4-FFF2-40B4-BE49-F238E27FC236}">
                <a16:creationId xmlns:a16="http://schemas.microsoft.com/office/drawing/2014/main" id="{331A8575-4E12-3976-5855-29CC336686F0}"/>
              </a:ext>
            </a:extLst>
          </p:cNvPr>
          <p:cNvCxnSpPr>
            <a:cxnSpLocks/>
          </p:cNvCxnSpPr>
          <p:nvPr/>
        </p:nvCxnSpPr>
        <p:spPr>
          <a:xfrm>
            <a:off x="6471570" y="2199872"/>
            <a:ext cx="0" cy="7140465"/>
          </a:xfrm>
          <a:prstGeom prst="line">
            <a:avLst/>
          </a:prstGeom>
          <a:ln w="19050">
            <a:solidFill>
              <a:schemeClr val="accent5">
                <a:lumMod val="60000"/>
                <a:lumOff val="40000"/>
              </a:schemeClr>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1CA35B2-4569-440B-E241-52858848C9BD}"/>
              </a:ext>
            </a:extLst>
          </p:cNvPr>
          <p:cNvSpPr txBox="1"/>
          <p:nvPr/>
        </p:nvSpPr>
        <p:spPr>
          <a:xfrm>
            <a:off x="640985" y="9340337"/>
            <a:ext cx="5119511" cy="215444"/>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l"/>
            <a:r>
              <a:rPr lang="en-US" sz="1400">
                <a:solidFill>
                  <a:schemeClr val="accent5"/>
                </a:solidFill>
                <a:latin typeface="Anova" panose="020B0503020203020204" pitchFamily="34" charset="0"/>
              </a:rPr>
              <a:t>Source: 2024 Edelman Trust Barometer</a:t>
            </a:r>
          </a:p>
        </p:txBody>
      </p:sp>
    </p:spTree>
    <p:custDataLst>
      <p:tags r:id="rId1"/>
    </p:custDataLst>
    <p:extLst>
      <p:ext uri="{BB962C8B-B14F-4D97-AF65-F5344CB8AC3E}">
        <p14:creationId xmlns:p14="http://schemas.microsoft.com/office/powerpoint/2010/main" val="18302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pic>
        <p:nvPicPr>
          <p:cNvPr id="2132" name="Google Shape;2132;p178"/>
          <p:cNvPicPr preferRelativeResize="0"/>
          <p:nvPr/>
        </p:nvPicPr>
        <p:blipFill>
          <a:blip r:embed="rId3">
            <a:alphaModFix/>
          </a:blip>
          <a:stretch>
            <a:fillRect/>
          </a:stretch>
        </p:blipFill>
        <p:spPr>
          <a:xfrm>
            <a:off x="304802" y="304802"/>
            <a:ext cx="12942851" cy="4003350"/>
          </a:xfrm>
          <a:prstGeom prst="rect">
            <a:avLst/>
          </a:prstGeom>
          <a:noFill/>
          <a:ln>
            <a:noFill/>
          </a:ln>
        </p:spPr>
      </p:pic>
      <p:pic>
        <p:nvPicPr>
          <p:cNvPr id="2133" name="Google Shape;2133;p178"/>
          <p:cNvPicPr preferRelativeResize="0"/>
          <p:nvPr/>
        </p:nvPicPr>
        <p:blipFill>
          <a:blip r:embed="rId4">
            <a:alphaModFix/>
          </a:blip>
          <a:stretch>
            <a:fillRect/>
          </a:stretch>
        </p:blipFill>
        <p:spPr>
          <a:xfrm>
            <a:off x="9728803" y="3788351"/>
            <a:ext cx="5939894" cy="5369249"/>
          </a:xfrm>
          <a:prstGeom prst="rect">
            <a:avLst/>
          </a:prstGeom>
          <a:noFill/>
          <a:ln>
            <a:noFill/>
          </a:ln>
        </p:spPr>
      </p:pic>
      <p:sp>
        <p:nvSpPr>
          <p:cNvPr id="2134" name="Google Shape;2134;p178"/>
          <p:cNvSpPr txBox="1"/>
          <p:nvPr/>
        </p:nvSpPr>
        <p:spPr>
          <a:xfrm>
            <a:off x="292705" y="4126426"/>
            <a:ext cx="6000000" cy="553937"/>
          </a:xfrm>
          <a:prstGeom prst="rect">
            <a:avLst/>
          </a:prstGeom>
          <a:noFill/>
          <a:ln>
            <a:noFill/>
          </a:ln>
        </p:spPr>
        <p:txBody>
          <a:bodyPr spcFirstLastPara="1" wrap="square" lIns="182850" tIns="182850" rIns="182850" bIns="182850" anchor="t" anchorCtr="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 sz="1200">
                <a:solidFill>
                  <a:schemeClr val="accent5"/>
                </a:solidFill>
                <a:latin typeface="Anova" panose="020B0503020203020204" pitchFamily="34" charset="0"/>
              </a:rPr>
              <a:t>Source: </a:t>
            </a:r>
            <a:r>
              <a:rPr lang="en-US" sz="1200">
                <a:solidFill>
                  <a:schemeClr val="accent5"/>
                </a:solidFill>
                <a:latin typeface="Anova" panose="020B0503020203020204" pitchFamily="34" charset="0"/>
              </a:rPr>
              <a:t>The New York Times, </a:t>
            </a:r>
            <a:r>
              <a:rPr lang="en-US" sz="1200" i="1">
                <a:solidFill>
                  <a:schemeClr val="accent5"/>
                </a:solidFill>
                <a:latin typeface="Anova" panose="020B0503020203020204" pitchFamily="34" charset="0"/>
              </a:rPr>
              <a:t>The New York Times</a:t>
            </a:r>
            <a:r>
              <a:rPr lang="en-US" sz="1200">
                <a:solidFill>
                  <a:schemeClr val="accent5"/>
                </a:solidFill>
                <a:latin typeface="Anova" panose="020B0503020203020204" pitchFamily="34" charset="0"/>
              </a:rPr>
              <a:t>, 27 Dec. 2023</a:t>
            </a:r>
            <a:endParaRPr sz="1200">
              <a:solidFill>
                <a:schemeClr val="accent5"/>
              </a:solidFill>
              <a:latin typeface="Anova" panose="020B0503020203020204" pitchFamily="34" charset="0"/>
            </a:endParaRPr>
          </a:p>
        </p:txBody>
      </p:sp>
      <p:sp>
        <p:nvSpPr>
          <p:cNvPr id="2135" name="Google Shape;2135;p178"/>
          <p:cNvSpPr txBox="1"/>
          <p:nvPr/>
        </p:nvSpPr>
        <p:spPr>
          <a:xfrm>
            <a:off x="9630597" y="9157600"/>
            <a:ext cx="6000000" cy="553937"/>
          </a:xfrm>
          <a:prstGeom prst="rect">
            <a:avLst/>
          </a:prstGeom>
          <a:noFill/>
          <a:ln>
            <a:noFill/>
          </a:ln>
        </p:spPr>
        <p:txBody>
          <a:bodyPr spcFirstLastPara="1" wrap="square" lIns="182850" tIns="182850" rIns="182850" bIns="182850" anchor="t" anchorCtr="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 sz="1200">
                <a:solidFill>
                  <a:schemeClr val="accent5"/>
                </a:solidFill>
                <a:latin typeface="Anova" panose="020B0503020203020204" pitchFamily="34" charset="0"/>
              </a:rPr>
              <a:t>Source: </a:t>
            </a:r>
            <a:r>
              <a:rPr lang="en-CA" sz="1200">
                <a:solidFill>
                  <a:schemeClr val="accent5"/>
                </a:solidFill>
                <a:effectLst/>
                <a:latin typeface="Anova" panose="020B0503020203020204" pitchFamily="34" charset="0"/>
              </a:rPr>
              <a:t>Brittain, Blake. </a:t>
            </a:r>
            <a:r>
              <a:rPr lang="en-CA" sz="1200" i="1">
                <a:solidFill>
                  <a:schemeClr val="accent5"/>
                </a:solidFill>
                <a:effectLst/>
                <a:latin typeface="Anova" panose="020B0503020203020204" pitchFamily="34" charset="0"/>
              </a:rPr>
              <a:t>Reuters</a:t>
            </a:r>
            <a:r>
              <a:rPr lang="en-CA" sz="1200">
                <a:solidFill>
                  <a:schemeClr val="accent5"/>
                </a:solidFill>
                <a:effectLst/>
                <a:latin typeface="Anova" panose="020B0503020203020204" pitchFamily="34" charset="0"/>
              </a:rPr>
              <a:t>, 6 Feb. 2023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p182"/>
          <p:cNvSpPr txBox="1"/>
          <p:nvPr/>
        </p:nvSpPr>
        <p:spPr>
          <a:xfrm>
            <a:off x="1160351" y="3251200"/>
            <a:ext cx="12566021" cy="3276800"/>
          </a:xfrm>
          <a:prstGeom prst="rect">
            <a:avLst/>
          </a:prstGeom>
          <a:noFill/>
          <a:ln>
            <a:noFill/>
          </a:ln>
        </p:spPr>
        <p:txBody>
          <a:bodyPr spcFirstLastPara="1" wrap="square" lIns="0" tIns="0" rIns="0" bIns="0" anchor="ctr" anchorCtr="0">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3200">
              <a:solidFill>
                <a:schemeClr val="lt1"/>
              </a:solidFill>
              <a:latin typeface="DM Sans"/>
              <a:ea typeface="DM Sans"/>
              <a:cs typeface="DM Sans"/>
              <a:sym typeface="DM Sans"/>
            </a:endParaRPr>
          </a:p>
          <a:p>
            <a:pPr marL="457200" indent="-457200">
              <a:lnSpc>
                <a:spcPct val="150000"/>
              </a:lnSpc>
              <a:buFont typeface="Arial" panose="020B0604020202020204" pitchFamily="34" charset="0"/>
              <a:buChar char="•"/>
            </a:pPr>
            <a:r>
              <a:rPr lang="en-US" sz="3200">
                <a:solidFill>
                  <a:schemeClr val="lt1"/>
                </a:solidFill>
                <a:ea typeface="DM Sans"/>
                <a:cs typeface="DM Sans"/>
                <a:sym typeface="DM Sans"/>
              </a:rPr>
              <a:t>Pace of innovation is increasing (faster than predicted)</a:t>
            </a:r>
          </a:p>
          <a:p>
            <a:pPr marL="457200" indent="-457200">
              <a:lnSpc>
                <a:spcPct val="150000"/>
              </a:lnSpc>
              <a:buFont typeface="Arial" panose="020B0604020202020204" pitchFamily="34" charset="0"/>
              <a:buChar char="•"/>
            </a:pPr>
            <a:r>
              <a:rPr lang="en-US" sz="3200">
                <a:solidFill>
                  <a:schemeClr val="lt1"/>
                </a:solidFill>
                <a:ea typeface="DM Sans"/>
                <a:cs typeface="DM Sans"/>
                <a:sym typeface="DM Sans"/>
              </a:rPr>
              <a:t>More general-purpose &amp; multi-modal AI systems</a:t>
            </a:r>
          </a:p>
          <a:p>
            <a:pPr marL="457200" indent="-457200">
              <a:lnSpc>
                <a:spcPct val="150000"/>
              </a:lnSpc>
              <a:buFont typeface="Arial" panose="020B0604020202020204" pitchFamily="34" charset="0"/>
              <a:buChar char="•"/>
            </a:pPr>
            <a:r>
              <a:rPr lang="en-US" sz="3200">
                <a:solidFill>
                  <a:schemeClr val="lt1"/>
                </a:solidFill>
                <a:ea typeface="DM Sans"/>
                <a:cs typeface="DM Sans"/>
                <a:sym typeface="DM Sans"/>
              </a:rPr>
              <a:t>Increasingly international (e.g. China, France, Germany)</a:t>
            </a:r>
          </a:p>
          <a:p>
            <a:pPr marL="457200" indent="-457200">
              <a:lnSpc>
                <a:spcPct val="150000"/>
              </a:lnSpc>
              <a:buFont typeface="Arial" panose="020B0604020202020204" pitchFamily="34" charset="0"/>
              <a:buChar char="•"/>
            </a:pPr>
            <a:r>
              <a:rPr lang="en-US" sz="3200">
                <a:solidFill>
                  <a:schemeClr val="lt1"/>
                </a:solidFill>
                <a:ea typeface="DM Sans"/>
                <a:cs typeface="DM Sans"/>
                <a:sym typeface="DM Sans"/>
              </a:rPr>
              <a:t>Open source / open weights v. closed / proprietary </a:t>
            </a:r>
          </a:p>
          <a:p>
            <a:pPr marL="457200" indent="-457200">
              <a:lnSpc>
                <a:spcPct val="150000"/>
              </a:lnSpc>
              <a:buFont typeface="Arial" panose="020B0604020202020204" pitchFamily="34" charset="0"/>
              <a:buChar char="•"/>
            </a:pPr>
            <a:r>
              <a:rPr lang="en-US" sz="3200">
                <a:solidFill>
                  <a:schemeClr val="lt1"/>
                </a:solidFill>
                <a:ea typeface="DM Sans"/>
                <a:cs typeface="DM Sans"/>
                <a:sym typeface="DM Sans"/>
              </a:rPr>
              <a:t>Large private sector capital</a:t>
            </a:r>
          </a:p>
          <a:p>
            <a:pPr marL="457200" indent="-457200">
              <a:lnSpc>
                <a:spcPct val="150000"/>
              </a:lnSpc>
              <a:buFont typeface="Arial" panose="020B0604020202020204" pitchFamily="34" charset="0"/>
              <a:buChar char="•"/>
            </a:pPr>
            <a:r>
              <a:rPr lang="en-US" sz="3200">
                <a:solidFill>
                  <a:schemeClr val="lt1"/>
                </a:solidFill>
                <a:ea typeface="DM Sans"/>
                <a:cs typeface="DM Sans"/>
                <a:sym typeface="DM Sans"/>
              </a:rPr>
              <a:t>Importance of national security actors</a:t>
            </a:r>
          </a:p>
          <a:p>
            <a:pPr marL="457200" indent="-457200">
              <a:lnSpc>
                <a:spcPct val="150000"/>
              </a:lnSpc>
              <a:buFont typeface="Arial" panose="020B0604020202020204" pitchFamily="34" charset="0"/>
              <a:buChar char="•"/>
            </a:pPr>
            <a:r>
              <a:rPr lang="en-US" sz="3200">
                <a:solidFill>
                  <a:schemeClr val="lt1"/>
                </a:solidFill>
                <a:ea typeface="DM Sans"/>
                <a:cs typeface="DM Sans"/>
                <a:sym typeface="DM Sans"/>
              </a:rPr>
              <a:t>&gt; 2 billion voters going to the polls in 2024</a:t>
            </a:r>
          </a:p>
        </p:txBody>
      </p:sp>
      <p:sp>
        <p:nvSpPr>
          <p:cNvPr id="2160" name="Google Shape;2160;p182"/>
          <p:cNvSpPr txBox="1"/>
          <p:nvPr/>
        </p:nvSpPr>
        <p:spPr>
          <a:xfrm>
            <a:off x="1160351" y="544572"/>
            <a:ext cx="9023400" cy="1477267"/>
          </a:xfrm>
          <a:prstGeom prst="rect">
            <a:avLst/>
          </a:prstGeom>
          <a:noFill/>
          <a:ln>
            <a:noFill/>
          </a:ln>
        </p:spPr>
        <p:txBody>
          <a:bodyPr spcFirstLastPara="1" wrap="square" lIns="182850" tIns="182850" rIns="182850" bIns="182850" anchor="ctr" anchorCtr="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 sz="7200">
                <a:solidFill>
                  <a:schemeClr val="lt1"/>
                </a:solidFill>
                <a:latin typeface="+mj-lt"/>
              </a:rPr>
              <a:t>Key AI trends</a:t>
            </a:r>
            <a:endParaRPr sz="7200">
              <a:solidFill>
                <a:schemeClr val="lt1"/>
              </a:solidFill>
              <a:latin typeface="+mj-lt"/>
            </a:endParaRPr>
          </a:p>
        </p:txBody>
      </p:sp>
      <p:sp>
        <p:nvSpPr>
          <p:cNvPr id="3" name="Text Placeholder 2">
            <a:extLst>
              <a:ext uri="{FF2B5EF4-FFF2-40B4-BE49-F238E27FC236}">
                <a16:creationId xmlns:a16="http://schemas.microsoft.com/office/drawing/2014/main" id="{1ACBF9BC-8B29-4CF1-6F73-B09CF88B79AF}"/>
              </a:ext>
            </a:extLst>
          </p:cNvPr>
          <p:cNvSpPr>
            <a:spLocks noGrp="1"/>
          </p:cNvSpPr>
          <p:nvPr>
            <p:ph type="body" sz="quarter" idx="10"/>
          </p:nvPr>
        </p:nvSpPr>
        <p:spPr>
          <a:xfrm>
            <a:off x="11202883" y="9025509"/>
            <a:ext cx="12123722" cy="461666"/>
          </a:xfrm>
        </p:spPr>
        <p:txBody>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1600">
                <a:solidFill>
                  <a:schemeClr val="bg1"/>
                </a:solidFill>
              </a:rPr>
              <a:t>Source: Tom Lue, General Counsel / Head of Governance, Google </a:t>
            </a:r>
            <a:r>
              <a:rPr lang="en-US" sz="1600" err="1">
                <a:solidFill>
                  <a:schemeClr val="bg1"/>
                </a:solidFill>
              </a:rPr>
              <a:t>Deepminds</a:t>
            </a:r>
            <a:endParaRPr lang="en-US" sz="16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610E-5386-1A6A-1E55-59446F8E6073}"/>
              </a:ext>
            </a:extLst>
          </p:cNvPr>
          <p:cNvSpPr>
            <a:spLocks noGrp="1"/>
          </p:cNvSpPr>
          <p:nvPr>
            <p:ph type="title"/>
          </p:nvPr>
        </p:nvSpPr>
        <p:spPr/>
        <p:txBody>
          <a:bodyPr>
            <a:normAutofit/>
          </a:bodyPr>
          <a:lstStyle/>
          <a:p>
            <a:r>
              <a:rPr lang="en-US" sz="5600">
                <a:solidFill>
                  <a:schemeClr val="accent5"/>
                </a:solidFill>
                <a:latin typeface="+mj-lt"/>
              </a:rPr>
              <a:t>AI Impact on Workforce in Canada</a:t>
            </a:r>
          </a:p>
        </p:txBody>
      </p:sp>
      <p:sp>
        <p:nvSpPr>
          <p:cNvPr id="4" name="TextBox 3">
            <a:extLst>
              <a:ext uri="{FF2B5EF4-FFF2-40B4-BE49-F238E27FC236}">
                <a16:creationId xmlns:a16="http://schemas.microsoft.com/office/drawing/2014/main" id="{647E501F-A706-A0B1-DC8A-280E67FA49EC}"/>
              </a:ext>
            </a:extLst>
          </p:cNvPr>
          <p:cNvSpPr txBox="1"/>
          <p:nvPr/>
        </p:nvSpPr>
        <p:spPr>
          <a:xfrm>
            <a:off x="636172" y="8677343"/>
            <a:ext cx="9592178" cy="338682"/>
          </a:xfrm>
          <a:prstGeom prst="rect">
            <a:avLst/>
          </a:prstGeom>
          <a:noFill/>
        </p:spPr>
        <p:txBody>
          <a:bodyPr wrap="square">
            <a:spAutoFit/>
          </a:bodyPr>
          <a:lstStyle/>
          <a:p>
            <a:pPr>
              <a:lnSpc>
                <a:spcPct val="150000"/>
              </a:lnSpc>
            </a:pPr>
            <a:r>
              <a:rPr lang="en-US" sz="1200">
                <a:solidFill>
                  <a:schemeClr val="accent5"/>
                </a:solidFill>
                <a:effectLst/>
              </a:rPr>
              <a:t>Source: </a:t>
            </a:r>
            <a:r>
              <a:rPr lang="en-CA" sz="1200">
                <a:solidFill>
                  <a:schemeClr val="accent5"/>
                </a:solidFill>
              </a:rPr>
              <a:t>ACCELERATING AI SKILLS, </a:t>
            </a:r>
            <a:r>
              <a:rPr lang="en-CA" sz="1200" i="1">
                <a:solidFill>
                  <a:schemeClr val="accent5"/>
                </a:solidFill>
              </a:rPr>
              <a:t>AWS, </a:t>
            </a:r>
            <a:r>
              <a:rPr lang="en-US" sz="1200" i="1">
                <a:solidFill>
                  <a:schemeClr val="accent5"/>
                </a:solidFill>
              </a:rPr>
              <a:t>STUDY ON AI SKILLS</a:t>
            </a:r>
            <a:r>
              <a:rPr lang="en-US" sz="1200">
                <a:solidFill>
                  <a:schemeClr val="accent5"/>
                </a:solidFill>
              </a:rPr>
              <a:t>.</a:t>
            </a:r>
            <a:r>
              <a:rPr lang="en-CA" sz="1200">
                <a:solidFill>
                  <a:schemeClr val="accent5"/>
                </a:solidFill>
              </a:rPr>
              <a:t> 20 Nov. 2023</a:t>
            </a:r>
            <a:endParaRPr lang="en-US" sz="1200">
              <a:solidFill>
                <a:schemeClr val="accent5"/>
              </a:solidFill>
              <a:effectLst/>
            </a:endParaRPr>
          </a:p>
        </p:txBody>
      </p:sp>
      <p:grpSp>
        <p:nvGrpSpPr>
          <p:cNvPr id="23" name="Group 22">
            <a:extLst>
              <a:ext uri="{FF2B5EF4-FFF2-40B4-BE49-F238E27FC236}">
                <a16:creationId xmlns:a16="http://schemas.microsoft.com/office/drawing/2014/main" id="{E13269D8-B7FE-B841-3DB3-D0084496226A}"/>
              </a:ext>
            </a:extLst>
          </p:cNvPr>
          <p:cNvGrpSpPr/>
          <p:nvPr/>
        </p:nvGrpSpPr>
        <p:grpSpPr>
          <a:xfrm>
            <a:off x="636172" y="2113004"/>
            <a:ext cx="16252611" cy="1645899"/>
            <a:chOff x="636172" y="2113004"/>
            <a:chExt cx="16252611" cy="1645899"/>
          </a:xfrm>
        </p:grpSpPr>
        <p:sp>
          <p:nvSpPr>
            <p:cNvPr id="8" name="!!_100_B_End">
              <a:extLst>
                <a:ext uri="{FF2B5EF4-FFF2-40B4-BE49-F238E27FC236}">
                  <a16:creationId xmlns:a16="http://schemas.microsoft.com/office/drawing/2014/main" id="{30D53DC9-837E-6701-132D-34DA1B3C1691}"/>
                </a:ext>
              </a:extLst>
            </p:cNvPr>
            <p:cNvSpPr/>
            <p:nvPr/>
          </p:nvSpPr>
          <p:spPr>
            <a:xfrm>
              <a:off x="15269961" y="2372553"/>
              <a:ext cx="1618822" cy="1386350"/>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_100_B_Mid">
              <a:extLst>
                <a:ext uri="{FF2B5EF4-FFF2-40B4-BE49-F238E27FC236}">
                  <a16:creationId xmlns:a16="http://schemas.microsoft.com/office/drawing/2014/main" id="{3DBB183B-552F-4DF1-7B7B-9DD70ECDA107}"/>
                </a:ext>
              </a:extLst>
            </p:cNvPr>
            <p:cNvSpPr/>
            <p:nvPr/>
          </p:nvSpPr>
          <p:spPr>
            <a:xfrm>
              <a:off x="1478206" y="2372553"/>
              <a:ext cx="14601165" cy="1386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_100_B_Start">
              <a:extLst>
                <a:ext uri="{FF2B5EF4-FFF2-40B4-BE49-F238E27FC236}">
                  <a16:creationId xmlns:a16="http://schemas.microsoft.com/office/drawing/2014/main" id="{7D68BB78-A668-2530-DDF1-01CD6F520018}"/>
                </a:ext>
              </a:extLst>
            </p:cNvPr>
            <p:cNvSpPr/>
            <p:nvPr/>
          </p:nvSpPr>
          <p:spPr>
            <a:xfrm>
              <a:off x="636172" y="2372553"/>
              <a:ext cx="1618822" cy="1386350"/>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_90_End">
              <a:extLst>
                <a:ext uri="{FF2B5EF4-FFF2-40B4-BE49-F238E27FC236}">
                  <a16:creationId xmlns:a16="http://schemas.microsoft.com/office/drawing/2014/main" id="{AEF71F5D-BF2B-18E5-991C-B00DB7D2AF60}"/>
                </a:ext>
              </a:extLst>
            </p:cNvPr>
            <p:cNvSpPr/>
            <p:nvPr/>
          </p:nvSpPr>
          <p:spPr>
            <a:xfrm>
              <a:off x="12791543" y="2113004"/>
              <a:ext cx="1618822" cy="1386350"/>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_90_Mid">
              <a:extLst>
                <a:ext uri="{FF2B5EF4-FFF2-40B4-BE49-F238E27FC236}">
                  <a16:creationId xmlns:a16="http://schemas.microsoft.com/office/drawing/2014/main" id="{D0154A64-B48A-F0AB-A2FE-3E3AB9EC5E0D}"/>
                </a:ext>
              </a:extLst>
            </p:cNvPr>
            <p:cNvSpPr/>
            <p:nvPr/>
          </p:nvSpPr>
          <p:spPr>
            <a:xfrm>
              <a:off x="1478207" y="2113004"/>
              <a:ext cx="12111184" cy="138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_90_Start">
              <a:extLst>
                <a:ext uri="{FF2B5EF4-FFF2-40B4-BE49-F238E27FC236}">
                  <a16:creationId xmlns:a16="http://schemas.microsoft.com/office/drawing/2014/main" id="{7A5BEA9A-30A6-002F-9FB0-0EE3652D4761}"/>
                </a:ext>
              </a:extLst>
            </p:cNvPr>
            <p:cNvSpPr/>
            <p:nvPr/>
          </p:nvSpPr>
          <p:spPr>
            <a:xfrm>
              <a:off x="636172" y="2113004"/>
              <a:ext cx="1618822" cy="1386350"/>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_90%_Copy">
              <a:extLst>
                <a:ext uri="{FF2B5EF4-FFF2-40B4-BE49-F238E27FC236}">
                  <a16:creationId xmlns:a16="http://schemas.microsoft.com/office/drawing/2014/main" id="{EFA8FE4E-590C-B753-B57F-6F7A423DBC0A}"/>
                </a:ext>
              </a:extLst>
            </p:cNvPr>
            <p:cNvSpPr txBox="1"/>
            <p:nvPr/>
          </p:nvSpPr>
          <p:spPr>
            <a:xfrm>
              <a:off x="2993686" y="2491528"/>
              <a:ext cx="10750449" cy="738664"/>
            </a:xfrm>
            <a:prstGeom prst="rect">
              <a:avLst/>
            </a:prstGeom>
            <a:noFill/>
          </p:spPr>
          <p:txBody>
            <a:bodyPr wrap="square" lIns="0" tIns="0" rIns="0" bIns="0" rtlCol="0">
              <a:spAutoFit/>
            </a:bodyPr>
            <a:lstStyle/>
            <a:p>
              <a:r>
                <a:rPr lang="en-US" sz="2400">
                  <a:solidFill>
                    <a:schemeClr val="bg1"/>
                  </a:solidFill>
                </a:rPr>
                <a:t>of surveyed organizations expect to use AI-powered solutions across their organization by 2028</a:t>
              </a:r>
            </a:p>
          </p:txBody>
        </p:sp>
        <p:sp>
          <p:nvSpPr>
            <p:cNvPr id="15" name="!!_90%_No">
              <a:extLst>
                <a:ext uri="{FF2B5EF4-FFF2-40B4-BE49-F238E27FC236}">
                  <a16:creationId xmlns:a16="http://schemas.microsoft.com/office/drawing/2014/main" id="{E6C85856-CE12-2BF2-D423-2F2C5D102BE9}"/>
                </a:ext>
              </a:extLst>
            </p:cNvPr>
            <p:cNvSpPr txBox="1"/>
            <p:nvPr/>
          </p:nvSpPr>
          <p:spPr>
            <a:xfrm>
              <a:off x="1199325" y="2372553"/>
              <a:ext cx="1515479" cy="923330"/>
            </a:xfrm>
            <a:prstGeom prst="rect">
              <a:avLst/>
            </a:prstGeom>
            <a:noFill/>
          </p:spPr>
          <p:txBody>
            <a:bodyPr wrap="none" lIns="0" tIns="0" rIns="0" bIns="0" rtlCol="0">
              <a:spAutoFit/>
            </a:bodyPr>
            <a:lstStyle/>
            <a:p>
              <a:pPr algn="l"/>
              <a:r>
                <a:rPr lang="en-US" sz="6000" b="1">
                  <a:solidFill>
                    <a:schemeClr val="bg1"/>
                  </a:solidFill>
                  <a:latin typeface="+mj-lt"/>
                </a:rPr>
                <a:t>83%</a:t>
              </a:r>
            </a:p>
          </p:txBody>
        </p:sp>
      </p:grpSp>
      <p:grpSp>
        <p:nvGrpSpPr>
          <p:cNvPr id="24" name="Group 23">
            <a:extLst>
              <a:ext uri="{FF2B5EF4-FFF2-40B4-BE49-F238E27FC236}">
                <a16:creationId xmlns:a16="http://schemas.microsoft.com/office/drawing/2014/main" id="{FC39598D-CD9B-5B24-A447-2443FF23250B}"/>
              </a:ext>
            </a:extLst>
          </p:cNvPr>
          <p:cNvGrpSpPr/>
          <p:nvPr/>
        </p:nvGrpSpPr>
        <p:grpSpPr>
          <a:xfrm>
            <a:off x="636172" y="6618674"/>
            <a:ext cx="16252611" cy="1645899"/>
            <a:chOff x="636172" y="2113004"/>
            <a:chExt cx="16252611" cy="1645899"/>
          </a:xfrm>
        </p:grpSpPr>
        <p:sp>
          <p:nvSpPr>
            <p:cNvPr id="25" name="!!_100_B_End">
              <a:extLst>
                <a:ext uri="{FF2B5EF4-FFF2-40B4-BE49-F238E27FC236}">
                  <a16:creationId xmlns:a16="http://schemas.microsoft.com/office/drawing/2014/main" id="{E9C6FC9D-B003-F612-67A6-0945F04D676B}"/>
                </a:ext>
              </a:extLst>
            </p:cNvPr>
            <p:cNvSpPr/>
            <p:nvPr/>
          </p:nvSpPr>
          <p:spPr>
            <a:xfrm>
              <a:off x="15269961" y="2372553"/>
              <a:ext cx="1618822" cy="1386350"/>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_100_B_Mid">
              <a:extLst>
                <a:ext uri="{FF2B5EF4-FFF2-40B4-BE49-F238E27FC236}">
                  <a16:creationId xmlns:a16="http://schemas.microsoft.com/office/drawing/2014/main" id="{EA239AC2-9B76-377F-6AA6-37E101662FEB}"/>
                </a:ext>
              </a:extLst>
            </p:cNvPr>
            <p:cNvSpPr/>
            <p:nvPr/>
          </p:nvSpPr>
          <p:spPr>
            <a:xfrm>
              <a:off x="1478206" y="2372553"/>
              <a:ext cx="14601165" cy="1386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_100_B_Start">
              <a:extLst>
                <a:ext uri="{FF2B5EF4-FFF2-40B4-BE49-F238E27FC236}">
                  <a16:creationId xmlns:a16="http://schemas.microsoft.com/office/drawing/2014/main" id="{F8CE3AE8-4404-C1C1-244A-9428E143B792}"/>
                </a:ext>
              </a:extLst>
            </p:cNvPr>
            <p:cNvSpPr/>
            <p:nvPr/>
          </p:nvSpPr>
          <p:spPr>
            <a:xfrm>
              <a:off x="636172" y="2372553"/>
              <a:ext cx="1618822" cy="1386350"/>
            </a:xfrm>
            <a:prstGeom prst="flowChartConnector">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_90_End">
              <a:extLst>
                <a:ext uri="{FF2B5EF4-FFF2-40B4-BE49-F238E27FC236}">
                  <a16:creationId xmlns:a16="http://schemas.microsoft.com/office/drawing/2014/main" id="{FAB171A3-20CA-A971-75D2-204F5BBE76F8}"/>
                </a:ext>
              </a:extLst>
            </p:cNvPr>
            <p:cNvSpPr/>
            <p:nvPr/>
          </p:nvSpPr>
          <p:spPr>
            <a:xfrm>
              <a:off x="9046630" y="2113004"/>
              <a:ext cx="1618822" cy="1386350"/>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_90_Mid">
              <a:extLst>
                <a:ext uri="{FF2B5EF4-FFF2-40B4-BE49-F238E27FC236}">
                  <a16:creationId xmlns:a16="http://schemas.microsoft.com/office/drawing/2014/main" id="{A1125C2D-86D5-4AE8-0601-CF8CB97D916F}"/>
                </a:ext>
              </a:extLst>
            </p:cNvPr>
            <p:cNvSpPr/>
            <p:nvPr/>
          </p:nvSpPr>
          <p:spPr>
            <a:xfrm>
              <a:off x="1478206" y="2113004"/>
              <a:ext cx="8391897" cy="1386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_90_Start">
              <a:extLst>
                <a:ext uri="{FF2B5EF4-FFF2-40B4-BE49-F238E27FC236}">
                  <a16:creationId xmlns:a16="http://schemas.microsoft.com/office/drawing/2014/main" id="{31FEB8A1-B7B6-2C6C-A8A2-8E6559FB496E}"/>
                </a:ext>
              </a:extLst>
            </p:cNvPr>
            <p:cNvSpPr/>
            <p:nvPr/>
          </p:nvSpPr>
          <p:spPr>
            <a:xfrm>
              <a:off x="636172" y="2113004"/>
              <a:ext cx="1618822" cy="1386350"/>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_90%_Copy">
              <a:extLst>
                <a:ext uri="{FF2B5EF4-FFF2-40B4-BE49-F238E27FC236}">
                  <a16:creationId xmlns:a16="http://schemas.microsoft.com/office/drawing/2014/main" id="{E79ADE84-67FC-A925-3FF6-EDCEB34CC380}"/>
                </a:ext>
              </a:extLst>
            </p:cNvPr>
            <p:cNvSpPr txBox="1"/>
            <p:nvPr/>
          </p:nvSpPr>
          <p:spPr>
            <a:xfrm>
              <a:off x="2850981" y="2469029"/>
              <a:ext cx="7861156" cy="738664"/>
            </a:xfrm>
            <a:prstGeom prst="rect">
              <a:avLst/>
            </a:prstGeom>
            <a:noFill/>
          </p:spPr>
          <p:txBody>
            <a:bodyPr wrap="square" lIns="0" tIns="0" rIns="0" bIns="0" rtlCol="0">
              <a:spAutoFit/>
            </a:bodyPr>
            <a:lstStyle/>
            <a:p>
              <a:r>
                <a:rPr lang="en-US" sz="2350">
                  <a:solidFill>
                    <a:schemeClr val="bg1"/>
                  </a:solidFill>
                </a:rPr>
                <a:t>expect </a:t>
              </a:r>
              <a:r>
                <a:rPr lang="en-US" sz="2350">
                  <a:solidFill>
                    <a:schemeClr val="bg1"/>
                  </a:solidFill>
                  <a:latin typeface="+mj-lt"/>
                </a:rPr>
                <a:t>enhanced communication</a:t>
              </a:r>
              <a:r>
                <a:rPr lang="en-US" sz="2350">
                  <a:solidFill>
                    <a:schemeClr val="bg1"/>
                  </a:solidFill>
                </a:rPr>
                <a:t> to be the top benefit of AI, compare to task automation and enhanced creativity</a:t>
              </a:r>
            </a:p>
          </p:txBody>
        </p:sp>
        <p:sp>
          <p:nvSpPr>
            <p:cNvPr id="32" name="!!_90%_No">
              <a:extLst>
                <a:ext uri="{FF2B5EF4-FFF2-40B4-BE49-F238E27FC236}">
                  <a16:creationId xmlns:a16="http://schemas.microsoft.com/office/drawing/2014/main" id="{41B1EF8D-28B5-65FC-65F5-4E6751F8F819}"/>
                </a:ext>
              </a:extLst>
            </p:cNvPr>
            <p:cNvSpPr txBox="1"/>
            <p:nvPr/>
          </p:nvSpPr>
          <p:spPr>
            <a:xfrm>
              <a:off x="1199325" y="2372553"/>
              <a:ext cx="1470915" cy="923330"/>
            </a:xfrm>
            <a:prstGeom prst="rect">
              <a:avLst/>
            </a:prstGeom>
            <a:noFill/>
          </p:spPr>
          <p:txBody>
            <a:bodyPr wrap="none" lIns="0" tIns="0" rIns="0" bIns="0" rtlCol="0">
              <a:spAutoFit/>
            </a:bodyPr>
            <a:lstStyle/>
            <a:p>
              <a:pPr algn="l"/>
              <a:r>
                <a:rPr lang="en-US" sz="6000" b="1">
                  <a:solidFill>
                    <a:schemeClr val="bg1"/>
                  </a:solidFill>
                  <a:latin typeface="+mj-lt"/>
                </a:rPr>
                <a:t>55%</a:t>
              </a:r>
            </a:p>
          </p:txBody>
        </p:sp>
      </p:grpSp>
      <p:grpSp>
        <p:nvGrpSpPr>
          <p:cNvPr id="75" name="Group 74">
            <a:extLst>
              <a:ext uri="{FF2B5EF4-FFF2-40B4-BE49-F238E27FC236}">
                <a16:creationId xmlns:a16="http://schemas.microsoft.com/office/drawing/2014/main" id="{14FDDFCD-61D2-12C2-3AAF-7D269712F711}"/>
              </a:ext>
            </a:extLst>
          </p:cNvPr>
          <p:cNvGrpSpPr/>
          <p:nvPr/>
        </p:nvGrpSpPr>
        <p:grpSpPr>
          <a:xfrm>
            <a:off x="11586297" y="4174725"/>
            <a:ext cx="5037479" cy="2061889"/>
            <a:chOff x="11586297" y="4174725"/>
            <a:chExt cx="5037479" cy="2061889"/>
          </a:xfrm>
        </p:grpSpPr>
        <p:grpSp>
          <p:nvGrpSpPr>
            <p:cNvPr id="61" name="Group 60">
              <a:extLst>
                <a:ext uri="{FF2B5EF4-FFF2-40B4-BE49-F238E27FC236}">
                  <a16:creationId xmlns:a16="http://schemas.microsoft.com/office/drawing/2014/main" id="{7ACB2F3D-250B-1C6D-C381-53A8D9DF751E}"/>
                </a:ext>
              </a:extLst>
            </p:cNvPr>
            <p:cNvGrpSpPr/>
            <p:nvPr/>
          </p:nvGrpSpPr>
          <p:grpSpPr>
            <a:xfrm>
              <a:off x="11586297" y="4174725"/>
              <a:ext cx="5037479" cy="2061889"/>
              <a:chOff x="1150198" y="5756244"/>
              <a:chExt cx="5037479" cy="2061889"/>
            </a:xfrm>
          </p:grpSpPr>
          <p:sp>
            <p:nvSpPr>
              <p:cNvPr id="62" name="Freeform 32">
                <a:extLst>
                  <a:ext uri="{FF2B5EF4-FFF2-40B4-BE49-F238E27FC236}">
                    <a16:creationId xmlns:a16="http://schemas.microsoft.com/office/drawing/2014/main" id="{3EBBE294-B0F1-0263-8377-15D8712D2551}"/>
                  </a:ext>
                </a:extLst>
              </p:cNvPr>
              <p:cNvSpPr/>
              <p:nvPr/>
            </p:nvSpPr>
            <p:spPr>
              <a:xfrm rot="16200000">
                <a:off x="2637993" y="4268449"/>
                <a:ext cx="2061889" cy="5037479"/>
              </a:xfrm>
              <a:custGeom>
                <a:avLst/>
                <a:gdLst>
                  <a:gd name="connsiteX0" fmla="*/ 2090058 w 4180114"/>
                  <a:gd name="connsiteY0" fmla="*/ 3858986 h 7630886"/>
                  <a:gd name="connsiteX1" fmla="*/ 3715658 w 4180114"/>
                  <a:gd name="connsiteY1" fmla="*/ 2233386 h 7630886"/>
                  <a:gd name="connsiteX2" fmla="*/ 2090058 w 4180114"/>
                  <a:gd name="connsiteY2" fmla="*/ 607786 h 7630886"/>
                  <a:gd name="connsiteX3" fmla="*/ 464458 w 4180114"/>
                  <a:gd name="connsiteY3" fmla="*/ 2233386 h 7630886"/>
                  <a:gd name="connsiteX4" fmla="*/ 2090058 w 4180114"/>
                  <a:gd name="connsiteY4" fmla="*/ 3858986 h 7630886"/>
                  <a:gd name="connsiteX5" fmla="*/ 4180114 w 4180114"/>
                  <a:gd name="connsiteY5" fmla="*/ 7630886 h 7630886"/>
                  <a:gd name="connsiteX6" fmla="*/ 0 w 4180114"/>
                  <a:gd name="connsiteY6" fmla="*/ 7630886 h 7630886"/>
                  <a:gd name="connsiteX7" fmla="*/ 0 w 4180114"/>
                  <a:gd name="connsiteY7" fmla="*/ 2090057 h 7630886"/>
                  <a:gd name="connsiteX8" fmla="*/ 2090057 w 4180114"/>
                  <a:gd name="connsiteY8" fmla="*/ 0 h 7630886"/>
                  <a:gd name="connsiteX9" fmla="*/ 4180114 w 4180114"/>
                  <a:gd name="connsiteY9" fmla="*/ 2090057 h 7630886"/>
                  <a:gd name="connsiteX0" fmla="*/ 2090058 w 4180114"/>
                  <a:gd name="connsiteY0" fmla="*/ 3858986 h 7630886"/>
                  <a:gd name="connsiteX1" fmla="*/ 3715658 w 4180114"/>
                  <a:gd name="connsiteY1" fmla="*/ 2233386 h 7630886"/>
                  <a:gd name="connsiteX2" fmla="*/ 2090058 w 4180114"/>
                  <a:gd name="connsiteY2" fmla="*/ 607786 h 7630886"/>
                  <a:gd name="connsiteX3" fmla="*/ 464458 w 4180114"/>
                  <a:gd name="connsiteY3" fmla="*/ 2233386 h 7630886"/>
                  <a:gd name="connsiteX4" fmla="*/ 2090058 w 4180114"/>
                  <a:gd name="connsiteY4" fmla="*/ 3858986 h 7630886"/>
                  <a:gd name="connsiteX5" fmla="*/ 4180114 w 4180114"/>
                  <a:gd name="connsiteY5" fmla="*/ 7630886 h 7630886"/>
                  <a:gd name="connsiteX6" fmla="*/ 0 w 4180114"/>
                  <a:gd name="connsiteY6" fmla="*/ 7630886 h 7630886"/>
                  <a:gd name="connsiteX7" fmla="*/ 0 w 4180114"/>
                  <a:gd name="connsiteY7" fmla="*/ 2090057 h 7630886"/>
                  <a:gd name="connsiteX8" fmla="*/ 2090057 w 4180114"/>
                  <a:gd name="connsiteY8" fmla="*/ 0 h 7630886"/>
                  <a:gd name="connsiteX9" fmla="*/ 4180114 w 4180114"/>
                  <a:gd name="connsiteY9" fmla="*/ 2090057 h 7630886"/>
                  <a:gd name="connsiteX10" fmla="*/ 4180114 w 4180114"/>
                  <a:gd name="connsiteY10" fmla="*/ 7630886 h 7630886"/>
                  <a:gd name="connsiteX0" fmla="*/ 2090058 w 4180114"/>
                  <a:gd name="connsiteY0" fmla="*/ 3858986 h 10367763"/>
                  <a:gd name="connsiteX1" fmla="*/ 3715658 w 4180114"/>
                  <a:gd name="connsiteY1" fmla="*/ 2233386 h 10367763"/>
                  <a:gd name="connsiteX2" fmla="*/ 2090058 w 4180114"/>
                  <a:gd name="connsiteY2" fmla="*/ 607786 h 10367763"/>
                  <a:gd name="connsiteX3" fmla="*/ 464458 w 4180114"/>
                  <a:gd name="connsiteY3" fmla="*/ 2233386 h 10367763"/>
                  <a:gd name="connsiteX4" fmla="*/ 2090058 w 4180114"/>
                  <a:gd name="connsiteY4" fmla="*/ 3858986 h 10367763"/>
                  <a:gd name="connsiteX5" fmla="*/ 4180114 w 4180114"/>
                  <a:gd name="connsiteY5" fmla="*/ 7630886 h 10367763"/>
                  <a:gd name="connsiteX6" fmla="*/ 58231 w 4180114"/>
                  <a:gd name="connsiteY6" fmla="*/ 10367763 h 10367763"/>
                  <a:gd name="connsiteX7" fmla="*/ 0 w 4180114"/>
                  <a:gd name="connsiteY7" fmla="*/ 2090057 h 10367763"/>
                  <a:gd name="connsiteX8" fmla="*/ 2090057 w 4180114"/>
                  <a:gd name="connsiteY8" fmla="*/ 0 h 10367763"/>
                  <a:gd name="connsiteX9" fmla="*/ 4180114 w 4180114"/>
                  <a:gd name="connsiteY9" fmla="*/ 2090057 h 10367763"/>
                  <a:gd name="connsiteX10" fmla="*/ 4180114 w 4180114"/>
                  <a:gd name="connsiteY10" fmla="*/ 7630886 h 10367763"/>
                  <a:gd name="connsiteX0" fmla="*/ 2090058 w 4180114"/>
                  <a:gd name="connsiteY0" fmla="*/ 3858986 h 10426002"/>
                  <a:gd name="connsiteX1" fmla="*/ 3715658 w 4180114"/>
                  <a:gd name="connsiteY1" fmla="*/ 2233386 h 10426002"/>
                  <a:gd name="connsiteX2" fmla="*/ 2090058 w 4180114"/>
                  <a:gd name="connsiteY2" fmla="*/ 607786 h 10426002"/>
                  <a:gd name="connsiteX3" fmla="*/ 464458 w 4180114"/>
                  <a:gd name="connsiteY3" fmla="*/ 2233386 h 10426002"/>
                  <a:gd name="connsiteX4" fmla="*/ 2090058 w 4180114"/>
                  <a:gd name="connsiteY4" fmla="*/ 3858986 h 10426002"/>
                  <a:gd name="connsiteX5" fmla="*/ 4150999 w 4180114"/>
                  <a:gd name="connsiteY5" fmla="*/ 10426001 h 10426002"/>
                  <a:gd name="connsiteX6" fmla="*/ 58231 w 4180114"/>
                  <a:gd name="connsiteY6" fmla="*/ 10367763 h 10426002"/>
                  <a:gd name="connsiteX7" fmla="*/ 0 w 4180114"/>
                  <a:gd name="connsiteY7" fmla="*/ 2090057 h 10426002"/>
                  <a:gd name="connsiteX8" fmla="*/ 2090057 w 4180114"/>
                  <a:gd name="connsiteY8" fmla="*/ 0 h 10426002"/>
                  <a:gd name="connsiteX9" fmla="*/ 4180114 w 4180114"/>
                  <a:gd name="connsiteY9" fmla="*/ 2090057 h 10426002"/>
                  <a:gd name="connsiteX10" fmla="*/ 4150999 w 4180114"/>
                  <a:gd name="connsiteY10" fmla="*/ 10426001 h 10426002"/>
                  <a:gd name="connsiteX0" fmla="*/ 2177407 w 4267463"/>
                  <a:gd name="connsiteY0" fmla="*/ 3858986 h 10426002"/>
                  <a:gd name="connsiteX1" fmla="*/ 3803007 w 4267463"/>
                  <a:gd name="connsiteY1" fmla="*/ 2233386 h 10426002"/>
                  <a:gd name="connsiteX2" fmla="*/ 2177407 w 4267463"/>
                  <a:gd name="connsiteY2" fmla="*/ 607786 h 10426002"/>
                  <a:gd name="connsiteX3" fmla="*/ 551807 w 4267463"/>
                  <a:gd name="connsiteY3" fmla="*/ 2233386 h 10426002"/>
                  <a:gd name="connsiteX4" fmla="*/ 2177407 w 4267463"/>
                  <a:gd name="connsiteY4" fmla="*/ 3858986 h 10426002"/>
                  <a:gd name="connsiteX5" fmla="*/ 4238348 w 4267463"/>
                  <a:gd name="connsiteY5" fmla="*/ 10426001 h 10426002"/>
                  <a:gd name="connsiteX6" fmla="*/ 0 w 4267463"/>
                  <a:gd name="connsiteY6" fmla="*/ 10396879 h 10426002"/>
                  <a:gd name="connsiteX7" fmla="*/ 87349 w 4267463"/>
                  <a:gd name="connsiteY7" fmla="*/ 2090057 h 10426002"/>
                  <a:gd name="connsiteX8" fmla="*/ 2177406 w 4267463"/>
                  <a:gd name="connsiteY8" fmla="*/ 0 h 10426002"/>
                  <a:gd name="connsiteX9" fmla="*/ 4267463 w 4267463"/>
                  <a:gd name="connsiteY9" fmla="*/ 2090057 h 10426002"/>
                  <a:gd name="connsiteX10" fmla="*/ 4238348 w 4267463"/>
                  <a:gd name="connsiteY10" fmla="*/ 10426001 h 1042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7463" h="10426002">
                    <a:moveTo>
                      <a:pt x="2177407" y="3858986"/>
                    </a:moveTo>
                    <a:cubicBezTo>
                      <a:pt x="3075201" y="3858986"/>
                      <a:pt x="3803007" y="3131180"/>
                      <a:pt x="3803007" y="2233386"/>
                    </a:cubicBezTo>
                    <a:cubicBezTo>
                      <a:pt x="3803007" y="1335592"/>
                      <a:pt x="3075201" y="607786"/>
                      <a:pt x="2177407" y="607786"/>
                    </a:cubicBezTo>
                    <a:cubicBezTo>
                      <a:pt x="1279613" y="607786"/>
                      <a:pt x="551807" y="1335592"/>
                      <a:pt x="551807" y="2233386"/>
                    </a:cubicBezTo>
                    <a:cubicBezTo>
                      <a:pt x="551807" y="3131180"/>
                      <a:pt x="1279613" y="3858986"/>
                      <a:pt x="2177407" y="3858986"/>
                    </a:cubicBezTo>
                    <a:close/>
                    <a:moveTo>
                      <a:pt x="4238348" y="10426001"/>
                    </a:moveTo>
                    <a:lnTo>
                      <a:pt x="0" y="10396879"/>
                    </a:lnTo>
                    <a:lnTo>
                      <a:pt x="87349" y="2090057"/>
                    </a:lnTo>
                    <a:cubicBezTo>
                      <a:pt x="87349" y="935750"/>
                      <a:pt x="1023099" y="0"/>
                      <a:pt x="2177406" y="0"/>
                    </a:cubicBezTo>
                    <a:cubicBezTo>
                      <a:pt x="3331713" y="0"/>
                      <a:pt x="4267463" y="935750"/>
                      <a:pt x="4267463" y="2090057"/>
                    </a:cubicBezTo>
                    <a:lnTo>
                      <a:pt x="4238348" y="10426001"/>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63" name="!!_Builds AI">
                <a:extLst>
                  <a:ext uri="{FF2B5EF4-FFF2-40B4-BE49-F238E27FC236}">
                    <a16:creationId xmlns:a16="http://schemas.microsoft.com/office/drawing/2014/main" id="{FA17905E-976A-E485-FB87-B6440ADCA648}"/>
                  </a:ext>
                </a:extLst>
              </p:cNvPr>
              <p:cNvSpPr txBox="1"/>
              <p:nvPr/>
            </p:nvSpPr>
            <p:spPr>
              <a:xfrm>
                <a:off x="2993686" y="5996535"/>
                <a:ext cx="289649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chemeClr val="bg2"/>
                    </a:solidFill>
                    <a:latin typeface="Anova Bold"/>
                  </a:rPr>
                  <a:t>78</a:t>
                </a:r>
                <a:r>
                  <a:rPr kumimoji="0" lang="en-US" sz="6000" b="0" i="0" u="none" strike="noStrike" kern="1200" cap="none" spc="0" normalizeH="0" baseline="0" noProof="0">
                    <a:ln>
                      <a:noFill/>
                    </a:ln>
                    <a:solidFill>
                      <a:schemeClr val="bg2"/>
                    </a:solidFill>
                    <a:effectLst/>
                    <a:uLnTx/>
                    <a:uFillTx/>
                    <a:latin typeface="Anova Bold"/>
                    <a:ea typeface="+mn-ea"/>
                    <a:cs typeface="+mn-cs"/>
                  </a:rPr>
                  <a:t>%</a:t>
                </a:r>
                <a:endParaRPr kumimoji="0" lang="en-US" sz="6000" b="0" i="0" u="none" strike="noStrike" kern="1200" cap="none" spc="0" normalizeH="0" baseline="0" noProof="0">
                  <a:ln>
                    <a:noFill/>
                  </a:ln>
                  <a:solidFill>
                    <a:schemeClr val="bg2"/>
                  </a:solidFill>
                  <a:effectLst/>
                  <a:uLnTx/>
                  <a:uFillTx/>
                  <a:latin typeface="Anov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bg2"/>
                    </a:solidFill>
                    <a:latin typeface="Anova Light"/>
                  </a:rPr>
                  <a:t>Information Technology</a:t>
                </a:r>
                <a:endParaRPr kumimoji="0" lang="en-US" sz="2400" b="0" i="0" u="none" strike="noStrike" kern="1200" cap="none" spc="0" normalizeH="0" baseline="0" noProof="0">
                  <a:ln>
                    <a:noFill/>
                  </a:ln>
                  <a:solidFill>
                    <a:schemeClr val="bg2"/>
                  </a:solidFill>
                  <a:effectLst/>
                  <a:uLnTx/>
                  <a:uFillTx/>
                  <a:latin typeface="Anova Bold"/>
                  <a:ea typeface="+mn-ea"/>
                  <a:cs typeface="+mn-cs"/>
                </a:endParaRPr>
              </a:p>
            </p:txBody>
          </p:sp>
          <p:sp>
            <p:nvSpPr>
              <p:cNvPr id="64" name="!!_Builders_Oval">
                <a:extLst>
                  <a:ext uri="{FF2B5EF4-FFF2-40B4-BE49-F238E27FC236}">
                    <a16:creationId xmlns:a16="http://schemas.microsoft.com/office/drawing/2014/main" id="{8CA03F8D-D381-05B3-6108-221D3053DFFA}"/>
                  </a:ext>
                </a:extLst>
              </p:cNvPr>
              <p:cNvSpPr/>
              <p:nvPr/>
            </p:nvSpPr>
            <p:spPr>
              <a:xfrm>
                <a:off x="1415888" y="5990621"/>
                <a:ext cx="1577798" cy="15777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grpSp>
          <p:nvGrpSpPr>
            <p:cNvPr id="65" name="Group 64">
              <a:extLst>
                <a:ext uri="{FF2B5EF4-FFF2-40B4-BE49-F238E27FC236}">
                  <a16:creationId xmlns:a16="http://schemas.microsoft.com/office/drawing/2014/main" id="{E9F5EACB-AB13-4C36-08C3-1ECC671E4F42}"/>
                </a:ext>
              </a:extLst>
            </p:cNvPr>
            <p:cNvGrpSpPr/>
            <p:nvPr/>
          </p:nvGrpSpPr>
          <p:grpSpPr>
            <a:xfrm>
              <a:off x="12214030" y="4769809"/>
              <a:ext cx="853711" cy="952406"/>
              <a:chOff x="4933950" y="1800226"/>
              <a:chExt cx="1373188" cy="1531938"/>
            </a:xfrm>
            <a:solidFill>
              <a:schemeClr val="bg1"/>
            </a:solidFill>
          </p:grpSpPr>
          <p:sp>
            <p:nvSpPr>
              <p:cNvPr id="66" name="Freeform 5">
                <a:extLst>
                  <a:ext uri="{FF2B5EF4-FFF2-40B4-BE49-F238E27FC236}">
                    <a16:creationId xmlns:a16="http://schemas.microsoft.com/office/drawing/2014/main" id="{53303DBA-827F-A8AE-818A-0060C46D5678}"/>
                  </a:ext>
                </a:extLst>
              </p:cNvPr>
              <p:cNvSpPr>
                <a:spLocks noEditPoints="1"/>
              </p:cNvSpPr>
              <p:nvPr/>
            </p:nvSpPr>
            <p:spPr bwMode="auto">
              <a:xfrm>
                <a:off x="4933950" y="1800226"/>
                <a:ext cx="1373188" cy="409575"/>
              </a:xfrm>
              <a:custGeom>
                <a:avLst/>
                <a:gdLst>
                  <a:gd name="T0" fmla="*/ 652 w 4145"/>
                  <a:gd name="T1" fmla="*/ 258 h 1234"/>
                  <a:gd name="T2" fmla="*/ 652 w 4145"/>
                  <a:gd name="T3" fmla="*/ 258 h 1234"/>
                  <a:gd name="T4" fmla="*/ 2072 w 4145"/>
                  <a:gd name="T5" fmla="*/ 92 h 1234"/>
                  <a:gd name="T6" fmla="*/ 3493 w 4145"/>
                  <a:gd name="T7" fmla="*/ 258 h 1234"/>
                  <a:gd name="T8" fmla="*/ 4052 w 4145"/>
                  <a:gd name="T9" fmla="*/ 616 h 1234"/>
                  <a:gd name="T10" fmla="*/ 3493 w 4145"/>
                  <a:gd name="T11" fmla="*/ 975 h 1234"/>
                  <a:gd name="T12" fmla="*/ 2072 w 4145"/>
                  <a:gd name="T13" fmla="*/ 1140 h 1234"/>
                  <a:gd name="T14" fmla="*/ 652 w 4145"/>
                  <a:gd name="T15" fmla="*/ 975 h 1234"/>
                  <a:gd name="T16" fmla="*/ 93 w 4145"/>
                  <a:gd name="T17" fmla="*/ 616 h 1234"/>
                  <a:gd name="T18" fmla="*/ 652 w 4145"/>
                  <a:gd name="T19" fmla="*/ 258 h 1234"/>
                  <a:gd name="T20" fmla="*/ 627 w 4145"/>
                  <a:gd name="T21" fmla="*/ 1065 h 1234"/>
                  <a:gd name="T22" fmla="*/ 627 w 4145"/>
                  <a:gd name="T23" fmla="*/ 1065 h 1234"/>
                  <a:gd name="T24" fmla="*/ 2072 w 4145"/>
                  <a:gd name="T25" fmla="*/ 1234 h 1234"/>
                  <a:gd name="T26" fmla="*/ 3518 w 4145"/>
                  <a:gd name="T27" fmla="*/ 1065 h 1234"/>
                  <a:gd name="T28" fmla="*/ 4145 w 4145"/>
                  <a:gd name="T29" fmla="*/ 616 h 1234"/>
                  <a:gd name="T30" fmla="*/ 3518 w 4145"/>
                  <a:gd name="T31" fmla="*/ 168 h 1234"/>
                  <a:gd name="T32" fmla="*/ 2072 w 4145"/>
                  <a:gd name="T33" fmla="*/ 0 h 1234"/>
                  <a:gd name="T34" fmla="*/ 627 w 4145"/>
                  <a:gd name="T35" fmla="*/ 168 h 1234"/>
                  <a:gd name="T36" fmla="*/ 0 w 4145"/>
                  <a:gd name="T37" fmla="*/ 616 h 1234"/>
                  <a:gd name="T38" fmla="*/ 627 w 4145"/>
                  <a:gd name="T39" fmla="*/ 1065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45" h="1234">
                    <a:moveTo>
                      <a:pt x="652" y="258"/>
                    </a:moveTo>
                    <a:lnTo>
                      <a:pt x="652" y="258"/>
                    </a:lnTo>
                    <a:cubicBezTo>
                      <a:pt x="1031" y="151"/>
                      <a:pt x="1535" y="92"/>
                      <a:pt x="2072" y="92"/>
                    </a:cubicBezTo>
                    <a:cubicBezTo>
                      <a:pt x="2610" y="92"/>
                      <a:pt x="3114" y="151"/>
                      <a:pt x="3493" y="258"/>
                    </a:cubicBezTo>
                    <a:cubicBezTo>
                      <a:pt x="3843" y="356"/>
                      <a:pt x="4052" y="490"/>
                      <a:pt x="4052" y="616"/>
                    </a:cubicBezTo>
                    <a:cubicBezTo>
                      <a:pt x="4052" y="742"/>
                      <a:pt x="3843" y="876"/>
                      <a:pt x="3493" y="975"/>
                    </a:cubicBezTo>
                    <a:cubicBezTo>
                      <a:pt x="3114" y="1082"/>
                      <a:pt x="2610" y="1140"/>
                      <a:pt x="2072" y="1140"/>
                    </a:cubicBezTo>
                    <a:cubicBezTo>
                      <a:pt x="1535" y="1140"/>
                      <a:pt x="1031" y="1082"/>
                      <a:pt x="652" y="975"/>
                    </a:cubicBezTo>
                    <a:cubicBezTo>
                      <a:pt x="302" y="876"/>
                      <a:pt x="93" y="742"/>
                      <a:pt x="93" y="616"/>
                    </a:cubicBezTo>
                    <a:cubicBezTo>
                      <a:pt x="93" y="490"/>
                      <a:pt x="302" y="356"/>
                      <a:pt x="652" y="258"/>
                    </a:cubicBezTo>
                    <a:close/>
                    <a:moveTo>
                      <a:pt x="627" y="1065"/>
                    </a:moveTo>
                    <a:lnTo>
                      <a:pt x="627" y="1065"/>
                    </a:lnTo>
                    <a:cubicBezTo>
                      <a:pt x="1014" y="1174"/>
                      <a:pt x="1527" y="1234"/>
                      <a:pt x="2072" y="1234"/>
                    </a:cubicBezTo>
                    <a:cubicBezTo>
                      <a:pt x="2618" y="1234"/>
                      <a:pt x="3131" y="1174"/>
                      <a:pt x="3518" y="1065"/>
                    </a:cubicBezTo>
                    <a:cubicBezTo>
                      <a:pt x="3928" y="949"/>
                      <a:pt x="4145" y="794"/>
                      <a:pt x="4145" y="616"/>
                    </a:cubicBezTo>
                    <a:cubicBezTo>
                      <a:pt x="4145" y="439"/>
                      <a:pt x="3928" y="284"/>
                      <a:pt x="3518" y="168"/>
                    </a:cubicBezTo>
                    <a:cubicBezTo>
                      <a:pt x="3131" y="59"/>
                      <a:pt x="2618" y="0"/>
                      <a:pt x="2072" y="0"/>
                    </a:cubicBezTo>
                    <a:cubicBezTo>
                      <a:pt x="1527" y="0"/>
                      <a:pt x="1014" y="59"/>
                      <a:pt x="627" y="168"/>
                    </a:cubicBezTo>
                    <a:cubicBezTo>
                      <a:pt x="216" y="284"/>
                      <a:pt x="0" y="439"/>
                      <a:pt x="0" y="616"/>
                    </a:cubicBezTo>
                    <a:cubicBezTo>
                      <a:pt x="0" y="794"/>
                      <a:pt x="216" y="949"/>
                      <a:pt x="627" y="106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
                <a:extLst>
                  <a:ext uri="{FF2B5EF4-FFF2-40B4-BE49-F238E27FC236}">
                    <a16:creationId xmlns:a16="http://schemas.microsoft.com/office/drawing/2014/main" id="{22050D17-7BD5-1D40-8684-CC32B5204B9F}"/>
                  </a:ext>
                </a:extLst>
              </p:cNvPr>
              <p:cNvSpPr>
                <a:spLocks noEditPoints="1"/>
              </p:cNvSpPr>
              <p:nvPr/>
            </p:nvSpPr>
            <p:spPr bwMode="auto">
              <a:xfrm>
                <a:off x="4933950" y="2193926"/>
                <a:ext cx="1373188" cy="1138238"/>
              </a:xfrm>
              <a:custGeom>
                <a:avLst/>
                <a:gdLst>
                  <a:gd name="T0" fmla="*/ 3645 w 4145"/>
                  <a:gd name="T1" fmla="*/ 1145 h 3434"/>
                  <a:gd name="T2" fmla="*/ 3147 w 4145"/>
                  <a:gd name="T3" fmla="*/ 1190 h 3434"/>
                  <a:gd name="T4" fmla="*/ 2735 w 4145"/>
                  <a:gd name="T5" fmla="*/ 887 h 3434"/>
                  <a:gd name="T6" fmla="*/ 2377 w 4145"/>
                  <a:gd name="T7" fmla="*/ 1273 h 3434"/>
                  <a:gd name="T8" fmla="*/ 1873 w 4145"/>
                  <a:gd name="T9" fmla="*/ 1351 h 3434"/>
                  <a:gd name="T10" fmla="*/ 96 w 4145"/>
                  <a:gd name="T11" fmla="*/ 861 h 3434"/>
                  <a:gd name="T12" fmla="*/ 658 w 4145"/>
                  <a:gd name="T13" fmla="*/ 466 h 3434"/>
                  <a:gd name="T14" fmla="*/ 4045 w 4145"/>
                  <a:gd name="T15" fmla="*/ 207 h 3434"/>
                  <a:gd name="T16" fmla="*/ 3791 w 4145"/>
                  <a:gd name="T17" fmla="*/ 1500 h 3434"/>
                  <a:gd name="T18" fmla="*/ 3654 w 4145"/>
                  <a:gd name="T19" fmla="*/ 1687 h 3434"/>
                  <a:gd name="T20" fmla="*/ 3796 w 4145"/>
                  <a:gd name="T21" fmla="*/ 1970 h 3434"/>
                  <a:gd name="T22" fmla="*/ 3986 w 4145"/>
                  <a:gd name="T23" fmla="*/ 1971 h 3434"/>
                  <a:gd name="T24" fmla="*/ 3986 w 4145"/>
                  <a:gd name="T25" fmla="*/ 2349 h 3434"/>
                  <a:gd name="T26" fmla="*/ 3809 w 4145"/>
                  <a:gd name="T27" fmla="*/ 2349 h 3434"/>
                  <a:gd name="T28" fmla="*/ 3668 w 4145"/>
                  <a:gd name="T29" fmla="*/ 2697 h 3434"/>
                  <a:gd name="T30" fmla="*/ 3608 w 4145"/>
                  <a:gd name="T31" fmla="*/ 3086 h 3434"/>
                  <a:gd name="T32" fmla="*/ 3404 w 4145"/>
                  <a:gd name="T33" fmla="*/ 2966 h 3434"/>
                  <a:gd name="T34" fmla="*/ 3060 w 4145"/>
                  <a:gd name="T35" fmla="*/ 3089 h 3434"/>
                  <a:gd name="T36" fmla="*/ 2995 w 4145"/>
                  <a:gd name="T37" fmla="*/ 3340 h 3434"/>
                  <a:gd name="T38" fmla="*/ 2676 w 4145"/>
                  <a:gd name="T39" fmla="*/ 3113 h 3434"/>
                  <a:gd name="T40" fmla="*/ 2358 w 4145"/>
                  <a:gd name="T41" fmla="*/ 2953 h 3434"/>
                  <a:gd name="T42" fmla="*/ 2164 w 4145"/>
                  <a:gd name="T43" fmla="*/ 3103 h 3434"/>
                  <a:gd name="T44" fmla="*/ 1939 w 4145"/>
                  <a:gd name="T45" fmla="*/ 2819 h 3434"/>
                  <a:gd name="T46" fmla="*/ 1963 w 4145"/>
                  <a:gd name="T47" fmla="*/ 2385 h 3434"/>
                  <a:gd name="T48" fmla="*/ 1744 w 4145"/>
                  <a:gd name="T49" fmla="*/ 2349 h 3434"/>
                  <a:gd name="T50" fmla="*/ 1744 w 4145"/>
                  <a:gd name="T51" fmla="*/ 1971 h 3434"/>
                  <a:gd name="T52" fmla="*/ 1966 w 4145"/>
                  <a:gd name="T53" fmla="*/ 1939 h 3434"/>
                  <a:gd name="T54" fmla="*/ 2068 w 4145"/>
                  <a:gd name="T55" fmla="*/ 1630 h 3434"/>
                  <a:gd name="T56" fmla="*/ 1939 w 4145"/>
                  <a:gd name="T57" fmla="*/ 1501 h 3434"/>
                  <a:gd name="T58" fmla="*/ 2206 w 4145"/>
                  <a:gd name="T59" fmla="*/ 1234 h 3434"/>
                  <a:gd name="T60" fmla="*/ 2414 w 4145"/>
                  <a:gd name="T61" fmla="*/ 1359 h 3434"/>
                  <a:gd name="T62" fmla="*/ 2659 w 4145"/>
                  <a:gd name="T63" fmla="*/ 1261 h 3434"/>
                  <a:gd name="T64" fmla="*/ 2735 w 4145"/>
                  <a:gd name="T65" fmla="*/ 980 h 3434"/>
                  <a:gd name="T66" fmla="*/ 3054 w 4145"/>
                  <a:gd name="T67" fmla="*/ 1223 h 3434"/>
                  <a:gd name="T68" fmla="*/ 3089 w 4145"/>
                  <a:gd name="T69" fmla="*/ 1271 h 3434"/>
                  <a:gd name="T70" fmla="*/ 3524 w 4145"/>
                  <a:gd name="T71" fmla="*/ 1234 h 3434"/>
                  <a:gd name="T72" fmla="*/ 3791 w 4145"/>
                  <a:gd name="T73" fmla="*/ 1500 h 3434"/>
                  <a:gd name="T74" fmla="*/ 93 w 4145"/>
                  <a:gd name="T75" fmla="*/ 2240 h 3434"/>
                  <a:gd name="T76" fmla="*/ 1513 w 4145"/>
                  <a:gd name="T77" fmla="*/ 2012 h 3434"/>
                  <a:gd name="T78" fmla="*/ 1592 w 4145"/>
                  <a:gd name="T79" fmla="*/ 2290 h 3434"/>
                  <a:gd name="T80" fmla="*/ 1969 w 4145"/>
                  <a:gd name="T81" fmla="*/ 2657 h 3434"/>
                  <a:gd name="T82" fmla="*/ 1392 w 4145"/>
                  <a:gd name="T83" fmla="*/ 2731 h 3434"/>
                  <a:gd name="T84" fmla="*/ 4135 w 4145"/>
                  <a:gd name="T85" fmla="*/ 898 h 3434"/>
                  <a:gd name="T86" fmla="*/ 4097 w 4145"/>
                  <a:gd name="T87" fmla="*/ 14 h 3434"/>
                  <a:gd name="T88" fmla="*/ 2072 w 4145"/>
                  <a:gd name="T89" fmla="*/ 533 h 3434"/>
                  <a:gd name="T90" fmla="*/ 46 w 4145"/>
                  <a:gd name="T91" fmla="*/ 2 h 3434"/>
                  <a:gd name="T92" fmla="*/ 6 w 4145"/>
                  <a:gd name="T93" fmla="*/ 883 h 3434"/>
                  <a:gd name="T94" fmla="*/ 1975 w 4145"/>
                  <a:gd name="T95" fmla="*/ 1669 h 3434"/>
                  <a:gd name="T96" fmla="*/ 1630 w 4145"/>
                  <a:gd name="T97" fmla="*/ 1930 h 3434"/>
                  <a:gd name="T98" fmla="*/ 96 w 4145"/>
                  <a:gd name="T99" fmla="*/ 1445 h 3434"/>
                  <a:gd name="T100" fmla="*/ 0 w 4145"/>
                  <a:gd name="T101" fmla="*/ 2240 h 3434"/>
                  <a:gd name="T102" fmla="*/ 1829 w 4145"/>
                  <a:gd name="T103" fmla="*/ 2870 h 3434"/>
                  <a:gd name="T104" fmla="*/ 2164 w 4145"/>
                  <a:gd name="T105" fmla="*/ 3197 h 3434"/>
                  <a:gd name="T106" fmla="*/ 2583 w 4145"/>
                  <a:gd name="T107" fmla="*/ 3149 h 3434"/>
                  <a:gd name="T108" fmla="*/ 2995 w 4145"/>
                  <a:gd name="T109" fmla="*/ 3434 h 3434"/>
                  <a:gd name="T110" fmla="*/ 3364 w 4145"/>
                  <a:gd name="T111" fmla="*/ 3057 h 3434"/>
                  <a:gd name="T112" fmla="*/ 3674 w 4145"/>
                  <a:gd name="T113" fmla="*/ 3152 h 3434"/>
                  <a:gd name="T114" fmla="*/ 3759 w 4145"/>
                  <a:gd name="T115" fmla="*/ 2656 h 3434"/>
                  <a:gd name="T116" fmla="*/ 4138 w 4145"/>
                  <a:gd name="T117" fmla="*/ 2290 h 3434"/>
                  <a:gd name="T118" fmla="*/ 3840 w 4145"/>
                  <a:gd name="T119" fmla="*/ 1878 h 3434"/>
                  <a:gd name="T120" fmla="*/ 3857 w 4145"/>
                  <a:gd name="T121" fmla="*/ 1351 h 3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5" h="3434">
                    <a:moveTo>
                      <a:pt x="4046" y="870"/>
                    </a:moveTo>
                    <a:lnTo>
                      <a:pt x="4046" y="870"/>
                    </a:lnTo>
                    <a:cubicBezTo>
                      <a:pt x="4019" y="956"/>
                      <a:pt x="3861" y="1064"/>
                      <a:pt x="3645" y="1145"/>
                    </a:cubicBezTo>
                    <a:cubicBezTo>
                      <a:pt x="3586" y="1110"/>
                      <a:pt x="3509" y="1117"/>
                      <a:pt x="3458" y="1168"/>
                    </a:cubicBezTo>
                    <a:lnTo>
                      <a:pt x="3352" y="1274"/>
                    </a:lnTo>
                    <a:cubicBezTo>
                      <a:pt x="3287" y="1239"/>
                      <a:pt x="3218" y="1210"/>
                      <a:pt x="3147" y="1190"/>
                    </a:cubicBezTo>
                    <a:lnTo>
                      <a:pt x="3147" y="1039"/>
                    </a:lnTo>
                    <a:cubicBezTo>
                      <a:pt x="3147" y="955"/>
                      <a:pt x="3079" y="887"/>
                      <a:pt x="2995" y="887"/>
                    </a:cubicBezTo>
                    <a:lnTo>
                      <a:pt x="2735" y="887"/>
                    </a:lnTo>
                    <a:cubicBezTo>
                      <a:pt x="2651" y="887"/>
                      <a:pt x="2583" y="955"/>
                      <a:pt x="2583" y="1039"/>
                    </a:cubicBezTo>
                    <a:lnTo>
                      <a:pt x="2583" y="1189"/>
                    </a:lnTo>
                    <a:cubicBezTo>
                      <a:pt x="2511" y="1209"/>
                      <a:pt x="2442" y="1238"/>
                      <a:pt x="2377" y="1273"/>
                    </a:cubicBezTo>
                    <a:lnTo>
                      <a:pt x="2272" y="1168"/>
                    </a:lnTo>
                    <a:cubicBezTo>
                      <a:pt x="2212" y="1108"/>
                      <a:pt x="2116" y="1108"/>
                      <a:pt x="2056" y="1168"/>
                    </a:cubicBezTo>
                    <a:lnTo>
                      <a:pt x="1873" y="1351"/>
                    </a:lnTo>
                    <a:cubicBezTo>
                      <a:pt x="1872" y="1352"/>
                      <a:pt x="1871" y="1353"/>
                      <a:pt x="1871" y="1354"/>
                    </a:cubicBezTo>
                    <a:cubicBezTo>
                      <a:pt x="1404" y="1340"/>
                      <a:pt x="966" y="1281"/>
                      <a:pt x="637" y="1187"/>
                    </a:cubicBezTo>
                    <a:cubicBezTo>
                      <a:pt x="322" y="1096"/>
                      <a:pt x="125" y="977"/>
                      <a:pt x="96" y="861"/>
                    </a:cubicBezTo>
                    <a:cubicBezTo>
                      <a:pt x="94" y="851"/>
                      <a:pt x="93" y="842"/>
                      <a:pt x="93" y="832"/>
                    </a:cubicBezTo>
                    <a:cubicBezTo>
                      <a:pt x="93" y="823"/>
                      <a:pt x="95" y="431"/>
                      <a:pt x="97" y="205"/>
                    </a:cubicBezTo>
                    <a:cubicBezTo>
                      <a:pt x="225" y="327"/>
                      <a:pt x="458" y="412"/>
                      <a:pt x="658" y="466"/>
                    </a:cubicBezTo>
                    <a:cubicBezTo>
                      <a:pt x="1041" y="569"/>
                      <a:pt x="1543" y="626"/>
                      <a:pt x="2072" y="626"/>
                    </a:cubicBezTo>
                    <a:cubicBezTo>
                      <a:pt x="2602" y="626"/>
                      <a:pt x="3104" y="569"/>
                      <a:pt x="3487" y="466"/>
                    </a:cubicBezTo>
                    <a:cubicBezTo>
                      <a:pt x="3684" y="413"/>
                      <a:pt x="3916" y="329"/>
                      <a:pt x="4045" y="207"/>
                    </a:cubicBezTo>
                    <a:cubicBezTo>
                      <a:pt x="4048" y="474"/>
                      <a:pt x="4052" y="822"/>
                      <a:pt x="4052" y="832"/>
                    </a:cubicBezTo>
                    <a:cubicBezTo>
                      <a:pt x="4052" y="844"/>
                      <a:pt x="4050" y="857"/>
                      <a:pt x="4046" y="870"/>
                    </a:cubicBezTo>
                    <a:close/>
                    <a:moveTo>
                      <a:pt x="3791" y="1500"/>
                    </a:moveTo>
                    <a:lnTo>
                      <a:pt x="3791" y="1500"/>
                    </a:lnTo>
                    <a:lnTo>
                      <a:pt x="3661" y="1629"/>
                    </a:lnTo>
                    <a:cubicBezTo>
                      <a:pt x="3646" y="1644"/>
                      <a:pt x="3643" y="1668"/>
                      <a:pt x="3654" y="1687"/>
                    </a:cubicBezTo>
                    <a:cubicBezTo>
                      <a:pt x="3701" y="1763"/>
                      <a:pt x="3736" y="1846"/>
                      <a:pt x="3759" y="1932"/>
                    </a:cubicBezTo>
                    <a:lnTo>
                      <a:pt x="3759" y="1932"/>
                    </a:lnTo>
                    <a:cubicBezTo>
                      <a:pt x="3762" y="1951"/>
                      <a:pt x="3777" y="1966"/>
                      <a:pt x="3796" y="1970"/>
                    </a:cubicBezTo>
                    <a:lnTo>
                      <a:pt x="3797" y="1970"/>
                    </a:lnTo>
                    <a:cubicBezTo>
                      <a:pt x="3800" y="1971"/>
                      <a:pt x="3803" y="1971"/>
                      <a:pt x="3806" y="1971"/>
                    </a:cubicBezTo>
                    <a:lnTo>
                      <a:pt x="3986" y="1971"/>
                    </a:lnTo>
                    <a:cubicBezTo>
                      <a:pt x="4019" y="1971"/>
                      <a:pt x="4045" y="1998"/>
                      <a:pt x="4045" y="2030"/>
                    </a:cubicBezTo>
                    <a:lnTo>
                      <a:pt x="4045" y="2290"/>
                    </a:lnTo>
                    <a:cubicBezTo>
                      <a:pt x="4045" y="2322"/>
                      <a:pt x="4019" y="2349"/>
                      <a:pt x="3986" y="2349"/>
                    </a:cubicBezTo>
                    <a:lnTo>
                      <a:pt x="3813" y="2349"/>
                    </a:lnTo>
                    <a:lnTo>
                      <a:pt x="3810" y="2349"/>
                    </a:lnTo>
                    <a:lnTo>
                      <a:pt x="3809" y="2349"/>
                    </a:lnTo>
                    <a:cubicBezTo>
                      <a:pt x="3788" y="2349"/>
                      <a:pt x="3769" y="2364"/>
                      <a:pt x="3764" y="2385"/>
                    </a:cubicBezTo>
                    <a:cubicBezTo>
                      <a:pt x="3743" y="2474"/>
                      <a:pt x="3708" y="2560"/>
                      <a:pt x="3661" y="2640"/>
                    </a:cubicBezTo>
                    <a:cubicBezTo>
                      <a:pt x="3650" y="2658"/>
                      <a:pt x="3653" y="2682"/>
                      <a:pt x="3668" y="2697"/>
                    </a:cubicBezTo>
                    <a:lnTo>
                      <a:pt x="3791" y="2819"/>
                    </a:lnTo>
                    <a:cubicBezTo>
                      <a:pt x="3814" y="2842"/>
                      <a:pt x="3814" y="2880"/>
                      <a:pt x="3791" y="2903"/>
                    </a:cubicBezTo>
                    <a:lnTo>
                      <a:pt x="3608" y="3086"/>
                    </a:lnTo>
                    <a:cubicBezTo>
                      <a:pt x="3597" y="3097"/>
                      <a:pt x="3582" y="3103"/>
                      <a:pt x="3566" y="3103"/>
                    </a:cubicBezTo>
                    <a:cubicBezTo>
                      <a:pt x="3550" y="3103"/>
                      <a:pt x="3535" y="3097"/>
                      <a:pt x="3524" y="3086"/>
                    </a:cubicBezTo>
                    <a:lnTo>
                      <a:pt x="3404" y="2966"/>
                    </a:lnTo>
                    <a:cubicBezTo>
                      <a:pt x="3389" y="2950"/>
                      <a:pt x="3365" y="2947"/>
                      <a:pt x="3347" y="2959"/>
                    </a:cubicBezTo>
                    <a:cubicBezTo>
                      <a:pt x="3267" y="3008"/>
                      <a:pt x="3180" y="3044"/>
                      <a:pt x="3089" y="3067"/>
                    </a:cubicBezTo>
                    <a:cubicBezTo>
                      <a:pt x="3077" y="3070"/>
                      <a:pt x="3066" y="3078"/>
                      <a:pt x="3060" y="3089"/>
                    </a:cubicBezTo>
                    <a:cubicBezTo>
                      <a:pt x="3056" y="3097"/>
                      <a:pt x="3054" y="3105"/>
                      <a:pt x="3054" y="3114"/>
                    </a:cubicBezTo>
                    <a:lnTo>
                      <a:pt x="3054" y="3281"/>
                    </a:lnTo>
                    <a:cubicBezTo>
                      <a:pt x="3054" y="3314"/>
                      <a:pt x="3027" y="3340"/>
                      <a:pt x="2995" y="3340"/>
                    </a:cubicBezTo>
                    <a:lnTo>
                      <a:pt x="2735" y="3340"/>
                    </a:lnTo>
                    <a:cubicBezTo>
                      <a:pt x="2703" y="3340"/>
                      <a:pt x="2676" y="3314"/>
                      <a:pt x="2676" y="3281"/>
                    </a:cubicBezTo>
                    <a:lnTo>
                      <a:pt x="2676" y="3113"/>
                    </a:lnTo>
                    <a:cubicBezTo>
                      <a:pt x="2676" y="3092"/>
                      <a:pt x="2660" y="3073"/>
                      <a:pt x="2640" y="3068"/>
                    </a:cubicBezTo>
                    <a:cubicBezTo>
                      <a:pt x="2549" y="3045"/>
                      <a:pt x="2462" y="3009"/>
                      <a:pt x="2382" y="2960"/>
                    </a:cubicBezTo>
                    <a:cubicBezTo>
                      <a:pt x="2375" y="2956"/>
                      <a:pt x="2366" y="2953"/>
                      <a:pt x="2358" y="2953"/>
                    </a:cubicBezTo>
                    <a:cubicBezTo>
                      <a:pt x="2346" y="2953"/>
                      <a:pt x="2334" y="2958"/>
                      <a:pt x="2325" y="2967"/>
                    </a:cubicBezTo>
                    <a:lnTo>
                      <a:pt x="2206" y="3086"/>
                    </a:lnTo>
                    <a:cubicBezTo>
                      <a:pt x="2195" y="3097"/>
                      <a:pt x="2180" y="3103"/>
                      <a:pt x="2164" y="3103"/>
                    </a:cubicBezTo>
                    <a:cubicBezTo>
                      <a:pt x="2148" y="3103"/>
                      <a:pt x="2133" y="3097"/>
                      <a:pt x="2122" y="3086"/>
                    </a:cubicBezTo>
                    <a:lnTo>
                      <a:pt x="1939" y="2903"/>
                    </a:lnTo>
                    <a:cubicBezTo>
                      <a:pt x="1916" y="2880"/>
                      <a:pt x="1916" y="2842"/>
                      <a:pt x="1939" y="2819"/>
                    </a:cubicBezTo>
                    <a:lnTo>
                      <a:pt x="2060" y="2698"/>
                    </a:lnTo>
                    <a:cubicBezTo>
                      <a:pt x="2075" y="2683"/>
                      <a:pt x="2078" y="2660"/>
                      <a:pt x="2067" y="2641"/>
                    </a:cubicBezTo>
                    <a:cubicBezTo>
                      <a:pt x="2019" y="2561"/>
                      <a:pt x="1984" y="2475"/>
                      <a:pt x="1963" y="2385"/>
                    </a:cubicBezTo>
                    <a:cubicBezTo>
                      <a:pt x="1962" y="2382"/>
                      <a:pt x="1961" y="2379"/>
                      <a:pt x="1960" y="2376"/>
                    </a:cubicBezTo>
                    <a:cubicBezTo>
                      <a:pt x="1952" y="2359"/>
                      <a:pt x="1936" y="2349"/>
                      <a:pt x="1917" y="2349"/>
                    </a:cubicBezTo>
                    <a:lnTo>
                      <a:pt x="1744" y="2349"/>
                    </a:lnTo>
                    <a:cubicBezTo>
                      <a:pt x="1711" y="2349"/>
                      <a:pt x="1685" y="2322"/>
                      <a:pt x="1685" y="2290"/>
                    </a:cubicBezTo>
                    <a:lnTo>
                      <a:pt x="1685" y="2030"/>
                    </a:lnTo>
                    <a:cubicBezTo>
                      <a:pt x="1685" y="1998"/>
                      <a:pt x="1711" y="1971"/>
                      <a:pt x="1744" y="1971"/>
                    </a:cubicBezTo>
                    <a:lnTo>
                      <a:pt x="1922" y="1971"/>
                    </a:lnTo>
                    <a:cubicBezTo>
                      <a:pt x="1942" y="1971"/>
                      <a:pt x="1959" y="1959"/>
                      <a:pt x="1966" y="1940"/>
                    </a:cubicBezTo>
                    <a:lnTo>
                      <a:pt x="1966" y="1939"/>
                    </a:lnTo>
                    <a:cubicBezTo>
                      <a:pt x="1967" y="1937"/>
                      <a:pt x="1967" y="1936"/>
                      <a:pt x="1967" y="1935"/>
                    </a:cubicBezTo>
                    <a:cubicBezTo>
                      <a:pt x="1990" y="1847"/>
                      <a:pt x="2026" y="1764"/>
                      <a:pt x="2073" y="1686"/>
                    </a:cubicBezTo>
                    <a:cubicBezTo>
                      <a:pt x="2084" y="1668"/>
                      <a:pt x="2082" y="1645"/>
                      <a:pt x="2068" y="1630"/>
                    </a:cubicBezTo>
                    <a:lnTo>
                      <a:pt x="2063" y="1625"/>
                    </a:lnTo>
                    <a:cubicBezTo>
                      <a:pt x="2063" y="1625"/>
                      <a:pt x="2063" y="1624"/>
                      <a:pt x="2062" y="1624"/>
                    </a:cubicBezTo>
                    <a:lnTo>
                      <a:pt x="1939" y="1501"/>
                    </a:lnTo>
                    <a:cubicBezTo>
                      <a:pt x="1916" y="1478"/>
                      <a:pt x="1916" y="1440"/>
                      <a:pt x="1939" y="1417"/>
                    </a:cubicBezTo>
                    <a:lnTo>
                      <a:pt x="2122" y="1234"/>
                    </a:lnTo>
                    <a:cubicBezTo>
                      <a:pt x="2145" y="1211"/>
                      <a:pt x="2183" y="1211"/>
                      <a:pt x="2206" y="1234"/>
                    </a:cubicBezTo>
                    <a:lnTo>
                      <a:pt x="2341" y="1369"/>
                    </a:lnTo>
                    <a:cubicBezTo>
                      <a:pt x="2359" y="1387"/>
                      <a:pt x="2389" y="1387"/>
                      <a:pt x="2407" y="1369"/>
                    </a:cubicBezTo>
                    <a:cubicBezTo>
                      <a:pt x="2410" y="1366"/>
                      <a:pt x="2412" y="1363"/>
                      <a:pt x="2414" y="1359"/>
                    </a:cubicBezTo>
                    <a:cubicBezTo>
                      <a:pt x="2485" y="1320"/>
                      <a:pt x="2561" y="1290"/>
                      <a:pt x="2640" y="1270"/>
                    </a:cubicBezTo>
                    <a:cubicBezTo>
                      <a:pt x="2646" y="1269"/>
                      <a:pt x="2652" y="1266"/>
                      <a:pt x="2657" y="1262"/>
                    </a:cubicBezTo>
                    <a:lnTo>
                      <a:pt x="2659" y="1261"/>
                    </a:lnTo>
                    <a:cubicBezTo>
                      <a:pt x="2670" y="1252"/>
                      <a:pt x="2676" y="1238"/>
                      <a:pt x="2676" y="1224"/>
                    </a:cubicBezTo>
                    <a:lnTo>
                      <a:pt x="2676" y="1039"/>
                    </a:lnTo>
                    <a:cubicBezTo>
                      <a:pt x="2676" y="1006"/>
                      <a:pt x="2703" y="980"/>
                      <a:pt x="2735" y="980"/>
                    </a:cubicBezTo>
                    <a:lnTo>
                      <a:pt x="2995" y="980"/>
                    </a:lnTo>
                    <a:cubicBezTo>
                      <a:pt x="3027" y="980"/>
                      <a:pt x="3054" y="1006"/>
                      <a:pt x="3054" y="1039"/>
                    </a:cubicBezTo>
                    <a:lnTo>
                      <a:pt x="3054" y="1223"/>
                    </a:lnTo>
                    <a:cubicBezTo>
                      <a:pt x="3054" y="1225"/>
                      <a:pt x="3054" y="1228"/>
                      <a:pt x="3054" y="1230"/>
                    </a:cubicBezTo>
                    <a:lnTo>
                      <a:pt x="3055" y="1232"/>
                    </a:lnTo>
                    <a:cubicBezTo>
                      <a:pt x="3057" y="1251"/>
                      <a:pt x="3071" y="1266"/>
                      <a:pt x="3089" y="1271"/>
                    </a:cubicBezTo>
                    <a:cubicBezTo>
                      <a:pt x="3176" y="1293"/>
                      <a:pt x="3259" y="1327"/>
                      <a:pt x="3336" y="1373"/>
                    </a:cubicBezTo>
                    <a:cubicBezTo>
                      <a:pt x="3355" y="1384"/>
                      <a:pt x="3379" y="1380"/>
                      <a:pt x="3394" y="1364"/>
                    </a:cubicBezTo>
                    <a:lnTo>
                      <a:pt x="3524" y="1234"/>
                    </a:lnTo>
                    <a:cubicBezTo>
                      <a:pt x="3547" y="1211"/>
                      <a:pt x="3585" y="1211"/>
                      <a:pt x="3608" y="1234"/>
                    </a:cubicBezTo>
                    <a:lnTo>
                      <a:pt x="3791" y="1417"/>
                    </a:lnTo>
                    <a:cubicBezTo>
                      <a:pt x="3814" y="1440"/>
                      <a:pt x="3814" y="1478"/>
                      <a:pt x="3791" y="1500"/>
                    </a:cubicBezTo>
                    <a:close/>
                    <a:moveTo>
                      <a:pt x="96" y="2269"/>
                    </a:moveTo>
                    <a:lnTo>
                      <a:pt x="96" y="2269"/>
                    </a:lnTo>
                    <a:cubicBezTo>
                      <a:pt x="94" y="2259"/>
                      <a:pt x="93" y="2250"/>
                      <a:pt x="93" y="2240"/>
                    </a:cubicBezTo>
                    <a:cubicBezTo>
                      <a:pt x="93" y="2231"/>
                      <a:pt x="95" y="1838"/>
                      <a:pt x="97" y="1613"/>
                    </a:cubicBezTo>
                    <a:cubicBezTo>
                      <a:pt x="225" y="1735"/>
                      <a:pt x="458" y="1820"/>
                      <a:pt x="658" y="1874"/>
                    </a:cubicBezTo>
                    <a:cubicBezTo>
                      <a:pt x="899" y="1939"/>
                      <a:pt x="1195" y="1987"/>
                      <a:pt x="1513" y="2012"/>
                    </a:cubicBezTo>
                    <a:lnTo>
                      <a:pt x="1592" y="2020"/>
                    </a:lnTo>
                    <a:cubicBezTo>
                      <a:pt x="1592" y="2023"/>
                      <a:pt x="1592" y="2027"/>
                      <a:pt x="1592" y="2030"/>
                    </a:cubicBezTo>
                    <a:lnTo>
                      <a:pt x="1592" y="2290"/>
                    </a:lnTo>
                    <a:cubicBezTo>
                      <a:pt x="1592" y="2374"/>
                      <a:pt x="1660" y="2442"/>
                      <a:pt x="1744" y="2442"/>
                    </a:cubicBezTo>
                    <a:lnTo>
                      <a:pt x="1881" y="2442"/>
                    </a:lnTo>
                    <a:cubicBezTo>
                      <a:pt x="1902" y="2517"/>
                      <a:pt x="1931" y="2589"/>
                      <a:pt x="1969" y="2657"/>
                    </a:cubicBezTo>
                    <a:lnTo>
                      <a:pt x="1873" y="2753"/>
                    </a:lnTo>
                    <a:cubicBezTo>
                      <a:pt x="1865" y="2761"/>
                      <a:pt x="1858" y="2770"/>
                      <a:pt x="1852" y="2779"/>
                    </a:cubicBezTo>
                    <a:lnTo>
                      <a:pt x="1392" y="2731"/>
                    </a:lnTo>
                    <a:cubicBezTo>
                      <a:pt x="678" y="2659"/>
                      <a:pt x="145" y="2469"/>
                      <a:pt x="96" y="2269"/>
                    </a:cubicBezTo>
                    <a:close/>
                    <a:moveTo>
                      <a:pt x="4135" y="898"/>
                    </a:moveTo>
                    <a:lnTo>
                      <a:pt x="4135" y="898"/>
                    </a:lnTo>
                    <a:cubicBezTo>
                      <a:pt x="4142" y="876"/>
                      <a:pt x="4145" y="854"/>
                      <a:pt x="4145" y="832"/>
                    </a:cubicBezTo>
                    <a:cubicBezTo>
                      <a:pt x="4145" y="817"/>
                      <a:pt x="4138" y="91"/>
                      <a:pt x="4137" y="60"/>
                    </a:cubicBezTo>
                    <a:cubicBezTo>
                      <a:pt x="4137" y="37"/>
                      <a:pt x="4120" y="17"/>
                      <a:pt x="4097" y="14"/>
                    </a:cubicBezTo>
                    <a:cubicBezTo>
                      <a:pt x="4075" y="11"/>
                      <a:pt x="4053" y="24"/>
                      <a:pt x="4046" y="46"/>
                    </a:cubicBezTo>
                    <a:cubicBezTo>
                      <a:pt x="4008" y="166"/>
                      <a:pt x="3796" y="286"/>
                      <a:pt x="3463" y="376"/>
                    </a:cubicBezTo>
                    <a:cubicBezTo>
                      <a:pt x="3088" y="477"/>
                      <a:pt x="2594" y="533"/>
                      <a:pt x="2072" y="533"/>
                    </a:cubicBezTo>
                    <a:cubicBezTo>
                      <a:pt x="1551" y="533"/>
                      <a:pt x="1057" y="477"/>
                      <a:pt x="682" y="376"/>
                    </a:cubicBezTo>
                    <a:cubicBezTo>
                      <a:pt x="340" y="283"/>
                      <a:pt x="126" y="160"/>
                      <a:pt x="96" y="38"/>
                    </a:cubicBezTo>
                    <a:cubicBezTo>
                      <a:pt x="91" y="15"/>
                      <a:pt x="69" y="0"/>
                      <a:pt x="46" y="2"/>
                    </a:cubicBezTo>
                    <a:cubicBezTo>
                      <a:pt x="22" y="5"/>
                      <a:pt x="5" y="25"/>
                      <a:pt x="4" y="48"/>
                    </a:cubicBezTo>
                    <a:cubicBezTo>
                      <a:pt x="4" y="80"/>
                      <a:pt x="0" y="819"/>
                      <a:pt x="0" y="832"/>
                    </a:cubicBezTo>
                    <a:cubicBezTo>
                      <a:pt x="0" y="849"/>
                      <a:pt x="2" y="866"/>
                      <a:pt x="6" y="883"/>
                    </a:cubicBezTo>
                    <a:cubicBezTo>
                      <a:pt x="79" y="1183"/>
                      <a:pt x="825" y="1412"/>
                      <a:pt x="1829" y="1446"/>
                    </a:cubicBezTo>
                    <a:cubicBezTo>
                      <a:pt x="1825" y="1489"/>
                      <a:pt x="1840" y="1534"/>
                      <a:pt x="1873" y="1567"/>
                    </a:cubicBezTo>
                    <a:lnTo>
                      <a:pt x="1975" y="1669"/>
                    </a:lnTo>
                    <a:cubicBezTo>
                      <a:pt x="1938" y="1735"/>
                      <a:pt x="1908" y="1805"/>
                      <a:pt x="1886" y="1878"/>
                    </a:cubicBezTo>
                    <a:lnTo>
                      <a:pt x="1744" y="1878"/>
                    </a:lnTo>
                    <a:cubicBezTo>
                      <a:pt x="1698" y="1878"/>
                      <a:pt x="1658" y="1898"/>
                      <a:pt x="1630" y="1930"/>
                    </a:cubicBezTo>
                    <a:lnTo>
                      <a:pt x="1521" y="1919"/>
                    </a:lnTo>
                    <a:cubicBezTo>
                      <a:pt x="1208" y="1894"/>
                      <a:pt x="918" y="1847"/>
                      <a:pt x="682" y="1784"/>
                    </a:cubicBezTo>
                    <a:cubicBezTo>
                      <a:pt x="196" y="1652"/>
                      <a:pt x="111" y="1503"/>
                      <a:pt x="96" y="1445"/>
                    </a:cubicBezTo>
                    <a:cubicBezTo>
                      <a:pt x="91" y="1423"/>
                      <a:pt x="69" y="1408"/>
                      <a:pt x="46" y="1410"/>
                    </a:cubicBezTo>
                    <a:cubicBezTo>
                      <a:pt x="22" y="1413"/>
                      <a:pt x="5" y="1433"/>
                      <a:pt x="4" y="1456"/>
                    </a:cubicBezTo>
                    <a:cubicBezTo>
                      <a:pt x="4" y="1488"/>
                      <a:pt x="0" y="2227"/>
                      <a:pt x="0" y="2240"/>
                    </a:cubicBezTo>
                    <a:cubicBezTo>
                      <a:pt x="0" y="2257"/>
                      <a:pt x="2" y="2274"/>
                      <a:pt x="6" y="2291"/>
                    </a:cubicBezTo>
                    <a:cubicBezTo>
                      <a:pt x="78" y="2589"/>
                      <a:pt x="764" y="2761"/>
                      <a:pt x="1382" y="2824"/>
                    </a:cubicBezTo>
                    <a:lnTo>
                      <a:pt x="1829" y="2870"/>
                    </a:lnTo>
                    <a:cubicBezTo>
                      <a:pt x="1831" y="2906"/>
                      <a:pt x="1845" y="2941"/>
                      <a:pt x="1873" y="2969"/>
                    </a:cubicBezTo>
                    <a:lnTo>
                      <a:pt x="2056" y="3152"/>
                    </a:lnTo>
                    <a:cubicBezTo>
                      <a:pt x="2085" y="3181"/>
                      <a:pt x="2123" y="3197"/>
                      <a:pt x="2164" y="3197"/>
                    </a:cubicBezTo>
                    <a:cubicBezTo>
                      <a:pt x="2205" y="3197"/>
                      <a:pt x="2243" y="3181"/>
                      <a:pt x="2272" y="3152"/>
                    </a:cubicBezTo>
                    <a:lnTo>
                      <a:pt x="2366" y="3058"/>
                    </a:lnTo>
                    <a:cubicBezTo>
                      <a:pt x="2434" y="3097"/>
                      <a:pt x="2507" y="3127"/>
                      <a:pt x="2583" y="3149"/>
                    </a:cubicBezTo>
                    <a:lnTo>
                      <a:pt x="2583" y="3281"/>
                    </a:lnTo>
                    <a:cubicBezTo>
                      <a:pt x="2583" y="3365"/>
                      <a:pt x="2651" y="3434"/>
                      <a:pt x="2735" y="3434"/>
                    </a:cubicBezTo>
                    <a:lnTo>
                      <a:pt x="2995" y="3434"/>
                    </a:lnTo>
                    <a:cubicBezTo>
                      <a:pt x="3079" y="3434"/>
                      <a:pt x="3147" y="3365"/>
                      <a:pt x="3147" y="3281"/>
                    </a:cubicBezTo>
                    <a:lnTo>
                      <a:pt x="3147" y="3148"/>
                    </a:lnTo>
                    <a:cubicBezTo>
                      <a:pt x="3222" y="3126"/>
                      <a:pt x="3295" y="3096"/>
                      <a:pt x="3364" y="3057"/>
                    </a:cubicBezTo>
                    <a:lnTo>
                      <a:pt x="3458" y="3152"/>
                    </a:lnTo>
                    <a:cubicBezTo>
                      <a:pt x="3487" y="3181"/>
                      <a:pt x="3525" y="3197"/>
                      <a:pt x="3566" y="3197"/>
                    </a:cubicBezTo>
                    <a:cubicBezTo>
                      <a:pt x="3607" y="3197"/>
                      <a:pt x="3645" y="3181"/>
                      <a:pt x="3674" y="3152"/>
                    </a:cubicBezTo>
                    <a:lnTo>
                      <a:pt x="3857" y="2969"/>
                    </a:lnTo>
                    <a:cubicBezTo>
                      <a:pt x="3917" y="2909"/>
                      <a:pt x="3917" y="2813"/>
                      <a:pt x="3857" y="2753"/>
                    </a:cubicBezTo>
                    <a:lnTo>
                      <a:pt x="3759" y="2656"/>
                    </a:lnTo>
                    <a:cubicBezTo>
                      <a:pt x="3796" y="2588"/>
                      <a:pt x="3825" y="2516"/>
                      <a:pt x="3846" y="2442"/>
                    </a:cubicBezTo>
                    <a:lnTo>
                      <a:pt x="3986" y="2442"/>
                    </a:lnTo>
                    <a:cubicBezTo>
                      <a:pt x="4070" y="2442"/>
                      <a:pt x="4138" y="2374"/>
                      <a:pt x="4138" y="2290"/>
                    </a:cubicBezTo>
                    <a:lnTo>
                      <a:pt x="4138" y="2030"/>
                    </a:lnTo>
                    <a:cubicBezTo>
                      <a:pt x="4138" y="1946"/>
                      <a:pt x="4070" y="1878"/>
                      <a:pt x="3986" y="1878"/>
                    </a:cubicBezTo>
                    <a:lnTo>
                      <a:pt x="3840" y="1878"/>
                    </a:lnTo>
                    <a:cubicBezTo>
                      <a:pt x="3819" y="1806"/>
                      <a:pt x="3789" y="1736"/>
                      <a:pt x="3752" y="1670"/>
                    </a:cubicBezTo>
                    <a:lnTo>
                      <a:pt x="3857" y="1567"/>
                    </a:lnTo>
                    <a:cubicBezTo>
                      <a:pt x="3917" y="1507"/>
                      <a:pt x="3917" y="1411"/>
                      <a:pt x="3857" y="1351"/>
                    </a:cubicBezTo>
                    <a:lnTo>
                      <a:pt x="3722" y="1216"/>
                    </a:lnTo>
                    <a:cubicBezTo>
                      <a:pt x="3858" y="1160"/>
                      <a:pt x="4088" y="1047"/>
                      <a:pt x="4135" y="8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7">
                <a:extLst>
                  <a:ext uri="{FF2B5EF4-FFF2-40B4-BE49-F238E27FC236}">
                    <a16:creationId xmlns:a16="http://schemas.microsoft.com/office/drawing/2014/main" id="{606E3CA2-EAF4-D7AE-69DA-D561DA773657}"/>
                  </a:ext>
                </a:extLst>
              </p:cNvPr>
              <p:cNvSpPr>
                <a:spLocks noEditPoints="1"/>
              </p:cNvSpPr>
              <p:nvPr/>
            </p:nvSpPr>
            <p:spPr bwMode="auto">
              <a:xfrm>
                <a:off x="5702300" y="2735263"/>
                <a:ext cx="360363" cy="360363"/>
              </a:xfrm>
              <a:custGeom>
                <a:avLst/>
                <a:gdLst>
                  <a:gd name="T0" fmla="*/ 544 w 1088"/>
                  <a:gd name="T1" fmla="*/ 994 h 1087"/>
                  <a:gd name="T2" fmla="*/ 544 w 1088"/>
                  <a:gd name="T3" fmla="*/ 994 h 1087"/>
                  <a:gd name="T4" fmla="*/ 94 w 1088"/>
                  <a:gd name="T5" fmla="*/ 544 h 1087"/>
                  <a:gd name="T6" fmla="*/ 544 w 1088"/>
                  <a:gd name="T7" fmla="*/ 93 h 1087"/>
                  <a:gd name="T8" fmla="*/ 994 w 1088"/>
                  <a:gd name="T9" fmla="*/ 544 h 1087"/>
                  <a:gd name="T10" fmla="*/ 544 w 1088"/>
                  <a:gd name="T11" fmla="*/ 994 h 1087"/>
                  <a:gd name="T12" fmla="*/ 544 w 1088"/>
                  <a:gd name="T13" fmla="*/ 0 h 1087"/>
                  <a:gd name="T14" fmla="*/ 544 w 1088"/>
                  <a:gd name="T15" fmla="*/ 0 h 1087"/>
                  <a:gd name="T16" fmla="*/ 0 w 1088"/>
                  <a:gd name="T17" fmla="*/ 544 h 1087"/>
                  <a:gd name="T18" fmla="*/ 544 w 1088"/>
                  <a:gd name="T19" fmla="*/ 1087 h 1087"/>
                  <a:gd name="T20" fmla="*/ 1088 w 1088"/>
                  <a:gd name="T21" fmla="*/ 544 h 1087"/>
                  <a:gd name="T22" fmla="*/ 544 w 1088"/>
                  <a:gd name="T23"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8" h="1087">
                    <a:moveTo>
                      <a:pt x="544" y="994"/>
                    </a:moveTo>
                    <a:lnTo>
                      <a:pt x="544" y="994"/>
                    </a:lnTo>
                    <a:cubicBezTo>
                      <a:pt x="296" y="994"/>
                      <a:pt x="94" y="792"/>
                      <a:pt x="94" y="544"/>
                    </a:cubicBezTo>
                    <a:cubicBezTo>
                      <a:pt x="94" y="295"/>
                      <a:pt x="296" y="93"/>
                      <a:pt x="544" y="93"/>
                    </a:cubicBezTo>
                    <a:cubicBezTo>
                      <a:pt x="792" y="93"/>
                      <a:pt x="994" y="295"/>
                      <a:pt x="994" y="544"/>
                    </a:cubicBezTo>
                    <a:cubicBezTo>
                      <a:pt x="994" y="792"/>
                      <a:pt x="792" y="994"/>
                      <a:pt x="544" y="994"/>
                    </a:cubicBezTo>
                    <a:close/>
                    <a:moveTo>
                      <a:pt x="544" y="0"/>
                    </a:moveTo>
                    <a:lnTo>
                      <a:pt x="544" y="0"/>
                    </a:lnTo>
                    <a:cubicBezTo>
                      <a:pt x="244" y="0"/>
                      <a:pt x="0" y="244"/>
                      <a:pt x="0" y="544"/>
                    </a:cubicBezTo>
                    <a:cubicBezTo>
                      <a:pt x="0" y="843"/>
                      <a:pt x="244" y="1087"/>
                      <a:pt x="544" y="1087"/>
                    </a:cubicBezTo>
                    <a:cubicBezTo>
                      <a:pt x="844" y="1087"/>
                      <a:pt x="1088" y="843"/>
                      <a:pt x="1088" y="544"/>
                    </a:cubicBezTo>
                    <a:cubicBezTo>
                      <a:pt x="1088" y="244"/>
                      <a:pt x="844" y="0"/>
                      <a:pt x="54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74" name="Group 73">
            <a:extLst>
              <a:ext uri="{FF2B5EF4-FFF2-40B4-BE49-F238E27FC236}">
                <a16:creationId xmlns:a16="http://schemas.microsoft.com/office/drawing/2014/main" id="{0B771DEE-61EC-6A58-A6FB-F935CF8765DE}"/>
              </a:ext>
            </a:extLst>
          </p:cNvPr>
          <p:cNvGrpSpPr/>
          <p:nvPr/>
        </p:nvGrpSpPr>
        <p:grpSpPr>
          <a:xfrm>
            <a:off x="6071800" y="4174725"/>
            <a:ext cx="5037479" cy="2061889"/>
            <a:chOff x="6071800" y="4174725"/>
            <a:chExt cx="5037479" cy="2061889"/>
          </a:xfrm>
        </p:grpSpPr>
        <p:grpSp>
          <p:nvGrpSpPr>
            <p:cNvPr id="57" name="Group 56">
              <a:extLst>
                <a:ext uri="{FF2B5EF4-FFF2-40B4-BE49-F238E27FC236}">
                  <a16:creationId xmlns:a16="http://schemas.microsoft.com/office/drawing/2014/main" id="{F3F87442-C1AB-1E9F-2AA0-2CEA3FEE34D3}"/>
                </a:ext>
              </a:extLst>
            </p:cNvPr>
            <p:cNvGrpSpPr/>
            <p:nvPr/>
          </p:nvGrpSpPr>
          <p:grpSpPr>
            <a:xfrm>
              <a:off x="6071800" y="4174725"/>
              <a:ext cx="5037479" cy="2061889"/>
              <a:chOff x="1150198" y="5756244"/>
              <a:chExt cx="5037479" cy="2061889"/>
            </a:xfrm>
          </p:grpSpPr>
          <p:sp>
            <p:nvSpPr>
              <p:cNvPr id="58" name="Freeform 32">
                <a:extLst>
                  <a:ext uri="{FF2B5EF4-FFF2-40B4-BE49-F238E27FC236}">
                    <a16:creationId xmlns:a16="http://schemas.microsoft.com/office/drawing/2014/main" id="{D981A58F-9948-33E2-BD42-9D6B9A71C45A}"/>
                  </a:ext>
                </a:extLst>
              </p:cNvPr>
              <p:cNvSpPr/>
              <p:nvPr/>
            </p:nvSpPr>
            <p:spPr>
              <a:xfrm rot="16200000">
                <a:off x="2637993" y="4268449"/>
                <a:ext cx="2061889" cy="5037479"/>
              </a:xfrm>
              <a:custGeom>
                <a:avLst/>
                <a:gdLst>
                  <a:gd name="connsiteX0" fmla="*/ 2090058 w 4180114"/>
                  <a:gd name="connsiteY0" fmla="*/ 3858986 h 7630886"/>
                  <a:gd name="connsiteX1" fmla="*/ 3715658 w 4180114"/>
                  <a:gd name="connsiteY1" fmla="*/ 2233386 h 7630886"/>
                  <a:gd name="connsiteX2" fmla="*/ 2090058 w 4180114"/>
                  <a:gd name="connsiteY2" fmla="*/ 607786 h 7630886"/>
                  <a:gd name="connsiteX3" fmla="*/ 464458 w 4180114"/>
                  <a:gd name="connsiteY3" fmla="*/ 2233386 h 7630886"/>
                  <a:gd name="connsiteX4" fmla="*/ 2090058 w 4180114"/>
                  <a:gd name="connsiteY4" fmla="*/ 3858986 h 7630886"/>
                  <a:gd name="connsiteX5" fmla="*/ 4180114 w 4180114"/>
                  <a:gd name="connsiteY5" fmla="*/ 7630886 h 7630886"/>
                  <a:gd name="connsiteX6" fmla="*/ 0 w 4180114"/>
                  <a:gd name="connsiteY6" fmla="*/ 7630886 h 7630886"/>
                  <a:gd name="connsiteX7" fmla="*/ 0 w 4180114"/>
                  <a:gd name="connsiteY7" fmla="*/ 2090057 h 7630886"/>
                  <a:gd name="connsiteX8" fmla="*/ 2090057 w 4180114"/>
                  <a:gd name="connsiteY8" fmla="*/ 0 h 7630886"/>
                  <a:gd name="connsiteX9" fmla="*/ 4180114 w 4180114"/>
                  <a:gd name="connsiteY9" fmla="*/ 2090057 h 7630886"/>
                  <a:gd name="connsiteX0" fmla="*/ 2090058 w 4180114"/>
                  <a:gd name="connsiteY0" fmla="*/ 3858986 h 7630886"/>
                  <a:gd name="connsiteX1" fmla="*/ 3715658 w 4180114"/>
                  <a:gd name="connsiteY1" fmla="*/ 2233386 h 7630886"/>
                  <a:gd name="connsiteX2" fmla="*/ 2090058 w 4180114"/>
                  <a:gd name="connsiteY2" fmla="*/ 607786 h 7630886"/>
                  <a:gd name="connsiteX3" fmla="*/ 464458 w 4180114"/>
                  <a:gd name="connsiteY3" fmla="*/ 2233386 h 7630886"/>
                  <a:gd name="connsiteX4" fmla="*/ 2090058 w 4180114"/>
                  <a:gd name="connsiteY4" fmla="*/ 3858986 h 7630886"/>
                  <a:gd name="connsiteX5" fmla="*/ 4180114 w 4180114"/>
                  <a:gd name="connsiteY5" fmla="*/ 7630886 h 7630886"/>
                  <a:gd name="connsiteX6" fmla="*/ 0 w 4180114"/>
                  <a:gd name="connsiteY6" fmla="*/ 7630886 h 7630886"/>
                  <a:gd name="connsiteX7" fmla="*/ 0 w 4180114"/>
                  <a:gd name="connsiteY7" fmla="*/ 2090057 h 7630886"/>
                  <a:gd name="connsiteX8" fmla="*/ 2090057 w 4180114"/>
                  <a:gd name="connsiteY8" fmla="*/ 0 h 7630886"/>
                  <a:gd name="connsiteX9" fmla="*/ 4180114 w 4180114"/>
                  <a:gd name="connsiteY9" fmla="*/ 2090057 h 7630886"/>
                  <a:gd name="connsiteX10" fmla="*/ 4180114 w 4180114"/>
                  <a:gd name="connsiteY10" fmla="*/ 7630886 h 7630886"/>
                  <a:gd name="connsiteX0" fmla="*/ 2090058 w 4180114"/>
                  <a:gd name="connsiteY0" fmla="*/ 3858986 h 10367763"/>
                  <a:gd name="connsiteX1" fmla="*/ 3715658 w 4180114"/>
                  <a:gd name="connsiteY1" fmla="*/ 2233386 h 10367763"/>
                  <a:gd name="connsiteX2" fmla="*/ 2090058 w 4180114"/>
                  <a:gd name="connsiteY2" fmla="*/ 607786 h 10367763"/>
                  <a:gd name="connsiteX3" fmla="*/ 464458 w 4180114"/>
                  <a:gd name="connsiteY3" fmla="*/ 2233386 h 10367763"/>
                  <a:gd name="connsiteX4" fmla="*/ 2090058 w 4180114"/>
                  <a:gd name="connsiteY4" fmla="*/ 3858986 h 10367763"/>
                  <a:gd name="connsiteX5" fmla="*/ 4180114 w 4180114"/>
                  <a:gd name="connsiteY5" fmla="*/ 7630886 h 10367763"/>
                  <a:gd name="connsiteX6" fmla="*/ 58231 w 4180114"/>
                  <a:gd name="connsiteY6" fmla="*/ 10367763 h 10367763"/>
                  <a:gd name="connsiteX7" fmla="*/ 0 w 4180114"/>
                  <a:gd name="connsiteY7" fmla="*/ 2090057 h 10367763"/>
                  <a:gd name="connsiteX8" fmla="*/ 2090057 w 4180114"/>
                  <a:gd name="connsiteY8" fmla="*/ 0 h 10367763"/>
                  <a:gd name="connsiteX9" fmla="*/ 4180114 w 4180114"/>
                  <a:gd name="connsiteY9" fmla="*/ 2090057 h 10367763"/>
                  <a:gd name="connsiteX10" fmla="*/ 4180114 w 4180114"/>
                  <a:gd name="connsiteY10" fmla="*/ 7630886 h 10367763"/>
                  <a:gd name="connsiteX0" fmla="*/ 2090058 w 4180114"/>
                  <a:gd name="connsiteY0" fmla="*/ 3858986 h 10426002"/>
                  <a:gd name="connsiteX1" fmla="*/ 3715658 w 4180114"/>
                  <a:gd name="connsiteY1" fmla="*/ 2233386 h 10426002"/>
                  <a:gd name="connsiteX2" fmla="*/ 2090058 w 4180114"/>
                  <a:gd name="connsiteY2" fmla="*/ 607786 h 10426002"/>
                  <a:gd name="connsiteX3" fmla="*/ 464458 w 4180114"/>
                  <a:gd name="connsiteY3" fmla="*/ 2233386 h 10426002"/>
                  <a:gd name="connsiteX4" fmla="*/ 2090058 w 4180114"/>
                  <a:gd name="connsiteY4" fmla="*/ 3858986 h 10426002"/>
                  <a:gd name="connsiteX5" fmla="*/ 4150999 w 4180114"/>
                  <a:gd name="connsiteY5" fmla="*/ 10426001 h 10426002"/>
                  <a:gd name="connsiteX6" fmla="*/ 58231 w 4180114"/>
                  <a:gd name="connsiteY6" fmla="*/ 10367763 h 10426002"/>
                  <a:gd name="connsiteX7" fmla="*/ 0 w 4180114"/>
                  <a:gd name="connsiteY7" fmla="*/ 2090057 h 10426002"/>
                  <a:gd name="connsiteX8" fmla="*/ 2090057 w 4180114"/>
                  <a:gd name="connsiteY8" fmla="*/ 0 h 10426002"/>
                  <a:gd name="connsiteX9" fmla="*/ 4180114 w 4180114"/>
                  <a:gd name="connsiteY9" fmla="*/ 2090057 h 10426002"/>
                  <a:gd name="connsiteX10" fmla="*/ 4150999 w 4180114"/>
                  <a:gd name="connsiteY10" fmla="*/ 10426001 h 10426002"/>
                  <a:gd name="connsiteX0" fmla="*/ 2177407 w 4267463"/>
                  <a:gd name="connsiteY0" fmla="*/ 3858986 h 10426002"/>
                  <a:gd name="connsiteX1" fmla="*/ 3803007 w 4267463"/>
                  <a:gd name="connsiteY1" fmla="*/ 2233386 h 10426002"/>
                  <a:gd name="connsiteX2" fmla="*/ 2177407 w 4267463"/>
                  <a:gd name="connsiteY2" fmla="*/ 607786 h 10426002"/>
                  <a:gd name="connsiteX3" fmla="*/ 551807 w 4267463"/>
                  <a:gd name="connsiteY3" fmla="*/ 2233386 h 10426002"/>
                  <a:gd name="connsiteX4" fmla="*/ 2177407 w 4267463"/>
                  <a:gd name="connsiteY4" fmla="*/ 3858986 h 10426002"/>
                  <a:gd name="connsiteX5" fmla="*/ 4238348 w 4267463"/>
                  <a:gd name="connsiteY5" fmla="*/ 10426001 h 10426002"/>
                  <a:gd name="connsiteX6" fmla="*/ 0 w 4267463"/>
                  <a:gd name="connsiteY6" fmla="*/ 10396879 h 10426002"/>
                  <a:gd name="connsiteX7" fmla="*/ 87349 w 4267463"/>
                  <a:gd name="connsiteY7" fmla="*/ 2090057 h 10426002"/>
                  <a:gd name="connsiteX8" fmla="*/ 2177406 w 4267463"/>
                  <a:gd name="connsiteY8" fmla="*/ 0 h 10426002"/>
                  <a:gd name="connsiteX9" fmla="*/ 4267463 w 4267463"/>
                  <a:gd name="connsiteY9" fmla="*/ 2090057 h 10426002"/>
                  <a:gd name="connsiteX10" fmla="*/ 4238348 w 4267463"/>
                  <a:gd name="connsiteY10" fmla="*/ 10426001 h 1042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7463" h="10426002">
                    <a:moveTo>
                      <a:pt x="2177407" y="3858986"/>
                    </a:moveTo>
                    <a:cubicBezTo>
                      <a:pt x="3075201" y="3858986"/>
                      <a:pt x="3803007" y="3131180"/>
                      <a:pt x="3803007" y="2233386"/>
                    </a:cubicBezTo>
                    <a:cubicBezTo>
                      <a:pt x="3803007" y="1335592"/>
                      <a:pt x="3075201" y="607786"/>
                      <a:pt x="2177407" y="607786"/>
                    </a:cubicBezTo>
                    <a:cubicBezTo>
                      <a:pt x="1279613" y="607786"/>
                      <a:pt x="551807" y="1335592"/>
                      <a:pt x="551807" y="2233386"/>
                    </a:cubicBezTo>
                    <a:cubicBezTo>
                      <a:pt x="551807" y="3131180"/>
                      <a:pt x="1279613" y="3858986"/>
                      <a:pt x="2177407" y="3858986"/>
                    </a:cubicBezTo>
                    <a:close/>
                    <a:moveTo>
                      <a:pt x="4238348" y="10426001"/>
                    </a:moveTo>
                    <a:lnTo>
                      <a:pt x="0" y="10396879"/>
                    </a:lnTo>
                    <a:lnTo>
                      <a:pt x="87349" y="2090057"/>
                    </a:lnTo>
                    <a:cubicBezTo>
                      <a:pt x="87349" y="935750"/>
                      <a:pt x="1023099" y="0"/>
                      <a:pt x="2177406" y="0"/>
                    </a:cubicBezTo>
                    <a:cubicBezTo>
                      <a:pt x="3331713" y="0"/>
                      <a:pt x="4267463" y="935750"/>
                      <a:pt x="4267463" y="2090057"/>
                    </a:cubicBezTo>
                    <a:lnTo>
                      <a:pt x="4238348" y="10426001"/>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59" name="!!_Builds AI">
                <a:extLst>
                  <a:ext uri="{FF2B5EF4-FFF2-40B4-BE49-F238E27FC236}">
                    <a16:creationId xmlns:a16="http://schemas.microsoft.com/office/drawing/2014/main" id="{5A10CA37-A6C3-F902-EC32-AC53C47D01F6}"/>
                  </a:ext>
                </a:extLst>
              </p:cNvPr>
              <p:cNvSpPr txBox="1"/>
              <p:nvPr/>
            </p:nvSpPr>
            <p:spPr>
              <a:xfrm>
                <a:off x="2993686" y="6106429"/>
                <a:ext cx="2896490"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chemeClr val="bg2"/>
                    </a:solidFill>
                    <a:effectLst/>
                    <a:uLnTx/>
                    <a:uFillTx/>
                    <a:latin typeface="Anova Bold"/>
                    <a:ea typeface="+mn-ea"/>
                    <a:cs typeface="+mn-cs"/>
                  </a:rPr>
                  <a:t>80%</a:t>
                </a:r>
                <a:endParaRPr kumimoji="0" lang="en-US" sz="6000" b="0" i="0" u="none" strike="noStrike" kern="1200" cap="none" spc="0" normalizeH="0" baseline="0" noProof="0">
                  <a:ln>
                    <a:noFill/>
                  </a:ln>
                  <a:solidFill>
                    <a:schemeClr val="bg2"/>
                  </a:solidFill>
                  <a:effectLst/>
                  <a:uLnTx/>
                  <a:uFillTx/>
                  <a:latin typeface="Anov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bg2"/>
                    </a:solidFill>
                    <a:latin typeface="Anova Light"/>
                  </a:rPr>
                  <a:t>Finance</a:t>
                </a:r>
                <a:endParaRPr kumimoji="0" lang="en-US" sz="2400" b="0" i="0" u="none" strike="noStrike" kern="1200" cap="none" spc="0" normalizeH="0" baseline="0" noProof="0">
                  <a:ln>
                    <a:noFill/>
                  </a:ln>
                  <a:solidFill>
                    <a:schemeClr val="bg2"/>
                  </a:solidFill>
                  <a:effectLst/>
                  <a:uLnTx/>
                  <a:uFillTx/>
                  <a:latin typeface="Anova Bold"/>
                  <a:ea typeface="+mn-ea"/>
                  <a:cs typeface="+mn-cs"/>
                </a:endParaRPr>
              </a:p>
            </p:txBody>
          </p:sp>
          <p:sp>
            <p:nvSpPr>
              <p:cNvPr id="60" name="!!_Builders_Oval">
                <a:extLst>
                  <a:ext uri="{FF2B5EF4-FFF2-40B4-BE49-F238E27FC236}">
                    <a16:creationId xmlns:a16="http://schemas.microsoft.com/office/drawing/2014/main" id="{11886C4A-CFFB-CA99-C6D4-424A24D4DB82}"/>
                  </a:ext>
                </a:extLst>
              </p:cNvPr>
              <p:cNvSpPr/>
              <p:nvPr/>
            </p:nvSpPr>
            <p:spPr>
              <a:xfrm>
                <a:off x="1415888" y="5990621"/>
                <a:ext cx="1577798" cy="15777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pic>
          <p:nvPicPr>
            <p:cNvPr id="71" name="Graphic 70" descr="Money outline">
              <a:extLst>
                <a:ext uri="{FF2B5EF4-FFF2-40B4-BE49-F238E27FC236}">
                  <a16:creationId xmlns:a16="http://schemas.microsoft.com/office/drawing/2014/main" id="{22B517CF-7F30-2EC8-37A7-E045C53C37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5980" y="4557359"/>
              <a:ext cx="1120818" cy="1120818"/>
            </a:xfrm>
            <a:prstGeom prst="rect">
              <a:avLst/>
            </a:prstGeom>
          </p:spPr>
        </p:pic>
      </p:grpSp>
      <p:grpSp>
        <p:nvGrpSpPr>
          <p:cNvPr id="73" name="Group 72">
            <a:extLst>
              <a:ext uri="{FF2B5EF4-FFF2-40B4-BE49-F238E27FC236}">
                <a16:creationId xmlns:a16="http://schemas.microsoft.com/office/drawing/2014/main" id="{E9D0925E-484F-B6F2-C78E-7876B80829E7}"/>
              </a:ext>
            </a:extLst>
          </p:cNvPr>
          <p:cNvGrpSpPr/>
          <p:nvPr/>
        </p:nvGrpSpPr>
        <p:grpSpPr>
          <a:xfrm>
            <a:off x="636172" y="4140297"/>
            <a:ext cx="5037479" cy="2061889"/>
            <a:chOff x="636172" y="4140297"/>
            <a:chExt cx="5037479" cy="2061889"/>
          </a:xfrm>
        </p:grpSpPr>
        <p:grpSp>
          <p:nvGrpSpPr>
            <p:cNvPr id="56" name="Group 55">
              <a:extLst>
                <a:ext uri="{FF2B5EF4-FFF2-40B4-BE49-F238E27FC236}">
                  <a16:creationId xmlns:a16="http://schemas.microsoft.com/office/drawing/2014/main" id="{387F7B8D-A60E-BF17-0109-3A8A24ED460D}"/>
                </a:ext>
              </a:extLst>
            </p:cNvPr>
            <p:cNvGrpSpPr/>
            <p:nvPr/>
          </p:nvGrpSpPr>
          <p:grpSpPr>
            <a:xfrm>
              <a:off x="636172" y="4140297"/>
              <a:ext cx="5037479" cy="2061889"/>
              <a:chOff x="1150198" y="5756244"/>
              <a:chExt cx="5037479" cy="2061889"/>
            </a:xfrm>
          </p:grpSpPr>
          <p:sp>
            <p:nvSpPr>
              <p:cNvPr id="42" name="Freeform 32">
                <a:extLst>
                  <a:ext uri="{FF2B5EF4-FFF2-40B4-BE49-F238E27FC236}">
                    <a16:creationId xmlns:a16="http://schemas.microsoft.com/office/drawing/2014/main" id="{4D76CBE9-4D07-632B-AC24-224CFA7618D6}"/>
                  </a:ext>
                </a:extLst>
              </p:cNvPr>
              <p:cNvSpPr/>
              <p:nvPr/>
            </p:nvSpPr>
            <p:spPr>
              <a:xfrm rot="16200000">
                <a:off x="2637993" y="4268449"/>
                <a:ext cx="2061889" cy="5037479"/>
              </a:xfrm>
              <a:custGeom>
                <a:avLst/>
                <a:gdLst>
                  <a:gd name="connsiteX0" fmla="*/ 2090058 w 4180114"/>
                  <a:gd name="connsiteY0" fmla="*/ 3858986 h 7630886"/>
                  <a:gd name="connsiteX1" fmla="*/ 3715658 w 4180114"/>
                  <a:gd name="connsiteY1" fmla="*/ 2233386 h 7630886"/>
                  <a:gd name="connsiteX2" fmla="*/ 2090058 w 4180114"/>
                  <a:gd name="connsiteY2" fmla="*/ 607786 h 7630886"/>
                  <a:gd name="connsiteX3" fmla="*/ 464458 w 4180114"/>
                  <a:gd name="connsiteY3" fmla="*/ 2233386 h 7630886"/>
                  <a:gd name="connsiteX4" fmla="*/ 2090058 w 4180114"/>
                  <a:gd name="connsiteY4" fmla="*/ 3858986 h 7630886"/>
                  <a:gd name="connsiteX5" fmla="*/ 4180114 w 4180114"/>
                  <a:gd name="connsiteY5" fmla="*/ 7630886 h 7630886"/>
                  <a:gd name="connsiteX6" fmla="*/ 0 w 4180114"/>
                  <a:gd name="connsiteY6" fmla="*/ 7630886 h 7630886"/>
                  <a:gd name="connsiteX7" fmla="*/ 0 w 4180114"/>
                  <a:gd name="connsiteY7" fmla="*/ 2090057 h 7630886"/>
                  <a:gd name="connsiteX8" fmla="*/ 2090057 w 4180114"/>
                  <a:gd name="connsiteY8" fmla="*/ 0 h 7630886"/>
                  <a:gd name="connsiteX9" fmla="*/ 4180114 w 4180114"/>
                  <a:gd name="connsiteY9" fmla="*/ 2090057 h 7630886"/>
                  <a:gd name="connsiteX0" fmla="*/ 2090058 w 4180114"/>
                  <a:gd name="connsiteY0" fmla="*/ 3858986 h 7630886"/>
                  <a:gd name="connsiteX1" fmla="*/ 3715658 w 4180114"/>
                  <a:gd name="connsiteY1" fmla="*/ 2233386 h 7630886"/>
                  <a:gd name="connsiteX2" fmla="*/ 2090058 w 4180114"/>
                  <a:gd name="connsiteY2" fmla="*/ 607786 h 7630886"/>
                  <a:gd name="connsiteX3" fmla="*/ 464458 w 4180114"/>
                  <a:gd name="connsiteY3" fmla="*/ 2233386 h 7630886"/>
                  <a:gd name="connsiteX4" fmla="*/ 2090058 w 4180114"/>
                  <a:gd name="connsiteY4" fmla="*/ 3858986 h 7630886"/>
                  <a:gd name="connsiteX5" fmla="*/ 4180114 w 4180114"/>
                  <a:gd name="connsiteY5" fmla="*/ 7630886 h 7630886"/>
                  <a:gd name="connsiteX6" fmla="*/ 0 w 4180114"/>
                  <a:gd name="connsiteY6" fmla="*/ 7630886 h 7630886"/>
                  <a:gd name="connsiteX7" fmla="*/ 0 w 4180114"/>
                  <a:gd name="connsiteY7" fmla="*/ 2090057 h 7630886"/>
                  <a:gd name="connsiteX8" fmla="*/ 2090057 w 4180114"/>
                  <a:gd name="connsiteY8" fmla="*/ 0 h 7630886"/>
                  <a:gd name="connsiteX9" fmla="*/ 4180114 w 4180114"/>
                  <a:gd name="connsiteY9" fmla="*/ 2090057 h 7630886"/>
                  <a:gd name="connsiteX10" fmla="*/ 4180114 w 4180114"/>
                  <a:gd name="connsiteY10" fmla="*/ 7630886 h 7630886"/>
                  <a:gd name="connsiteX0" fmla="*/ 2090058 w 4180114"/>
                  <a:gd name="connsiteY0" fmla="*/ 3858986 h 10367763"/>
                  <a:gd name="connsiteX1" fmla="*/ 3715658 w 4180114"/>
                  <a:gd name="connsiteY1" fmla="*/ 2233386 h 10367763"/>
                  <a:gd name="connsiteX2" fmla="*/ 2090058 w 4180114"/>
                  <a:gd name="connsiteY2" fmla="*/ 607786 h 10367763"/>
                  <a:gd name="connsiteX3" fmla="*/ 464458 w 4180114"/>
                  <a:gd name="connsiteY3" fmla="*/ 2233386 h 10367763"/>
                  <a:gd name="connsiteX4" fmla="*/ 2090058 w 4180114"/>
                  <a:gd name="connsiteY4" fmla="*/ 3858986 h 10367763"/>
                  <a:gd name="connsiteX5" fmla="*/ 4180114 w 4180114"/>
                  <a:gd name="connsiteY5" fmla="*/ 7630886 h 10367763"/>
                  <a:gd name="connsiteX6" fmla="*/ 58231 w 4180114"/>
                  <a:gd name="connsiteY6" fmla="*/ 10367763 h 10367763"/>
                  <a:gd name="connsiteX7" fmla="*/ 0 w 4180114"/>
                  <a:gd name="connsiteY7" fmla="*/ 2090057 h 10367763"/>
                  <a:gd name="connsiteX8" fmla="*/ 2090057 w 4180114"/>
                  <a:gd name="connsiteY8" fmla="*/ 0 h 10367763"/>
                  <a:gd name="connsiteX9" fmla="*/ 4180114 w 4180114"/>
                  <a:gd name="connsiteY9" fmla="*/ 2090057 h 10367763"/>
                  <a:gd name="connsiteX10" fmla="*/ 4180114 w 4180114"/>
                  <a:gd name="connsiteY10" fmla="*/ 7630886 h 10367763"/>
                  <a:gd name="connsiteX0" fmla="*/ 2090058 w 4180114"/>
                  <a:gd name="connsiteY0" fmla="*/ 3858986 h 10426002"/>
                  <a:gd name="connsiteX1" fmla="*/ 3715658 w 4180114"/>
                  <a:gd name="connsiteY1" fmla="*/ 2233386 h 10426002"/>
                  <a:gd name="connsiteX2" fmla="*/ 2090058 w 4180114"/>
                  <a:gd name="connsiteY2" fmla="*/ 607786 h 10426002"/>
                  <a:gd name="connsiteX3" fmla="*/ 464458 w 4180114"/>
                  <a:gd name="connsiteY3" fmla="*/ 2233386 h 10426002"/>
                  <a:gd name="connsiteX4" fmla="*/ 2090058 w 4180114"/>
                  <a:gd name="connsiteY4" fmla="*/ 3858986 h 10426002"/>
                  <a:gd name="connsiteX5" fmla="*/ 4150999 w 4180114"/>
                  <a:gd name="connsiteY5" fmla="*/ 10426001 h 10426002"/>
                  <a:gd name="connsiteX6" fmla="*/ 58231 w 4180114"/>
                  <a:gd name="connsiteY6" fmla="*/ 10367763 h 10426002"/>
                  <a:gd name="connsiteX7" fmla="*/ 0 w 4180114"/>
                  <a:gd name="connsiteY7" fmla="*/ 2090057 h 10426002"/>
                  <a:gd name="connsiteX8" fmla="*/ 2090057 w 4180114"/>
                  <a:gd name="connsiteY8" fmla="*/ 0 h 10426002"/>
                  <a:gd name="connsiteX9" fmla="*/ 4180114 w 4180114"/>
                  <a:gd name="connsiteY9" fmla="*/ 2090057 h 10426002"/>
                  <a:gd name="connsiteX10" fmla="*/ 4150999 w 4180114"/>
                  <a:gd name="connsiteY10" fmla="*/ 10426001 h 10426002"/>
                  <a:gd name="connsiteX0" fmla="*/ 2177407 w 4267463"/>
                  <a:gd name="connsiteY0" fmla="*/ 3858986 h 10426002"/>
                  <a:gd name="connsiteX1" fmla="*/ 3803007 w 4267463"/>
                  <a:gd name="connsiteY1" fmla="*/ 2233386 h 10426002"/>
                  <a:gd name="connsiteX2" fmla="*/ 2177407 w 4267463"/>
                  <a:gd name="connsiteY2" fmla="*/ 607786 h 10426002"/>
                  <a:gd name="connsiteX3" fmla="*/ 551807 w 4267463"/>
                  <a:gd name="connsiteY3" fmla="*/ 2233386 h 10426002"/>
                  <a:gd name="connsiteX4" fmla="*/ 2177407 w 4267463"/>
                  <a:gd name="connsiteY4" fmla="*/ 3858986 h 10426002"/>
                  <a:gd name="connsiteX5" fmla="*/ 4238348 w 4267463"/>
                  <a:gd name="connsiteY5" fmla="*/ 10426001 h 10426002"/>
                  <a:gd name="connsiteX6" fmla="*/ 0 w 4267463"/>
                  <a:gd name="connsiteY6" fmla="*/ 10396879 h 10426002"/>
                  <a:gd name="connsiteX7" fmla="*/ 87349 w 4267463"/>
                  <a:gd name="connsiteY7" fmla="*/ 2090057 h 10426002"/>
                  <a:gd name="connsiteX8" fmla="*/ 2177406 w 4267463"/>
                  <a:gd name="connsiteY8" fmla="*/ 0 h 10426002"/>
                  <a:gd name="connsiteX9" fmla="*/ 4267463 w 4267463"/>
                  <a:gd name="connsiteY9" fmla="*/ 2090057 h 10426002"/>
                  <a:gd name="connsiteX10" fmla="*/ 4238348 w 4267463"/>
                  <a:gd name="connsiteY10" fmla="*/ 10426001 h 1042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7463" h="10426002">
                    <a:moveTo>
                      <a:pt x="2177407" y="3858986"/>
                    </a:moveTo>
                    <a:cubicBezTo>
                      <a:pt x="3075201" y="3858986"/>
                      <a:pt x="3803007" y="3131180"/>
                      <a:pt x="3803007" y="2233386"/>
                    </a:cubicBezTo>
                    <a:cubicBezTo>
                      <a:pt x="3803007" y="1335592"/>
                      <a:pt x="3075201" y="607786"/>
                      <a:pt x="2177407" y="607786"/>
                    </a:cubicBezTo>
                    <a:cubicBezTo>
                      <a:pt x="1279613" y="607786"/>
                      <a:pt x="551807" y="1335592"/>
                      <a:pt x="551807" y="2233386"/>
                    </a:cubicBezTo>
                    <a:cubicBezTo>
                      <a:pt x="551807" y="3131180"/>
                      <a:pt x="1279613" y="3858986"/>
                      <a:pt x="2177407" y="3858986"/>
                    </a:cubicBezTo>
                    <a:close/>
                    <a:moveTo>
                      <a:pt x="4238348" y="10426001"/>
                    </a:moveTo>
                    <a:lnTo>
                      <a:pt x="0" y="10396879"/>
                    </a:lnTo>
                    <a:lnTo>
                      <a:pt x="87349" y="2090057"/>
                    </a:lnTo>
                    <a:cubicBezTo>
                      <a:pt x="87349" y="935750"/>
                      <a:pt x="1023099" y="0"/>
                      <a:pt x="2177406" y="0"/>
                    </a:cubicBezTo>
                    <a:cubicBezTo>
                      <a:pt x="3331713" y="0"/>
                      <a:pt x="4267463" y="935750"/>
                      <a:pt x="4267463" y="2090057"/>
                    </a:cubicBezTo>
                    <a:lnTo>
                      <a:pt x="4238348" y="10426001"/>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sp>
            <p:nvSpPr>
              <p:cNvPr id="47" name="!!_Builds AI">
                <a:extLst>
                  <a:ext uri="{FF2B5EF4-FFF2-40B4-BE49-F238E27FC236}">
                    <a16:creationId xmlns:a16="http://schemas.microsoft.com/office/drawing/2014/main" id="{B055464E-555A-E146-A5A9-D8643BD2ABC5}"/>
                  </a:ext>
                </a:extLst>
              </p:cNvPr>
              <p:cNvSpPr txBox="1"/>
              <p:nvPr/>
            </p:nvSpPr>
            <p:spPr>
              <a:xfrm>
                <a:off x="2993686" y="6087384"/>
                <a:ext cx="2896490" cy="129266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chemeClr val="bg2"/>
                    </a:solidFill>
                    <a:effectLst/>
                    <a:uLnTx/>
                    <a:uFillTx/>
                    <a:latin typeface="Anova Bold"/>
                    <a:ea typeface="+mn-ea"/>
                    <a:cs typeface="+mn-cs"/>
                  </a:rPr>
                  <a:t>82%</a:t>
                </a:r>
                <a:endParaRPr kumimoji="0" lang="en-US" sz="6000" b="0" i="0" u="none" strike="noStrike" kern="1200" cap="none" spc="0" normalizeH="0" baseline="0" noProof="0">
                  <a:ln>
                    <a:noFill/>
                  </a:ln>
                  <a:solidFill>
                    <a:schemeClr val="bg2"/>
                  </a:solidFill>
                  <a:effectLst/>
                  <a:uLnTx/>
                  <a:uFillTx/>
                  <a:latin typeface="Anov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bg2"/>
                    </a:solidFill>
                    <a:latin typeface="Anova Light"/>
                  </a:rPr>
                  <a:t>Sales and Marketing</a:t>
                </a:r>
                <a:endParaRPr kumimoji="0" lang="en-US" sz="2400" b="0" i="0" u="none" strike="noStrike" kern="1200" cap="none" spc="0" normalizeH="0" baseline="0" noProof="0">
                  <a:ln>
                    <a:noFill/>
                  </a:ln>
                  <a:solidFill>
                    <a:schemeClr val="bg2"/>
                  </a:solidFill>
                  <a:effectLst/>
                  <a:uLnTx/>
                  <a:uFillTx/>
                  <a:latin typeface="Anova Bold"/>
                  <a:ea typeface="+mn-ea"/>
                  <a:cs typeface="+mn-cs"/>
                </a:endParaRPr>
              </a:p>
            </p:txBody>
          </p:sp>
          <p:sp>
            <p:nvSpPr>
              <p:cNvPr id="55" name="!!_Builders_Oval">
                <a:extLst>
                  <a:ext uri="{FF2B5EF4-FFF2-40B4-BE49-F238E27FC236}">
                    <a16:creationId xmlns:a16="http://schemas.microsoft.com/office/drawing/2014/main" id="{86FFB788-9EBF-02FC-170A-174906F3D589}"/>
                  </a:ext>
                </a:extLst>
              </p:cNvPr>
              <p:cNvSpPr/>
              <p:nvPr/>
            </p:nvSpPr>
            <p:spPr>
              <a:xfrm>
                <a:off x="1415888" y="5990621"/>
                <a:ext cx="1577798" cy="15777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nova Light"/>
                  <a:ea typeface="+mn-ea"/>
                  <a:cs typeface="+mn-cs"/>
                </a:endParaRPr>
              </a:p>
            </p:txBody>
          </p:sp>
        </p:grpSp>
        <p:sp>
          <p:nvSpPr>
            <p:cNvPr id="72" name="Freeform 11">
              <a:extLst>
                <a:ext uri="{FF2B5EF4-FFF2-40B4-BE49-F238E27FC236}">
                  <a16:creationId xmlns:a16="http://schemas.microsoft.com/office/drawing/2014/main" id="{C9493A55-4579-ADA8-B906-CEB9A5C7070A}"/>
                </a:ext>
              </a:extLst>
            </p:cNvPr>
            <p:cNvSpPr>
              <a:spLocks noChangeAspect="1" noEditPoints="1"/>
            </p:cNvSpPr>
            <p:nvPr/>
          </p:nvSpPr>
          <p:spPr bwMode="auto">
            <a:xfrm>
              <a:off x="1199325" y="4671452"/>
              <a:ext cx="963736" cy="984241"/>
            </a:xfrm>
            <a:custGeom>
              <a:avLst/>
              <a:gdLst>
                <a:gd name="T0" fmla="*/ 3246 w 5640"/>
                <a:gd name="T1" fmla="*/ 4899 h 5760"/>
                <a:gd name="T2" fmla="*/ 3680 w 5640"/>
                <a:gd name="T3" fmla="*/ 5547 h 5760"/>
                <a:gd name="T4" fmla="*/ 5133 w 5640"/>
                <a:gd name="T5" fmla="*/ 5528 h 5760"/>
                <a:gd name="T6" fmla="*/ 5485 w 5640"/>
                <a:gd name="T7" fmla="*/ 4814 h 5760"/>
                <a:gd name="T8" fmla="*/ 5001 w 5640"/>
                <a:gd name="T9" fmla="*/ 4227 h 5760"/>
                <a:gd name="T10" fmla="*/ 3949 w 5640"/>
                <a:gd name="T11" fmla="*/ 4371 h 5760"/>
                <a:gd name="T12" fmla="*/ 3951 w 5640"/>
                <a:gd name="T13" fmla="*/ 4203 h 5760"/>
                <a:gd name="T14" fmla="*/ 4985 w 5640"/>
                <a:gd name="T15" fmla="*/ 4035 h 5760"/>
                <a:gd name="T16" fmla="*/ 5518 w 5640"/>
                <a:gd name="T17" fmla="*/ 4325 h 5760"/>
                <a:gd name="T18" fmla="*/ 5638 w 5640"/>
                <a:gd name="T19" fmla="*/ 5446 h 5760"/>
                <a:gd name="T20" fmla="*/ 5219 w 5640"/>
                <a:gd name="T21" fmla="*/ 5659 h 5760"/>
                <a:gd name="T22" fmla="*/ 3767 w 5640"/>
                <a:gd name="T23" fmla="*/ 5715 h 5760"/>
                <a:gd name="T24" fmla="*/ 3131 w 5640"/>
                <a:gd name="T25" fmla="*/ 5507 h 5760"/>
                <a:gd name="T26" fmla="*/ 3145 w 5640"/>
                <a:gd name="T27" fmla="*/ 4536 h 5760"/>
                <a:gd name="T28" fmla="*/ 521 w 5640"/>
                <a:gd name="T29" fmla="*/ 3473 h 5760"/>
                <a:gd name="T30" fmla="*/ 149 w 5640"/>
                <a:gd name="T31" fmla="*/ 4358 h 5760"/>
                <a:gd name="T32" fmla="*/ 676 w 5640"/>
                <a:gd name="T33" fmla="*/ 4936 h 5760"/>
                <a:gd name="T34" fmla="*/ 2114 w 5640"/>
                <a:gd name="T35" fmla="*/ 4879 h 5760"/>
                <a:gd name="T36" fmla="*/ 2382 w 5640"/>
                <a:gd name="T37" fmla="*/ 4102 h 5760"/>
                <a:gd name="T38" fmla="*/ 1838 w 5640"/>
                <a:gd name="T39" fmla="*/ 3651 h 5760"/>
                <a:gd name="T40" fmla="*/ 779 w 5640"/>
                <a:gd name="T41" fmla="*/ 3700 h 5760"/>
                <a:gd name="T42" fmla="*/ 2387 w 5640"/>
                <a:gd name="T43" fmla="*/ 3631 h 5760"/>
                <a:gd name="T44" fmla="*/ 2544 w 5640"/>
                <a:gd name="T45" fmla="*/ 4641 h 5760"/>
                <a:gd name="T46" fmla="*/ 2196 w 5640"/>
                <a:gd name="T47" fmla="*/ 5008 h 5760"/>
                <a:gd name="T48" fmla="*/ 774 w 5640"/>
                <a:gd name="T49" fmla="*/ 5100 h 5760"/>
                <a:gd name="T50" fmla="*/ 42 w 5640"/>
                <a:gd name="T51" fmla="*/ 4882 h 5760"/>
                <a:gd name="T52" fmla="*/ 33 w 5640"/>
                <a:gd name="T53" fmla="*/ 3981 h 5760"/>
                <a:gd name="T54" fmla="*/ 549 w 5640"/>
                <a:gd name="T55" fmla="*/ 3304 h 5760"/>
                <a:gd name="T56" fmla="*/ 1361 w 5640"/>
                <a:gd name="T57" fmla="*/ 3685 h 5760"/>
                <a:gd name="T58" fmla="*/ 4260 w 5640"/>
                <a:gd name="T59" fmla="*/ 2267 h 5760"/>
                <a:gd name="T60" fmla="*/ 3563 w 5640"/>
                <a:gd name="T61" fmla="*/ 3049 h 5760"/>
                <a:gd name="T62" fmla="*/ 4260 w 5640"/>
                <a:gd name="T63" fmla="*/ 3833 h 5760"/>
                <a:gd name="T64" fmla="*/ 5119 w 5640"/>
                <a:gd name="T65" fmla="*/ 3231 h 5760"/>
                <a:gd name="T66" fmla="*/ 4618 w 5640"/>
                <a:gd name="T67" fmla="*/ 2307 h 5760"/>
                <a:gd name="T68" fmla="*/ 5107 w 5640"/>
                <a:gd name="T69" fmla="*/ 2498 h 5760"/>
                <a:gd name="T70" fmla="*/ 5046 w 5640"/>
                <a:gd name="T71" fmla="*/ 3676 h 5760"/>
                <a:gd name="T72" fmla="*/ 3881 w 5640"/>
                <a:gd name="T73" fmla="*/ 3857 h 5760"/>
                <a:gd name="T74" fmla="*/ 3463 w 5640"/>
                <a:gd name="T75" fmla="*/ 2754 h 5760"/>
                <a:gd name="T76" fmla="*/ 1256 w 5640"/>
                <a:gd name="T77" fmla="*/ 1632 h 5760"/>
                <a:gd name="T78" fmla="*/ 474 w 5640"/>
                <a:gd name="T79" fmla="*/ 2328 h 5760"/>
                <a:gd name="T80" fmla="*/ 1076 w 5640"/>
                <a:gd name="T81" fmla="*/ 3187 h 5760"/>
                <a:gd name="T82" fmla="*/ 1999 w 5640"/>
                <a:gd name="T83" fmla="*/ 2686 h 5760"/>
                <a:gd name="T84" fmla="*/ 1604 w 5640"/>
                <a:gd name="T85" fmla="*/ 1712 h 5760"/>
                <a:gd name="T86" fmla="*/ 1952 w 5640"/>
                <a:gd name="T87" fmla="*/ 1794 h 5760"/>
                <a:gd name="T88" fmla="*/ 2011 w 5640"/>
                <a:gd name="T89" fmla="*/ 2973 h 5760"/>
                <a:gd name="T90" fmla="*/ 870 w 5640"/>
                <a:gd name="T91" fmla="*/ 3273 h 5760"/>
                <a:gd name="T92" fmla="*/ 343 w 5640"/>
                <a:gd name="T93" fmla="*/ 2220 h 5760"/>
                <a:gd name="T94" fmla="*/ 1256 w 5640"/>
                <a:gd name="T95" fmla="*/ 1485 h 5760"/>
                <a:gd name="T96" fmla="*/ 3241 w 5640"/>
                <a:gd name="T97" fmla="*/ 1766 h 5760"/>
                <a:gd name="T98" fmla="*/ 3905 w 5640"/>
                <a:gd name="T99" fmla="*/ 1763 h 5760"/>
                <a:gd name="T100" fmla="*/ 3874 w 5640"/>
                <a:gd name="T101" fmla="*/ 635 h 5760"/>
                <a:gd name="T102" fmla="*/ 4050 w 5640"/>
                <a:gd name="T103" fmla="*/ 1841 h 5760"/>
                <a:gd name="T104" fmla="*/ 3645 w 5640"/>
                <a:gd name="T105" fmla="*/ 2334 h 5760"/>
                <a:gd name="T106" fmla="*/ 2478 w 5640"/>
                <a:gd name="T107" fmla="*/ 883 h 5760"/>
                <a:gd name="T108" fmla="*/ 3039 w 5640"/>
                <a:gd name="T109" fmla="*/ 42 h 5760"/>
                <a:gd name="T110" fmla="*/ 3032 w 5640"/>
                <a:gd name="T111" fmla="*/ 607 h 5760"/>
                <a:gd name="T112" fmla="*/ 1671 w 5640"/>
                <a:gd name="T113" fmla="*/ 189 h 5760"/>
                <a:gd name="T114" fmla="*/ 2027 w 5640"/>
                <a:gd name="T115" fmla="*/ 1169 h 5760"/>
                <a:gd name="T116" fmla="*/ 2451 w 5640"/>
                <a:gd name="T117" fmla="*/ 1239 h 5760"/>
                <a:gd name="T118" fmla="*/ 1753 w 5640"/>
                <a:gd name="T119" fmla="*/ 1279 h 5760"/>
                <a:gd name="T120" fmla="*/ 1578 w 5640"/>
                <a:gd name="T121" fmla="*/ 73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40" h="5760">
                  <a:moveTo>
                    <a:pt x="3615" y="4102"/>
                  </a:moveTo>
                  <a:lnTo>
                    <a:pt x="3549" y="4147"/>
                  </a:lnTo>
                  <a:lnTo>
                    <a:pt x="3489" y="4196"/>
                  </a:lnTo>
                  <a:lnTo>
                    <a:pt x="3440" y="4250"/>
                  </a:lnTo>
                  <a:lnTo>
                    <a:pt x="3397" y="4308"/>
                  </a:lnTo>
                  <a:lnTo>
                    <a:pt x="3360" y="4369"/>
                  </a:lnTo>
                  <a:lnTo>
                    <a:pt x="3330" y="4435"/>
                  </a:lnTo>
                  <a:lnTo>
                    <a:pt x="3304" y="4503"/>
                  </a:lnTo>
                  <a:lnTo>
                    <a:pt x="3285" y="4577"/>
                  </a:lnTo>
                  <a:lnTo>
                    <a:pt x="3271" y="4652"/>
                  </a:lnTo>
                  <a:lnTo>
                    <a:pt x="3259" y="4732"/>
                  </a:lnTo>
                  <a:lnTo>
                    <a:pt x="3252" y="4814"/>
                  </a:lnTo>
                  <a:lnTo>
                    <a:pt x="3246" y="4899"/>
                  </a:lnTo>
                  <a:lnTo>
                    <a:pt x="3245" y="4989"/>
                  </a:lnTo>
                  <a:lnTo>
                    <a:pt x="3243" y="5079"/>
                  </a:lnTo>
                  <a:lnTo>
                    <a:pt x="3243" y="5174"/>
                  </a:lnTo>
                  <a:lnTo>
                    <a:pt x="3245" y="5270"/>
                  </a:lnTo>
                  <a:lnTo>
                    <a:pt x="3245" y="5404"/>
                  </a:lnTo>
                  <a:lnTo>
                    <a:pt x="3271" y="5416"/>
                  </a:lnTo>
                  <a:lnTo>
                    <a:pt x="3306" y="5432"/>
                  </a:lnTo>
                  <a:lnTo>
                    <a:pt x="3348" y="5449"/>
                  </a:lnTo>
                  <a:lnTo>
                    <a:pt x="3398" y="5469"/>
                  </a:lnTo>
                  <a:lnTo>
                    <a:pt x="3456" y="5488"/>
                  </a:lnTo>
                  <a:lnTo>
                    <a:pt x="3522" y="5509"/>
                  </a:lnTo>
                  <a:lnTo>
                    <a:pt x="3598" y="5528"/>
                  </a:lnTo>
                  <a:lnTo>
                    <a:pt x="3680" y="5547"/>
                  </a:lnTo>
                  <a:lnTo>
                    <a:pt x="3772" y="5565"/>
                  </a:lnTo>
                  <a:lnTo>
                    <a:pt x="3872" y="5580"/>
                  </a:lnTo>
                  <a:lnTo>
                    <a:pt x="3982" y="5594"/>
                  </a:lnTo>
                  <a:lnTo>
                    <a:pt x="4099" y="5605"/>
                  </a:lnTo>
                  <a:lnTo>
                    <a:pt x="4227" y="5610"/>
                  </a:lnTo>
                  <a:lnTo>
                    <a:pt x="4361" y="5613"/>
                  </a:lnTo>
                  <a:lnTo>
                    <a:pt x="4499" y="5610"/>
                  </a:lnTo>
                  <a:lnTo>
                    <a:pt x="4627" y="5605"/>
                  </a:lnTo>
                  <a:lnTo>
                    <a:pt x="4745" y="5594"/>
                  </a:lnTo>
                  <a:lnTo>
                    <a:pt x="4856" y="5580"/>
                  </a:lnTo>
                  <a:lnTo>
                    <a:pt x="4957" y="5565"/>
                  </a:lnTo>
                  <a:lnTo>
                    <a:pt x="5049" y="5547"/>
                  </a:lnTo>
                  <a:lnTo>
                    <a:pt x="5133" y="5528"/>
                  </a:lnTo>
                  <a:lnTo>
                    <a:pt x="5208" y="5509"/>
                  </a:lnTo>
                  <a:lnTo>
                    <a:pt x="5277" y="5488"/>
                  </a:lnTo>
                  <a:lnTo>
                    <a:pt x="5336" y="5469"/>
                  </a:lnTo>
                  <a:lnTo>
                    <a:pt x="5387" y="5449"/>
                  </a:lnTo>
                  <a:lnTo>
                    <a:pt x="5429" y="5432"/>
                  </a:lnTo>
                  <a:lnTo>
                    <a:pt x="5464" y="5416"/>
                  </a:lnTo>
                  <a:lnTo>
                    <a:pt x="5492" y="5402"/>
                  </a:lnTo>
                  <a:lnTo>
                    <a:pt x="5492" y="5270"/>
                  </a:lnTo>
                  <a:lnTo>
                    <a:pt x="5493" y="5174"/>
                  </a:lnTo>
                  <a:lnTo>
                    <a:pt x="5493" y="5079"/>
                  </a:lnTo>
                  <a:lnTo>
                    <a:pt x="5492" y="4989"/>
                  </a:lnTo>
                  <a:lnTo>
                    <a:pt x="5490" y="4899"/>
                  </a:lnTo>
                  <a:lnTo>
                    <a:pt x="5485" y="4814"/>
                  </a:lnTo>
                  <a:lnTo>
                    <a:pt x="5476" y="4732"/>
                  </a:lnTo>
                  <a:lnTo>
                    <a:pt x="5465" y="4652"/>
                  </a:lnTo>
                  <a:lnTo>
                    <a:pt x="5450" y="4577"/>
                  </a:lnTo>
                  <a:lnTo>
                    <a:pt x="5430" y="4503"/>
                  </a:lnTo>
                  <a:lnTo>
                    <a:pt x="5406" y="4435"/>
                  </a:lnTo>
                  <a:lnTo>
                    <a:pt x="5376" y="4369"/>
                  </a:lnTo>
                  <a:lnTo>
                    <a:pt x="5340" y="4308"/>
                  </a:lnTo>
                  <a:lnTo>
                    <a:pt x="5296" y="4250"/>
                  </a:lnTo>
                  <a:lnTo>
                    <a:pt x="5245" y="4196"/>
                  </a:lnTo>
                  <a:lnTo>
                    <a:pt x="5188" y="4147"/>
                  </a:lnTo>
                  <a:lnTo>
                    <a:pt x="5121" y="4102"/>
                  </a:lnTo>
                  <a:lnTo>
                    <a:pt x="5063" y="4168"/>
                  </a:lnTo>
                  <a:lnTo>
                    <a:pt x="5001" y="4227"/>
                  </a:lnTo>
                  <a:lnTo>
                    <a:pt x="4932" y="4282"/>
                  </a:lnTo>
                  <a:lnTo>
                    <a:pt x="4861" y="4329"/>
                  </a:lnTo>
                  <a:lnTo>
                    <a:pt x="4786" y="4371"/>
                  </a:lnTo>
                  <a:lnTo>
                    <a:pt x="4707" y="4404"/>
                  </a:lnTo>
                  <a:lnTo>
                    <a:pt x="4625" y="4430"/>
                  </a:lnTo>
                  <a:lnTo>
                    <a:pt x="4541" y="4451"/>
                  </a:lnTo>
                  <a:lnTo>
                    <a:pt x="4455" y="4461"/>
                  </a:lnTo>
                  <a:lnTo>
                    <a:pt x="4368" y="4467"/>
                  </a:lnTo>
                  <a:lnTo>
                    <a:pt x="4281" y="4461"/>
                  </a:lnTo>
                  <a:lnTo>
                    <a:pt x="4193" y="4451"/>
                  </a:lnTo>
                  <a:lnTo>
                    <a:pt x="4110" y="4430"/>
                  </a:lnTo>
                  <a:lnTo>
                    <a:pt x="4027" y="4404"/>
                  </a:lnTo>
                  <a:lnTo>
                    <a:pt x="3949" y="4371"/>
                  </a:lnTo>
                  <a:lnTo>
                    <a:pt x="3874" y="4329"/>
                  </a:lnTo>
                  <a:lnTo>
                    <a:pt x="3802" y="4282"/>
                  </a:lnTo>
                  <a:lnTo>
                    <a:pt x="3736" y="4227"/>
                  </a:lnTo>
                  <a:lnTo>
                    <a:pt x="3673" y="4168"/>
                  </a:lnTo>
                  <a:lnTo>
                    <a:pt x="3615" y="4102"/>
                  </a:lnTo>
                  <a:close/>
                  <a:moveTo>
                    <a:pt x="3636" y="3933"/>
                  </a:moveTo>
                  <a:lnTo>
                    <a:pt x="3659" y="3938"/>
                  </a:lnTo>
                  <a:lnTo>
                    <a:pt x="3680" y="3948"/>
                  </a:lnTo>
                  <a:lnTo>
                    <a:pt x="3697" y="3966"/>
                  </a:lnTo>
                  <a:lnTo>
                    <a:pt x="3751" y="4035"/>
                  </a:lnTo>
                  <a:lnTo>
                    <a:pt x="3813" y="4098"/>
                  </a:lnTo>
                  <a:lnTo>
                    <a:pt x="3879" y="4156"/>
                  </a:lnTo>
                  <a:lnTo>
                    <a:pt x="3951" y="4203"/>
                  </a:lnTo>
                  <a:lnTo>
                    <a:pt x="4027" y="4245"/>
                  </a:lnTo>
                  <a:lnTo>
                    <a:pt x="4108" y="4276"/>
                  </a:lnTo>
                  <a:lnTo>
                    <a:pt x="4193" y="4299"/>
                  </a:lnTo>
                  <a:lnTo>
                    <a:pt x="4279" y="4315"/>
                  </a:lnTo>
                  <a:lnTo>
                    <a:pt x="4368" y="4318"/>
                  </a:lnTo>
                  <a:lnTo>
                    <a:pt x="4457" y="4315"/>
                  </a:lnTo>
                  <a:lnTo>
                    <a:pt x="4543" y="4299"/>
                  </a:lnTo>
                  <a:lnTo>
                    <a:pt x="4627" y="4276"/>
                  </a:lnTo>
                  <a:lnTo>
                    <a:pt x="4707" y="4245"/>
                  </a:lnTo>
                  <a:lnTo>
                    <a:pt x="4784" y="4203"/>
                  </a:lnTo>
                  <a:lnTo>
                    <a:pt x="4857" y="4156"/>
                  </a:lnTo>
                  <a:lnTo>
                    <a:pt x="4924" y="4098"/>
                  </a:lnTo>
                  <a:lnTo>
                    <a:pt x="4985" y="4035"/>
                  </a:lnTo>
                  <a:lnTo>
                    <a:pt x="5039" y="3966"/>
                  </a:lnTo>
                  <a:lnTo>
                    <a:pt x="5055" y="3950"/>
                  </a:lnTo>
                  <a:lnTo>
                    <a:pt x="5072" y="3938"/>
                  </a:lnTo>
                  <a:lnTo>
                    <a:pt x="5093" y="3934"/>
                  </a:lnTo>
                  <a:lnTo>
                    <a:pt x="5114" y="3934"/>
                  </a:lnTo>
                  <a:lnTo>
                    <a:pt x="5135" y="3943"/>
                  </a:lnTo>
                  <a:lnTo>
                    <a:pt x="5212" y="3987"/>
                  </a:lnTo>
                  <a:lnTo>
                    <a:pt x="5280" y="4034"/>
                  </a:lnTo>
                  <a:lnTo>
                    <a:pt x="5341" y="4084"/>
                  </a:lnTo>
                  <a:lnTo>
                    <a:pt x="5395" y="4140"/>
                  </a:lnTo>
                  <a:lnTo>
                    <a:pt x="5443" y="4198"/>
                  </a:lnTo>
                  <a:lnTo>
                    <a:pt x="5483" y="4261"/>
                  </a:lnTo>
                  <a:lnTo>
                    <a:pt x="5518" y="4325"/>
                  </a:lnTo>
                  <a:lnTo>
                    <a:pt x="5547" y="4393"/>
                  </a:lnTo>
                  <a:lnTo>
                    <a:pt x="5572" y="4463"/>
                  </a:lnTo>
                  <a:lnTo>
                    <a:pt x="5591" y="4536"/>
                  </a:lnTo>
                  <a:lnTo>
                    <a:pt x="5607" y="4611"/>
                  </a:lnTo>
                  <a:lnTo>
                    <a:pt x="5619" y="4688"/>
                  </a:lnTo>
                  <a:lnTo>
                    <a:pt x="5628" y="4769"/>
                  </a:lnTo>
                  <a:lnTo>
                    <a:pt x="5633" y="4849"/>
                  </a:lnTo>
                  <a:lnTo>
                    <a:pt x="5637" y="4931"/>
                  </a:lnTo>
                  <a:lnTo>
                    <a:pt x="5640" y="5015"/>
                  </a:lnTo>
                  <a:lnTo>
                    <a:pt x="5640" y="5098"/>
                  </a:lnTo>
                  <a:lnTo>
                    <a:pt x="5640" y="5186"/>
                  </a:lnTo>
                  <a:lnTo>
                    <a:pt x="5638" y="5271"/>
                  </a:lnTo>
                  <a:lnTo>
                    <a:pt x="5638" y="5446"/>
                  </a:lnTo>
                  <a:lnTo>
                    <a:pt x="5633" y="5470"/>
                  </a:lnTo>
                  <a:lnTo>
                    <a:pt x="5623" y="5491"/>
                  </a:lnTo>
                  <a:lnTo>
                    <a:pt x="5603" y="5509"/>
                  </a:lnTo>
                  <a:lnTo>
                    <a:pt x="5598" y="5512"/>
                  </a:lnTo>
                  <a:lnTo>
                    <a:pt x="5584" y="5519"/>
                  </a:lnTo>
                  <a:lnTo>
                    <a:pt x="5565" y="5531"/>
                  </a:lnTo>
                  <a:lnTo>
                    <a:pt x="5537" y="5544"/>
                  </a:lnTo>
                  <a:lnTo>
                    <a:pt x="5502" y="5561"/>
                  </a:lnTo>
                  <a:lnTo>
                    <a:pt x="5460" y="5578"/>
                  </a:lnTo>
                  <a:lnTo>
                    <a:pt x="5411" y="5598"/>
                  </a:lnTo>
                  <a:lnTo>
                    <a:pt x="5355" y="5617"/>
                  </a:lnTo>
                  <a:lnTo>
                    <a:pt x="5291" y="5638"/>
                  </a:lnTo>
                  <a:lnTo>
                    <a:pt x="5219" y="5659"/>
                  </a:lnTo>
                  <a:lnTo>
                    <a:pt x="5140" y="5678"/>
                  </a:lnTo>
                  <a:lnTo>
                    <a:pt x="5053" y="5697"/>
                  </a:lnTo>
                  <a:lnTo>
                    <a:pt x="4957" y="5715"/>
                  </a:lnTo>
                  <a:lnTo>
                    <a:pt x="4854" y="5729"/>
                  </a:lnTo>
                  <a:lnTo>
                    <a:pt x="4744" y="5743"/>
                  </a:lnTo>
                  <a:lnTo>
                    <a:pt x="4625" y="5751"/>
                  </a:lnTo>
                  <a:lnTo>
                    <a:pt x="4497" y="5758"/>
                  </a:lnTo>
                  <a:lnTo>
                    <a:pt x="4361" y="5760"/>
                  </a:lnTo>
                  <a:lnTo>
                    <a:pt x="4227" y="5758"/>
                  </a:lnTo>
                  <a:lnTo>
                    <a:pt x="4099" y="5751"/>
                  </a:lnTo>
                  <a:lnTo>
                    <a:pt x="3980" y="5743"/>
                  </a:lnTo>
                  <a:lnTo>
                    <a:pt x="3870" y="5729"/>
                  </a:lnTo>
                  <a:lnTo>
                    <a:pt x="3767" y="5715"/>
                  </a:lnTo>
                  <a:lnTo>
                    <a:pt x="3673" y="5697"/>
                  </a:lnTo>
                  <a:lnTo>
                    <a:pt x="3587" y="5678"/>
                  </a:lnTo>
                  <a:lnTo>
                    <a:pt x="3509" y="5659"/>
                  </a:lnTo>
                  <a:lnTo>
                    <a:pt x="3437" y="5638"/>
                  </a:lnTo>
                  <a:lnTo>
                    <a:pt x="3374" y="5617"/>
                  </a:lnTo>
                  <a:lnTo>
                    <a:pt x="3318" y="5598"/>
                  </a:lnTo>
                  <a:lnTo>
                    <a:pt x="3271" y="5578"/>
                  </a:lnTo>
                  <a:lnTo>
                    <a:pt x="3229" y="5559"/>
                  </a:lnTo>
                  <a:lnTo>
                    <a:pt x="3196" y="5544"/>
                  </a:lnTo>
                  <a:lnTo>
                    <a:pt x="3170" y="5530"/>
                  </a:lnTo>
                  <a:lnTo>
                    <a:pt x="3149" y="5519"/>
                  </a:lnTo>
                  <a:lnTo>
                    <a:pt x="3136" y="5512"/>
                  </a:lnTo>
                  <a:lnTo>
                    <a:pt x="3131" y="5507"/>
                  </a:lnTo>
                  <a:lnTo>
                    <a:pt x="3114" y="5491"/>
                  </a:lnTo>
                  <a:lnTo>
                    <a:pt x="3101" y="5470"/>
                  </a:lnTo>
                  <a:lnTo>
                    <a:pt x="3098" y="5446"/>
                  </a:lnTo>
                  <a:lnTo>
                    <a:pt x="3096" y="5271"/>
                  </a:lnTo>
                  <a:lnTo>
                    <a:pt x="3096" y="5186"/>
                  </a:lnTo>
                  <a:lnTo>
                    <a:pt x="3096" y="5098"/>
                  </a:lnTo>
                  <a:lnTo>
                    <a:pt x="3096" y="5015"/>
                  </a:lnTo>
                  <a:lnTo>
                    <a:pt x="3098" y="4931"/>
                  </a:lnTo>
                  <a:lnTo>
                    <a:pt x="3101" y="4849"/>
                  </a:lnTo>
                  <a:lnTo>
                    <a:pt x="3108" y="4767"/>
                  </a:lnTo>
                  <a:lnTo>
                    <a:pt x="3117" y="4688"/>
                  </a:lnTo>
                  <a:lnTo>
                    <a:pt x="3129" y="4611"/>
                  </a:lnTo>
                  <a:lnTo>
                    <a:pt x="3145" y="4536"/>
                  </a:lnTo>
                  <a:lnTo>
                    <a:pt x="3164" y="4463"/>
                  </a:lnTo>
                  <a:lnTo>
                    <a:pt x="3189" y="4392"/>
                  </a:lnTo>
                  <a:lnTo>
                    <a:pt x="3218" y="4323"/>
                  </a:lnTo>
                  <a:lnTo>
                    <a:pt x="3253" y="4259"/>
                  </a:lnTo>
                  <a:lnTo>
                    <a:pt x="3294" y="4198"/>
                  </a:lnTo>
                  <a:lnTo>
                    <a:pt x="3341" y="4138"/>
                  </a:lnTo>
                  <a:lnTo>
                    <a:pt x="3395" y="4084"/>
                  </a:lnTo>
                  <a:lnTo>
                    <a:pt x="3456" y="4032"/>
                  </a:lnTo>
                  <a:lnTo>
                    <a:pt x="3526" y="3985"/>
                  </a:lnTo>
                  <a:lnTo>
                    <a:pt x="3603" y="3941"/>
                  </a:lnTo>
                  <a:lnTo>
                    <a:pt x="3613" y="3938"/>
                  </a:lnTo>
                  <a:lnTo>
                    <a:pt x="3636" y="3933"/>
                  </a:lnTo>
                  <a:close/>
                  <a:moveTo>
                    <a:pt x="521" y="3473"/>
                  </a:moveTo>
                  <a:lnTo>
                    <a:pt x="453" y="3517"/>
                  </a:lnTo>
                  <a:lnTo>
                    <a:pt x="395" y="3568"/>
                  </a:lnTo>
                  <a:lnTo>
                    <a:pt x="344" y="3620"/>
                  </a:lnTo>
                  <a:lnTo>
                    <a:pt x="301" y="3678"/>
                  </a:lnTo>
                  <a:lnTo>
                    <a:pt x="264" y="3741"/>
                  </a:lnTo>
                  <a:lnTo>
                    <a:pt x="234" y="3805"/>
                  </a:lnTo>
                  <a:lnTo>
                    <a:pt x="210" y="3875"/>
                  </a:lnTo>
                  <a:lnTo>
                    <a:pt x="191" y="3946"/>
                  </a:lnTo>
                  <a:lnTo>
                    <a:pt x="175" y="4023"/>
                  </a:lnTo>
                  <a:lnTo>
                    <a:pt x="164" y="4102"/>
                  </a:lnTo>
                  <a:lnTo>
                    <a:pt x="156" y="4184"/>
                  </a:lnTo>
                  <a:lnTo>
                    <a:pt x="151" y="4269"/>
                  </a:lnTo>
                  <a:lnTo>
                    <a:pt x="149" y="4358"/>
                  </a:lnTo>
                  <a:lnTo>
                    <a:pt x="147" y="4449"/>
                  </a:lnTo>
                  <a:lnTo>
                    <a:pt x="149" y="4543"/>
                  </a:lnTo>
                  <a:lnTo>
                    <a:pt x="149" y="4641"/>
                  </a:lnTo>
                  <a:lnTo>
                    <a:pt x="151" y="4774"/>
                  </a:lnTo>
                  <a:lnTo>
                    <a:pt x="177" y="4786"/>
                  </a:lnTo>
                  <a:lnTo>
                    <a:pt x="210" y="4802"/>
                  </a:lnTo>
                  <a:lnTo>
                    <a:pt x="252" y="4819"/>
                  </a:lnTo>
                  <a:lnTo>
                    <a:pt x="303" y="4838"/>
                  </a:lnTo>
                  <a:lnTo>
                    <a:pt x="360" y="4859"/>
                  </a:lnTo>
                  <a:lnTo>
                    <a:pt x="427" y="4879"/>
                  </a:lnTo>
                  <a:lnTo>
                    <a:pt x="502" y="4899"/>
                  </a:lnTo>
                  <a:lnTo>
                    <a:pt x="586" y="4917"/>
                  </a:lnTo>
                  <a:lnTo>
                    <a:pt x="676" y="4936"/>
                  </a:lnTo>
                  <a:lnTo>
                    <a:pt x="778" y="4952"/>
                  </a:lnTo>
                  <a:lnTo>
                    <a:pt x="886" y="4964"/>
                  </a:lnTo>
                  <a:lnTo>
                    <a:pt x="1005" y="4975"/>
                  </a:lnTo>
                  <a:lnTo>
                    <a:pt x="1131" y="4982"/>
                  </a:lnTo>
                  <a:lnTo>
                    <a:pt x="1267" y="4983"/>
                  </a:lnTo>
                  <a:lnTo>
                    <a:pt x="1403" y="4982"/>
                  </a:lnTo>
                  <a:lnTo>
                    <a:pt x="1531" y="4975"/>
                  </a:lnTo>
                  <a:lnTo>
                    <a:pt x="1650" y="4964"/>
                  </a:lnTo>
                  <a:lnTo>
                    <a:pt x="1760" y="4952"/>
                  </a:lnTo>
                  <a:lnTo>
                    <a:pt x="1861" y="4936"/>
                  </a:lnTo>
                  <a:lnTo>
                    <a:pt x="1954" y="4917"/>
                  </a:lnTo>
                  <a:lnTo>
                    <a:pt x="2037" y="4899"/>
                  </a:lnTo>
                  <a:lnTo>
                    <a:pt x="2114" y="4879"/>
                  </a:lnTo>
                  <a:lnTo>
                    <a:pt x="2181" y="4859"/>
                  </a:lnTo>
                  <a:lnTo>
                    <a:pt x="2240" y="4838"/>
                  </a:lnTo>
                  <a:lnTo>
                    <a:pt x="2291" y="4819"/>
                  </a:lnTo>
                  <a:lnTo>
                    <a:pt x="2334" y="4802"/>
                  </a:lnTo>
                  <a:lnTo>
                    <a:pt x="2369" y="4786"/>
                  </a:lnTo>
                  <a:lnTo>
                    <a:pt x="2396" y="4774"/>
                  </a:lnTo>
                  <a:lnTo>
                    <a:pt x="2397" y="4639"/>
                  </a:lnTo>
                  <a:lnTo>
                    <a:pt x="2397" y="4543"/>
                  </a:lnTo>
                  <a:lnTo>
                    <a:pt x="2397" y="4449"/>
                  </a:lnTo>
                  <a:lnTo>
                    <a:pt x="2397" y="4358"/>
                  </a:lnTo>
                  <a:lnTo>
                    <a:pt x="2394" y="4269"/>
                  </a:lnTo>
                  <a:lnTo>
                    <a:pt x="2389" y="4184"/>
                  </a:lnTo>
                  <a:lnTo>
                    <a:pt x="2382" y="4102"/>
                  </a:lnTo>
                  <a:lnTo>
                    <a:pt x="2369" y="4023"/>
                  </a:lnTo>
                  <a:lnTo>
                    <a:pt x="2355" y="3946"/>
                  </a:lnTo>
                  <a:lnTo>
                    <a:pt x="2336" y="3873"/>
                  </a:lnTo>
                  <a:lnTo>
                    <a:pt x="2310" y="3805"/>
                  </a:lnTo>
                  <a:lnTo>
                    <a:pt x="2280" y="3741"/>
                  </a:lnTo>
                  <a:lnTo>
                    <a:pt x="2244" y="3678"/>
                  </a:lnTo>
                  <a:lnTo>
                    <a:pt x="2202" y="3620"/>
                  </a:lnTo>
                  <a:lnTo>
                    <a:pt x="2151" y="3568"/>
                  </a:lnTo>
                  <a:lnTo>
                    <a:pt x="2092" y="3517"/>
                  </a:lnTo>
                  <a:lnTo>
                    <a:pt x="2025" y="3473"/>
                  </a:lnTo>
                  <a:lnTo>
                    <a:pt x="1968" y="3538"/>
                  </a:lnTo>
                  <a:lnTo>
                    <a:pt x="1905" y="3599"/>
                  </a:lnTo>
                  <a:lnTo>
                    <a:pt x="1838" y="3651"/>
                  </a:lnTo>
                  <a:lnTo>
                    <a:pt x="1767" y="3700"/>
                  </a:lnTo>
                  <a:lnTo>
                    <a:pt x="1691" y="3741"/>
                  </a:lnTo>
                  <a:lnTo>
                    <a:pt x="1613" y="3774"/>
                  </a:lnTo>
                  <a:lnTo>
                    <a:pt x="1531" y="3802"/>
                  </a:lnTo>
                  <a:lnTo>
                    <a:pt x="1447" y="3821"/>
                  </a:lnTo>
                  <a:lnTo>
                    <a:pt x="1360" y="3833"/>
                  </a:lnTo>
                  <a:lnTo>
                    <a:pt x="1272" y="3837"/>
                  </a:lnTo>
                  <a:lnTo>
                    <a:pt x="1185" y="3833"/>
                  </a:lnTo>
                  <a:lnTo>
                    <a:pt x="1099" y="3821"/>
                  </a:lnTo>
                  <a:lnTo>
                    <a:pt x="1015" y="3802"/>
                  </a:lnTo>
                  <a:lnTo>
                    <a:pt x="933" y="3774"/>
                  </a:lnTo>
                  <a:lnTo>
                    <a:pt x="855" y="3741"/>
                  </a:lnTo>
                  <a:lnTo>
                    <a:pt x="779" y="3700"/>
                  </a:lnTo>
                  <a:lnTo>
                    <a:pt x="708" y="3651"/>
                  </a:lnTo>
                  <a:lnTo>
                    <a:pt x="640" y="3599"/>
                  </a:lnTo>
                  <a:lnTo>
                    <a:pt x="577" y="3538"/>
                  </a:lnTo>
                  <a:lnTo>
                    <a:pt x="521" y="3473"/>
                  </a:lnTo>
                  <a:close/>
                  <a:moveTo>
                    <a:pt x="1997" y="3304"/>
                  </a:moveTo>
                  <a:lnTo>
                    <a:pt x="2020" y="3306"/>
                  </a:lnTo>
                  <a:lnTo>
                    <a:pt x="2039" y="3313"/>
                  </a:lnTo>
                  <a:lnTo>
                    <a:pt x="2116" y="3357"/>
                  </a:lnTo>
                  <a:lnTo>
                    <a:pt x="2186" y="3404"/>
                  </a:lnTo>
                  <a:lnTo>
                    <a:pt x="2247" y="3456"/>
                  </a:lnTo>
                  <a:lnTo>
                    <a:pt x="2299" y="3510"/>
                  </a:lnTo>
                  <a:lnTo>
                    <a:pt x="2347" y="3569"/>
                  </a:lnTo>
                  <a:lnTo>
                    <a:pt x="2387" y="3631"/>
                  </a:lnTo>
                  <a:lnTo>
                    <a:pt x="2422" y="3695"/>
                  </a:lnTo>
                  <a:lnTo>
                    <a:pt x="2451" y="3763"/>
                  </a:lnTo>
                  <a:lnTo>
                    <a:pt x="2476" y="3833"/>
                  </a:lnTo>
                  <a:lnTo>
                    <a:pt x="2495" y="3906"/>
                  </a:lnTo>
                  <a:lnTo>
                    <a:pt x="2511" y="3981"/>
                  </a:lnTo>
                  <a:lnTo>
                    <a:pt x="2523" y="4060"/>
                  </a:lnTo>
                  <a:lnTo>
                    <a:pt x="2532" y="4138"/>
                  </a:lnTo>
                  <a:lnTo>
                    <a:pt x="2539" y="4219"/>
                  </a:lnTo>
                  <a:lnTo>
                    <a:pt x="2542" y="4301"/>
                  </a:lnTo>
                  <a:lnTo>
                    <a:pt x="2544" y="4385"/>
                  </a:lnTo>
                  <a:lnTo>
                    <a:pt x="2544" y="4470"/>
                  </a:lnTo>
                  <a:lnTo>
                    <a:pt x="2544" y="4556"/>
                  </a:lnTo>
                  <a:lnTo>
                    <a:pt x="2544" y="4641"/>
                  </a:lnTo>
                  <a:lnTo>
                    <a:pt x="2542" y="4817"/>
                  </a:lnTo>
                  <a:lnTo>
                    <a:pt x="2539" y="4840"/>
                  </a:lnTo>
                  <a:lnTo>
                    <a:pt x="2527" y="4863"/>
                  </a:lnTo>
                  <a:lnTo>
                    <a:pt x="2509" y="4879"/>
                  </a:lnTo>
                  <a:lnTo>
                    <a:pt x="2502" y="4882"/>
                  </a:lnTo>
                  <a:lnTo>
                    <a:pt x="2490" y="4891"/>
                  </a:lnTo>
                  <a:lnTo>
                    <a:pt x="2469" y="4901"/>
                  </a:lnTo>
                  <a:lnTo>
                    <a:pt x="2443" y="4915"/>
                  </a:lnTo>
                  <a:lnTo>
                    <a:pt x="2408" y="4931"/>
                  </a:lnTo>
                  <a:lnTo>
                    <a:pt x="2366" y="4948"/>
                  </a:lnTo>
                  <a:lnTo>
                    <a:pt x="2317" y="4968"/>
                  </a:lnTo>
                  <a:lnTo>
                    <a:pt x="2259" y="4989"/>
                  </a:lnTo>
                  <a:lnTo>
                    <a:pt x="2196" y="5008"/>
                  </a:lnTo>
                  <a:lnTo>
                    <a:pt x="2125" y="5029"/>
                  </a:lnTo>
                  <a:lnTo>
                    <a:pt x="2044" y="5048"/>
                  </a:lnTo>
                  <a:lnTo>
                    <a:pt x="1957" y="5067"/>
                  </a:lnTo>
                  <a:lnTo>
                    <a:pt x="1863" y="5085"/>
                  </a:lnTo>
                  <a:lnTo>
                    <a:pt x="1760" y="5100"/>
                  </a:lnTo>
                  <a:lnTo>
                    <a:pt x="1648" y="5112"/>
                  </a:lnTo>
                  <a:lnTo>
                    <a:pt x="1529" y="5123"/>
                  </a:lnTo>
                  <a:lnTo>
                    <a:pt x="1401" y="5128"/>
                  </a:lnTo>
                  <a:lnTo>
                    <a:pt x="1267" y="5130"/>
                  </a:lnTo>
                  <a:lnTo>
                    <a:pt x="1131" y="5128"/>
                  </a:lnTo>
                  <a:lnTo>
                    <a:pt x="1005" y="5121"/>
                  </a:lnTo>
                  <a:lnTo>
                    <a:pt x="886" y="5112"/>
                  </a:lnTo>
                  <a:lnTo>
                    <a:pt x="774" y="5100"/>
                  </a:lnTo>
                  <a:lnTo>
                    <a:pt x="673" y="5085"/>
                  </a:lnTo>
                  <a:lnTo>
                    <a:pt x="579" y="5067"/>
                  </a:lnTo>
                  <a:lnTo>
                    <a:pt x="491" y="5048"/>
                  </a:lnTo>
                  <a:lnTo>
                    <a:pt x="413" y="5029"/>
                  </a:lnTo>
                  <a:lnTo>
                    <a:pt x="343" y="5008"/>
                  </a:lnTo>
                  <a:lnTo>
                    <a:pt x="280" y="4987"/>
                  </a:lnTo>
                  <a:lnTo>
                    <a:pt x="224" y="4968"/>
                  </a:lnTo>
                  <a:lnTo>
                    <a:pt x="175" y="4948"/>
                  </a:lnTo>
                  <a:lnTo>
                    <a:pt x="135" y="4931"/>
                  </a:lnTo>
                  <a:lnTo>
                    <a:pt x="100" y="4913"/>
                  </a:lnTo>
                  <a:lnTo>
                    <a:pt x="74" y="4899"/>
                  </a:lnTo>
                  <a:lnTo>
                    <a:pt x="54" y="4889"/>
                  </a:lnTo>
                  <a:lnTo>
                    <a:pt x="42" y="4882"/>
                  </a:lnTo>
                  <a:lnTo>
                    <a:pt x="35" y="4879"/>
                  </a:lnTo>
                  <a:lnTo>
                    <a:pt x="18" y="4861"/>
                  </a:lnTo>
                  <a:lnTo>
                    <a:pt x="7" y="4840"/>
                  </a:lnTo>
                  <a:lnTo>
                    <a:pt x="2" y="4817"/>
                  </a:lnTo>
                  <a:lnTo>
                    <a:pt x="2" y="4641"/>
                  </a:lnTo>
                  <a:lnTo>
                    <a:pt x="0" y="4556"/>
                  </a:lnTo>
                  <a:lnTo>
                    <a:pt x="0" y="4470"/>
                  </a:lnTo>
                  <a:lnTo>
                    <a:pt x="0" y="4385"/>
                  </a:lnTo>
                  <a:lnTo>
                    <a:pt x="4" y="4301"/>
                  </a:lnTo>
                  <a:lnTo>
                    <a:pt x="7" y="4219"/>
                  </a:lnTo>
                  <a:lnTo>
                    <a:pt x="12" y="4138"/>
                  </a:lnTo>
                  <a:lnTo>
                    <a:pt x="21" y="4058"/>
                  </a:lnTo>
                  <a:lnTo>
                    <a:pt x="33" y="3981"/>
                  </a:lnTo>
                  <a:lnTo>
                    <a:pt x="49" y="3906"/>
                  </a:lnTo>
                  <a:lnTo>
                    <a:pt x="70" y="3833"/>
                  </a:lnTo>
                  <a:lnTo>
                    <a:pt x="95" y="3763"/>
                  </a:lnTo>
                  <a:lnTo>
                    <a:pt x="123" y="3695"/>
                  </a:lnTo>
                  <a:lnTo>
                    <a:pt x="157" y="3631"/>
                  </a:lnTo>
                  <a:lnTo>
                    <a:pt x="198" y="3568"/>
                  </a:lnTo>
                  <a:lnTo>
                    <a:pt x="245" y="3510"/>
                  </a:lnTo>
                  <a:lnTo>
                    <a:pt x="299" y="3454"/>
                  </a:lnTo>
                  <a:lnTo>
                    <a:pt x="360" y="3404"/>
                  </a:lnTo>
                  <a:lnTo>
                    <a:pt x="430" y="3357"/>
                  </a:lnTo>
                  <a:lnTo>
                    <a:pt x="507" y="3313"/>
                  </a:lnTo>
                  <a:lnTo>
                    <a:pt x="526" y="3306"/>
                  </a:lnTo>
                  <a:lnTo>
                    <a:pt x="549" y="3304"/>
                  </a:lnTo>
                  <a:lnTo>
                    <a:pt x="568" y="3309"/>
                  </a:lnTo>
                  <a:lnTo>
                    <a:pt x="587" y="3320"/>
                  </a:lnTo>
                  <a:lnTo>
                    <a:pt x="601" y="3336"/>
                  </a:lnTo>
                  <a:lnTo>
                    <a:pt x="655" y="3405"/>
                  </a:lnTo>
                  <a:lnTo>
                    <a:pt x="717" y="3470"/>
                  </a:lnTo>
                  <a:lnTo>
                    <a:pt x="783" y="3526"/>
                  </a:lnTo>
                  <a:lnTo>
                    <a:pt x="856" y="3575"/>
                  </a:lnTo>
                  <a:lnTo>
                    <a:pt x="933" y="3615"/>
                  </a:lnTo>
                  <a:lnTo>
                    <a:pt x="1014" y="3646"/>
                  </a:lnTo>
                  <a:lnTo>
                    <a:pt x="1097" y="3671"/>
                  </a:lnTo>
                  <a:lnTo>
                    <a:pt x="1185" y="3685"/>
                  </a:lnTo>
                  <a:lnTo>
                    <a:pt x="1272" y="3690"/>
                  </a:lnTo>
                  <a:lnTo>
                    <a:pt x="1361" y="3685"/>
                  </a:lnTo>
                  <a:lnTo>
                    <a:pt x="1449" y="3671"/>
                  </a:lnTo>
                  <a:lnTo>
                    <a:pt x="1532" y="3646"/>
                  </a:lnTo>
                  <a:lnTo>
                    <a:pt x="1613" y="3615"/>
                  </a:lnTo>
                  <a:lnTo>
                    <a:pt x="1690" y="3575"/>
                  </a:lnTo>
                  <a:lnTo>
                    <a:pt x="1761" y="3526"/>
                  </a:lnTo>
                  <a:lnTo>
                    <a:pt x="1828" y="3470"/>
                  </a:lnTo>
                  <a:lnTo>
                    <a:pt x="1889" y="3405"/>
                  </a:lnTo>
                  <a:lnTo>
                    <a:pt x="1943" y="3336"/>
                  </a:lnTo>
                  <a:lnTo>
                    <a:pt x="1959" y="3320"/>
                  </a:lnTo>
                  <a:lnTo>
                    <a:pt x="1978" y="3309"/>
                  </a:lnTo>
                  <a:lnTo>
                    <a:pt x="1997" y="3304"/>
                  </a:lnTo>
                  <a:close/>
                  <a:moveTo>
                    <a:pt x="4352" y="2262"/>
                  </a:moveTo>
                  <a:lnTo>
                    <a:pt x="4260" y="2267"/>
                  </a:lnTo>
                  <a:lnTo>
                    <a:pt x="4171" y="2283"/>
                  </a:lnTo>
                  <a:lnTo>
                    <a:pt x="4087" y="2307"/>
                  </a:lnTo>
                  <a:lnTo>
                    <a:pt x="4005" y="2342"/>
                  </a:lnTo>
                  <a:lnTo>
                    <a:pt x="3930" y="2384"/>
                  </a:lnTo>
                  <a:lnTo>
                    <a:pt x="3860" y="2435"/>
                  </a:lnTo>
                  <a:lnTo>
                    <a:pt x="3795" y="2493"/>
                  </a:lnTo>
                  <a:lnTo>
                    <a:pt x="3737" y="2557"/>
                  </a:lnTo>
                  <a:lnTo>
                    <a:pt x="3687" y="2627"/>
                  </a:lnTo>
                  <a:lnTo>
                    <a:pt x="3643" y="2704"/>
                  </a:lnTo>
                  <a:lnTo>
                    <a:pt x="3610" y="2784"/>
                  </a:lnTo>
                  <a:lnTo>
                    <a:pt x="3584" y="2870"/>
                  </a:lnTo>
                  <a:lnTo>
                    <a:pt x="3568" y="2959"/>
                  </a:lnTo>
                  <a:lnTo>
                    <a:pt x="3563" y="3049"/>
                  </a:lnTo>
                  <a:lnTo>
                    <a:pt x="3568" y="3142"/>
                  </a:lnTo>
                  <a:lnTo>
                    <a:pt x="3584" y="3231"/>
                  </a:lnTo>
                  <a:lnTo>
                    <a:pt x="3610" y="3315"/>
                  </a:lnTo>
                  <a:lnTo>
                    <a:pt x="3643" y="3397"/>
                  </a:lnTo>
                  <a:lnTo>
                    <a:pt x="3687" y="3472"/>
                  </a:lnTo>
                  <a:lnTo>
                    <a:pt x="3737" y="3542"/>
                  </a:lnTo>
                  <a:lnTo>
                    <a:pt x="3795" y="3606"/>
                  </a:lnTo>
                  <a:lnTo>
                    <a:pt x="3860" y="3664"/>
                  </a:lnTo>
                  <a:lnTo>
                    <a:pt x="3930" y="3714"/>
                  </a:lnTo>
                  <a:lnTo>
                    <a:pt x="4005" y="3758"/>
                  </a:lnTo>
                  <a:lnTo>
                    <a:pt x="4087" y="3791"/>
                  </a:lnTo>
                  <a:lnTo>
                    <a:pt x="4171" y="3817"/>
                  </a:lnTo>
                  <a:lnTo>
                    <a:pt x="4260" y="3833"/>
                  </a:lnTo>
                  <a:lnTo>
                    <a:pt x="4352" y="3838"/>
                  </a:lnTo>
                  <a:lnTo>
                    <a:pt x="4443" y="3833"/>
                  </a:lnTo>
                  <a:lnTo>
                    <a:pt x="4532" y="3817"/>
                  </a:lnTo>
                  <a:lnTo>
                    <a:pt x="4618" y="3791"/>
                  </a:lnTo>
                  <a:lnTo>
                    <a:pt x="4698" y="3758"/>
                  </a:lnTo>
                  <a:lnTo>
                    <a:pt x="4775" y="3714"/>
                  </a:lnTo>
                  <a:lnTo>
                    <a:pt x="4845" y="3664"/>
                  </a:lnTo>
                  <a:lnTo>
                    <a:pt x="4910" y="3606"/>
                  </a:lnTo>
                  <a:lnTo>
                    <a:pt x="4967" y="3542"/>
                  </a:lnTo>
                  <a:lnTo>
                    <a:pt x="5018" y="3472"/>
                  </a:lnTo>
                  <a:lnTo>
                    <a:pt x="5060" y="3397"/>
                  </a:lnTo>
                  <a:lnTo>
                    <a:pt x="5095" y="3315"/>
                  </a:lnTo>
                  <a:lnTo>
                    <a:pt x="5119" y="3231"/>
                  </a:lnTo>
                  <a:lnTo>
                    <a:pt x="5135" y="3142"/>
                  </a:lnTo>
                  <a:lnTo>
                    <a:pt x="5140" y="3049"/>
                  </a:lnTo>
                  <a:lnTo>
                    <a:pt x="5135" y="2959"/>
                  </a:lnTo>
                  <a:lnTo>
                    <a:pt x="5119" y="2870"/>
                  </a:lnTo>
                  <a:lnTo>
                    <a:pt x="5095" y="2784"/>
                  </a:lnTo>
                  <a:lnTo>
                    <a:pt x="5060" y="2704"/>
                  </a:lnTo>
                  <a:lnTo>
                    <a:pt x="5018" y="2627"/>
                  </a:lnTo>
                  <a:lnTo>
                    <a:pt x="4967" y="2557"/>
                  </a:lnTo>
                  <a:lnTo>
                    <a:pt x="4910" y="2493"/>
                  </a:lnTo>
                  <a:lnTo>
                    <a:pt x="4845" y="2435"/>
                  </a:lnTo>
                  <a:lnTo>
                    <a:pt x="4775" y="2384"/>
                  </a:lnTo>
                  <a:lnTo>
                    <a:pt x="4698" y="2342"/>
                  </a:lnTo>
                  <a:lnTo>
                    <a:pt x="4618" y="2307"/>
                  </a:lnTo>
                  <a:lnTo>
                    <a:pt x="4532" y="2283"/>
                  </a:lnTo>
                  <a:lnTo>
                    <a:pt x="4443" y="2267"/>
                  </a:lnTo>
                  <a:lnTo>
                    <a:pt x="4352" y="2262"/>
                  </a:lnTo>
                  <a:close/>
                  <a:moveTo>
                    <a:pt x="4352" y="2114"/>
                  </a:moveTo>
                  <a:lnTo>
                    <a:pt x="4454" y="2121"/>
                  </a:lnTo>
                  <a:lnTo>
                    <a:pt x="4553" y="2136"/>
                  </a:lnTo>
                  <a:lnTo>
                    <a:pt x="4648" y="2163"/>
                  </a:lnTo>
                  <a:lnTo>
                    <a:pt x="4738" y="2198"/>
                  </a:lnTo>
                  <a:lnTo>
                    <a:pt x="4824" y="2243"/>
                  </a:lnTo>
                  <a:lnTo>
                    <a:pt x="4904" y="2295"/>
                  </a:lnTo>
                  <a:lnTo>
                    <a:pt x="4980" y="2356"/>
                  </a:lnTo>
                  <a:lnTo>
                    <a:pt x="5046" y="2423"/>
                  </a:lnTo>
                  <a:lnTo>
                    <a:pt x="5107" y="2498"/>
                  </a:lnTo>
                  <a:lnTo>
                    <a:pt x="5160" y="2578"/>
                  </a:lnTo>
                  <a:lnTo>
                    <a:pt x="5205" y="2664"/>
                  </a:lnTo>
                  <a:lnTo>
                    <a:pt x="5240" y="2754"/>
                  </a:lnTo>
                  <a:lnTo>
                    <a:pt x="5266" y="2849"/>
                  </a:lnTo>
                  <a:lnTo>
                    <a:pt x="5282" y="2948"/>
                  </a:lnTo>
                  <a:lnTo>
                    <a:pt x="5289" y="3049"/>
                  </a:lnTo>
                  <a:lnTo>
                    <a:pt x="5282" y="3152"/>
                  </a:lnTo>
                  <a:lnTo>
                    <a:pt x="5266" y="3250"/>
                  </a:lnTo>
                  <a:lnTo>
                    <a:pt x="5240" y="3344"/>
                  </a:lnTo>
                  <a:lnTo>
                    <a:pt x="5205" y="3435"/>
                  </a:lnTo>
                  <a:lnTo>
                    <a:pt x="5160" y="3521"/>
                  </a:lnTo>
                  <a:lnTo>
                    <a:pt x="5107" y="3601"/>
                  </a:lnTo>
                  <a:lnTo>
                    <a:pt x="5046" y="3676"/>
                  </a:lnTo>
                  <a:lnTo>
                    <a:pt x="4980" y="3744"/>
                  </a:lnTo>
                  <a:lnTo>
                    <a:pt x="4904" y="3805"/>
                  </a:lnTo>
                  <a:lnTo>
                    <a:pt x="4824" y="3857"/>
                  </a:lnTo>
                  <a:lnTo>
                    <a:pt x="4738" y="3901"/>
                  </a:lnTo>
                  <a:lnTo>
                    <a:pt x="4648" y="3938"/>
                  </a:lnTo>
                  <a:lnTo>
                    <a:pt x="4553" y="3964"/>
                  </a:lnTo>
                  <a:lnTo>
                    <a:pt x="4454" y="3980"/>
                  </a:lnTo>
                  <a:lnTo>
                    <a:pt x="4352" y="3985"/>
                  </a:lnTo>
                  <a:lnTo>
                    <a:pt x="4249" y="3980"/>
                  </a:lnTo>
                  <a:lnTo>
                    <a:pt x="4151" y="3964"/>
                  </a:lnTo>
                  <a:lnTo>
                    <a:pt x="4057" y="3938"/>
                  </a:lnTo>
                  <a:lnTo>
                    <a:pt x="3966" y="3901"/>
                  </a:lnTo>
                  <a:lnTo>
                    <a:pt x="3881" y="3857"/>
                  </a:lnTo>
                  <a:lnTo>
                    <a:pt x="3800" y="3805"/>
                  </a:lnTo>
                  <a:lnTo>
                    <a:pt x="3725" y="3744"/>
                  </a:lnTo>
                  <a:lnTo>
                    <a:pt x="3657" y="3676"/>
                  </a:lnTo>
                  <a:lnTo>
                    <a:pt x="3596" y="3601"/>
                  </a:lnTo>
                  <a:lnTo>
                    <a:pt x="3543" y="3521"/>
                  </a:lnTo>
                  <a:lnTo>
                    <a:pt x="3500" y="3435"/>
                  </a:lnTo>
                  <a:lnTo>
                    <a:pt x="3463" y="3344"/>
                  </a:lnTo>
                  <a:lnTo>
                    <a:pt x="3437" y="3250"/>
                  </a:lnTo>
                  <a:lnTo>
                    <a:pt x="3421" y="3152"/>
                  </a:lnTo>
                  <a:lnTo>
                    <a:pt x="3416" y="3049"/>
                  </a:lnTo>
                  <a:lnTo>
                    <a:pt x="3421" y="2948"/>
                  </a:lnTo>
                  <a:lnTo>
                    <a:pt x="3437" y="2849"/>
                  </a:lnTo>
                  <a:lnTo>
                    <a:pt x="3463" y="2754"/>
                  </a:lnTo>
                  <a:lnTo>
                    <a:pt x="3500" y="2664"/>
                  </a:lnTo>
                  <a:lnTo>
                    <a:pt x="3543" y="2578"/>
                  </a:lnTo>
                  <a:lnTo>
                    <a:pt x="3596" y="2498"/>
                  </a:lnTo>
                  <a:lnTo>
                    <a:pt x="3657" y="2423"/>
                  </a:lnTo>
                  <a:lnTo>
                    <a:pt x="3725" y="2356"/>
                  </a:lnTo>
                  <a:lnTo>
                    <a:pt x="3800" y="2295"/>
                  </a:lnTo>
                  <a:lnTo>
                    <a:pt x="3881" y="2243"/>
                  </a:lnTo>
                  <a:lnTo>
                    <a:pt x="3966" y="2198"/>
                  </a:lnTo>
                  <a:lnTo>
                    <a:pt x="4057" y="2163"/>
                  </a:lnTo>
                  <a:lnTo>
                    <a:pt x="4151" y="2136"/>
                  </a:lnTo>
                  <a:lnTo>
                    <a:pt x="4249" y="2121"/>
                  </a:lnTo>
                  <a:lnTo>
                    <a:pt x="4352" y="2114"/>
                  </a:lnTo>
                  <a:close/>
                  <a:moveTo>
                    <a:pt x="1256" y="1632"/>
                  </a:moveTo>
                  <a:lnTo>
                    <a:pt x="1166" y="1637"/>
                  </a:lnTo>
                  <a:lnTo>
                    <a:pt x="1076" y="1653"/>
                  </a:lnTo>
                  <a:lnTo>
                    <a:pt x="991" y="1677"/>
                  </a:lnTo>
                  <a:lnTo>
                    <a:pt x="911" y="1712"/>
                  </a:lnTo>
                  <a:lnTo>
                    <a:pt x="834" y="1754"/>
                  </a:lnTo>
                  <a:lnTo>
                    <a:pt x="764" y="1805"/>
                  </a:lnTo>
                  <a:lnTo>
                    <a:pt x="699" y="1862"/>
                  </a:lnTo>
                  <a:lnTo>
                    <a:pt x="641" y="1927"/>
                  </a:lnTo>
                  <a:lnTo>
                    <a:pt x="591" y="1999"/>
                  </a:lnTo>
                  <a:lnTo>
                    <a:pt x="549" y="2074"/>
                  </a:lnTo>
                  <a:lnTo>
                    <a:pt x="514" y="2154"/>
                  </a:lnTo>
                  <a:lnTo>
                    <a:pt x="489" y="2239"/>
                  </a:lnTo>
                  <a:lnTo>
                    <a:pt x="474" y="2328"/>
                  </a:lnTo>
                  <a:lnTo>
                    <a:pt x="468" y="2419"/>
                  </a:lnTo>
                  <a:lnTo>
                    <a:pt x="474" y="2512"/>
                  </a:lnTo>
                  <a:lnTo>
                    <a:pt x="489" y="2601"/>
                  </a:lnTo>
                  <a:lnTo>
                    <a:pt x="514" y="2686"/>
                  </a:lnTo>
                  <a:lnTo>
                    <a:pt x="549" y="2767"/>
                  </a:lnTo>
                  <a:lnTo>
                    <a:pt x="591" y="2842"/>
                  </a:lnTo>
                  <a:lnTo>
                    <a:pt x="641" y="2913"/>
                  </a:lnTo>
                  <a:lnTo>
                    <a:pt x="699" y="2978"/>
                  </a:lnTo>
                  <a:lnTo>
                    <a:pt x="764" y="3035"/>
                  </a:lnTo>
                  <a:lnTo>
                    <a:pt x="834" y="3086"/>
                  </a:lnTo>
                  <a:lnTo>
                    <a:pt x="911" y="3128"/>
                  </a:lnTo>
                  <a:lnTo>
                    <a:pt x="991" y="3163"/>
                  </a:lnTo>
                  <a:lnTo>
                    <a:pt x="1076" y="3187"/>
                  </a:lnTo>
                  <a:lnTo>
                    <a:pt x="1166" y="3203"/>
                  </a:lnTo>
                  <a:lnTo>
                    <a:pt x="1256" y="3208"/>
                  </a:lnTo>
                  <a:lnTo>
                    <a:pt x="1349" y="3203"/>
                  </a:lnTo>
                  <a:lnTo>
                    <a:pt x="1438" y="3187"/>
                  </a:lnTo>
                  <a:lnTo>
                    <a:pt x="1522" y="3163"/>
                  </a:lnTo>
                  <a:lnTo>
                    <a:pt x="1604" y="3128"/>
                  </a:lnTo>
                  <a:lnTo>
                    <a:pt x="1679" y="3086"/>
                  </a:lnTo>
                  <a:lnTo>
                    <a:pt x="1749" y="3035"/>
                  </a:lnTo>
                  <a:lnTo>
                    <a:pt x="1814" y="2978"/>
                  </a:lnTo>
                  <a:lnTo>
                    <a:pt x="1871" y="2913"/>
                  </a:lnTo>
                  <a:lnTo>
                    <a:pt x="1922" y="2842"/>
                  </a:lnTo>
                  <a:lnTo>
                    <a:pt x="1966" y="2767"/>
                  </a:lnTo>
                  <a:lnTo>
                    <a:pt x="1999" y="2686"/>
                  </a:lnTo>
                  <a:lnTo>
                    <a:pt x="2025" y="2601"/>
                  </a:lnTo>
                  <a:lnTo>
                    <a:pt x="2041" y="2512"/>
                  </a:lnTo>
                  <a:lnTo>
                    <a:pt x="2046" y="2419"/>
                  </a:lnTo>
                  <a:lnTo>
                    <a:pt x="2041" y="2328"/>
                  </a:lnTo>
                  <a:lnTo>
                    <a:pt x="2025" y="2239"/>
                  </a:lnTo>
                  <a:lnTo>
                    <a:pt x="1999" y="2154"/>
                  </a:lnTo>
                  <a:lnTo>
                    <a:pt x="1966" y="2074"/>
                  </a:lnTo>
                  <a:lnTo>
                    <a:pt x="1922" y="1999"/>
                  </a:lnTo>
                  <a:lnTo>
                    <a:pt x="1871" y="1927"/>
                  </a:lnTo>
                  <a:lnTo>
                    <a:pt x="1814" y="1862"/>
                  </a:lnTo>
                  <a:lnTo>
                    <a:pt x="1749" y="1805"/>
                  </a:lnTo>
                  <a:lnTo>
                    <a:pt x="1679" y="1754"/>
                  </a:lnTo>
                  <a:lnTo>
                    <a:pt x="1604" y="1712"/>
                  </a:lnTo>
                  <a:lnTo>
                    <a:pt x="1522" y="1677"/>
                  </a:lnTo>
                  <a:lnTo>
                    <a:pt x="1438" y="1653"/>
                  </a:lnTo>
                  <a:lnTo>
                    <a:pt x="1349" y="1637"/>
                  </a:lnTo>
                  <a:lnTo>
                    <a:pt x="1256" y="1632"/>
                  </a:lnTo>
                  <a:close/>
                  <a:moveTo>
                    <a:pt x="1256" y="1485"/>
                  </a:moveTo>
                  <a:lnTo>
                    <a:pt x="1360" y="1491"/>
                  </a:lnTo>
                  <a:lnTo>
                    <a:pt x="1457" y="1506"/>
                  </a:lnTo>
                  <a:lnTo>
                    <a:pt x="1552" y="1533"/>
                  </a:lnTo>
                  <a:lnTo>
                    <a:pt x="1643" y="1567"/>
                  </a:lnTo>
                  <a:lnTo>
                    <a:pt x="1728" y="1613"/>
                  </a:lnTo>
                  <a:lnTo>
                    <a:pt x="1809" y="1665"/>
                  </a:lnTo>
                  <a:lnTo>
                    <a:pt x="1884" y="1726"/>
                  </a:lnTo>
                  <a:lnTo>
                    <a:pt x="1952" y="1794"/>
                  </a:lnTo>
                  <a:lnTo>
                    <a:pt x="2011" y="1868"/>
                  </a:lnTo>
                  <a:lnTo>
                    <a:pt x="2065" y="1948"/>
                  </a:lnTo>
                  <a:lnTo>
                    <a:pt x="2109" y="2033"/>
                  </a:lnTo>
                  <a:lnTo>
                    <a:pt x="2146" y="2124"/>
                  </a:lnTo>
                  <a:lnTo>
                    <a:pt x="2172" y="2220"/>
                  </a:lnTo>
                  <a:lnTo>
                    <a:pt x="2188" y="2318"/>
                  </a:lnTo>
                  <a:lnTo>
                    <a:pt x="2193" y="2419"/>
                  </a:lnTo>
                  <a:lnTo>
                    <a:pt x="2188" y="2522"/>
                  </a:lnTo>
                  <a:lnTo>
                    <a:pt x="2172" y="2620"/>
                  </a:lnTo>
                  <a:lnTo>
                    <a:pt x="2146" y="2716"/>
                  </a:lnTo>
                  <a:lnTo>
                    <a:pt x="2109" y="2807"/>
                  </a:lnTo>
                  <a:lnTo>
                    <a:pt x="2065" y="2892"/>
                  </a:lnTo>
                  <a:lnTo>
                    <a:pt x="2011" y="2973"/>
                  </a:lnTo>
                  <a:lnTo>
                    <a:pt x="1952" y="3046"/>
                  </a:lnTo>
                  <a:lnTo>
                    <a:pt x="1884" y="3114"/>
                  </a:lnTo>
                  <a:lnTo>
                    <a:pt x="1809" y="3175"/>
                  </a:lnTo>
                  <a:lnTo>
                    <a:pt x="1728" y="3227"/>
                  </a:lnTo>
                  <a:lnTo>
                    <a:pt x="1643" y="3273"/>
                  </a:lnTo>
                  <a:lnTo>
                    <a:pt x="1552" y="3308"/>
                  </a:lnTo>
                  <a:lnTo>
                    <a:pt x="1457" y="3334"/>
                  </a:lnTo>
                  <a:lnTo>
                    <a:pt x="1360" y="3350"/>
                  </a:lnTo>
                  <a:lnTo>
                    <a:pt x="1256" y="3355"/>
                  </a:lnTo>
                  <a:lnTo>
                    <a:pt x="1155" y="3350"/>
                  </a:lnTo>
                  <a:lnTo>
                    <a:pt x="1056" y="3334"/>
                  </a:lnTo>
                  <a:lnTo>
                    <a:pt x="961" y="3308"/>
                  </a:lnTo>
                  <a:lnTo>
                    <a:pt x="870" y="3273"/>
                  </a:lnTo>
                  <a:lnTo>
                    <a:pt x="785" y="3227"/>
                  </a:lnTo>
                  <a:lnTo>
                    <a:pt x="704" y="3175"/>
                  </a:lnTo>
                  <a:lnTo>
                    <a:pt x="629" y="3114"/>
                  </a:lnTo>
                  <a:lnTo>
                    <a:pt x="563" y="3046"/>
                  </a:lnTo>
                  <a:lnTo>
                    <a:pt x="502" y="2973"/>
                  </a:lnTo>
                  <a:lnTo>
                    <a:pt x="449" y="2892"/>
                  </a:lnTo>
                  <a:lnTo>
                    <a:pt x="404" y="2807"/>
                  </a:lnTo>
                  <a:lnTo>
                    <a:pt x="369" y="2716"/>
                  </a:lnTo>
                  <a:lnTo>
                    <a:pt x="343" y="2620"/>
                  </a:lnTo>
                  <a:lnTo>
                    <a:pt x="327" y="2522"/>
                  </a:lnTo>
                  <a:lnTo>
                    <a:pt x="320" y="2419"/>
                  </a:lnTo>
                  <a:lnTo>
                    <a:pt x="327" y="2318"/>
                  </a:lnTo>
                  <a:lnTo>
                    <a:pt x="343" y="2220"/>
                  </a:lnTo>
                  <a:lnTo>
                    <a:pt x="369" y="2124"/>
                  </a:lnTo>
                  <a:lnTo>
                    <a:pt x="404" y="2033"/>
                  </a:lnTo>
                  <a:lnTo>
                    <a:pt x="449" y="1948"/>
                  </a:lnTo>
                  <a:lnTo>
                    <a:pt x="502" y="1868"/>
                  </a:lnTo>
                  <a:lnTo>
                    <a:pt x="563" y="1794"/>
                  </a:lnTo>
                  <a:lnTo>
                    <a:pt x="629" y="1726"/>
                  </a:lnTo>
                  <a:lnTo>
                    <a:pt x="704" y="1665"/>
                  </a:lnTo>
                  <a:lnTo>
                    <a:pt x="785" y="1613"/>
                  </a:lnTo>
                  <a:lnTo>
                    <a:pt x="870" y="1567"/>
                  </a:lnTo>
                  <a:lnTo>
                    <a:pt x="961" y="1533"/>
                  </a:lnTo>
                  <a:lnTo>
                    <a:pt x="1056" y="1506"/>
                  </a:lnTo>
                  <a:lnTo>
                    <a:pt x="1155" y="1491"/>
                  </a:lnTo>
                  <a:lnTo>
                    <a:pt x="1256" y="1485"/>
                  </a:lnTo>
                  <a:close/>
                  <a:moveTo>
                    <a:pt x="2726" y="782"/>
                  </a:moveTo>
                  <a:lnTo>
                    <a:pt x="2694" y="787"/>
                  </a:lnTo>
                  <a:lnTo>
                    <a:pt x="2666" y="801"/>
                  </a:lnTo>
                  <a:lnTo>
                    <a:pt x="2645" y="824"/>
                  </a:lnTo>
                  <a:lnTo>
                    <a:pt x="2631" y="850"/>
                  </a:lnTo>
                  <a:lnTo>
                    <a:pt x="2626" y="883"/>
                  </a:lnTo>
                  <a:lnTo>
                    <a:pt x="2626" y="1667"/>
                  </a:lnTo>
                  <a:lnTo>
                    <a:pt x="2631" y="1698"/>
                  </a:lnTo>
                  <a:lnTo>
                    <a:pt x="2645" y="1726"/>
                  </a:lnTo>
                  <a:lnTo>
                    <a:pt x="2666" y="1747"/>
                  </a:lnTo>
                  <a:lnTo>
                    <a:pt x="2694" y="1763"/>
                  </a:lnTo>
                  <a:lnTo>
                    <a:pt x="2726" y="1766"/>
                  </a:lnTo>
                  <a:lnTo>
                    <a:pt x="3241" y="1766"/>
                  </a:lnTo>
                  <a:lnTo>
                    <a:pt x="3259" y="1770"/>
                  </a:lnTo>
                  <a:lnTo>
                    <a:pt x="3278" y="1777"/>
                  </a:lnTo>
                  <a:lnTo>
                    <a:pt x="3292" y="1789"/>
                  </a:lnTo>
                  <a:lnTo>
                    <a:pt x="3589" y="2084"/>
                  </a:lnTo>
                  <a:lnTo>
                    <a:pt x="3589" y="1841"/>
                  </a:lnTo>
                  <a:lnTo>
                    <a:pt x="3592" y="1822"/>
                  </a:lnTo>
                  <a:lnTo>
                    <a:pt x="3599" y="1805"/>
                  </a:lnTo>
                  <a:lnTo>
                    <a:pt x="3612" y="1789"/>
                  </a:lnTo>
                  <a:lnTo>
                    <a:pt x="3626" y="1777"/>
                  </a:lnTo>
                  <a:lnTo>
                    <a:pt x="3643" y="1770"/>
                  </a:lnTo>
                  <a:lnTo>
                    <a:pt x="3662" y="1766"/>
                  </a:lnTo>
                  <a:lnTo>
                    <a:pt x="3874" y="1766"/>
                  </a:lnTo>
                  <a:lnTo>
                    <a:pt x="3905" y="1763"/>
                  </a:lnTo>
                  <a:lnTo>
                    <a:pt x="3933" y="1747"/>
                  </a:lnTo>
                  <a:lnTo>
                    <a:pt x="3956" y="1726"/>
                  </a:lnTo>
                  <a:lnTo>
                    <a:pt x="3970" y="1698"/>
                  </a:lnTo>
                  <a:lnTo>
                    <a:pt x="3975" y="1667"/>
                  </a:lnTo>
                  <a:lnTo>
                    <a:pt x="3975" y="883"/>
                  </a:lnTo>
                  <a:lnTo>
                    <a:pt x="3970" y="850"/>
                  </a:lnTo>
                  <a:lnTo>
                    <a:pt x="3956" y="824"/>
                  </a:lnTo>
                  <a:lnTo>
                    <a:pt x="3933" y="801"/>
                  </a:lnTo>
                  <a:lnTo>
                    <a:pt x="3905" y="787"/>
                  </a:lnTo>
                  <a:lnTo>
                    <a:pt x="3874" y="782"/>
                  </a:lnTo>
                  <a:lnTo>
                    <a:pt x="2726" y="782"/>
                  </a:lnTo>
                  <a:close/>
                  <a:moveTo>
                    <a:pt x="2726" y="635"/>
                  </a:moveTo>
                  <a:lnTo>
                    <a:pt x="3874" y="635"/>
                  </a:lnTo>
                  <a:lnTo>
                    <a:pt x="3924" y="641"/>
                  </a:lnTo>
                  <a:lnTo>
                    <a:pt x="3970" y="655"/>
                  </a:lnTo>
                  <a:lnTo>
                    <a:pt x="4013" y="677"/>
                  </a:lnTo>
                  <a:lnTo>
                    <a:pt x="4050" y="707"/>
                  </a:lnTo>
                  <a:lnTo>
                    <a:pt x="4080" y="744"/>
                  </a:lnTo>
                  <a:lnTo>
                    <a:pt x="4103" y="785"/>
                  </a:lnTo>
                  <a:lnTo>
                    <a:pt x="4117" y="833"/>
                  </a:lnTo>
                  <a:lnTo>
                    <a:pt x="4122" y="883"/>
                  </a:lnTo>
                  <a:lnTo>
                    <a:pt x="4122" y="1667"/>
                  </a:lnTo>
                  <a:lnTo>
                    <a:pt x="4117" y="1716"/>
                  </a:lnTo>
                  <a:lnTo>
                    <a:pt x="4103" y="1763"/>
                  </a:lnTo>
                  <a:lnTo>
                    <a:pt x="4080" y="1805"/>
                  </a:lnTo>
                  <a:lnTo>
                    <a:pt x="4050" y="1841"/>
                  </a:lnTo>
                  <a:lnTo>
                    <a:pt x="4013" y="1871"/>
                  </a:lnTo>
                  <a:lnTo>
                    <a:pt x="3970" y="1896"/>
                  </a:lnTo>
                  <a:lnTo>
                    <a:pt x="3924" y="1910"/>
                  </a:lnTo>
                  <a:lnTo>
                    <a:pt x="3874" y="1915"/>
                  </a:lnTo>
                  <a:lnTo>
                    <a:pt x="3737" y="1915"/>
                  </a:lnTo>
                  <a:lnTo>
                    <a:pt x="3737" y="2262"/>
                  </a:lnTo>
                  <a:lnTo>
                    <a:pt x="3734" y="2285"/>
                  </a:lnTo>
                  <a:lnTo>
                    <a:pt x="3723" y="2304"/>
                  </a:lnTo>
                  <a:lnTo>
                    <a:pt x="3709" y="2320"/>
                  </a:lnTo>
                  <a:lnTo>
                    <a:pt x="3690" y="2330"/>
                  </a:lnTo>
                  <a:lnTo>
                    <a:pt x="3676" y="2335"/>
                  </a:lnTo>
                  <a:lnTo>
                    <a:pt x="3662" y="2335"/>
                  </a:lnTo>
                  <a:lnTo>
                    <a:pt x="3645" y="2334"/>
                  </a:lnTo>
                  <a:lnTo>
                    <a:pt x="3626" y="2327"/>
                  </a:lnTo>
                  <a:lnTo>
                    <a:pt x="3612" y="2314"/>
                  </a:lnTo>
                  <a:lnTo>
                    <a:pt x="3210" y="1915"/>
                  </a:lnTo>
                  <a:lnTo>
                    <a:pt x="2726" y="1915"/>
                  </a:lnTo>
                  <a:lnTo>
                    <a:pt x="2677" y="1910"/>
                  </a:lnTo>
                  <a:lnTo>
                    <a:pt x="2630" y="1896"/>
                  </a:lnTo>
                  <a:lnTo>
                    <a:pt x="2588" y="1871"/>
                  </a:lnTo>
                  <a:lnTo>
                    <a:pt x="2551" y="1841"/>
                  </a:lnTo>
                  <a:lnTo>
                    <a:pt x="2521" y="1805"/>
                  </a:lnTo>
                  <a:lnTo>
                    <a:pt x="2497" y="1763"/>
                  </a:lnTo>
                  <a:lnTo>
                    <a:pt x="2483" y="1716"/>
                  </a:lnTo>
                  <a:lnTo>
                    <a:pt x="2478" y="1667"/>
                  </a:lnTo>
                  <a:lnTo>
                    <a:pt x="2478" y="883"/>
                  </a:lnTo>
                  <a:lnTo>
                    <a:pt x="2483" y="833"/>
                  </a:lnTo>
                  <a:lnTo>
                    <a:pt x="2497" y="785"/>
                  </a:lnTo>
                  <a:lnTo>
                    <a:pt x="2521" y="744"/>
                  </a:lnTo>
                  <a:lnTo>
                    <a:pt x="2551" y="707"/>
                  </a:lnTo>
                  <a:lnTo>
                    <a:pt x="2588" y="677"/>
                  </a:lnTo>
                  <a:lnTo>
                    <a:pt x="2630" y="655"/>
                  </a:lnTo>
                  <a:lnTo>
                    <a:pt x="2677" y="641"/>
                  </a:lnTo>
                  <a:lnTo>
                    <a:pt x="2726" y="635"/>
                  </a:lnTo>
                  <a:close/>
                  <a:moveTo>
                    <a:pt x="1753" y="0"/>
                  </a:moveTo>
                  <a:lnTo>
                    <a:pt x="2901" y="0"/>
                  </a:lnTo>
                  <a:lnTo>
                    <a:pt x="2951" y="5"/>
                  </a:lnTo>
                  <a:lnTo>
                    <a:pt x="2997" y="19"/>
                  </a:lnTo>
                  <a:lnTo>
                    <a:pt x="3039" y="42"/>
                  </a:lnTo>
                  <a:lnTo>
                    <a:pt x="3075" y="73"/>
                  </a:lnTo>
                  <a:lnTo>
                    <a:pt x="3107" y="110"/>
                  </a:lnTo>
                  <a:lnTo>
                    <a:pt x="3129" y="152"/>
                  </a:lnTo>
                  <a:lnTo>
                    <a:pt x="3143" y="197"/>
                  </a:lnTo>
                  <a:lnTo>
                    <a:pt x="3149" y="248"/>
                  </a:lnTo>
                  <a:lnTo>
                    <a:pt x="3149" y="548"/>
                  </a:lnTo>
                  <a:lnTo>
                    <a:pt x="3145" y="571"/>
                  </a:lnTo>
                  <a:lnTo>
                    <a:pt x="3135" y="592"/>
                  </a:lnTo>
                  <a:lnTo>
                    <a:pt x="3119" y="607"/>
                  </a:lnTo>
                  <a:lnTo>
                    <a:pt x="3098" y="618"/>
                  </a:lnTo>
                  <a:lnTo>
                    <a:pt x="3075" y="621"/>
                  </a:lnTo>
                  <a:lnTo>
                    <a:pt x="3053" y="618"/>
                  </a:lnTo>
                  <a:lnTo>
                    <a:pt x="3032" y="607"/>
                  </a:lnTo>
                  <a:lnTo>
                    <a:pt x="3016" y="592"/>
                  </a:lnTo>
                  <a:lnTo>
                    <a:pt x="3005" y="571"/>
                  </a:lnTo>
                  <a:lnTo>
                    <a:pt x="3002" y="548"/>
                  </a:lnTo>
                  <a:lnTo>
                    <a:pt x="3002" y="248"/>
                  </a:lnTo>
                  <a:lnTo>
                    <a:pt x="2997" y="216"/>
                  </a:lnTo>
                  <a:lnTo>
                    <a:pt x="2983" y="189"/>
                  </a:lnTo>
                  <a:lnTo>
                    <a:pt x="2960" y="166"/>
                  </a:lnTo>
                  <a:lnTo>
                    <a:pt x="2932" y="152"/>
                  </a:lnTo>
                  <a:lnTo>
                    <a:pt x="2901" y="147"/>
                  </a:lnTo>
                  <a:lnTo>
                    <a:pt x="1753" y="147"/>
                  </a:lnTo>
                  <a:lnTo>
                    <a:pt x="1721" y="152"/>
                  </a:lnTo>
                  <a:lnTo>
                    <a:pt x="1693" y="166"/>
                  </a:lnTo>
                  <a:lnTo>
                    <a:pt x="1671" y="189"/>
                  </a:lnTo>
                  <a:lnTo>
                    <a:pt x="1657" y="216"/>
                  </a:lnTo>
                  <a:lnTo>
                    <a:pt x="1651" y="248"/>
                  </a:lnTo>
                  <a:lnTo>
                    <a:pt x="1651" y="1032"/>
                  </a:lnTo>
                  <a:lnTo>
                    <a:pt x="1657" y="1063"/>
                  </a:lnTo>
                  <a:lnTo>
                    <a:pt x="1671" y="1091"/>
                  </a:lnTo>
                  <a:lnTo>
                    <a:pt x="1693" y="1114"/>
                  </a:lnTo>
                  <a:lnTo>
                    <a:pt x="1721" y="1128"/>
                  </a:lnTo>
                  <a:lnTo>
                    <a:pt x="1753" y="1133"/>
                  </a:lnTo>
                  <a:lnTo>
                    <a:pt x="1964" y="1133"/>
                  </a:lnTo>
                  <a:lnTo>
                    <a:pt x="1983" y="1135"/>
                  </a:lnTo>
                  <a:lnTo>
                    <a:pt x="2001" y="1142"/>
                  </a:lnTo>
                  <a:lnTo>
                    <a:pt x="2016" y="1154"/>
                  </a:lnTo>
                  <a:lnTo>
                    <a:pt x="2027" y="1169"/>
                  </a:lnTo>
                  <a:lnTo>
                    <a:pt x="2036" y="1187"/>
                  </a:lnTo>
                  <a:lnTo>
                    <a:pt x="2037" y="1206"/>
                  </a:lnTo>
                  <a:lnTo>
                    <a:pt x="2037" y="1450"/>
                  </a:lnTo>
                  <a:lnTo>
                    <a:pt x="2334" y="1154"/>
                  </a:lnTo>
                  <a:lnTo>
                    <a:pt x="2354" y="1140"/>
                  </a:lnTo>
                  <a:lnTo>
                    <a:pt x="2375" y="1133"/>
                  </a:lnTo>
                  <a:lnTo>
                    <a:pt x="2397" y="1133"/>
                  </a:lnTo>
                  <a:lnTo>
                    <a:pt x="2420" y="1140"/>
                  </a:lnTo>
                  <a:lnTo>
                    <a:pt x="2439" y="1154"/>
                  </a:lnTo>
                  <a:lnTo>
                    <a:pt x="2451" y="1173"/>
                  </a:lnTo>
                  <a:lnTo>
                    <a:pt x="2458" y="1194"/>
                  </a:lnTo>
                  <a:lnTo>
                    <a:pt x="2458" y="1217"/>
                  </a:lnTo>
                  <a:lnTo>
                    <a:pt x="2451" y="1239"/>
                  </a:lnTo>
                  <a:lnTo>
                    <a:pt x="2439" y="1258"/>
                  </a:lnTo>
                  <a:lnTo>
                    <a:pt x="2016" y="1679"/>
                  </a:lnTo>
                  <a:lnTo>
                    <a:pt x="2001" y="1691"/>
                  </a:lnTo>
                  <a:lnTo>
                    <a:pt x="1983" y="1698"/>
                  </a:lnTo>
                  <a:lnTo>
                    <a:pt x="1964" y="1702"/>
                  </a:lnTo>
                  <a:lnTo>
                    <a:pt x="1950" y="1700"/>
                  </a:lnTo>
                  <a:lnTo>
                    <a:pt x="1936" y="1695"/>
                  </a:lnTo>
                  <a:lnTo>
                    <a:pt x="1917" y="1684"/>
                  </a:lnTo>
                  <a:lnTo>
                    <a:pt x="1903" y="1669"/>
                  </a:lnTo>
                  <a:lnTo>
                    <a:pt x="1894" y="1649"/>
                  </a:lnTo>
                  <a:lnTo>
                    <a:pt x="1891" y="1627"/>
                  </a:lnTo>
                  <a:lnTo>
                    <a:pt x="1891" y="1279"/>
                  </a:lnTo>
                  <a:lnTo>
                    <a:pt x="1753" y="1279"/>
                  </a:lnTo>
                  <a:lnTo>
                    <a:pt x="1702" y="1274"/>
                  </a:lnTo>
                  <a:lnTo>
                    <a:pt x="1657" y="1260"/>
                  </a:lnTo>
                  <a:lnTo>
                    <a:pt x="1615" y="1238"/>
                  </a:lnTo>
                  <a:lnTo>
                    <a:pt x="1578" y="1206"/>
                  </a:lnTo>
                  <a:lnTo>
                    <a:pt x="1546" y="1169"/>
                  </a:lnTo>
                  <a:lnTo>
                    <a:pt x="1524" y="1128"/>
                  </a:lnTo>
                  <a:lnTo>
                    <a:pt x="1510" y="1082"/>
                  </a:lnTo>
                  <a:lnTo>
                    <a:pt x="1505" y="1032"/>
                  </a:lnTo>
                  <a:lnTo>
                    <a:pt x="1505" y="248"/>
                  </a:lnTo>
                  <a:lnTo>
                    <a:pt x="1510" y="197"/>
                  </a:lnTo>
                  <a:lnTo>
                    <a:pt x="1524" y="152"/>
                  </a:lnTo>
                  <a:lnTo>
                    <a:pt x="1546" y="110"/>
                  </a:lnTo>
                  <a:lnTo>
                    <a:pt x="1578" y="73"/>
                  </a:lnTo>
                  <a:lnTo>
                    <a:pt x="1615" y="42"/>
                  </a:lnTo>
                  <a:lnTo>
                    <a:pt x="1657" y="19"/>
                  </a:lnTo>
                  <a:lnTo>
                    <a:pt x="1702" y="5"/>
                  </a:lnTo>
                  <a:lnTo>
                    <a:pt x="175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1310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0963BE9-ED4D-47F3-B508-A1E8656CFC91}"/>
              </a:ext>
            </a:extLst>
          </p:cNvPr>
          <p:cNvSpPr txBox="1">
            <a:spLocks/>
          </p:cNvSpPr>
          <p:nvPr/>
        </p:nvSpPr>
        <p:spPr>
          <a:xfrm>
            <a:off x="414807" y="653084"/>
            <a:ext cx="15773400" cy="914400"/>
          </a:xfrm>
          <a:prstGeom prst="rect">
            <a:avLst/>
          </a:prstGeom>
        </p:spPr>
        <p:txBody>
          <a:bodyPr vert="horz" lIns="182880" tIns="91440" rIns="182880" bIns="91440" rtlCol="0" anchor="ctr">
            <a:normAutofit fontScale="90000" lnSpcReduction="20000"/>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nl-BE" sz="6000">
                <a:solidFill>
                  <a:schemeClr val="accent5"/>
                </a:solidFill>
                <a:latin typeface="+mj-lt"/>
              </a:rPr>
              <a:t>The </a:t>
            </a:r>
            <a:r>
              <a:rPr lang="nl-BE" sz="6200">
                <a:solidFill>
                  <a:schemeClr val="accent5"/>
                </a:solidFill>
                <a:latin typeface="+mj-lt"/>
              </a:rPr>
              <a:t>Rise</a:t>
            </a:r>
            <a:r>
              <a:rPr lang="nl-BE" sz="6000">
                <a:solidFill>
                  <a:schemeClr val="accent5"/>
                </a:solidFill>
                <a:latin typeface="+mj-lt"/>
              </a:rPr>
              <a:t> of AI in Decision Making</a:t>
            </a:r>
          </a:p>
        </p:txBody>
      </p:sp>
      <p:sp>
        <p:nvSpPr>
          <p:cNvPr id="67" name="Parallelogram 66">
            <a:extLst>
              <a:ext uri="{FF2B5EF4-FFF2-40B4-BE49-F238E27FC236}">
                <a16:creationId xmlns:a16="http://schemas.microsoft.com/office/drawing/2014/main" id="{A78D09DB-7C92-7829-513F-85F4E3E89350}"/>
              </a:ext>
            </a:extLst>
          </p:cNvPr>
          <p:cNvSpPr/>
          <p:nvPr/>
        </p:nvSpPr>
        <p:spPr>
          <a:xfrm rot="17889572">
            <a:off x="3577627" y="4579229"/>
            <a:ext cx="6448262" cy="1920060"/>
          </a:xfrm>
          <a:prstGeom prst="parallelogram">
            <a:avLst>
              <a:gd name="adj" fmla="val 614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solidFill>
                <a:schemeClr val="accent1"/>
              </a:solidFill>
            </a:endParaRPr>
          </a:p>
        </p:txBody>
      </p:sp>
      <p:sp>
        <p:nvSpPr>
          <p:cNvPr id="68" name="Parallelogram 67">
            <a:extLst>
              <a:ext uri="{FF2B5EF4-FFF2-40B4-BE49-F238E27FC236}">
                <a16:creationId xmlns:a16="http://schemas.microsoft.com/office/drawing/2014/main" id="{A09A0CF2-83F5-E5C2-E7FD-D10B73044CC9}"/>
              </a:ext>
            </a:extLst>
          </p:cNvPr>
          <p:cNvSpPr/>
          <p:nvPr/>
        </p:nvSpPr>
        <p:spPr>
          <a:xfrm>
            <a:off x="6367478" y="6804870"/>
            <a:ext cx="6272784" cy="2029968"/>
          </a:xfrm>
          <a:prstGeom prst="parallelogram">
            <a:avLst>
              <a:gd name="adj" fmla="val 54874"/>
            </a:avLst>
          </a:prstGeom>
          <a:solidFill>
            <a:srgbClr val="7EBD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solidFill>
                <a:schemeClr val="accent1"/>
              </a:solidFill>
            </a:endParaRPr>
          </a:p>
        </p:txBody>
      </p:sp>
      <p:sp>
        <p:nvSpPr>
          <p:cNvPr id="69" name="Parallelogram 68">
            <a:extLst>
              <a:ext uri="{FF2B5EF4-FFF2-40B4-BE49-F238E27FC236}">
                <a16:creationId xmlns:a16="http://schemas.microsoft.com/office/drawing/2014/main" id="{A79E6644-1A59-8D22-BA64-A151B04E4532}"/>
              </a:ext>
            </a:extLst>
          </p:cNvPr>
          <p:cNvSpPr/>
          <p:nvPr/>
        </p:nvSpPr>
        <p:spPr>
          <a:xfrm rot="14452539">
            <a:off x="7030582" y="3367682"/>
            <a:ext cx="6189071" cy="2074428"/>
          </a:xfrm>
          <a:prstGeom prst="parallelogram">
            <a:avLst>
              <a:gd name="adj" fmla="val 5599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solidFill>
                <a:schemeClr val="accent1"/>
              </a:solidFill>
            </a:endParaRPr>
          </a:p>
        </p:txBody>
      </p:sp>
      <p:sp>
        <p:nvSpPr>
          <p:cNvPr id="71" name="Freeform 9">
            <a:extLst>
              <a:ext uri="{FF2B5EF4-FFF2-40B4-BE49-F238E27FC236}">
                <a16:creationId xmlns:a16="http://schemas.microsoft.com/office/drawing/2014/main" id="{5B90A6AB-C6BE-9975-6A3B-6FBC2057C5B0}"/>
              </a:ext>
            </a:extLst>
          </p:cNvPr>
          <p:cNvSpPr>
            <a:spLocks noChangeAspect="1" noEditPoints="1"/>
          </p:cNvSpPr>
          <p:nvPr/>
        </p:nvSpPr>
        <p:spPr bwMode="auto">
          <a:xfrm>
            <a:off x="9082067" y="7202017"/>
            <a:ext cx="1043048" cy="1235678"/>
          </a:xfrm>
          <a:custGeom>
            <a:avLst/>
            <a:gdLst>
              <a:gd name="T0" fmla="*/ 2043 w 4052"/>
              <a:gd name="T1" fmla="*/ 3279 h 4799"/>
              <a:gd name="T2" fmla="*/ 1315 w 4052"/>
              <a:gd name="T3" fmla="*/ 2978 h 4799"/>
              <a:gd name="T4" fmla="*/ 2043 w 4052"/>
              <a:gd name="T5" fmla="*/ 1220 h 4799"/>
              <a:gd name="T6" fmla="*/ 2771 w 4052"/>
              <a:gd name="T7" fmla="*/ 1522 h 4799"/>
              <a:gd name="T8" fmla="*/ 2043 w 4052"/>
              <a:gd name="T9" fmla="*/ 3279 h 4799"/>
              <a:gd name="T10" fmla="*/ 2043 w 4052"/>
              <a:gd name="T11" fmla="*/ 1092 h 4799"/>
              <a:gd name="T12" fmla="*/ 2043 w 4052"/>
              <a:gd name="T13" fmla="*/ 1092 h 4799"/>
              <a:gd name="T14" fmla="*/ 1224 w 4052"/>
              <a:gd name="T15" fmla="*/ 3069 h 4799"/>
              <a:gd name="T16" fmla="*/ 2043 w 4052"/>
              <a:gd name="T17" fmla="*/ 3408 h 4799"/>
              <a:gd name="T18" fmla="*/ 2862 w 4052"/>
              <a:gd name="T19" fmla="*/ 1431 h 4799"/>
              <a:gd name="T20" fmla="*/ 2043 w 4052"/>
              <a:gd name="T21" fmla="*/ 1092 h 4799"/>
              <a:gd name="T22" fmla="*/ 2424 w 4052"/>
              <a:gd name="T23" fmla="*/ 3911 h 4799"/>
              <a:gd name="T24" fmla="*/ 2040 w 4052"/>
              <a:gd name="T25" fmla="*/ 4019 h 4799"/>
              <a:gd name="T26" fmla="*/ 1774 w 4052"/>
              <a:gd name="T27" fmla="*/ 3999 h 4799"/>
              <a:gd name="T28" fmla="*/ 1794 w 4052"/>
              <a:gd name="T29" fmla="*/ 3871 h 4799"/>
              <a:gd name="T30" fmla="*/ 2040 w 4052"/>
              <a:gd name="T31" fmla="*/ 3891 h 4799"/>
              <a:gd name="T32" fmla="*/ 2424 w 4052"/>
              <a:gd name="T33" fmla="*/ 3911 h 4799"/>
              <a:gd name="T34" fmla="*/ 1327 w 4052"/>
              <a:gd name="T35" fmla="*/ 799 h 4799"/>
              <a:gd name="T36" fmla="*/ 1359 w 4052"/>
              <a:gd name="T37" fmla="*/ 714 h 4799"/>
              <a:gd name="T38" fmla="*/ 2760 w 4052"/>
              <a:gd name="T39" fmla="*/ 721 h 4799"/>
              <a:gd name="T40" fmla="*/ 2733 w 4052"/>
              <a:gd name="T41" fmla="*/ 844 h 4799"/>
              <a:gd name="T42" fmla="*/ 2004 w 4052"/>
              <a:gd name="T43" fmla="*/ 697 h 4799"/>
              <a:gd name="T44" fmla="*/ 1327 w 4052"/>
              <a:gd name="T45" fmla="*/ 799 h 4799"/>
              <a:gd name="T46" fmla="*/ 2025 w 4052"/>
              <a:gd name="T47" fmla="*/ 4658 h 4799"/>
              <a:gd name="T48" fmla="*/ 291 w 4052"/>
              <a:gd name="T49" fmla="*/ 933 h 4799"/>
              <a:gd name="T50" fmla="*/ 2029 w 4052"/>
              <a:gd name="T51" fmla="*/ 127 h 4799"/>
              <a:gd name="T52" fmla="*/ 3759 w 4052"/>
              <a:gd name="T53" fmla="*/ 923 h 4799"/>
              <a:gd name="T54" fmla="*/ 2025 w 4052"/>
              <a:gd name="T55" fmla="*/ 4658 h 4799"/>
              <a:gd name="T56" fmla="*/ 3887 w 4052"/>
              <a:gd name="T57" fmla="*/ 916 h 4799"/>
              <a:gd name="T58" fmla="*/ 3871 w 4052"/>
              <a:gd name="T59" fmla="*/ 857 h 4799"/>
              <a:gd name="T60" fmla="*/ 2029 w 4052"/>
              <a:gd name="T61" fmla="*/ 0 h 4799"/>
              <a:gd name="T62" fmla="*/ 164 w 4052"/>
              <a:gd name="T63" fmla="*/ 903 h 4799"/>
              <a:gd name="T64" fmla="*/ 1991 w 4052"/>
              <a:gd name="T65" fmla="*/ 4789 h 4799"/>
              <a:gd name="T66" fmla="*/ 2025 w 4052"/>
              <a:gd name="T67" fmla="*/ 4799 h 4799"/>
              <a:gd name="T68" fmla="*/ 3887 w 4052"/>
              <a:gd name="T69" fmla="*/ 916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2" h="4799">
                <a:moveTo>
                  <a:pt x="2043" y="3279"/>
                </a:moveTo>
                <a:lnTo>
                  <a:pt x="2043" y="3279"/>
                </a:lnTo>
                <a:cubicBezTo>
                  <a:pt x="2043" y="3279"/>
                  <a:pt x="2043" y="3279"/>
                  <a:pt x="2043" y="3279"/>
                </a:cubicBezTo>
                <a:cubicBezTo>
                  <a:pt x="1768" y="3279"/>
                  <a:pt x="1510" y="3172"/>
                  <a:pt x="1315" y="2978"/>
                </a:cubicBezTo>
                <a:cubicBezTo>
                  <a:pt x="1121" y="2783"/>
                  <a:pt x="1014" y="2525"/>
                  <a:pt x="1014" y="2250"/>
                </a:cubicBezTo>
                <a:cubicBezTo>
                  <a:pt x="1014" y="1682"/>
                  <a:pt x="1476" y="1220"/>
                  <a:pt x="2043" y="1220"/>
                </a:cubicBezTo>
                <a:lnTo>
                  <a:pt x="2043" y="1220"/>
                </a:lnTo>
                <a:cubicBezTo>
                  <a:pt x="2318" y="1220"/>
                  <a:pt x="2577" y="1328"/>
                  <a:pt x="2771" y="1522"/>
                </a:cubicBezTo>
                <a:cubicBezTo>
                  <a:pt x="2966" y="1716"/>
                  <a:pt x="3073" y="1975"/>
                  <a:pt x="3073" y="2250"/>
                </a:cubicBezTo>
                <a:cubicBezTo>
                  <a:pt x="3073" y="2817"/>
                  <a:pt x="2611" y="3279"/>
                  <a:pt x="2043" y="3279"/>
                </a:cubicBezTo>
                <a:lnTo>
                  <a:pt x="2043" y="3279"/>
                </a:lnTo>
                <a:close/>
                <a:moveTo>
                  <a:pt x="2043" y="1092"/>
                </a:moveTo>
                <a:lnTo>
                  <a:pt x="2043" y="1092"/>
                </a:lnTo>
                <a:cubicBezTo>
                  <a:pt x="2043" y="1092"/>
                  <a:pt x="2043" y="1092"/>
                  <a:pt x="2043" y="1092"/>
                </a:cubicBezTo>
                <a:cubicBezTo>
                  <a:pt x="1405" y="1092"/>
                  <a:pt x="885" y="1611"/>
                  <a:pt x="885" y="2250"/>
                </a:cubicBezTo>
                <a:cubicBezTo>
                  <a:pt x="885" y="2559"/>
                  <a:pt x="1006" y="2850"/>
                  <a:pt x="1224" y="3069"/>
                </a:cubicBezTo>
                <a:cubicBezTo>
                  <a:pt x="1443" y="3287"/>
                  <a:pt x="1734" y="3408"/>
                  <a:pt x="2043" y="3408"/>
                </a:cubicBezTo>
                <a:cubicBezTo>
                  <a:pt x="2043" y="3408"/>
                  <a:pt x="2043" y="3408"/>
                  <a:pt x="2043" y="3408"/>
                </a:cubicBezTo>
                <a:cubicBezTo>
                  <a:pt x="2682" y="3408"/>
                  <a:pt x="3201" y="2888"/>
                  <a:pt x="3201" y="2250"/>
                </a:cubicBezTo>
                <a:cubicBezTo>
                  <a:pt x="3201" y="1940"/>
                  <a:pt x="3081" y="1650"/>
                  <a:pt x="2862" y="1431"/>
                </a:cubicBezTo>
                <a:cubicBezTo>
                  <a:pt x="2644" y="1212"/>
                  <a:pt x="2353" y="1092"/>
                  <a:pt x="2043" y="1092"/>
                </a:cubicBezTo>
                <a:lnTo>
                  <a:pt x="2043" y="1092"/>
                </a:lnTo>
                <a:close/>
                <a:moveTo>
                  <a:pt x="2424" y="3911"/>
                </a:moveTo>
                <a:lnTo>
                  <a:pt x="2424" y="3911"/>
                </a:lnTo>
                <a:cubicBezTo>
                  <a:pt x="2430" y="3946"/>
                  <a:pt x="2408" y="3980"/>
                  <a:pt x="2373" y="3987"/>
                </a:cubicBezTo>
                <a:cubicBezTo>
                  <a:pt x="2264" y="4008"/>
                  <a:pt x="2152" y="4019"/>
                  <a:pt x="2040" y="4019"/>
                </a:cubicBezTo>
                <a:cubicBezTo>
                  <a:pt x="2040" y="4019"/>
                  <a:pt x="2040" y="4019"/>
                  <a:pt x="2039" y="4019"/>
                </a:cubicBezTo>
                <a:cubicBezTo>
                  <a:pt x="1950" y="4019"/>
                  <a:pt x="1861" y="4012"/>
                  <a:pt x="1774" y="3999"/>
                </a:cubicBezTo>
                <a:cubicBezTo>
                  <a:pt x="1739" y="3993"/>
                  <a:pt x="1715" y="3960"/>
                  <a:pt x="1720" y="3925"/>
                </a:cubicBezTo>
                <a:cubicBezTo>
                  <a:pt x="1726" y="3890"/>
                  <a:pt x="1759" y="3866"/>
                  <a:pt x="1794" y="3871"/>
                </a:cubicBezTo>
                <a:cubicBezTo>
                  <a:pt x="1874" y="3884"/>
                  <a:pt x="1957" y="3891"/>
                  <a:pt x="2039" y="3891"/>
                </a:cubicBezTo>
                <a:cubicBezTo>
                  <a:pt x="2040" y="3891"/>
                  <a:pt x="2040" y="3891"/>
                  <a:pt x="2040" y="3891"/>
                </a:cubicBezTo>
                <a:cubicBezTo>
                  <a:pt x="2144" y="3891"/>
                  <a:pt x="2247" y="3880"/>
                  <a:pt x="2348" y="3860"/>
                </a:cubicBezTo>
                <a:cubicBezTo>
                  <a:pt x="2383" y="3853"/>
                  <a:pt x="2417" y="3876"/>
                  <a:pt x="2424" y="3911"/>
                </a:cubicBezTo>
                <a:lnTo>
                  <a:pt x="2424" y="3911"/>
                </a:lnTo>
                <a:close/>
                <a:moveTo>
                  <a:pt x="1327" y="799"/>
                </a:moveTo>
                <a:lnTo>
                  <a:pt x="1327" y="799"/>
                </a:lnTo>
                <a:cubicBezTo>
                  <a:pt x="1312" y="766"/>
                  <a:pt x="1327" y="728"/>
                  <a:pt x="1359" y="714"/>
                </a:cubicBezTo>
                <a:cubicBezTo>
                  <a:pt x="1561" y="624"/>
                  <a:pt x="1777" y="574"/>
                  <a:pt x="2000" y="568"/>
                </a:cubicBezTo>
                <a:cubicBezTo>
                  <a:pt x="2266" y="561"/>
                  <a:pt x="2521" y="611"/>
                  <a:pt x="2760" y="721"/>
                </a:cubicBezTo>
                <a:cubicBezTo>
                  <a:pt x="2792" y="736"/>
                  <a:pt x="2806" y="774"/>
                  <a:pt x="2792" y="807"/>
                </a:cubicBezTo>
                <a:cubicBezTo>
                  <a:pt x="2781" y="830"/>
                  <a:pt x="2757" y="844"/>
                  <a:pt x="2733" y="844"/>
                </a:cubicBezTo>
                <a:cubicBezTo>
                  <a:pt x="2724" y="844"/>
                  <a:pt x="2715" y="842"/>
                  <a:pt x="2706" y="838"/>
                </a:cubicBezTo>
                <a:cubicBezTo>
                  <a:pt x="2485" y="737"/>
                  <a:pt x="2249" y="689"/>
                  <a:pt x="2004" y="697"/>
                </a:cubicBezTo>
                <a:cubicBezTo>
                  <a:pt x="1798" y="703"/>
                  <a:pt x="1599" y="748"/>
                  <a:pt x="1412" y="831"/>
                </a:cubicBezTo>
                <a:cubicBezTo>
                  <a:pt x="1379" y="846"/>
                  <a:pt x="1341" y="831"/>
                  <a:pt x="1327" y="799"/>
                </a:cubicBezTo>
                <a:lnTo>
                  <a:pt x="1327" y="799"/>
                </a:lnTo>
                <a:close/>
                <a:moveTo>
                  <a:pt x="2025" y="4658"/>
                </a:moveTo>
                <a:lnTo>
                  <a:pt x="2025" y="4658"/>
                </a:lnTo>
                <a:cubicBezTo>
                  <a:pt x="196" y="3506"/>
                  <a:pt x="282" y="1108"/>
                  <a:pt x="291" y="933"/>
                </a:cubicBezTo>
                <a:cubicBezTo>
                  <a:pt x="725" y="421"/>
                  <a:pt x="1358" y="127"/>
                  <a:pt x="2029" y="127"/>
                </a:cubicBezTo>
                <a:cubicBezTo>
                  <a:pt x="2029" y="127"/>
                  <a:pt x="2029" y="127"/>
                  <a:pt x="2029" y="127"/>
                </a:cubicBezTo>
                <a:cubicBezTo>
                  <a:pt x="2696" y="127"/>
                  <a:pt x="3325" y="417"/>
                  <a:pt x="3759" y="923"/>
                </a:cubicBezTo>
                <a:lnTo>
                  <a:pt x="3759" y="923"/>
                </a:lnTo>
                <a:cubicBezTo>
                  <a:pt x="3761" y="949"/>
                  <a:pt x="3917" y="3467"/>
                  <a:pt x="2025" y="4658"/>
                </a:cubicBezTo>
                <a:lnTo>
                  <a:pt x="2025" y="4658"/>
                </a:lnTo>
                <a:close/>
                <a:moveTo>
                  <a:pt x="3887" y="916"/>
                </a:moveTo>
                <a:lnTo>
                  <a:pt x="3887" y="916"/>
                </a:lnTo>
                <a:lnTo>
                  <a:pt x="3886" y="895"/>
                </a:lnTo>
                <a:cubicBezTo>
                  <a:pt x="3886" y="881"/>
                  <a:pt x="3880" y="867"/>
                  <a:pt x="3871" y="857"/>
                </a:cubicBezTo>
                <a:cubicBezTo>
                  <a:pt x="3413" y="311"/>
                  <a:pt x="2741" y="0"/>
                  <a:pt x="2029" y="0"/>
                </a:cubicBezTo>
                <a:cubicBezTo>
                  <a:pt x="2029" y="0"/>
                  <a:pt x="2029" y="0"/>
                  <a:pt x="2029" y="0"/>
                </a:cubicBezTo>
                <a:cubicBezTo>
                  <a:pt x="1312" y="0"/>
                  <a:pt x="638" y="315"/>
                  <a:pt x="179" y="866"/>
                </a:cubicBezTo>
                <a:cubicBezTo>
                  <a:pt x="170" y="877"/>
                  <a:pt x="165" y="890"/>
                  <a:pt x="164" y="903"/>
                </a:cubicBezTo>
                <a:lnTo>
                  <a:pt x="163" y="914"/>
                </a:lnTo>
                <a:cubicBezTo>
                  <a:pt x="162" y="940"/>
                  <a:pt x="0" y="3565"/>
                  <a:pt x="1991" y="4789"/>
                </a:cubicBezTo>
                <a:cubicBezTo>
                  <a:pt x="2002" y="4795"/>
                  <a:pt x="2013" y="4799"/>
                  <a:pt x="2025" y="4799"/>
                </a:cubicBezTo>
                <a:cubicBezTo>
                  <a:pt x="2025" y="4799"/>
                  <a:pt x="2025" y="4799"/>
                  <a:pt x="2025" y="4799"/>
                </a:cubicBezTo>
                <a:cubicBezTo>
                  <a:pt x="2037" y="4797"/>
                  <a:pt x="2048" y="4795"/>
                  <a:pt x="2059" y="4789"/>
                </a:cubicBezTo>
                <a:cubicBezTo>
                  <a:pt x="4052" y="3566"/>
                  <a:pt x="3889" y="941"/>
                  <a:pt x="3887" y="916"/>
                </a:cubicBezTo>
                <a:close/>
              </a:path>
            </a:pathLst>
          </a:custGeom>
          <a:solidFill>
            <a:schemeClr val="bg1"/>
          </a:solidFill>
          <a:ln w="0">
            <a:noFill/>
            <a:prstDash val="solid"/>
            <a:round/>
            <a:headEnd/>
            <a:tailEnd/>
          </a:ln>
        </p:spPr>
        <p:txBody>
          <a:bodyPr vert="horz" wrap="square" lIns="182880" tIns="91440" rIns="182880" bIns="91440" numCol="1" anchor="t" anchorCtr="0" compatLnSpc="1">
            <a:prstTxWarp prst="textNoShape">
              <a:avLst/>
            </a:prstTxWarp>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73" name="TextBox 72">
            <a:extLst>
              <a:ext uri="{FF2B5EF4-FFF2-40B4-BE49-F238E27FC236}">
                <a16:creationId xmlns:a16="http://schemas.microsoft.com/office/drawing/2014/main" id="{C84A8E4B-A052-B1FC-A869-C03D525C58FF}"/>
              </a:ext>
            </a:extLst>
          </p:cNvPr>
          <p:cNvSpPr txBox="1"/>
          <p:nvPr/>
        </p:nvSpPr>
        <p:spPr>
          <a:xfrm>
            <a:off x="1551282" y="2298374"/>
            <a:ext cx="3193503" cy="708014"/>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4001" b="1">
                <a:solidFill>
                  <a:schemeClr val="accent5"/>
                </a:solidFill>
                <a:latin typeface="+mj-lt"/>
              </a:rPr>
              <a:t>Acceleration</a:t>
            </a:r>
          </a:p>
        </p:txBody>
      </p:sp>
      <p:sp>
        <p:nvSpPr>
          <p:cNvPr id="75" name="TextBox 74">
            <a:extLst>
              <a:ext uri="{FF2B5EF4-FFF2-40B4-BE49-F238E27FC236}">
                <a16:creationId xmlns:a16="http://schemas.microsoft.com/office/drawing/2014/main" id="{26CAAF86-17DB-ABE9-5CA3-1A9A41138F37}"/>
              </a:ext>
            </a:extLst>
          </p:cNvPr>
          <p:cNvSpPr txBox="1"/>
          <p:nvPr/>
        </p:nvSpPr>
        <p:spPr>
          <a:xfrm>
            <a:off x="13236896" y="2431668"/>
            <a:ext cx="3392276" cy="708014"/>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4001" b="1">
                <a:solidFill>
                  <a:schemeClr val="accent5"/>
                </a:solidFill>
                <a:latin typeface="+mj-lt"/>
              </a:rPr>
              <a:t>Amplification</a:t>
            </a:r>
          </a:p>
        </p:txBody>
      </p:sp>
      <p:sp>
        <p:nvSpPr>
          <p:cNvPr id="76" name="TextBox 75">
            <a:extLst>
              <a:ext uri="{FF2B5EF4-FFF2-40B4-BE49-F238E27FC236}">
                <a16:creationId xmlns:a16="http://schemas.microsoft.com/office/drawing/2014/main" id="{CE15DAC8-0E91-FFAD-9D00-83109FFE3E95}"/>
              </a:ext>
            </a:extLst>
          </p:cNvPr>
          <p:cNvSpPr txBox="1"/>
          <p:nvPr/>
        </p:nvSpPr>
        <p:spPr>
          <a:xfrm>
            <a:off x="13177447" y="3147522"/>
            <a:ext cx="4104710" cy="2185214"/>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indent="-365778" defTabSz="1371669">
              <a:lnSpc>
                <a:spcPct val="85000"/>
              </a:lnSpc>
              <a:spcBef>
                <a:spcPts val="1601"/>
              </a:spcBef>
              <a:buClr>
                <a:schemeClr val="bg2"/>
              </a:buClr>
            </a:pPr>
            <a:r>
              <a:rPr lang="en-US" sz="3200">
                <a:solidFill>
                  <a:schemeClr val="accent5"/>
                </a:solidFill>
              </a:rPr>
              <a:t>AI makes decisions so quickly that the impact of </a:t>
            </a:r>
            <a:r>
              <a:rPr lang="en-US" sz="3200" b="1">
                <a:solidFill>
                  <a:schemeClr val="bg2"/>
                </a:solidFill>
              </a:rPr>
              <a:t>bad decisions gets much bigger</a:t>
            </a:r>
          </a:p>
        </p:txBody>
      </p:sp>
      <p:sp>
        <p:nvSpPr>
          <p:cNvPr id="77" name="TextBox 76">
            <a:extLst>
              <a:ext uri="{FF2B5EF4-FFF2-40B4-BE49-F238E27FC236}">
                <a16:creationId xmlns:a16="http://schemas.microsoft.com/office/drawing/2014/main" id="{F7BFD3A6-779A-922F-79FF-899495104C0C}"/>
              </a:ext>
            </a:extLst>
          </p:cNvPr>
          <p:cNvSpPr txBox="1"/>
          <p:nvPr/>
        </p:nvSpPr>
        <p:spPr>
          <a:xfrm>
            <a:off x="13636141" y="7013682"/>
            <a:ext cx="3651962" cy="708014"/>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4001" b="1">
                <a:solidFill>
                  <a:schemeClr val="accent5"/>
                </a:solidFill>
                <a:latin typeface="+mj-lt"/>
              </a:rPr>
              <a:t>Accountability</a:t>
            </a:r>
          </a:p>
        </p:txBody>
      </p:sp>
      <p:sp>
        <p:nvSpPr>
          <p:cNvPr id="79" name="Oval 78">
            <a:extLst>
              <a:ext uri="{FF2B5EF4-FFF2-40B4-BE49-F238E27FC236}">
                <a16:creationId xmlns:a16="http://schemas.microsoft.com/office/drawing/2014/main" id="{5E775F98-7DEF-6B0B-C027-BAC1F2799196}"/>
              </a:ext>
            </a:extLst>
          </p:cNvPr>
          <p:cNvSpPr/>
          <p:nvPr/>
        </p:nvSpPr>
        <p:spPr>
          <a:xfrm>
            <a:off x="707516" y="2314595"/>
            <a:ext cx="713232" cy="7132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solidFill>
                <a:schemeClr val="accent1"/>
              </a:solidFill>
            </a:endParaRPr>
          </a:p>
        </p:txBody>
      </p:sp>
      <p:sp>
        <p:nvSpPr>
          <p:cNvPr id="80" name="Oval 79">
            <a:extLst>
              <a:ext uri="{FF2B5EF4-FFF2-40B4-BE49-F238E27FC236}">
                <a16:creationId xmlns:a16="http://schemas.microsoft.com/office/drawing/2014/main" id="{776D05C7-9557-5358-3998-D77BD22827FD}"/>
              </a:ext>
            </a:extLst>
          </p:cNvPr>
          <p:cNvSpPr/>
          <p:nvPr/>
        </p:nvSpPr>
        <p:spPr>
          <a:xfrm>
            <a:off x="12351764" y="2422118"/>
            <a:ext cx="713232" cy="71323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solidFill>
                <a:schemeClr val="accent1"/>
              </a:solidFill>
            </a:endParaRPr>
          </a:p>
        </p:txBody>
      </p:sp>
      <p:sp>
        <p:nvSpPr>
          <p:cNvPr id="81" name="Oval 80">
            <a:extLst>
              <a:ext uri="{FF2B5EF4-FFF2-40B4-BE49-F238E27FC236}">
                <a16:creationId xmlns:a16="http://schemas.microsoft.com/office/drawing/2014/main" id="{CA48F06A-72E9-3A20-C148-5896CE337167}"/>
              </a:ext>
            </a:extLst>
          </p:cNvPr>
          <p:cNvSpPr/>
          <p:nvPr/>
        </p:nvSpPr>
        <p:spPr>
          <a:xfrm>
            <a:off x="12857045" y="7037438"/>
            <a:ext cx="713232" cy="713232"/>
          </a:xfrm>
          <a:prstGeom prst="ellipse">
            <a:avLst/>
          </a:prstGeom>
          <a:solidFill>
            <a:srgbClr val="7EBD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solidFill>
                <a:schemeClr val="accent1"/>
              </a:solidFill>
            </a:endParaRPr>
          </a:p>
        </p:txBody>
      </p:sp>
      <p:sp>
        <p:nvSpPr>
          <p:cNvPr id="82" name="TextBox 81">
            <a:extLst>
              <a:ext uri="{FF2B5EF4-FFF2-40B4-BE49-F238E27FC236}">
                <a16:creationId xmlns:a16="http://schemas.microsoft.com/office/drawing/2014/main" id="{88C3C8B2-BBE6-AF24-FBAC-6DA2A39BE161}"/>
              </a:ext>
            </a:extLst>
          </p:cNvPr>
          <p:cNvSpPr txBox="1"/>
          <p:nvPr/>
        </p:nvSpPr>
        <p:spPr>
          <a:xfrm>
            <a:off x="861292" y="2317379"/>
            <a:ext cx="490841" cy="708014"/>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4001">
                <a:solidFill>
                  <a:schemeClr val="bg1"/>
                </a:solidFill>
              </a:rPr>
              <a:t>1 </a:t>
            </a:r>
            <a:endParaRPr lang="en-US" sz="7200">
              <a:solidFill>
                <a:schemeClr val="bg1"/>
              </a:solidFill>
            </a:endParaRPr>
          </a:p>
        </p:txBody>
      </p:sp>
      <p:sp>
        <p:nvSpPr>
          <p:cNvPr id="83" name="TextBox 82">
            <a:extLst>
              <a:ext uri="{FF2B5EF4-FFF2-40B4-BE49-F238E27FC236}">
                <a16:creationId xmlns:a16="http://schemas.microsoft.com/office/drawing/2014/main" id="{807D3F1D-6753-51C9-BCCB-A73EE5A6EEBB}"/>
              </a:ext>
            </a:extLst>
          </p:cNvPr>
          <p:cNvSpPr txBox="1"/>
          <p:nvPr/>
        </p:nvSpPr>
        <p:spPr>
          <a:xfrm>
            <a:off x="12479693" y="2410542"/>
            <a:ext cx="463589" cy="708014"/>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4001">
                <a:solidFill>
                  <a:schemeClr val="bg1"/>
                </a:solidFill>
              </a:rPr>
              <a:t>2</a:t>
            </a:r>
          </a:p>
        </p:txBody>
      </p:sp>
      <p:sp>
        <p:nvSpPr>
          <p:cNvPr id="84" name="TextBox 83">
            <a:extLst>
              <a:ext uri="{FF2B5EF4-FFF2-40B4-BE49-F238E27FC236}">
                <a16:creationId xmlns:a16="http://schemas.microsoft.com/office/drawing/2014/main" id="{5F07236C-F251-BA12-AD17-A9FC5F49565E}"/>
              </a:ext>
            </a:extLst>
          </p:cNvPr>
          <p:cNvSpPr txBox="1"/>
          <p:nvPr/>
        </p:nvSpPr>
        <p:spPr>
          <a:xfrm>
            <a:off x="12976862" y="7048265"/>
            <a:ext cx="471605" cy="708014"/>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4001">
                <a:solidFill>
                  <a:schemeClr val="bg1"/>
                </a:solidFill>
              </a:rPr>
              <a:t>3</a:t>
            </a:r>
          </a:p>
        </p:txBody>
      </p:sp>
      <p:sp>
        <p:nvSpPr>
          <p:cNvPr id="85" name="Freeform 21">
            <a:extLst>
              <a:ext uri="{FF2B5EF4-FFF2-40B4-BE49-F238E27FC236}">
                <a16:creationId xmlns:a16="http://schemas.microsoft.com/office/drawing/2014/main" id="{9A5F7DC5-D0F2-AEF1-0D80-E8175264F323}"/>
              </a:ext>
            </a:extLst>
          </p:cNvPr>
          <p:cNvSpPr>
            <a:spLocks noChangeAspect="1" noEditPoints="1"/>
          </p:cNvSpPr>
          <p:nvPr/>
        </p:nvSpPr>
        <p:spPr bwMode="auto">
          <a:xfrm>
            <a:off x="6491230" y="4835883"/>
            <a:ext cx="923612" cy="1155018"/>
          </a:xfrm>
          <a:custGeom>
            <a:avLst/>
            <a:gdLst>
              <a:gd name="T0" fmla="*/ 1887 w 4606"/>
              <a:gd name="T1" fmla="*/ 1765 h 5760"/>
              <a:gd name="T2" fmla="*/ 1885 w 4606"/>
              <a:gd name="T3" fmla="*/ 1773 h 5760"/>
              <a:gd name="T4" fmla="*/ 2829 w 4606"/>
              <a:gd name="T5" fmla="*/ 2723 h 5760"/>
              <a:gd name="T6" fmla="*/ 2870 w 4606"/>
              <a:gd name="T7" fmla="*/ 2810 h 5760"/>
              <a:gd name="T8" fmla="*/ 2878 w 4606"/>
              <a:gd name="T9" fmla="*/ 2903 h 5760"/>
              <a:gd name="T10" fmla="*/ 2854 w 4606"/>
              <a:gd name="T11" fmla="*/ 2995 h 5760"/>
              <a:gd name="T12" fmla="*/ 2798 w 4606"/>
              <a:gd name="T13" fmla="*/ 3074 h 5760"/>
              <a:gd name="T14" fmla="*/ 1887 w 4606"/>
              <a:gd name="T15" fmla="*/ 5488 h 5760"/>
              <a:gd name="T16" fmla="*/ 4433 w 4606"/>
              <a:gd name="T17" fmla="*/ 2938 h 5760"/>
              <a:gd name="T18" fmla="*/ 4447 w 4606"/>
              <a:gd name="T19" fmla="*/ 2880 h 5760"/>
              <a:gd name="T20" fmla="*/ 4433 w 4606"/>
              <a:gd name="T21" fmla="*/ 2822 h 5760"/>
              <a:gd name="T22" fmla="*/ 1887 w 4606"/>
              <a:gd name="T23" fmla="*/ 272 h 5760"/>
              <a:gd name="T24" fmla="*/ 159 w 4606"/>
              <a:gd name="T25" fmla="*/ 5488 h 5760"/>
              <a:gd name="T26" fmla="*/ 2704 w 4606"/>
              <a:gd name="T27" fmla="*/ 2938 h 5760"/>
              <a:gd name="T28" fmla="*/ 2719 w 4606"/>
              <a:gd name="T29" fmla="*/ 2880 h 5760"/>
              <a:gd name="T30" fmla="*/ 2704 w 4606"/>
              <a:gd name="T31" fmla="*/ 2822 h 5760"/>
              <a:gd name="T32" fmla="*/ 159 w 4606"/>
              <a:gd name="T33" fmla="*/ 272 h 5760"/>
              <a:gd name="T34" fmla="*/ 94 w 4606"/>
              <a:gd name="T35" fmla="*/ 2 h 5760"/>
              <a:gd name="T36" fmla="*/ 136 w 4606"/>
              <a:gd name="T37" fmla="*/ 23 h 5760"/>
              <a:gd name="T38" fmla="*/ 1728 w 4606"/>
              <a:gd name="T39" fmla="*/ 80 h 5760"/>
              <a:gd name="T40" fmla="*/ 1742 w 4606"/>
              <a:gd name="T41" fmla="*/ 35 h 5760"/>
              <a:gd name="T42" fmla="*/ 1777 w 4606"/>
              <a:gd name="T43" fmla="*/ 5 h 5760"/>
              <a:gd name="T44" fmla="*/ 1824 w 4606"/>
              <a:gd name="T45" fmla="*/ 2 h 5760"/>
              <a:gd name="T46" fmla="*/ 1864 w 4606"/>
              <a:gd name="T47" fmla="*/ 23 h 5760"/>
              <a:gd name="T48" fmla="*/ 4559 w 4606"/>
              <a:gd name="T49" fmla="*/ 2723 h 5760"/>
              <a:gd name="T50" fmla="*/ 4598 w 4606"/>
              <a:gd name="T51" fmla="*/ 2810 h 5760"/>
              <a:gd name="T52" fmla="*/ 4606 w 4606"/>
              <a:gd name="T53" fmla="*/ 2903 h 5760"/>
              <a:gd name="T54" fmla="*/ 4582 w 4606"/>
              <a:gd name="T55" fmla="*/ 2995 h 5760"/>
              <a:gd name="T56" fmla="*/ 4526 w 4606"/>
              <a:gd name="T57" fmla="*/ 3074 h 5760"/>
              <a:gd name="T58" fmla="*/ 1847 w 4606"/>
              <a:gd name="T59" fmla="*/ 5750 h 5760"/>
              <a:gd name="T60" fmla="*/ 1808 w 4606"/>
              <a:gd name="T61" fmla="*/ 5760 h 5760"/>
              <a:gd name="T62" fmla="*/ 1777 w 4606"/>
              <a:gd name="T63" fmla="*/ 5755 h 5760"/>
              <a:gd name="T64" fmla="*/ 1742 w 4606"/>
              <a:gd name="T65" fmla="*/ 5725 h 5760"/>
              <a:gd name="T66" fmla="*/ 1728 w 4606"/>
              <a:gd name="T67" fmla="*/ 5680 h 5760"/>
              <a:gd name="T68" fmla="*/ 136 w 4606"/>
              <a:gd name="T69" fmla="*/ 5737 h 5760"/>
              <a:gd name="T70" fmla="*/ 99 w 4606"/>
              <a:gd name="T71" fmla="*/ 5757 h 5760"/>
              <a:gd name="T72" fmla="*/ 65 w 4606"/>
              <a:gd name="T73" fmla="*/ 5758 h 5760"/>
              <a:gd name="T74" fmla="*/ 30 w 4606"/>
              <a:gd name="T75" fmla="*/ 5743 h 5760"/>
              <a:gd name="T76" fmla="*/ 3 w 4606"/>
              <a:gd name="T77" fmla="*/ 5704 h 5760"/>
              <a:gd name="T78" fmla="*/ 0 w 4606"/>
              <a:gd name="T79" fmla="*/ 80 h 5760"/>
              <a:gd name="T80" fmla="*/ 14 w 4606"/>
              <a:gd name="T81" fmla="*/ 35 h 5760"/>
              <a:gd name="T82" fmla="*/ 49 w 4606"/>
              <a:gd name="T83" fmla="*/ 5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06" h="5760">
                <a:moveTo>
                  <a:pt x="1887" y="272"/>
                </a:moveTo>
                <a:lnTo>
                  <a:pt x="1887" y="1765"/>
                </a:lnTo>
                <a:lnTo>
                  <a:pt x="1887" y="1768"/>
                </a:lnTo>
                <a:lnTo>
                  <a:pt x="1885" y="1773"/>
                </a:lnTo>
                <a:lnTo>
                  <a:pt x="2798" y="2686"/>
                </a:lnTo>
                <a:lnTo>
                  <a:pt x="2829" y="2723"/>
                </a:lnTo>
                <a:lnTo>
                  <a:pt x="2854" y="2765"/>
                </a:lnTo>
                <a:lnTo>
                  <a:pt x="2870" y="2810"/>
                </a:lnTo>
                <a:lnTo>
                  <a:pt x="2878" y="2857"/>
                </a:lnTo>
                <a:lnTo>
                  <a:pt x="2878" y="2903"/>
                </a:lnTo>
                <a:lnTo>
                  <a:pt x="2870" y="2950"/>
                </a:lnTo>
                <a:lnTo>
                  <a:pt x="2854" y="2995"/>
                </a:lnTo>
                <a:lnTo>
                  <a:pt x="2829" y="3037"/>
                </a:lnTo>
                <a:lnTo>
                  <a:pt x="2798" y="3074"/>
                </a:lnTo>
                <a:lnTo>
                  <a:pt x="1887" y="3985"/>
                </a:lnTo>
                <a:lnTo>
                  <a:pt x="1887" y="5488"/>
                </a:lnTo>
                <a:lnTo>
                  <a:pt x="4414" y="2962"/>
                </a:lnTo>
                <a:lnTo>
                  <a:pt x="4433" y="2938"/>
                </a:lnTo>
                <a:lnTo>
                  <a:pt x="4444" y="2910"/>
                </a:lnTo>
                <a:lnTo>
                  <a:pt x="4447" y="2880"/>
                </a:lnTo>
                <a:lnTo>
                  <a:pt x="4444" y="2850"/>
                </a:lnTo>
                <a:lnTo>
                  <a:pt x="4433" y="2822"/>
                </a:lnTo>
                <a:lnTo>
                  <a:pt x="4414" y="2798"/>
                </a:lnTo>
                <a:lnTo>
                  <a:pt x="1887" y="272"/>
                </a:lnTo>
                <a:close/>
                <a:moveTo>
                  <a:pt x="159" y="272"/>
                </a:moveTo>
                <a:lnTo>
                  <a:pt x="159" y="5488"/>
                </a:lnTo>
                <a:lnTo>
                  <a:pt x="2686" y="2962"/>
                </a:lnTo>
                <a:lnTo>
                  <a:pt x="2704" y="2938"/>
                </a:lnTo>
                <a:lnTo>
                  <a:pt x="2716" y="2910"/>
                </a:lnTo>
                <a:lnTo>
                  <a:pt x="2719" y="2880"/>
                </a:lnTo>
                <a:lnTo>
                  <a:pt x="2716" y="2850"/>
                </a:lnTo>
                <a:lnTo>
                  <a:pt x="2704" y="2822"/>
                </a:lnTo>
                <a:lnTo>
                  <a:pt x="2686" y="2798"/>
                </a:lnTo>
                <a:lnTo>
                  <a:pt x="159" y="272"/>
                </a:lnTo>
                <a:close/>
                <a:moveTo>
                  <a:pt x="72" y="0"/>
                </a:moveTo>
                <a:lnTo>
                  <a:pt x="94" y="2"/>
                </a:lnTo>
                <a:lnTo>
                  <a:pt x="117" y="9"/>
                </a:lnTo>
                <a:lnTo>
                  <a:pt x="136" y="23"/>
                </a:lnTo>
                <a:lnTo>
                  <a:pt x="1728" y="1616"/>
                </a:lnTo>
                <a:lnTo>
                  <a:pt x="1728" y="80"/>
                </a:lnTo>
                <a:lnTo>
                  <a:pt x="1731" y="56"/>
                </a:lnTo>
                <a:lnTo>
                  <a:pt x="1742" y="35"/>
                </a:lnTo>
                <a:lnTo>
                  <a:pt x="1758" y="17"/>
                </a:lnTo>
                <a:lnTo>
                  <a:pt x="1777" y="5"/>
                </a:lnTo>
                <a:lnTo>
                  <a:pt x="1801" y="0"/>
                </a:lnTo>
                <a:lnTo>
                  <a:pt x="1824" y="2"/>
                </a:lnTo>
                <a:lnTo>
                  <a:pt x="1845" y="9"/>
                </a:lnTo>
                <a:lnTo>
                  <a:pt x="1864" y="23"/>
                </a:lnTo>
                <a:lnTo>
                  <a:pt x="4526" y="2686"/>
                </a:lnTo>
                <a:lnTo>
                  <a:pt x="4559" y="2723"/>
                </a:lnTo>
                <a:lnTo>
                  <a:pt x="4582" y="2765"/>
                </a:lnTo>
                <a:lnTo>
                  <a:pt x="4598" y="2810"/>
                </a:lnTo>
                <a:lnTo>
                  <a:pt x="4606" y="2857"/>
                </a:lnTo>
                <a:lnTo>
                  <a:pt x="4606" y="2903"/>
                </a:lnTo>
                <a:lnTo>
                  <a:pt x="4598" y="2950"/>
                </a:lnTo>
                <a:lnTo>
                  <a:pt x="4582" y="2995"/>
                </a:lnTo>
                <a:lnTo>
                  <a:pt x="4559" y="3037"/>
                </a:lnTo>
                <a:lnTo>
                  <a:pt x="4526" y="3074"/>
                </a:lnTo>
                <a:lnTo>
                  <a:pt x="1864" y="5737"/>
                </a:lnTo>
                <a:lnTo>
                  <a:pt x="1847" y="5750"/>
                </a:lnTo>
                <a:lnTo>
                  <a:pt x="1829" y="5757"/>
                </a:lnTo>
                <a:lnTo>
                  <a:pt x="1808" y="5760"/>
                </a:lnTo>
                <a:lnTo>
                  <a:pt x="1793" y="5758"/>
                </a:lnTo>
                <a:lnTo>
                  <a:pt x="1777" y="5755"/>
                </a:lnTo>
                <a:lnTo>
                  <a:pt x="1758" y="5743"/>
                </a:lnTo>
                <a:lnTo>
                  <a:pt x="1742" y="5725"/>
                </a:lnTo>
                <a:lnTo>
                  <a:pt x="1731" y="5704"/>
                </a:lnTo>
                <a:lnTo>
                  <a:pt x="1728" y="5680"/>
                </a:lnTo>
                <a:lnTo>
                  <a:pt x="1728" y="4144"/>
                </a:lnTo>
                <a:lnTo>
                  <a:pt x="136" y="5737"/>
                </a:lnTo>
                <a:lnTo>
                  <a:pt x="119" y="5750"/>
                </a:lnTo>
                <a:lnTo>
                  <a:pt x="99" y="5757"/>
                </a:lnTo>
                <a:lnTo>
                  <a:pt x="80" y="5760"/>
                </a:lnTo>
                <a:lnTo>
                  <a:pt x="65" y="5758"/>
                </a:lnTo>
                <a:lnTo>
                  <a:pt x="49" y="5755"/>
                </a:lnTo>
                <a:lnTo>
                  <a:pt x="30" y="5743"/>
                </a:lnTo>
                <a:lnTo>
                  <a:pt x="14" y="5725"/>
                </a:lnTo>
                <a:lnTo>
                  <a:pt x="3" y="5704"/>
                </a:lnTo>
                <a:lnTo>
                  <a:pt x="0" y="5680"/>
                </a:lnTo>
                <a:lnTo>
                  <a:pt x="0" y="80"/>
                </a:lnTo>
                <a:lnTo>
                  <a:pt x="3" y="56"/>
                </a:lnTo>
                <a:lnTo>
                  <a:pt x="14" y="35"/>
                </a:lnTo>
                <a:lnTo>
                  <a:pt x="30" y="17"/>
                </a:lnTo>
                <a:lnTo>
                  <a:pt x="49" y="5"/>
                </a:lnTo>
                <a:lnTo>
                  <a:pt x="72" y="0"/>
                </a:lnTo>
                <a:close/>
              </a:path>
            </a:pathLst>
          </a:custGeom>
          <a:solidFill>
            <a:schemeClr val="bg1"/>
          </a:solidFill>
          <a:ln w="0">
            <a:noFill/>
            <a:prstDash val="solid"/>
            <a:round/>
            <a:headEnd/>
            <a:tailEnd/>
          </a:ln>
        </p:spPr>
        <p:txBody>
          <a:bodyPr vert="horz" wrap="square" lIns="182880" tIns="91440" rIns="182880" bIns="91440" numCol="1" anchor="t" anchorCtr="0" compatLnSpc="1">
            <a:prstTxWarp prst="textNoShape">
              <a:avLst/>
            </a:prstTxWarp>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86" name="Freeform 13">
            <a:extLst>
              <a:ext uri="{FF2B5EF4-FFF2-40B4-BE49-F238E27FC236}">
                <a16:creationId xmlns:a16="http://schemas.microsoft.com/office/drawing/2014/main" id="{BD92CBB3-733B-A650-4027-2C506DF5C74E}"/>
              </a:ext>
            </a:extLst>
          </p:cNvPr>
          <p:cNvSpPr>
            <a:spLocks noChangeAspect="1" noEditPoints="1"/>
          </p:cNvSpPr>
          <p:nvPr/>
        </p:nvSpPr>
        <p:spPr bwMode="auto">
          <a:xfrm>
            <a:off x="9727764" y="3891010"/>
            <a:ext cx="1077780" cy="1098938"/>
          </a:xfrm>
          <a:custGeom>
            <a:avLst/>
            <a:gdLst>
              <a:gd name="T0" fmla="*/ 1660 w 4705"/>
              <a:gd name="T1" fmla="*/ 3595 h 4799"/>
              <a:gd name="T2" fmla="*/ 1568 w 4705"/>
              <a:gd name="T3" fmla="*/ 3687 h 4799"/>
              <a:gd name="T4" fmla="*/ 2136 w 4705"/>
              <a:gd name="T5" fmla="*/ 4310 h 4799"/>
              <a:gd name="T6" fmla="*/ 1995 w 4705"/>
              <a:gd name="T7" fmla="*/ 4391 h 4799"/>
              <a:gd name="T8" fmla="*/ 130 w 4705"/>
              <a:gd name="T9" fmla="*/ 4527 h 4799"/>
              <a:gd name="T10" fmla="*/ 408 w 4705"/>
              <a:gd name="T11" fmla="*/ 2792 h 4799"/>
              <a:gd name="T12" fmla="*/ 556 w 4705"/>
              <a:gd name="T13" fmla="*/ 2675 h 4799"/>
              <a:gd name="T14" fmla="*/ 1408 w 4705"/>
              <a:gd name="T15" fmla="*/ 3435 h 4799"/>
              <a:gd name="T16" fmla="*/ 2206 w 4705"/>
              <a:gd name="T17" fmla="*/ 2545 h 4799"/>
              <a:gd name="T18" fmla="*/ 1362 w 4705"/>
              <a:gd name="T19" fmla="*/ 3296 h 4799"/>
              <a:gd name="T20" fmla="*/ 428 w 4705"/>
              <a:gd name="T21" fmla="*/ 2546 h 4799"/>
              <a:gd name="T22" fmla="*/ 0 w 4705"/>
              <a:gd name="T23" fmla="*/ 4512 h 4799"/>
              <a:gd name="T24" fmla="*/ 276 w 4705"/>
              <a:gd name="T25" fmla="*/ 4799 h 4799"/>
              <a:gd name="T26" fmla="*/ 2011 w 4705"/>
              <a:gd name="T27" fmla="*/ 4520 h 4799"/>
              <a:gd name="T28" fmla="*/ 2215 w 4705"/>
              <a:gd name="T29" fmla="*/ 4149 h 4799"/>
              <a:gd name="T30" fmla="*/ 1660 w 4705"/>
              <a:gd name="T31" fmla="*/ 3595 h 4799"/>
              <a:gd name="T32" fmla="*/ 4705 w 4705"/>
              <a:gd name="T33" fmla="*/ 275 h 4799"/>
              <a:gd name="T34" fmla="*/ 4427 w 4705"/>
              <a:gd name="T35" fmla="*/ 2010 h 4799"/>
              <a:gd name="T36" fmla="*/ 4193 w 4705"/>
              <a:gd name="T37" fmla="*/ 2271 h 4799"/>
              <a:gd name="T38" fmla="*/ 3343 w 4705"/>
              <a:gd name="T39" fmla="*/ 1501 h 4799"/>
              <a:gd name="T40" fmla="*/ 2533 w 4705"/>
              <a:gd name="T41" fmla="*/ 2219 h 4799"/>
              <a:gd name="T42" fmla="*/ 3297 w 4705"/>
              <a:gd name="T43" fmla="*/ 1362 h 4799"/>
              <a:gd name="T44" fmla="*/ 4149 w 4705"/>
              <a:gd name="T45" fmla="*/ 2122 h 4799"/>
              <a:gd name="T46" fmla="*/ 4297 w 4705"/>
              <a:gd name="T47" fmla="*/ 2005 h 4799"/>
              <a:gd name="T48" fmla="*/ 4575 w 4705"/>
              <a:gd name="T49" fmla="*/ 270 h 4799"/>
              <a:gd name="T50" fmla="*/ 2709 w 4705"/>
              <a:gd name="T51" fmla="*/ 406 h 4799"/>
              <a:gd name="T52" fmla="*/ 2569 w 4705"/>
              <a:gd name="T53" fmla="*/ 487 h 4799"/>
              <a:gd name="T54" fmla="*/ 3137 w 4705"/>
              <a:gd name="T55" fmla="*/ 1110 h 4799"/>
              <a:gd name="T56" fmla="*/ 3045 w 4705"/>
              <a:gd name="T57" fmla="*/ 1202 h 4799"/>
              <a:gd name="T58" fmla="*/ 2453 w 4705"/>
              <a:gd name="T59" fmla="*/ 427 h 4799"/>
              <a:gd name="T60" fmla="*/ 4418 w 4705"/>
              <a:gd name="T61" fmla="*/ 0 h 4799"/>
              <a:gd name="T62" fmla="*/ 4705 w 4705"/>
              <a:gd name="T63" fmla="*/ 275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05" h="4799">
                <a:moveTo>
                  <a:pt x="1660" y="3595"/>
                </a:moveTo>
                <a:lnTo>
                  <a:pt x="1660" y="3595"/>
                </a:lnTo>
                <a:cubicBezTo>
                  <a:pt x="1635" y="3569"/>
                  <a:pt x="1593" y="3569"/>
                  <a:pt x="1568" y="3595"/>
                </a:cubicBezTo>
                <a:cubicBezTo>
                  <a:pt x="1542" y="3620"/>
                  <a:pt x="1542" y="3662"/>
                  <a:pt x="1568" y="3687"/>
                </a:cubicBezTo>
                <a:lnTo>
                  <a:pt x="2122" y="4242"/>
                </a:lnTo>
                <a:cubicBezTo>
                  <a:pt x="2141" y="4261"/>
                  <a:pt x="2147" y="4289"/>
                  <a:pt x="2136" y="4310"/>
                </a:cubicBezTo>
                <a:cubicBezTo>
                  <a:pt x="2110" y="4359"/>
                  <a:pt x="2061" y="4390"/>
                  <a:pt x="2006" y="4390"/>
                </a:cubicBezTo>
                <a:cubicBezTo>
                  <a:pt x="2002" y="4390"/>
                  <a:pt x="1999" y="4390"/>
                  <a:pt x="1995" y="4391"/>
                </a:cubicBezTo>
                <a:lnTo>
                  <a:pt x="271" y="4668"/>
                </a:lnTo>
                <a:cubicBezTo>
                  <a:pt x="195" y="4665"/>
                  <a:pt x="133" y="4603"/>
                  <a:pt x="130" y="4527"/>
                </a:cubicBezTo>
                <a:lnTo>
                  <a:pt x="407" y="2803"/>
                </a:lnTo>
                <a:cubicBezTo>
                  <a:pt x="408" y="2799"/>
                  <a:pt x="408" y="2796"/>
                  <a:pt x="408" y="2792"/>
                </a:cubicBezTo>
                <a:cubicBezTo>
                  <a:pt x="408" y="2737"/>
                  <a:pt x="439" y="2688"/>
                  <a:pt x="488" y="2662"/>
                </a:cubicBezTo>
                <a:cubicBezTo>
                  <a:pt x="509" y="2651"/>
                  <a:pt x="537" y="2657"/>
                  <a:pt x="556" y="2675"/>
                </a:cubicBezTo>
                <a:lnTo>
                  <a:pt x="1316" y="3435"/>
                </a:lnTo>
                <a:cubicBezTo>
                  <a:pt x="1340" y="3460"/>
                  <a:pt x="1384" y="3460"/>
                  <a:pt x="1408" y="3435"/>
                </a:cubicBezTo>
                <a:lnTo>
                  <a:pt x="2206" y="2637"/>
                </a:lnTo>
                <a:cubicBezTo>
                  <a:pt x="2231" y="2612"/>
                  <a:pt x="2231" y="2571"/>
                  <a:pt x="2206" y="2545"/>
                </a:cubicBezTo>
                <a:cubicBezTo>
                  <a:pt x="2180" y="2520"/>
                  <a:pt x="2139" y="2520"/>
                  <a:pt x="2113" y="2545"/>
                </a:cubicBezTo>
                <a:lnTo>
                  <a:pt x="1362" y="3296"/>
                </a:lnTo>
                <a:lnTo>
                  <a:pt x="649" y="2583"/>
                </a:lnTo>
                <a:cubicBezTo>
                  <a:pt x="589" y="2524"/>
                  <a:pt x="501" y="2509"/>
                  <a:pt x="428" y="2546"/>
                </a:cubicBezTo>
                <a:cubicBezTo>
                  <a:pt x="337" y="2593"/>
                  <a:pt x="280" y="2685"/>
                  <a:pt x="278" y="2787"/>
                </a:cubicBezTo>
                <a:lnTo>
                  <a:pt x="0" y="4512"/>
                </a:lnTo>
                <a:cubicBezTo>
                  <a:pt x="0" y="4515"/>
                  <a:pt x="0" y="4518"/>
                  <a:pt x="0" y="4522"/>
                </a:cubicBezTo>
                <a:cubicBezTo>
                  <a:pt x="0" y="4674"/>
                  <a:pt x="124" y="4799"/>
                  <a:pt x="276" y="4799"/>
                </a:cubicBezTo>
                <a:cubicBezTo>
                  <a:pt x="279" y="4799"/>
                  <a:pt x="283" y="4798"/>
                  <a:pt x="286" y="4798"/>
                </a:cubicBezTo>
                <a:lnTo>
                  <a:pt x="2011" y="4520"/>
                </a:lnTo>
                <a:cubicBezTo>
                  <a:pt x="2113" y="4518"/>
                  <a:pt x="2205" y="4461"/>
                  <a:pt x="2252" y="4370"/>
                </a:cubicBezTo>
                <a:cubicBezTo>
                  <a:pt x="2289" y="4297"/>
                  <a:pt x="2274" y="4209"/>
                  <a:pt x="2215" y="4149"/>
                </a:cubicBezTo>
                <a:lnTo>
                  <a:pt x="1660" y="3595"/>
                </a:lnTo>
                <a:lnTo>
                  <a:pt x="1660" y="3595"/>
                </a:lnTo>
                <a:close/>
                <a:moveTo>
                  <a:pt x="4705" y="275"/>
                </a:moveTo>
                <a:lnTo>
                  <a:pt x="4705" y="275"/>
                </a:lnTo>
                <a:cubicBezTo>
                  <a:pt x="4705" y="279"/>
                  <a:pt x="4705" y="282"/>
                  <a:pt x="4704" y="285"/>
                </a:cubicBezTo>
                <a:lnTo>
                  <a:pt x="4427" y="2010"/>
                </a:lnTo>
                <a:cubicBezTo>
                  <a:pt x="4425" y="2112"/>
                  <a:pt x="4368" y="2204"/>
                  <a:pt x="4277" y="2251"/>
                </a:cubicBezTo>
                <a:cubicBezTo>
                  <a:pt x="4250" y="2265"/>
                  <a:pt x="4221" y="2271"/>
                  <a:pt x="4193" y="2271"/>
                </a:cubicBezTo>
                <a:cubicBezTo>
                  <a:pt x="4143" y="2271"/>
                  <a:pt x="4094" y="2251"/>
                  <a:pt x="4056" y="2214"/>
                </a:cubicBezTo>
                <a:lnTo>
                  <a:pt x="3343" y="1501"/>
                </a:lnTo>
                <a:lnTo>
                  <a:pt x="2625" y="2219"/>
                </a:lnTo>
                <a:cubicBezTo>
                  <a:pt x="2599" y="2244"/>
                  <a:pt x="2558" y="2244"/>
                  <a:pt x="2533" y="2219"/>
                </a:cubicBezTo>
                <a:cubicBezTo>
                  <a:pt x="2507" y="2193"/>
                  <a:pt x="2507" y="2152"/>
                  <a:pt x="2533" y="2126"/>
                </a:cubicBezTo>
                <a:lnTo>
                  <a:pt x="3297" y="1362"/>
                </a:lnTo>
                <a:cubicBezTo>
                  <a:pt x="3322" y="1337"/>
                  <a:pt x="3364" y="1337"/>
                  <a:pt x="3389" y="1362"/>
                </a:cubicBezTo>
                <a:lnTo>
                  <a:pt x="4149" y="2122"/>
                </a:lnTo>
                <a:cubicBezTo>
                  <a:pt x="4167" y="2140"/>
                  <a:pt x="4195" y="2146"/>
                  <a:pt x="4217" y="2135"/>
                </a:cubicBezTo>
                <a:cubicBezTo>
                  <a:pt x="4266" y="2109"/>
                  <a:pt x="4297" y="2060"/>
                  <a:pt x="4297" y="2005"/>
                </a:cubicBezTo>
                <a:cubicBezTo>
                  <a:pt x="4297" y="2001"/>
                  <a:pt x="4297" y="1998"/>
                  <a:pt x="4297" y="1994"/>
                </a:cubicBezTo>
                <a:lnTo>
                  <a:pt x="4575" y="270"/>
                </a:lnTo>
                <a:cubicBezTo>
                  <a:pt x="4572" y="194"/>
                  <a:pt x="4510" y="132"/>
                  <a:pt x="4433" y="129"/>
                </a:cubicBezTo>
                <a:lnTo>
                  <a:pt x="2709" y="406"/>
                </a:lnTo>
                <a:cubicBezTo>
                  <a:pt x="2706" y="407"/>
                  <a:pt x="2703" y="407"/>
                  <a:pt x="2699" y="407"/>
                </a:cubicBezTo>
                <a:cubicBezTo>
                  <a:pt x="2644" y="407"/>
                  <a:pt x="2594" y="438"/>
                  <a:pt x="2569" y="487"/>
                </a:cubicBezTo>
                <a:cubicBezTo>
                  <a:pt x="2558" y="508"/>
                  <a:pt x="2564" y="536"/>
                  <a:pt x="2582" y="555"/>
                </a:cubicBezTo>
                <a:lnTo>
                  <a:pt x="3137" y="1110"/>
                </a:lnTo>
                <a:cubicBezTo>
                  <a:pt x="3163" y="1135"/>
                  <a:pt x="3163" y="1177"/>
                  <a:pt x="3137" y="1202"/>
                </a:cubicBezTo>
                <a:cubicBezTo>
                  <a:pt x="3111" y="1228"/>
                  <a:pt x="3070" y="1228"/>
                  <a:pt x="3045" y="1202"/>
                </a:cubicBezTo>
                <a:lnTo>
                  <a:pt x="2490" y="648"/>
                </a:lnTo>
                <a:cubicBezTo>
                  <a:pt x="2431" y="588"/>
                  <a:pt x="2416" y="500"/>
                  <a:pt x="2453" y="427"/>
                </a:cubicBezTo>
                <a:cubicBezTo>
                  <a:pt x="2500" y="336"/>
                  <a:pt x="2592" y="279"/>
                  <a:pt x="2694" y="277"/>
                </a:cubicBezTo>
                <a:lnTo>
                  <a:pt x="4418" y="0"/>
                </a:lnTo>
                <a:cubicBezTo>
                  <a:pt x="4422" y="0"/>
                  <a:pt x="4425" y="0"/>
                  <a:pt x="4429" y="0"/>
                </a:cubicBezTo>
                <a:cubicBezTo>
                  <a:pt x="4581" y="0"/>
                  <a:pt x="4705" y="123"/>
                  <a:pt x="4705" y="275"/>
                </a:cubicBezTo>
                <a:close/>
              </a:path>
            </a:pathLst>
          </a:custGeom>
          <a:solidFill>
            <a:schemeClr val="bg1"/>
          </a:solidFill>
          <a:ln w="0">
            <a:noFill/>
            <a:prstDash val="solid"/>
            <a:round/>
            <a:headEnd/>
            <a:tailEnd/>
          </a:ln>
        </p:spPr>
        <p:txBody>
          <a:bodyPr vert="horz" wrap="square" lIns="182880" tIns="91440" rIns="182880" bIns="91440" numCol="1" anchor="t" anchorCtr="0" compatLnSpc="1">
            <a:prstTxWarp prst="textNoShape">
              <a:avLst/>
            </a:prstTxWarp>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87" name="TextBox 86">
            <a:extLst>
              <a:ext uri="{FF2B5EF4-FFF2-40B4-BE49-F238E27FC236}">
                <a16:creationId xmlns:a16="http://schemas.microsoft.com/office/drawing/2014/main" id="{78FFB3D9-DBF7-09C1-D113-487C79323559}"/>
              </a:ext>
            </a:extLst>
          </p:cNvPr>
          <p:cNvSpPr txBox="1"/>
          <p:nvPr/>
        </p:nvSpPr>
        <p:spPr>
          <a:xfrm>
            <a:off x="13621484" y="7728559"/>
            <a:ext cx="4479689" cy="929485"/>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indent="-365778" defTabSz="1371669">
              <a:lnSpc>
                <a:spcPct val="85000"/>
              </a:lnSpc>
              <a:spcBef>
                <a:spcPts val="1601"/>
              </a:spcBef>
              <a:buClr>
                <a:schemeClr val="bg2"/>
              </a:buClr>
            </a:pPr>
            <a:r>
              <a:rPr lang="en-US" sz="3200">
                <a:solidFill>
                  <a:schemeClr val="accent5"/>
                </a:solidFill>
              </a:rPr>
              <a:t>If something goes wrong, </a:t>
            </a:r>
            <a:r>
              <a:rPr lang="en-US" sz="3200" b="1">
                <a:solidFill>
                  <a:schemeClr val="bg2"/>
                </a:solidFill>
              </a:rPr>
              <a:t>who’s to blame</a:t>
            </a:r>
            <a:r>
              <a:rPr lang="en-US" sz="3200">
                <a:solidFill>
                  <a:schemeClr val="accent5"/>
                </a:solidFill>
              </a:rPr>
              <a:t>?</a:t>
            </a:r>
            <a:endParaRPr lang="en-US" sz="3200" b="1">
              <a:solidFill>
                <a:schemeClr val="accent5"/>
              </a:solidFill>
            </a:endParaRPr>
          </a:p>
        </p:txBody>
      </p:sp>
      <p:sp>
        <p:nvSpPr>
          <p:cNvPr id="88" name="TextBox 87">
            <a:extLst>
              <a:ext uri="{FF2B5EF4-FFF2-40B4-BE49-F238E27FC236}">
                <a16:creationId xmlns:a16="http://schemas.microsoft.com/office/drawing/2014/main" id="{B7D69233-9354-0640-6D88-7B819734BE6A}"/>
              </a:ext>
            </a:extLst>
          </p:cNvPr>
          <p:cNvSpPr txBox="1"/>
          <p:nvPr/>
        </p:nvSpPr>
        <p:spPr>
          <a:xfrm>
            <a:off x="1477412" y="3025265"/>
            <a:ext cx="4104710" cy="2185214"/>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indent="-365778" defTabSz="1371669">
              <a:lnSpc>
                <a:spcPct val="85000"/>
              </a:lnSpc>
              <a:spcBef>
                <a:spcPts val="1601"/>
              </a:spcBef>
              <a:buClr>
                <a:schemeClr val="bg2"/>
              </a:buClr>
            </a:pPr>
            <a:r>
              <a:rPr lang="en-US" sz="3200">
                <a:solidFill>
                  <a:schemeClr val="accent5"/>
                </a:solidFill>
              </a:rPr>
              <a:t>Vast data, storage, and computing capabilities enable us to make </a:t>
            </a:r>
            <a:r>
              <a:rPr lang="en-US" sz="3200" b="1">
                <a:solidFill>
                  <a:schemeClr val="bg2"/>
                </a:solidFill>
              </a:rPr>
              <a:t>real-time, automated decisions</a:t>
            </a:r>
          </a:p>
        </p:txBody>
      </p:sp>
    </p:spTree>
    <p:extLst>
      <p:ext uri="{BB962C8B-B14F-4D97-AF65-F5344CB8AC3E}">
        <p14:creationId xmlns:p14="http://schemas.microsoft.com/office/powerpoint/2010/main" val="43348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127">
            <a:extLst>
              <a:ext uri="{FF2B5EF4-FFF2-40B4-BE49-F238E27FC236}">
                <a16:creationId xmlns:a16="http://schemas.microsoft.com/office/drawing/2014/main" id="{7FFD5CF3-9313-F862-7FC6-B65FC833FA5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722"/>
                    </a14:imgEffect>
                    <a14:imgEffect>
                      <a14:saturation sat="224000"/>
                    </a14:imgEffect>
                    <a14:imgEffect>
                      <a14:brightnessContrast bright="20000" contrast="-56000"/>
                    </a14:imgEffect>
                  </a14:imgLayer>
                </a14:imgProps>
              </a:ext>
            </a:extLst>
          </a:blip>
          <a:stretch>
            <a:fillRect/>
          </a:stretch>
        </p:blipFill>
        <p:spPr>
          <a:xfrm>
            <a:off x="5201950" y="1325470"/>
            <a:ext cx="8265830" cy="8019338"/>
          </a:xfrm>
          <a:prstGeom prst="rect">
            <a:avLst/>
          </a:prstGeom>
          <a:solidFill>
            <a:schemeClr val="bg1"/>
          </a:solidFill>
        </p:spPr>
      </p:pic>
      <p:sp>
        <p:nvSpPr>
          <p:cNvPr id="10" name="Title 1">
            <a:extLst>
              <a:ext uri="{FF2B5EF4-FFF2-40B4-BE49-F238E27FC236}">
                <a16:creationId xmlns:a16="http://schemas.microsoft.com/office/drawing/2014/main" id="{B0963BE9-ED4D-47F3-B508-A1E8656CFC91}"/>
              </a:ext>
            </a:extLst>
          </p:cNvPr>
          <p:cNvSpPr txBox="1">
            <a:spLocks/>
          </p:cNvSpPr>
          <p:nvPr/>
        </p:nvSpPr>
        <p:spPr>
          <a:xfrm>
            <a:off x="115004" y="122327"/>
            <a:ext cx="15773400" cy="914400"/>
          </a:xfrm>
          <a:prstGeom prst="rect">
            <a:avLst/>
          </a:prstGeom>
        </p:spPr>
        <p:txBody>
          <a:bodyPr vert="horz" lIns="182880" tIns="91440" rIns="182880" bIns="91440" rtlCol="0" anchor="ctr">
            <a:normAutofit fontScale="90000"/>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nl-BE" sz="5201" spc="600">
                <a:solidFill>
                  <a:schemeClr val="bg1"/>
                </a:solidFill>
              </a:rPr>
              <a:t>STAKEHOLDERS, OPPORTUNITIES, &amp; RISKS</a:t>
            </a:r>
          </a:p>
        </p:txBody>
      </p:sp>
      <p:sp>
        <p:nvSpPr>
          <p:cNvPr id="66" name="TextBox 65">
            <a:extLst>
              <a:ext uri="{FF2B5EF4-FFF2-40B4-BE49-F238E27FC236}">
                <a16:creationId xmlns:a16="http://schemas.microsoft.com/office/drawing/2014/main" id="{8AEBD0D7-0AFB-5EF9-9963-48803B3FC1AD}"/>
              </a:ext>
            </a:extLst>
          </p:cNvPr>
          <p:cNvSpPr txBox="1"/>
          <p:nvPr/>
        </p:nvSpPr>
        <p:spPr>
          <a:xfrm>
            <a:off x="1987828" y="1963781"/>
            <a:ext cx="3490685" cy="523348"/>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2801" b="1">
                <a:solidFill>
                  <a:schemeClr val="bg2"/>
                </a:solidFill>
              </a:rPr>
              <a:t>REGULATORY </a:t>
            </a:r>
          </a:p>
        </p:txBody>
      </p:sp>
      <p:sp>
        <p:nvSpPr>
          <p:cNvPr id="82" name="TextBox 81">
            <a:extLst>
              <a:ext uri="{FF2B5EF4-FFF2-40B4-BE49-F238E27FC236}">
                <a16:creationId xmlns:a16="http://schemas.microsoft.com/office/drawing/2014/main" id="{E024EC26-A006-21F7-9516-4D4C324E1748}"/>
              </a:ext>
            </a:extLst>
          </p:cNvPr>
          <p:cNvSpPr txBox="1"/>
          <p:nvPr/>
        </p:nvSpPr>
        <p:spPr>
          <a:xfrm>
            <a:off x="13808075" y="1963781"/>
            <a:ext cx="2810339" cy="523348"/>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2801" b="1">
                <a:solidFill>
                  <a:schemeClr val="bg2"/>
                </a:solidFill>
              </a:rPr>
              <a:t>SOCIETAL</a:t>
            </a:r>
            <a:r>
              <a:rPr lang="en-US" b="1">
                <a:solidFill>
                  <a:schemeClr val="bg2"/>
                </a:solidFill>
              </a:rPr>
              <a:t> </a:t>
            </a:r>
          </a:p>
        </p:txBody>
      </p:sp>
      <p:sp>
        <p:nvSpPr>
          <p:cNvPr id="83" name="TextBox 82">
            <a:extLst>
              <a:ext uri="{FF2B5EF4-FFF2-40B4-BE49-F238E27FC236}">
                <a16:creationId xmlns:a16="http://schemas.microsoft.com/office/drawing/2014/main" id="{F27DFF87-2073-3B2E-C27F-086FA36862CB}"/>
              </a:ext>
            </a:extLst>
          </p:cNvPr>
          <p:cNvSpPr txBox="1"/>
          <p:nvPr/>
        </p:nvSpPr>
        <p:spPr>
          <a:xfrm>
            <a:off x="8092922" y="9439746"/>
            <a:ext cx="2606102" cy="523348"/>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2801" b="1">
                <a:solidFill>
                  <a:schemeClr val="bg2"/>
                </a:solidFill>
              </a:rPr>
              <a:t>OPERATIONAL</a:t>
            </a:r>
            <a:endParaRPr lang="en-US" b="1">
              <a:solidFill>
                <a:schemeClr val="bg2"/>
              </a:solidFill>
            </a:endParaRPr>
          </a:p>
        </p:txBody>
      </p:sp>
      <p:sp>
        <p:nvSpPr>
          <p:cNvPr id="85" name="TextBox 84">
            <a:extLst>
              <a:ext uri="{FF2B5EF4-FFF2-40B4-BE49-F238E27FC236}">
                <a16:creationId xmlns:a16="http://schemas.microsoft.com/office/drawing/2014/main" id="{FA8F619E-6DC5-F309-724B-B62F38E099CA}"/>
              </a:ext>
            </a:extLst>
          </p:cNvPr>
          <p:cNvSpPr txBox="1"/>
          <p:nvPr/>
        </p:nvSpPr>
        <p:spPr>
          <a:xfrm>
            <a:off x="8629145" y="2017673"/>
            <a:ext cx="1607273"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accent5"/>
                </a:solidFill>
                <a:latin typeface="+mj-lt"/>
                <a:cs typeface="Times New Roman" panose="02020603050405020304" pitchFamily="18" charset="0"/>
              </a:rPr>
              <a:t>Discrimination</a:t>
            </a:r>
            <a:endParaRPr lang="en-US" sz="1800" kern="1100">
              <a:solidFill>
                <a:schemeClr val="accent5"/>
              </a:solidFill>
              <a:latin typeface="+mj-lt"/>
              <a:cs typeface="Times New Roman" panose="02020603050405020304" pitchFamily="18" charset="0"/>
            </a:endParaRPr>
          </a:p>
        </p:txBody>
      </p:sp>
      <p:sp>
        <p:nvSpPr>
          <p:cNvPr id="86" name="TextBox 85">
            <a:extLst>
              <a:ext uri="{FF2B5EF4-FFF2-40B4-BE49-F238E27FC236}">
                <a16:creationId xmlns:a16="http://schemas.microsoft.com/office/drawing/2014/main" id="{C1E262AA-2F71-A975-D675-CC9BFEB68962}"/>
              </a:ext>
            </a:extLst>
          </p:cNvPr>
          <p:cNvSpPr txBox="1"/>
          <p:nvPr/>
        </p:nvSpPr>
        <p:spPr>
          <a:xfrm>
            <a:off x="8719400" y="3033414"/>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accent5"/>
                </a:solidFill>
                <a:latin typeface="+mj-lt"/>
                <a:cs typeface="Times New Roman" panose="02020603050405020304" pitchFamily="18" charset="0"/>
              </a:rPr>
              <a:t>Recourse</a:t>
            </a:r>
          </a:p>
        </p:txBody>
      </p:sp>
      <p:sp>
        <p:nvSpPr>
          <p:cNvPr id="87" name="TextBox 86">
            <a:extLst>
              <a:ext uri="{FF2B5EF4-FFF2-40B4-BE49-F238E27FC236}">
                <a16:creationId xmlns:a16="http://schemas.microsoft.com/office/drawing/2014/main" id="{8D56E12C-6D77-4FD1-96F1-3DC4E1EA382F}"/>
              </a:ext>
            </a:extLst>
          </p:cNvPr>
          <p:cNvSpPr txBox="1"/>
          <p:nvPr/>
        </p:nvSpPr>
        <p:spPr>
          <a:xfrm>
            <a:off x="8649730" y="3739049"/>
            <a:ext cx="1422815"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bg1"/>
                </a:solidFill>
                <a:latin typeface="+mj-lt"/>
                <a:cs typeface="Times New Roman" panose="02020603050405020304" pitchFamily="18" charset="0"/>
              </a:rPr>
              <a:t>Accountability</a:t>
            </a:r>
          </a:p>
        </p:txBody>
      </p:sp>
      <p:sp>
        <p:nvSpPr>
          <p:cNvPr id="88" name="TextBox 87">
            <a:extLst>
              <a:ext uri="{FF2B5EF4-FFF2-40B4-BE49-F238E27FC236}">
                <a16:creationId xmlns:a16="http://schemas.microsoft.com/office/drawing/2014/main" id="{1D802582-59E0-E190-D314-6D5BFD3DA00D}"/>
              </a:ext>
            </a:extLst>
          </p:cNvPr>
          <p:cNvSpPr txBox="1"/>
          <p:nvPr/>
        </p:nvSpPr>
        <p:spPr>
          <a:xfrm>
            <a:off x="8736818" y="4768004"/>
            <a:ext cx="1300889" cy="637547"/>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lnSpc>
                <a:spcPts val="2201"/>
              </a:lnSpc>
            </a:pPr>
            <a:r>
              <a:rPr lang="en-US" sz="1601" kern="1100">
                <a:solidFill>
                  <a:schemeClr val="bg1"/>
                </a:solidFill>
                <a:latin typeface="+mj-lt"/>
                <a:cs typeface="Times New Roman" panose="02020603050405020304" pitchFamily="18" charset="0"/>
              </a:rPr>
              <a:t>Human</a:t>
            </a:r>
          </a:p>
          <a:p>
            <a:pPr algn="ctr">
              <a:lnSpc>
                <a:spcPts val="2201"/>
              </a:lnSpc>
            </a:pPr>
            <a:r>
              <a:rPr lang="en-US" sz="1601" kern="1100">
                <a:solidFill>
                  <a:schemeClr val="bg1"/>
                </a:solidFill>
                <a:latin typeface="+mj-lt"/>
                <a:cs typeface="Times New Roman" panose="02020603050405020304" pitchFamily="18" charset="0"/>
              </a:rPr>
              <a:t>Rights</a:t>
            </a:r>
          </a:p>
        </p:txBody>
      </p:sp>
      <p:sp>
        <p:nvSpPr>
          <p:cNvPr id="89" name="TextBox 88">
            <a:extLst>
              <a:ext uri="{FF2B5EF4-FFF2-40B4-BE49-F238E27FC236}">
                <a16:creationId xmlns:a16="http://schemas.microsoft.com/office/drawing/2014/main" id="{D31CCDCB-AFB8-FC69-AFEB-42C99D9528E3}"/>
              </a:ext>
            </a:extLst>
          </p:cNvPr>
          <p:cNvSpPr txBox="1"/>
          <p:nvPr/>
        </p:nvSpPr>
        <p:spPr>
          <a:xfrm>
            <a:off x="8667146" y="6212875"/>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bg1"/>
                </a:solidFill>
                <a:latin typeface="+mj-lt"/>
                <a:cs typeface="Times New Roman" panose="02020603050405020304" pitchFamily="18" charset="0"/>
              </a:rPr>
              <a:t>Security</a:t>
            </a:r>
          </a:p>
        </p:txBody>
      </p:sp>
      <p:sp>
        <p:nvSpPr>
          <p:cNvPr id="90" name="TextBox 89">
            <a:extLst>
              <a:ext uri="{FF2B5EF4-FFF2-40B4-BE49-F238E27FC236}">
                <a16:creationId xmlns:a16="http://schemas.microsoft.com/office/drawing/2014/main" id="{4508E3F9-2016-794D-722C-8B9CABD9F049}"/>
              </a:ext>
            </a:extLst>
          </p:cNvPr>
          <p:cNvSpPr txBox="1"/>
          <p:nvPr/>
        </p:nvSpPr>
        <p:spPr>
          <a:xfrm>
            <a:off x="8719400" y="7373468"/>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accent5"/>
                </a:solidFill>
                <a:latin typeface="+mj-lt"/>
                <a:cs typeface="Times New Roman" panose="02020603050405020304" pitchFamily="18" charset="0"/>
              </a:rPr>
              <a:t>Contracts</a:t>
            </a:r>
          </a:p>
        </p:txBody>
      </p:sp>
      <p:sp>
        <p:nvSpPr>
          <p:cNvPr id="97" name="TextBox 96">
            <a:extLst>
              <a:ext uri="{FF2B5EF4-FFF2-40B4-BE49-F238E27FC236}">
                <a16:creationId xmlns:a16="http://schemas.microsoft.com/office/drawing/2014/main" id="{4F14E3EA-7C89-8CBD-EF39-972FBF4A1B27}"/>
              </a:ext>
            </a:extLst>
          </p:cNvPr>
          <p:cNvSpPr txBox="1"/>
          <p:nvPr/>
        </p:nvSpPr>
        <p:spPr>
          <a:xfrm>
            <a:off x="8719400" y="8411390"/>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accent5"/>
                </a:solidFill>
                <a:latin typeface="+mj-lt"/>
                <a:cs typeface="Times New Roman" panose="02020603050405020304" pitchFamily="18" charset="0"/>
              </a:rPr>
              <a:t>Governance</a:t>
            </a:r>
          </a:p>
        </p:txBody>
      </p:sp>
      <p:sp>
        <p:nvSpPr>
          <p:cNvPr id="105" name="TextBox 104">
            <a:extLst>
              <a:ext uri="{FF2B5EF4-FFF2-40B4-BE49-F238E27FC236}">
                <a16:creationId xmlns:a16="http://schemas.microsoft.com/office/drawing/2014/main" id="{59B99B1D-D347-F94F-73B0-D13250EFF8E1}"/>
              </a:ext>
            </a:extLst>
          </p:cNvPr>
          <p:cNvSpPr txBox="1"/>
          <p:nvPr/>
        </p:nvSpPr>
        <p:spPr>
          <a:xfrm>
            <a:off x="7801369" y="5430879"/>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bg1"/>
                </a:solidFill>
                <a:latin typeface="+mj-lt"/>
                <a:cs typeface="Times New Roman" panose="02020603050405020304" pitchFamily="18" charset="0"/>
              </a:rPr>
              <a:t>Assessments</a:t>
            </a:r>
          </a:p>
        </p:txBody>
      </p:sp>
      <p:sp>
        <p:nvSpPr>
          <p:cNvPr id="106" name="TextBox 105">
            <a:extLst>
              <a:ext uri="{FF2B5EF4-FFF2-40B4-BE49-F238E27FC236}">
                <a16:creationId xmlns:a16="http://schemas.microsoft.com/office/drawing/2014/main" id="{BEEA75B0-903B-81BD-E53F-1D52D5256620}"/>
              </a:ext>
            </a:extLst>
          </p:cNvPr>
          <p:cNvSpPr txBox="1"/>
          <p:nvPr/>
        </p:nvSpPr>
        <p:spPr>
          <a:xfrm>
            <a:off x="9590735" y="5430878"/>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bg1"/>
                </a:solidFill>
                <a:latin typeface="+mj-lt"/>
                <a:cs typeface="Times New Roman" panose="02020603050405020304" pitchFamily="18" charset="0"/>
              </a:rPr>
              <a:t>Fairness</a:t>
            </a:r>
          </a:p>
        </p:txBody>
      </p:sp>
      <p:sp>
        <p:nvSpPr>
          <p:cNvPr id="107" name="TextBox 106">
            <a:extLst>
              <a:ext uri="{FF2B5EF4-FFF2-40B4-BE49-F238E27FC236}">
                <a16:creationId xmlns:a16="http://schemas.microsoft.com/office/drawing/2014/main" id="{D86CBC0E-FA64-DE76-C72D-0AB66400692A}"/>
              </a:ext>
            </a:extLst>
          </p:cNvPr>
          <p:cNvSpPr txBox="1"/>
          <p:nvPr/>
        </p:nvSpPr>
        <p:spPr>
          <a:xfrm>
            <a:off x="10942951" y="5116901"/>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bg1"/>
                </a:solidFill>
                <a:latin typeface="+mj-lt"/>
                <a:cs typeface="Times New Roman" panose="02020603050405020304" pitchFamily="18" charset="0"/>
              </a:rPr>
              <a:t>Diversity</a:t>
            </a:r>
          </a:p>
        </p:txBody>
      </p:sp>
      <p:sp>
        <p:nvSpPr>
          <p:cNvPr id="108" name="TextBox 107">
            <a:extLst>
              <a:ext uri="{FF2B5EF4-FFF2-40B4-BE49-F238E27FC236}">
                <a16:creationId xmlns:a16="http://schemas.microsoft.com/office/drawing/2014/main" id="{F5536805-EE4A-D38C-483E-922E9A81CAD9}"/>
              </a:ext>
            </a:extLst>
          </p:cNvPr>
          <p:cNvSpPr txBox="1"/>
          <p:nvPr/>
        </p:nvSpPr>
        <p:spPr>
          <a:xfrm>
            <a:off x="6494054" y="4985606"/>
            <a:ext cx="1300889" cy="637547"/>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lnSpc>
                <a:spcPts val="2201"/>
              </a:lnSpc>
            </a:pPr>
            <a:r>
              <a:rPr lang="en-US" sz="1601" kern="1100">
                <a:solidFill>
                  <a:schemeClr val="bg1"/>
                </a:solidFill>
                <a:latin typeface="+mj-lt"/>
                <a:cs typeface="Times New Roman" panose="02020603050405020304" pitchFamily="18" charset="0"/>
              </a:rPr>
              <a:t>Notice &amp; Consent</a:t>
            </a:r>
          </a:p>
        </p:txBody>
      </p:sp>
      <p:sp>
        <p:nvSpPr>
          <p:cNvPr id="109" name="TextBox 108">
            <a:extLst>
              <a:ext uri="{FF2B5EF4-FFF2-40B4-BE49-F238E27FC236}">
                <a16:creationId xmlns:a16="http://schemas.microsoft.com/office/drawing/2014/main" id="{D1A75D65-638D-9621-05A9-40A6AB7713F8}"/>
              </a:ext>
            </a:extLst>
          </p:cNvPr>
          <p:cNvSpPr txBox="1"/>
          <p:nvPr/>
        </p:nvSpPr>
        <p:spPr>
          <a:xfrm>
            <a:off x="6221648" y="6046745"/>
            <a:ext cx="1300889" cy="637547"/>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lnSpc>
                <a:spcPts val="2201"/>
              </a:lnSpc>
            </a:pPr>
            <a:r>
              <a:rPr lang="en-US" sz="1601" kern="1100">
                <a:solidFill>
                  <a:schemeClr val="bg1"/>
                </a:solidFill>
                <a:latin typeface="+mj-lt"/>
                <a:cs typeface="Times New Roman" panose="02020603050405020304" pitchFamily="18" charset="0"/>
              </a:rPr>
              <a:t>Consistent Application</a:t>
            </a:r>
          </a:p>
        </p:txBody>
      </p:sp>
      <p:sp>
        <p:nvSpPr>
          <p:cNvPr id="110" name="TextBox 109">
            <a:extLst>
              <a:ext uri="{FF2B5EF4-FFF2-40B4-BE49-F238E27FC236}">
                <a16:creationId xmlns:a16="http://schemas.microsoft.com/office/drawing/2014/main" id="{D1C1AB95-984F-330A-E278-87596971A754}"/>
              </a:ext>
            </a:extLst>
          </p:cNvPr>
          <p:cNvSpPr txBox="1"/>
          <p:nvPr/>
        </p:nvSpPr>
        <p:spPr>
          <a:xfrm>
            <a:off x="11239757" y="6133835"/>
            <a:ext cx="1080251" cy="637547"/>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lnSpc>
                <a:spcPts val="2201"/>
              </a:lnSpc>
            </a:pPr>
            <a:r>
              <a:rPr lang="en-US" sz="1601" kern="1100">
                <a:solidFill>
                  <a:schemeClr val="bg1"/>
                </a:solidFill>
                <a:latin typeface="+mj-lt"/>
                <a:cs typeface="Times New Roman" panose="02020603050405020304" pitchFamily="18" charset="0"/>
              </a:rPr>
              <a:t>Human-in-the-loop</a:t>
            </a:r>
          </a:p>
        </p:txBody>
      </p:sp>
      <p:sp>
        <p:nvSpPr>
          <p:cNvPr id="111" name="TextBox 110">
            <a:extLst>
              <a:ext uri="{FF2B5EF4-FFF2-40B4-BE49-F238E27FC236}">
                <a16:creationId xmlns:a16="http://schemas.microsoft.com/office/drawing/2014/main" id="{CBE4D74A-E192-18CA-9700-5C429E611B3F}"/>
              </a:ext>
            </a:extLst>
          </p:cNvPr>
          <p:cNvSpPr txBox="1"/>
          <p:nvPr/>
        </p:nvSpPr>
        <p:spPr>
          <a:xfrm>
            <a:off x="10291838" y="5818316"/>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bg1"/>
                </a:solidFill>
                <a:latin typeface="+mj-lt"/>
                <a:cs typeface="Times New Roman" panose="02020603050405020304" pitchFamily="18" charset="0"/>
              </a:rPr>
              <a:t>Agency</a:t>
            </a:r>
          </a:p>
        </p:txBody>
      </p:sp>
      <p:sp>
        <p:nvSpPr>
          <p:cNvPr id="112" name="TextBox 111">
            <a:extLst>
              <a:ext uri="{FF2B5EF4-FFF2-40B4-BE49-F238E27FC236}">
                <a16:creationId xmlns:a16="http://schemas.microsoft.com/office/drawing/2014/main" id="{CCA9ABE7-0BE3-F71A-7E51-12C2AE0F7BEC}"/>
              </a:ext>
            </a:extLst>
          </p:cNvPr>
          <p:cNvSpPr txBox="1"/>
          <p:nvPr/>
        </p:nvSpPr>
        <p:spPr>
          <a:xfrm>
            <a:off x="7099361" y="5818318"/>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bg1"/>
                </a:solidFill>
                <a:latin typeface="+mj-lt"/>
                <a:cs typeface="Times New Roman" panose="02020603050405020304" pitchFamily="18" charset="0"/>
              </a:rPr>
              <a:t>Audit</a:t>
            </a:r>
          </a:p>
        </p:txBody>
      </p:sp>
      <p:sp>
        <p:nvSpPr>
          <p:cNvPr id="113" name="TextBox 112">
            <a:extLst>
              <a:ext uri="{FF2B5EF4-FFF2-40B4-BE49-F238E27FC236}">
                <a16:creationId xmlns:a16="http://schemas.microsoft.com/office/drawing/2014/main" id="{CC1F7229-D9CB-2BA0-8732-FCE550FAEAF2}"/>
              </a:ext>
            </a:extLst>
          </p:cNvPr>
          <p:cNvSpPr txBox="1"/>
          <p:nvPr/>
        </p:nvSpPr>
        <p:spPr>
          <a:xfrm>
            <a:off x="7407764" y="4131899"/>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err="1">
                <a:solidFill>
                  <a:schemeClr val="bg1"/>
                </a:solidFill>
                <a:latin typeface="+mj-lt"/>
                <a:cs typeface="Times New Roman" panose="02020603050405020304" pitchFamily="18" charset="0"/>
              </a:rPr>
              <a:t>Explainability</a:t>
            </a:r>
            <a:endParaRPr lang="en-US" sz="1601" kern="1100">
              <a:solidFill>
                <a:schemeClr val="bg1"/>
              </a:solidFill>
              <a:latin typeface="+mj-lt"/>
              <a:cs typeface="Times New Roman" panose="02020603050405020304" pitchFamily="18" charset="0"/>
            </a:endParaRPr>
          </a:p>
        </p:txBody>
      </p:sp>
      <p:sp>
        <p:nvSpPr>
          <p:cNvPr id="114" name="TextBox 113">
            <a:extLst>
              <a:ext uri="{FF2B5EF4-FFF2-40B4-BE49-F238E27FC236}">
                <a16:creationId xmlns:a16="http://schemas.microsoft.com/office/drawing/2014/main" id="{2F605B12-A978-18B7-6503-3FFAA09EDD06}"/>
              </a:ext>
            </a:extLst>
          </p:cNvPr>
          <p:cNvSpPr txBox="1"/>
          <p:nvPr/>
        </p:nvSpPr>
        <p:spPr>
          <a:xfrm>
            <a:off x="10022017" y="4131899"/>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bg1"/>
                </a:solidFill>
                <a:latin typeface="+mj-lt"/>
                <a:cs typeface="Times New Roman" panose="02020603050405020304" pitchFamily="18" charset="0"/>
              </a:rPr>
              <a:t>Integrity</a:t>
            </a:r>
          </a:p>
        </p:txBody>
      </p:sp>
      <p:sp>
        <p:nvSpPr>
          <p:cNvPr id="115" name="TextBox 114">
            <a:extLst>
              <a:ext uri="{FF2B5EF4-FFF2-40B4-BE49-F238E27FC236}">
                <a16:creationId xmlns:a16="http://schemas.microsoft.com/office/drawing/2014/main" id="{E2C52064-EB22-8CC2-3A56-BA9211A7997F}"/>
              </a:ext>
            </a:extLst>
          </p:cNvPr>
          <p:cNvSpPr txBox="1"/>
          <p:nvPr/>
        </p:nvSpPr>
        <p:spPr>
          <a:xfrm>
            <a:off x="6615982" y="3520669"/>
            <a:ext cx="913958" cy="637547"/>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lnSpc>
                <a:spcPts val="2201"/>
              </a:lnSpc>
            </a:pPr>
            <a:r>
              <a:rPr lang="en-US" sz="1601" kern="1100">
                <a:solidFill>
                  <a:schemeClr val="accent5"/>
                </a:solidFill>
                <a:latin typeface="+mj-lt"/>
                <a:cs typeface="Times New Roman" panose="02020603050405020304" pitchFamily="18" charset="0"/>
              </a:rPr>
              <a:t>Lawful</a:t>
            </a:r>
            <a:r>
              <a:rPr lang="en-US" sz="1601" kern="1100">
                <a:latin typeface="+mj-lt"/>
                <a:cs typeface="Times New Roman" panose="02020603050405020304" pitchFamily="18" charset="0"/>
              </a:rPr>
              <a:t> </a:t>
            </a:r>
            <a:r>
              <a:rPr lang="en-US" sz="1601" kern="1100">
                <a:solidFill>
                  <a:schemeClr val="accent5"/>
                </a:solidFill>
                <a:latin typeface="+mj-lt"/>
                <a:cs typeface="Times New Roman" panose="02020603050405020304" pitchFamily="18" charset="0"/>
              </a:rPr>
              <a:t>Basis</a:t>
            </a:r>
          </a:p>
        </p:txBody>
      </p:sp>
      <p:sp>
        <p:nvSpPr>
          <p:cNvPr id="116" name="TextBox 115">
            <a:extLst>
              <a:ext uri="{FF2B5EF4-FFF2-40B4-BE49-F238E27FC236}">
                <a16:creationId xmlns:a16="http://schemas.microsoft.com/office/drawing/2014/main" id="{414180C1-D6F2-D03B-2D8C-AFA14D806546}"/>
              </a:ext>
            </a:extLst>
          </p:cNvPr>
          <p:cNvSpPr txBox="1"/>
          <p:nvPr/>
        </p:nvSpPr>
        <p:spPr>
          <a:xfrm>
            <a:off x="11094601" y="3756467"/>
            <a:ext cx="154166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accent5"/>
                </a:solidFill>
                <a:latin typeface="+mj-lt"/>
                <a:cs typeface="Times New Roman" panose="02020603050405020304" pitchFamily="18" charset="0"/>
              </a:rPr>
              <a:t>Transparency</a:t>
            </a:r>
          </a:p>
        </p:txBody>
      </p:sp>
      <p:sp>
        <p:nvSpPr>
          <p:cNvPr id="117" name="TextBox 116">
            <a:extLst>
              <a:ext uri="{FF2B5EF4-FFF2-40B4-BE49-F238E27FC236}">
                <a16:creationId xmlns:a16="http://schemas.microsoft.com/office/drawing/2014/main" id="{24C73F7F-0755-D686-0F17-2B9D2BAB6228}"/>
              </a:ext>
            </a:extLst>
          </p:cNvPr>
          <p:cNvSpPr txBox="1"/>
          <p:nvPr/>
        </p:nvSpPr>
        <p:spPr>
          <a:xfrm>
            <a:off x="9584750" y="2597832"/>
            <a:ext cx="1300889" cy="637547"/>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lnSpc>
                <a:spcPts val="2201"/>
              </a:lnSpc>
            </a:pPr>
            <a:r>
              <a:rPr lang="en-US" sz="1601" kern="1100">
                <a:solidFill>
                  <a:schemeClr val="accent5"/>
                </a:solidFill>
                <a:latin typeface="+mj-lt"/>
                <a:cs typeface="Times New Roman" panose="02020603050405020304" pitchFamily="18" charset="0"/>
              </a:rPr>
              <a:t>Vulnerable Peoples</a:t>
            </a:r>
          </a:p>
        </p:txBody>
      </p:sp>
      <p:sp>
        <p:nvSpPr>
          <p:cNvPr id="118" name="TextBox 117">
            <a:extLst>
              <a:ext uri="{FF2B5EF4-FFF2-40B4-BE49-F238E27FC236}">
                <a16:creationId xmlns:a16="http://schemas.microsoft.com/office/drawing/2014/main" id="{547582A6-DE02-3418-CADB-48C69344BC82}"/>
              </a:ext>
            </a:extLst>
          </p:cNvPr>
          <p:cNvSpPr txBox="1"/>
          <p:nvPr/>
        </p:nvSpPr>
        <p:spPr>
          <a:xfrm>
            <a:off x="5478511" y="2998579"/>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accent5"/>
                </a:solidFill>
                <a:latin typeface="+mj-lt"/>
                <a:cs typeface="Times New Roman" panose="02020603050405020304" pitchFamily="18" charset="0"/>
              </a:rPr>
              <a:t>Privacy</a:t>
            </a:r>
          </a:p>
        </p:txBody>
      </p:sp>
      <p:sp>
        <p:nvSpPr>
          <p:cNvPr id="119" name="TextBox 118">
            <a:extLst>
              <a:ext uri="{FF2B5EF4-FFF2-40B4-BE49-F238E27FC236}">
                <a16:creationId xmlns:a16="http://schemas.microsoft.com/office/drawing/2014/main" id="{267C1DE5-7DFD-4BB3-3B32-160E1778CA25}"/>
              </a:ext>
            </a:extLst>
          </p:cNvPr>
          <p:cNvSpPr txBox="1"/>
          <p:nvPr/>
        </p:nvSpPr>
        <p:spPr>
          <a:xfrm>
            <a:off x="12038317" y="3033416"/>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accent5"/>
                </a:solidFill>
                <a:latin typeface="+mj-lt"/>
                <a:cs typeface="Times New Roman" panose="02020603050405020304" pitchFamily="18" charset="0"/>
              </a:rPr>
              <a:t>Ethics</a:t>
            </a:r>
          </a:p>
        </p:txBody>
      </p:sp>
      <p:sp>
        <p:nvSpPr>
          <p:cNvPr id="120" name="TextBox 119">
            <a:extLst>
              <a:ext uri="{FF2B5EF4-FFF2-40B4-BE49-F238E27FC236}">
                <a16:creationId xmlns:a16="http://schemas.microsoft.com/office/drawing/2014/main" id="{CDD4002B-E62E-4EAF-52D5-7F76C9789188}"/>
              </a:ext>
            </a:extLst>
          </p:cNvPr>
          <p:cNvSpPr txBox="1"/>
          <p:nvPr/>
        </p:nvSpPr>
        <p:spPr>
          <a:xfrm>
            <a:off x="7964305" y="2676866"/>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accent5"/>
                </a:solidFill>
                <a:latin typeface="+mj-lt"/>
                <a:cs typeface="Times New Roman" panose="02020603050405020304" pitchFamily="18" charset="0"/>
              </a:rPr>
              <a:t>Ecosystem</a:t>
            </a:r>
          </a:p>
        </p:txBody>
      </p:sp>
      <p:sp>
        <p:nvSpPr>
          <p:cNvPr id="121" name="TextBox 120">
            <a:extLst>
              <a:ext uri="{FF2B5EF4-FFF2-40B4-BE49-F238E27FC236}">
                <a16:creationId xmlns:a16="http://schemas.microsoft.com/office/drawing/2014/main" id="{EF979A70-FB19-AEFB-BE28-BB9EB8BF805D}"/>
              </a:ext>
            </a:extLst>
          </p:cNvPr>
          <p:cNvSpPr txBox="1"/>
          <p:nvPr/>
        </p:nvSpPr>
        <p:spPr>
          <a:xfrm>
            <a:off x="9970256" y="6554809"/>
            <a:ext cx="1300889" cy="338682"/>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kern="1100">
                <a:solidFill>
                  <a:schemeClr val="bg1"/>
                </a:solidFill>
                <a:latin typeface="+mj-lt"/>
                <a:cs typeface="Times New Roman" panose="02020603050405020304" pitchFamily="18" charset="0"/>
              </a:rPr>
              <a:t>Training</a:t>
            </a:r>
          </a:p>
        </p:txBody>
      </p:sp>
      <p:sp>
        <p:nvSpPr>
          <p:cNvPr id="122" name="TextBox 121">
            <a:extLst>
              <a:ext uri="{FF2B5EF4-FFF2-40B4-BE49-F238E27FC236}">
                <a16:creationId xmlns:a16="http://schemas.microsoft.com/office/drawing/2014/main" id="{1870FDC5-3B3C-E352-4FB4-7037277C58A4}"/>
              </a:ext>
            </a:extLst>
          </p:cNvPr>
          <p:cNvSpPr txBox="1"/>
          <p:nvPr/>
        </p:nvSpPr>
        <p:spPr>
          <a:xfrm>
            <a:off x="7379597" y="6475767"/>
            <a:ext cx="1300889" cy="637547"/>
          </a:xfrm>
          <a:prstGeom prst="rect">
            <a:avLst/>
          </a:prstGeom>
          <a:noFill/>
        </p:spPr>
        <p:txBody>
          <a:bodyPr wrap="square" lIns="0" tIns="0" rIns="0" bIns="9144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lnSpc>
                <a:spcPts val="2201"/>
              </a:lnSpc>
            </a:pPr>
            <a:r>
              <a:rPr lang="en-US" sz="1601" kern="1100">
                <a:solidFill>
                  <a:schemeClr val="bg1"/>
                </a:solidFill>
                <a:latin typeface="+mj-lt"/>
                <a:cs typeface="Times New Roman" panose="02020603050405020304" pitchFamily="18" charset="0"/>
              </a:rPr>
              <a:t>Executive Awareness</a:t>
            </a:r>
          </a:p>
        </p:txBody>
      </p:sp>
      <p:sp>
        <p:nvSpPr>
          <p:cNvPr id="124" name="TextBox 123">
            <a:extLst>
              <a:ext uri="{FF2B5EF4-FFF2-40B4-BE49-F238E27FC236}">
                <a16:creationId xmlns:a16="http://schemas.microsoft.com/office/drawing/2014/main" id="{AA276B56-C7CC-1A1E-3852-A0666F02F596}"/>
              </a:ext>
            </a:extLst>
          </p:cNvPr>
          <p:cNvSpPr txBox="1"/>
          <p:nvPr/>
        </p:nvSpPr>
        <p:spPr>
          <a:xfrm>
            <a:off x="1431738" y="9365217"/>
            <a:ext cx="3059135" cy="307777"/>
          </a:xfrm>
          <a:prstGeom prst="rect">
            <a:avLst/>
          </a:prstGeom>
          <a:noFill/>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a:solidFill>
                  <a:schemeClr val="accent5"/>
                </a:solidFill>
                <a:latin typeface="Calibri" panose="020F0502020204030204" pitchFamily="34" charset="0"/>
              </a:rPr>
              <a:t>Graphic by Steven </a:t>
            </a:r>
            <a:r>
              <a:rPr lang="en-US" sz="1400" err="1">
                <a:solidFill>
                  <a:schemeClr val="accent5"/>
                </a:solidFill>
                <a:latin typeface="Calibri" panose="020F0502020204030204" pitchFamily="34" charset="0"/>
              </a:rPr>
              <a:t>Tiell</a:t>
            </a:r>
            <a:endParaRPr lang="en-US" sz="1400">
              <a:solidFill>
                <a:schemeClr val="accent5"/>
              </a:solidFill>
            </a:endParaRPr>
          </a:p>
        </p:txBody>
      </p:sp>
      <p:sp>
        <p:nvSpPr>
          <p:cNvPr id="7" name="Title 6">
            <a:extLst>
              <a:ext uri="{FF2B5EF4-FFF2-40B4-BE49-F238E27FC236}">
                <a16:creationId xmlns:a16="http://schemas.microsoft.com/office/drawing/2014/main" id="{076D2519-AFE5-76CC-9BE0-D479243DBD27}"/>
              </a:ext>
            </a:extLst>
          </p:cNvPr>
          <p:cNvSpPr>
            <a:spLocks noGrp="1"/>
          </p:cNvSpPr>
          <p:nvPr>
            <p:ph type="title"/>
          </p:nvPr>
        </p:nvSpPr>
        <p:spPr>
          <a:xfrm>
            <a:off x="331138" y="396724"/>
            <a:ext cx="15773400" cy="775597"/>
          </a:xfrm>
        </p:spPr>
        <p:txBody>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5600">
                <a:solidFill>
                  <a:schemeClr val="accent5"/>
                </a:solidFill>
                <a:latin typeface="Anova Bold"/>
              </a:rPr>
              <a:t>Stakeholders, Opportunities &amp; Risks</a:t>
            </a:r>
          </a:p>
        </p:txBody>
      </p:sp>
    </p:spTree>
    <p:extLst>
      <p:ext uri="{BB962C8B-B14F-4D97-AF65-F5344CB8AC3E}">
        <p14:creationId xmlns:p14="http://schemas.microsoft.com/office/powerpoint/2010/main" val="319653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05EEDD-5207-D51D-C861-C173DFD7E2A4}"/>
              </a:ext>
            </a:extLst>
          </p:cNvPr>
          <p:cNvSpPr/>
          <p:nvPr/>
        </p:nvSpPr>
        <p:spPr>
          <a:xfrm>
            <a:off x="0" y="6866022"/>
            <a:ext cx="18288000" cy="3293505"/>
          </a:xfrm>
          <a:prstGeom prst="rect">
            <a:avLst/>
          </a:prstGeom>
          <a:gradFill>
            <a:gsLst>
              <a:gs pos="0">
                <a:schemeClr val="bg1"/>
              </a:gs>
              <a:gs pos="5000">
                <a:schemeClr val="accent6"/>
              </a:gs>
              <a:gs pos="93000">
                <a:schemeClr val="accent6"/>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1800" b="1" spc="600">
              <a:cs typeface="Calibri"/>
            </a:endParaRPr>
          </a:p>
        </p:txBody>
      </p:sp>
      <p:sp>
        <p:nvSpPr>
          <p:cNvPr id="7" name="Right Brace 6">
            <a:extLst>
              <a:ext uri="{FF2B5EF4-FFF2-40B4-BE49-F238E27FC236}">
                <a16:creationId xmlns:a16="http://schemas.microsoft.com/office/drawing/2014/main" id="{8B3501B5-CD61-A500-13E6-F391D044832F}"/>
              </a:ext>
            </a:extLst>
          </p:cNvPr>
          <p:cNvSpPr/>
          <p:nvPr/>
        </p:nvSpPr>
        <p:spPr>
          <a:xfrm rot="5400000">
            <a:off x="12311609" y="3539462"/>
            <a:ext cx="386592" cy="482024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2801"/>
          </a:p>
        </p:txBody>
      </p:sp>
      <p:sp>
        <p:nvSpPr>
          <p:cNvPr id="8" name="Right Brace 7">
            <a:extLst>
              <a:ext uri="{FF2B5EF4-FFF2-40B4-BE49-F238E27FC236}">
                <a16:creationId xmlns:a16="http://schemas.microsoft.com/office/drawing/2014/main" id="{144FC7B1-62DD-BFEA-140E-8E49920BEFB7}"/>
              </a:ext>
            </a:extLst>
          </p:cNvPr>
          <p:cNvSpPr/>
          <p:nvPr/>
        </p:nvSpPr>
        <p:spPr>
          <a:xfrm rot="5400000">
            <a:off x="15889012" y="4679393"/>
            <a:ext cx="395786" cy="229822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2801"/>
          </a:p>
        </p:txBody>
      </p:sp>
      <p:sp>
        <p:nvSpPr>
          <p:cNvPr id="9" name="TextBox 8">
            <a:extLst>
              <a:ext uri="{FF2B5EF4-FFF2-40B4-BE49-F238E27FC236}">
                <a16:creationId xmlns:a16="http://schemas.microsoft.com/office/drawing/2014/main" id="{CE6D8B3F-DD3D-2FAB-71A0-D6DBD6D4432D}"/>
              </a:ext>
            </a:extLst>
          </p:cNvPr>
          <p:cNvSpPr txBox="1"/>
          <p:nvPr/>
        </p:nvSpPr>
        <p:spPr>
          <a:xfrm>
            <a:off x="1005407" y="6896561"/>
            <a:ext cx="3878456" cy="523220"/>
          </a:xfrm>
          <a:prstGeom prst="rect">
            <a:avLst/>
          </a:prstGeom>
          <a:noFill/>
        </p:spPr>
        <p:txBody>
          <a:bodyPr wrap="square" rtlCol="0" anchor="t">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1400"/>
              <a:t>Availability Bias</a:t>
            </a:r>
          </a:p>
          <a:p>
            <a:r>
              <a:rPr lang="en-US" sz="1400"/>
              <a:t>Recall Bias</a:t>
            </a:r>
          </a:p>
        </p:txBody>
      </p:sp>
      <p:sp>
        <p:nvSpPr>
          <p:cNvPr id="10" name="TextBox 9">
            <a:extLst>
              <a:ext uri="{FF2B5EF4-FFF2-40B4-BE49-F238E27FC236}">
                <a16:creationId xmlns:a16="http://schemas.microsoft.com/office/drawing/2014/main" id="{E5E32F28-3491-0C10-C27C-3022712C67FE}"/>
              </a:ext>
            </a:extLst>
          </p:cNvPr>
          <p:cNvSpPr txBox="1"/>
          <p:nvPr/>
        </p:nvSpPr>
        <p:spPr>
          <a:xfrm>
            <a:off x="11603039" y="6896561"/>
            <a:ext cx="2928107" cy="738664"/>
          </a:xfrm>
          <a:prstGeom prst="rect">
            <a:avLst/>
          </a:prstGeom>
          <a:noFill/>
        </p:spPr>
        <p:txBody>
          <a:bodyPr wrap="square" rtlCol="0" anchor="t">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a:t>Automation bias </a:t>
            </a:r>
          </a:p>
          <a:p>
            <a:pPr algn="ctr"/>
            <a:r>
              <a:rPr lang="en-US" sz="1400"/>
              <a:t>Deployment Bias</a:t>
            </a:r>
          </a:p>
          <a:p>
            <a:pPr algn="ctr"/>
            <a:r>
              <a:rPr lang="en-US" sz="1400"/>
              <a:t>Drift Bias</a:t>
            </a:r>
          </a:p>
        </p:txBody>
      </p:sp>
      <p:sp>
        <p:nvSpPr>
          <p:cNvPr id="11" name="TextBox 10">
            <a:extLst>
              <a:ext uri="{FF2B5EF4-FFF2-40B4-BE49-F238E27FC236}">
                <a16:creationId xmlns:a16="http://schemas.microsoft.com/office/drawing/2014/main" id="{96577AD4-3D08-FE6E-1666-EE3380D090B9}"/>
              </a:ext>
            </a:extLst>
          </p:cNvPr>
          <p:cNvSpPr txBox="1"/>
          <p:nvPr/>
        </p:nvSpPr>
        <p:spPr>
          <a:xfrm>
            <a:off x="6169918" y="6896561"/>
            <a:ext cx="2928107" cy="2031325"/>
          </a:xfrm>
          <a:prstGeom prst="rect">
            <a:avLst/>
          </a:prstGeom>
          <a:noFill/>
        </p:spPr>
        <p:txBody>
          <a:bodyPr wrap="square" rtlCol="0" anchor="t">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a:t>Exclusion Bias</a:t>
            </a:r>
          </a:p>
          <a:p>
            <a:pPr algn="ctr"/>
            <a:r>
              <a:rPr lang="en-US" sz="1400"/>
              <a:t>Pre-processing Bias</a:t>
            </a:r>
          </a:p>
          <a:p>
            <a:pPr algn="ctr"/>
            <a:r>
              <a:rPr lang="en-US" sz="1400"/>
              <a:t>Measurement Bias</a:t>
            </a:r>
          </a:p>
          <a:p>
            <a:pPr algn="ctr"/>
            <a:r>
              <a:rPr lang="en-US" sz="1400"/>
              <a:t>Time-interval bias</a:t>
            </a:r>
          </a:p>
          <a:p>
            <a:pPr algn="ctr"/>
            <a:r>
              <a:rPr lang="en-US" sz="1400"/>
              <a:t>Historical Bias</a:t>
            </a:r>
          </a:p>
          <a:p>
            <a:pPr algn="ctr"/>
            <a:endParaRPr lang="en-US" sz="1400"/>
          </a:p>
          <a:p>
            <a:pPr algn="ctr"/>
            <a:r>
              <a:rPr lang="en-US" sz="1400"/>
              <a:t>Sample Selection:</a:t>
            </a:r>
          </a:p>
          <a:p>
            <a:pPr algn="ctr"/>
            <a:r>
              <a:rPr lang="en-US" sz="1400"/>
              <a:t>Selection Bias</a:t>
            </a:r>
          </a:p>
          <a:p>
            <a:pPr algn="ctr"/>
            <a:r>
              <a:rPr lang="en-US" sz="1400"/>
              <a:t>Attrition Bias</a:t>
            </a:r>
          </a:p>
        </p:txBody>
      </p:sp>
      <p:sp>
        <p:nvSpPr>
          <p:cNvPr id="12" name="Rectangle 11">
            <a:extLst>
              <a:ext uri="{FF2B5EF4-FFF2-40B4-BE49-F238E27FC236}">
                <a16:creationId xmlns:a16="http://schemas.microsoft.com/office/drawing/2014/main" id="{1B888F21-ED3A-53C0-28C6-94E581376831}"/>
              </a:ext>
            </a:extLst>
          </p:cNvPr>
          <p:cNvSpPr/>
          <p:nvPr/>
        </p:nvSpPr>
        <p:spPr>
          <a:xfrm>
            <a:off x="0" y="765619"/>
            <a:ext cx="18288000" cy="5516705"/>
          </a:xfrm>
          <a:prstGeom prst="rect">
            <a:avLst/>
          </a:prstGeom>
          <a:gradFill flip="none" rotWithShape="1">
            <a:gsLst>
              <a:gs pos="0">
                <a:schemeClr val="accent6">
                  <a:lumMod val="20000"/>
                  <a:lumOff val="80000"/>
                </a:schemeClr>
              </a:gs>
              <a:gs pos="62000">
                <a:schemeClr val="accent6"/>
              </a:gs>
              <a:gs pos="100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1800" spc="600"/>
          </a:p>
        </p:txBody>
      </p:sp>
      <p:sp>
        <p:nvSpPr>
          <p:cNvPr id="13" name="Round Diagonal Corner Rectangle 12">
            <a:extLst>
              <a:ext uri="{FF2B5EF4-FFF2-40B4-BE49-F238E27FC236}">
                <a16:creationId xmlns:a16="http://schemas.microsoft.com/office/drawing/2014/main" id="{3323D4C1-CBAB-F21D-82FA-3004AC5F4D00}"/>
              </a:ext>
            </a:extLst>
          </p:cNvPr>
          <p:cNvSpPr/>
          <p:nvPr/>
        </p:nvSpPr>
        <p:spPr>
          <a:xfrm>
            <a:off x="12098399" y="2622061"/>
            <a:ext cx="1903790" cy="2407574"/>
          </a:xfrm>
          <a:prstGeom prst="round2Diag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1601"/>
          </a:p>
        </p:txBody>
      </p:sp>
      <p:sp>
        <p:nvSpPr>
          <p:cNvPr id="14" name="TextBox 13">
            <a:extLst>
              <a:ext uri="{FF2B5EF4-FFF2-40B4-BE49-F238E27FC236}">
                <a16:creationId xmlns:a16="http://schemas.microsoft.com/office/drawing/2014/main" id="{0DF2962D-C2CB-CD78-6A01-2B5507F788E5}"/>
              </a:ext>
            </a:extLst>
          </p:cNvPr>
          <p:cNvSpPr txBox="1"/>
          <p:nvPr/>
        </p:nvSpPr>
        <p:spPr>
          <a:xfrm>
            <a:off x="12421895" y="1401826"/>
            <a:ext cx="4986263" cy="923330"/>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800">
                <a:solidFill>
                  <a:schemeClr val="accent5"/>
                </a:solidFill>
                <a:latin typeface="+mj-lt"/>
              </a:rPr>
              <a:t>CONSUME DATA</a:t>
            </a:r>
          </a:p>
          <a:p>
            <a:pPr algn="ctr"/>
            <a:r>
              <a:rPr lang="en-US" sz="1800">
                <a:solidFill>
                  <a:schemeClr val="accent5"/>
                </a:solidFill>
                <a:latin typeface="+mj-lt"/>
              </a:rPr>
              <a:t>A person, process, or system benefits from manipulated data</a:t>
            </a:r>
          </a:p>
        </p:txBody>
      </p:sp>
      <p:sp>
        <p:nvSpPr>
          <p:cNvPr id="15" name="TextBox 14">
            <a:extLst>
              <a:ext uri="{FF2B5EF4-FFF2-40B4-BE49-F238E27FC236}">
                <a16:creationId xmlns:a16="http://schemas.microsoft.com/office/drawing/2014/main" id="{F858C68E-6DF3-FEEA-C301-2C04AB6F4699}"/>
              </a:ext>
            </a:extLst>
          </p:cNvPr>
          <p:cNvSpPr txBox="1"/>
          <p:nvPr/>
        </p:nvSpPr>
        <p:spPr>
          <a:xfrm>
            <a:off x="12016856" y="2761442"/>
            <a:ext cx="2045507" cy="2063129"/>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a:solidFill>
                  <a:schemeClr val="bg1"/>
                </a:solidFill>
              </a:rPr>
              <a:t>MODEL DEPLOY</a:t>
            </a:r>
          </a:p>
          <a:p>
            <a:pPr algn="ctr"/>
            <a:r>
              <a:rPr lang="en-US" sz="1601">
                <a:solidFill>
                  <a:schemeClr val="bg1"/>
                </a:solidFill>
              </a:rPr>
              <a:t>Apply the insights gained from data analysis towards making decisions, affecting change, or delivering a product or service</a:t>
            </a:r>
          </a:p>
        </p:txBody>
      </p:sp>
      <p:sp>
        <p:nvSpPr>
          <p:cNvPr id="16" name="Right Brace 15">
            <a:extLst>
              <a:ext uri="{FF2B5EF4-FFF2-40B4-BE49-F238E27FC236}">
                <a16:creationId xmlns:a16="http://schemas.microsoft.com/office/drawing/2014/main" id="{A3C76630-43B5-D411-5070-57E467CD9ABA}"/>
              </a:ext>
            </a:extLst>
          </p:cNvPr>
          <p:cNvSpPr/>
          <p:nvPr/>
        </p:nvSpPr>
        <p:spPr>
          <a:xfrm rot="16200000" flipH="1">
            <a:off x="3217478" y="2567159"/>
            <a:ext cx="345756" cy="5298815"/>
          </a:xfrm>
          <a:prstGeom prst="rightBrace">
            <a:avLst>
              <a:gd name="adj1" fmla="val 8333"/>
              <a:gd name="adj2" fmla="val 50967"/>
            </a:avLst>
          </a:prstGeom>
          <a:ln w="38100">
            <a:solidFill>
              <a:srgbClr val="0086CE"/>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1400" b="1"/>
          </a:p>
        </p:txBody>
      </p:sp>
      <p:sp>
        <p:nvSpPr>
          <p:cNvPr id="17" name="Right Brace 16">
            <a:extLst>
              <a:ext uri="{FF2B5EF4-FFF2-40B4-BE49-F238E27FC236}">
                <a16:creationId xmlns:a16="http://schemas.microsoft.com/office/drawing/2014/main" id="{9C5517F0-F752-3EEC-885D-E57CBB254606}"/>
              </a:ext>
            </a:extLst>
          </p:cNvPr>
          <p:cNvSpPr/>
          <p:nvPr/>
        </p:nvSpPr>
        <p:spPr>
          <a:xfrm rot="16200000" flipH="1">
            <a:off x="8878408" y="2570072"/>
            <a:ext cx="339938" cy="5298810"/>
          </a:xfrm>
          <a:prstGeom prst="rightBrace">
            <a:avLst>
              <a:gd name="adj1" fmla="val 8333"/>
              <a:gd name="adj2" fmla="val 50967"/>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1400" b="1"/>
          </a:p>
        </p:txBody>
      </p:sp>
      <p:sp>
        <p:nvSpPr>
          <p:cNvPr id="18" name="TextBox 17">
            <a:extLst>
              <a:ext uri="{FF2B5EF4-FFF2-40B4-BE49-F238E27FC236}">
                <a16:creationId xmlns:a16="http://schemas.microsoft.com/office/drawing/2014/main" id="{35CB4878-A4FC-D3B4-428D-A3FFC3E9894D}"/>
              </a:ext>
            </a:extLst>
          </p:cNvPr>
          <p:cNvSpPr txBox="1"/>
          <p:nvPr/>
        </p:nvSpPr>
        <p:spPr>
          <a:xfrm>
            <a:off x="1332095" y="1448920"/>
            <a:ext cx="4358165" cy="923330"/>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800">
                <a:solidFill>
                  <a:schemeClr val="accent2"/>
                </a:solidFill>
                <a:latin typeface="+mj-lt"/>
              </a:rPr>
              <a:t>DISCLOSE DATA</a:t>
            </a:r>
          </a:p>
          <a:p>
            <a:pPr algn="ctr"/>
            <a:r>
              <a:rPr lang="en-US" sz="1800">
                <a:solidFill>
                  <a:schemeClr val="accent5"/>
                </a:solidFill>
                <a:latin typeface="+mj-lt"/>
              </a:rPr>
              <a:t>A person, process, or system creates, and publishes/ shares data</a:t>
            </a:r>
          </a:p>
        </p:txBody>
      </p:sp>
      <p:sp>
        <p:nvSpPr>
          <p:cNvPr id="19" name="Round Diagonal Corner Rectangle 18">
            <a:extLst>
              <a:ext uri="{FF2B5EF4-FFF2-40B4-BE49-F238E27FC236}">
                <a16:creationId xmlns:a16="http://schemas.microsoft.com/office/drawing/2014/main" id="{B1816C8A-C77B-2664-9415-230E30AE7159}"/>
              </a:ext>
            </a:extLst>
          </p:cNvPr>
          <p:cNvSpPr/>
          <p:nvPr/>
        </p:nvSpPr>
        <p:spPr>
          <a:xfrm>
            <a:off x="3463660" y="2659561"/>
            <a:ext cx="2651900" cy="2319917"/>
          </a:xfrm>
          <a:prstGeom prst="round2Diag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2000"/>
          </a:p>
        </p:txBody>
      </p:sp>
      <p:sp>
        <p:nvSpPr>
          <p:cNvPr id="20" name="Right Bracket 19">
            <a:extLst>
              <a:ext uri="{FF2B5EF4-FFF2-40B4-BE49-F238E27FC236}">
                <a16:creationId xmlns:a16="http://schemas.microsoft.com/office/drawing/2014/main" id="{EA020EFE-260C-1FAB-6BF1-7F82BC8CA7C3}"/>
              </a:ext>
            </a:extLst>
          </p:cNvPr>
          <p:cNvSpPr/>
          <p:nvPr/>
        </p:nvSpPr>
        <p:spPr>
          <a:xfrm rot="16200000">
            <a:off x="3415756" y="1048139"/>
            <a:ext cx="325100" cy="302281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3200"/>
          </a:p>
        </p:txBody>
      </p:sp>
      <p:sp>
        <p:nvSpPr>
          <p:cNvPr id="21" name="TextBox 20">
            <a:extLst>
              <a:ext uri="{FF2B5EF4-FFF2-40B4-BE49-F238E27FC236}">
                <a16:creationId xmlns:a16="http://schemas.microsoft.com/office/drawing/2014/main" id="{6B7BFEB4-A37C-2E4B-0721-F06BC51C09D7}"/>
              </a:ext>
            </a:extLst>
          </p:cNvPr>
          <p:cNvSpPr txBox="1"/>
          <p:nvPr/>
        </p:nvSpPr>
        <p:spPr>
          <a:xfrm>
            <a:off x="3623546" y="2833271"/>
            <a:ext cx="2332116" cy="1570430"/>
          </a:xfrm>
          <a:prstGeom prst="rect">
            <a:avLst/>
          </a:prstGeom>
          <a:noFill/>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a:t>STORE</a:t>
            </a:r>
          </a:p>
          <a:p>
            <a:pPr algn="ctr"/>
            <a:r>
              <a:rPr lang="en-US" sz="1601"/>
              <a:t>Record data to a trusted location that is both secure and easily accessible for further manipulation</a:t>
            </a:r>
          </a:p>
        </p:txBody>
      </p:sp>
      <p:sp>
        <p:nvSpPr>
          <p:cNvPr id="22" name="Round Diagonal Corner Rectangle 21">
            <a:extLst>
              <a:ext uri="{FF2B5EF4-FFF2-40B4-BE49-F238E27FC236}">
                <a16:creationId xmlns:a16="http://schemas.microsoft.com/office/drawing/2014/main" id="{45AC3E83-E62D-A1C1-36EC-0C0A2F86973E}"/>
              </a:ext>
            </a:extLst>
          </p:cNvPr>
          <p:cNvSpPr/>
          <p:nvPr/>
        </p:nvSpPr>
        <p:spPr>
          <a:xfrm>
            <a:off x="740950" y="2659561"/>
            <a:ext cx="2651900" cy="2319917"/>
          </a:xfrm>
          <a:prstGeom prst="round2Diag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2000"/>
          </a:p>
        </p:txBody>
      </p:sp>
      <p:sp>
        <p:nvSpPr>
          <p:cNvPr id="23" name="TextBox 22">
            <a:extLst>
              <a:ext uri="{FF2B5EF4-FFF2-40B4-BE49-F238E27FC236}">
                <a16:creationId xmlns:a16="http://schemas.microsoft.com/office/drawing/2014/main" id="{F587BA3F-F400-A0D6-FE5D-205F66B20145}"/>
              </a:ext>
            </a:extLst>
          </p:cNvPr>
          <p:cNvSpPr txBox="1"/>
          <p:nvPr/>
        </p:nvSpPr>
        <p:spPr>
          <a:xfrm>
            <a:off x="900840" y="2833271"/>
            <a:ext cx="2332116" cy="1816779"/>
          </a:xfrm>
          <a:prstGeom prst="rect">
            <a:avLst/>
          </a:prstGeom>
          <a:noFill/>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a:t>ACQUIRE</a:t>
            </a:r>
          </a:p>
          <a:p>
            <a:pPr algn="ctr"/>
            <a:r>
              <a:rPr lang="en-US" sz="1601"/>
              <a:t>Ingest data from sensors, systems, or humans, recording its provenance and consent for use wherever possible</a:t>
            </a:r>
          </a:p>
        </p:txBody>
      </p:sp>
      <p:sp>
        <p:nvSpPr>
          <p:cNvPr id="24" name="TextBox 23">
            <a:extLst>
              <a:ext uri="{FF2B5EF4-FFF2-40B4-BE49-F238E27FC236}">
                <a16:creationId xmlns:a16="http://schemas.microsoft.com/office/drawing/2014/main" id="{21F2C047-BA7E-7061-4AAB-4F4EA41FD40C}"/>
              </a:ext>
            </a:extLst>
          </p:cNvPr>
          <p:cNvSpPr txBox="1"/>
          <p:nvPr/>
        </p:nvSpPr>
        <p:spPr>
          <a:xfrm>
            <a:off x="7005235" y="1434644"/>
            <a:ext cx="4343042" cy="923330"/>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800">
                <a:solidFill>
                  <a:schemeClr val="accent4"/>
                </a:solidFill>
                <a:latin typeface="+mj-lt"/>
              </a:rPr>
              <a:t>STAGE AND PREPARE DATA</a:t>
            </a:r>
          </a:p>
          <a:p>
            <a:pPr algn="ctr"/>
            <a:r>
              <a:rPr lang="en-US" sz="1800">
                <a:solidFill>
                  <a:schemeClr val="accent5"/>
                </a:solidFill>
                <a:latin typeface="+mj-lt"/>
              </a:rPr>
              <a:t>A person, process, or system transforms, moves, or analyzes data.</a:t>
            </a:r>
          </a:p>
        </p:txBody>
      </p:sp>
      <p:sp>
        <p:nvSpPr>
          <p:cNvPr id="25" name="Round Diagonal Corner Rectangle 24">
            <a:extLst>
              <a:ext uri="{FF2B5EF4-FFF2-40B4-BE49-F238E27FC236}">
                <a16:creationId xmlns:a16="http://schemas.microsoft.com/office/drawing/2014/main" id="{73A05D00-2F06-7D9A-10F9-8082B10228B1}"/>
              </a:ext>
            </a:extLst>
          </p:cNvPr>
          <p:cNvSpPr/>
          <p:nvPr/>
        </p:nvSpPr>
        <p:spPr>
          <a:xfrm>
            <a:off x="9121673" y="2676281"/>
            <a:ext cx="2651900" cy="2319917"/>
          </a:xfrm>
          <a:prstGeom prst="round2Diag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2000"/>
          </a:p>
        </p:txBody>
      </p:sp>
      <p:sp>
        <p:nvSpPr>
          <p:cNvPr id="26" name="Right Bracket 25">
            <a:extLst>
              <a:ext uri="{FF2B5EF4-FFF2-40B4-BE49-F238E27FC236}">
                <a16:creationId xmlns:a16="http://schemas.microsoft.com/office/drawing/2014/main" id="{62430011-A816-6456-A7CC-DA7264964772}"/>
              </a:ext>
            </a:extLst>
          </p:cNvPr>
          <p:cNvSpPr/>
          <p:nvPr/>
        </p:nvSpPr>
        <p:spPr>
          <a:xfrm rot="16200000">
            <a:off x="9073774" y="1064858"/>
            <a:ext cx="325100" cy="3022817"/>
          </a:xfrm>
          <a:prstGeom prst="rightBracket">
            <a:avLst/>
          </a:prstGeom>
          <a:ln>
            <a:solidFill>
              <a:srgbClr val="7A2A9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3200"/>
          </a:p>
        </p:txBody>
      </p:sp>
      <p:sp>
        <p:nvSpPr>
          <p:cNvPr id="27" name="TextBox 26">
            <a:extLst>
              <a:ext uri="{FF2B5EF4-FFF2-40B4-BE49-F238E27FC236}">
                <a16:creationId xmlns:a16="http://schemas.microsoft.com/office/drawing/2014/main" id="{314FA476-5A74-E698-2DF7-5A6CB583564B}"/>
              </a:ext>
            </a:extLst>
          </p:cNvPr>
          <p:cNvSpPr txBox="1"/>
          <p:nvPr/>
        </p:nvSpPr>
        <p:spPr>
          <a:xfrm>
            <a:off x="9280992" y="2833271"/>
            <a:ext cx="2332116" cy="1816779"/>
          </a:xfrm>
          <a:prstGeom prst="rect">
            <a:avLst/>
          </a:prstGeom>
          <a:noFill/>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a:solidFill>
                  <a:schemeClr val="bg1"/>
                </a:solidFill>
              </a:rPr>
              <a:t>MODEL BUILD</a:t>
            </a:r>
          </a:p>
          <a:p>
            <a:pPr algn="ctr"/>
            <a:r>
              <a:rPr lang="en-US" sz="1601">
                <a:solidFill>
                  <a:schemeClr val="bg1"/>
                </a:solidFill>
              </a:rPr>
              <a:t>Examine and transform data with the purpose of extracting information and discovering new insights</a:t>
            </a:r>
          </a:p>
        </p:txBody>
      </p:sp>
      <p:sp>
        <p:nvSpPr>
          <p:cNvPr id="28" name="Round Diagonal Corner Rectangle 27">
            <a:extLst>
              <a:ext uri="{FF2B5EF4-FFF2-40B4-BE49-F238E27FC236}">
                <a16:creationId xmlns:a16="http://schemas.microsoft.com/office/drawing/2014/main" id="{4B323F94-B5A8-CD28-4CB5-EA235C730167}"/>
              </a:ext>
            </a:extLst>
          </p:cNvPr>
          <p:cNvSpPr/>
          <p:nvPr/>
        </p:nvSpPr>
        <p:spPr>
          <a:xfrm>
            <a:off x="6398968" y="2676281"/>
            <a:ext cx="2651900" cy="2319917"/>
          </a:xfrm>
          <a:prstGeom prst="round2DiagRec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2000"/>
          </a:p>
        </p:txBody>
      </p:sp>
      <p:sp>
        <p:nvSpPr>
          <p:cNvPr id="29" name="TextBox 28">
            <a:extLst>
              <a:ext uri="{FF2B5EF4-FFF2-40B4-BE49-F238E27FC236}">
                <a16:creationId xmlns:a16="http://schemas.microsoft.com/office/drawing/2014/main" id="{0A168997-9A8B-F8F9-F300-FD8735E709CB}"/>
              </a:ext>
            </a:extLst>
          </p:cNvPr>
          <p:cNvSpPr txBox="1"/>
          <p:nvPr/>
        </p:nvSpPr>
        <p:spPr>
          <a:xfrm>
            <a:off x="6467910" y="2833271"/>
            <a:ext cx="2332116" cy="1570430"/>
          </a:xfrm>
          <a:prstGeom prst="rect">
            <a:avLst/>
          </a:prstGeom>
          <a:noFill/>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a:solidFill>
                  <a:schemeClr val="bg1"/>
                </a:solidFill>
              </a:rPr>
              <a:t>PRE- PROCESS</a:t>
            </a:r>
          </a:p>
          <a:p>
            <a:pPr algn="ctr"/>
            <a:r>
              <a:rPr lang="en-US" sz="1601">
                <a:solidFill>
                  <a:schemeClr val="bg1"/>
                </a:solidFill>
              </a:rPr>
              <a:t>Combine disparate datasets to create a larger dataset that is greater than the sum of its parts</a:t>
            </a:r>
          </a:p>
        </p:txBody>
      </p:sp>
      <p:sp>
        <p:nvSpPr>
          <p:cNvPr id="30" name="Striped Right Arrow 29">
            <a:extLst>
              <a:ext uri="{FF2B5EF4-FFF2-40B4-BE49-F238E27FC236}">
                <a16:creationId xmlns:a16="http://schemas.microsoft.com/office/drawing/2014/main" id="{10E2CFE2-EEAD-AC13-F086-DE6E78957F85}"/>
              </a:ext>
            </a:extLst>
          </p:cNvPr>
          <p:cNvSpPr/>
          <p:nvPr/>
        </p:nvSpPr>
        <p:spPr>
          <a:xfrm>
            <a:off x="11344843" y="2023417"/>
            <a:ext cx="1120289" cy="423596"/>
          </a:xfrm>
          <a:prstGeom prst="striped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3200"/>
          </a:p>
        </p:txBody>
      </p:sp>
      <p:sp>
        <p:nvSpPr>
          <p:cNvPr id="31" name="Right Bracket 30">
            <a:extLst>
              <a:ext uri="{FF2B5EF4-FFF2-40B4-BE49-F238E27FC236}">
                <a16:creationId xmlns:a16="http://schemas.microsoft.com/office/drawing/2014/main" id="{DEF98AF5-20A8-F186-B56C-4F8F7C5AB035}"/>
              </a:ext>
            </a:extLst>
          </p:cNvPr>
          <p:cNvSpPr/>
          <p:nvPr/>
        </p:nvSpPr>
        <p:spPr>
          <a:xfrm rot="16200000">
            <a:off x="14720492" y="450467"/>
            <a:ext cx="393218" cy="4171524"/>
          </a:xfrm>
          <a:prstGeom prst="rightBracket">
            <a:avLst/>
          </a:prstGeom>
          <a:ln>
            <a:solidFill>
              <a:srgbClr val="CA669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3200"/>
          </a:p>
        </p:txBody>
      </p:sp>
      <p:sp>
        <p:nvSpPr>
          <p:cNvPr id="32" name="Round Diagonal Corner Rectangle 31">
            <a:extLst>
              <a:ext uri="{FF2B5EF4-FFF2-40B4-BE49-F238E27FC236}">
                <a16:creationId xmlns:a16="http://schemas.microsoft.com/office/drawing/2014/main" id="{157B6EC1-85BB-E093-3C19-B42ABB346CEA}"/>
              </a:ext>
            </a:extLst>
          </p:cNvPr>
          <p:cNvSpPr/>
          <p:nvPr/>
        </p:nvSpPr>
        <p:spPr>
          <a:xfrm>
            <a:off x="16145477" y="2685686"/>
            <a:ext cx="1694316" cy="2319914"/>
          </a:xfrm>
          <a:prstGeom prst="round2Diag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1400"/>
          </a:p>
        </p:txBody>
      </p:sp>
      <p:sp>
        <p:nvSpPr>
          <p:cNvPr id="33" name="TextBox 32">
            <a:extLst>
              <a:ext uri="{FF2B5EF4-FFF2-40B4-BE49-F238E27FC236}">
                <a16:creationId xmlns:a16="http://schemas.microsoft.com/office/drawing/2014/main" id="{B8285C15-7C7F-DA6D-5B6E-7B85EF2BCB47}"/>
              </a:ext>
            </a:extLst>
          </p:cNvPr>
          <p:cNvSpPr txBox="1"/>
          <p:nvPr/>
        </p:nvSpPr>
        <p:spPr>
          <a:xfrm>
            <a:off x="16205657" y="2833272"/>
            <a:ext cx="1573961" cy="1324080"/>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a:solidFill>
                  <a:schemeClr val="bg1"/>
                </a:solidFill>
              </a:rPr>
              <a:t>DISPOSE</a:t>
            </a:r>
          </a:p>
          <a:p>
            <a:pPr algn="ctr"/>
            <a:r>
              <a:rPr lang="en-US" sz="1601">
                <a:solidFill>
                  <a:schemeClr val="bg1"/>
                </a:solidFill>
              </a:rPr>
              <a:t>Remove data from servers to prevent future release or use</a:t>
            </a:r>
          </a:p>
        </p:txBody>
      </p:sp>
      <p:sp>
        <p:nvSpPr>
          <p:cNvPr id="34" name="Round Diagonal Corner Rectangle 33">
            <a:extLst>
              <a:ext uri="{FF2B5EF4-FFF2-40B4-BE49-F238E27FC236}">
                <a16:creationId xmlns:a16="http://schemas.microsoft.com/office/drawing/2014/main" id="{45584B98-8222-9389-2F7C-9260A68DCE75}"/>
              </a:ext>
            </a:extLst>
          </p:cNvPr>
          <p:cNvSpPr/>
          <p:nvPr/>
        </p:nvSpPr>
        <p:spPr>
          <a:xfrm>
            <a:off x="14358168" y="2676281"/>
            <a:ext cx="1694316" cy="2379443"/>
          </a:xfrm>
          <a:prstGeom prst="round2Diag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1601"/>
          </a:p>
        </p:txBody>
      </p:sp>
      <p:sp>
        <p:nvSpPr>
          <p:cNvPr id="35" name="TextBox 34">
            <a:extLst>
              <a:ext uri="{FF2B5EF4-FFF2-40B4-BE49-F238E27FC236}">
                <a16:creationId xmlns:a16="http://schemas.microsoft.com/office/drawing/2014/main" id="{9B18F259-ED40-0F55-9B56-CC9537EBAE63}"/>
              </a:ext>
            </a:extLst>
          </p:cNvPr>
          <p:cNvSpPr txBox="1"/>
          <p:nvPr/>
        </p:nvSpPr>
        <p:spPr>
          <a:xfrm>
            <a:off x="14358168" y="2788782"/>
            <a:ext cx="1694316" cy="1816779"/>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a:solidFill>
                  <a:schemeClr val="bg1"/>
                </a:solidFill>
              </a:rPr>
              <a:t>SHARE/ SELL</a:t>
            </a:r>
          </a:p>
          <a:p>
            <a:pPr algn="ctr"/>
            <a:r>
              <a:rPr lang="en-US" sz="1601">
                <a:solidFill>
                  <a:schemeClr val="bg1"/>
                </a:solidFill>
              </a:rPr>
              <a:t>Provide Access to datasets or data insights to new sets of data manipulators or consumers</a:t>
            </a:r>
          </a:p>
        </p:txBody>
      </p:sp>
      <p:sp>
        <p:nvSpPr>
          <p:cNvPr id="36" name="Right Brace 35">
            <a:extLst>
              <a:ext uri="{FF2B5EF4-FFF2-40B4-BE49-F238E27FC236}">
                <a16:creationId xmlns:a16="http://schemas.microsoft.com/office/drawing/2014/main" id="{6941FF37-4BF7-FD1C-FE29-2A00C7482416}"/>
              </a:ext>
            </a:extLst>
          </p:cNvPr>
          <p:cNvSpPr/>
          <p:nvPr/>
        </p:nvSpPr>
        <p:spPr>
          <a:xfrm rot="16200000" flipH="1">
            <a:off x="12905372" y="4292629"/>
            <a:ext cx="339936" cy="1853696"/>
          </a:xfrm>
          <a:prstGeom prst="rightBrace">
            <a:avLst>
              <a:gd name="adj1" fmla="val 8333"/>
              <a:gd name="adj2" fmla="val 50967"/>
            </a:avLst>
          </a:prstGeom>
          <a:noFill/>
          <a:ln w="38100">
            <a:solidFill>
              <a:srgbClr val="CA669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1400" b="1"/>
          </a:p>
        </p:txBody>
      </p:sp>
      <p:cxnSp>
        <p:nvCxnSpPr>
          <p:cNvPr id="37" name="Straight Connector 36">
            <a:extLst>
              <a:ext uri="{FF2B5EF4-FFF2-40B4-BE49-F238E27FC236}">
                <a16:creationId xmlns:a16="http://schemas.microsoft.com/office/drawing/2014/main" id="{93F2C1C3-4982-2663-34CB-15EDC3BDC807}"/>
              </a:ext>
            </a:extLst>
          </p:cNvPr>
          <p:cNvCxnSpPr>
            <a:cxnSpLocks/>
          </p:cNvCxnSpPr>
          <p:nvPr/>
        </p:nvCxnSpPr>
        <p:spPr>
          <a:xfrm flipH="1">
            <a:off x="166861" y="3883109"/>
            <a:ext cx="349172" cy="0"/>
          </a:xfrm>
          <a:prstGeom prst="line">
            <a:avLst/>
          </a:prstGeom>
          <a:ln>
            <a:solidFill>
              <a:schemeClr val="accent2"/>
            </a:solidFill>
            <a:headEnd type="stealt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78D410B-B0F5-176E-77A0-5447D29BD51D}"/>
              </a:ext>
            </a:extLst>
          </p:cNvPr>
          <p:cNvCxnSpPr>
            <a:cxnSpLocks/>
          </p:cNvCxnSpPr>
          <p:nvPr/>
        </p:nvCxnSpPr>
        <p:spPr>
          <a:xfrm>
            <a:off x="166860" y="3883109"/>
            <a:ext cx="0" cy="22018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6AD94ECC-E592-D470-5F11-26A8E7340CB4}"/>
              </a:ext>
            </a:extLst>
          </p:cNvPr>
          <p:cNvGrpSpPr/>
          <p:nvPr/>
        </p:nvGrpSpPr>
        <p:grpSpPr>
          <a:xfrm>
            <a:off x="13730317" y="5291751"/>
            <a:ext cx="4019837" cy="769902"/>
            <a:chOff x="6865158" y="2279311"/>
            <a:chExt cx="2009918" cy="384951"/>
          </a:xfrm>
        </p:grpSpPr>
        <p:cxnSp>
          <p:nvCxnSpPr>
            <p:cNvPr id="40" name="Straight Connector 39">
              <a:extLst>
                <a:ext uri="{FF2B5EF4-FFF2-40B4-BE49-F238E27FC236}">
                  <a16:creationId xmlns:a16="http://schemas.microsoft.com/office/drawing/2014/main" id="{67A68F99-CDD2-FB17-2D75-753F64237F29}"/>
                </a:ext>
              </a:extLst>
            </p:cNvPr>
            <p:cNvCxnSpPr>
              <a:cxnSpLocks/>
            </p:cNvCxnSpPr>
            <p:nvPr/>
          </p:nvCxnSpPr>
          <p:spPr>
            <a:xfrm>
              <a:off x="6865158" y="2664262"/>
              <a:ext cx="200718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5D797A3-E50F-D627-2EB1-5FC67A82A26A}"/>
                </a:ext>
              </a:extLst>
            </p:cNvPr>
            <p:cNvCxnSpPr>
              <a:cxnSpLocks/>
            </p:cNvCxnSpPr>
            <p:nvPr/>
          </p:nvCxnSpPr>
          <p:spPr>
            <a:xfrm>
              <a:off x="8875076" y="2279311"/>
              <a:ext cx="0" cy="38495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72C5AF06-F9D1-1ABB-E096-8932025A8428}"/>
              </a:ext>
            </a:extLst>
          </p:cNvPr>
          <p:cNvCxnSpPr>
            <a:cxnSpLocks/>
          </p:cNvCxnSpPr>
          <p:nvPr/>
        </p:nvCxnSpPr>
        <p:spPr>
          <a:xfrm>
            <a:off x="14062364" y="3883109"/>
            <a:ext cx="203639" cy="0"/>
          </a:xfrm>
          <a:prstGeom prst="line">
            <a:avLst/>
          </a:prstGeom>
          <a:ln>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B009FDCD-B9B3-F0B8-F08F-D7E85D5093D7}"/>
              </a:ext>
            </a:extLst>
          </p:cNvPr>
          <p:cNvGrpSpPr/>
          <p:nvPr/>
        </p:nvGrpSpPr>
        <p:grpSpPr>
          <a:xfrm>
            <a:off x="313885" y="930401"/>
            <a:ext cx="17660231" cy="400110"/>
            <a:chOff x="-1058201" y="403764"/>
            <a:chExt cx="11488024" cy="260272"/>
          </a:xfrm>
        </p:grpSpPr>
        <p:sp>
          <p:nvSpPr>
            <p:cNvPr id="44" name="TextBox 43">
              <a:extLst>
                <a:ext uri="{FF2B5EF4-FFF2-40B4-BE49-F238E27FC236}">
                  <a16:creationId xmlns:a16="http://schemas.microsoft.com/office/drawing/2014/main" id="{E9184A97-0747-C3A2-AA07-B8297E599972}"/>
                </a:ext>
              </a:extLst>
            </p:cNvPr>
            <p:cNvSpPr txBox="1"/>
            <p:nvPr/>
          </p:nvSpPr>
          <p:spPr>
            <a:xfrm>
              <a:off x="2324425" y="403764"/>
              <a:ext cx="4577714" cy="260272"/>
            </a:xfrm>
            <a:prstGeom prst="rect">
              <a:avLst/>
            </a:prstGeom>
            <a:noFill/>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000" spc="600"/>
                <a:t>USER INTERFACE</a:t>
              </a:r>
            </a:p>
          </p:txBody>
        </p:sp>
        <p:cxnSp>
          <p:nvCxnSpPr>
            <p:cNvPr id="45" name="Straight Connector 44">
              <a:extLst>
                <a:ext uri="{FF2B5EF4-FFF2-40B4-BE49-F238E27FC236}">
                  <a16:creationId xmlns:a16="http://schemas.microsoft.com/office/drawing/2014/main" id="{1CF2A969-A44D-7D59-A39B-A3D2A9BF0008}"/>
                </a:ext>
              </a:extLst>
            </p:cNvPr>
            <p:cNvCxnSpPr>
              <a:cxnSpLocks/>
            </p:cNvCxnSpPr>
            <p:nvPr/>
          </p:nvCxnSpPr>
          <p:spPr>
            <a:xfrm>
              <a:off x="5615866" y="517271"/>
              <a:ext cx="4813957" cy="0"/>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3AC2B02-4CD8-4529-CD30-0AC2C398F049}"/>
                </a:ext>
              </a:extLst>
            </p:cNvPr>
            <p:cNvCxnSpPr>
              <a:cxnSpLocks/>
            </p:cNvCxnSpPr>
            <p:nvPr/>
          </p:nvCxnSpPr>
          <p:spPr>
            <a:xfrm flipH="1">
              <a:off x="-1058201" y="517271"/>
              <a:ext cx="4616782" cy="0"/>
            </a:xfrm>
            <a:prstGeom prst="line">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47" name="Striped Right Arrow 46">
            <a:extLst>
              <a:ext uri="{FF2B5EF4-FFF2-40B4-BE49-F238E27FC236}">
                <a16:creationId xmlns:a16="http://schemas.microsoft.com/office/drawing/2014/main" id="{D1FBAD38-3094-6D67-453F-26E16743C42B}"/>
              </a:ext>
            </a:extLst>
          </p:cNvPr>
          <p:cNvSpPr/>
          <p:nvPr/>
        </p:nvSpPr>
        <p:spPr>
          <a:xfrm>
            <a:off x="5686826" y="2006699"/>
            <a:ext cx="1120289" cy="423596"/>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3200"/>
          </a:p>
        </p:txBody>
      </p:sp>
      <p:sp>
        <p:nvSpPr>
          <p:cNvPr id="48" name="TextBox 47">
            <a:extLst>
              <a:ext uri="{FF2B5EF4-FFF2-40B4-BE49-F238E27FC236}">
                <a16:creationId xmlns:a16="http://schemas.microsoft.com/office/drawing/2014/main" id="{DDF7C1C8-AED1-BE05-F3D3-48088E46DF23}"/>
              </a:ext>
            </a:extLst>
          </p:cNvPr>
          <p:cNvSpPr txBox="1"/>
          <p:nvPr/>
        </p:nvSpPr>
        <p:spPr>
          <a:xfrm>
            <a:off x="8983000" y="6896561"/>
            <a:ext cx="2928107" cy="2677656"/>
          </a:xfrm>
          <a:prstGeom prst="rect">
            <a:avLst/>
          </a:prstGeom>
          <a:noFill/>
        </p:spPr>
        <p:txBody>
          <a:bodyPr wrap="square" rtlCol="0" anchor="t">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a:t>Confirmation Bias</a:t>
            </a:r>
          </a:p>
          <a:p>
            <a:pPr algn="ctr"/>
            <a:r>
              <a:rPr lang="en-US" sz="1400"/>
              <a:t>Cause/ Effect Bias</a:t>
            </a:r>
          </a:p>
          <a:p>
            <a:pPr algn="ctr"/>
            <a:r>
              <a:rPr lang="en-US" sz="1400"/>
              <a:t>Confounding Bias</a:t>
            </a:r>
          </a:p>
          <a:p>
            <a:pPr algn="ctr"/>
            <a:r>
              <a:rPr lang="en-US" sz="1400"/>
              <a:t>Collider Bias</a:t>
            </a:r>
          </a:p>
          <a:p>
            <a:pPr algn="ctr"/>
            <a:r>
              <a:rPr lang="en-US" sz="1400"/>
              <a:t>Prediction Bias </a:t>
            </a:r>
          </a:p>
          <a:p>
            <a:pPr algn="ctr"/>
            <a:r>
              <a:rPr lang="en-US" sz="1400"/>
              <a:t>Performance Bias</a:t>
            </a:r>
          </a:p>
          <a:p>
            <a:pPr algn="ctr"/>
            <a:r>
              <a:rPr lang="en-US" sz="1400"/>
              <a:t>Hindsight Bias</a:t>
            </a:r>
          </a:p>
          <a:p>
            <a:pPr algn="ctr"/>
            <a:r>
              <a:rPr lang="en-US" sz="1400"/>
              <a:t>Chronological Bias</a:t>
            </a:r>
          </a:p>
          <a:p>
            <a:pPr algn="ctr"/>
            <a:r>
              <a:rPr lang="en-US" sz="1400"/>
              <a:t>Funding Bias</a:t>
            </a:r>
          </a:p>
          <a:p>
            <a:pPr algn="ctr"/>
            <a:r>
              <a:rPr lang="en-US" sz="1400"/>
              <a:t>Proxy Bias</a:t>
            </a:r>
          </a:p>
          <a:p>
            <a:pPr algn="ctr"/>
            <a:r>
              <a:rPr lang="en-US" sz="1400"/>
              <a:t>Aggregation Bias</a:t>
            </a:r>
          </a:p>
          <a:p>
            <a:pPr algn="ctr"/>
            <a:r>
              <a:rPr lang="en-US" sz="1400"/>
              <a:t>Survivorship Bias</a:t>
            </a:r>
          </a:p>
        </p:txBody>
      </p:sp>
      <p:cxnSp>
        <p:nvCxnSpPr>
          <p:cNvPr id="49" name="Straight Connector 48">
            <a:extLst>
              <a:ext uri="{FF2B5EF4-FFF2-40B4-BE49-F238E27FC236}">
                <a16:creationId xmlns:a16="http://schemas.microsoft.com/office/drawing/2014/main" id="{0E23A973-8C50-DDDF-3A91-805956D94C32}"/>
              </a:ext>
            </a:extLst>
          </p:cNvPr>
          <p:cNvCxnSpPr>
            <a:cxnSpLocks/>
          </p:cNvCxnSpPr>
          <p:nvPr/>
        </p:nvCxnSpPr>
        <p:spPr>
          <a:xfrm>
            <a:off x="9914155" y="6061652"/>
            <a:ext cx="22533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203B1CC-636E-662B-9F7D-BA36B570CABE}"/>
              </a:ext>
            </a:extLst>
          </p:cNvPr>
          <p:cNvCxnSpPr>
            <a:cxnSpLocks/>
          </p:cNvCxnSpPr>
          <p:nvPr/>
        </p:nvCxnSpPr>
        <p:spPr>
          <a:xfrm flipV="1">
            <a:off x="166861" y="6061654"/>
            <a:ext cx="2275217" cy="233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4D55BD7-1D63-A3D6-2207-71BE5DA66E70}"/>
              </a:ext>
            </a:extLst>
          </p:cNvPr>
          <p:cNvCxnSpPr>
            <a:cxnSpLocks/>
          </p:cNvCxnSpPr>
          <p:nvPr/>
        </p:nvCxnSpPr>
        <p:spPr>
          <a:xfrm>
            <a:off x="4147941" y="6061652"/>
            <a:ext cx="416650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6FCC757-9447-757D-7FEC-14DC75912333}"/>
              </a:ext>
            </a:extLst>
          </p:cNvPr>
          <p:cNvSpPr txBox="1"/>
          <p:nvPr/>
        </p:nvSpPr>
        <p:spPr>
          <a:xfrm>
            <a:off x="13676825" y="6896563"/>
            <a:ext cx="2928107" cy="307777"/>
          </a:xfrm>
          <a:prstGeom prst="rect">
            <a:avLst/>
          </a:prstGeom>
          <a:noFill/>
        </p:spPr>
        <p:txBody>
          <a:bodyPr wrap="square" rtlCol="0" anchor="t">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a:t>Reporting Bias</a:t>
            </a:r>
          </a:p>
        </p:txBody>
      </p:sp>
      <p:sp>
        <p:nvSpPr>
          <p:cNvPr id="53" name="Slide Number Placeholder 1">
            <a:extLst>
              <a:ext uri="{FF2B5EF4-FFF2-40B4-BE49-F238E27FC236}">
                <a16:creationId xmlns:a16="http://schemas.microsoft.com/office/drawing/2014/main" id="{C42958C0-1870-5062-806D-4CCC5CB38A1E}"/>
              </a:ext>
            </a:extLst>
          </p:cNvPr>
          <p:cNvSpPr txBox="1">
            <a:spLocks/>
          </p:cNvSpPr>
          <p:nvPr/>
        </p:nvSpPr>
        <p:spPr>
          <a:xfrm>
            <a:off x="0" y="658116"/>
            <a:ext cx="0" cy="0"/>
          </a:xfrm>
        </p:spPr>
        <p:txBody>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3600"/>
          </a:p>
        </p:txBody>
      </p:sp>
      <p:pic>
        <p:nvPicPr>
          <p:cNvPr id="54" name="Graphic 53">
            <a:extLst>
              <a:ext uri="{FF2B5EF4-FFF2-40B4-BE49-F238E27FC236}">
                <a16:creationId xmlns:a16="http://schemas.microsoft.com/office/drawing/2014/main" id="{C70D9885-9547-BAE4-4BF7-6288D0C9C6A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2227" t="18711" r="67776" b="16185"/>
          <a:stretch/>
        </p:blipFill>
        <p:spPr>
          <a:xfrm>
            <a:off x="2733808" y="5463897"/>
            <a:ext cx="1366220" cy="1386354"/>
          </a:xfrm>
          <a:prstGeom prst="ellipse">
            <a:avLst/>
          </a:prstGeom>
        </p:spPr>
      </p:pic>
      <p:pic>
        <p:nvPicPr>
          <p:cNvPr id="55" name="Graphic 54">
            <a:extLst>
              <a:ext uri="{FF2B5EF4-FFF2-40B4-BE49-F238E27FC236}">
                <a16:creationId xmlns:a16="http://schemas.microsoft.com/office/drawing/2014/main" id="{78F683F5-0E4B-A33A-51D3-E0102086A4B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813" t="15520" r="38283" b="14575"/>
          <a:stretch/>
        </p:blipFill>
        <p:spPr>
          <a:xfrm>
            <a:off x="8299951" y="5389445"/>
            <a:ext cx="1628702" cy="1507116"/>
          </a:xfrm>
          <a:prstGeom prst="ellipse">
            <a:avLst/>
          </a:prstGeom>
        </p:spPr>
      </p:pic>
      <p:pic>
        <p:nvPicPr>
          <p:cNvPr id="56" name="Graphic 55">
            <a:extLst>
              <a:ext uri="{FF2B5EF4-FFF2-40B4-BE49-F238E27FC236}">
                <a16:creationId xmlns:a16="http://schemas.microsoft.com/office/drawing/2014/main" id="{BA044D28-E531-959C-0BB9-7243EF95FF6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8162" t="18711" r="12227" b="20386"/>
          <a:stretch/>
        </p:blipFill>
        <p:spPr>
          <a:xfrm>
            <a:off x="12436517" y="5445386"/>
            <a:ext cx="1321386" cy="1321392"/>
          </a:xfrm>
          <a:prstGeom prst="ellipse">
            <a:avLst/>
          </a:prstGeom>
        </p:spPr>
      </p:pic>
      <p:sp>
        <p:nvSpPr>
          <p:cNvPr id="3" name="TextBox 2">
            <a:extLst>
              <a:ext uri="{FF2B5EF4-FFF2-40B4-BE49-F238E27FC236}">
                <a16:creationId xmlns:a16="http://schemas.microsoft.com/office/drawing/2014/main" id="{B37B32F6-927B-C417-0ED3-0ED69763E30C}"/>
              </a:ext>
            </a:extLst>
          </p:cNvPr>
          <p:cNvSpPr txBox="1"/>
          <p:nvPr/>
        </p:nvSpPr>
        <p:spPr>
          <a:xfrm>
            <a:off x="4485811" y="9564125"/>
            <a:ext cx="9213272" cy="338682"/>
          </a:xfrm>
          <a:prstGeom prst="rect">
            <a:avLst/>
          </a:prstGeom>
          <a:noFill/>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601" b="1" spc="600">
                <a:solidFill>
                  <a:schemeClr val="accent5"/>
                </a:solidFill>
                <a:cs typeface="Calibri"/>
              </a:rPr>
              <a:t>COMMON BIASES</a:t>
            </a:r>
          </a:p>
        </p:txBody>
      </p:sp>
      <p:sp>
        <p:nvSpPr>
          <p:cNvPr id="4" name="Title 3">
            <a:extLst>
              <a:ext uri="{FF2B5EF4-FFF2-40B4-BE49-F238E27FC236}">
                <a16:creationId xmlns:a16="http://schemas.microsoft.com/office/drawing/2014/main" id="{498ACBCE-2506-B0EB-7502-06EFF4172ACF}"/>
              </a:ext>
            </a:extLst>
          </p:cNvPr>
          <p:cNvSpPr>
            <a:spLocks noGrp="1"/>
          </p:cNvSpPr>
          <p:nvPr>
            <p:ph type="title"/>
          </p:nvPr>
        </p:nvSpPr>
        <p:spPr>
          <a:xfrm>
            <a:off x="1145802" y="99694"/>
            <a:ext cx="15773400" cy="775597"/>
          </a:xfrm>
        </p:spPr>
        <p:txBody>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nl-BE" sz="5600" spc="600">
                <a:solidFill>
                  <a:schemeClr val="accent5"/>
                </a:solidFill>
                <a:latin typeface="+mj-lt"/>
              </a:rPr>
              <a:t>Bias Examples</a:t>
            </a:r>
            <a:endParaRPr lang="en-US" sz="5600">
              <a:solidFill>
                <a:schemeClr val="accent5"/>
              </a:solidFill>
              <a:latin typeface="+mj-lt"/>
            </a:endParaRPr>
          </a:p>
        </p:txBody>
      </p:sp>
      <p:pic>
        <p:nvPicPr>
          <p:cNvPr id="61" name="Graphic 60">
            <a:extLst>
              <a:ext uri="{FF2B5EF4-FFF2-40B4-BE49-F238E27FC236}">
                <a16:creationId xmlns:a16="http://schemas.microsoft.com/office/drawing/2014/main" id="{D3887B8C-0A81-B992-47FC-457AEE767E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18652" y="9517469"/>
            <a:ext cx="1109435" cy="459576"/>
          </a:xfrm>
          <a:prstGeom prst="rect">
            <a:avLst/>
          </a:prstGeom>
        </p:spPr>
      </p:pic>
    </p:spTree>
    <p:extLst>
      <p:ext uri="{BB962C8B-B14F-4D97-AF65-F5344CB8AC3E}">
        <p14:creationId xmlns:p14="http://schemas.microsoft.com/office/powerpoint/2010/main" val="258901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3CEBF6-F5D3-BC53-F5FD-4A16ECA9ACAD}"/>
              </a:ext>
            </a:extLst>
          </p:cNvPr>
          <p:cNvSpPr>
            <a:spLocks noGrp="1"/>
          </p:cNvSpPr>
          <p:nvPr>
            <p:ph type="title"/>
          </p:nvPr>
        </p:nvSpPr>
        <p:spPr>
          <a:xfrm>
            <a:off x="1252431" y="3850838"/>
            <a:ext cx="14918669" cy="1292662"/>
          </a:xfrm>
        </p:spPr>
        <p:txBody>
          <a:bodyPr/>
          <a:lstStyle/>
          <a:p>
            <a:r>
              <a:rPr lang="en-US"/>
              <a:t>Trustworthy AI at SAS</a:t>
            </a:r>
          </a:p>
        </p:txBody>
      </p:sp>
    </p:spTree>
    <p:custDataLst>
      <p:tags r:id="rId1"/>
    </p:custDataLst>
    <p:extLst>
      <p:ext uri="{BB962C8B-B14F-4D97-AF65-F5344CB8AC3E}">
        <p14:creationId xmlns:p14="http://schemas.microsoft.com/office/powerpoint/2010/main" val="177602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3CEBF6-F5D3-BC53-F5FD-4A16ECA9ACAD}"/>
              </a:ext>
            </a:extLst>
          </p:cNvPr>
          <p:cNvSpPr>
            <a:spLocks noGrp="1"/>
          </p:cNvSpPr>
          <p:nvPr>
            <p:ph type="title"/>
          </p:nvPr>
        </p:nvSpPr>
        <p:spPr>
          <a:xfrm>
            <a:off x="1252431" y="2742843"/>
            <a:ext cx="14918669" cy="2400657"/>
          </a:xfrm>
        </p:spPr>
        <p:txBody>
          <a:bodyPr/>
          <a:lstStyle/>
          <a:p>
            <a:r>
              <a:rPr lang="en-US"/>
              <a:t>Detecting Deforestation </a:t>
            </a:r>
            <a:br>
              <a:rPr lang="en-US"/>
            </a:br>
            <a:r>
              <a:rPr lang="en-US"/>
              <a:t>in the Amazon</a:t>
            </a:r>
          </a:p>
        </p:txBody>
      </p:sp>
    </p:spTree>
    <p:custDataLst>
      <p:tags r:id="rId1"/>
    </p:custDataLst>
    <p:extLst>
      <p:ext uri="{BB962C8B-B14F-4D97-AF65-F5344CB8AC3E}">
        <p14:creationId xmlns:p14="http://schemas.microsoft.com/office/powerpoint/2010/main" val="371008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52" name="Straight Connector 2051">
            <a:extLst>
              <a:ext uri="{FF2B5EF4-FFF2-40B4-BE49-F238E27FC236}">
                <a16:creationId xmlns:a16="http://schemas.microsoft.com/office/drawing/2014/main" id="{CBA2C2A5-ECD2-4DE6-A020-198D6CA5E00D}"/>
              </a:ext>
            </a:extLst>
          </p:cNvPr>
          <p:cNvCxnSpPr>
            <a:cxnSpLocks/>
          </p:cNvCxnSpPr>
          <p:nvPr/>
        </p:nvCxnSpPr>
        <p:spPr>
          <a:xfrm>
            <a:off x="3480457" y="8419442"/>
            <a:ext cx="53546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D2B469-37F8-4A16-94AD-24EE31665843}"/>
              </a:ext>
            </a:extLst>
          </p:cNvPr>
          <p:cNvCxnSpPr>
            <a:cxnSpLocks/>
          </p:cNvCxnSpPr>
          <p:nvPr/>
        </p:nvCxnSpPr>
        <p:spPr>
          <a:xfrm>
            <a:off x="6463235" y="8419442"/>
            <a:ext cx="53546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251F5AC-BAA1-45B9-B848-21FCB648423F}"/>
              </a:ext>
            </a:extLst>
          </p:cNvPr>
          <p:cNvCxnSpPr>
            <a:cxnSpLocks/>
          </p:cNvCxnSpPr>
          <p:nvPr/>
        </p:nvCxnSpPr>
        <p:spPr>
          <a:xfrm>
            <a:off x="12172495" y="8403401"/>
            <a:ext cx="535460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5470715-41BE-4591-8FE8-D3BE017BEC35}"/>
              </a:ext>
            </a:extLst>
          </p:cNvPr>
          <p:cNvSpPr/>
          <p:nvPr/>
        </p:nvSpPr>
        <p:spPr>
          <a:xfrm>
            <a:off x="204227" y="3245384"/>
            <a:ext cx="436398" cy="3003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p>
        </p:txBody>
      </p:sp>
      <p:sp>
        <p:nvSpPr>
          <p:cNvPr id="25" name="Rectangle 24">
            <a:extLst>
              <a:ext uri="{FF2B5EF4-FFF2-40B4-BE49-F238E27FC236}">
                <a16:creationId xmlns:a16="http://schemas.microsoft.com/office/drawing/2014/main" id="{51212654-B002-4206-8D0F-FD52B56FC769}"/>
              </a:ext>
            </a:extLst>
          </p:cNvPr>
          <p:cNvSpPr/>
          <p:nvPr/>
        </p:nvSpPr>
        <p:spPr>
          <a:xfrm>
            <a:off x="6494037" y="3057353"/>
            <a:ext cx="436398" cy="3003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p>
        </p:txBody>
      </p:sp>
      <p:grpSp>
        <p:nvGrpSpPr>
          <p:cNvPr id="3" name="Group 2">
            <a:extLst>
              <a:ext uri="{FF2B5EF4-FFF2-40B4-BE49-F238E27FC236}">
                <a16:creationId xmlns:a16="http://schemas.microsoft.com/office/drawing/2014/main" id="{CF330506-9E22-AA7A-4747-9F8719EA33B1}"/>
              </a:ext>
            </a:extLst>
          </p:cNvPr>
          <p:cNvGrpSpPr/>
          <p:nvPr/>
        </p:nvGrpSpPr>
        <p:grpSpPr>
          <a:xfrm>
            <a:off x="1231725" y="1316885"/>
            <a:ext cx="15029947" cy="8359218"/>
            <a:chOff x="615078" y="612114"/>
            <a:chExt cx="7514974" cy="4179608"/>
          </a:xfrm>
        </p:grpSpPr>
        <p:sp>
          <p:nvSpPr>
            <p:cNvPr id="2091" name="Freeform: Shape 54">
              <a:extLst>
                <a:ext uri="{FF2B5EF4-FFF2-40B4-BE49-F238E27FC236}">
                  <a16:creationId xmlns:a16="http://schemas.microsoft.com/office/drawing/2014/main" id="{E78AD48A-DE23-FEA8-F97B-4587B4CAD288}"/>
                </a:ext>
              </a:extLst>
            </p:cNvPr>
            <p:cNvSpPr/>
            <p:nvPr/>
          </p:nvSpPr>
          <p:spPr>
            <a:xfrm>
              <a:off x="865682" y="1240814"/>
              <a:ext cx="1612285" cy="1433661"/>
            </a:xfrm>
            <a:custGeom>
              <a:avLst/>
              <a:gdLst>
                <a:gd name="connsiteX0" fmla="*/ 1299637 w 1732849"/>
                <a:gd name="connsiteY0" fmla="*/ 0 h 1467186"/>
                <a:gd name="connsiteX1" fmla="*/ 433213 w 1732849"/>
                <a:gd name="connsiteY1" fmla="*/ 0 h 1467186"/>
                <a:gd name="connsiteX2" fmla="*/ 0 w 1732849"/>
                <a:gd name="connsiteY2" fmla="*/ 733593 h 1467186"/>
                <a:gd name="connsiteX3" fmla="*/ 433213 w 1732849"/>
                <a:gd name="connsiteY3" fmla="*/ 1467186 h 1467186"/>
                <a:gd name="connsiteX4" fmla="*/ 1299637 w 1732849"/>
                <a:gd name="connsiteY4" fmla="*/ 1467186 h 1467186"/>
                <a:gd name="connsiteX5" fmla="*/ 1732850 w 1732849"/>
                <a:gd name="connsiteY5" fmla="*/ 733593 h 1467186"/>
                <a:gd name="connsiteX6" fmla="*/ 1299637 w 1732849"/>
                <a:gd name="connsiteY6" fmla="*/ 0 h 146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849" h="1467186">
                  <a:moveTo>
                    <a:pt x="1299637" y="0"/>
                  </a:moveTo>
                  <a:lnTo>
                    <a:pt x="433213" y="0"/>
                  </a:lnTo>
                  <a:lnTo>
                    <a:pt x="0" y="733593"/>
                  </a:lnTo>
                  <a:lnTo>
                    <a:pt x="433213" y="1467186"/>
                  </a:lnTo>
                  <a:lnTo>
                    <a:pt x="1299637" y="1467186"/>
                  </a:lnTo>
                  <a:lnTo>
                    <a:pt x="1732850" y="733593"/>
                  </a:lnTo>
                  <a:lnTo>
                    <a:pt x="1299637" y="0"/>
                  </a:lnTo>
                  <a:close/>
                </a:path>
              </a:pathLst>
            </a:custGeom>
            <a:solidFill>
              <a:schemeClr val="accent1">
                <a:lumMod val="50000"/>
              </a:schemeClr>
            </a:solidFill>
            <a:ln w="5968" cap="flat">
              <a:no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grpSp>
          <p:nvGrpSpPr>
            <p:cNvPr id="2092" name="Group 2091">
              <a:extLst>
                <a:ext uri="{FF2B5EF4-FFF2-40B4-BE49-F238E27FC236}">
                  <a16:creationId xmlns:a16="http://schemas.microsoft.com/office/drawing/2014/main" id="{F95C54FB-97D2-75CA-1CEF-52311B9047B6}"/>
                </a:ext>
              </a:extLst>
            </p:cNvPr>
            <p:cNvGrpSpPr/>
            <p:nvPr/>
          </p:nvGrpSpPr>
          <p:grpSpPr>
            <a:xfrm>
              <a:off x="2508090" y="702766"/>
              <a:ext cx="1543954" cy="820414"/>
              <a:chOff x="2149873" y="269587"/>
              <a:chExt cx="1671788" cy="906650"/>
            </a:xfrm>
          </p:grpSpPr>
          <p:sp>
            <p:nvSpPr>
              <p:cNvPr id="2093" name="Rectangle 2092">
                <a:extLst>
                  <a:ext uri="{FF2B5EF4-FFF2-40B4-BE49-F238E27FC236}">
                    <a16:creationId xmlns:a16="http://schemas.microsoft.com/office/drawing/2014/main" id="{1CB20A8C-B8F1-5BF9-BEF8-48E1951BA6E1}"/>
                  </a:ext>
                </a:extLst>
              </p:cNvPr>
              <p:cNvSpPr/>
              <p:nvPr/>
            </p:nvSpPr>
            <p:spPr>
              <a:xfrm>
                <a:off x="2179429" y="269587"/>
                <a:ext cx="1614400" cy="292120"/>
              </a:xfrm>
              <a:prstGeom prst="rect">
                <a:avLst/>
              </a:prstGeom>
            </p:spPr>
            <p:txBody>
              <a:bodyPr wrap="non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nSpc>
                    <a:spcPts val="3600"/>
                  </a:lnSpc>
                </a:pPr>
                <a:r>
                  <a:rPr lang="en-US" sz="2801" b="1">
                    <a:solidFill>
                      <a:schemeClr val="accent1">
                        <a:lumMod val="50000"/>
                      </a:schemeClr>
                    </a:solidFill>
                  </a:rPr>
                  <a:t>Human-Centricity</a:t>
                </a:r>
              </a:p>
            </p:txBody>
          </p:sp>
          <p:sp>
            <p:nvSpPr>
              <p:cNvPr id="2094" name="TextBox 2093">
                <a:extLst>
                  <a:ext uri="{FF2B5EF4-FFF2-40B4-BE49-F238E27FC236}">
                    <a16:creationId xmlns:a16="http://schemas.microsoft.com/office/drawing/2014/main" id="{969E561B-CC57-65DB-C982-DAB15DDBD19F}"/>
                  </a:ext>
                </a:extLst>
              </p:cNvPr>
              <p:cNvSpPr txBox="1"/>
              <p:nvPr/>
            </p:nvSpPr>
            <p:spPr>
              <a:xfrm>
                <a:off x="2149873" y="512988"/>
                <a:ext cx="1671788" cy="663249"/>
              </a:xfrm>
              <a:prstGeom prst="rect">
                <a:avLst/>
              </a:prstGeom>
              <a:noFill/>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a:t>Promote human </a:t>
                </a:r>
                <a:r>
                  <a:rPr lang="en-US" b="1"/>
                  <a:t>well-being</a:t>
                </a:r>
                <a:r>
                  <a:rPr lang="en-US"/>
                  <a:t>, human </a:t>
                </a:r>
                <a:r>
                  <a:rPr lang="en-US" b="1"/>
                  <a:t>agency</a:t>
                </a:r>
                <a:r>
                  <a:rPr lang="en-US"/>
                  <a:t> and </a:t>
                </a:r>
                <a:r>
                  <a:rPr lang="en-US" b="1"/>
                  <a:t>equity</a:t>
                </a:r>
                <a:r>
                  <a:rPr lang="en-US"/>
                  <a:t>.</a:t>
                </a:r>
              </a:p>
            </p:txBody>
          </p:sp>
        </p:grpSp>
        <p:cxnSp>
          <p:nvCxnSpPr>
            <p:cNvPr id="2095" name="Connector: Elbow 93">
              <a:extLst>
                <a:ext uri="{FF2B5EF4-FFF2-40B4-BE49-F238E27FC236}">
                  <a16:creationId xmlns:a16="http://schemas.microsoft.com/office/drawing/2014/main" id="{A60EC41D-1EB8-4CD6-90DB-A50F16BBB985}"/>
                </a:ext>
              </a:extLst>
            </p:cNvPr>
            <p:cNvCxnSpPr>
              <a:cxnSpLocks/>
            </p:cNvCxnSpPr>
            <p:nvPr/>
          </p:nvCxnSpPr>
          <p:spPr>
            <a:xfrm flipV="1">
              <a:off x="1782252" y="885862"/>
              <a:ext cx="598997" cy="458408"/>
            </a:xfrm>
            <a:prstGeom prst="bentConnector3">
              <a:avLst>
                <a:gd name="adj1" fmla="val 40"/>
              </a:avLst>
            </a:prstGeom>
            <a:solidFill>
              <a:schemeClr val="accent2">
                <a:lumMod val="75000"/>
              </a:schemeClr>
            </a:solidFill>
            <a:ln w="28575" cap="rnd">
              <a:solidFill>
                <a:schemeClr val="accent1">
                  <a:lumMod val="25000"/>
                </a:schemeClr>
              </a:solidFill>
              <a:prstDash val="solid"/>
              <a:round/>
            </a:ln>
          </p:spPr>
        </p:cxnSp>
        <p:sp>
          <p:nvSpPr>
            <p:cNvPr id="2096" name="Oval 2095">
              <a:extLst>
                <a:ext uri="{FF2B5EF4-FFF2-40B4-BE49-F238E27FC236}">
                  <a16:creationId xmlns:a16="http://schemas.microsoft.com/office/drawing/2014/main" id="{28C42B1C-2E61-CAB3-E02B-52CFF952DD36}"/>
                </a:ext>
              </a:extLst>
            </p:cNvPr>
            <p:cNvSpPr/>
            <p:nvPr/>
          </p:nvSpPr>
          <p:spPr>
            <a:xfrm>
              <a:off x="2381249" y="819537"/>
              <a:ext cx="131267" cy="128616"/>
            </a:xfrm>
            <a:prstGeom prst="ellipse">
              <a:avLst/>
            </a:prstGeom>
            <a:noFill/>
            <a:ln w="63500">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p>
          </p:txBody>
        </p:sp>
        <p:sp>
          <p:nvSpPr>
            <p:cNvPr id="2097" name="Freeform: Shape 64">
              <a:extLst>
                <a:ext uri="{FF2B5EF4-FFF2-40B4-BE49-F238E27FC236}">
                  <a16:creationId xmlns:a16="http://schemas.microsoft.com/office/drawing/2014/main" id="{6243FAC8-8649-3FA5-7EAC-64B99D2352B8}"/>
                </a:ext>
              </a:extLst>
            </p:cNvPr>
            <p:cNvSpPr/>
            <p:nvPr/>
          </p:nvSpPr>
          <p:spPr>
            <a:xfrm>
              <a:off x="2603560" y="2022167"/>
              <a:ext cx="1216148" cy="1031910"/>
            </a:xfrm>
            <a:custGeom>
              <a:avLst/>
              <a:gdLst>
                <a:gd name="connsiteX0" fmla="*/ 699952 w 933289"/>
                <a:gd name="connsiteY0" fmla="*/ 0 h 808225"/>
                <a:gd name="connsiteX1" fmla="*/ 233337 w 933289"/>
                <a:gd name="connsiteY1" fmla="*/ 0 h 808225"/>
                <a:gd name="connsiteX2" fmla="*/ 0 w 933289"/>
                <a:gd name="connsiteY2" fmla="*/ 404113 h 808225"/>
                <a:gd name="connsiteX3" fmla="*/ 233337 w 933289"/>
                <a:gd name="connsiteY3" fmla="*/ 808225 h 808225"/>
                <a:gd name="connsiteX4" fmla="*/ 699952 w 933289"/>
                <a:gd name="connsiteY4" fmla="*/ 808225 h 808225"/>
                <a:gd name="connsiteX5" fmla="*/ 933289 w 933289"/>
                <a:gd name="connsiteY5" fmla="*/ 404113 h 808225"/>
                <a:gd name="connsiteX6" fmla="*/ 699952 w 933289"/>
                <a:gd name="connsiteY6" fmla="*/ 0 h 80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289" h="808225">
                  <a:moveTo>
                    <a:pt x="699952" y="0"/>
                  </a:moveTo>
                  <a:lnTo>
                    <a:pt x="233337" y="0"/>
                  </a:lnTo>
                  <a:lnTo>
                    <a:pt x="0" y="404113"/>
                  </a:lnTo>
                  <a:lnTo>
                    <a:pt x="233337" y="808225"/>
                  </a:lnTo>
                  <a:lnTo>
                    <a:pt x="699952" y="808225"/>
                  </a:lnTo>
                  <a:lnTo>
                    <a:pt x="933289" y="404113"/>
                  </a:lnTo>
                  <a:lnTo>
                    <a:pt x="699952" y="0"/>
                  </a:lnTo>
                  <a:close/>
                </a:path>
              </a:pathLst>
            </a:custGeom>
            <a:solidFill>
              <a:srgbClr val="AE1A67"/>
            </a:solidFill>
            <a:ln w="5968" cap="flat">
              <a:no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grpSp>
          <p:nvGrpSpPr>
            <p:cNvPr id="2098" name="Group 2097">
              <a:extLst>
                <a:ext uri="{FF2B5EF4-FFF2-40B4-BE49-F238E27FC236}">
                  <a16:creationId xmlns:a16="http://schemas.microsoft.com/office/drawing/2014/main" id="{CE56E58A-5D89-29C3-DF6A-4B656D27707C}"/>
                </a:ext>
              </a:extLst>
            </p:cNvPr>
            <p:cNvGrpSpPr/>
            <p:nvPr/>
          </p:nvGrpSpPr>
          <p:grpSpPr>
            <a:xfrm>
              <a:off x="615078" y="3202809"/>
              <a:ext cx="1796196" cy="1026378"/>
              <a:chOff x="219498" y="3035544"/>
              <a:chExt cx="1944914" cy="1134263"/>
            </a:xfrm>
          </p:grpSpPr>
          <p:sp>
            <p:nvSpPr>
              <p:cNvPr id="2099" name="Rectangle 2098">
                <a:extLst>
                  <a:ext uri="{FF2B5EF4-FFF2-40B4-BE49-F238E27FC236}">
                    <a16:creationId xmlns:a16="http://schemas.microsoft.com/office/drawing/2014/main" id="{ECB3F11E-ECE4-8E7A-C4E5-76F50AD23ABC}"/>
                  </a:ext>
                </a:extLst>
              </p:cNvPr>
              <p:cNvSpPr/>
              <p:nvPr/>
            </p:nvSpPr>
            <p:spPr>
              <a:xfrm>
                <a:off x="578627" y="3035544"/>
                <a:ext cx="1585785" cy="292120"/>
              </a:xfrm>
              <a:prstGeom prst="rect">
                <a:avLst/>
              </a:prstGeom>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r">
                  <a:lnSpc>
                    <a:spcPts val="3600"/>
                  </a:lnSpc>
                </a:pPr>
                <a:r>
                  <a:rPr lang="en-US" sz="2801" b="1">
                    <a:solidFill>
                      <a:srgbClr val="AC185E"/>
                    </a:solidFill>
                  </a:rPr>
                  <a:t>Inclusivity</a:t>
                </a:r>
              </a:p>
            </p:txBody>
          </p:sp>
          <p:sp>
            <p:nvSpPr>
              <p:cNvPr id="2100" name="Rectangle 2099">
                <a:extLst>
                  <a:ext uri="{FF2B5EF4-FFF2-40B4-BE49-F238E27FC236}">
                    <a16:creationId xmlns:a16="http://schemas.microsoft.com/office/drawing/2014/main" id="{13C87F8B-CE97-C423-0411-82B54C0EF4BF}"/>
                  </a:ext>
                </a:extLst>
              </p:cNvPr>
              <p:cNvSpPr/>
              <p:nvPr/>
            </p:nvSpPr>
            <p:spPr>
              <a:xfrm>
                <a:off x="219498" y="3302482"/>
                <a:ext cx="1944914" cy="867325"/>
              </a:xfrm>
              <a:prstGeom prst="rect">
                <a:avLst/>
              </a:prstGeom>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r"/>
                <a:r>
                  <a:rPr lang="en-US"/>
                  <a:t>Ensure </a:t>
                </a:r>
                <a:r>
                  <a:rPr lang="en-US" b="1"/>
                  <a:t>accessibility</a:t>
                </a:r>
              </a:p>
              <a:p>
                <a:pPr algn="r"/>
                <a:r>
                  <a:rPr lang="en-US"/>
                  <a:t>and include </a:t>
                </a:r>
                <a:r>
                  <a:rPr lang="en-US" b="1"/>
                  <a:t>diverse</a:t>
                </a:r>
                <a:r>
                  <a:rPr lang="en-US"/>
                  <a:t> </a:t>
                </a:r>
                <a:r>
                  <a:rPr lang="en-US" b="1"/>
                  <a:t>perspectives</a:t>
                </a:r>
                <a:r>
                  <a:rPr lang="en-US"/>
                  <a:t> and </a:t>
                </a:r>
                <a:r>
                  <a:rPr lang="en-US" b="1"/>
                  <a:t>experiences</a:t>
                </a:r>
                <a:r>
                  <a:rPr lang="en-US"/>
                  <a:t>.</a:t>
                </a:r>
              </a:p>
            </p:txBody>
          </p:sp>
        </p:grpSp>
        <p:sp>
          <p:nvSpPr>
            <p:cNvPr id="2101" name="Oval 2100">
              <a:extLst>
                <a:ext uri="{FF2B5EF4-FFF2-40B4-BE49-F238E27FC236}">
                  <a16:creationId xmlns:a16="http://schemas.microsoft.com/office/drawing/2014/main" id="{1D8EE9EC-0B17-9491-FDDC-877BBD7733FC}"/>
                </a:ext>
              </a:extLst>
            </p:cNvPr>
            <p:cNvSpPr/>
            <p:nvPr/>
          </p:nvSpPr>
          <p:spPr>
            <a:xfrm>
              <a:off x="2446286" y="3300909"/>
              <a:ext cx="131267" cy="128616"/>
            </a:xfrm>
            <a:prstGeom prst="ellipse">
              <a:avLst/>
            </a:prstGeom>
            <a:noFill/>
            <a:ln w="63500">
              <a:solidFill>
                <a:srgbClr val="913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p>
          </p:txBody>
        </p:sp>
        <p:sp>
          <p:nvSpPr>
            <p:cNvPr id="2103" name="Freeform: Shape 5">
              <a:extLst>
                <a:ext uri="{FF2B5EF4-FFF2-40B4-BE49-F238E27FC236}">
                  <a16:creationId xmlns:a16="http://schemas.microsoft.com/office/drawing/2014/main" id="{2A5F97AA-F169-0BC9-FB3A-6731D0213984}"/>
                </a:ext>
              </a:extLst>
            </p:cNvPr>
            <p:cNvSpPr/>
            <p:nvPr/>
          </p:nvSpPr>
          <p:spPr>
            <a:xfrm>
              <a:off x="4230144" y="1736793"/>
              <a:ext cx="1216147" cy="1074130"/>
            </a:xfrm>
            <a:custGeom>
              <a:avLst/>
              <a:gdLst>
                <a:gd name="connsiteX0" fmla="*/ 699952 w 933289"/>
                <a:gd name="connsiteY0" fmla="*/ 0 h 808225"/>
                <a:gd name="connsiteX1" fmla="*/ 233337 w 933289"/>
                <a:gd name="connsiteY1" fmla="*/ 0 h 808225"/>
                <a:gd name="connsiteX2" fmla="*/ 0 w 933289"/>
                <a:gd name="connsiteY2" fmla="*/ 404113 h 808225"/>
                <a:gd name="connsiteX3" fmla="*/ 233337 w 933289"/>
                <a:gd name="connsiteY3" fmla="*/ 808225 h 808225"/>
                <a:gd name="connsiteX4" fmla="*/ 699952 w 933289"/>
                <a:gd name="connsiteY4" fmla="*/ 808225 h 808225"/>
                <a:gd name="connsiteX5" fmla="*/ 933289 w 933289"/>
                <a:gd name="connsiteY5" fmla="*/ 404113 h 808225"/>
                <a:gd name="connsiteX6" fmla="*/ 699952 w 933289"/>
                <a:gd name="connsiteY6" fmla="*/ 0 h 80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289" h="808225">
                  <a:moveTo>
                    <a:pt x="699952" y="0"/>
                  </a:moveTo>
                  <a:lnTo>
                    <a:pt x="233337" y="0"/>
                  </a:lnTo>
                  <a:lnTo>
                    <a:pt x="0" y="404113"/>
                  </a:lnTo>
                  <a:lnTo>
                    <a:pt x="233337" y="808225"/>
                  </a:lnTo>
                  <a:lnTo>
                    <a:pt x="699952" y="808225"/>
                  </a:lnTo>
                  <a:lnTo>
                    <a:pt x="933289" y="404113"/>
                  </a:lnTo>
                  <a:lnTo>
                    <a:pt x="699952" y="0"/>
                  </a:lnTo>
                  <a:close/>
                </a:path>
              </a:pathLst>
            </a:custGeom>
            <a:solidFill>
              <a:srgbClr val="75D3B3"/>
            </a:solidFill>
            <a:ln w="5968" cap="flat">
              <a:no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grpSp>
          <p:nvGrpSpPr>
            <p:cNvPr id="2104" name="Group 2103">
              <a:extLst>
                <a:ext uri="{FF2B5EF4-FFF2-40B4-BE49-F238E27FC236}">
                  <a16:creationId xmlns:a16="http://schemas.microsoft.com/office/drawing/2014/main" id="{AA340464-D132-8775-703D-CECF88C9E0B7}"/>
                </a:ext>
              </a:extLst>
            </p:cNvPr>
            <p:cNvGrpSpPr/>
            <p:nvPr/>
          </p:nvGrpSpPr>
          <p:grpSpPr>
            <a:xfrm>
              <a:off x="4194177" y="612114"/>
              <a:ext cx="1903920" cy="1038283"/>
              <a:chOff x="4367649" y="421853"/>
              <a:chExt cx="2061557" cy="1147421"/>
            </a:xfrm>
          </p:grpSpPr>
          <p:sp>
            <p:nvSpPr>
              <p:cNvPr id="2105" name="Rectangle 2104">
                <a:extLst>
                  <a:ext uri="{FF2B5EF4-FFF2-40B4-BE49-F238E27FC236}">
                    <a16:creationId xmlns:a16="http://schemas.microsoft.com/office/drawing/2014/main" id="{37CDC32E-464C-7715-E619-5EF9DD719C97}"/>
                  </a:ext>
                </a:extLst>
              </p:cNvPr>
              <p:cNvSpPr/>
              <p:nvPr/>
            </p:nvSpPr>
            <p:spPr>
              <a:xfrm>
                <a:off x="5007413" y="421853"/>
                <a:ext cx="1338314" cy="343140"/>
              </a:xfrm>
              <a:prstGeom prst="rect">
                <a:avLst/>
              </a:prstGeom>
            </p:spPr>
            <p:txBody>
              <a:bodyPr wrap="none" lIns="182880" tIns="91440" rIns="182880" bIns="91440" anchor="t">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nSpc>
                    <a:spcPts val="3600"/>
                  </a:lnSpc>
                </a:pPr>
                <a:r>
                  <a:rPr lang="en-US" sz="2801" b="1">
                    <a:solidFill>
                      <a:srgbClr val="75D3B3"/>
                    </a:solidFill>
                  </a:rPr>
                  <a:t>Transparency</a:t>
                </a:r>
                <a:endParaRPr lang="en-US" sz="7200">
                  <a:solidFill>
                    <a:srgbClr val="75D3B3"/>
                  </a:solidFill>
                </a:endParaRPr>
              </a:p>
            </p:txBody>
          </p:sp>
          <p:sp>
            <p:nvSpPr>
              <p:cNvPr id="2106" name="Rectangle 2105">
                <a:extLst>
                  <a:ext uri="{FF2B5EF4-FFF2-40B4-BE49-F238E27FC236}">
                    <a16:creationId xmlns:a16="http://schemas.microsoft.com/office/drawing/2014/main" id="{C42C9E91-055D-E6A1-15AB-8CBF5DE7B861}"/>
                  </a:ext>
                </a:extLst>
              </p:cNvPr>
              <p:cNvSpPr/>
              <p:nvPr/>
            </p:nvSpPr>
            <p:spPr>
              <a:xfrm>
                <a:off x="4367649" y="701948"/>
                <a:ext cx="2061557" cy="867326"/>
              </a:xfrm>
              <a:prstGeom prst="rect">
                <a:avLst/>
              </a:prstGeom>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r"/>
                <a:r>
                  <a:rPr lang="en-US" b="1"/>
                  <a:t>Explain</a:t>
                </a:r>
                <a:r>
                  <a:rPr lang="en-US"/>
                  <a:t> and </a:t>
                </a:r>
                <a:r>
                  <a:rPr lang="en-US" b="1"/>
                  <a:t>instruct</a:t>
                </a:r>
                <a:r>
                  <a:rPr lang="en-US"/>
                  <a:t> on usage openly, including potential risks and how decisions are made.</a:t>
                </a:r>
              </a:p>
            </p:txBody>
          </p:sp>
        </p:grpSp>
        <p:cxnSp>
          <p:nvCxnSpPr>
            <p:cNvPr id="2107" name="Connector: Elbow 92">
              <a:extLst>
                <a:ext uri="{FF2B5EF4-FFF2-40B4-BE49-F238E27FC236}">
                  <a16:creationId xmlns:a16="http://schemas.microsoft.com/office/drawing/2014/main" id="{F0BDC559-952E-AEA6-05BB-0CAA01635FE0}"/>
                </a:ext>
              </a:extLst>
            </p:cNvPr>
            <p:cNvCxnSpPr>
              <a:cxnSpLocks/>
              <a:endCxn id="2108" idx="4"/>
            </p:cNvCxnSpPr>
            <p:nvPr/>
          </p:nvCxnSpPr>
          <p:spPr>
            <a:xfrm rot="5400000" flipH="1" flipV="1">
              <a:off x="5204099" y="1953495"/>
              <a:ext cx="504848" cy="233100"/>
            </a:xfrm>
            <a:prstGeom prst="bentConnector3">
              <a:avLst>
                <a:gd name="adj1" fmla="val -1044"/>
              </a:avLst>
            </a:prstGeom>
            <a:solidFill>
              <a:schemeClr val="accent2">
                <a:lumMod val="75000"/>
              </a:schemeClr>
            </a:solidFill>
            <a:ln w="28575" cap="rnd">
              <a:solidFill>
                <a:srgbClr val="5FAC94"/>
              </a:solidFill>
              <a:prstDash val="solid"/>
              <a:round/>
            </a:ln>
          </p:spPr>
        </p:cxnSp>
        <p:sp>
          <p:nvSpPr>
            <p:cNvPr id="2108" name="Oval 2107">
              <a:extLst>
                <a:ext uri="{FF2B5EF4-FFF2-40B4-BE49-F238E27FC236}">
                  <a16:creationId xmlns:a16="http://schemas.microsoft.com/office/drawing/2014/main" id="{8363E36D-549D-DF8C-4DAA-84A20C29A9D4}"/>
                </a:ext>
              </a:extLst>
            </p:cNvPr>
            <p:cNvSpPr/>
            <p:nvPr/>
          </p:nvSpPr>
          <p:spPr>
            <a:xfrm>
              <a:off x="5507439" y="1689005"/>
              <a:ext cx="131268" cy="128617"/>
            </a:xfrm>
            <a:prstGeom prst="ellipse">
              <a:avLst/>
            </a:prstGeom>
            <a:noFill/>
            <a:ln w="63500">
              <a:solidFill>
                <a:srgbClr val="5FA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p>
          </p:txBody>
        </p:sp>
        <p:sp>
          <p:nvSpPr>
            <p:cNvPr id="2109" name="Freeform: Shape 18">
              <a:extLst>
                <a:ext uri="{FF2B5EF4-FFF2-40B4-BE49-F238E27FC236}">
                  <a16:creationId xmlns:a16="http://schemas.microsoft.com/office/drawing/2014/main" id="{4086865A-E022-1394-72E1-517A6E1B6792}"/>
                </a:ext>
              </a:extLst>
            </p:cNvPr>
            <p:cNvSpPr/>
            <p:nvPr/>
          </p:nvSpPr>
          <p:spPr>
            <a:xfrm>
              <a:off x="6499793" y="1805582"/>
              <a:ext cx="1216070" cy="1031910"/>
            </a:xfrm>
            <a:custGeom>
              <a:avLst/>
              <a:gdLst>
                <a:gd name="connsiteX0" fmla="*/ 699952 w 933229"/>
                <a:gd name="connsiteY0" fmla="*/ 0 h 808225"/>
                <a:gd name="connsiteX1" fmla="*/ 233337 w 933229"/>
                <a:gd name="connsiteY1" fmla="*/ 0 h 808225"/>
                <a:gd name="connsiteX2" fmla="*/ 0 w 933229"/>
                <a:gd name="connsiteY2" fmla="*/ 404113 h 808225"/>
                <a:gd name="connsiteX3" fmla="*/ 233337 w 933229"/>
                <a:gd name="connsiteY3" fmla="*/ 808225 h 808225"/>
                <a:gd name="connsiteX4" fmla="*/ 699952 w 933229"/>
                <a:gd name="connsiteY4" fmla="*/ 808225 h 808225"/>
                <a:gd name="connsiteX5" fmla="*/ 933229 w 933229"/>
                <a:gd name="connsiteY5" fmla="*/ 404113 h 808225"/>
                <a:gd name="connsiteX6" fmla="*/ 699952 w 933229"/>
                <a:gd name="connsiteY6" fmla="*/ 0 h 80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229" h="808225">
                  <a:moveTo>
                    <a:pt x="699952" y="0"/>
                  </a:moveTo>
                  <a:lnTo>
                    <a:pt x="233337" y="0"/>
                  </a:lnTo>
                  <a:lnTo>
                    <a:pt x="0" y="404113"/>
                  </a:lnTo>
                  <a:lnTo>
                    <a:pt x="233337" y="808225"/>
                  </a:lnTo>
                  <a:lnTo>
                    <a:pt x="699952" y="808225"/>
                  </a:lnTo>
                  <a:lnTo>
                    <a:pt x="933229" y="404113"/>
                  </a:lnTo>
                  <a:lnTo>
                    <a:pt x="699952" y="0"/>
                  </a:lnTo>
                  <a:close/>
                </a:path>
              </a:pathLst>
            </a:custGeom>
            <a:solidFill>
              <a:srgbClr val="BDAEE8"/>
            </a:solidFill>
            <a:ln w="5968" cap="flat">
              <a:no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solidFill>
                  <a:srgbClr val="97A7D7"/>
                </a:solidFill>
              </a:endParaRPr>
            </a:p>
          </p:txBody>
        </p:sp>
        <p:grpSp>
          <p:nvGrpSpPr>
            <p:cNvPr id="2110" name="Group 2109">
              <a:extLst>
                <a:ext uri="{FF2B5EF4-FFF2-40B4-BE49-F238E27FC236}">
                  <a16:creationId xmlns:a16="http://schemas.microsoft.com/office/drawing/2014/main" id="{7917328A-E816-4CE7-4A79-1345F9AC2AA9}"/>
                </a:ext>
              </a:extLst>
            </p:cNvPr>
            <p:cNvGrpSpPr/>
            <p:nvPr/>
          </p:nvGrpSpPr>
          <p:grpSpPr>
            <a:xfrm>
              <a:off x="6826273" y="2013916"/>
              <a:ext cx="563108" cy="615288"/>
              <a:chOff x="5589842" y="3353607"/>
              <a:chExt cx="432137" cy="481911"/>
            </a:xfrm>
            <a:noFill/>
          </p:grpSpPr>
          <p:sp>
            <p:nvSpPr>
              <p:cNvPr id="2111" name="Freeform: Shape 21">
                <a:extLst>
                  <a:ext uri="{FF2B5EF4-FFF2-40B4-BE49-F238E27FC236}">
                    <a16:creationId xmlns:a16="http://schemas.microsoft.com/office/drawing/2014/main" id="{BCE9A1AE-3158-9391-EE47-8B0CEC0B71FD}"/>
                  </a:ext>
                </a:extLst>
              </p:cNvPr>
              <p:cNvSpPr/>
              <p:nvPr/>
            </p:nvSpPr>
            <p:spPr>
              <a:xfrm>
                <a:off x="5606215" y="3353607"/>
                <a:ext cx="91841" cy="75050"/>
              </a:xfrm>
              <a:custGeom>
                <a:avLst/>
                <a:gdLst>
                  <a:gd name="connsiteX0" fmla="*/ 91841 w 91841"/>
                  <a:gd name="connsiteY0" fmla="*/ 75050 h 75050"/>
                  <a:gd name="connsiteX1" fmla="*/ 91841 w 91841"/>
                  <a:gd name="connsiteY1" fmla="*/ 40692 h 75050"/>
                  <a:gd name="connsiteX2" fmla="*/ 45891 w 91841"/>
                  <a:gd name="connsiteY2" fmla="*/ 0 h 75050"/>
                  <a:gd name="connsiteX3" fmla="*/ 0 w 91841"/>
                  <a:gd name="connsiteY3" fmla="*/ 40692 h 75050"/>
                  <a:gd name="connsiteX4" fmla="*/ 0 w 91841"/>
                  <a:gd name="connsiteY4" fmla="*/ 74513 h 7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41" h="75050">
                    <a:moveTo>
                      <a:pt x="91841" y="75050"/>
                    </a:moveTo>
                    <a:lnTo>
                      <a:pt x="91841" y="40692"/>
                    </a:lnTo>
                    <a:cubicBezTo>
                      <a:pt x="91841" y="18225"/>
                      <a:pt x="71286" y="0"/>
                      <a:pt x="45891" y="0"/>
                    </a:cubicBezTo>
                    <a:cubicBezTo>
                      <a:pt x="20495" y="0"/>
                      <a:pt x="0" y="18225"/>
                      <a:pt x="0" y="40692"/>
                    </a:cubicBezTo>
                    <a:lnTo>
                      <a:pt x="0" y="74513"/>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12" name="Rectangle: Rounded Corners 22">
                <a:extLst>
                  <a:ext uri="{FF2B5EF4-FFF2-40B4-BE49-F238E27FC236}">
                    <a16:creationId xmlns:a16="http://schemas.microsoft.com/office/drawing/2014/main" id="{8971EF3E-8FAC-0F9F-5F58-D869521D088B}"/>
                  </a:ext>
                </a:extLst>
              </p:cNvPr>
              <p:cNvSpPr/>
              <p:nvPr/>
            </p:nvSpPr>
            <p:spPr>
              <a:xfrm>
                <a:off x="5589842" y="3429673"/>
                <a:ext cx="122972" cy="109348"/>
              </a:xfrm>
              <a:prstGeom prst="roundRect">
                <a:avLst/>
              </a:prstGeom>
              <a:grpFill/>
              <a:ln w="12700" cap="flat">
                <a:solidFill>
                  <a:schemeClr val="bg1"/>
                </a:solid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13" name="Freeform: Shape 23">
                <a:extLst>
                  <a:ext uri="{FF2B5EF4-FFF2-40B4-BE49-F238E27FC236}">
                    <a16:creationId xmlns:a16="http://schemas.microsoft.com/office/drawing/2014/main" id="{2BEF3D59-BF9D-7557-18DB-14BFD54F0D2C}"/>
                  </a:ext>
                </a:extLst>
              </p:cNvPr>
              <p:cNvSpPr/>
              <p:nvPr/>
            </p:nvSpPr>
            <p:spPr>
              <a:xfrm>
                <a:off x="5634478" y="3453311"/>
                <a:ext cx="34477" cy="68213"/>
              </a:xfrm>
              <a:custGeom>
                <a:avLst/>
                <a:gdLst>
                  <a:gd name="connsiteX0" fmla="*/ 4780 w 34477"/>
                  <a:gd name="connsiteY0" fmla="*/ 24404 h 68213"/>
                  <a:gd name="connsiteX1" fmla="*/ 837 w 34477"/>
                  <a:gd name="connsiteY1" fmla="*/ 14843 h 68213"/>
                  <a:gd name="connsiteX2" fmla="*/ 837 w 34477"/>
                  <a:gd name="connsiteY2" fmla="*/ 14843 h 68213"/>
                  <a:gd name="connsiteX3" fmla="*/ 17568 w 34477"/>
                  <a:gd name="connsiteY3" fmla="*/ 24 h 68213"/>
                  <a:gd name="connsiteX4" fmla="*/ 17568 w 34477"/>
                  <a:gd name="connsiteY4" fmla="*/ 24 h 68213"/>
                  <a:gd name="connsiteX5" fmla="*/ 34298 w 34477"/>
                  <a:gd name="connsiteY5" fmla="*/ 14843 h 68213"/>
                  <a:gd name="connsiteX6" fmla="*/ 34298 w 34477"/>
                  <a:gd name="connsiteY6" fmla="*/ 14843 h 68213"/>
                  <a:gd name="connsiteX7" fmla="*/ 30235 w 34477"/>
                  <a:gd name="connsiteY7" fmla="*/ 24523 h 68213"/>
                  <a:gd name="connsiteX8" fmla="*/ 34478 w 34477"/>
                  <a:gd name="connsiteY8" fmla="*/ 61690 h 68213"/>
                  <a:gd name="connsiteX9" fmla="*/ 27128 w 34477"/>
                  <a:gd name="connsiteY9" fmla="*/ 68203 h 68213"/>
                  <a:gd name="connsiteX10" fmla="*/ 7350 w 34477"/>
                  <a:gd name="connsiteY10" fmla="*/ 68203 h 68213"/>
                  <a:gd name="connsiteX11" fmla="*/ 0 w 34477"/>
                  <a:gd name="connsiteY11" fmla="*/ 61690 h 6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77" h="68213">
                    <a:moveTo>
                      <a:pt x="4780" y="24404"/>
                    </a:moveTo>
                    <a:cubicBezTo>
                      <a:pt x="2276" y="21846"/>
                      <a:pt x="860" y="18423"/>
                      <a:pt x="837" y="14843"/>
                    </a:cubicBezTo>
                    <a:lnTo>
                      <a:pt x="837" y="14843"/>
                    </a:lnTo>
                    <a:cubicBezTo>
                      <a:pt x="1410" y="6155"/>
                      <a:pt x="8873" y="-454"/>
                      <a:pt x="17568" y="24"/>
                    </a:cubicBezTo>
                    <a:lnTo>
                      <a:pt x="17568" y="24"/>
                    </a:lnTo>
                    <a:cubicBezTo>
                      <a:pt x="26262" y="-454"/>
                      <a:pt x="33725" y="6155"/>
                      <a:pt x="34298" y="14843"/>
                    </a:cubicBezTo>
                    <a:lnTo>
                      <a:pt x="34298" y="14843"/>
                    </a:lnTo>
                    <a:cubicBezTo>
                      <a:pt x="34293" y="18482"/>
                      <a:pt x="32829" y="21972"/>
                      <a:pt x="30235" y="24523"/>
                    </a:cubicBezTo>
                    <a:lnTo>
                      <a:pt x="34478" y="61690"/>
                    </a:lnTo>
                    <a:cubicBezTo>
                      <a:pt x="34221" y="65508"/>
                      <a:pt x="30946" y="68406"/>
                      <a:pt x="27128" y="68203"/>
                    </a:cubicBezTo>
                    <a:lnTo>
                      <a:pt x="7350" y="68203"/>
                    </a:lnTo>
                    <a:cubicBezTo>
                      <a:pt x="3531" y="68406"/>
                      <a:pt x="257" y="65508"/>
                      <a:pt x="0" y="61690"/>
                    </a:cubicBezTo>
                    <a:close/>
                  </a:path>
                </a:pathLst>
              </a:custGeom>
              <a:grpFill/>
              <a:ln w="12700" cap="flat">
                <a:solidFill>
                  <a:schemeClr val="bg1"/>
                </a:solid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14" name="Freeform: Shape 24">
                <a:extLst>
                  <a:ext uri="{FF2B5EF4-FFF2-40B4-BE49-F238E27FC236}">
                    <a16:creationId xmlns:a16="http://schemas.microsoft.com/office/drawing/2014/main" id="{63306005-EE3E-E5B2-F9B4-691FEF9789CA}"/>
                  </a:ext>
                </a:extLst>
              </p:cNvPr>
              <p:cNvSpPr/>
              <p:nvPr/>
            </p:nvSpPr>
            <p:spPr>
              <a:xfrm>
                <a:off x="5828677" y="3437083"/>
                <a:ext cx="193302" cy="258911"/>
              </a:xfrm>
              <a:custGeom>
                <a:avLst/>
                <a:gdLst>
                  <a:gd name="connsiteX0" fmla="*/ 0 w 193302"/>
                  <a:gd name="connsiteY0" fmla="*/ 84312 h 258911"/>
                  <a:gd name="connsiteX1" fmla="*/ 0 w 193302"/>
                  <a:gd name="connsiteY1" fmla="*/ 13325 h 258911"/>
                  <a:gd name="connsiteX2" fmla="*/ 13265 w 193302"/>
                  <a:gd name="connsiteY2" fmla="*/ 0 h 258911"/>
                  <a:gd name="connsiteX3" fmla="*/ 179977 w 193302"/>
                  <a:gd name="connsiteY3" fmla="*/ 0 h 258911"/>
                  <a:gd name="connsiteX4" fmla="*/ 193302 w 193302"/>
                  <a:gd name="connsiteY4" fmla="*/ 13325 h 258911"/>
                  <a:gd name="connsiteX5" fmla="*/ 193302 w 193302"/>
                  <a:gd name="connsiteY5" fmla="*/ 245646 h 258911"/>
                  <a:gd name="connsiteX6" fmla="*/ 179977 w 193302"/>
                  <a:gd name="connsiteY6" fmla="*/ 258912 h 258911"/>
                  <a:gd name="connsiteX7" fmla="*/ 134027 w 193302"/>
                  <a:gd name="connsiteY7" fmla="*/ 258912 h 258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02" h="258911">
                    <a:moveTo>
                      <a:pt x="0" y="84312"/>
                    </a:moveTo>
                    <a:lnTo>
                      <a:pt x="0" y="13325"/>
                    </a:lnTo>
                    <a:cubicBezTo>
                      <a:pt x="0" y="5987"/>
                      <a:pt x="5928" y="36"/>
                      <a:pt x="13265" y="0"/>
                    </a:cubicBezTo>
                    <a:lnTo>
                      <a:pt x="179977" y="0"/>
                    </a:lnTo>
                    <a:cubicBezTo>
                      <a:pt x="187339" y="0"/>
                      <a:pt x="193302" y="5963"/>
                      <a:pt x="193302" y="13325"/>
                    </a:cubicBezTo>
                    <a:lnTo>
                      <a:pt x="193302" y="245646"/>
                    </a:lnTo>
                    <a:cubicBezTo>
                      <a:pt x="193267" y="252984"/>
                      <a:pt x="187315" y="258912"/>
                      <a:pt x="179977" y="258912"/>
                    </a:cubicBezTo>
                    <a:lnTo>
                      <a:pt x="134027" y="258912"/>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15" name="Freeform: Shape 25">
                <a:extLst>
                  <a:ext uri="{FF2B5EF4-FFF2-40B4-BE49-F238E27FC236}">
                    <a16:creationId xmlns:a16="http://schemas.microsoft.com/office/drawing/2014/main" id="{1FDA2468-6F45-F9BE-343E-6FB4488855E8}"/>
                  </a:ext>
                </a:extLst>
              </p:cNvPr>
              <p:cNvSpPr/>
              <p:nvPr/>
            </p:nvSpPr>
            <p:spPr>
              <a:xfrm>
                <a:off x="5847798" y="3463494"/>
                <a:ext cx="154522" cy="28621"/>
              </a:xfrm>
              <a:custGeom>
                <a:avLst/>
                <a:gdLst>
                  <a:gd name="connsiteX0" fmla="*/ 147950 w 154522"/>
                  <a:gd name="connsiteY0" fmla="*/ 0 h 28621"/>
                  <a:gd name="connsiteX1" fmla="*/ 154522 w 154522"/>
                  <a:gd name="connsiteY1" fmla="*/ 0 h 28621"/>
                  <a:gd name="connsiteX2" fmla="*/ 154522 w 154522"/>
                  <a:gd name="connsiteY2" fmla="*/ 28622 h 28621"/>
                  <a:gd name="connsiteX3" fmla="*/ 147950 w 154522"/>
                  <a:gd name="connsiteY3" fmla="*/ 28622 h 28621"/>
                  <a:gd name="connsiteX4" fmla="*/ 6573 w 154522"/>
                  <a:gd name="connsiteY4" fmla="*/ 28622 h 28621"/>
                  <a:gd name="connsiteX5" fmla="*/ 0 w 154522"/>
                  <a:gd name="connsiteY5" fmla="*/ 28622 h 28621"/>
                  <a:gd name="connsiteX6" fmla="*/ 0 w 154522"/>
                  <a:gd name="connsiteY6" fmla="*/ 0 h 28621"/>
                  <a:gd name="connsiteX7" fmla="*/ 6573 w 154522"/>
                  <a:gd name="connsiteY7" fmla="*/ 0 h 2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522" h="28621">
                    <a:moveTo>
                      <a:pt x="147950" y="0"/>
                    </a:moveTo>
                    <a:cubicBezTo>
                      <a:pt x="151580" y="0"/>
                      <a:pt x="154522" y="0"/>
                      <a:pt x="154522" y="0"/>
                    </a:cubicBezTo>
                    <a:lnTo>
                      <a:pt x="154522" y="28622"/>
                    </a:lnTo>
                    <a:cubicBezTo>
                      <a:pt x="154522" y="28622"/>
                      <a:pt x="151580" y="28622"/>
                      <a:pt x="147950" y="28622"/>
                    </a:cubicBezTo>
                    <a:lnTo>
                      <a:pt x="6573" y="28622"/>
                    </a:lnTo>
                    <a:cubicBezTo>
                      <a:pt x="2943" y="28622"/>
                      <a:pt x="0" y="28622"/>
                      <a:pt x="0" y="28622"/>
                    </a:cubicBezTo>
                    <a:lnTo>
                      <a:pt x="0" y="0"/>
                    </a:lnTo>
                    <a:cubicBezTo>
                      <a:pt x="0" y="0"/>
                      <a:pt x="2943" y="0"/>
                      <a:pt x="6573" y="0"/>
                    </a:cubicBezTo>
                    <a:close/>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16" name="Freeform: Shape 26">
                <a:extLst>
                  <a:ext uri="{FF2B5EF4-FFF2-40B4-BE49-F238E27FC236}">
                    <a16:creationId xmlns:a16="http://schemas.microsoft.com/office/drawing/2014/main" id="{D3F16297-E6E6-33BD-1571-3B68B4B39517}"/>
                  </a:ext>
                </a:extLst>
              </p:cNvPr>
              <p:cNvSpPr/>
              <p:nvPr/>
            </p:nvSpPr>
            <p:spPr>
              <a:xfrm>
                <a:off x="5942985" y="3522052"/>
                <a:ext cx="59454" cy="5975"/>
              </a:xfrm>
              <a:custGeom>
                <a:avLst/>
                <a:gdLst>
                  <a:gd name="connsiteX0" fmla="*/ 0 w 59454"/>
                  <a:gd name="connsiteY0" fmla="*/ 0 h 5975"/>
                  <a:gd name="connsiteX1" fmla="*/ 59455 w 59454"/>
                  <a:gd name="connsiteY1" fmla="*/ 0 h 5975"/>
                </a:gdLst>
                <a:ahLst/>
                <a:cxnLst>
                  <a:cxn ang="0">
                    <a:pos x="connsiteX0" y="connsiteY0"/>
                  </a:cxn>
                  <a:cxn ang="0">
                    <a:pos x="connsiteX1" y="connsiteY1"/>
                  </a:cxn>
                </a:cxnLst>
                <a:rect l="l" t="t" r="r" b="b"/>
                <a:pathLst>
                  <a:path w="59454" h="5975">
                    <a:moveTo>
                      <a:pt x="0" y="0"/>
                    </a:moveTo>
                    <a:lnTo>
                      <a:pt x="59455" y="0"/>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17" name="Freeform: Shape 27">
                <a:extLst>
                  <a:ext uri="{FF2B5EF4-FFF2-40B4-BE49-F238E27FC236}">
                    <a16:creationId xmlns:a16="http://schemas.microsoft.com/office/drawing/2014/main" id="{659C2728-3E23-2847-1111-FC4966646069}"/>
                  </a:ext>
                </a:extLst>
              </p:cNvPr>
              <p:cNvSpPr/>
              <p:nvPr/>
            </p:nvSpPr>
            <p:spPr>
              <a:xfrm>
                <a:off x="5962226" y="3544579"/>
                <a:ext cx="40214" cy="5975"/>
              </a:xfrm>
              <a:custGeom>
                <a:avLst/>
                <a:gdLst>
                  <a:gd name="connsiteX0" fmla="*/ 0 w 40214"/>
                  <a:gd name="connsiteY0" fmla="*/ 0 h 5975"/>
                  <a:gd name="connsiteX1" fmla="*/ 40214 w 40214"/>
                  <a:gd name="connsiteY1" fmla="*/ 0 h 5975"/>
                </a:gdLst>
                <a:ahLst/>
                <a:cxnLst>
                  <a:cxn ang="0">
                    <a:pos x="connsiteX0" y="connsiteY0"/>
                  </a:cxn>
                  <a:cxn ang="0">
                    <a:pos x="connsiteX1" y="connsiteY1"/>
                  </a:cxn>
                </a:cxnLst>
                <a:rect l="l" t="t" r="r" b="b"/>
                <a:pathLst>
                  <a:path w="40214" h="5975">
                    <a:moveTo>
                      <a:pt x="0" y="0"/>
                    </a:moveTo>
                    <a:lnTo>
                      <a:pt x="40214" y="0"/>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18" name="Freeform: Shape 28">
                <a:extLst>
                  <a:ext uri="{FF2B5EF4-FFF2-40B4-BE49-F238E27FC236}">
                    <a16:creationId xmlns:a16="http://schemas.microsoft.com/office/drawing/2014/main" id="{8EE47902-7AD8-72AF-EAF4-8387F34B8F30}"/>
                  </a:ext>
                </a:extLst>
              </p:cNvPr>
              <p:cNvSpPr/>
              <p:nvPr/>
            </p:nvSpPr>
            <p:spPr>
              <a:xfrm>
                <a:off x="5962405" y="3566808"/>
                <a:ext cx="40034" cy="5975"/>
              </a:xfrm>
              <a:custGeom>
                <a:avLst/>
                <a:gdLst>
                  <a:gd name="connsiteX0" fmla="*/ 0 w 40034"/>
                  <a:gd name="connsiteY0" fmla="*/ 0 h 5975"/>
                  <a:gd name="connsiteX1" fmla="*/ 40035 w 40034"/>
                  <a:gd name="connsiteY1" fmla="*/ 0 h 5975"/>
                </a:gdLst>
                <a:ahLst/>
                <a:cxnLst>
                  <a:cxn ang="0">
                    <a:pos x="connsiteX0" y="connsiteY0"/>
                  </a:cxn>
                  <a:cxn ang="0">
                    <a:pos x="connsiteX1" y="connsiteY1"/>
                  </a:cxn>
                </a:cxnLst>
                <a:rect l="l" t="t" r="r" b="b"/>
                <a:pathLst>
                  <a:path w="40034" h="5975">
                    <a:moveTo>
                      <a:pt x="0" y="0"/>
                    </a:moveTo>
                    <a:lnTo>
                      <a:pt x="40035" y="0"/>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19" name="Freeform: Shape 29">
                <a:extLst>
                  <a:ext uri="{FF2B5EF4-FFF2-40B4-BE49-F238E27FC236}">
                    <a16:creationId xmlns:a16="http://schemas.microsoft.com/office/drawing/2014/main" id="{152B3564-BB5E-FD04-0EB0-A9410EE54587}"/>
                  </a:ext>
                </a:extLst>
              </p:cNvPr>
              <p:cNvSpPr/>
              <p:nvPr/>
            </p:nvSpPr>
            <p:spPr>
              <a:xfrm>
                <a:off x="5962405" y="3588737"/>
                <a:ext cx="40034" cy="5975"/>
              </a:xfrm>
              <a:custGeom>
                <a:avLst/>
                <a:gdLst>
                  <a:gd name="connsiteX0" fmla="*/ 0 w 40034"/>
                  <a:gd name="connsiteY0" fmla="*/ 0 h 5975"/>
                  <a:gd name="connsiteX1" fmla="*/ 40035 w 40034"/>
                  <a:gd name="connsiteY1" fmla="*/ 0 h 5975"/>
                </a:gdLst>
                <a:ahLst/>
                <a:cxnLst>
                  <a:cxn ang="0">
                    <a:pos x="connsiteX0" y="connsiteY0"/>
                  </a:cxn>
                  <a:cxn ang="0">
                    <a:pos x="connsiteX1" y="connsiteY1"/>
                  </a:cxn>
                </a:cxnLst>
                <a:rect l="l" t="t" r="r" b="b"/>
                <a:pathLst>
                  <a:path w="40034" h="5975">
                    <a:moveTo>
                      <a:pt x="0" y="0"/>
                    </a:moveTo>
                    <a:lnTo>
                      <a:pt x="40035" y="0"/>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20" name="Freeform: Shape 30">
                <a:extLst>
                  <a:ext uri="{FF2B5EF4-FFF2-40B4-BE49-F238E27FC236}">
                    <a16:creationId xmlns:a16="http://schemas.microsoft.com/office/drawing/2014/main" id="{FF0294CE-BDD2-FD27-278A-B263B7F179B7}"/>
                  </a:ext>
                </a:extLst>
              </p:cNvPr>
              <p:cNvSpPr/>
              <p:nvPr/>
            </p:nvSpPr>
            <p:spPr>
              <a:xfrm>
                <a:off x="5962405" y="3610965"/>
                <a:ext cx="40034" cy="5975"/>
              </a:xfrm>
              <a:custGeom>
                <a:avLst/>
                <a:gdLst>
                  <a:gd name="connsiteX0" fmla="*/ 0 w 40034"/>
                  <a:gd name="connsiteY0" fmla="*/ 0 h 5975"/>
                  <a:gd name="connsiteX1" fmla="*/ 40035 w 40034"/>
                  <a:gd name="connsiteY1" fmla="*/ 0 h 5975"/>
                </a:gdLst>
                <a:ahLst/>
                <a:cxnLst>
                  <a:cxn ang="0">
                    <a:pos x="connsiteX0" y="connsiteY0"/>
                  </a:cxn>
                  <a:cxn ang="0">
                    <a:pos x="connsiteX1" y="connsiteY1"/>
                  </a:cxn>
                </a:cxnLst>
                <a:rect l="l" t="t" r="r" b="b"/>
                <a:pathLst>
                  <a:path w="40034" h="5975">
                    <a:moveTo>
                      <a:pt x="0" y="0"/>
                    </a:moveTo>
                    <a:lnTo>
                      <a:pt x="40035" y="0"/>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21" name="Freeform: Shape 31">
                <a:extLst>
                  <a:ext uri="{FF2B5EF4-FFF2-40B4-BE49-F238E27FC236}">
                    <a16:creationId xmlns:a16="http://schemas.microsoft.com/office/drawing/2014/main" id="{8FAADDB2-F848-6815-4253-2668E4633E71}"/>
                  </a:ext>
                </a:extLst>
              </p:cNvPr>
              <p:cNvSpPr/>
              <p:nvPr/>
            </p:nvSpPr>
            <p:spPr>
              <a:xfrm>
                <a:off x="5962405" y="3632895"/>
                <a:ext cx="40034" cy="5975"/>
              </a:xfrm>
              <a:custGeom>
                <a:avLst/>
                <a:gdLst>
                  <a:gd name="connsiteX0" fmla="*/ 0 w 40034"/>
                  <a:gd name="connsiteY0" fmla="*/ 0 h 5975"/>
                  <a:gd name="connsiteX1" fmla="*/ 40035 w 40034"/>
                  <a:gd name="connsiteY1" fmla="*/ 0 h 5975"/>
                </a:gdLst>
                <a:ahLst/>
                <a:cxnLst>
                  <a:cxn ang="0">
                    <a:pos x="connsiteX0" y="connsiteY0"/>
                  </a:cxn>
                  <a:cxn ang="0">
                    <a:pos x="connsiteX1" y="connsiteY1"/>
                  </a:cxn>
                </a:cxnLst>
                <a:rect l="l" t="t" r="r" b="b"/>
                <a:pathLst>
                  <a:path w="40034" h="5975">
                    <a:moveTo>
                      <a:pt x="0" y="0"/>
                    </a:moveTo>
                    <a:lnTo>
                      <a:pt x="40035" y="0"/>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22" name="Freeform: Shape 32">
                <a:extLst>
                  <a:ext uri="{FF2B5EF4-FFF2-40B4-BE49-F238E27FC236}">
                    <a16:creationId xmlns:a16="http://schemas.microsoft.com/office/drawing/2014/main" id="{BB238D83-E5AD-54F9-2104-AE1D36B5FB43}"/>
                  </a:ext>
                </a:extLst>
              </p:cNvPr>
              <p:cNvSpPr/>
              <p:nvPr/>
            </p:nvSpPr>
            <p:spPr>
              <a:xfrm>
                <a:off x="5962405" y="3655123"/>
                <a:ext cx="40034" cy="5975"/>
              </a:xfrm>
              <a:custGeom>
                <a:avLst/>
                <a:gdLst>
                  <a:gd name="connsiteX0" fmla="*/ 0 w 40034"/>
                  <a:gd name="connsiteY0" fmla="*/ 0 h 5975"/>
                  <a:gd name="connsiteX1" fmla="*/ 40035 w 40034"/>
                  <a:gd name="connsiteY1" fmla="*/ 0 h 5975"/>
                </a:gdLst>
                <a:ahLst/>
                <a:cxnLst>
                  <a:cxn ang="0">
                    <a:pos x="connsiteX0" y="connsiteY0"/>
                  </a:cxn>
                  <a:cxn ang="0">
                    <a:pos x="connsiteX1" y="connsiteY1"/>
                  </a:cxn>
                </a:cxnLst>
                <a:rect l="l" t="t" r="r" b="b"/>
                <a:pathLst>
                  <a:path w="40034" h="5975">
                    <a:moveTo>
                      <a:pt x="0" y="0"/>
                    </a:moveTo>
                    <a:lnTo>
                      <a:pt x="40035" y="0"/>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23" name="Freeform: Shape 33">
                <a:extLst>
                  <a:ext uri="{FF2B5EF4-FFF2-40B4-BE49-F238E27FC236}">
                    <a16:creationId xmlns:a16="http://schemas.microsoft.com/office/drawing/2014/main" id="{BC08B1F9-9F8D-EBB7-9A5A-7674AEEB2D13}"/>
                  </a:ext>
                </a:extLst>
              </p:cNvPr>
              <p:cNvSpPr/>
              <p:nvPr/>
            </p:nvSpPr>
            <p:spPr>
              <a:xfrm>
                <a:off x="5854491" y="3543145"/>
                <a:ext cx="108213" cy="176631"/>
              </a:xfrm>
              <a:custGeom>
                <a:avLst/>
                <a:gdLst>
                  <a:gd name="connsiteX0" fmla="*/ 108213 w 108213"/>
                  <a:gd name="connsiteY0" fmla="*/ 0 h 176631"/>
                  <a:gd name="connsiteX1" fmla="*/ 108213 w 108213"/>
                  <a:gd name="connsiteY1" fmla="*/ 160737 h 176631"/>
                  <a:gd name="connsiteX2" fmla="*/ 92379 w 108213"/>
                  <a:gd name="connsiteY2" fmla="*/ 176631 h 176631"/>
                  <a:gd name="connsiteX3" fmla="*/ 0 w 108213"/>
                  <a:gd name="connsiteY3" fmla="*/ 176631 h 176631"/>
                </a:gdLst>
                <a:ahLst/>
                <a:cxnLst>
                  <a:cxn ang="0">
                    <a:pos x="connsiteX0" y="connsiteY0"/>
                  </a:cxn>
                  <a:cxn ang="0">
                    <a:pos x="connsiteX1" y="connsiteY1"/>
                  </a:cxn>
                  <a:cxn ang="0">
                    <a:pos x="connsiteX2" y="connsiteY2"/>
                  </a:cxn>
                  <a:cxn ang="0">
                    <a:pos x="connsiteX3" y="connsiteY3"/>
                  </a:cxn>
                </a:cxnLst>
                <a:rect l="l" t="t" r="r" b="b"/>
                <a:pathLst>
                  <a:path w="108213" h="176631">
                    <a:moveTo>
                      <a:pt x="108213" y="0"/>
                    </a:moveTo>
                    <a:lnTo>
                      <a:pt x="108213" y="160737"/>
                    </a:lnTo>
                    <a:cubicBezTo>
                      <a:pt x="108213" y="169491"/>
                      <a:pt x="101133" y="176595"/>
                      <a:pt x="92379" y="176631"/>
                    </a:cubicBezTo>
                    <a:lnTo>
                      <a:pt x="0" y="176631"/>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24" name="Freeform: Shape 34">
                <a:extLst>
                  <a:ext uri="{FF2B5EF4-FFF2-40B4-BE49-F238E27FC236}">
                    <a16:creationId xmlns:a16="http://schemas.microsoft.com/office/drawing/2014/main" id="{E5FEB55C-E4B9-73FA-6206-312AE0E24BA2}"/>
                  </a:ext>
                </a:extLst>
              </p:cNvPr>
              <p:cNvSpPr/>
              <p:nvPr/>
            </p:nvSpPr>
            <p:spPr>
              <a:xfrm>
                <a:off x="5653300" y="3565433"/>
                <a:ext cx="28562" cy="154343"/>
              </a:xfrm>
              <a:custGeom>
                <a:avLst/>
                <a:gdLst>
                  <a:gd name="connsiteX0" fmla="*/ 0 w 28562"/>
                  <a:gd name="connsiteY0" fmla="*/ 0 h 154343"/>
                  <a:gd name="connsiteX1" fmla="*/ 0 w 28562"/>
                  <a:gd name="connsiteY1" fmla="*/ 138449 h 154343"/>
                  <a:gd name="connsiteX2" fmla="*/ 15835 w 28562"/>
                  <a:gd name="connsiteY2" fmla="*/ 154343 h 154343"/>
                  <a:gd name="connsiteX3" fmla="*/ 28562 w 28562"/>
                  <a:gd name="connsiteY3" fmla="*/ 154343 h 154343"/>
                </a:gdLst>
                <a:ahLst/>
                <a:cxnLst>
                  <a:cxn ang="0">
                    <a:pos x="connsiteX0" y="connsiteY0"/>
                  </a:cxn>
                  <a:cxn ang="0">
                    <a:pos x="connsiteX1" y="connsiteY1"/>
                  </a:cxn>
                  <a:cxn ang="0">
                    <a:pos x="connsiteX2" y="connsiteY2"/>
                  </a:cxn>
                  <a:cxn ang="0">
                    <a:pos x="connsiteX3" y="connsiteY3"/>
                  </a:cxn>
                </a:cxnLst>
                <a:rect l="l" t="t" r="r" b="b"/>
                <a:pathLst>
                  <a:path w="28562" h="154343">
                    <a:moveTo>
                      <a:pt x="0" y="0"/>
                    </a:moveTo>
                    <a:lnTo>
                      <a:pt x="0" y="138449"/>
                    </a:lnTo>
                    <a:cubicBezTo>
                      <a:pt x="0" y="147203"/>
                      <a:pt x="7081" y="154307"/>
                      <a:pt x="15835" y="154343"/>
                    </a:cubicBezTo>
                    <a:lnTo>
                      <a:pt x="28562" y="154343"/>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25" name="Freeform: Shape 35">
                <a:extLst>
                  <a:ext uri="{FF2B5EF4-FFF2-40B4-BE49-F238E27FC236}">
                    <a16:creationId xmlns:a16="http://schemas.microsoft.com/office/drawing/2014/main" id="{0B09B165-6C82-76EA-5067-3489544DB787}"/>
                  </a:ext>
                </a:extLst>
              </p:cNvPr>
              <p:cNvSpPr/>
              <p:nvPr/>
            </p:nvSpPr>
            <p:spPr>
              <a:xfrm>
                <a:off x="5730621" y="3482017"/>
                <a:ext cx="204356" cy="40034"/>
              </a:xfrm>
              <a:custGeom>
                <a:avLst/>
                <a:gdLst>
                  <a:gd name="connsiteX0" fmla="*/ 204357 w 204356"/>
                  <a:gd name="connsiteY0" fmla="*/ 40035 h 40034"/>
                  <a:gd name="connsiteX1" fmla="*/ 78875 w 204356"/>
                  <a:gd name="connsiteY1" fmla="*/ 40035 h 40034"/>
                  <a:gd name="connsiteX2" fmla="*/ 62980 w 204356"/>
                  <a:gd name="connsiteY2" fmla="*/ 24200 h 40034"/>
                  <a:gd name="connsiteX3" fmla="*/ 62980 w 204356"/>
                  <a:gd name="connsiteY3" fmla="*/ 15835 h 40034"/>
                  <a:gd name="connsiteX4" fmla="*/ 47146 w 204356"/>
                  <a:gd name="connsiteY4" fmla="*/ 0 h 40034"/>
                  <a:gd name="connsiteX5" fmla="*/ 0 w 204356"/>
                  <a:gd name="connsiteY5" fmla="*/ 0 h 4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356" h="40034">
                    <a:moveTo>
                      <a:pt x="204357" y="40035"/>
                    </a:moveTo>
                    <a:lnTo>
                      <a:pt x="78875" y="40035"/>
                    </a:lnTo>
                    <a:cubicBezTo>
                      <a:pt x="70121" y="40035"/>
                      <a:pt x="63016" y="32954"/>
                      <a:pt x="62980" y="24200"/>
                    </a:cubicBezTo>
                    <a:lnTo>
                      <a:pt x="62980" y="15835"/>
                    </a:lnTo>
                    <a:cubicBezTo>
                      <a:pt x="62980" y="7087"/>
                      <a:pt x="55893" y="0"/>
                      <a:pt x="47146" y="0"/>
                    </a:cubicBezTo>
                    <a:lnTo>
                      <a:pt x="0" y="0"/>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26" name="Freeform: Shape 36">
                <a:extLst>
                  <a:ext uri="{FF2B5EF4-FFF2-40B4-BE49-F238E27FC236}">
                    <a16:creationId xmlns:a16="http://schemas.microsoft.com/office/drawing/2014/main" id="{2F91ED9C-9C7E-E5CC-010D-0EF53CD23C60}"/>
                  </a:ext>
                </a:extLst>
              </p:cNvPr>
              <p:cNvSpPr/>
              <p:nvPr/>
            </p:nvSpPr>
            <p:spPr>
              <a:xfrm>
                <a:off x="5929899" y="3522052"/>
                <a:ext cx="32505" cy="25395"/>
              </a:xfrm>
              <a:custGeom>
                <a:avLst/>
                <a:gdLst>
                  <a:gd name="connsiteX0" fmla="*/ 0 w 32505"/>
                  <a:gd name="connsiteY0" fmla="*/ 0 h 25395"/>
                  <a:gd name="connsiteX1" fmla="*/ 16671 w 32505"/>
                  <a:gd name="connsiteY1" fmla="*/ 0 h 25395"/>
                  <a:gd name="connsiteX2" fmla="*/ 32506 w 32505"/>
                  <a:gd name="connsiteY2" fmla="*/ 15835 h 25395"/>
                  <a:gd name="connsiteX3" fmla="*/ 32506 w 32505"/>
                  <a:gd name="connsiteY3" fmla="*/ 25395 h 25395"/>
                </a:gdLst>
                <a:ahLst/>
                <a:cxnLst>
                  <a:cxn ang="0">
                    <a:pos x="connsiteX0" y="connsiteY0"/>
                  </a:cxn>
                  <a:cxn ang="0">
                    <a:pos x="connsiteX1" y="connsiteY1"/>
                  </a:cxn>
                  <a:cxn ang="0">
                    <a:pos x="connsiteX2" y="connsiteY2"/>
                  </a:cxn>
                  <a:cxn ang="0">
                    <a:pos x="connsiteX3" y="connsiteY3"/>
                  </a:cxn>
                </a:cxnLst>
                <a:rect l="l" t="t" r="r" b="b"/>
                <a:pathLst>
                  <a:path w="32505" h="25395">
                    <a:moveTo>
                      <a:pt x="0" y="0"/>
                    </a:moveTo>
                    <a:lnTo>
                      <a:pt x="16671" y="0"/>
                    </a:lnTo>
                    <a:cubicBezTo>
                      <a:pt x="25419" y="0"/>
                      <a:pt x="32506" y="7087"/>
                      <a:pt x="32506" y="15835"/>
                    </a:cubicBezTo>
                    <a:lnTo>
                      <a:pt x="32506" y="25395"/>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27" name="Freeform: Shape 37">
                <a:extLst>
                  <a:ext uri="{FF2B5EF4-FFF2-40B4-BE49-F238E27FC236}">
                    <a16:creationId xmlns:a16="http://schemas.microsoft.com/office/drawing/2014/main" id="{3EE1C6DB-0163-A1DB-D9BF-A686ED36731A}"/>
                  </a:ext>
                </a:extLst>
              </p:cNvPr>
              <p:cNvSpPr/>
              <p:nvPr/>
            </p:nvSpPr>
            <p:spPr>
              <a:xfrm>
                <a:off x="5690545" y="3614073"/>
                <a:ext cx="16713" cy="32804"/>
              </a:xfrm>
              <a:custGeom>
                <a:avLst/>
                <a:gdLst>
                  <a:gd name="connsiteX0" fmla="*/ 16713 w 16713"/>
                  <a:gd name="connsiteY0" fmla="*/ 32805 h 32804"/>
                  <a:gd name="connsiteX1" fmla="*/ 0 w 16713"/>
                  <a:gd name="connsiteY1" fmla="*/ 16175 h 32804"/>
                  <a:gd name="connsiteX2" fmla="*/ 12470 w 16713"/>
                  <a:gd name="connsiteY2" fmla="*/ 0 h 32804"/>
                </a:gdLst>
                <a:ahLst/>
                <a:cxnLst>
                  <a:cxn ang="0">
                    <a:pos x="connsiteX0" y="connsiteY0"/>
                  </a:cxn>
                  <a:cxn ang="0">
                    <a:pos x="connsiteX1" y="connsiteY1"/>
                  </a:cxn>
                  <a:cxn ang="0">
                    <a:pos x="connsiteX2" y="connsiteY2"/>
                  </a:cxn>
                </a:cxnLst>
                <a:rect l="l" t="t" r="r" b="b"/>
                <a:pathLst>
                  <a:path w="16713" h="32804">
                    <a:moveTo>
                      <a:pt x="16713" y="32805"/>
                    </a:moveTo>
                    <a:cubicBezTo>
                      <a:pt x="7505" y="32828"/>
                      <a:pt x="24" y="25383"/>
                      <a:pt x="0" y="16175"/>
                    </a:cubicBezTo>
                    <a:cubicBezTo>
                      <a:pt x="-18" y="8569"/>
                      <a:pt x="5109" y="1918"/>
                      <a:pt x="12470" y="0"/>
                    </a:cubicBez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28" name="Freeform: Shape 38">
                <a:extLst>
                  <a:ext uri="{FF2B5EF4-FFF2-40B4-BE49-F238E27FC236}">
                    <a16:creationId xmlns:a16="http://schemas.microsoft.com/office/drawing/2014/main" id="{B4F9DDCC-CEEF-3157-77D5-5146DB1A226E}"/>
                  </a:ext>
                </a:extLst>
              </p:cNvPr>
              <p:cNvSpPr/>
              <p:nvPr/>
            </p:nvSpPr>
            <p:spPr>
              <a:xfrm>
                <a:off x="5815113" y="3613534"/>
                <a:ext cx="23064" cy="33342"/>
              </a:xfrm>
              <a:custGeom>
                <a:avLst/>
                <a:gdLst>
                  <a:gd name="connsiteX0" fmla="*/ 6394 w 23064"/>
                  <a:gd name="connsiteY0" fmla="*/ 33343 h 33342"/>
                  <a:gd name="connsiteX1" fmla="*/ 23065 w 23064"/>
                  <a:gd name="connsiteY1" fmla="*/ 16672 h 33342"/>
                  <a:gd name="connsiteX2" fmla="*/ 6394 w 23064"/>
                  <a:gd name="connsiteY2" fmla="*/ 1 h 33342"/>
                  <a:gd name="connsiteX3" fmla="*/ 0 w 23064"/>
                  <a:gd name="connsiteY3" fmla="*/ 1255 h 33342"/>
                </a:gdLst>
                <a:ahLst/>
                <a:cxnLst>
                  <a:cxn ang="0">
                    <a:pos x="connsiteX0" y="connsiteY0"/>
                  </a:cxn>
                  <a:cxn ang="0">
                    <a:pos x="connsiteX1" y="connsiteY1"/>
                  </a:cxn>
                  <a:cxn ang="0">
                    <a:pos x="connsiteX2" y="connsiteY2"/>
                  </a:cxn>
                  <a:cxn ang="0">
                    <a:pos x="connsiteX3" y="connsiteY3"/>
                  </a:cxn>
                </a:cxnLst>
                <a:rect l="l" t="t" r="r" b="b"/>
                <a:pathLst>
                  <a:path w="23064" h="33342">
                    <a:moveTo>
                      <a:pt x="6394" y="33343"/>
                    </a:moveTo>
                    <a:cubicBezTo>
                      <a:pt x="15602" y="33343"/>
                      <a:pt x="23065" y="25880"/>
                      <a:pt x="23065" y="16672"/>
                    </a:cubicBezTo>
                    <a:cubicBezTo>
                      <a:pt x="23065" y="7464"/>
                      <a:pt x="15602" y="1"/>
                      <a:pt x="6394" y="1"/>
                    </a:cubicBezTo>
                    <a:cubicBezTo>
                      <a:pt x="4201" y="-18"/>
                      <a:pt x="2026" y="407"/>
                      <a:pt x="0" y="1255"/>
                    </a:cubicBez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29" name="Freeform: Shape 39">
                <a:extLst>
                  <a:ext uri="{FF2B5EF4-FFF2-40B4-BE49-F238E27FC236}">
                    <a16:creationId xmlns:a16="http://schemas.microsoft.com/office/drawing/2014/main" id="{43E2F52B-BB6F-29B8-DEE0-8418B5A63D81}"/>
                  </a:ext>
                </a:extLst>
              </p:cNvPr>
              <p:cNvSpPr/>
              <p:nvPr/>
            </p:nvSpPr>
            <p:spPr>
              <a:xfrm>
                <a:off x="5739644" y="3609950"/>
                <a:ext cx="8245" cy="8245"/>
              </a:xfrm>
              <a:custGeom>
                <a:avLst/>
                <a:gdLst>
                  <a:gd name="connsiteX0" fmla="*/ 8246 w 8245"/>
                  <a:gd name="connsiteY0" fmla="*/ 4123 h 8245"/>
                  <a:gd name="connsiteX1" fmla="*/ 4123 w 8245"/>
                  <a:gd name="connsiteY1" fmla="*/ 8246 h 8245"/>
                  <a:gd name="connsiteX2" fmla="*/ 0 w 8245"/>
                  <a:gd name="connsiteY2" fmla="*/ 4123 h 8245"/>
                  <a:gd name="connsiteX3" fmla="*/ 4123 w 8245"/>
                  <a:gd name="connsiteY3" fmla="*/ 0 h 8245"/>
                  <a:gd name="connsiteX4" fmla="*/ 8246 w 8245"/>
                  <a:gd name="connsiteY4" fmla="*/ 4123 h 8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 h="8245">
                    <a:moveTo>
                      <a:pt x="8246" y="4123"/>
                    </a:moveTo>
                    <a:cubicBezTo>
                      <a:pt x="8246" y="6400"/>
                      <a:pt x="6400" y="8246"/>
                      <a:pt x="4123" y="8246"/>
                    </a:cubicBezTo>
                    <a:cubicBezTo>
                      <a:pt x="1846" y="8246"/>
                      <a:pt x="0" y="6400"/>
                      <a:pt x="0" y="4123"/>
                    </a:cubicBezTo>
                    <a:cubicBezTo>
                      <a:pt x="0" y="1846"/>
                      <a:pt x="1846" y="0"/>
                      <a:pt x="4123" y="0"/>
                    </a:cubicBezTo>
                    <a:cubicBezTo>
                      <a:pt x="6400" y="0"/>
                      <a:pt x="8246" y="1846"/>
                      <a:pt x="8246" y="4123"/>
                    </a:cubicBezTo>
                    <a:close/>
                  </a:path>
                </a:pathLst>
              </a:custGeom>
              <a:grpFill/>
              <a:ln w="2984" cap="flat">
                <a:solidFill>
                  <a:schemeClr val="bg1"/>
                </a:solid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30" name="Freeform: Shape 40">
                <a:extLst>
                  <a:ext uri="{FF2B5EF4-FFF2-40B4-BE49-F238E27FC236}">
                    <a16:creationId xmlns:a16="http://schemas.microsoft.com/office/drawing/2014/main" id="{850B5609-EDCD-D5F4-84CA-34008A75F6A0}"/>
                  </a:ext>
                </a:extLst>
              </p:cNvPr>
              <p:cNvSpPr/>
              <p:nvPr/>
            </p:nvSpPr>
            <p:spPr>
              <a:xfrm>
                <a:off x="5783324" y="3610129"/>
                <a:ext cx="8245" cy="8245"/>
              </a:xfrm>
              <a:custGeom>
                <a:avLst/>
                <a:gdLst>
                  <a:gd name="connsiteX0" fmla="*/ 8246 w 8245"/>
                  <a:gd name="connsiteY0" fmla="*/ 4123 h 8245"/>
                  <a:gd name="connsiteX1" fmla="*/ 4123 w 8245"/>
                  <a:gd name="connsiteY1" fmla="*/ 8246 h 8245"/>
                  <a:gd name="connsiteX2" fmla="*/ 0 w 8245"/>
                  <a:gd name="connsiteY2" fmla="*/ 4123 h 8245"/>
                  <a:gd name="connsiteX3" fmla="*/ 4123 w 8245"/>
                  <a:gd name="connsiteY3" fmla="*/ 0 h 8245"/>
                  <a:gd name="connsiteX4" fmla="*/ 8246 w 8245"/>
                  <a:gd name="connsiteY4" fmla="*/ 4123 h 8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5" h="8245">
                    <a:moveTo>
                      <a:pt x="8246" y="4123"/>
                    </a:moveTo>
                    <a:cubicBezTo>
                      <a:pt x="8246" y="6400"/>
                      <a:pt x="6400" y="8246"/>
                      <a:pt x="4123" y="8246"/>
                    </a:cubicBezTo>
                    <a:cubicBezTo>
                      <a:pt x="1846" y="8246"/>
                      <a:pt x="0" y="6400"/>
                      <a:pt x="0" y="4123"/>
                    </a:cubicBezTo>
                    <a:cubicBezTo>
                      <a:pt x="0" y="1846"/>
                      <a:pt x="1846" y="0"/>
                      <a:pt x="4123" y="0"/>
                    </a:cubicBezTo>
                    <a:cubicBezTo>
                      <a:pt x="6400" y="0"/>
                      <a:pt x="8246" y="1846"/>
                      <a:pt x="8246" y="4123"/>
                    </a:cubicBezTo>
                    <a:close/>
                  </a:path>
                </a:pathLst>
              </a:custGeom>
              <a:grpFill/>
              <a:ln w="2984" cap="flat">
                <a:solidFill>
                  <a:schemeClr val="bg1"/>
                </a:solid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31" name="Freeform: Shape 41">
                <a:extLst>
                  <a:ext uri="{FF2B5EF4-FFF2-40B4-BE49-F238E27FC236}">
                    <a16:creationId xmlns:a16="http://schemas.microsoft.com/office/drawing/2014/main" id="{B3FEB0DC-0430-65E3-166A-576B4F534AC8}"/>
                  </a:ext>
                </a:extLst>
              </p:cNvPr>
              <p:cNvSpPr/>
              <p:nvPr/>
            </p:nvSpPr>
            <p:spPr>
              <a:xfrm>
                <a:off x="5702776" y="3612399"/>
                <a:ext cx="119327" cy="79890"/>
              </a:xfrm>
              <a:custGeom>
                <a:avLst/>
                <a:gdLst>
                  <a:gd name="connsiteX0" fmla="*/ 119327 w 119327"/>
                  <a:gd name="connsiteY0" fmla="*/ 0 h 79890"/>
                  <a:gd name="connsiteX1" fmla="*/ 119327 w 119327"/>
                  <a:gd name="connsiteY1" fmla="*/ 26112 h 79890"/>
                  <a:gd name="connsiteX2" fmla="*/ 65549 w 119327"/>
                  <a:gd name="connsiteY2" fmla="*/ 79890 h 79890"/>
                  <a:gd name="connsiteX3" fmla="*/ 57722 w 119327"/>
                  <a:gd name="connsiteY3" fmla="*/ 79890 h 79890"/>
                  <a:gd name="connsiteX4" fmla="*/ 3944 w 119327"/>
                  <a:gd name="connsiteY4" fmla="*/ 26112 h 79890"/>
                  <a:gd name="connsiteX5" fmla="*/ 0 w 119327"/>
                  <a:gd name="connsiteY5" fmla="*/ 1434 h 7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27" h="79890">
                    <a:moveTo>
                      <a:pt x="119327" y="0"/>
                    </a:moveTo>
                    <a:lnTo>
                      <a:pt x="119327" y="26112"/>
                    </a:lnTo>
                    <a:cubicBezTo>
                      <a:pt x="119327" y="55816"/>
                      <a:pt x="95253" y="79890"/>
                      <a:pt x="65549" y="79890"/>
                    </a:cubicBezTo>
                    <a:lnTo>
                      <a:pt x="57722" y="79890"/>
                    </a:lnTo>
                    <a:cubicBezTo>
                      <a:pt x="28019" y="79890"/>
                      <a:pt x="3944" y="55816"/>
                      <a:pt x="3944" y="26112"/>
                    </a:cubicBezTo>
                    <a:lnTo>
                      <a:pt x="0" y="1434"/>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32" name="Freeform: Shape 42">
                <a:extLst>
                  <a:ext uri="{FF2B5EF4-FFF2-40B4-BE49-F238E27FC236}">
                    <a16:creationId xmlns:a16="http://schemas.microsoft.com/office/drawing/2014/main" id="{3B05DB7F-9D05-3716-DFB3-7B9C40E16DDA}"/>
                  </a:ext>
                </a:extLst>
              </p:cNvPr>
              <p:cNvSpPr/>
              <p:nvPr/>
            </p:nvSpPr>
            <p:spPr>
              <a:xfrm>
                <a:off x="5733012" y="3686075"/>
                <a:ext cx="1034" cy="14759"/>
              </a:xfrm>
              <a:custGeom>
                <a:avLst/>
                <a:gdLst>
                  <a:gd name="connsiteX0" fmla="*/ 0 w 1034"/>
                  <a:gd name="connsiteY0" fmla="*/ 0 h 14759"/>
                  <a:gd name="connsiteX1" fmla="*/ 837 w 1034"/>
                  <a:gd name="connsiteY1" fmla="*/ 14759 h 14759"/>
                </a:gdLst>
                <a:ahLst/>
                <a:cxnLst>
                  <a:cxn ang="0">
                    <a:pos x="connsiteX0" y="connsiteY0"/>
                  </a:cxn>
                  <a:cxn ang="0">
                    <a:pos x="connsiteX1" y="connsiteY1"/>
                  </a:cxn>
                </a:cxnLst>
                <a:rect l="l" t="t" r="r" b="b"/>
                <a:pathLst>
                  <a:path w="1034" h="14759">
                    <a:moveTo>
                      <a:pt x="0" y="0"/>
                    </a:moveTo>
                    <a:cubicBezTo>
                      <a:pt x="986" y="4852"/>
                      <a:pt x="1273" y="9824"/>
                      <a:pt x="837" y="14759"/>
                    </a:cubicBez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33" name="Freeform: Shape 43">
                <a:extLst>
                  <a:ext uri="{FF2B5EF4-FFF2-40B4-BE49-F238E27FC236}">
                    <a16:creationId xmlns:a16="http://schemas.microsoft.com/office/drawing/2014/main" id="{C7A1BC84-AEE0-89CE-0601-9B1E7B13E277}"/>
                  </a:ext>
                </a:extLst>
              </p:cNvPr>
              <p:cNvSpPr/>
              <p:nvPr/>
            </p:nvSpPr>
            <p:spPr>
              <a:xfrm>
                <a:off x="5798356" y="3682729"/>
                <a:ext cx="1758" cy="17926"/>
              </a:xfrm>
              <a:custGeom>
                <a:avLst/>
                <a:gdLst>
                  <a:gd name="connsiteX0" fmla="*/ 1758 w 1758"/>
                  <a:gd name="connsiteY0" fmla="*/ 0 h 17926"/>
                  <a:gd name="connsiteX1" fmla="*/ 384 w 1758"/>
                  <a:gd name="connsiteY1" fmla="*/ 17926 h 17926"/>
                </a:gdLst>
                <a:ahLst/>
                <a:cxnLst>
                  <a:cxn ang="0">
                    <a:pos x="connsiteX0" y="connsiteY0"/>
                  </a:cxn>
                  <a:cxn ang="0">
                    <a:pos x="connsiteX1" y="connsiteY1"/>
                  </a:cxn>
                </a:cxnLst>
                <a:rect l="l" t="t" r="r" b="b"/>
                <a:pathLst>
                  <a:path w="1758" h="17926">
                    <a:moveTo>
                      <a:pt x="1758" y="0"/>
                    </a:moveTo>
                    <a:cubicBezTo>
                      <a:pt x="44" y="5814"/>
                      <a:pt x="-422" y="11921"/>
                      <a:pt x="384" y="17926"/>
                    </a:cubicBez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34" name="Freeform: Shape 44">
                <a:extLst>
                  <a:ext uri="{FF2B5EF4-FFF2-40B4-BE49-F238E27FC236}">
                    <a16:creationId xmlns:a16="http://schemas.microsoft.com/office/drawing/2014/main" id="{22501089-FD70-9E38-5DC3-E093A62C03C3}"/>
                  </a:ext>
                </a:extLst>
              </p:cNvPr>
              <p:cNvSpPr/>
              <p:nvPr/>
            </p:nvSpPr>
            <p:spPr>
              <a:xfrm>
                <a:off x="5700777" y="3536362"/>
                <a:ext cx="127582" cy="81090"/>
              </a:xfrm>
              <a:custGeom>
                <a:avLst/>
                <a:gdLst>
                  <a:gd name="connsiteX0" fmla="*/ 1761 w 127582"/>
                  <a:gd name="connsiteY0" fmla="*/ 80041 h 81090"/>
                  <a:gd name="connsiteX1" fmla="*/ 22794 w 127582"/>
                  <a:gd name="connsiteY1" fmla="*/ 19332 h 81090"/>
                  <a:gd name="connsiteX2" fmla="*/ 64621 w 127582"/>
                  <a:gd name="connsiteY2" fmla="*/ 390 h 81090"/>
                  <a:gd name="connsiteX3" fmla="*/ 95096 w 127582"/>
                  <a:gd name="connsiteY3" fmla="*/ 15448 h 81090"/>
                  <a:gd name="connsiteX4" fmla="*/ 108719 w 127582"/>
                  <a:gd name="connsiteY4" fmla="*/ 17241 h 81090"/>
                  <a:gd name="connsiteX5" fmla="*/ 123777 w 127582"/>
                  <a:gd name="connsiteY5" fmla="*/ 75082 h 81090"/>
                  <a:gd name="connsiteX6" fmla="*/ 110034 w 127582"/>
                  <a:gd name="connsiteY6" fmla="*/ 81057 h 81090"/>
                  <a:gd name="connsiteX7" fmla="*/ 99398 w 127582"/>
                  <a:gd name="connsiteY7" fmla="*/ 57753 h 81090"/>
                  <a:gd name="connsiteX8" fmla="*/ 59542 w 127582"/>
                  <a:gd name="connsiteY8" fmla="*/ 53571 h 81090"/>
                  <a:gd name="connsiteX9" fmla="*/ 19029 w 127582"/>
                  <a:gd name="connsiteY9" fmla="*/ 72692 h 8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82" h="81090">
                    <a:moveTo>
                      <a:pt x="1761" y="80041"/>
                    </a:moveTo>
                    <a:cubicBezTo>
                      <a:pt x="-7501" y="21602"/>
                      <a:pt x="22794" y="19332"/>
                      <a:pt x="22794" y="19332"/>
                    </a:cubicBezTo>
                    <a:cubicBezTo>
                      <a:pt x="31960" y="5529"/>
                      <a:pt x="48201" y="-1827"/>
                      <a:pt x="64621" y="390"/>
                    </a:cubicBezTo>
                    <a:cubicBezTo>
                      <a:pt x="95573" y="3019"/>
                      <a:pt x="95096" y="15448"/>
                      <a:pt x="95096" y="15448"/>
                    </a:cubicBezTo>
                    <a:cubicBezTo>
                      <a:pt x="99708" y="15233"/>
                      <a:pt x="104322" y="15836"/>
                      <a:pt x="108719" y="17241"/>
                    </a:cubicBezTo>
                    <a:cubicBezTo>
                      <a:pt x="116607" y="20826"/>
                      <a:pt x="135668" y="38752"/>
                      <a:pt x="123777" y="75082"/>
                    </a:cubicBezTo>
                    <a:cubicBezTo>
                      <a:pt x="123777" y="75082"/>
                      <a:pt x="111348" y="79982"/>
                      <a:pt x="110034" y="81057"/>
                    </a:cubicBezTo>
                    <a:cubicBezTo>
                      <a:pt x="108719" y="82133"/>
                      <a:pt x="113141" y="57156"/>
                      <a:pt x="99398" y="57753"/>
                    </a:cubicBezTo>
                    <a:cubicBezTo>
                      <a:pt x="85971" y="58584"/>
                      <a:pt x="72503" y="57168"/>
                      <a:pt x="59542" y="53571"/>
                    </a:cubicBezTo>
                    <a:cubicBezTo>
                      <a:pt x="48070" y="49627"/>
                      <a:pt x="29187" y="49209"/>
                      <a:pt x="19029" y="72692"/>
                    </a:cubicBezTo>
                    <a:close/>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35" name="Freeform: Shape 45">
                <a:extLst>
                  <a:ext uri="{FF2B5EF4-FFF2-40B4-BE49-F238E27FC236}">
                    <a16:creationId xmlns:a16="http://schemas.microsoft.com/office/drawing/2014/main" id="{657D5FBE-E93D-E8EB-FE13-C1B984191C5E}"/>
                  </a:ext>
                </a:extLst>
              </p:cNvPr>
              <p:cNvSpPr/>
              <p:nvPr/>
            </p:nvSpPr>
            <p:spPr>
              <a:xfrm>
                <a:off x="5666148" y="3701385"/>
                <a:ext cx="134206" cy="101388"/>
              </a:xfrm>
              <a:custGeom>
                <a:avLst/>
                <a:gdLst>
                  <a:gd name="connsiteX0" fmla="*/ 134206 w 134206"/>
                  <a:gd name="connsiteY0" fmla="*/ 47 h 101388"/>
                  <a:gd name="connsiteX1" fmla="*/ 65430 w 134206"/>
                  <a:gd name="connsiteY1" fmla="*/ 47 h 101388"/>
                  <a:gd name="connsiteX2" fmla="*/ 50312 w 134206"/>
                  <a:gd name="connsiteY2" fmla="*/ 1720 h 101388"/>
                  <a:gd name="connsiteX3" fmla="*/ 0 w 134206"/>
                  <a:gd name="connsiteY3" fmla="*/ 51554 h 101388"/>
                  <a:gd name="connsiteX4" fmla="*/ 0 w 134206"/>
                  <a:gd name="connsiteY4" fmla="*/ 71870 h 101388"/>
                  <a:gd name="connsiteX5" fmla="*/ 29518 w 134206"/>
                  <a:gd name="connsiteY5" fmla="*/ 101389 h 101388"/>
                  <a:gd name="connsiteX6" fmla="*/ 79592 w 134206"/>
                  <a:gd name="connsiteY6" fmla="*/ 101389 h 10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06" h="101388">
                    <a:moveTo>
                      <a:pt x="134206" y="47"/>
                    </a:moveTo>
                    <a:cubicBezTo>
                      <a:pt x="129426" y="14448"/>
                      <a:pt x="70270" y="14567"/>
                      <a:pt x="65430" y="47"/>
                    </a:cubicBezTo>
                    <a:cubicBezTo>
                      <a:pt x="60333" y="-174"/>
                      <a:pt x="55236" y="388"/>
                      <a:pt x="50312" y="1720"/>
                    </a:cubicBezTo>
                    <a:cubicBezTo>
                      <a:pt x="22706" y="11281"/>
                      <a:pt x="239" y="24187"/>
                      <a:pt x="0" y="51554"/>
                    </a:cubicBezTo>
                    <a:lnTo>
                      <a:pt x="0" y="71870"/>
                    </a:lnTo>
                    <a:cubicBezTo>
                      <a:pt x="191" y="88094"/>
                      <a:pt x="13295" y="101198"/>
                      <a:pt x="29518" y="101389"/>
                    </a:cubicBezTo>
                    <a:lnTo>
                      <a:pt x="79592" y="101389"/>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36" name="Freeform: Shape 46">
                <a:extLst>
                  <a:ext uri="{FF2B5EF4-FFF2-40B4-BE49-F238E27FC236}">
                    <a16:creationId xmlns:a16="http://schemas.microsoft.com/office/drawing/2014/main" id="{1D57C41F-2265-A19D-0C0D-673EE0FCCBFD}"/>
                  </a:ext>
                </a:extLst>
              </p:cNvPr>
              <p:cNvSpPr/>
              <p:nvPr/>
            </p:nvSpPr>
            <p:spPr>
              <a:xfrm>
                <a:off x="5745739" y="3740212"/>
                <a:ext cx="43679" cy="95306"/>
              </a:xfrm>
              <a:custGeom>
                <a:avLst/>
                <a:gdLst>
                  <a:gd name="connsiteX0" fmla="*/ 31729 w 43679"/>
                  <a:gd name="connsiteY0" fmla="*/ 0 h 95306"/>
                  <a:gd name="connsiteX1" fmla="*/ 43680 w 43679"/>
                  <a:gd name="connsiteY1" fmla="*/ 70868 h 95306"/>
                  <a:gd name="connsiteX2" fmla="*/ 21810 w 43679"/>
                  <a:gd name="connsiteY2" fmla="*/ 95307 h 95306"/>
                  <a:gd name="connsiteX3" fmla="*/ 0 w 43679"/>
                  <a:gd name="connsiteY3" fmla="*/ 70868 h 95306"/>
                  <a:gd name="connsiteX4" fmla="*/ 11951 w 43679"/>
                  <a:gd name="connsiteY4" fmla="*/ 1793 h 95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79" h="95306">
                    <a:moveTo>
                      <a:pt x="31729" y="0"/>
                    </a:moveTo>
                    <a:lnTo>
                      <a:pt x="43680" y="70868"/>
                    </a:lnTo>
                    <a:lnTo>
                      <a:pt x="21810" y="95307"/>
                    </a:lnTo>
                    <a:cubicBezTo>
                      <a:pt x="21810" y="95307"/>
                      <a:pt x="0" y="71047"/>
                      <a:pt x="0" y="70868"/>
                    </a:cubicBezTo>
                    <a:lnTo>
                      <a:pt x="11951" y="1793"/>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37" name="Rectangle: Rounded Corners 47">
                <a:extLst>
                  <a:ext uri="{FF2B5EF4-FFF2-40B4-BE49-F238E27FC236}">
                    <a16:creationId xmlns:a16="http://schemas.microsoft.com/office/drawing/2014/main" id="{EB9C78C5-5D5E-4F56-DC5C-859FF408D9BC}"/>
                  </a:ext>
                </a:extLst>
              </p:cNvPr>
              <p:cNvSpPr/>
              <p:nvPr/>
            </p:nvSpPr>
            <p:spPr>
              <a:xfrm>
                <a:off x="5722256" y="3601823"/>
                <a:ext cx="40572" cy="25514"/>
              </a:xfrm>
              <a:prstGeom prst="roundRect">
                <a:avLst/>
              </a:prstGeom>
              <a:grpFill/>
              <a:ln w="5968" cap="flat">
                <a:solidFill>
                  <a:schemeClr val="bg1"/>
                </a:solid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38" name="Rectangle: Rounded Corners 48">
                <a:extLst>
                  <a:ext uri="{FF2B5EF4-FFF2-40B4-BE49-F238E27FC236}">
                    <a16:creationId xmlns:a16="http://schemas.microsoft.com/office/drawing/2014/main" id="{BAB1964F-EB34-1012-8DF9-09E4C17253D4}"/>
                  </a:ext>
                </a:extLst>
              </p:cNvPr>
              <p:cNvSpPr/>
              <p:nvPr/>
            </p:nvSpPr>
            <p:spPr>
              <a:xfrm>
                <a:off x="5767967" y="3601823"/>
                <a:ext cx="40572" cy="25514"/>
              </a:xfrm>
              <a:prstGeom prst="roundRect">
                <a:avLst/>
              </a:prstGeom>
              <a:grpFill/>
              <a:ln w="5968" cap="flat">
                <a:solidFill>
                  <a:schemeClr val="bg1"/>
                </a:solid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39" name="Freeform: Shape 49">
                <a:extLst>
                  <a:ext uri="{FF2B5EF4-FFF2-40B4-BE49-F238E27FC236}">
                    <a16:creationId xmlns:a16="http://schemas.microsoft.com/office/drawing/2014/main" id="{69E90968-7DAF-FF79-0D06-58374BD63437}"/>
                  </a:ext>
                </a:extLst>
              </p:cNvPr>
              <p:cNvSpPr/>
              <p:nvPr/>
            </p:nvSpPr>
            <p:spPr>
              <a:xfrm>
                <a:off x="5757451" y="3553961"/>
                <a:ext cx="38779" cy="20077"/>
              </a:xfrm>
              <a:custGeom>
                <a:avLst/>
                <a:gdLst>
                  <a:gd name="connsiteX0" fmla="*/ 38780 w 38779"/>
                  <a:gd name="connsiteY0" fmla="*/ 0 h 20077"/>
                  <a:gd name="connsiteX1" fmla="*/ 0 w 38779"/>
                  <a:gd name="connsiteY1" fmla="*/ 20077 h 20077"/>
                </a:gdLst>
                <a:ahLst/>
                <a:cxnLst>
                  <a:cxn ang="0">
                    <a:pos x="connsiteX0" y="connsiteY0"/>
                  </a:cxn>
                  <a:cxn ang="0">
                    <a:pos x="connsiteX1" y="connsiteY1"/>
                  </a:cxn>
                </a:cxnLst>
                <a:rect l="l" t="t" r="r" b="b"/>
                <a:pathLst>
                  <a:path w="38779" h="20077">
                    <a:moveTo>
                      <a:pt x="38780" y="0"/>
                    </a:moveTo>
                    <a:cubicBezTo>
                      <a:pt x="38780" y="0"/>
                      <a:pt x="34119" y="13265"/>
                      <a:pt x="0" y="20077"/>
                    </a:cubicBez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40" name="Freeform: Shape 50">
                <a:extLst>
                  <a:ext uri="{FF2B5EF4-FFF2-40B4-BE49-F238E27FC236}">
                    <a16:creationId xmlns:a16="http://schemas.microsoft.com/office/drawing/2014/main" id="{2AC4A60E-B955-4A8E-1FF5-44067F989957}"/>
                  </a:ext>
                </a:extLst>
              </p:cNvPr>
              <p:cNvSpPr/>
              <p:nvPr/>
            </p:nvSpPr>
            <p:spPr>
              <a:xfrm>
                <a:off x="5787806" y="3700619"/>
                <a:ext cx="79591" cy="101258"/>
              </a:xfrm>
              <a:custGeom>
                <a:avLst/>
                <a:gdLst>
                  <a:gd name="connsiteX0" fmla="*/ 14221 w 79591"/>
                  <a:gd name="connsiteY0" fmla="*/ 36 h 101258"/>
                  <a:gd name="connsiteX1" fmla="*/ 29279 w 79591"/>
                  <a:gd name="connsiteY1" fmla="*/ 1710 h 101258"/>
                  <a:gd name="connsiteX2" fmla="*/ 79592 w 79591"/>
                  <a:gd name="connsiteY2" fmla="*/ 51544 h 101258"/>
                  <a:gd name="connsiteX3" fmla="*/ 79592 w 79591"/>
                  <a:gd name="connsiteY3" fmla="*/ 71741 h 101258"/>
                  <a:gd name="connsiteX4" fmla="*/ 50073 w 79591"/>
                  <a:gd name="connsiteY4" fmla="*/ 101259 h 101258"/>
                  <a:gd name="connsiteX5" fmla="*/ 0 w 79591"/>
                  <a:gd name="connsiteY5" fmla="*/ 101259 h 10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91" h="101258">
                    <a:moveTo>
                      <a:pt x="14221" y="36"/>
                    </a:moveTo>
                    <a:cubicBezTo>
                      <a:pt x="19294" y="-155"/>
                      <a:pt x="24374" y="407"/>
                      <a:pt x="29279" y="1710"/>
                    </a:cubicBezTo>
                    <a:cubicBezTo>
                      <a:pt x="56885" y="11270"/>
                      <a:pt x="79353" y="24237"/>
                      <a:pt x="79592" y="51544"/>
                    </a:cubicBezTo>
                    <a:lnTo>
                      <a:pt x="79592" y="71741"/>
                    </a:lnTo>
                    <a:cubicBezTo>
                      <a:pt x="79401" y="87964"/>
                      <a:pt x="66297" y="101068"/>
                      <a:pt x="50073" y="101259"/>
                    </a:cubicBezTo>
                    <a:lnTo>
                      <a:pt x="0" y="101259"/>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41" name="Freeform: Shape 51">
                <a:extLst>
                  <a:ext uri="{FF2B5EF4-FFF2-40B4-BE49-F238E27FC236}">
                    <a16:creationId xmlns:a16="http://schemas.microsoft.com/office/drawing/2014/main" id="{04AD2007-CB79-B2A3-E490-14D2B55204AE}"/>
                  </a:ext>
                </a:extLst>
              </p:cNvPr>
              <p:cNvSpPr/>
              <p:nvPr/>
            </p:nvSpPr>
            <p:spPr>
              <a:xfrm>
                <a:off x="5750281" y="3711889"/>
                <a:ext cx="30892" cy="29816"/>
              </a:xfrm>
              <a:custGeom>
                <a:avLst/>
                <a:gdLst>
                  <a:gd name="connsiteX0" fmla="*/ 30892 w 30892"/>
                  <a:gd name="connsiteY0" fmla="*/ 0 h 29816"/>
                  <a:gd name="connsiteX1" fmla="*/ 28383 w 30892"/>
                  <a:gd name="connsiteY1" fmla="*/ 21212 h 29816"/>
                  <a:gd name="connsiteX2" fmla="*/ 19778 w 30892"/>
                  <a:gd name="connsiteY2" fmla="*/ 29817 h 29816"/>
                  <a:gd name="connsiteX3" fmla="*/ 12548 w 30892"/>
                  <a:gd name="connsiteY3" fmla="*/ 29817 h 29816"/>
                  <a:gd name="connsiteX4" fmla="*/ 3944 w 30892"/>
                  <a:gd name="connsiteY4" fmla="*/ 21212 h 29816"/>
                  <a:gd name="connsiteX5" fmla="*/ 0 w 30892"/>
                  <a:gd name="connsiteY5" fmla="*/ 359 h 2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92" h="29816">
                    <a:moveTo>
                      <a:pt x="30892" y="0"/>
                    </a:moveTo>
                    <a:lnTo>
                      <a:pt x="28383" y="21212"/>
                    </a:lnTo>
                    <a:cubicBezTo>
                      <a:pt x="28353" y="25951"/>
                      <a:pt x="24517" y="29787"/>
                      <a:pt x="19778" y="29817"/>
                    </a:cubicBezTo>
                    <a:lnTo>
                      <a:pt x="12548" y="29817"/>
                    </a:lnTo>
                    <a:cubicBezTo>
                      <a:pt x="7810" y="29787"/>
                      <a:pt x="3973" y="25951"/>
                      <a:pt x="3944" y="21212"/>
                    </a:cubicBezTo>
                    <a:lnTo>
                      <a:pt x="0" y="359"/>
                    </a:ln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42" name="Freeform: Shape 52">
                <a:extLst>
                  <a:ext uri="{FF2B5EF4-FFF2-40B4-BE49-F238E27FC236}">
                    <a16:creationId xmlns:a16="http://schemas.microsoft.com/office/drawing/2014/main" id="{21B71690-D8B6-F54B-5F95-B5D50F80F927}"/>
                  </a:ext>
                </a:extLst>
              </p:cNvPr>
              <p:cNvSpPr/>
              <p:nvPr/>
            </p:nvSpPr>
            <p:spPr>
              <a:xfrm>
                <a:off x="5757451" y="3662712"/>
                <a:ext cx="20495" cy="3273"/>
              </a:xfrm>
              <a:custGeom>
                <a:avLst/>
                <a:gdLst>
                  <a:gd name="connsiteX0" fmla="*/ 0 w 20495"/>
                  <a:gd name="connsiteY0" fmla="*/ 3227 h 3273"/>
                  <a:gd name="connsiteX1" fmla="*/ 20495 w 20495"/>
                  <a:gd name="connsiteY1" fmla="*/ 0 h 3273"/>
                </a:gdLst>
                <a:ahLst/>
                <a:cxnLst>
                  <a:cxn ang="0">
                    <a:pos x="connsiteX0" y="connsiteY0"/>
                  </a:cxn>
                  <a:cxn ang="0">
                    <a:pos x="connsiteX1" y="connsiteY1"/>
                  </a:cxn>
                </a:cxnLst>
                <a:rect l="l" t="t" r="r" b="b"/>
                <a:pathLst>
                  <a:path w="20495" h="3273">
                    <a:moveTo>
                      <a:pt x="0" y="3227"/>
                    </a:moveTo>
                    <a:cubicBezTo>
                      <a:pt x="6979" y="3520"/>
                      <a:pt x="13946" y="2420"/>
                      <a:pt x="20495" y="0"/>
                    </a:cubicBezTo>
                  </a:path>
                </a:pathLst>
              </a:custGeom>
              <a:grpFill/>
              <a:ln w="11936"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grpSp>
        <p:grpSp>
          <p:nvGrpSpPr>
            <p:cNvPr id="2143" name="Group 2142">
              <a:extLst>
                <a:ext uri="{FF2B5EF4-FFF2-40B4-BE49-F238E27FC236}">
                  <a16:creationId xmlns:a16="http://schemas.microsoft.com/office/drawing/2014/main" id="{678D288A-0FF3-65FA-686E-DF17C7FCA60F}"/>
                </a:ext>
              </a:extLst>
            </p:cNvPr>
            <p:cNvGrpSpPr/>
            <p:nvPr/>
          </p:nvGrpSpPr>
          <p:grpSpPr>
            <a:xfrm>
              <a:off x="6517111" y="783005"/>
              <a:ext cx="1612941" cy="660555"/>
              <a:chOff x="5063810" y="3872625"/>
              <a:chExt cx="1746486" cy="729986"/>
            </a:xfrm>
          </p:grpSpPr>
          <p:sp>
            <p:nvSpPr>
              <p:cNvPr id="2144" name="Rectangle 2143">
                <a:extLst>
                  <a:ext uri="{FF2B5EF4-FFF2-40B4-BE49-F238E27FC236}">
                    <a16:creationId xmlns:a16="http://schemas.microsoft.com/office/drawing/2014/main" id="{1CC3D31D-B36B-05A1-10B7-B256C015C0CE}"/>
                  </a:ext>
                </a:extLst>
              </p:cNvPr>
              <p:cNvSpPr/>
              <p:nvPr/>
            </p:nvSpPr>
            <p:spPr>
              <a:xfrm>
                <a:off x="5063810" y="3872625"/>
                <a:ext cx="1746486" cy="343139"/>
              </a:xfrm>
              <a:prstGeom prst="rect">
                <a:avLst/>
              </a:prstGeom>
            </p:spPr>
            <p:txBody>
              <a:bodyPr wrap="none" lIns="182880" tIns="91440" rIns="182880" bIns="91440" anchor="t">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nSpc>
                    <a:spcPts val="3600"/>
                  </a:lnSpc>
                </a:pPr>
                <a:r>
                  <a:rPr lang="en-US" sz="2801" b="1">
                    <a:solidFill>
                      <a:srgbClr val="BDAEE8"/>
                    </a:solidFill>
                  </a:rPr>
                  <a:t>Privacy &amp; Security</a:t>
                </a:r>
                <a:endParaRPr lang="en-US" sz="7200">
                  <a:solidFill>
                    <a:srgbClr val="BDAEE8"/>
                  </a:solidFill>
                </a:endParaRPr>
              </a:p>
            </p:txBody>
          </p:sp>
          <p:sp>
            <p:nvSpPr>
              <p:cNvPr id="2145" name="Rectangle 2144">
                <a:extLst>
                  <a:ext uri="{FF2B5EF4-FFF2-40B4-BE49-F238E27FC236}">
                    <a16:creationId xmlns:a16="http://schemas.microsoft.com/office/drawing/2014/main" id="{7B808124-9228-2843-9321-4D4C77DF4F7D}"/>
                  </a:ext>
                </a:extLst>
              </p:cNvPr>
              <p:cNvSpPr/>
              <p:nvPr/>
            </p:nvSpPr>
            <p:spPr>
              <a:xfrm>
                <a:off x="5117830" y="4143439"/>
                <a:ext cx="1677268" cy="459172"/>
              </a:xfrm>
              <a:prstGeom prst="rect">
                <a:avLst/>
              </a:prstGeom>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b="1"/>
                  <a:t>Respect</a:t>
                </a:r>
                <a:r>
                  <a:rPr lang="en-US"/>
                  <a:t> the privacy of data subjects.</a:t>
                </a:r>
              </a:p>
            </p:txBody>
          </p:sp>
        </p:grpSp>
        <p:cxnSp>
          <p:nvCxnSpPr>
            <p:cNvPr id="2146" name="Straight Connector 2145">
              <a:extLst>
                <a:ext uri="{FF2B5EF4-FFF2-40B4-BE49-F238E27FC236}">
                  <a16:creationId xmlns:a16="http://schemas.microsoft.com/office/drawing/2014/main" id="{68574138-08F3-94C1-0FFB-6D87B368A5E2}"/>
                </a:ext>
              </a:extLst>
            </p:cNvPr>
            <p:cNvCxnSpPr>
              <a:cxnSpLocks/>
            </p:cNvCxnSpPr>
            <p:nvPr/>
          </p:nvCxnSpPr>
          <p:spPr>
            <a:xfrm>
              <a:off x="7084558" y="1644851"/>
              <a:ext cx="0" cy="276168"/>
            </a:xfrm>
            <a:prstGeom prst="line">
              <a:avLst/>
            </a:prstGeom>
            <a:solidFill>
              <a:schemeClr val="accent2">
                <a:lumMod val="75000"/>
              </a:schemeClr>
            </a:solidFill>
            <a:ln w="28575" cap="rnd">
              <a:solidFill>
                <a:srgbClr val="7F71B4"/>
              </a:solidFill>
              <a:prstDash val="solid"/>
              <a:round/>
            </a:ln>
          </p:spPr>
        </p:cxnSp>
        <p:sp>
          <p:nvSpPr>
            <p:cNvPr id="2147" name="Oval 2146">
              <a:extLst>
                <a:ext uri="{FF2B5EF4-FFF2-40B4-BE49-F238E27FC236}">
                  <a16:creationId xmlns:a16="http://schemas.microsoft.com/office/drawing/2014/main" id="{89942C4F-E571-707F-3A06-BB4DC44BD831}"/>
                </a:ext>
              </a:extLst>
            </p:cNvPr>
            <p:cNvSpPr/>
            <p:nvPr/>
          </p:nvSpPr>
          <p:spPr>
            <a:xfrm>
              <a:off x="7018924" y="1524600"/>
              <a:ext cx="131268" cy="128617"/>
            </a:xfrm>
            <a:prstGeom prst="ellipse">
              <a:avLst/>
            </a:prstGeom>
            <a:noFill/>
            <a:ln w="63500">
              <a:solidFill>
                <a:srgbClr val="7F71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p>
          </p:txBody>
        </p:sp>
        <p:grpSp>
          <p:nvGrpSpPr>
            <p:cNvPr id="2148" name="Group 2147">
              <a:extLst>
                <a:ext uri="{FF2B5EF4-FFF2-40B4-BE49-F238E27FC236}">
                  <a16:creationId xmlns:a16="http://schemas.microsoft.com/office/drawing/2014/main" id="{1A31FCC7-4139-1A2B-DF7D-3832EB0E880F}"/>
                </a:ext>
              </a:extLst>
            </p:cNvPr>
            <p:cNvGrpSpPr/>
            <p:nvPr/>
          </p:nvGrpSpPr>
          <p:grpSpPr>
            <a:xfrm>
              <a:off x="5323598" y="3678663"/>
              <a:ext cx="2338846" cy="972950"/>
              <a:chOff x="6376379" y="-173296"/>
              <a:chExt cx="2532491" cy="1075220"/>
            </a:xfrm>
          </p:grpSpPr>
          <p:sp>
            <p:nvSpPr>
              <p:cNvPr id="2149" name="Rectangle 2148">
                <a:extLst>
                  <a:ext uri="{FF2B5EF4-FFF2-40B4-BE49-F238E27FC236}">
                    <a16:creationId xmlns:a16="http://schemas.microsoft.com/office/drawing/2014/main" id="{C95A7D0C-48A4-9B3B-4DC1-E7447988FCA0}"/>
                  </a:ext>
                </a:extLst>
              </p:cNvPr>
              <p:cNvSpPr/>
              <p:nvPr/>
            </p:nvSpPr>
            <p:spPr>
              <a:xfrm>
                <a:off x="7653122" y="-173296"/>
                <a:ext cx="1189318" cy="343140"/>
              </a:xfrm>
              <a:prstGeom prst="rect">
                <a:avLst/>
              </a:prstGeom>
            </p:spPr>
            <p:txBody>
              <a:bodyPr wrap="none" lIns="182880" tIns="91440" rIns="182880" bIns="91440" anchor="t">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nSpc>
                    <a:spcPts val="3600"/>
                  </a:lnSpc>
                </a:pPr>
                <a:r>
                  <a:rPr lang="en-US" sz="2801" b="1">
                    <a:solidFill>
                      <a:schemeClr val="tx2">
                        <a:lumMod val="25000"/>
                        <a:lumOff val="75000"/>
                      </a:schemeClr>
                    </a:solidFill>
                  </a:rPr>
                  <a:t>Robustness</a:t>
                </a:r>
                <a:endParaRPr lang="en-US" b="1">
                  <a:solidFill>
                    <a:schemeClr val="tx2">
                      <a:lumMod val="25000"/>
                      <a:lumOff val="75000"/>
                    </a:schemeClr>
                  </a:solidFill>
                  <a:cs typeface="Calibri" panose="020F0502020204030204"/>
                </a:endParaRPr>
              </a:p>
            </p:txBody>
          </p:sp>
          <p:sp>
            <p:nvSpPr>
              <p:cNvPr id="2150" name="Rectangle 2149">
                <a:extLst>
                  <a:ext uri="{FF2B5EF4-FFF2-40B4-BE49-F238E27FC236}">
                    <a16:creationId xmlns:a16="http://schemas.microsoft.com/office/drawing/2014/main" id="{64AC5452-EFBF-2A21-F72B-FE6C9E33EA55}"/>
                  </a:ext>
                </a:extLst>
              </p:cNvPr>
              <p:cNvSpPr/>
              <p:nvPr/>
            </p:nvSpPr>
            <p:spPr>
              <a:xfrm>
                <a:off x="6376379" y="102340"/>
                <a:ext cx="2532491" cy="799584"/>
              </a:xfrm>
              <a:prstGeom prst="rect">
                <a:avLst/>
              </a:prstGeom>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r"/>
                <a:r>
                  <a:rPr lang="en-US" sz="2201"/>
                  <a:t>Operate </a:t>
                </a:r>
                <a:r>
                  <a:rPr lang="en-US" sz="2201" b="1"/>
                  <a:t>reliably</a:t>
                </a:r>
                <a:r>
                  <a:rPr lang="en-US" sz="2201"/>
                  <a:t> and </a:t>
                </a:r>
                <a:r>
                  <a:rPr lang="en-US" sz="2201" b="1"/>
                  <a:t>safely</a:t>
                </a:r>
                <a:r>
                  <a:rPr lang="en-US" sz="2201"/>
                  <a:t>, while enabling mechanisms that assess and manage potential risks throughout a system’s lifecycle.</a:t>
                </a:r>
              </a:p>
            </p:txBody>
          </p:sp>
        </p:grpSp>
        <p:sp>
          <p:nvSpPr>
            <p:cNvPr id="2152" name="Oval 2151">
              <a:extLst>
                <a:ext uri="{FF2B5EF4-FFF2-40B4-BE49-F238E27FC236}">
                  <a16:creationId xmlns:a16="http://schemas.microsoft.com/office/drawing/2014/main" id="{8EC660D1-5615-31A0-EFE7-8FD5C90ABE8A}"/>
                </a:ext>
              </a:extLst>
            </p:cNvPr>
            <p:cNvSpPr/>
            <p:nvPr/>
          </p:nvSpPr>
          <p:spPr>
            <a:xfrm>
              <a:off x="6018783" y="3699056"/>
              <a:ext cx="131268" cy="128617"/>
            </a:xfrm>
            <a:prstGeom prst="ellipse">
              <a:avLst/>
            </a:prstGeom>
            <a:noFill/>
            <a:ln w="63500">
              <a:solidFill>
                <a:srgbClr val="6A88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p>
          </p:txBody>
        </p:sp>
        <p:sp>
          <p:nvSpPr>
            <p:cNvPr id="2153" name="Freeform: Shape 110">
              <a:extLst>
                <a:ext uri="{FF2B5EF4-FFF2-40B4-BE49-F238E27FC236}">
                  <a16:creationId xmlns:a16="http://schemas.microsoft.com/office/drawing/2014/main" id="{3A4E9219-7CC0-58D1-4DE9-4E6303D24899}"/>
                </a:ext>
              </a:extLst>
            </p:cNvPr>
            <p:cNvSpPr/>
            <p:nvPr/>
          </p:nvSpPr>
          <p:spPr>
            <a:xfrm>
              <a:off x="5445427" y="2416748"/>
              <a:ext cx="1216069" cy="1031910"/>
            </a:xfrm>
            <a:custGeom>
              <a:avLst/>
              <a:gdLst>
                <a:gd name="connsiteX0" fmla="*/ 699952 w 933229"/>
                <a:gd name="connsiteY0" fmla="*/ 0 h 808225"/>
                <a:gd name="connsiteX1" fmla="*/ 233337 w 933229"/>
                <a:gd name="connsiteY1" fmla="*/ 0 h 808225"/>
                <a:gd name="connsiteX2" fmla="*/ 0 w 933229"/>
                <a:gd name="connsiteY2" fmla="*/ 404113 h 808225"/>
                <a:gd name="connsiteX3" fmla="*/ 233337 w 933229"/>
                <a:gd name="connsiteY3" fmla="*/ 808225 h 808225"/>
                <a:gd name="connsiteX4" fmla="*/ 699952 w 933229"/>
                <a:gd name="connsiteY4" fmla="*/ 808225 h 808225"/>
                <a:gd name="connsiteX5" fmla="*/ 933230 w 933229"/>
                <a:gd name="connsiteY5" fmla="*/ 404113 h 808225"/>
                <a:gd name="connsiteX6" fmla="*/ 699952 w 933229"/>
                <a:gd name="connsiteY6" fmla="*/ 0 h 80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229" h="808225">
                  <a:moveTo>
                    <a:pt x="699952" y="0"/>
                  </a:moveTo>
                  <a:lnTo>
                    <a:pt x="233337" y="0"/>
                  </a:lnTo>
                  <a:lnTo>
                    <a:pt x="0" y="404113"/>
                  </a:lnTo>
                  <a:lnTo>
                    <a:pt x="233337" y="808225"/>
                  </a:lnTo>
                  <a:lnTo>
                    <a:pt x="699952" y="808225"/>
                  </a:lnTo>
                  <a:lnTo>
                    <a:pt x="933230" y="404113"/>
                  </a:lnTo>
                  <a:lnTo>
                    <a:pt x="699952" y="0"/>
                  </a:lnTo>
                  <a:close/>
                </a:path>
              </a:pathLst>
            </a:custGeom>
            <a:solidFill>
              <a:schemeClr val="tx2">
                <a:lumMod val="25000"/>
                <a:lumOff val="75000"/>
              </a:schemeClr>
            </a:solidFill>
            <a:ln w="5968" cap="flat">
              <a:no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grpSp>
          <p:nvGrpSpPr>
            <p:cNvPr id="2154" name="Group 2153">
              <a:extLst>
                <a:ext uri="{FF2B5EF4-FFF2-40B4-BE49-F238E27FC236}">
                  <a16:creationId xmlns:a16="http://schemas.microsoft.com/office/drawing/2014/main" id="{28BFE2FA-10B0-3A6D-8222-338FC3A82C3D}"/>
                </a:ext>
              </a:extLst>
            </p:cNvPr>
            <p:cNvGrpSpPr/>
            <p:nvPr/>
          </p:nvGrpSpPr>
          <p:grpSpPr>
            <a:xfrm>
              <a:off x="5734817" y="2662597"/>
              <a:ext cx="620959" cy="540213"/>
              <a:chOff x="5601727" y="2680188"/>
              <a:chExt cx="672372" cy="596998"/>
            </a:xfrm>
            <a:noFill/>
          </p:grpSpPr>
          <p:sp>
            <p:nvSpPr>
              <p:cNvPr id="2155" name="Freeform: Shape 113">
                <a:extLst>
                  <a:ext uri="{FF2B5EF4-FFF2-40B4-BE49-F238E27FC236}">
                    <a16:creationId xmlns:a16="http://schemas.microsoft.com/office/drawing/2014/main" id="{AAF9ACA9-5A5E-EAF7-55AF-90C5D9C0775E}"/>
                  </a:ext>
                </a:extLst>
              </p:cNvPr>
              <p:cNvSpPr/>
              <p:nvPr/>
            </p:nvSpPr>
            <p:spPr>
              <a:xfrm>
                <a:off x="5653662" y="2757331"/>
                <a:ext cx="620437" cy="476013"/>
              </a:xfrm>
              <a:custGeom>
                <a:avLst/>
                <a:gdLst>
                  <a:gd name="connsiteX0" fmla="*/ 132414 w 439725"/>
                  <a:gd name="connsiteY0" fmla="*/ 0 h 337367"/>
                  <a:gd name="connsiteX1" fmla="*/ 416661 w 439725"/>
                  <a:gd name="connsiteY1" fmla="*/ 0 h 337367"/>
                  <a:gd name="connsiteX2" fmla="*/ 439725 w 439725"/>
                  <a:gd name="connsiteY2" fmla="*/ 23065 h 337367"/>
                  <a:gd name="connsiteX3" fmla="*/ 439725 w 439725"/>
                  <a:gd name="connsiteY3" fmla="*/ 314303 h 337367"/>
                  <a:gd name="connsiteX4" fmla="*/ 416661 w 439725"/>
                  <a:gd name="connsiteY4" fmla="*/ 337368 h 337367"/>
                  <a:gd name="connsiteX5" fmla="*/ 23065 w 439725"/>
                  <a:gd name="connsiteY5" fmla="*/ 337368 h 337367"/>
                  <a:gd name="connsiteX6" fmla="*/ 0 w 439725"/>
                  <a:gd name="connsiteY6" fmla="*/ 314303 h 337367"/>
                  <a:gd name="connsiteX7" fmla="*/ 0 w 439725"/>
                  <a:gd name="connsiteY7" fmla="*/ 105704 h 33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725" h="337367">
                    <a:moveTo>
                      <a:pt x="132414" y="0"/>
                    </a:moveTo>
                    <a:lnTo>
                      <a:pt x="416661" y="0"/>
                    </a:lnTo>
                    <a:cubicBezTo>
                      <a:pt x="429388" y="30"/>
                      <a:pt x="439690" y="10337"/>
                      <a:pt x="439725" y="23065"/>
                    </a:cubicBezTo>
                    <a:lnTo>
                      <a:pt x="439725" y="314303"/>
                    </a:lnTo>
                    <a:cubicBezTo>
                      <a:pt x="439725" y="327043"/>
                      <a:pt x="429400" y="337368"/>
                      <a:pt x="416661" y="337368"/>
                    </a:cubicBezTo>
                    <a:lnTo>
                      <a:pt x="23065" y="337368"/>
                    </a:lnTo>
                    <a:cubicBezTo>
                      <a:pt x="10337" y="337332"/>
                      <a:pt x="36" y="327031"/>
                      <a:pt x="0" y="314303"/>
                    </a:cubicBezTo>
                    <a:lnTo>
                      <a:pt x="0" y="105704"/>
                    </a:lnTo>
                  </a:path>
                </a:pathLst>
              </a:custGeom>
              <a:grpFill/>
              <a:ln w="1270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56" name="Freeform: Shape 114">
                <a:extLst>
                  <a:ext uri="{FF2B5EF4-FFF2-40B4-BE49-F238E27FC236}">
                    <a16:creationId xmlns:a16="http://schemas.microsoft.com/office/drawing/2014/main" id="{485C6EFE-A002-5A35-35B9-A238881196FC}"/>
                  </a:ext>
                </a:extLst>
              </p:cNvPr>
              <p:cNvSpPr/>
              <p:nvPr/>
            </p:nvSpPr>
            <p:spPr>
              <a:xfrm>
                <a:off x="5798591" y="3268755"/>
                <a:ext cx="320209" cy="8431"/>
              </a:xfrm>
              <a:custGeom>
                <a:avLst/>
                <a:gdLst>
                  <a:gd name="connsiteX0" fmla="*/ 0 w 226943"/>
                  <a:gd name="connsiteY0" fmla="*/ 0 h 5975"/>
                  <a:gd name="connsiteX1" fmla="*/ 226944 w 226943"/>
                  <a:gd name="connsiteY1" fmla="*/ 0 h 5975"/>
                </a:gdLst>
                <a:ahLst/>
                <a:cxnLst>
                  <a:cxn ang="0">
                    <a:pos x="connsiteX0" y="connsiteY0"/>
                  </a:cxn>
                  <a:cxn ang="0">
                    <a:pos x="connsiteX1" y="connsiteY1"/>
                  </a:cxn>
                </a:cxnLst>
                <a:rect l="l" t="t" r="r" b="b"/>
                <a:pathLst>
                  <a:path w="226943" h="5975">
                    <a:moveTo>
                      <a:pt x="0" y="0"/>
                    </a:moveTo>
                    <a:lnTo>
                      <a:pt x="226944" y="0"/>
                    </a:lnTo>
                  </a:path>
                </a:pathLst>
              </a:custGeom>
              <a:grpFill/>
              <a:ln w="1270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57" name="Freeform: Shape 115">
                <a:extLst>
                  <a:ext uri="{FF2B5EF4-FFF2-40B4-BE49-F238E27FC236}">
                    <a16:creationId xmlns:a16="http://schemas.microsoft.com/office/drawing/2014/main" id="{AE2D9C4F-AA32-8BA1-965F-68A6E5590794}"/>
                  </a:ext>
                </a:extLst>
              </p:cNvPr>
              <p:cNvSpPr/>
              <p:nvPr/>
            </p:nvSpPr>
            <p:spPr>
              <a:xfrm>
                <a:off x="5699357" y="2805641"/>
                <a:ext cx="528624" cy="342382"/>
              </a:xfrm>
              <a:custGeom>
                <a:avLst/>
                <a:gdLst>
                  <a:gd name="connsiteX0" fmla="*/ 101581 w 374654"/>
                  <a:gd name="connsiteY0" fmla="*/ 0 h 242658"/>
                  <a:gd name="connsiteX1" fmla="*/ 356728 w 374654"/>
                  <a:gd name="connsiteY1" fmla="*/ 0 h 242658"/>
                  <a:gd name="connsiteX2" fmla="*/ 374654 w 374654"/>
                  <a:gd name="connsiteY2" fmla="*/ 17926 h 242658"/>
                  <a:gd name="connsiteX3" fmla="*/ 374654 w 374654"/>
                  <a:gd name="connsiteY3" fmla="*/ 224733 h 242658"/>
                  <a:gd name="connsiteX4" fmla="*/ 356728 w 374654"/>
                  <a:gd name="connsiteY4" fmla="*/ 242659 h 242658"/>
                  <a:gd name="connsiteX5" fmla="*/ 17926 w 374654"/>
                  <a:gd name="connsiteY5" fmla="*/ 242659 h 242658"/>
                  <a:gd name="connsiteX6" fmla="*/ 0 w 374654"/>
                  <a:gd name="connsiteY6" fmla="*/ 224733 h 242658"/>
                  <a:gd name="connsiteX7" fmla="*/ 0 w 374654"/>
                  <a:gd name="connsiteY7" fmla="*/ 76425 h 24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654" h="242658">
                    <a:moveTo>
                      <a:pt x="101581" y="0"/>
                    </a:moveTo>
                    <a:lnTo>
                      <a:pt x="356728" y="0"/>
                    </a:lnTo>
                    <a:cubicBezTo>
                      <a:pt x="366629" y="0"/>
                      <a:pt x="374654" y="8025"/>
                      <a:pt x="374654" y="17926"/>
                    </a:cubicBezTo>
                    <a:lnTo>
                      <a:pt x="374654" y="224733"/>
                    </a:lnTo>
                    <a:cubicBezTo>
                      <a:pt x="374654" y="234634"/>
                      <a:pt x="366629" y="242659"/>
                      <a:pt x="356728" y="242659"/>
                    </a:cubicBezTo>
                    <a:lnTo>
                      <a:pt x="17926" y="242659"/>
                    </a:lnTo>
                    <a:cubicBezTo>
                      <a:pt x="8025" y="242659"/>
                      <a:pt x="0" y="234634"/>
                      <a:pt x="0" y="224733"/>
                    </a:cubicBezTo>
                    <a:lnTo>
                      <a:pt x="0" y="76425"/>
                    </a:lnTo>
                  </a:path>
                </a:pathLst>
              </a:custGeom>
              <a:grpFill/>
              <a:ln w="1270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58" name="Freeform: Shape 116">
                <a:extLst>
                  <a:ext uri="{FF2B5EF4-FFF2-40B4-BE49-F238E27FC236}">
                    <a16:creationId xmlns:a16="http://schemas.microsoft.com/office/drawing/2014/main" id="{86212539-4C4A-2A1B-EAA2-39B8EECB7998}"/>
                  </a:ext>
                </a:extLst>
              </p:cNvPr>
              <p:cNvSpPr/>
              <p:nvPr/>
            </p:nvSpPr>
            <p:spPr>
              <a:xfrm>
                <a:off x="5947314" y="3172137"/>
                <a:ext cx="33049" cy="33049"/>
              </a:xfrm>
              <a:custGeom>
                <a:avLst/>
                <a:gdLst>
                  <a:gd name="connsiteX0" fmla="*/ 23423 w 23423"/>
                  <a:gd name="connsiteY0" fmla="*/ 11712 h 23423"/>
                  <a:gd name="connsiteX1" fmla="*/ 11712 w 23423"/>
                  <a:gd name="connsiteY1" fmla="*/ 23423 h 23423"/>
                  <a:gd name="connsiteX2" fmla="*/ 0 w 23423"/>
                  <a:gd name="connsiteY2" fmla="*/ 11712 h 23423"/>
                  <a:gd name="connsiteX3" fmla="*/ 11712 w 23423"/>
                  <a:gd name="connsiteY3" fmla="*/ 0 h 23423"/>
                  <a:gd name="connsiteX4" fmla="*/ 23423 w 23423"/>
                  <a:gd name="connsiteY4" fmla="*/ 11712 h 23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3" h="23423">
                    <a:moveTo>
                      <a:pt x="23423" y="11712"/>
                    </a:moveTo>
                    <a:cubicBezTo>
                      <a:pt x="23423" y="18180"/>
                      <a:pt x="18180" y="23423"/>
                      <a:pt x="11712" y="23423"/>
                    </a:cubicBezTo>
                    <a:cubicBezTo>
                      <a:pt x="5244" y="23423"/>
                      <a:pt x="0" y="18180"/>
                      <a:pt x="0" y="11712"/>
                    </a:cubicBezTo>
                    <a:cubicBezTo>
                      <a:pt x="0" y="5243"/>
                      <a:pt x="5243" y="0"/>
                      <a:pt x="11712" y="0"/>
                    </a:cubicBezTo>
                    <a:cubicBezTo>
                      <a:pt x="18180" y="0"/>
                      <a:pt x="23423" y="5244"/>
                      <a:pt x="23423" y="11712"/>
                    </a:cubicBezTo>
                    <a:close/>
                  </a:path>
                </a:pathLst>
              </a:custGeom>
              <a:grpFill/>
              <a:ln w="1270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59" name="Freeform: Shape 117">
                <a:extLst>
                  <a:ext uri="{FF2B5EF4-FFF2-40B4-BE49-F238E27FC236}">
                    <a16:creationId xmlns:a16="http://schemas.microsoft.com/office/drawing/2014/main" id="{0F999D6C-3333-61D9-6780-A1A93795D0FD}"/>
                  </a:ext>
                </a:extLst>
              </p:cNvPr>
              <p:cNvSpPr/>
              <p:nvPr/>
            </p:nvSpPr>
            <p:spPr>
              <a:xfrm>
                <a:off x="5834254" y="2915918"/>
                <a:ext cx="164320" cy="164572"/>
              </a:xfrm>
              <a:custGeom>
                <a:avLst/>
                <a:gdLst>
                  <a:gd name="connsiteX0" fmla="*/ 116459 w 116459"/>
                  <a:gd name="connsiteY0" fmla="*/ 66685 h 116638"/>
                  <a:gd name="connsiteX1" fmla="*/ 116459 w 116459"/>
                  <a:gd name="connsiteY1" fmla="*/ 50073 h 116638"/>
                  <a:gd name="connsiteX2" fmla="*/ 103194 w 116459"/>
                  <a:gd name="connsiteY2" fmla="*/ 50073 h 116638"/>
                  <a:gd name="connsiteX3" fmla="*/ 95904 w 116459"/>
                  <a:gd name="connsiteY3" fmla="*/ 32506 h 116638"/>
                  <a:gd name="connsiteX4" fmla="*/ 105286 w 116459"/>
                  <a:gd name="connsiteY4" fmla="*/ 23125 h 116638"/>
                  <a:gd name="connsiteX5" fmla="*/ 93335 w 116459"/>
                  <a:gd name="connsiteY5" fmla="*/ 11174 h 116638"/>
                  <a:gd name="connsiteX6" fmla="*/ 83954 w 116459"/>
                  <a:gd name="connsiteY6" fmla="*/ 20495 h 116638"/>
                  <a:gd name="connsiteX7" fmla="*/ 66386 w 116459"/>
                  <a:gd name="connsiteY7" fmla="*/ 13265 h 116638"/>
                  <a:gd name="connsiteX8" fmla="*/ 66386 w 116459"/>
                  <a:gd name="connsiteY8" fmla="*/ 0 h 116638"/>
                  <a:gd name="connsiteX9" fmla="*/ 49775 w 116459"/>
                  <a:gd name="connsiteY9" fmla="*/ 0 h 116638"/>
                  <a:gd name="connsiteX10" fmla="*/ 49775 w 116459"/>
                  <a:gd name="connsiteY10" fmla="*/ 13265 h 116638"/>
                  <a:gd name="connsiteX11" fmla="*/ 32207 w 116459"/>
                  <a:gd name="connsiteY11" fmla="*/ 20495 h 116638"/>
                  <a:gd name="connsiteX12" fmla="*/ 22826 w 116459"/>
                  <a:gd name="connsiteY12" fmla="*/ 11174 h 116638"/>
                  <a:gd name="connsiteX13" fmla="*/ 10875 w 116459"/>
                  <a:gd name="connsiteY13" fmla="*/ 23125 h 116638"/>
                  <a:gd name="connsiteX14" fmla="*/ 20257 w 116459"/>
                  <a:gd name="connsiteY14" fmla="*/ 32506 h 116638"/>
                  <a:gd name="connsiteX15" fmla="*/ 12966 w 116459"/>
                  <a:gd name="connsiteY15" fmla="*/ 50073 h 116638"/>
                  <a:gd name="connsiteX16" fmla="*/ 0 w 116459"/>
                  <a:gd name="connsiteY16" fmla="*/ 50073 h 116638"/>
                  <a:gd name="connsiteX17" fmla="*/ 0 w 116459"/>
                  <a:gd name="connsiteY17" fmla="*/ 66685 h 116638"/>
                  <a:gd name="connsiteX18" fmla="*/ 13265 w 116459"/>
                  <a:gd name="connsiteY18" fmla="*/ 66685 h 116638"/>
                  <a:gd name="connsiteX19" fmla="*/ 20555 w 116459"/>
                  <a:gd name="connsiteY19" fmla="*/ 84193 h 116638"/>
                  <a:gd name="connsiteX20" fmla="*/ 11174 w 116459"/>
                  <a:gd name="connsiteY20" fmla="*/ 93574 h 116638"/>
                  <a:gd name="connsiteX21" fmla="*/ 23125 w 116459"/>
                  <a:gd name="connsiteY21" fmla="*/ 105525 h 116638"/>
                  <a:gd name="connsiteX22" fmla="*/ 32506 w 116459"/>
                  <a:gd name="connsiteY22" fmla="*/ 96143 h 116638"/>
                  <a:gd name="connsiteX23" fmla="*/ 50073 w 116459"/>
                  <a:gd name="connsiteY23" fmla="*/ 103433 h 116638"/>
                  <a:gd name="connsiteX24" fmla="*/ 50073 w 116459"/>
                  <a:gd name="connsiteY24" fmla="*/ 116639 h 116638"/>
                  <a:gd name="connsiteX25" fmla="*/ 66685 w 116459"/>
                  <a:gd name="connsiteY25" fmla="*/ 116639 h 116638"/>
                  <a:gd name="connsiteX26" fmla="*/ 66685 w 116459"/>
                  <a:gd name="connsiteY26" fmla="*/ 103433 h 116638"/>
                  <a:gd name="connsiteX27" fmla="*/ 84252 w 116459"/>
                  <a:gd name="connsiteY27" fmla="*/ 96143 h 116638"/>
                  <a:gd name="connsiteX28" fmla="*/ 93634 w 116459"/>
                  <a:gd name="connsiteY28" fmla="*/ 105525 h 116638"/>
                  <a:gd name="connsiteX29" fmla="*/ 105584 w 116459"/>
                  <a:gd name="connsiteY29" fmla="*/ 93574 h 116638"/>
                  <a:gd name="connsiteX30" fmla="*/ 95904 w 116459"/>
                  <a:gd name="connsiteY30" fmla="*/ 84252 h 116638"/>
                  <a:gd name="connsiteX31" fmla="*/ 103194 w 116459"/>
                  <a:gd name="connsiteY31" fmla="*/ 66745 h 116638"/>
                  <a:gd name="connsiteX32" fmla="*/ 58319 w 116459"/>
                  <a:gd name="connsiteY32" fmla="*/ 77739 h 116638"/>
                  <a:gd name="connsiteX33" fmla="*/ 38840 w 116459"/>
                  <a:gd name="connsiteY33" fmla="*/ 58379 h 116638"/>
                  <a:gd name="connsiteX34" fmla="*/ 58200 w 116459"/>
                  <a:gd name="connsiteY34" fmla="*/ 38900 h 116638"/>
                  <a:gd name="connsiteX35" fmla="*/ 77679 w 116459"/>
                  <a:gd name="connsiteY35" fmla="*/ 58260 h 116638"/>
                  <a:gd name="connsiteX36" fmla="*/ 77679 w 116459"/>
                  <a:gd name="connsiteY36" fmla="*/ 58379 h 116638"/>
                  <a:gd name="connsiteX37" fmla="*/ 58319 w 116459"/>
                  <a:gd name="connsiteY37" fmla="*/ 77739 h 11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6459" h="116638">
                    <a:moveTo>
                      <a:pt x="116459" y="66685"/>
                    </a:moveTo>
                    <a:lnTo>
                      <a:pt x="116459" y="50073"/>
                    </a:lnTo>
                    <a:lnTo>
                      <a:pt x="103194" y="50073"/>
                    </a:lnTo>
                    <a:cubicBezTo>
                      <a:pt x="102047" y="43763"/>
                      <a:pt x="99561" y="37776"/>
                      <a:pt x="95904" y="32506"/>
                    </a:cubicBezTo>
                    <a:lnTo>
                      <a:pt x="105286" y="23125"/>
                    </a:lnTo>
                    <a:lnTo>
                      <a:pt x="93335" y="11174"/>
                    </a:lnTo>
                    <a:lnTo>
                      <a:pt x="83954" y="20495"/>
                    </a:lnTo>
                    <a:cubicBezTo>
                      <a:pt x="78689" y="16845"/>
                      <a:pt x="72696" y="14377"/>
                      <a:pt x="66386" y="13265"/>
                    </a:cubicBezTo>
                    <a:lnTo>
                      <a:pt x="66386" y="0"/>
                    </a:lnTo>
                    <a:lnTo>
                      <a:pt x="49775" y="0"/>
                    </a:lnTo>
                    <a:lnTo>
                      <a:pt x="49775" y="13265"/>
                    </a:lnTo>
                    <a:cubicBezTo>
                      <a:pt x="43465" y="14377"/>
                      <a:pt x="37471" y="16845"/>
                      <a:pt x="32207" y="20495"/>
                    </a:cubicBezTo>
                    <a:lnTo>
                      <a:pt x="22826" y="11174"/>
                    </a:lnTo>
                    <a:lnTo>
                      <a:pt x="10875" y="23125"/>
                    </a:lnTo>
                    <a:lnTo>
                      <a:pt x="20257" y="32506"/>
                    </a:lnTo>
                    <a:cubicBezTo>
                      <a:pt x="16605" y="37776"/>
                      <a:pt x="14120" y="43763"/>
                      <a:pt x="12966" y="50073"/>
                    </a:cubicBezTo>
                    <a:lnTo>
                      <a:pt x="0" y="50073"/>
                    </a:lnTo>
                    <a:lnTo>
                      <a:pt x="0" y="66685"/>
                    </a:lnTo>
                    <a:lnTo>
                      <a:pt x="13265" y="66685"/>
                    </a:lnTo>
                    <a:cubicBezTo>
                      <a:pt x="14424" y="72971"/>
                      <a:pt x="16910" y="78940"/>
                      <a:pt x="20555" y="84193"/>
                    </a:cubicBezTo>
                    <a:lnTo>
                      <a:pt x="11174" y="93574"/>
                    </a:lnTo>
                    <a:lnTo>
                      <a:pt x="23125" y="105525"/>
                    </a:lnTo>
                    <a:lnTo>
                      <a:pt x="32506" y="96143"/>
                    </a:lnTo>
                    <a:cubicBezTo>
                      <a:pt x="37782" y="99788"/>
                      <a:pt x="43769" y="102274"/>
                      <a:pt x="50073" y="103433"/>
                    </a:cubicBezTo>
                    <a:lnTo>
                      <a:pt x="50073" y="116639"/>
                    </a:lnTo>
                    <a:lnTo>
                      <a:pt x="66685" y="116639"/>
                    </a:lnTo>
                    <a:lnTo>
                      <a:pt x="66685" y="103433"/>
                    </a:lnTo>
                    <a:cubicBezTo>
                      <a:pt x="72989" y="102274"/>
                      <a:pt x="78976" y="99788"/>
                      <a:pt x="84252" y="96143"/>
                    </a:cubicBezTo>
                    <a:lnTo>
                      <a:pt x="93634" y="105525"/>
                    </a:lnTo>
                    <a:lnTo>
                      <a:pt x="105584" y="93574"/>
                    </a:lnTo>
                    <a:lnTo>
                      <a:pt x="95904" y="84252"/>
                    </a:lnTo>
                    <a:cubicBezTo>
                      <a:pt x="99549" y="79000"/>
                      <a:pt x="102035" y="73031"/>
                      <a:pt x="103194" y="66745"/>
                    </a:cubicBezTo>
                    <a:close/>
                    <a:moveTo>
                      <a:pt x="58319" y="77739"/>
                    </a:moveTo>
                    <a:cubicBezTo>
                      <a:pt x="47594" y="77775"/>
                      <a:pt x="38875" y="69105"/>
                      <a:pt x="38840" y="58379"/>
                    </a:cubicBezTo>
                    <a:cubicBezTo>
                      <a:pt x="38810" y="47653"/>
                      <a:pt x="47474" y="38935"/>
                      <a:pt x="58200" y="38900"/>
                    </a:cubicBezTo>
                    <a:cubicBezTo>
                      <a:pt x="68925" y="38870"/>
                      <a:pt x="77650" y="47534"/>
                      <a:pt x="77679" y="58260"/>
                    </a:cubicBezTo>
                    <a:cubicBezTo>
                      <a:pt x="77679" y="58301"/>
                      <a:pt x="77679" y="58337"/>
                      <a:pt x="77679" y="58379"/>
                    </a:cubicBezTo>
                    <a:cubicBezTo>
                      <a:pt x="77650" y="69057"/>
                      <a:pt x="68997" y="77709"/>
                      <a:pt x="58319" y="77739"/>
                    </a:cubicBezTo>
                    <a:close/>
                  </a:path>
                </a:pathLst>
              </a:custGeom>
              <a:grpFill/>
              <a:ln w="12700" cap="flat">
                <a:solidFill>
                  <a:schemeClr val="bg1"/>
                </a:solid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60" name="Freeform: Shape 118">
                <a:extLst>
                  <a:ext uri="{FF2B5EF4-FFF2-40B4-BE49-F238E27FC236}">
                    <a16:creationId xmlns:a16="http://schemas.microsoft.com/office/drawing/2014/main" id="{748C1FB3-AC95-545C-BE41-75903D69D410}"/>
                  </a:ext>
                </a:extLst>
              </p:cNvPr>
              <p:cNvSpPr/>
              <p:nvPr/>
            </p:nvSpPr>
            <p:spPr>
              <a:xfrm>
                <a:off x="5981798" y="2884723"/>
                <a:ext cx="123682" cy="123261"/>
              </a:xfrm>
              <a:custGeom>
                <a:avLst/>
                <a:gdLst>
                  <a:gd name="connsiteX0" fmla="*/ 87360 w 87658"/>
                  <a:gd name="connsiteY0" fmla="*/ 32625 h 87359"/>
                  <a:gd name="connsiteX1" fmla="*/ 82520 w 87658"/>
                  <a:gd name="connsiteY1" fmla="*/ 20675 h 87359"/>
                  <a:gd name="connsiteX2" fmla="*/ 73138 w 87658"/>
                  <a:gd name="connsiteY2" fmla="*/ 24499 h 87359"/>
                  <a:gd name="connsiteX3" fmla="*/ 62921 w 87658"/>
                  <a:gd name="connsiteY3" fmla="*/ 14221 h 87359"/>
                  <a:gd name="connsiteX4" fmla="*/ 66804 w 87658"/>
                  <a:gd name="connsiteY4" fmla="*/ 4900 h 87359"/>
                  <a:gd name="connsiteX5" fmla="*/ 54854 w 87658"/>
                  <a:gd name="connsiteY5" fmla="*/ 0 h 87359"/>
                  <a:gd name="connsiteX6" fmla="*/ 51029 w 87658"/>
                  <a:gd name="connsiteY6" fmla="*/ 9381 h 87359"/>
                  <a:gd name="connsiteX7" fmla="*/ 36449 w 87658"/>
                  <a:gd name="connsiteY7" fmla="*/ 9381 h 87359"/>
                  <a:gd name="connsiteX8" fmla="*/ 32626 w 87658"/>
                  <a:gd name="connsiteY8" fmla="*/ 60 h 87359"/>
                  <a:gd name="connsiteX9" fmla="*/ 20675 w 87658"/>
                  <a:gd name="connsiteY9" fmla="*/ 4900 h 87359"/>
                  <a:gd name="connsiteX10" fmla="*/ 24559 w 87658"/>
                  <a:gd name="connsiteY10" fmla="*/ 14221 h 87359"/>
                  <a:gd name="connsiteX11" fmla="*/ 14281 w 87658"/>
                  <a:gd name="connsiteY11" fmla="*/ 24499 h 87359"/>
                  <a:gd name="connsiteX12" fmla="*/ 4900 w 87658"/>
                  <a:gd name="connsiteY12" fmla="*/ 20615 h 87359"/>
                  <a:gd name="connsiteX13" fmla="*/ 60 w 87658"/>
                  <a:gd name="connsiteY13" fmla="*/ 32566 h 87359"/>
                  <a:gd name="connsiteX14" fmla="*/ 9381 w 87658"/>
                  <a:gd name="connsiteY14" fmla="*/ 36450 h 87359"/>
                  <a:gd name="connsiteX15" fmla="*/ 9381 w 87658"/>
                  <a:gd name="connsiteY15" fmla="*/ 50970 h 87359"/>
                  <a:gd name="connsiteX16" fmla="*/ 0 w 87658"/>
                  <a:gd name="connsiteY16" fmla="*/ 54854 h 87359"/>
                  <a:gd name="connsiteX17" fmla="*/ 4840 w 87658"/>
                  <a:gd name="connsiteY17" fmla="*/ 66804 h 87359"/>
                  <a:gd name="connsiteX18" fmla="*/ 14221 w 87658"/>
                  <a:gd name="connsiteY18" fmla="*/ 62920 h 87359"/>
                  <a:gd name="connsiteX19" fmla="*/ 24439 w 87658"/>
                  <a:gd name="connsiteY19" fmla="*/ 73258 h 87359"/>
                  <a:gd name="connsiteX20" fmla="*/ 20914 w 87658"/>
                  <a:gd name="connsiteY20" fmla="*/ 82460 h 87359"/>
                  <a:gd name="connsiteX21" fmla="*/ 32864 w 87658"/>
                  <a:gd name="connsiteY21" fmla="*/ 87360 h 87359"/>
                  <a:gd name="connsiteX22" fmla="*/ 36749 w 87658"/>
                  <a:gd name="connsiteY22" fmla="*/ 77978 h 87359"/>
                  <a:gd name="connsiteX23" fmla="*/ 51269 w 87658"/>
                  <a:gd name="connsiteY23" fmla="*/ 77978 h 87359"/>
                  <a:gd name="connsiteX24" fmla="*/ 55093 w 87658"/>
                  <a:gd name="connsiteY24" fmla="*/ 87360 h 87359"/>
                  <a:gd name="connsiteX25" fmla="*/ 67043 w 87658"/>
                  <a:gd name="connsiteY25" fmla="*/ 82520 h 87359"/>
                  <a:gd name="connsiteX26" fmla="*/ 63159 w 87658"/>
                  <a:gd name="connsiteY26" fmla="*/ 73138 h 87359"/>
                  <a:gd name="connsiteX27" fmla="*/ 73437 w 87658"/>
                  <a:gd name="connsiteY27" fmla="*/ 62920 h 87359"/>
                  <a:gd name="connsiteX28" fmla="*/ 82818 w 87658"/>
                  <a:gd name="connsiteY28" fmla="*/ 66804 h 87359"/>
                  <a:gd name="connsiteX29" fmla="*/ 87658 w 87658"/>
                  <a:gd name="connsiteY29" fmla="*/ 54854 h 87359"/>
                  <a:gd name="connsiteX30" fmla="*/ 78337 w 87658"/>
                  <a:gd name="connsiteY30" fmla="*/ 50970 h 87359"/>
                  <a:gd name="connsiteX31" fmla="*/ 78337 w 87658"/>
                  <a:gd name="connsiteY31" fmla="*/ 36450 h 87359"/>
                  <a:gd name="connsiteX32" fmla="*/ 49535 w 87658"/>
                  <a:gd name="connsiteY32" fmla="*/ 57363 h 87359"/>
                  <a:gd name="connsiteX33" fmla="*/ 30158 w 87658"/>
                  <a:gd name="connsiteY33" fmla="*/ 49392 h 87359"/>
                  <a:gd name="connsiteX34" fmla="*/ 38129 w 87658"/>
                  <a:gd name="connsiteY34" fmla="*/ 30008 h 87359"/>
                  <a:gd name="connsiteX35" fmla="*/ 57507 w 87658"/>
                  <a:gd name="connsiteY35" fmla="*/ 37985 h 87359"/>
                  <a:gd name="connsiteX36" fmla="*/ 57543 w 87658"/>
                  <a:gd name="connsiteY36" fmla="*/ 38063 h 87359"/>
                  <a:gd name="connsiteX37" fmla="*/ 49535 w 87658"/>
                  <a:gd name="connsiteY37" fmla="*/ 57363 h 87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658" h="87359">
                    <a:moveTo>
                      <a:pt x="87360" y="32625"/>
                    </a:moveTo>
                    <a:lnTo>
                      <a:pt x="82520" y="20675"/>
                    </a:lnTo>
                    <a:lnTo>
                      <a:pt x="73138" y="24499"/>
                    </a:lnTo>
                    <a:cubicBezTo>
                      <a:pt x="70491" y="20394"/>
                      <a:pt x="67007" y="16892"/>
                      <a:pt x="62921" y="14221"/>
                    </a:cubicBezTo>
                    <a:lnTo>
                      <a:pt x="66804" y="4900"/>
                    </a:lnTo>
                    <a:lnTo>
                      <a:pt x="54854" y="0"/>
                    </a:lnTo>
                    <a:lnTo>
                      <a:pt x="51029" y="9381"/>
                    </a:lnTo>
                    <a:cubicBezTo>
                      <a:pt x="46225" y="8336"/>
                      <a:pt x="41254" y="8336"/>
                      <a:pt x="36449" y="9381"/>
                    </a:cubicBezTo>
                    <a:lnTo>
                      <a:pt x="32626" y="60"/>
                    </a:lnTo>
                    <a:lnTo>
                      <a:pt x="20675" y="4900"/>
                    </a:lnTo>
                    <a:lnTo>
                      <a:pt x="24559" y="14221"/>
                    </a:lnTo>
                    <a:cubicBezTo>
                      <a:pt x="20453" y="16892"/>
                      <a:pt x="16952" y="20394"/>
                      <a:pt x="14281" y="24499"/>
                    </a:cubicBezTo>
                    <a:lnTo>
                      <a:pt x="4900" y="20615"/>
                    </a:lnTo>
                    <a:lnTo>
                      <a:pt x="60" y="32566"/>
                    </a:lnTo>
                    <a:lnTo>
                      <a:pt x="9381" y="36450"/>
                    </a:lnTo>
                    <a:cubicBezTo>
                      <a:pt x="8336" y="41236"/>
                      <a:pt x="8336" y="46183"/>
                      <a:pt x="9381" y="50970"/>
                    </a:cubicBezTo>
                    <a:lnTo>
                      <a:pt x="0" y="54854"/>
                    </a:lnTo>
                    <a:lnTo>
                      <a:pt x="4840" y="66804"/>
                    </a:lnTo>
                    <a:lnTo>
                      <a:pt x="14221" y="62920"/>
                    </a:lnTo>
                    <a:cubicBezTo>
                      <a:pt x="16851" y="67055"/>
                      <a:pt x="20334" y="70581"/>
                      <a:pt x="24439" y="73258"/>
                    </a:cubicBezTo>
                    <a:lnTo>
                      <a:pt x="20914" y="82460"/>
                    </a:lnTo>
                    <a:lnTo>
                      <a:pt x="32864" y="87360"/>
                    </a:lnTo>
                    <a:lnTo>
                      <a:pt x="36749" y="77978"/>
                    </a:lnTo>
                    <a:cubicBezTo>
                      <a:pt x="41535" y="79024"/>
                      <a:pt x="46482" y="79024"/>
                      <a:pt x="51269" y="77978"/>
                    </a:cubicBezTo>
                    <a:lnTo>
                      <a:pt x="55093" y="87360"/>
                    </a:lnTo>
                    <a:lnTo>
                      <a:pt x="67043" y="82520"/>
                    </a:lnTo>
                    <a:lnTo>
                      <a:pt x="63159" y="73138"/>
                    </a:lnTo>
                    <a:cubicBezTo>
                      <a:pt x="67276" y="70503"/>
                      <a:pt x="70778" y="67020"/>
                      <a:pt x="73437" y="62920"/>
                    </a:cubicBezTo>
                    <a:lnTo>
                      <a:pt x="82818" y="66804"/>
                    </a:lnTo>
                    <a:lnTo>
                      <a:pt x="87658" y="54854"/>
                    </a:lnTo>
                    <a:lnTo>
                      <a:pt x="78337" y="50970"/>
                    </a:lnTo>
                    <a:cubicBezTo>
                      <a:pt x="79382" y="46183"/>
                      <a:pt x="79382" y="41236"/>
                      <a:pt x="78337" y="36450"/>
                    </a:cubicBezTo>
                    <a:close/>
                    <a:moveTo>
                      <a:pt x="49535" y="57363"/>
                    </a:moveTo>
                    <a:cubicBezTo>
                      <a:pt x="41983" y="60512"/>
                      <a:pt x="33306" y="56945"/>
                      <a:pt x="30158" y="49392"/>
                    </a:cubicBezTo>
                    <a:cubicBezTo>
                      <a:pt x="27002" y="41833"/>
                      <a:pt x="30576" y="33157"/>
                      <a:pt x="38129" y="30008"/>
                    </a:cubicBezTo>
                    <a:cubicBezTo>
                      <a:pt x="45682" y="26859"/>
                      <a:pt x="54358" y="30427"/>
                      <a:pt x="57507" y="37985"/>
                    </a:cubicBezTo>
                    <a:cubicBezTo>
                      <a:pt x="57519" y="38009"/>
                      <a:pt x="57531" y="38039"/>
                      <a:pt x="57543" y="38063"/>
                    </a:cubicBezTo>
                    <a:cubicBezTo>
                      <a:pt x="60638" y="45604"/>
                      <a:pt x="57059" y="54226"/>
                      <a:pt x="49535" y="57363"/>
                    </a:cubicBezTo>
                    <a:close/>
                  </a:path>
                </a:pathLst>
              </a:custGeom>
              <a:grpFill/>
              <a:ln w="12700" cap="flat">
                <a:solidFill>
                  <a:schemeClr val="bg1"/>
                </a:solid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61" name="Freeform: Shape 119">
                <a:extLst>
                  <a:ext uri="{FF2B5EF4-FFF2-40B4-BE49-F238E27FC236}">
                    <a16:creationId xmlns:a16="http://schemas.microsoft.com/office/drawing/2014/main" id="{BF1B078B-CB32-2B85-B779-694C0FB6E234}"/>
                  </a:ext>
                </a:extLst>
              </p:cNvPr>
              <p:cNvSpPr/>
              <p:nvPr/>
            </p:nvSpPr>
            <p:spPr>
              <a:xfrm>
                <a:off x="5601727" y="2680188"/>
                <a:ext cx="202344" cy="202344"/>
              </a:xfrm>
              <a:custGeom>
                <a:avLst/>
                <a:gdLst>
                  <a:gd name="connsiteX0" fmla="*/ 143408 w 143408"/>
                  <a:gd name="connsiteY0" fmla="*/ 71704 h 143408"/>
                  <a:gd name="connsiteX1" fmla="*/ 71704 w 143408"/>
                  <a:gd name="connsiteY1" fmla="*/ 143408 h 143408"/>
                  <a:gd name="connsiteX2" fmla="*/ 0 w 143408"/>
                  <a:gd name="connsiteY2" fmla="*/ 71704 h 143408"/>
                  <a:gd name="connsiteX3" fmla="*/ 71704 w 143408"/>
                  <a:gd name="connsiteY3" fmla="*/ 0 h 143408"/>
                  <a:gd name="connsiteX4" fmla="*/ 143408 w 143408"/>
                  <a:gd name="connsiteY4" fmla="*/ 71704 h 143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08" h="143408">
                    <a:moveTo>
                      <a:pt x="143408" y="71704"/>
                    </a:moveTo>
                    <a:cubicBezTo>
                      <a:pt x="143408" y="111305"/>
                      <a:pt x="111305" y="143408"/>
                      <a:pt x="71704" y="143408"/>
                    </a:cubicBezTo>
                    <a:cubicBezTo>
                      <a:pt x="32103" y="143408"/>
                      <a:pt x="0" y="111305"/>
                      <a:pt x="0" y="71704"/>
                    </a:cubicBezTo>
                    <a:cubicBezTo>
                      <a:pt x="0" y="32103"/>
                      <a:pt x="32103" y="0"/>
                      <a:pt x="71704" y="0"/>
                    </a:cubicBezTo>
                    <a:cubicBezTo>
                      <a:pt x="111305" y="0"/>
                      <a:pt x="143408" y="32103"/>
                      <a:pt x="143408" y="71704"/>
                    </a:cubicBezTo>
                    <a:close/>
                  </a:path>
                </a:pathLst>
              </a:custGeom>
              <a:grpFill/>
              <a:ln w="1270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62" name="Freeform: Shape 120">
                <a:extLst>
                  <a:ext uri="{FF2B5EF4-FFF2-40B4-BE49-F238E27FC236}">
                    <a16:creationId xmlns:a16="http://schemas.microsoft.com/office/drawing/2014/main" id="{42D99944-89DC-FD92-C347-67D558F730F8}"/>
                  </a:ext>
                </a:extLst>
              </p:cNvPr>
              <p:cNvSpPr/>
              <p:nvPr/>
            </p:nvSpPr>
            <p:spPr>
              <a:xfrm>
                <a:off x="5632107" y="2724821"/>
                <a:ext cx="132488" cy="106994"/>
              </a:xfrm>
              <a:custGeom>
                <a:avLst/>
                <a:gdLst>
                  <a:gd name="connsiteX0" fmla="*/ 92897 w 93899"/>
                  <a:gd name="connsiteY0" fmla="*/ 7147 h 75830"/>
                  <a:gd name="connsiteX1" fmla="*/ 86922 w 93899"/>
                  <a:gd name="connsiteY1" fmla="*/ 1171 h 75830"/>
                  <a:gd name="connsiteX2" fmla="*/ 81430 w 93899"/>
                  <a:gd name="connsiteY2" fmla="*/ 1106 h 75830"/>
                  <a:gd name="connsiteX3" fmla="*/ 81365 w 93899"/>
                  <a:gd name="connsiteY3" fmla="*/ 1171 h 75830"/>
                  <a:gd name="connsiteX4" fmla="*/ 27885 w 93899"/>
                  <a:gd name="connsiteY4" fmla="*/ 54651 h 75830"/>
                  <a:gd name="connsiteX5" fmla="*/ 12589 w 93899"/>
                  <a:gd name="connsiteY5" fmla="*/ 39354 h 75830"/>
                  <a:gd name="connsiteX6" fmla="*/ 7091 w 93899"/>
                  <a:gd name="connsiteY6" fmla="*/ 39354 h 75830"/>
                  <a:gd name="connsiteX7" fmla="*/ 1116 w 93899"/>
                  <a:gd name="connsiteY7" fmla="*/ 45329 h 75830"/>
                  <a:gd name="connsiteX8" fmla="*/ 1116 w 93899"/>
                  <a:gd name="connsiteY8" fmla="*/ 50827 h 75830"/>
                  <a:gd name="connsiteX9" fmla="*/ 25017 w 93899"/>
                  <a:gd name="connsiteY9" fmla="*/ 74728 h 75830"/>
                  <a:gd name="connsiteX10" fmla="*/ 29319 w 93899"/>
                  <a:gd name="connsiteY10" fmla="*/ 75505 h 75830"/>
                  <a:gd name="connsiteX11" fmla="*/ 30574 w 93899"/>
                  <a:gd name="connsiteY11" fmla="*/ 74668 h 75830"/>
                  <a:gd name="connsiteX12" fmla="*/ 92539 w 93899"/>
                  <a:gd name="connsiteY12" fmla="*/ 12704 h 75830"/>
                  <a:gd name="connsiteX13" fmla="*/ 92969 w 93899"/>
                  <a:gd name="connsiteY13" fmla="*/ 7230 h 75830"/>
                  <a:gd name="connsiteX14" fmla="*/ 92897 w 93899"/>
                  <a:gd name="connsiteY14" fmla="*/ 7147 h 7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899" h="75830">
                    <a:moveTo>
                      <a:pt x="92897" y="7147"/>
                    </a:moveTo>
                    <a:lnTo>
                      <a:pt x="86922" y="1171"/>
                    </a:lnTo>
                    <a:cubicBezTo>
                      <a:pt x="85422" y="-364"/>
                      <a:pt x="82966" y="-394"/>
                      <a:pt x="81430" y="1106"/>
                    </a:cubicBezTo>
                    <a:cubicBezTo>
                      <a:pt x="81406" y="1130"/>
                      <a:pt x="81389" y="1148"/>
                      <a:pt x="81365" y="1171"/>
                    </a:cubicBezTo>
                    <a:lnTo>
                      <a:pt x="27885" y="54651"/>
                    </a:lnTo>
                    <a:lnTo>
                      <a:pt x="12589" y="39354"/>
                    </a:lnTo>
                    <a:cubicBezTo>
                      <a:pt x="11059" y="37866"/>
                      <a:pt x="8621" y="37866"/>
                      <a:pt x="7091" y="39354"/>
                    </a:cubicBezTo>
                    <a:lnTo>
                      <a:pt x="1116" y="45329"/>
                    </a:lnTo>
                    <a:cubicBezTo>
                      <a:pt x="-372" y="46859"/>
                      <a:pt x="-372" y="49297"/>
                      <a:pt x="1116" y="50827"/>
                    </a:cubicBezTo>
                    <a:lnTo>
                      <a:pt x="25017" y="74728"/>
                    </a:lnTo>
                    <a:cubicBezTo>
                      <a:pt x="26164" y="75833"/>
                      <a:pt x="27861" y="76138"/>
                      <a:pt x="29319" y="75505"/>
                    </a:cubicBezTo>
                    <a:cubicBezTo>
                      <a:pt x="29786" y="75302"/>
                      <a:pt x="30210" y="75021"/>
                      <a:pt x="30574" y="74668"/>
                    </a:cubicBezTo>
                    <a:lnTo>
                      <a:pt x="92539" y="12704"/>
                    </a:lnTo>
                    <a:cubicBezTo>
                      <a:pt x="94170" y="11312"/>
                      <a:pt x="94361" y="8862"/>
                      <a:pt x="92969" y="7230"/>
                    </a:cubicBezTo>
                    <a:cubicBezTo>
                      <a:pt x="92945" y="7201"/>
                      <a:pt x="92921" y="7171"/>
                      <a:pt x="92897" y="7147"/>
                    </a:cubicBezTo>
                    <a:close/>
                  </a:path>
                </a:pathLst>
              </a:custGeom>
              <a:grpFill/>
              <a:ln w="12700" cap="flat">
                <a:solidFill>
                  <a:schemeClr val="bg1"/>
                </a:solid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grpSp>
        <p:grpSp>
          <p:nvGrpSpPr>
            <p:cNvPr id="2163" name="Group 2162">
              <a:extLst>
                <a:ext uri="{FF2B5EF4-FFF2-40B4-BE49-F238E27FC236}">
                  <a16:creationId xmlns:a16="http://schemas.microsoft.com/office/drawing/2014/main" id="{F5CB077C-B7F5-4EC4-EF9C-618863DA57A9}"/>
                </a:ext>
              </a:extLst>
            </p:cNvPr>
            <p:cNvGrpSpPr/>
            <p:nvPr/>
          </p:nvGrpSpPr>
          <p:grpSpPr>
            <a:xfrm>
              <a:off x="3190431" y="4108759"/>
              <a:ext cx="1895469" cy="682963"/>
              <a:chOff x="2888710" y="4134140"/>
              <a:chExt cx="2052407" cy="754749"/>
            </a:xfrm>
          </p:grpSpPr>
          <p:sp>
            <p:nvSpPr>
              <p:cNvPr id="2164" name="Rectangle 2163">
                <a:extLst>
                  <a:ext uri="{FF2B5EF4-FFF2-40B4-BE49-F238E27FC236}">
                    <a16:creationId xmlns:a16="http://schemas.microsoft.com/office/drawing/2014/main" id="{6F0806BB-CDD9-4DFC-FF1F-EEE9662E4E75}"/>
                  </a:ext>
                </a:extLst>
              </p:cNvPr>
              <p:cNvSpPr/>
              <p:nvPr/>
            </p:nvSpPr>
            <p:spPr>
              <a:xfrm>
                <a:off x="2888710" y="4134140"/>
                <a:ext cx="1439264" cy="343138"/>
              </a:xfrm>
              <a:prstGeom prst="rect">
                <a:avLst/>
              </a:prstGeom>
            </p:spPr>
            <p:txBody>
              <a:bodyPr wrap="none" lIns="182880" tIns="91440" rIns="182880" bIns="91440" anchor="t">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nSpc>
                    <a:spcPts val="3600"/>
                  </a:lnSpc>
                </a:pPr>
                <a:r>
                  <a:rPr lang="en-US" sz="2801" b="1">
                    <a:solidFill>
                      <a:srgbClr val="E49DBC"/>
                    </a:solidFill>
                  </a:rPr>
                  <a:t>Accountability</a:t>
                </a:r>
              </a:p>
            </p:txBody>
          </p:sp>
          <p:sp>
            <p:nvSpPr>
              <p:cNvPr id="2165" name="Rectangle 2164">
                <a:extLst>
                  <a:ext uri="{FF2B5EF4-FFF2-40B4-BE49-F238E27FC236}">
                    <a16:creationId xmlns:a16="http://schemas.microsoft.com/office/drawing/2014/main" id="{EC7ACA77-F732-B134-9A84-0F11AFB663E9}"/>
                  </a:ext>
                </a:extLst>
              </p:cNvPr>
              <p:cNvSpPr/>
              <p:nvPr/>
            </p:nvSpPr>
            <p:spPr>
              <a:xfrm>
                <a:off x="2925655" y="4429718"/>
                <a:ext cx="2015462" cy="459171"/>
              </a:xfrm>
              <a:prstGeom prst="rect">
                <a:avLst/>
              </a:prstGeom>
            </p:spPr>
            <p:txBody>
              <a:bodyPr wrap="square">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b="1"/>
                  <a:t>Proactively</a:t>
                </a:r>
                <a:r>
                  <a:rPr lang="en-US"/>
                  <a:t> identify and mitigate adverse impacts. </a:t>
                </a:r>
              </a:p>
            </p:txBody>
          </p:sp>
        </p:grpSp>
        <p:sp>
          <p:nvSpPr>
            <p:cNvPr id="2166" name="Freeform: Shape 101">
              <a:extLst>
                <a:ext uri="{FF2B5EF4-FFF2-40B4-BE49-F238E27FC236}">
                  <a16:creationId xmlns:a16="http://schemas.microsoft.com/office/drawing/2014/main" id="{286F1588-866C-F61E-1F86-3C91F66D80BB}"/>
                </a:ext>
              </a:extLst>
            </p:cNvPr>
            <p:cNvSpPr/>
            <p:nvPr/>
          </p:nvSpPr>
          <p:spPr>
            <a:xfrm>
              <a:off x="3545240" y="2931345"/>
              <a:ext cx="1216150" cy="1031911"/>
            </a:xfrm>
            <a:custGeom>
              <a:avLst/>
              <a:gdLst>
                <a:gd name="connsiteX0" fmla="*/ 699952 w 933289"/>
                <a:gd name="connsiteY0" fmla="*/ 0 h 808225"/>
                <a:gd name="connsiteX1" fmla="*/ 233337 w 933289"/>
                <a:gd name="connsiteY1" fmla="*/ 0 h 808225"/>
                <a:gd name="connsiteX2" fmla="*/ 0 w 933289"/>
                <a:gd name="connsiteY2" fmla="*/ 404113 h 808225"/>
                <a:gd name="connsiteX3" fmla="*/ 233337 w 933289"/>
                <a:gd name="connsiteY3" fmla="*/ 808225 h 808225"/>
                <a:gd name="connsiteX4" fmla="*/ 699952 w 933289"/>
                <a:gd name="connsiteY4" fmla="*/ 808225 h 808225"/>
                <a:gd name="connsiteX5" fmla="*/ 933289 w 933289"/>
                <a:gd name="connsiteY5" fmla="*/ 404113 h 808225"/>
                <a:gd name="connsiteX6" fmla="*/ 699952 w 933289"/>
                <a:gd name="connsiteY6" fmla="*/ 0 h 80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289" h="808225">
                  <a:moveTo>
                    <a:pt x="699952" y="0"/>
                  </a:moveTo>
                  <a:lnTo>
                    <a:pt x="233337" y="0"/>
                  </a:lnTo>
                  <a:lnTo>
                    <a:pt x="0" y="404113"/>
                  </a:lnTo>
                  <a:lnTo>
                    <a:pt x="233337" y="808225"/>
                  </a:lnTo>
                  <a:lnTo>
                    <a:pt x="699952" y="808225"/>
                  </a:lnTo>
                  <a:lnTo>
                    <a:pt x="933289" y="404113"/>
                  </a:lnTo>
                  <a:lnTo>
                    <a:pt x="699952" y="0"/>
                  </a:lnTo>
                  <a:close/>
                </a:path>
              </a:pathLst>
            </a:custGeom>
            <a:solidFill>
              <a:srgbClr val="E49DBC"/>
            </a:solidFill>
            <a:ln w="5968" cap="flat">
              <a:no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cxnSp>
          <p:nvCxnSpPr>
            <p:cNvPr id="2167" name="Connector: Elbow 121">
              <a:extLst>
                <a:ext uri="{FF2B5EF4-FFF2-40B4-BE49-F238E27FC236}">
                  <a16:creationId xmlns:a16="http://schemas.microsoft.com/office/drawing/2014/main" id="{91F3801C-C349-6D8C-CE72-9E04516669BA}"/>
                </a:ext>
              </a:extLst>
            </p:cNvPr>
            <p:cNvCxnSpPr>
              <a:cxnSpLocks/>
            </p:cNvCxnSpPr>
            <p:nvPr/>
          </p:nvCxnSpPr>
          <p:spPr>
            <a:xfrm flipH="1">
              <a:off x="3411224" y="3440795"/>
              <a:ext cx="236775" cy="546569"/>
            </a:xfrm>
            <a:prstGeom prst="bentConnector4">
              <a:avLst>
                <a:gd name="adj1" fmla="val 100310"/>
                <a:gd name="adj2" fmla="val 97199"/>
              </a:avLst>
            </a:prstGeom>
            <a:solidFill>
              <a:srgbClr val="E46FAB"/>
            </a:solidFill>
            <a:ln w="28575" cap="rnd">
              <a:solidFill>
                <a:srgbClr val="BC5C8E"/>
              </a:solidFill>
              <a:prstDash val="solid"/>
              <a:round/>
            </a:ln>
          </p:spPr>
        </p:cxnSp>
        <p:sp>
          <p:nvSpPr>
            <p:cNvPr id="2168" name="Oval 2167">
              <a:extLst>
                <a:ext uri="{FF2B5EF4-FFF2-40B4-BE49-F238E27FC236}">
                  <a16:creationId xmlns:a16="http://schemas.microsoft.com/office/drawing/2014/main" id="{A48FD68C-DC71-050A-33AC-75A206E9B277}"/>
                </a:ext>
              </a:extLst>
            </p:cNvPr>
            <p:cNvSpPr/>
            <p:nvPr/>
          </p:nvSpPr>
          <p:spPr>
            <a:xfrm>
              <a:off x="3345590" y="3987363"/>
              <a:ext cx="131267" cy="128616"/>
            </a:xfrm>
            <a:prstGeom prst="ellipse">
              <a:avLst/>
            </a:prstGeom>
            <a:noFill/>
            <a:ln w="63500">
              <a:solidFill>
                <a:srgbClr val="BC5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p>
          </p:txBody>
        </p:sp>
        <p:grpSp>
          <p:nvGrpSpPr>
            <p:cNvPr id="2169" name="Group 2168">
              <a:extLst>
                <a:ext uri="{FF2B5EF4-FFF2-40B4-BE49-F238E27FC236}">
                  <a16:creationId xmlns:a16="http://schemas.microsoft.com/office/drawing/2014/main" id="{EFAA192D-29A7-F578-F317-43E785DE599A}"/>
                </a:ext>
              </a:extLst>
            </p:cNvPr>
            <p:cNvGrpSpPr/>
            <p:nvPr/>
          </p:nvGrpSpPr>
          <p:grpSpPr>
            <a:xfrm>
              <a:off x="4577673" y="2049287"/>
              <a:ext cx="521089" cy="544498"/>
              <a:chOff x="4412520" y="3909195"/>
              <a:chExt cx="424369" cy="452572"/>
            </a:xfrm>
            <a:noFill/>
          </p:grpSpPr>
          <p:sp>
            <p:nvSpPr>
              <p:cNvPr id="2170" name="Freeform: Shape 142">
                <a:extLst>
                  <a:ext uri="{FF2B5EF4-FFF2-40B4-BE49-F238E27FC236}">
                    <a16:creationId xmlns:a16="http://schemas.microsoft.com/office/drawing/2014/main" id="{EC97DDF4-DA46-652E-6078-8C4EF994D860}"/>
                  </a:ext>
                </a:extLst>
              </p:cNvPr>
              <p:cNvSpPr/>
              <p:nvPr/>
            </p:nvSpPr>
            <p:spPr>
              <a:xfrm>
                <a:off x="4564951" y="3952038"/>
                <a:ext cx="188820" cy="188820"/>
              </a:xfrm>
              <a:custGeom>
                <a:avLst/>
                <a:gdLst>
                  <a:gd name="connsiteX0" fmla="*/ 188821 w 188820"/>
                  <a:gd name="connsiteY0" fmla="*/ 94410 h 188820"/>
                  <a:gd name="connsiteX1" fmla="*/ 94410 w 188820"/>
                  <a:gd name="connsiteY1" fmla="*/ 188821 h 188820"/>
                  <a:gd name="connsiteX2" fmla="*/ 0 w 188820"/>
                  <a:gd name="connsiteY2" fmla="*/ 94410 h 188820"/>
                  <a:gd name="connsiteX3" fmla="*/ 94410 w 188820"/>
                  <a:gd name="connsiteY3" fmla="*/ 0 h 188820"/>
                  <a:gd name="connsiteX4" fmla="*/ 188821 w 188820"/>
                  <a:gd name="connsiteY4" fmla="*/ 94410 h 18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20" h="188820">
                    <a:moveTo>
                      <a:pt x="188821" y="94410"/>
                    </a:moveTo>
                    <a:cubicBezTo>
                      <a:pt x="188821" y="146552"/>
                      <a:pt x="146552" y="188821"/>
                      <a:pt x="94410" y="188821"/>
                    </a:cubicBezTo>
                    <a:cubicBezTo>
                      <a:pt x="42269" y="188821"/>
                      <a:pt x="0" y="146552"/>
                      <a:pt x="0" y="94410"/>
                    </a:cubicBezTo>
                    <a:cubicBezTo>
                      <a:pt x="0" y="42269"/>
                      <a:pt x="42269" y="0"/>
                      <a:pt x="94410" y="0"/>
                    </a:cubicBezTo>
                    <a:cubicBezTo>
                      <a:pt x="146552" y="0"/>
                      <a:pt x="188821" y="42269"/>
                      <a:pt x="188821" y="94410"/>
                    </a:cubicBezTo>
                    <a:close/>
                  </a:path>
                </a:pathLst>
              </a:custGeom>
              <a:grpFill/>
              <a:ln w="19050" cap="flat">
                <a:solidFill>
                  <a:schemeClr val="bg1"/>
                </a:solid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71" name="Freeform: Shape 143">
                <a:extLst>
                  <a:ext uri="{FF2B5EF4-FFF2-40B4-BE49-F238E27FC236}">
                    <a16:creationId xmlns:a16="http://schemas.microsoft.com/office/drawing/2014/main" id="{CD16D2F2-CF4D-21E8-BC28-1E7DB1EBCCD4}"/>
                  </a:ext>
                </a:extLst>
              </p:cNvPr>
              <p:cNvSpPr/>
              <p:nvPr/>
            </p:nvSpPr>
            <p:spPr>
              <a:xfrm>
                <a:off x="4495099" y="4113731"/>
                <a:ext cx="96143" cy="95067"/>
              </a:xfrm>
              <a:custGeom>
                <a:avLst/>
                <a:gdLst>
                  <a:gd name="connsiteX0" fmla="*/ 0 w 96143"/>
                  <a:gd name="connsiteY0" fmla="*/ 95068 h 95067"/>
                  <a:gd name="connsiteX1" fmla="*/ 96143 w 96143"/>
                  <a:gd name="connsiteY1" fmla="*/ 0 h 95067"/>
                </a:gdLst>
                <a:ahLst/>
                <a:cxnLst>
                  <a:cxn ang="0">
                    <a:pos x="connsiteX0" y="connsiteY0"/>
                  </a:cxn>
                  <a:cxn ang="0">
                    <a:pos x="connsiteX1" y="connsiteY1"/>
                  </a:cxn>
                </a:cxnLst>
                <a:rect l="l" t="t" r="r" b="b"/>
                <a:pathLst>
                  <a:path w="96143" h="95067">
                    <a:moveTo>
                      <a:pt x="0" y="95068"/>
                    </a:moveTo>
                    <a:lnTo>
                      <a:pt x="96143" y="0"/>
                    </a:lnTo>
                  </a:path>
                </a:pathLst>
              </a:custGeom>
              <a:grpFill/>
              <a:ln w="1905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72" name="Freeform: Shape 144">
                <a:extLst>
                  <a:ext uri="{FF2B5EF4-FFF2-40B4-BE49-F238E27FC236}">
                    <a16:creationId xmlns:a16="http://schemas.microsoft.com/office/drawing/2014/main" id="{0BB9107F-9E26-4A1B-8F08-CF69519C6D4D}"/>
                  </a:ext>
                </a:extLst>
              </p:cNvPr>
              <p:cNvSpPr/>
              <p:nvPr/>
            </p:nvSpPr>
            <p:spPr>
              <a:xfrm>
                <a:off x="4596083" y="4061148"/>
                <a:ext cx="5975" cy="23542"/>
              </a:xfrm>
              <a:custGeom>
                <a:avLst/>
                <a:gdLst>
                  <a:gd name="connsiteX0" fmla="*/ 0 w 5975"/>
                  <a:gd name="connsiteY0" fmla="*/ 0 h 23542"/>
                  <a:gd name="connsiteX1" fmla="*/ 0 w 5975"/>
                  <a:gd name="connsiteY1" fmla="*/ 23543 h 23542"/>
                </a:gdLst>
                <a:ahLst/>
                <a:cxnLst>
                  <a:cxn ang="0">
                    <a:pos x="connsiteX0" y="connsiteY0"/>
                  </a:cxn>
                  <a:cxn ang="0">
                    <a:pos x="connsiteX1" y="connsiteY1"/>
                  </a:cxn>
                </a:cxnLst>
                <a:rect l="l" t="t" r="r" b="b"/>
                <a:pathLst>
                  <a:path w="5975" h="23542">
                    <a:moveTo>
                      <a:pt x="0" y="0"/>
                    </a:moveTo>
                    <a:lnTo>
                      <a:pt x="0" y="23543"/>
                    </a:lnTo>
                  </a:path>
                </a:pathLst>
              </a:custGeom>
              <a:grpFill/>
              <a:ln w="1905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73" name="Freeform: Shape 145">
                <a:extLst>
                  <a:ext uri="{FF2B5EF4-FFF2-40B4-BE49-F238E27FC236}">
                    <a16:creationId xmlns:a16="http://schemas.microsoft.com/office/drawing/2014/main" id="{69C1D307-926E-6B92-CBBF-3BA65C3AEF49}"/>
                  </a:ext>
                </a:extLst>
              </p:cNvPr>
              <p:cNvSpPr/>
              <p:nvPr/>
            </p:nvSpPr>
            <p:spPr>
              <a:xfrm>
                <a:off x="4715171" y="4061148"/>
                <a:ext cx="5975" cy="23542"/>
              </a:xfrm>
              <a:custGeom>
                <a:avLst/>
                <a:gdLst>
                  <a:gd name="connsiteX0" fmla="*/ 0 w 5975"/>
                  <a:gd name="connsiteY0" fmla="*/ 0 h 23542"/>
                  <a:gd name="connsiteX1" fmla="*/ 0 w 5975"/>
                  <a:gd name="connsiteY1" fmla="*/ 23543 h 23542"/>
                </a:gdLst>
                <a:ahLst/>
                <a:cxnLst>
                  <a:cxn ang="0">
                    <a:pos x="connsiteX0" y="connsiteY0"/>
                  </a:cxn>
                  <a:cxn ang="0">
                    <a:pos x="connsiteX1" y="connsiteY1"/>
                  </a:cxn>
                </a:cxnLst>
                <a:rect l="l" t="t" r="r" b="b"/>
                <a:pathLst>
                  <a:path w="5975" h="23542">
                    <a:moveTo>
                      <a:pt x="0" y="0"/>
                    </a:moveTo>
                    <a:lnTo>
                      <a:pt x="0" y="23543"/>
                    </a:lnTo>
                  </a:path>
                </a:pathLst>
              </a:custGeom>
              <a:grpFill/>
              <a:ln w="1905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74" name="Freeform: Shape 146">
                <a:extLst>
                  <a:ext uri="{FF2B5EF4-FFF2-40B4-BE49-F238E27FC236}">
                    <a16:creationId xmlns:a16="http://schemas.microsoft.com/office/drawing/2014/main" id="{89659AE7-6DDB-2ED2-0616-E1FD6C23E524}"/>
                  </a:ext>
                </a:extLst>
              </p:cNvPr>
              <p:cNvSpPr/>
              <p:nvPr/>
            </p:nvSpPr>
            <p:spPr>
              <a:xfrm>
                <a:off x="4619924" y="4040473"/>
                <a:ext cx="5975" cy="44217"/>
              </a:xfrm>
              <a:custGeom>
                <a:avLst/>
                <a:gdLst>
                  <a:gd name="connsiteX0" fmla="*/ 0 w 5975"/>
                  <a:gd name="connsiteY0" fmla="*/ 0 h 44217"/>
                  <a:gd name="connsiteX1" fmla="*/ 0 w 5975"/>
                  <a:gd name="connsiteY1" fmla="*/ 44217 h 44217"/>
                </a:gdLst>
                <a:ahLst/>
                <a:cxnLst>
                  <a:cxn ang="0">
                    <a:pos x="connsiteX0" y="connsiteY0"/>
                  </a:cxn>
                  <a:cxn ang="0">
                    <a:pos x="connsiteX1" y="connsiteY1"/>
                  </a:cxn>
                </a:cxnLst>
                <a:rect l="l" t="t" r="r" b="b"/>
                <a:pathLst>
                  <a:path w="5975" h="44217">
                    <a:moveTo>
                      <a:pt x="0" y="0"/>
                    </a:moveTo>
                    <a:lnTo>
                      <a:pt x="0" y="44217"/>
                    </a:lnTo>
                  </a:path>
                </a:pathLst>
              </a:custGeom>
              <a:grpFill/>
              <a:ln w="1905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75" name="Freeform: Shape 147">
                <a:extLst>
                  <a:ext uri="{FF2B5EF4-FFF2-40B4-BE49-F238E27FC236}">
                    <a16:creationId xmlns:a16="http://schemas.microsoft.com/office/drawing/2014/main" id="{74381F49-CE6F-BA47-2301-CDB3373DC8E5}"/>
                  </a:ext>
                </a:extLst>
              </p:cNvPr>
              <p:cNvSpPr/>
              <p:nvPr/>
            </p:nvSpPr>
            <p:spPr>
              <a:xfrm>
                <a:off x="4691330" y="4040473"/>
                <a:ext cx="5975" cy="44217"/>
              </a:xfrm>
              <a:custGeom>
                <a:avLst/>
                <a:gdLst>
                  <a:gd name="connsiteX0" fmla="*/ 0 w 5975"/>
                  <a:gd name="connsiteY0" fmla="*/ 0 h 44217"/>
                  <a:gd name="connsiteX1" fmla="*/ 0 w 5975"/>
                  <a:gd name="connsiteY1" fmla="*/ 44217 h 44217"/>
                </a:gdLst>
                <a:ahLst/>
                <a:cxnLst>
                  <a:cxn ang="0">
                    <a:pos x="connsiteX0" y="connsiteY0"/>
                  </a:cxn>
                  <a:cxn ang="0">
                    <a:pos x="connsiteX1" y="connsiteY1"/>
                  </a:cxn>
                </a:cxnLst>
                <a:rect l="l" t="t" r="r" b="b"/>
                <a:pathLst>
                  <a:path w="5975" h="44217">
                    <a:moveTo>
                      <a:pt x="0" y="0"/>
                    </a:moveTo>
                    <a:lnTo>
                      <a:pt x="0" y="44217"/>
                    </a:lnTo>
                  </a:path>
                </a:pathLst>
              </a:custGeom>
              <a:grpFill/>
              <a:ln w="1905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76" name="Freeform: Shape 148">
                <a:extLst>
                  <a:ext uri="{FF2B5EF4-FFF2-40B4-BE49-F238E27FC236}">
                    <a16:creationId xmlns:a16="http://schemas.microsoft.com/office/drawing/2014/main" id="{980680C0-2C8D-46B9-C920-340D04F58EA4}"/>
                  </a:ext>
                </a:extLst>
              </p:cNvPr>
              <p:cNvSpPr/>
              <p:nvPr/>
            </p:nvSpPr>
            <p:spPr>
              <a:xfrm>
                <a:off x="4643706" y="4027029"/>
                <a:ext cx="5975" cy="57662"/>
              </a:xfrm>
              <a:custGeom>
                <a:avLst/>
                <a:gdLst>
                  <a:gd name="connsiteX0" fmla="*/ 0 w 5975"/>
                  <a:gd name="connsiteY0" fmla="*/ 0 h 57662"/>
                  <a:gd name="connsiteX1" fmla="*/ 0 w 5975"/>
                  <a:gd name="connsiteY1" fmla="*/ 57662 h 57662"/>
                </a:gdLst>
                <a:ahLst/>
                <a:cxnLst>
                  <a:cxn ang="0">
                    <a:pos x="connsiteX0" y="connsiteY0"/>
                  </a:cxn>
                  <a:cxn ang="0">
                    <a:pos x="connsiteX1" y="connsiteY1"/>
                  </a:cxn>
                </a:cxnLst>
                <a:rect l="l" t="t" r="r" b="b"/>
                <a:pathLst>
                  <a:path w="5975" h="57662">
                    <a:moveTo>
                      <a:pt x="0" y="0"/>
                    </a:moveTo>
                    <a:lnTo>
                      <a:pt x="0" y="57662"/>
                    </a:lnTo>
                  </a:path>
                </a:pathLst>
              </a:custGeom>
              <a:grpFill/>
              <a:ln w="1905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77" name="Freeform: Shape 149">
                <a:extLst>
                  <a:ext uri="{FF2B5EF4-FFF2-40B4-BE49-F238E27FC236}">
                    <a16:creationId xmlns:a16="http://schemas.microsoft.com/office/drawing/2014/main" id="{613E6FB3-17B7-1749-B9AF-45176B2F18CC}"/>
                  </a:ext>
                </a:extLst>
              </p:cNvPr>
              <p:cNvSpPr/>
              <p:nvPr/>
            </p:nvSpPr>
            <p:spPr>
              <a:xfrm>
                <a:off x="4667548" y="3995359"/>
                <a:ext cx="5975" cy="89331"/>
              </a:xfrm>
              <a:custGeom>
                <a:avLst/>
                <a:gdLst>
                  <a:gd name="connsiteX0" fmla="*/ 0 w 5975"/>
                  <a:gd name="connsiteY0" fmla="*/ 0 h 89331"/>
                  <a:gd name="connsiteX1" fmla="*/ 0 w 5975"/>
                  <a:gd name="connsiteY1" fmla="*/ 89331 h 89331"/>
                </a:gdLst>
                <a:ahLst/>
                <a:cxnLst>
                  <a:cxn ang="0">
                    <a:pos x="connsiteX0" y="connsiteY0"/>
                  </a:cxn>
                  <a:cxn ang="0">
                    <a:pos x="connsiteX1" y="connsiteY1"/>
                  </a:cxn>
                </a:cxnLst>
                <a:rect l="l" t="t" r="r" b="b"/>
                <a:pathLst>
                  <a:path w="5975" h="89331">
                    <a:moveTo>
                      <a:pt x="0" y="0"/>
                    </a:moveTo>
                    <a:lnTo>
                      <a:pt x="0" y="89331"/>
                    </a:lnTo>
                  </a:path>
                </a:pathLst>
              </a:custGeom>
              <a:grpFill/>
              <a:ln w="1905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sp>
            <p:nvSpPr>
              <p:cNvPr id="2178" name="Freeform: Shape 150">
                <a:extLst>
                  <a:ext uri="{FF2B5EF4-FFF2-40B4-BE49-F238E27FC236}">
                    <a16:creationId xmlns:a16="http://schemas.microsoft.com/office/drawing/2014/main" id="{A1299904-902F-65B0-29BF-993354274416}"/>
                  </a:ext>
                </a:extLst>
              </p:cNvPr>
              <p:cNvSpPr/>
              <p:nvPr/>
            </p:nvSpPr>
            <p:spPr>
              <a:xfrm>
                <a:off x="4412520" y="3909195"/>
                <a:ext cx="424369" cy="452572"/>
              </a:xfrm>
              <a:custGeom>
                <a:avLst/>
                <a:gdLst>
                  <a:gd name="connsiteX0" fmla="*/ 212005 w 424369"/>
                  <a:gd name="connsiteY0" fmla="*/ 330974 h 452572"/>
                  <a:gd name="connsiteX1" fmla="*/ 399273 w 424369"/>
                  <a:gd name="connsiteY1" fmla="*/ 330974 h 452572"/>
                  <a:gd name="connsiteX2" fmla="*/ 424369 w 424369"/>
                  <a:gd name="connsiteY2" fmla="*/ 305878 h 452572"/>
                  <a:gd name="connsiteX3" fmla="*/ 424369 w 424369"/>
                  <a:gd name="connsiteY3" fmla="*/ 25037 h 452572"/>
                  <a:gd name="connsiteX4" fmla="*/ 399273 w 424369"/>
                  <a:gd name="connsiteY4" fmla="*/ 0 h 452572"/>
                  <a:gd name="connsiteX5" fmla="*/ 25037 w 424369"/>
                  <a:gd name="connsiteY5" fmla="*/ 0 h 452572"/>
                  <a:gd name="connsiteX6" fmla="*/ 0 w 424369"/>
                  <a:gd name="connsiteY6" fmla="*/ 25037 h 452572"/>
                  <a:gd name="connsiteX7" fmla="*/ 0 w 424369"/>
                  <a:gd name="connsiteY7" fmla="*/ 305878 h 452572"/>
                  <a:gd name="connsiteX8" fmla="*/ 25037 w 424369"/>
                  <a:gd name="connsiteY8" fmla="*/ 330974 h 452572"/>
                  <a:gd name="connsiteX9" fmla="*/ 90766 w 424369"/>
                  <a:gd name="connsiteY9" fmla="*/ 330974 h 452572"/>
                  <a:gd name="connsiteX10" fmla="*/ 90766 w 424369"/>
                  <a:gd name="connsiteY10" fmla="*/ 452573 h 45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369" h="452572">
                    <a:moveTo>
                      <a:pt x="212005" y="330974"/>
                    </a:moveTo>
                    <a:lnTo>
                      <a:pt x="399273" y="330974"/>
                    </a:lnTo>
                    <a:cubicBezTo>
                      <a:pt x="413117" y="330939"/>
                      <a:pt x="424339" y="319723"/>
                      <a:pt x="424369" y="305878"/>
                    </a:cubicBezTo>
                    <a:lnTo>
                      <a:pt x="424369" y="25037"/>
                    </a:lnTo>
                    <a:cubicBezTo>
                      <a:pt x="424303" y="11216"/>
                      <a:pt x="413094" y="30"/>
                      <a:pt x="399273" y="0"/>
                    </a:cubicBezTo>
                    <a:lnTo>
                      <a:pt x="25037" y="0"/>
                    </a:lnTo>
                    <a:cubicBezTo>
                      <a:pt x="11240" y="66"/>
                      <a:pt x="66" y="11234"/>
                      <a:pt x="0" y="25037"/>
                    </a:cubicBezTo>
                    <a:lnTo>
                      <a:pt x="0" y="305878"/>
                    </a:lnTo>
                    <a:cubicBezTo>
                      <a:pt x="36" y="319699"/>
                      <a:pt x="11216" y="330909"/>
                      <a:pt x="25037" y="330974"/>
                    </a:cubicBezTo>
                    <a:lnTo>
                      <a:pt x="90766" y="330974"/>
                    </a:lnTo>
                    <a:lnTo>
                      <a:pt x="90766" y="452573"/>
                    </a:lnTo>
                    <a:close/>
                  </a:path>
                </a:pathLst>
              </a:custGeom>
              <a:grpFill/>
              <a:ln w="19050" cap="rnd">
                <a:solidFill>
                  <a:schemeClr val="bg1"/>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grpSp>
        <p:grpSp>
          <p:nvGrpSpPr>
            <p:cNvPr id="2179" name="Group 2178">
              <a:extLst>
                <a:ext uri="{FF2B5EF4-FFF2-40B4-BE49-F238E27FC236}">
                  <a16:creationId xmlns:a16="http://schemas.microsoft.com/office/drawing/2014/main" id="{182EEAC7-3B4F-4DA6-CB3C-B9093AA244DB}"/>
                </a:ext>
              </a:extLst>
            </p:cNvPr>
            <p:cNvGrpSpPr/>
            <p:nvPr/>
          </p:nvGrpSpPr>
          <p:grpSpPr>
            <a:xfrm>
              <a:off x="3831318" y="3123034"/>
              <a:ext cx="669379" cy="588835"/>
              <a:chOff x="4051485" y="2935860"/>
              <a:chExt cx="673685" cy="604842"/>
            </a:xfrm>
          </p:grpSpPr>
          <p:pic>
            <p:nvPicPr>
              <p:cNvPr id="2180" name="Graphic 2179">
                <a:extLst>
                  <a:ext uri="{FF2B5EF4-FFF2-40B4-BE49-F238E27FC236}">
                    <a16:creationId xmlns:a16="http://schemas.microsoft.com/office/drawing/2014/main" id="{8C64014C-9F20-ABC3-DD20-09BE8718DA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1684" y="3315992"/>
                <a:ext cx="643486" cy="224710"/>
              </a:xfrm>
              <a:prstGeom prst="rect">
                <a:avLst/>
              </a:prstGeom>
            </p:spPr>
          </p:pic>
          <p:sp>
            <p:nvSpPr>
              <p:cNvPr id="2181" name="Freeform 13">
                <a:extLst>
                  <a:ext uri="{FF2B5EF4-FFF2-40B4-BE49-F238E27FC236}">
                    <a16:creationId xmlns:a16="http://schemas.microsoft.com/office/drawing/2014/main" id="{5A50A7CD-B929-3978-6D6B-0058D32152D1}"/>
                  </a:ext>
                </a:extLst>
              </p:cNvPr>
              <p:cNvSpPr>
                <a:spLocks noChangeAspect="1" noEditPoints="1"/>
              </p:cNvSpPr>
              <p:nvPr/>
            </p:nvSpPr>
            <p:spPr bwMode="auto">
              <a:xfrm>
                <a:off x="4051485" y="2935860"/>
                <a:ext cx="393249" cy="393249"/>
              </a:xfrm>
              <a:custGeom>
                <a:avLst/>
                <a:gdLst>
                  <a:gd name="T0" fmla="*/ 633 w 4799"/>
                  <a:gd name="T1" fmla="*/ 981 h 4799"/>
                  <a:gd name="T2" fmla="*/ 530 w 4799"/>
                  <a:gd name="T3" fmla="*/ 1751 h 4799"/>
                  <a:gd name="T4" fmla="*/ 1038 w 4799"/>
                  <a:gd name="T5" fmla="*/ 2458 h 4799"/>
                  <a:gd name="T6" fmla="*/ 1191 w 4799"/>
                  <a:gd name="T7" fmla="*/ 3153 h 4799"/>
                  <a:gd name="T8" fmla="*/ 1627 w 4799"/>
                  <a:gd name="T9" fmla="*/ 4419 h 4799"/>
                  <a:gd name="T10" fmla="*/ 1788 w 4799"/>
                  <a:gd name="T11" fmla="*/ 3724 h 4799"/>
                  <a:gd name="T12" fmla="*/ 2228 w 4799"/>
                  <a:gd name="T13" fmla="*/ 2822 h 4799"/>
                  <a:gd name="T14" fmla="*/ 1833 w 4799"/>
                  <a:gd name="T15" fmla="*/ 2590 h 4799"/>
                  <a:gd name="T16" fmla="*/ 1333 w 4799"/>
                  <a:gd name="T17" fmla="*/ 2216 h 4799"/>
                  <a:gd name="T18" fmla="*/ 1141 w 4799"/>
                  <a:gd name="T19" fmla="*/ 1911 h 4799"/>
                  <a:gd name="T20" fmla="*/ 1624 w 4799"/>
                  <a:gd name="T21" fmla="*/ 1747 h 4799"/>
                  <a:gd name="T22" fmla="*/ 2208 w 4799"/>
                  <a:gd name="T23" fmla="*/ 901 h 4799"/>
                  <a:gd name="T24" fmla="*/ 1714 w 4799"/>
                  <a:gd name="T25" fmla="*/ 1008 h 4799"/>
                  <a:gd name="T26" fmla="*/ 1766 w 4799"/>
                  <a:gd name="T27" fmla="*/ 760 h 4799"/>
                  <a:gd name="T28" fmla="*/ 1736 w 4799"/>
                  <a:gd name="T29" fmla="*/ 375 h 4799"/>
                  <a:gd name="T30" fmla="*/ 3520 w 4799"/>
                  <a:gd name="T31" fmla="*/ 676 h 4799"/>
                  <a:gd name="T32" fmla="*/ 2960 w 4799"/>
                  <a:gd name="T33" fmla="*/ 798 h 4799"/>
                  <a:gd name="T34" fmla="*/ 2991 w 4799"/>
                  <a:gd name="T35" fmla="*/ 1090 h 4799"/>
                  <a:gd name="T36" fmla="*/ 2681 w 4799"/>
                  <a:gd name="T37" fmla="*/ 1505 h 4799"/>
                  <a:gd name="T38" fmla="*/ 3157 w 4799"/>
                  <a:gd name="T39" fmla="*/ 1418 h 4799"/>
                  <a:gd name="T40" fmla="*/ 2290 w 4799"/>
                  <a:gd name="T41" fmla="*/ 1812 h 4799"/>
                  <a:gd name="T42" fmla="*/ 2983 w 4799"/>
                  <a:gd name="T43" fmla="*/ 3050 h 4799"/>
                  <a:gd name="T44" fmla="*/ 3331 w 4799"/>
                  <a:gd name="T45" fmla="*/ 4079 h 4799"/>
                  <a:gd name="T46" fmla="*/ 3794 w 4799"/>
                  <a:gd name="T47" fmla="*/ 3404 h 4799"/>
                  <a:gd name="T48" fmla="*/ 4228 w 4799"/>
                  <a:gd name="T49" fmla="*/ 2372 h 4799"/>
                  <a:gd name="T50" fmla="*/ 4077 w 4799"/>
                  <a:gd name="T51" fmla="*/ 2260 h 4799"/>
                  <a:gd name="T52" fmla="*/ 4663 w 4799"/>
                  <a:gd name="T53" fmla="*/ 2291 h 4799"/>
                  <a:gd name="T54" fmla="*/ 1007 w 4799"/>
                  <a:gd name="T55" fmla="*/ 598 h 4799"/>
                  <a:gd name="T56" fmla="*/ 1498 w 4799"/>
                  <a:gd name="T57" fmla="*/ 783 h 4799"/>
                  <a:gd name="T58" fmla="*/ 1794 w 4799"/>
                  <a:gd name="T59" fmla="*/ 1116 h 4799"/>
                  <a:gd name="T60" fmla="*/ 2075 w 4799"/>
                  <a:gd name="T61" fmla="*/ 920 h 4799"/>
                  <a:gd name="T62" fmla="*/ 1510 w 4799"/>
                  <a:gd name="T63" fmla="*/ 1676 h 4799"/>
                  <a:gd name="T64" fmla="*/ 1153 w 4799"/>
                  <a:gd name="T65" fmla="*/ 2068 h 4799"/>
                  <a:gd name="T66" fmla="*/ 1697 w 4799"/>
                  <a:gd name="T67" fmla="*/ 2663 h 4799"/>
                  <a:gd name="T68" fmla="*/ 2063 w 4799"/>
                  <a:gd name="T69" fmla="*/ 2870 h 4799"/>
                  <a:gd name="T70" fmla="*/ 1804 w 4799"/>
                  <a:gd name="T71" fmla="*/ 3560 h 4799"/>
                  <a:gd name="T72" fmla="*/ 1550 w 4799"/>
                  <a:gd name="T73" fmla="*/ 4230 h 4799"/>
                  <a:gd name="T74" fmla="*/ 1322 w 4799"/>
                  <a:gd name="T75" fmla="*/ 3136 h 4799"/>
                  <a:gd name="T76" fmla="*/ 1214 w 4799"/>
                  <a:gd name="T77" fmla="*/ 2344 h 4799"/>
                  <a:gd name="T78" fmla="*/ 905 w 4799"/>
                  <a:gd name="T79" fmla="*/ 2089 h 4799"/>
                  <a:gd name="T80" fmla="*/ 762 w 4799"/>
                  <a:gd name="T81" fmla="*/ 1053 h 4799"/>
                  <a:gd name="T82" fmla="*/ 3844 w 4799"/>
                  <a:gd name="T83" fmla="*/ 711 h 4799"/>
                  <a:gd name="T84" fmla="*/ 4377 w 4799"/>
                  <a:gd name="T85" fmla="*/ 1984 h 4799"/>
                  <a:gd name="T86" fmla="*/ 3888 w 4799"/>
                  <a:gd name="T87" fmla="*/ 1860 h 4799"/>
                  <a:gd name="T88" fmla="*/ 3889 w 4799"/>
                  <a:gd name="T89" fmla="*/ 2155 h 4799"/>
                  <a:gd name="T90" fmla="*/ 3982 w 4799"/>
                  <a:gd name="T91" fmla="*/ 2453 h 4799"/>
                  <a:gd name="T92" fmla="*/ 3696 w 4799"/>
                  <a:gd name="T93" fmla="*/ 3313 h 4799"/>
                  <a:gd name="T94" fmla="*/ 3354 w 4799"/>
                  <a:gd name="T95" fmla="*/ 3947 h 4799"/>
                  <a:gd name="T96" fmla="*/ 3116 w 4799"/>
                  <a:gd name="T97" fmla="*/ 3035 h 4799"/>
                  <a:gd name="T98" fmla="*/ 2391 w 4799"/>
                  <a:gd name="T99" fmla="*/ 1899 h 4799"/>
                  <a:gd name="T100" fmla="*/ 3414 w 4799"/>
                  <a:gd name="T101" fmla="*/ 1708 h 4799"/>
                  <a:gd name="T102" fmla="*/ 2929 w 4799"/>
                  <a:gd name="T103" fmla="*/ 1346 h 4799"/>
                  <a:gd name="T104" fmla="*/ 2924 w 4799"/>
                  <a:gd name="T105" fmla="*/ 1228 h 4799"/>
                  <a:gd name="T106" fmla="*/ 3088 w 4799"/>
                  <a:gd name="T107" fmla="*/ 937 h 4799"/>
                  <a:gd name="T108" fmla="*/ 3073 w 4799"/>
                  <a:gd name="T109" fmla="*/ 870 h 4799"/>
                  <a:gd name="T110" fmla="*/ 3580 w 4799"/>
                  <a:gd name="T111" fmla="*/ 795 h 4799"/>
                  <a:gd name="T112" fmla="*/ 4796 w 4799"/>
                  <a:gd name="T113" fmla="*/ 2282 h 4799"/>
                  <a:gd name="T114" fmla="*/ 3938 w 4799"/>
                  <a:gd name="T115" fmla="*/ 556 h 4799"/>
                  <a:gd name="T116" fmla="*/ 2399 w 4799"/>
                  <a:gd name="T117" fmla="*/ 4799 h 4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99" h="4799">
                    <a:moveTo>
                      <a:pt x="2399" y="4665"/>
                    </a:moveTo>
                    <a:lnTo>
                      <a:pt x="2399" y="4665"/>
                    </a:lnTo>
                    <a:cubicBezTo>
                      <a:pt x="1150" y="4665"/>
                      <a:pt x="133" y="3648"/>
                      <a:pt x="133" y="2399"/>
                    </a:cubicBezTo>
                    <a:cubicBezTo>
                      <a:pt x="133" y="1883"/>
                      <a:pt x="311" y="1380"/>
                      <a:pt x="630" y="982"/>
                    </a:cubicBezTo>
                    <a:cubicBezTo>
                      <a:pt x="631" y="982"/>
                      <a:pt x="632" y="981"/>
                      <a:pt x="633" y="981"/>
                    </a:cubicBezTo>
                    <a:cubicBezTo>
                      <a:pt x="633" y="990"/>
                      <a:pt x="633" y="1006"/>
                      <a:pt x="629" y="1035"/>
                    </a:cubicBezTo>
                    <a:cubicBezTo>
                      <a:pt x="627" y="1047"/>
                      <a:pt x="609" y="1078"/>
                      <a:pt x="598" y="1097"/>
                    </a:cubicBezTo>
                    <a:cubicBezTo>
                      <a:pt x="585" y="1118"/>
                      <a:pt x="573" y="1138"/>
                      <a:pt x="566" y="1157"/>
                    </a:cubicBezTo>
                    <a:cubicBezTo>
                      <a:pt x="494" y="1358"/>
                      <a:pt x="452" y="1506"/>
                      <a:pt x="520" y="1721"/>
                    </a:cubicBezTo>
                    <a:lnTo>
                      <a:pt x="530" y="1751"/>
                    </a:lnTo>
                    <a:cubicBezTo>
                      <a:pt x="589" y="1939"/>
                      <a:pt x="650" y="2133"/>
                      <a:pt x="856" y="2213"/>
                    </a:cubicBezTo>
                    <a:cubicBezTo>
                      <a:pt x="911" y="2235"/>
                      <a:pt x="920" y="2247"/>
                      <a:pt x="944" y="2281"/>
                    </a:cubicBezTo>
                    <a:cubicBezTo>
                      <a:pt x="958" y="2301"/>
                      <a:pt x="975" y="2326"/>
                      <a:pt x="1003" y="2357"/>
                    </a:cubicBezTo>
                    <a:cubicBezTo>
                      <a:pt x="1004" y="2358"/>
                      <a:pt x="1034" y="2385"/>
                      <a:pt x="1071" y="2405"/>
                    </a:cubicBezTo>
                    <a:cubicBezTo>
                      <a:pt x="1063" y="2422"/>
                      <a:pt x="1050" y="2439"/>
                      <a:pt x="1038" y="2458"/>
                    </a:cubicBezTo>
                    <a:cubicBezTo>
                      <a:pt x="1017" y="2487"/>
                      <a:pt x="996" y="2517"/>
                      <a:pt x="983" y="2552"/>
                    </a:cubicBezTo>
                    <a:cubicBezTo>
                      <a:pt x="949" y="2646"/>
                      <a:pt x="945" y="2747"/>
                      <a:pt x="972" y="2837"/>
                    </a:cubicBezTo>
                    <a:cubicBezTo>
                      <a:pt x="998" y="2920"/>
                      <a:pt x="1055" y="2972"/>
                      <a:pt x="1106" y="3018"/>
                    </a:cubicBezTo>
                    <a:cubicBezTo>
                      <a:pt x="1158" y="3065"/>
                      <a:pt x="1188" y="3095"/>
                      <a:pt x="1188" y="3136"/>
                    </a:cubicBezTo>
                    <a:cubicBezTo>
                      <a:pt x="1188" y="3142"/>
                      <a:pt x="1190" y="3148"/>
                      <a:pt x="1191" y="3153"/>
                    </a:cubicBezTo>
                    <a:cubicBezTo>
                      <a:pt x="1190" y="3156"/>
                      <a:pt x="1189" y="3157"/>
                      <a:pt x="1189" y="3160"/>
                    </a:cubicBezTo>
                    <a:cubicBezTo>
                      <a:pt x="1150" y="3393"/>
                      <a:pt x="1161" y="3652"/>
                      <a:pt x="1222" y="3929"/>
                    </a:cubicBezTo>
                    <a:cubicBezTo>
                      <a:pt x="1251" y="4063"/>
                      <a:pt x="1284" y="4154"/>
                      <a:pt x="1373" y="4255"/>
                    </a:cubicBezTo>
                    <a:cubicBezTo>
                      <a:pt x="1374" y="4256"/>
                      <a:pt x="1536" y="4422"/>
                      <a:pt x="1613" y="4422"/>
                    </a:cubicBezTo>
                    <a:cubicBezTo>
                      <a:pt x="1618" y="4422"/>
                      <a:pt x="1623" y="4421"/>
                      <a:pt x="1627" y="4419"/>
                    </a:cubicBezTo>
                    <a:cubicBezTo>
                      <a:pt x="1652" y="4411"/>
                      <a:pt x="1670" y="4388"/>
                      <a:pt x="1672" y="4361"/>
                    </a:cubicBezTo>
                    <a:cubicBezTo>
                      <a:pt x="1679" y="4279"/>
                      <a:pt x="1688" y="4196"/>
                      <a:pt x="1698" y="4113"/>
                    </a:cubicBezTo>
                    <a:cubicBezTo>
                      <a:pt x="1704" y="4059"/>
                      <a:pt x="1710" y="4004"/>
                      <a:pt x="1715" y="3950"/>
                    </a:cubicBezTo>
                    <a:lnTo>
                      <a:pt x="1717" y="3927"/>
                    </a:lnTo>
                    <a:cubicBezTo>
                      <a:pt x="1725" y="3843"/>
                      <a:pt x="1732" y="3770"/>
                      <a:pt x="1788" y="3724"/>
                    </a:cubicBezTo>
                    <a:cubicBezTo>
                      <a:pt x="1808" y="3706"/>
                      <a:pt x="1833" y="3695"/>
                      <a:pt x="1861" y="3682"/>
                    </a:cubicBezTo>
                    <a:cubicBezTo>
                      <a:pt x="1898" y="3664"/>
                      <a:pt x="1941" y="3645"/>
                      <a:pt x="1979" y="3606"/>
                    </a:cubicBezTo>
                    <a:cubicBezTo>
                      <a:pt x="2060" y="3527"/>
                      <a:pt x="2157" y="3382"/>
                      <a:pt x="2205" y="3268"/>
                    </a:cubicBezTo>
                    <a:cubicBezTo>
                      <a:pt x="2210" y="3257"/>
                      <a:pt x="2215" y="3244"/>
                      <a:pt x="2221" y="3231"/>
                    </a:cubicBezTo>
                    <a:cubicBezTo>
                      <a:pt x="2272" y="3117"/>
                      <a:pt x="2348" y="2945"/>
                      <a:pt x="2228" y="2822"/>
                    </a:cubicBezTo>
                    <a:cubicBezTo>
                      <a:pt x="2202" y="2795"/>
                      <a:pt x="2165" y="2774"/>
                      <a:pt x="2129" y="2753"/>
                    </a:cubicBezTo>
                    <a:cubicBezTo>
                      <a:pt x="2100" y="2737"/>
                      <a:pt x="2071" y="2721"/>
                      <a:pt x="2054" y="2705"/>
                    </a:cubicBezTo>
                    <a:lnTo>
                      <a:pt x="2041" y="2693"/>
                    </a:lnTo>
                    <a:cubicBezTo>
                      <a:pt x="1998" y="2655"/>
                      <a:pt x="1973" y="2631"/>
                      <a:pt x="1910" y="2610"/>
                    </a:cubicBezTo>
                    <a:cubicBezTo>
                      <a:pt x="1876" y="2598"/>
                      <a:pt x="1851" y="2593"/>
                      <a:pt x="1833" y="2590"/>
                    </a:cubicBezTo>
                    <a:cubicBezTo>
                      <a:pt x="1810" y="2586"/>
                      <a:pt x="1809" y="2586"/>
                      <a:pt x="1793" y="2570"/>
                    </a:cubicBezTo>
                    <a:cubicBezTo>
                      <a:pt x="1776" y="2553"/>
                      <a:pt x="1761" y="2528"/>
                      <a:pt x="1744" y="2501"/>
                    </a:cubicBezTo>
                    <a:cubicBezTo>
                      <a:pt x="1720" y="2463"/>
                      <a:pt x="1692" y="2419"/>
                      <a:pt x="1652" y="2384"/>
                    </a:cubicBezTo>
                    <a:cubicBezTo>
                      <a:pt x="1593" y="2331"/>
                      <a:pt x="1526" y="2306"/>
                      <a:pt x="1467" y="2283"/>
                    </a:cubicBezTo>
                    <a:cubicBezTo>
                      <a:pt x="1418" y="2264"/>
                      <a:pt x="1372" y="2246"/>
                      <a:pt x="1333" y="2216"/>
                    </a:cubicBezTo>
                    <a:cubicBezTo>
                      <a:pt x="1276" y="2171"/>
                      <a:pt x="1279" y="2147"/>
                      <a:pt x="1286" y="2083"/>
                    </a:cubicBezTo>
                    <a:cubicBezTo>
                      <a:pt x="1290" y="2047"/>
                      <a:pt x="1294" y="2003"/>
                      <a:pt x="1286" y="1952"/>
                    </a:cubicBezTo>
                    <a:cubicBezTo>
                      <a:pt x="1283" y="1933"/>
                      <a:pt x="1272" y="1916"/>
                      <a:pt x="1256" y="1906"/>
                    </a:cubicBezTo>
                    <a:cubicBezTo>
                      <a:pt x="1239" y="1895"/>
                      <a:pt x="1219" y="1893"/>
                      <a:pt x="1201" y="1898"/>
                    </a:cubicBezTo>
                    <a:cubicBezTo>
                      <a:pt x="1172" y="1907"/>
                      <a:pt x="1153" y="1910"/>
                      <a:pt x="1141" y="1911"/>
                    </a:cubicBezTo>
                    <a:cubicBezTo>
                      <a:pt x="1144" y="1899"/>
                      <a:pt x="1151" y="1880"/>
                      <a:pt x="1166" y="1852"/>
                    </a:cubicBezTo>
                    <a:cubicBezTo>
                      <a:pt x="1196" y="1796"/>
                      <a:pt x="1337" y="1727"/>
                      <a:pt x="1394" y="1752"/>
                    </a:cubicBezTo>
                    <a:cubicBezTo>
                      <a:pt x="1405" y="1757"/>
                      <a:pt x="1415" y="1771"/>
                      <a:pt x="1425" y="1786"/>
                    </a:cubicBezTo>
                    <a:cubicBezTo>
                      <a:pt x="1441" y="1809"/>
                      <a:pt x="1468" y="1847"/>
                      <a:pt x="1518" y="1844"/>
                    </a:cubicBezTo>
                    <a:cubicBezTo>
                      <a:pt x="1570" y="1841"/>
                      <a:pt x="1600" y="1792"/>
                      <a:pt x="1624" y="1747"/>
                    </a:cubicBezTo>
                    <a:cubicBezTo>
                      <a:pt x="1644" y="1712"/>
                      <a:pt x="1649" y="1674"/>
                      <a:pt x="1653" y="1641"/>
                    </a:cubicBezTo>
                    <a:cubicBezTo>
                      <a:pt x="1657" y="1616"/>
                      <a:pt x="1660" y="1592"/>
                      <a:pt x="1669" y="1575"/>
                    </a:cubicBezTo>
                    <a:cubicBezTo>
                      <a:pt x="1689" y="1534"/>
                      <a:pt x="1738" y="1475"/>
                      <a:pt x="1799" y="1418"/>
                    </a:cubicBezTo>
                    <a:cubicBezTo>
                      <a:pt x="1821" y="1397"/>
                      <a:pt x="1857" y="1370"/>
                      <a:pt x="1894" y="1342"/>
                    </a:cubicBezTo>
                    <a:cubicBezTo>
                      <a:pt x="2038" y="1233"/>
                      <a:pt x="2234" y="1084"/>
                      <a:pt x="2208" y="901"/>
                    </a:cubicBezTo>
                    <a:cubicBezTo>
                      <a:pt x="2197" y="829"/>
                      <a:pt x="2138" y="761"/>
                      <a:pt x="2061" y="732"/>
                    </a:cubicBezTo>
                    <a:cubicBezTo>
                      <a:pt x="1991" y="706"/>
                      <a:pt x="1921" y="717"/>
                      <a:pt x="1869" y="762"/>
                    </a:cubicBezTo>
                    <a:cubicBezTo>
                      <a:pt x="1822" y="802"/>
                      <a:pt x="1822" y="855"/>
                      <a:pt x="1822" y="887"/>
                    </a:cubicBezTo>
                    <a:cubicBezTo>
                      <a:pt x="1822" y="896"/>
                      <a:pt x="1822" y="910"/>
                      <a:pt x="1820" y="914"/>
                    </a:cubicBezTo>
                    <a:cubicBezTo>
                      <a:pt x="1806" y="940"/>
                      <a:pt x="1753" y="979"/>
                      <a:pt x="1714" y="1008"/>
                    </a:cubicBezTo>
                    <a:cubicBezTo>
                      <a:pt x="1706" y="1014"/>
                      <a:pt x="1697" y="1021"/>
                      <a:pt x="1689" y="1027"/>
                    </a:cubicBezTo>
                    <a:cubicBezTo>
                      <a:pt x="1682" y="1022"/>
                      <a:pt x="1674" y="1018"/>
                      <a:pt x="1667" y="1013"/>
                    </a:cubicBezTo>
                    <a:cubicBezTo>
                      <a:pt x="1628" y="990"/>
                      <a:pt x="1588" y="966"/>
                      <a:pt x="1582" y="940"/>
                    </a:cubicBezTo>
                    <a:cubicBezTo>
                      <a:pt x="1577" y="921"/>
                      <a:pt x="1588" y="891"/>
                      <a:pt x="1611" y="855"/>
                    </a:cubicBezTo>
                    <a:cubicBezTo>
                      <a:pt x="1636" y="815"/>
                      <a:pt x="1699" y="788"/>
                      <a:pt x="1766" y="760"/>
                    </a:cubicBezTo>
                    <a:cubicBezTo>
                      <a:pt x="1862" y="720"/>
                      <a:pt x="1970" y="675"/>
                      <a:pt x="2024" y="569"/>
                    </a:cubicBezTo>
                    <a:cubicBezTo>
                      <a:pt x="2036" y="546"/>
                      <a:pt x="2033" y="519"/>
                      <a:pt x="2018" y="498"/>
                    </a:cubicBezTo>
                    <a:cubicBezTo>
                      <a:pt x="2011" y="488"/>
                      <a:pt x="2001" y="481"/>
                      <a:pt x="1990" y="476"/>
                    </a:cubicBezTo>
                    <a:cubicBezTo>
                      <a:pt x="1987" y="473"/>
                      <a:pt x="1983" y="469"/>
                      <a:pt x="1979" y="465"/>
                    </a:cubicBezTo>
                    <a:cubicBezTo>
                      <a:pt x="1937" y="423"/>
                      <a:pt x="1850" y="336"/>
                      <a:pt x="1736" y="375"/>
                    </a:cubicBezTo>
                    <a:cubicBezTo>
                      <a:pt x="1730" y="377"/>
                      <a:pt x="1724" y="380"/>
                      <a:pt x="1719" y="384"/>
                    </a:cubicBezTo>
                    <a:cubicBezTo>
                      <a:pt x="1601" y="467"/>
                      <a:pt x="1383" y="473"/>
                      <a:pt x="1196" y="469"/>
                    </a:cubicBezTo>
                    <a:cubicBezTo>
                      <a:pt x="1550" y="251"/>
                      <a:pt x="1971" y="132"/>
                      <a:pt x="2399" y="132"/>
                    </a:cubicBezTo>
                    <a:cubicBezTo>
                      <a:pt x="2889" y="132"/>
                      <a:pt x="3366" y="291"/>
                      <a:pt x="3755" y="583"/>
                    </a:cubicBezTo>
                    <a:cubicBezTo>
                      <a:pt x="3671" y="599"/>
                      <a:pt x="3587" y="642"/>
                      <a:pt x="3520" y="676"/>
                    </a:cubicBezTo>
                    <a:cubicBezTo>
                      <a:pt x="3492" y="690"/>
                      <a:pt x="3454" y="709"/>
                      <a:pt x="3446" y="711"/>
                    </a:cubicBezTo>
                    <a:cubicBezTo>
                      <a:pt x="3414" y="712"/>
                      <a:pt x="3410" y="708"/>
                      <a:pt x="3395" y="693"/>
                    </a:cubicBezTo>
                    <a:cubicBezTo>
                      <a:pt x="3380" y="678"/>
                      <a:pt x="3359" y="658"/>
                      <a:pt x="3323" y="644"/>
                    </a:cubicBezTo>
                    <a:cubicBezTo>
                      <a:pt x="3109" y="561"/>
                      <a:pt x="3038" y="673"/>
                      <a:pt x="2970" y="783"/>
                    </a:cubicBezTo>
                    <a:lnTo>
                      <a:pt x="2960" y="798"/>
                    </a:lnTo>
                    <a:cubicBezTo>
                      <a:pt x="2957" y="804"/>
                      <a:pt x="2950" y="811"/>
                      <a:pt x="2944" y="819"/>
                    </a:cubicBezTo>
                    <a:cubicBezTo>
                      <a:pt x="2909" y="860"/>
                      <a:pt x="2857" y="922"/>
                      <a:pt x="2880" y="993"/>
                    </a:cubicBezTo>
                    <a:cubicBezTo>
                      <a:pt x="2894" y="1037"/>
                      <a:pt x="2934" y="1069"/>
                      <a:pt x="2999" y="1086"/>
                    </a:cubicBezTo>
                    <a:cubicBezTo>
                      <a:pt x="3004" y="1087"/>
                      <a:pt x="3009" y="1088"/>
                      <a:pt x="3014" y="1089"/>
                    </a:cubicBezTo>
                    <a:cubicBezTo>
                      <a:pt x="3007" y="1089"/>
                      <a:pt x="2999" y="1090"/>
                      <a:pt x="2991" y="1090"/>
                    </a:cubicBezTo>
                    <a:cubicBezTo>
                      <a:pt x="2973" y="1091"/>
                      <a:pt x="2956" y="1092"/>
                      <a:pt x="2941" y="1093"/>
                    </a:cubicBezTo>
                    <a:cubicBezTo>
                      <a:pt x="2937" y="1094"/>
                      <a:pt x="2929" y="1094"/>
                      <a:pt x="2920" y="1094"/>
                    </a:cubicBezTo>
                    <a:cubicBezTo>
                      <a:pt x="2827" y="1097"/>
                      <a:pt x="2781" y="1103"/>
                      <a:pt x="2752" y="1129"/>
                    </a:cubicBezTo>
                    <a:cubicBezTo>
                      <a:pt x="2691" y="1184"/>
                      <a:pt x="2610" y="1270"/>
                      <a:pt x="2612" y="1369"/>
                    </a:cubicBezTo>
                    <a:cubicBezTo>
                      <a:pt x="2613" y="1405"/>
                      <a:pt x="2625" y="1458"/>
                      <a:pt x="2681" y="1505"/>
                    </a:cubicBezTo>
                    <a:cubicBezTo>
                      <a:pt x="2756" y="1568"/>
                      <a:pt x="2850" y="1526"/>
                      <a:pt x="2919" y="1495"/>
                    </a:cubicBezTo>
                    <a:cubicBezTo>
                      <a:pt x="2937" y="1487"/>
                      <a:pt x="2954" y="1479"/>
                      <a:pt x="2969" y="1474"/>
                    </a:cubicBezTo>
                    <a:cubicBezTo>
                      <a:pt x="2981" y="1471"/>
                      <a:pt x="2997" y="1465"/>
                      <a:pt x="3015" y="1458"/>
                    </a:cubicBezTo>
                    <a:cubicBezTo>
                      <a:pt x="3047" y="1447"/>
                      <a:pt x="3127" y="1418"/>
                      <a:pt x="3157" y="1418"/>
                    </a:cubicBezTo>
                    <a:cubicBezTo>
                      <a:pt x="3157" y="1418"/>
                      <a:pt x="3157" y="1418"/>
                      <a:pt x="3157" y="1418"/>
                    </a:cubicBezTo>
                    <a:cubicBezTo>
                      <a:pt x="3186" y="1441"/>
                      <a:pt x="3255" y="1516"/>
                      <a:pt x="3269" y="1545"/>
                    </a:cubicBezTo>
                    <a:cubicBezTo>
                      <a:pt x="3271" y="1571"/>
                      <a:pt x="3279" y="1595"/>
                      <a:pt x="3286" y="1617"/>
                    </a:cubicBezTo>
                    <a:cubicBezTo>
                      <a:pt x="3106" y="1605"/>
                      <a:pt x="2609" y="1602"/>
                      <a:pt x="2498" y="1718"/>
                    </a:cubicBezTo>
                    <a:cubicBezTo>
                      <a:pt x="2484" y="1734"/>
                      <a:pt x="2466" y="1737"/>
                      <a:pt x="2433" y="1743"/>
                    </a:cubicBezTo>
                    <a:cubicBezTo>
                      <a:pt x="2392" y="1749"/>
                      <a:pt x="2335" y="1758"/>
                      <a:pt x="2290" y="1812"/>
                    </a:cubicBezTo>
                    <a:cubicBezTo>
                      <a:pt x="2196" y="1920"/>
                      <a:pt x="2120" y="2230"/>
                      <a:pt x="2150" y="2373"/>
                    </a:cubicBezTo>
                    <a:cubicBezTo>
                      <a:pt x="2201" y="2611"/>
                      <a:pt x="2384" y="2758"/>
                      <a:pt x="2696" y="2811"/>
                    </a:cubicBezTo>
                    <a:cubicBezTo>
                      <a:pt x="2767" y="2823"/>
                      <a:pt x="2934" y="2859"/>
                      <a:pt x="3011" y="2879"/>
                    </a:cubicBezTo>
                    <a:cubicBezTo>
                      <a:pt x="3008" y="2894"/>
                      <a:pt x="3004" y="2911"/>
                      <a:pt x="3001" y="2924"/>
                    </a:cubicBezTo>
                    <a:cubicBezTo>
                      <a:pt x="2988" y="2982"/>
                      <a:pt x="2980" y="3019"/>
                      <a:pt x="2983" y="3050"/>
                    </a:cubicBezTo>
                    <a:cubicBezTo>
                      <a:pt x="2991" y="3117"/>
                      <a:pt x="3008" y="3171"/>
                      <a:pt x="3022" y="3219"/>
                    </a:cubicBezTo>
                    <a:cubicBezTo>
                      <a:pt x="3042" y="3283"/>
                      <a:pt x="3059" y="3339"/>
                      <a:pt x="3054" y="3419"/>
                    </a:cubicBezTo>
                    <a:cubicBezTo>
                      <a:pt x="3043" y="3570"/>
                      <a:pt x="3052" y="3680"/>
                      <a:pt x="3081" y="3763"/>
                    </a:cubicBezTo>
                    <a:cubicBezTo>
                      <a:pt x="3133" y="3913"/>
                      <a:pt x="3204" y="3987"/>
                      <a:pt x="3238" y="4016"/>
                    </a:cubicBezTo>
                    <a:cubicBezTo>
                      <a:pt x="3256" y="4050"/>
                      <a:pt x="3289" y="4073"/>
                      <a:pt x="3331" y="4079"/>
                    </a:cubicBezTo>
                    <a:cubicBezTo>
                      <a:pt x="3413" y="4091"/>
                      <a:pt x="3537" y="4039"/>
                      <a:pt x="3573" y="3979"/>
                    </a:cubicBezTo>
                    <a:cubicBezTo>
                      <a:pt x="3602" y="3929"/>
                      <a:pt x="3671" y="3655"/>
                      <a:pt x="3675" y="3622"/>
                    </a:cubicBezTo>
                    <a:lnTo>
                      <a:pt x="3678" y="3598"/>
                    </a:lnTo>
                    <a:cubicBezTo>
                      <a:pt x="3685" y="3533"/>
                      <a:pt x="3686" y="3529"/>
                      <a:pt x="3725" y="3482"/>
                    </a:cubicBezTo>
                    <a:cubicBezTo>
                      <a:pt x="3747" y="3454"/>
                      <a:pt x="3771" y="3429"/>
                      <a:pt x="3794" y="3404"/>
                    </a:cubicBezTo>
                    <a:cubicBezTo>
                      <a:pt x="3882" y="3309"/>
                      <a:pt x="3972" y="3211"/>
                      <a:pt x="3985" y="3037"/>
                    </a:cubicBezTo>
                    <a:cubicBezTo>
                      <a:pt x="3991" y="2959"/>
                      <a:pt x="3974" y="2895"/>
                      <a:pt x="3960" y="2839"/>
                    </a:cubicBezTo>
                    <a:cubicBezTo>
                      <a:pt x="3937" y="2752"/>
                      <a:pt x="3924" y="2704"/>
                      <a:pt x="3985" y="2635"/>
                    </a:cubicBezTo>
                    <a:cubicBezTo>
                      <a:pt x="3990" y="2629"/>
                      <a:pt x="4015" y="2606"/>
                      <a:pt x="4046" y="2577"/>
                    </a:cubicBezTo>
                    <a:cubicBezTo>
                      <a:pt x="4227" y="2406"/>
                      <a:pt x="4227" y="2406"/>
                      <a:pt x="4228" y="2372"/>
                    </a:cubicBezTo>
                    <a:cubicBezTo>
                      <a:pt x="4228" y="2354"/>
                      <a:pt x="4221" y="2336"/>
                      <a:pt x="4208" y="2324"/>
                    </a:cubicBezTo>
                    <a:cubicBezTo>
                      <a:pt x="4162" y="2277"/>
                      <a:pt x="4094" y="2294"/>
                      <a:pt x="4039" y="2308"/>
                    </a:cubicBezTo>
                    <a:cubicBezTo>
                      <a:pt x="4021" y="2313"/>
                      <a:pt x="3991" y="2320"/>
                      <a:pt x="3985" y="2321"/>
                    </a:cubicBezTo>
                    <a:cubicBezTo>
                      <a:pt x="3978" y="2317"/>
                      <a:pt x="3968" y="2306"/>
                      <a:pt x="3956" y="2292"/>
                    </a:cubicBezTo>
                    <a:cubicBezTo>
                      <a:pt x="4001" y="2289"/>
                      <a:pt x="4045" y="2277"/>
                      <a:pt x="4077" y="2260"/>
                    </a:cubicBezTo>
                    <a:cubicBezTo>
                      <a:pt x="4177" y="2207"/>
                      <a:pt x="4195" y="2171"/>
                      <a:pt x="4162" y="2075"/>
                    </a:cubicBezTo>
                    <a:cubicBezTo>
                      <a:pt x="4182" y="2088"/>
                      <a:pt x="4203" y="2099"/>
                      <a:pt x="4226" y="2107"/>
                    </a:cubicBezTo>
                    <a:cubicBezTo>
                      <a:pt x="4289" y="2127"/>
                      <a:pt x="4343" y="2122"/>
                      <a:pt x="4391" y="2117"/>
                    </a:cubicBezTo>
                    <a:cubicBezTo>
                      <a:pt x="4422" y="2114"/>
                      <a:pt x="4449" y="2111"/>
                      <a:pt x="4478" y="2116"/>
                    </a:cubicBezTo>
                    <a:cubicBezTo>
                      <a:pt x="4571" y="2130"/>
                      <a:pt x="4634" y="2217"/>
                      <a:pt x="4663" y="2291"/>
                    </a:cubicBezTo>
                    <a:cubicBezTo>
                      <a:pt x="4664" y="2327"/>
                      <a:pt x="4666" y="2363"/>
                      <a:pt x="4666" y="2399"/>
                    </a:cubicBezTo>
                    <a:cubicBezTo>
                      <a:pt x="4666" y="3648"/>
                      <a:pt x="3649" y="4665"/>
                      <a:pt x="2399" y="4665"/>
                    </a:cubicBezTo>
                    <a:lnTo>
                      <a:pt x="2399" y="4665"/>
                    </a:lnTo>
                    <a:close/>
                    <a:moveTo>
                      <a:pt x="1007" y="598"/>
                    </a:moveTo>
                    <a:lnTo>
                      <a:pt x="1007" y="598"/>
                    </a:lnTo>
                    <a:cubicBezTo>
                      <a:pt x="1036" y="598"/>
                      <a:pt x="1067" y="599"/>
                      <a:pt x="1100" y="600"/>
                    </a:cubicBezTo>
                    <a:cubicBezTo>
                      <a:pt x="1316" y="607"/>
                      <a:pt x="1610" y="616"/>
                      <a:pt x="1786" y="500"/>
                    </a:cubicBezTo>
                    <a:cubicBezTo>
                      <a:pt x="1812" y="495"/>
                      <a:pt x="1843" y="520"/>
                      <a:pt x="1873" y="549"/>
                    </a:cubicBezTo>
                    <a:cubicBezTo>
                      <a:pt x="1835" y="586"/>
                      <a:pt x="1776" y="611"/>
                      <a:pt x="1715" y="637"/>
                    </a:cubicBezTo>
                    <a:cubicBezTo>
                      <a:pt x="1632" y="672"/>
                      <a:pt x="1546" y="708"/>
                      <a:pt x="1498" y="783"/>
                    </a:cubicBezTo>
                    <a:cubicBezTo>
                      <a:pt x="1453" y="852"/>
                      <a:pt x="1438" y="914"/>
                      <a:pt x="1451" y="970"/>
                    </a:cubicBezTo>
                    <a:cubicBezTo>
                      <a:pt x="1470" y="1052"/>
                      <a:pt x="1541" y="1094"/>
                      <a:pt x="1598" y="1128"/>
                    </a:cubicBezTo>
                    <a:cubicBezTo>
                      <a:pt x="1617" y="1140"/>
                      <a:pt x="1636" y="1151"/>
                      <a:pt x="1649" y="1162"/>
                    </a:cubicBezTo>
                    <a:cubicBezTo>
                      <a:pt x="1675" y="1183"/>
                      <a:pt x="1712" y="1183"/>
                      <a:pt x="1737" y="1160"/>
                    </a:cubicBezTo>
                    <a:cubicBezTo>
                      <a:pt x="1752" y="1147"/>
                      <a:pt x="1773" y="1132"/>
                      <a:pt x="1794" y="1116"/>
                    </a:cubicBezTo>
                    <a:cubicBezTo>
                      <a:pt x="1851" y="1073"/>
                      <a:pt x="1911" y="1029"/>
                      <a:pt x="1938" y="976"/>
                    </a:cubicBezTo>
                    <a:cubicBezTo>
                      <a:pt x="1955" y="944"/>
                      <a:pt x="1956" y="912"/>
                      <a:pt x="1956" y="888"/>
                    </a:cubicBezTo>
                    <a:cubicBezTo>
                      <a:pt x="1956" y="879"/>
                      <a:pt x="1956" y="866"/>
                      <a:pt x="1957" y="863"/>
                    </a:cubicBezTo>
                    <a:cubicBezTo>
                      <a:pt x="1975" y="848"/>
                      <a:pt x="1998" y="852"/>
                      <a:pt x="2014" y="858"/>
                    </a:cubicBezTo>
                    <a:cubicBezTo>
                      <a:pt x="2048" y="870"/>
                      <a:pt x="2072" y="900"/>
                      <a:pt x="2075" y="920"/>
                    </a:cubicBezTo>
                    <a:cubicBezTo>
                      <a:pt x="2090" y="1025"/>
                      <a:pt x="1924" y="1152"/>
                      <a:pt x="1813" y="1235"/>
                    </a:cubicBezTo>
                    <a:cubicBezTo>
                      <a:pt x="1771" y="1267"/>
                      <a:pt x="1735" y="1295"/>
                      <a:pt x="1707" y="1320"/>
                    </a:cubicBezTo>
                    <a:cubicBezTo>
                      <a:pt x="1664" y="1361"/>
                      <a:pt x="1586" y="1439"/>
                      <a:pt x="1549" y="1516"/>
                    </a:cubicBezTo>
                    <a:cubicBezTo>
                      <a:pt x="1531" y="1552"/>
                      <a:pt x="1525" y="1590"/>
                      <a:pt x="1521" y="1622"/>
                    </a:cubicBezTo>
                    <a:cubicBezTo>
                      <a:pt x="1518" y="1642"/>
                      <a:pt x="1515" y="1662"/>
                      <a:pt x="1510" y="1676"/>
                    </a:cubicBezTo>
                    <a:cubicBezTo>
                      <a:pt x="1495" y="1659"/>
                      <a:pt x="1475" y="1641"/>
                      <a:pt x="1448" y="1629"/>
                    </a:cubicBezTo>
                    <a:cubicBezTo>
                      <a:pt x="1313" y="1570"/>
                      <a:pt x="1104" y="1686"/>
                      <a:pt x="1048" y="1788"/>
                    </a:cubicBezTo>
                    <a:cubicBezTo>
                      <a:pt x="1029" y="1823"/>
                      <a:pt x="972" y="1930"/>
                      <a:pt x="1030" y="2001"/>
                    </a:cubicBezTo>
                    <a:cubicBezTo>
                      <a:pt x="1062" y="2040"/>
                      <a:pt x="1111" y="2048"/>
                      <a:pt x="1155" y="2044"/>
                    </a:cubicBezTo>
                    <a:cubicBezTo>
                      <a:pt x="1154" y="2052"/>
                      <a:pt x="1153" y="2060"/>
                      <a:pt x="1153" y="2068"/>
                    </a:cubicBezTo>
                    <a:cubicBezTo>
                      <a:pt x="1145" y="2140"/>
                      <a:pt x="1135" y="2230"/>
                      <a:pt x="1251" y="2321"/>
                    </a:cubicBezTo>
                    <a:cubicBezTo>
                      <a:pt x="1305" y="2364"/>
                      <a:pt x="1363" y="2386"/>
                      <a:pt x="1419" y="2408"/>
                    </a:cubicBezTo>
                    <a:cubicBezTo>
                      <a:pt x="1472" y="2428"/>
                      <a:pt x="1522" y="2448"/>
                      <a:pt x="1564" y="2484"/>
                    </a:cubicBezTo>
                    <a:cubicBezTo>
                      <a:pt x="1589" y="2507"/>
                      <a:pt x="1610" y="2539"/>
                      <a:pt x="1631" y="2573"/>
                    </a:cubicBezTo>
                    <a:cubicBezTo>
                      <a:pt x="1650" y="2604"/>
                      <a:pt x="1671" y="2636"/>
                      <a:pt x="1697" y="2663"/>
                    </a:cubicBezTo>
                    <a:cubicBezTo>
                      <a:pt x="1740" y="2707"/>
                      <a:pt x="1771" y="2715"/>
                      <a:pt x="1810" y="2722"/>
                    </a:cubicBezTo>
                    <a:cubicBezTo>
                      <a:pt x="1826" y="2725"/>
                      <a:pt x="1842" y="2728"/>
                      <a:pt x="1866" y="2736"/>
                    </a:cubicBezTo>
                    <a:cubicBezTo>
                      <a:pt x="1903" y="2749"/>
                      <a:pt x="1912" y="2757"/>
                      <a:pt x="1950" y="2792"/>
                    </a:cubicBezTo>
                    <a:lnTo>
                      <a:pt x="1964" y="2804"/>
                    </a:lnTo>
                    <a:cubicBezTo>
                      <a:pt x="1992" y="2830"/>
                      <a:pt x="2028" y="2850"/>
                      <a:pt x="2063" y="2870"/>
                    </a:cubicBezTo>
                    <a:cubicBezTo>
                      <a:pt x="2089" y="2885"/>
                      <a:pt x="2120" y="2902"/>
                      <a:pt x="2132" y="2915"/>
                    </a:cubicBezTo>
                    <a:cubicBezTo>
                      <a:pt x="2185" y="2969"/>
                      <a:pt x="2148" y="3066"/>
                      <a:pt x="2099" y="3177"/>
                    </a:cubicBezTo>
                    <a:cubicBezTo>
                      <a:pt x="2093" y="3191"/>
                      <a:pt x="2087" y="3204"/>
                      <a:pt x="2081" y="3216"/>
                    </a:cubicBezTo>
                    <a:cubicBezTo>
                      <a:pt x="2041" y="3312"/>
                      <a:pt x="1953" y="3445"/>
                      <a:pt x="1885" y="3511"/>
                    </a:cubicBezTo>
                    <a:cubicBezTo>
                      <a:pt x="1863" y="3533"/>
                      <a:pt x="1836" y="3546"/>
                      <a:pt x="1804" y="3560"/>
                    </a:cubicBezTo>
                    <a:cubicBezTo>
                      <a:pt x="1772" y="3575"/>
                      <a:pt x="1736" y="3592"/>
                      <a:pt x="1701" y="3621"/>
                    </a:cubicBezTo>
                    <a:cubicBezTo>
                      <a:pt x="1604" y="3703"/>
                      <a:pt x="1593" y="3816"/>
                      <a:pt x="1584" y="3915"/>
                    </a:cubicBezTo>
                    <a:lnTo>
                      <a:pt x="1582" y="3937"/>
                    </a:lnTo>
                    <a:cubicBezTo>
                      <a:pt x="1577" y="3990"/>
                      <a:pt x="1571" y="4044"/>
                      <a:pt x="1564" y="4098"/>
                    </a:cubicBezTo>
                    <a:cubicBezTo>
                      <a:pt x="1559" y="4142"/>
                      <a:pt x="1555" y="4186"/>
                      <a:pt x="1550" y="4230"/>
                    </a:cubicBezTo>
                    <a:cubicBezTo>
                      <a:pt x="1515" y="4202"/>
                      <a:pt x="1482" y="4175"/>
                      <a:pt x="1473" y="4166"/>
                    </a:cubicBezTo>
                    <a:cubicBezTo>
                      <a:pt x="1403" y="4086"/>
                      <a:pt x="1378" y="4017"/>
                      <a:pt x="1352" y="3901"/>
                    </a:cubicBezTo>
                    <a:cubicBezTo>
                      <a:pt x="1295" y="3640"/>
                      <a:pt x="1284" y="3398"/>
                      <a:pt x="1321" y="3182"/>
                    </a:cubicBezTo>
                    <a:cubicBezTo>
                      <a:pt x="1322" y="3172"/>
                      <a:pt x="1321" y="3162"/>
                      <a:pt x="1318" y="3152"/>
                    </a:cubicBezTo>
                    <a:cubicBezTo>
                      <a:pt x="1320" y="3147"/>
                      <a:pt x="1322" y="3142"/>
                      <a:pt x="1322" y="3136"/>
                    </a:cubicBezTo>
                    <a:cubicBezTo>
                      <a:pt x="1322" y="3033"/>
                      <a:pt x="1255" y="2972"/>
                      <a:pt x="1196" y="2919"/>
                    </a:cubicBezTo>
                    <a:cubicBezTo>
                      <a:pt x="1154" y="2881"/>
                      <a:pt x="1115" y="2845"/>
                      <a:pt x="1100" y="2797"/>
                    </a:cubicBezTo>
                    <a:cubicBezTo>
                      <a:pt x="1081" y="2736"/>
                      <a:pt x="1084" y="2665"/>
                      <a:pt x="1109" y="2598"/>
                    </a:cubicBezTo>
                    <a:cubicBezTo>
                      <a:pt x="1116" y="2580"/>
                      <a:pt x="1131" y="2558"/>
                      <a:pt x="1147" y="2535"/>
                    </a:cubicBezTo>
                    <a:cubicBezTo>
                      <a:pt x="1182" y="2485"/>
                      <a:pt x="1226" y="2423"/>
                      <a:pt x="1214" y="2344"/>
                    </a:cubicBezTo>
                    <a:cubicBezTo>
                      <a:pt x="1214" y="2344"/>
                      <a:pt x="1214" y="2344"/>
                      <a:pt x="1214" y="2344"/>
                    </a:cubicBezTo>
                    <a:cubicBezTo>
                      <a:pt x="1208" y="2308"/>
                      <a:pt x="1175" y="2283"/>
                      <a:pt x="1138" y="2288"/>
                    </a:cubicBezTo>
                    <a:cubicBezTo>
                      <a:pt x="1125" y="2280"/>
                      <a:pt x="1108" y="2270"/>
                      <a:pt x="1098" y="2263"/>
                    </a:cubicBezTo>
                    <a:cubicBezTo>
                      <a:pt x="1078" y="2240"/>
                      <a:pt x="1065" y="2221"/>
                      <a:pt x="1053" y="2205"/>
                    </a:cubicBezTo>
                    <a:cubicBezTo>
                      <a:pt x="1019" y="2155"/>
                      <a:pt x="992" y="2123"/>
                      <a:pt x="905" y="2089"/>
                    </a:cubicBezTo>
                    <a:cubicBezTo>
                      <a:pt x="759" y="2031"/>
                      <a:pt x="714" y="1890"/>
                      <a:pt x="657" y="1711"/>
                    </a:cubicBezTo>
                    <a:lnTo>
                      <a:pt x="648" y="1681"/>
                    </a:lnTo>
                    <a:cubicBezTo>
                      <a:pt x="591" y="1501"/>
                      <a:pt x="628" y="1382"/>
                      <a:pt x="692" y="1202"/>
                    </a:cubicBezTo>
                    <a:cubicBezTo>
                      <a:pt x="695" y="1195"/>
                      <a:pt x="705" y="1179"/>
                      <a:pt x="713" y="1165"/>
                    </a:cubicBezTo>
                    <a:cubicBezTo>
                      <a:pt x="733" y="1131"/>
                      <a:pt x="756" y="1092"/>
                      <a:pt x="762" y="1053"/>
                    </a:cubicBezTo>
                    <a:cubicBezTo>
                      <a:pt x="770" y="995"/>
                      <a:pt x="773" y="929"/>
                      <a:pt x="733" y="884"/>
                    </a:cubicBezTo>
                    <a:cubicBezTo>
                      <a:pt x="728" y="879"/>
                      <a:pt x="722" y="875"/>
                      <a:pt x="716" y="871"/>
                    </a:cubicBezTo>
                    <a:cubicBezTo>
                      <a:pt x="776" y="797"/>
                      <a:pt x="873" y="693"/>
                      <a:pt x="1007" y="598"/>
                    </a:cubicBezTo>
                    <a:lnTo>
                      <a:pt x="1007" y="598"/>
                    </a:lnTo>
                    <a:close/>
                    <a:moveTo>
                      <a:pt x="3844" y="711"/>
                    </a:moveTo>
                    <a:lnTo>
                      <a:pt x="3844" y="711"/>
                    </a:lnTo>
                    <a:cubicBezTo>
                      <a:pt x="3872" y="717"/>
                      <a:pt x="3894" y="718"/>
                      <a:pt x="3912" y="716"/>
                    </a:cubicBezTo>
                    <a:cubicBezTo>
                      <a:pt x="4393" y="1184"/>
                      <a:pt x="4567" y="1733"/>
                      <a:pt x="4629" y="2036"/>
                    </a:cubicBezTo>
                    <a:cubicBezTo>
                      <a:pt x="4591" y="2010"/>
                      <a:pt x="4547" y="1991"/>
                      <a:pt x="4498" y="1983"/>
                    </a:cubicBezTo>
                    <a:cubicBezTo>
                      <a:pt x="4453" y="1976"/>
                      <a:pt x="4412" y="1980"/>
                      <a:pt x="4377" y="1984"/>
                    </a:cubicBezTo>
                    <a:cubicBezTo>
                      <a:pt x="4336" y="1988"/>
                      <a:pt x="4304" y="1991"/>
                      <a:pt x="4269" y="1980"/>
                    </a:cubicBezTo>
                    <a:cubicBezTo>
                      <a:pt x="4222" y="1964"/>
                      <a:pt x="4181" y="1916"/>
                      <a:pt x="4137" y="1865"/>
                    </a:cubicBezTo>
                    <a:cubicBezTo>
                      <a:pt x="4090" y="1810"/>
                      <a:pt x="4041" y="1753"/>
                      <a:pt x="3974" y="1726"/>
                    </a:cubicBezTo>
                    <a:cubicBezTo>
                      <a:pt x="3937" y="1710"/>
                      <a:pt x="3896" y="1724"/>
                      <a:pt x="3874" y="1757"/>
                    </a:cubicBezTo>
                    <a:cubicBezTo>
                      <a:pt x="3853" y="1790"/>
                      <a:pt x="3859" y="1834"/>
                      <a:pt x="3888" y="1860"/>
                    </a:cubicBezTo>
                    <a:cubicBezTo>
                      <a:pt x="3944" y="1911"/>
                      <a:pt x="4007" y="2037"/>
                      <a:pt x="4026" y="2093"/>
                    </a:cubicBezTo>
                    <a:lnTo>
                      <a:pt x="4033" y="2111"/>
                    </a:lnTo>
                    <a:cubicBezTo>
                      <a:pt x="4035" y="2117"/>
                      <a:pt x="4037" y="2123"/>
                      <a:pt x="4039" y="2129"/>
                    </a:cubicBezTo>
                    <a:cubicBezTo>
                      <a:pt x="4030" y="2134"/>
                      <a:pt x="4020" y="2139"/>
                      <a:pt x="4014" y="2142"/>
                    </a:cubicBezTo>
                    <a:cubicBezTo>
                      <a:pt x="3983" y="2158"/>
                      <a:pt x="3917" y="2164"/>
                      <a:pt x="3889" y="2155"/>
                    </a:cubicBezTo>
                    <a:cubicBezTo>
                      <a:pt x="3812" y="2075"/>
                      <a:pt x="3768" y="2033"/>
                      <a:pt x="3716" y="2077"/>
                    </a:cubicBezTo>
                    <a:cubicBezTo>
                      <a:pt x="3666" y="2120"/>
                      <a:pt x="3707" y="2174"/>
                      <a:pt x="3731" y="2206"/>
                    </a:cubicBezTo>
                    <a:cubicBezTo>
                      <a:pt x="3740" y="2217"/>
                      <a:pt x="3752" y="2235"/>
                      <a:pt x="3765" y="2256"/>
                    </a:cubicBezTo>
                    <a:cubicBezTo>
                      <a:pt x="3830" y="2353"/>
                      <a:pt x="3880" y="2424"/>
                      <a:pt x="3936" y="2445"/>
                    </a:cubicBezTo>
                    <a:cubicBezTo>
                      <a:pt x="3951" y="2451"/>
                      <a:pt x="3966" y="2453"/>
                      <a:pt x="3982" y="2453"/>
                    </a:cubicBezTo>
                    <a:cubicBezTo>
                      <a:pt x="3972" y="2463"/>
                      <a:pt x="3962" y="2472"/>
                      <a:pt x="3954" y="2479"/>
                    </a:cubicBezTo>
                    <a:cubicBezTo>
                      <a:pt x="3898" y="2532"/>
                      <a:pt x="3890" y="2540"/>
                      <a:pt x="3885" y="2546"/>
                    </a:cubicBezTo>
                    <a:cubicBezTo>
                      <a:pt x="3777" y="2670"/>
                      <a:pt x="3805" y="2778"/>
                      <a:pt x="3830" y="2873"/>
                    </a:cubicBezTo>
                    <a:cubicBezTo>
                      <a:pt x="3843" y="2924"/>
                      <a:pt x="3856" y="2972"/>
                      <a:pt x="3852" y="3027"/>
                    </a:cubicBezTo>
                    <a:cubicBezTo>
                      <a:pt x="3842" y="3154"/>
                      <a:pt x="3778" y="3224"/>
                      <a:pt x="3696" y="3313"/>
                    </a:cubicBezTo>
                    <a:cubicBezTo>
                      <a:pt x="3671" y="3340"/>
                      <a:pt x="3646" y="3367"/>
                      <a:pt x="3621" y="3397"/>
                    </a:cubicBezTo>
                    <a:cubicBezTo>
                      <a:pt x="3561" y="3471"/>
                      <a:pt x="3554" y="3502"/>
                      <a:pt x="3545" y="3582"/>
                    </a:cubicBezTo>
                    <a:lnTo>
                      <a:pt x="3542" y="3606"/>
                    </a:lnTo>
                    <a:cubicBezTo>
                      <a:pt x="3537" y="3640"/>
                      <a:pt x="3473" y="3879"/>
                      <a:pt x="3459" y="3908"/>
                    </a:cubicBezTo>
                    <a:cubicBezTo>
                      <a:pt x="3444" y="3925"/>
                      <a:pt x="3380" y="3951"/>
                      <a:pt x="3354" y="3947"/>
                    </a:cubicBezTo>
                    <a:cubicBezTo>
                      <a:pt x="3349" y="3936"/>
                      <a:pt x="3341" y="3926"/>
                      <a:pt x="3331" y="3919"/>
                    </a:cubicBezTo>
                    <a:cubicBezTo>
                      <a:pt x="3330" y="3918"/>
                      <a:pt x="3259" y="3867"/>
                      <a:pt x="3208" y="3719"/>
                    </a:cubicBezTo>
                    <a:cubicBezTo>
                      <a:pt x="3185" y="3654"/>
                      <a:pt x="3178" y="3559"/>
                      <a:pt x="3187" y="3428"/>
                    </a:cubicBezTo>
                    <a:cubicBezTo>
                      <a:pt x="3194" y="3324"/>
                      <a:pt x="3172" y="3250"/>
                      <a:pt x="3150" y="3180"/>
                    </a:cubicBezTo>
                    <a:cubicBezTo>
                      <a:pt x="3136" y="3133"/>
                      <a:pt x="3123" y="3089"/>
                      <a:pt x="3116" y="3035"/>
                    </a:cubicBezTo>
                    <a:cubicBezTo>
                      <a:pt x="3116" y="3022"/>
                      <a:pt x="3126" y="2980"/>
                      <a:pt x="3131" y="2954"/>
                    </a:cubicBezTo>
                    <a:cubicBezTo>
                      <a:pt x="3149" y="2880"/>
                      <a:pt x="3160" y="2831"/>
                      <a:pt x="3134" y="2793"/>
                    </a:cubicBezTo>
                    <a:cubicBezTo>
                      <a:pt x="3102" y="2747"/>
                      <a:pt x="2807" y="2694"/>
                      <a:pt x="2718" y="2679"/>
                    </a:cubicBezTo>
                    <a:cubicBezTo>
                      <a:pt x="2459" y="2635"/>
                      <a:pt x="2320" y="2529"/>
                      <a:pt x="2281" y="2346"/>
                    </a:cubicBezTo>
                    <a:cubicBezTo>
                      <a:pt x="2259" y="2243"/>
                      <a:pt x="2325" y="1976"/>
                      <a:pt x="2391" y="1899"/>
                    </a:cubicBezTo>
                    <a:cubicBezTo>
                      <a:pt x="2404" y="1884"/>
                      <a:pt x="2418" y="1881"/>
                      <a:pt x="2454" y="1875"/>
                    </a:cubicBezTo>
                    <a:cubicBezTo>
                      <a:pt x="2494" y="1868"/>
                      <a:pt x="2549" y="1860"/>
                      <a:pt x="2595" y="1811"/>
                    </a:cubicBezTo>
                    <a:cubicBezTo>
                      <a:pt x="2661" y="1742"/>
                      <a:pt x="3217" y="1735"/>
                      <a:pt x="3309" y="1752"/>
                    </a:cubicBezTo>
                    <a:cubicBezTo>
                      <a:pt x="3318" y="1755"/>
                      <a:pt x="3328" y="1756"/>
                      <a:pt x="3339" y="1754"/>
                    </a:cubicBezTo>
                    <a:cubicBezTo>
                      <a:pt x="3381" y="1748"/>
                      <a:pt x="3403" y="1725"/>
                      <a:pt x="3414" y="1708"/>
                    </a:cubicBezTo>
                    <a:cubicBezTo>
                      <a:pt x="3441" y="1665"/>
                      <a:pt x="3426" y="1617"/>
                      <a:pt x="3414" y="1579"/>
                    </a:cubicBezTo>
                    <a:cubicBezTo>
                      <a:pt x="3409" y="1563"/>
                      <a:pt x="3403" y="1544"/>
                      <a:pt x="3403" y="1533"/>
                    </a:cubicBezTo>
                    <a:cubicBezTo>
                      <a:pt x="3401" y="1456"/>
                      <a:pt x="3243" y="1304"/>
                      <a:pt x="3203" y="1291"/>
                    </a:cubicBezTo>
                    <a:cubicBezTo>
                      <a:pt x="3145" y="1272"/>
                      <a:pt x="3067" y="1297"/>
                      <a:pt x="2970" y="1332"/>
                    </a:cubicBezTo>
                    <a:cubicBezTo>
                      <a:pt x="2954" y="1338"/>
                      <a:pt x="2940" y="1343"/>
                      <a:pt x="2929" y="1346"/>
                    </a:cubicBezTo>
                    <a:cubicBezTo>
                      <a:pt x="2909" y="1353"/>
                      <a:pt x="2887" y="1362"/>
                      <a:pt x="2864" y="1373"/>
                    </a:cubicBezTo>
                    <a:cubicBezTo>
                      <a:pt x="2843" y="1382"/>
                      <a:pt x="2778" y="1412"/>
                      <a:pt x="2767" y="1402"/>
                    </a:cubicBezTo>
                    <a:cubicBezTo>
                      <a:pt x="2749" y="1387"/>
                      <a:pt x="2746" y="1375"/>
                      <a:pt x="2746" y="1367"/>
                    </a:cubicBezTo>
                    <a:cubicBezTo>
                      <a:pt x="2745" y="1344"/>
                      <a:pt x="2761" y="1304"/>
                      <a:pt x="2835" y="1234"/>
                    </a:cubicBezTo>
                    <a:cubicBezTo>
                      <a:pt x="2856" y="1230"/>
                      <a:pt x="2906" y="1228"/>
                      <a:pt x="2924" y="1228"/>
                    </a:cubicBezTo>
                    <a:cubicBezTo>
                      <a:pt x="2938" y="1227"/>
                      <a:pt x="2949" y="1227"/>
                      <a:pt x="2954" y="1226"/>
                    </a:cubicBezTo>
                    <a:cubicBezTo>
                      <a:pt x="2967" y="1225"/>
                      <a:pt x="2982" y="1225"/>
                      <a:pt x="2997" y="1224"/>
                    </a:cubicBezTo>
                    <a:cubicBezTo>
                      <a:pt x="3085" y="1220"/>
                      <a:pt x="3249" y="1212"/>
                      <a:pt x="3271" y="1053"/>
                    </a:cubicBezTo>
                    <a:cubicBezTo>
                      <a:pt x="3274" y="1032"/>
                      <a:pt x="3283" y="968"/>
                      <a:pt x="3236" y="932"/>
                    </a:cubicBezTo>
                    <a:cubicBezTo>
                      <a:pt x="3189" y="896"/>
                      <a:pt x="3133" y="919"/>
                      <a:pt x="3088" y="937"/>
                    </a:cubicBezTo>
                    <a:cubicBezTo>
                      <a:pt x="3072" y="944"/>
                      <a:pt x="3042" y="956"/>
                      <a:pt x="3033" y="956"/>
                    </a:cubicBezTo>
                    <a:cubicBezTo>
                      <a:pt x="3033" y="956"/>
                      <a:pt x="3033" y="956"/>
                      <a:pt x="3033" y="956"/>
                    </a:cubicBezTo>
                    <a:cubicBezTo>
                      <a:pt x="3024" y="954"/>
                      <a:pt x="3017" y="952"/>
                      <a:pt x="3013" y="950"/>
                    </a:cubicBezTo>
                    <a:cubicBezTo>
                      <a:pt x="3021" y="936"/>
                      <a:pt x="3037" y="916"/>
                      <a:pt x="3046" y="905"/>
                    </a:cubicBezTo>
                    <a:cubicBezTo>
                      <a:pt x="3058" y="892"/>
                      <a:pt x="3067" y="879"/>
                      <a:pt x="3073" y="870"/>
                    </a:cubicBezTo>
                    <a:lnTo>
                      <a:pt x="3084" y="854"/>
                    </a:lnTo>
                    <a:cubicBezTo>
                      <a:pt x="3150" y="748"/>
                      <a:pt x="3164" y="726"/>
                      <a:pt x="3274" y="769"/>
                    </a:cubicBezTo>
                    <a:cubicBezTo>
                      <a:pt x="3284" y="772"/>
                      <a:pt x="3289" y="777"/>
                      <a:pt x="3300" y="788"/>
                    </a:cubicBezTo>
                    <a:cubicBezTo>
                      <a:pt x="3331" y="818"/>
                      <a:pt x="3367" y="847"/>
                      <a:pt x="3450" y="845"/>
                    </a:cubicBezTo>
                    <a:cubicBezTo>
                      <a:pt x="3484" y="844"/>
                      <a:pt x="3523" y="825"/>
                      <a:pt x="3580" y="795"/>
                    </a:cubicBezTo>
                    <a:cubicBezTo>
                      <a:pt x="3656" y="757"/>
                      <a:pt x="3771" y="699"/>
                      <a:pt x="3844" y="711"/>
                    </a:cubicBezTo>
                    <a:lnTo>
                      <a:pt x="3844" y="711"/>
                    </a:lnTo>
                    <a:close/>
                    <a:moveTo>
                      <a:pt x="4796" y="2283"/>
                    </a:moveTo>
                    <a:lnTo>
                      <a:pt x="4796" y="2283"/>
                    </a:lnTo>
                    <a:cubicBezTo>
                      <a:pt x="4796" y="2283"/>
                      <a:pt x="4796" y="2282"/>
                      <a:pt x="4796" y="2282"/>
                    </a:cubicBezTo>
                    <a:cubicBezTo>
                      <a:pt x="4796" y="2274"/>
                      <a:pt x="4796" y="2267"/>
                      <a:pt x="4795" y="2259"/>
                    </a:cubicBezTo>
                    <a:lnTo>
                      <a:pt x="4796" y="2259"/>
                    </a:lnTo>
                    <a:cubicBezTo>
                      <a:pt x="4794" y="2220"/>
                      <a:pt x="4745" y="1290"/>
                      <a:pt x="3940" y="558"/>
                    </a:cubicBezTo>
                    <a:lnTo>
                      <a:pt x="3940" y="559"/>
                    </a:lnTo>
                    <a:cubicBezTo>
                      <a:pt x="3939" y="558"/>
                      <a:pt x="3939" y="557"/>
                      <a:pt x="3938" y="556"/>
                    </a:cubicBezTo>
                    <a:cubicBezTo>
                      <a:pt x="3508" y="197"/>
                      <a:pt x="2961" y="0"/>
                      <a:pt x="2399" y="0"/>
                    </a:cubicBezTo>
                    <a:cubicBezTo>
                      <a:pt x="1882" y="0"/>
                      <a:pt x="1376" y="162"/>
                      <a:pt x="972" y="459"/>
                    </a:cubicBezTo>
                    <a:cubicBezTo>
                      <a:pt x="731" y="619"/>
                      <a:pt x="588" y="812"/>
                      <a:pt x="546" y="874"/>
                    </a:cubicBezTo>
                    <a:cubicBezTo>
                      <a:pt x="193" y="1302"/>
                      <a:pt x="0" y="1843"/>
                      <a:pt x="0" y="2399"/>
                    </a:cubicBezTo>
                    <a:cubicBezTo>
                      <a:pt x="0" y="3722"/>
                      <a:pt x="1076" y="4799"/>
                      <a:pt x="2399" y="4799"/>
                    </a:cubicBezTo>
                    <a:cubicBezTo>
                      <a:pt x="3723" y="4799"/>
                      <a:pt x="4799" y="3722"/>
                      <a:pt x="4799" y="2399"/>
                    </a:cubicBezTo>
                    <a:cubicBezTo>
                      <a:pt x="4799" y="2360"/>
                      <a:pt x="4798" y="2321"/>
                      <a:pt x="4796" y="2283"/>
                    </a:cubicBezTo>
                    <a:close/>
                  </a:path>
                </a:pathLst>
              </a:custGeom>
              <a:solidFill>
                <a:schemeClr val="bg1"/>
              </a:solidFill>
              <a:ln w="0">
                <a:solidFill>
                  <a:schemeClr val="bg1"/>
                </a:solidFill>
                <a:prstDash val="solid"/>
                <a:round/>
                <a:headEnd/>
                <a:tailEnd/>
              </a:ln>
            </p:spPr>
            <p:txBody>
              <a:bodyPr vert="horz" wrap="square" lIns="182880" tIns="91440" rIns="182880" bIns="91440" numCol="1" anchor="t" anchorCtr="0" compatLnSpc="1">
                <a:prstTxWarp prst="textNoShape">
                  <a:avLst/>
                </a:prstTxWarp>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endParaRPr lang="en-US" sz="7200"/>
              </a:p>
            </p:txBody>
          </p:sp>
        </p:grpSp>
        <p:pic>
          <p:nvPicPr>
            <p:cNvPr id="2182" name="Graphic 2181">
              <a:extLst>
                <a:ext uri="{FF2B5EF4-FFF2-40B4-BE49-F238E27FC236}">
                  <a16:creationId xmlns:a16="http://schemas.microsoft.com/office/drawing/2014/main" id="{EAF4E0AD-7475-F160-5F1B-8E3494A373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69887" y="2203276"/>
              <a:ext cx="683495" cy="669691"/>
            </a:xfrm>
            <a:prstGeom prst="rect">
              <a:avLst/>
            </a:prstGeom>
          </p:spPr>
        </p:pic>
        <p:pic>
          <p:nvPicPr>
            <p:cNvPr id="2183" name="Graphic 2182">
              <a:extLst>
                <a:ext uri="{FF2B5EF4-FFF2-40B4-BE49-F238E27FC236}">
                  <a16:creationId xmlns:a16="http://schemas.microsoft.com/office/drawing/2014/main" id="{FDF65040-46D8-CDD6-ED5C-F737D5511C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1161" y="1509455"/>
              <a:ext cx="721327" cy="896377"/>
            </a:xfrm>
            <a:prstGeom prst="rect">
              <a:avLst/>
            </a:prstGeom>
          </p:spPr>
        </p:pic>
        <p:cxnSp>
          <p:nvCxnSpPr>
            <p:cNvPr id="2151" name="Straight Connector 2150">
              <a:extLst>
                <a:ext uri="{FF2B5EF4-FFF2-40B4-BE49-F238E27FC236}">
                  <a16:creationId xmlns:a16="http://schemas.microsoft.com/office/drawing/2014/main" id="{62CA7CB2-63E4-57EA-1D6A-1CCF50D979FB}"/>
                </a:ext>
              </a:extLst>
            </p:cNvPr>
            <p:cNvCxnSpPr>
              <a:cxnSpLocks/>
            </p:cNvCxnSpPr>
            <p:nvPr/>
          </p:nvCxnSpPr>
          <p:spPr>
            <a:xfrm>
              <a:off x="6084416" y="3334358"/>
              <a:ext cx="0" cy="364698"/>
            </a:xfrm>
            <a:prstGeom prst="line">
              <a:avLst/>
            </a:prstGeom>
            <a:solidFill>
              <a:schemeClr val="accent2">
                <a:lumMod val="75000"/>
              </a:schemeClr>
            </a:solidFill>
            <a:ln w="28575" cap="rnd">
              <a:solidFill>
                <a:srgbClr val="6A88C3"/>
              </a:solidFill>
              <a:prstDash val="solid"/>
              <a:round/>
            </a:ln>
          </p:spPr>
        </p:cxnSp>
        <p:cxnSp>
          <p:nvCxnSpPr>
            <p:cNvPr id="2102" name="Connector: Elbow 96">
              <a:extLst>
                <a:ext uri="{FF2B5EF4-FFF2-40B4-BE49-F238E27FC236}">
                  <a16:creationId xmlns:a16="http://schemas.microsoft.com/office/drawing/2014/main" id="{144DDDEC-34FD-CF65-E59A-BE224386F095}"/>
                </a:ext>
              </a:extLst>
            </p:cNvPr>
            <p:cNvCxnSpPr>
              <a:cxnSpLocks/>
            </p:cNvCxnSpPr>
            <p:nvPr/>
          </p:nvCxnSpPr>
          <p:spPr>
            <a:xfrm rot="10800000" flipV="1">
              <a:off x="2569409" y="2934658"/>
              <a:ext cx="546899" cy="424088"/>
            </a:xfrm>
            <a:prstGeom prst="bentConnector3">
              <a:avLst>
                <a:gd name="adj1" fmla="val -159"/>
              </a:avLst>
            </a:prstGeom>
            <a:solidFill>
              <a:schemeClr val="accent2">
                <a:lumMod val="75000"/>
              </a:schemeClr>
            </a:solidFill>
            <a:ln w="28575" cap="rnd">
              <a:solidFill>
                <a:srgbClr val="91305D"/>
              </a:solidFill>
              <a:prstDash val="solid"/>
              <a:round/>
            </a:ln>
          </p:spPr>
        </p:cxnSp>
      </p:grpSp>
      <p:sp>
        <p:nvSpPr>
          <p:cNvPr id="2258" name="Title 1">
            <a:extLst>
              <a:ext uri="{FF2B5EF4-FFF2-40B4-BE49-F238E27FC236}">
                <a16:creationId xmlns:a16="http://schemas.microsoft.com/office/drawing/2014/main" id="{D30B5267-7089-2501-4DD0-1B0AF9FF7281}"/>
              </a:ext>
            </a:extLst>
          </p:cNvPr>
          <p:cNvSpPr txBox="1">
            <a:spLocks/>
          </p:cNvSpPr>
          <p:nvPr/>
        </p:nvSpPr>
        <p:spPr>
          <a:xfrm>
            <a:off x="115004" y="201839"/>
            <a:ext cx="15773400" cy="914400"/>
          </a:xfrm>
          <a:prstGeom prst="rect">
            <a:avLst/>
          </a:prstGeom>
        </p:spPr>
        <p:txBody>
          <a:bodyPr vert="horz" lIns="182880" tIns="91440" rIns="182880" bIns="91440" rtlCol="0" anchor="ctr">
            <a:normAutofit fontScale="90000" lnSpcReduction="20000"/>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nl-BE" sz="6000" spc="600">
                <a:solidFill>
                  <a:schemeClr val="bg1"/>
                </a:solidFill>
              </a:rPr>
              <a:t>OUR PRINCIPLES</a:t>
            </a:r>
          </a:p>
        </p:txBody>
      </p:sp>
      <p:sp>
        <p:nvSpPr>
          <p:cNvPr id="4" name="Title 3">
            <a:extLst>
              <a:ext uri="{FF2B5EF4-FFF2-40B4-BE49-F238E27FC236}">
                <a16:creationId xmlns:a16="http://schemas.microsoft.com/office/drawing/2014/main" id="{29F3061E-3020-1C50-9D0F-7CE10DA7834B}"/>
              </a:ext>
            </a:extLst>
          </p:cNvPr>
          <p:cNvSpPr>
            <a:spLocks noGrp="1"/>
          </p:cNvSpPr>
          <p:nvPr>
            <p:ph type="title"/>
          </p:nvPr>
        </p:nvSpPr>
        <p:spPr>
          <a:xfrm>
            <a:off x="1257300" y="710303"/>
            <a:ext cx="15773400" cy="775597"/>
          </a:xfrm>
        </p:spPr>
        <p:txBody>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5600">
                <a:solidFill>
                  <a:schemeClr val="accent5"/>
                </a:solidFill>
                <a:latin typeface="+mj-lt"/>
              </a:rPr>
              <a:t>Our Principles</a:t>
            </a:r>
          </a:p>
        </p:txBody>
      </p:sp>
    </p:spTree>
    <p:extLst>
      <p:ext uri="{BB962C8B-B14F-4D97-AF65-F5344CB8AC3E}">
        <p14:creationId xmlns:p14="http://schemas.microsoft.com/office/powerpoint/2010/main" val="333124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_BG">
            <a:extLst>
              <a:ext uri="{FF2B5EF4-FFF2-40B4-BE49-F238E27FC236}">
                <a16:creationId xmlns:a16="http://schemas.microsoft.com/office/drawing/2014/main" id="{63251494-488C-3E00-8D54-753ADDDAA89F}"/>
              </a:ext>
            </a:extLst>
          </p:cNvPr>
          <p:cNvSpPr/>
          <p:nvPr/>
        </p:nvSpPr>
        <p:spPr>
          <a:xfrm>
            <a:off x="969554" y="1028701"/>
            <a:ext cx="6005922" cy="8229602"/>
          </a:xfrm>
          <a:prstGeom prst="roundRect">
            <a:avLst>
              <a:gd name="adj" fmla="val 361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445">
              <a:defRPr/>
            </a:pPr>
            <a:endParaRPr lang="en-GB" sz="3600">
              <a:solidFill>
                <a:srgbClr val="FFFFFF"/>
              </a:solidFill>
              <a:latin typeface="Anova Light"/>
            </a:endParaRPr>
          </a:p>
        </p:txBody>
      </p:sp>
      <p:sp>
        <p:nvSpPr>
          <p:cNvPr id="5" name="Title 4">
            <a:extLst>
              <a:ext uri="{FF2B5EF4-FFF2-40B4-BE49-F238E27FC236}">
                <a16:creationId xmlns:a16="http://schemas.microsoft.com/office/drawing/2014/main" id="{EB9F6ED3-A01B-2889-70C1-FE5CD66E06D7}"/>
              </a:ext>
            </a:extLst>
          </p:cNvPr>
          <p:cNvSpPr>
            <a:spLocks noGrp="1"/>
          </p:cNvSpPr>
          <p:nvPr>
            <p:ph type="title"/>
          </p:nvPr>
        </p:nvSpPr>
        <p:spPr>
          <a:xfrm>
            <a:off x="1498772" y="7075018"/>
            <a:ext cx="5284145" cy="1551194"/>
          </a:xfrm>
        </p:spPr>
        <p:txBody>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5600">
                <a:solidFill>
                  <a:schemeClr val="accent5"/>
                </a:solidFill>
                <a:latin typeface="+mj-lt"/>
              </a:rPr>
              <a:t>Governing AI </a:t>
            </a:r>
            <a:br>
              <a:rPr lang="en-US" sz="5600">
                <a:solidFill>
                  <a:schemeClr val="accent5"/>
                </a:solidFill>
                <a:latin typeface="+mj-lt"/>
              </a:rPr>
            </a:br>
            <a:r>
              <a:rPr lang="en-US" sz="5600">
                <a:solidFill>
                  <a:schemeClr val="accent5"/>
                </a:solidFill>
                <a:latin typeface="+mj-lt"/>
              </a:rPr>
              <a:t>at SAS</a:t>
            </a:r>
          </a:p>
        </p:txBody>
      </p:sp>
      <p:sp>
        <p:nvSpPr>
          <p:cNvPr id="19" name="!!_Ov">
            <a:extLst>
              <a:ext uri="{FF2B5EF4-FFF2-40B4-BE49-F238E27FC236}">
                <a16:creationId xmlns:a16="http://schemas.microsoft.com/office/drawing/2014/main" id="{92D2983A-1EFB-957C-E380-9AFEE842BCB7}"/>
              </a:ext>
            </a:extLst>
          </p:cNvPr>
          <p:cNvSpPr/>
          <p:nvPr/>
        </p:nvSpPr>
        <p:spPr>
          <a:xfrm>
            <a:off x="7246939" y="1028700"/>
            <a:ext cx="10045700" cy="8229600"/>
          </a:xfrm>
          <a:prstGeom prst="roundRect">
            <a:avLst>
              <a:gd name="adj" fmla="val 3350"/>
            </a:avLst>
          </a:prstGeom>
          <a:solidFill>
            <a:srgbClr val="0766D1"/>
          </a:solidFill>
          <a:ln w="0" cap="flat">
            <a:no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grpSp>
        <p:nvGrpSpPr>
          <p:cNvPr id="86" name="Group 85">
            <a:extLst>
              <a:ext uri="{FF2B5EF4-FFF2-40B4-BE49-F238E27FC236}">
                <a16:creationId xmlns:a16="http://schemas.microsoft.com/office/drawing/2014/main" id="{18D0BA1D-1970-B1D1-BA30-20BF4C8F4B69}"/>
              </a:ext>
            </a:extLst>
          </p:cNvPr>
          <p:cNvGrpSpPr/>
          <p:nvPr/>
        </p:nvGrpSpPr>
        <p:grpSpPr>
          <a:xfrm>
            <a:off x="8801101" y="1674814"/>
            <a:ext cx="6937376" cy="6937376"/>
            <a:chOff x="10128028" y="2095500"/>
            <a:chExt cx="6095999" cy="6095999"/>
          </a:xfrm>
        </p:grpSpPr>
        <p:sp>
          <p:nvSpPr>
            <p:cNvPr id="20" name="Freeform: Shape 19">
              <a:extLst>
                <a:ext uri="{FF2B5EF4-FFF2-40B4-BE49-F238E27FC236}">
                  <a16:creationId xmlns:a16="http://schemas.microsoft.com/office/drawing/2014/main" id="{A03DE1D8-C9F3-38BF-9FD9-DBF900D298ED}"/>
                </a:ext>
              </a:extLst>
            </p:cNvPr>
            <p:cNvSpPr/>
            <p:nvPr/>
          </p:nvSpPr>
          <p:spPr>
            <a:xfrm>
              <a:off x="13101638" y="2095500"/>
              <a:ext cx="148875" cy="297656"/>
            </a:xfrm>
            <a:custGeom>
              <a:avLst/>
              <a:gdLst>
                <a:gd name="connsiteX0" fmla="*/ 0 w 148875"/>
                <a:gd name="connsiteY0" fmla="*/ 0 h 297656"/>
                <a:gd name="connsiteX1" fmla="*/ 148876 w 148875"/>
                <a:gd name="connsiteY1" fmla="*/ 148876 h 297656"/>
                <a:gd name="connsiteX2" fmla="*/ 0 w 148875"/>
                <a:gd name="connsiteY2" fmla="*/ 297656 h 297656"/>
              </a:gdLst>
              <a:ahLst/>
              <a:cxnLst>
                <a:cxn ang="0">
                  <a:pos x="connsiteX0" y="connsiteY0"/>
                </a:cxn>
                <a:cxn ang="0">
                  <a:pos x="connsiteX1" y="connsiteY1"/>
                </a:cxn>
                <a:cxn ang="0">
                  <a:pos x="connsiteX2" y="connsiteY2"/>
                </a:cxn>
              </a:cxnLst>
              <a:rect l="l" t="t" r="r" b="b"/>
              <a:pathLst>
                <a:path w="148875" h="297656">
                  <a:moveTo>
                    <a:pt x="0" y="0"/>
                  </a:moveTo>
                  <a:lnTo>
                    <a:pt x="148876" y="148876"/>
                  </a:lnTo>
                  <a:lnTo>
                    <a:pt x="0" y="297656"/>
                  </a:lnTo>
                </a:path>
              </a:pathLst>
            </a:custGeom>
            <a:noFill/>
            <a:ln w="9525"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21" name="Freeform: Shape 20">
              <a:extLst>
                <a:ext uri="{FF2B5EF4-FFF2-40B4-BE49-F238E27FC236}">
                  <a16:creationId xmlns:a16="http://schemas.microsoft.com/office/drawing/2014/main" id="{95D2EEF8-CD23-A9B4-FFD5-180765373DF7}"/>
                </a:ext>
              </a:extLst>
            </p:cNvPr>
            <p:cNvSpPr/>
            <p:nvPr/>
          </p:nvSpPr>
          <p:spPr>
            <a:xfrm>
              <a:off x="13101638" y="7893843"/>
              <a:ext cx="148875" cy="297656"/>
            </a:xfrm>
            <a:custGeom>
              <a:avLst/>
              <a:gdLst>
                <a:gd name="connsiteX0" fmla="*/ 148876 w 148875"/>
                <a:gd name="connsiteY0" fmla="*/ 297656 h 297656"/>
                <a:gd name="connsiteX1" fmla="*/ 0 w 148875"/>
                <a:gd name="connsiteY1" fmla="*/ 148780 h 297656"/>
                <a:gd name="connsiteX2" fmla="*/ 148876 w 148875"/>
                <a:gd name="connsiteY2" fmla="*/ 0 h 297656"/>
              </a:gdLst>
              <a:ahLst/>
              <a:cxnLst>
                <a:cxn ang="0">
                  <a:pos x="connsiteX0" y="connsiteY0"/>
                </a:cxn>
                <a:cxn ang="0">
                  <a:pos x="connsiteX1" y="connsiteY1"/>
                </a:cxn>
                <a:cxn ang="0">
                  <a:pos x="connsiteX2" y="connsiteY2"/>
                </a:cxn>
              </a:cxnLst>
              <a:rect l="l" t="t" r="r" b="b"/>
              <a:pathLst>
                <a:path w="148875" h="297656">
                  <a:moveTo>
                    <a:pt x="148876" y="297656"/>
                  </a:moveTo>
                  <a:lnTo>
                    <a:pt x="0" y="148780"/>
                  </a:lnTo>
                  <a:lnTo>
                    <a:pt x="148876" y="0"/>
                  </a:lnTo>
                </a:path>
              </a:pathLst>
            </a:custGeom>
            <a:noFill/>
            <a:ln w="9525"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22" name="Freeform: Shape 21">
              <a:extLst>
                <a:ext uri="{FF2B5EF4-FFF2-40B4-BE49-F238E27FC236}">
                  <a16:creationId xmlns:a16="http://schemas.microsoft.com/office/drawing/2014/main" id="{D9ED5F28-668D-93F0-AD38-E9E98364F12B}"/>
                </a:ext>
              </a:extLst>
            </p:cNvPr>
            <p:cNvSpPr/>
            <p:nvPr/>
          </p:nvSpPr>
          <p:spPr>
            <a:xfrm>
              <a:off x="15926371" y="5069109"/>
              <a:ext cx="297656" cy="148780"/>
            </a:xfrm>
            <a:custGeom>
              <a:avLst/>
              <a:gdLst>
                <a:gd name="connsiteX0" fmla="*/ 297656 w 297656"/>
                <a:gd name="connsiteY0" fmla="*/ 0 h 148780"/>
                <a:gd name="connsiteX1" fmla="*/ 148876 w 297656"/>
                <a:gd name="connsiteY1" fmla="*/ 148780 h 148780"/>
                <a:gd name="connsiteX2" fmla="*/ 0 w 297656"/>
                <a:gd name="connsiteY2" fmla="*/ 0 h 148780"/>
              </a:gdLst>
              <a:ahLst/>
              <a:cxnLst>
                <a:cxn ang="0">
                  <a:pos x="connsiteX0" y="connsiteY0"/>
                </a:cxn>
                <a:cxn ang="0">
                  <a:pos x="connsiteX1" y="connsiteY1"/>
                </a:cxn>
                <a:cxn ang="0">
                  <a:pos x="connsiteX2" y="connsiteY2"/>
                </a:cxn>
              </a:cxnLst>
              <a:rect l="l" t="t" r="r" b="b"/>
              <a:pathLst>
                <a:path w="297656" h="148780">
                  <a:moveTo>
                    <a:pt x="297656" y="0"/>
                  </a:moveTo>
                  <a:lnTo>
                    <a:pt x="148876" y="148780"/>
                  </a:lnTo>
                  <a:lnTo>
                    <a:pt x="0" y="0"/>
                  </a:lnTo>
                </a:path>
              </a:pathLst>
            </a:custGeom>
            <a:noFill/>
            <a:ln w="9525"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23" name="Freeform: Shape 22">
              <a:extLst>
                <a:ext uri="{FF2B5EF4-FFF2-40B4-BE49-F238E27FC236}">
                  <a16:creationId xmlns:a16="http://schemas.microsoft.com/office/drawing/2014/main" id="{140E843A-19E8-5AFE-5ACF-96324E926709}"/>
                </a:ext>
              </a:extLst>
            </p:cNvPr>
            <p:cNvSpPr/>
            <p:nvPr/>
          </p:nvSpPr>
          <p:spPr>
            <a:xfrm>
              <a:off x="10128028" y="5069109"/>
              <a:ext cx="297656" cy="148780"/>
            </a:xfrm>
            <a:custGeom>
              <a:avLst/>
              <a:gdLst>
                <a:gd name="connsiteX0" fmla="*/ 0 w 297656"/>
                <a:gd name="connsiteY0" fmla="*/ 148780 h 148780"/>
                <a:gd name="connsiteX1" fmla="*/ 148876 w 297656"/>
                <a:gd name="connsiteY1" fmla="*/ 0 h 148780"/>
                <a:gd name="connsiteX2" fmla="*/ 297656 w 297656"/>
                <a:gd name="connsiteY2" fmla="*/ 148780 h 148780"/>
              </a:gdLst>
              <a:ahLst/>
              <a:cxnLst>
                <a:cxn ang="0">
                  <a:pos x="connsiteX0" y="connsiteY0"/>
                </a:cxn>
                <a:cxn ang="0">
                  <a:pos x="connsiteX1" y="connsiteY1"/>
                </a:cxn>
                <a:cxn ang="0">
                  <a:pos x="connsiteX2" y="connsiteY2"/>
                </a:cxn>
              </a:cxnLst>
              <a:rect l="l" t="t" r="r" b="b"/>
              <a:pathLst>
                <a:path w="297656" h="148780">
                  <a:moveTo>
                    <a:pt x="0" y="148780"/>
                  </a:moveTo>
                  <a:lnTo>
                    <a:pt x="148876" y="0"/>
                  </a:lnTo>
                  <a:lnTo>
                    <a:pt x="297656" y="148780"/>
                  </a:lnTo>
                </a:path>
              </a:pathLst>
            </a:custGeom>
            <a:noFill/>
            <a:ln w="9525"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24" name="Freeform: Shape 23">
              <a:extLst>
                <a:ext uri="{FF2B5EF4-FFF2-40B4-BE49-F238E27FC236}">
                  <a16:creationId xmlns:a16="http://schemas.microsoft.com/office/drawing/2014/main" id="{8862B6C7-23FB-8ECD-0F54-DAA0D9BDB134}"/>
                </a:ext>
              </a:extLst>
            </p:cNvPr>
            <p:cNvSpPr/>
            <p:nvPr/>
          </p:nvSpPr>
          <p:spPr>
            <a:xfrm>
              <a:off x="15006638" y="2857500"/>
              <a:ext cx="457200" cy="457200"/>
            </a:xfrm>
            <a:custGeom>
              <a:avLst/>
              <a:gdLst>
                <a:gd name="connsiteX0" fmla="*/ 457200 w 457200"/>
                <a:gd name="connsiteY0" fmla="*/ 228600 h 457200"/>
                <a:gd name="connsiteX1" fmla="*/ 228600 w 457200"/>
                <a:gd name="connsiteY1" fmla="*/ 457200 h 457200"/>
                <a:gd name="connsiteX2" fmla="*/ 0 w 457200"/>
                <a:gd name="connsiteY2" fmla="*/ 228600 h 457200"/>
                <a:gd name="connsiteX3" fmla="*/ 228600 w 457200"/>
                <a:gd name="connsiteY3" fmla="*/ 0 h 457200"/>
                <a:gd name="connsiteX4" fmla="*/ 457200 w 457200"/>
                <a:gd name="connsiteY4" fmla="*/ 2286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457200" y="228600"/>
                  </a:moveTo>
                  <a:cubicBezTo>
                    <a:pt x="457200" y="354852"/>
                    <a:pt x="354852" y="457200"/>
                    <a:pt x="228600" y="457200"/>
                  </a:cubicBezTo>
                  <a:cubicBezTo>
                    <a:pt x="102348" y="457200"/>
                    <a:pt x="0" y="354852"/>
                    <a:pt x="0" y="228600"/>
                  </a:cubicBezTo>
                  <a:cubicBezTo>
                    <a:pt x="0" y="102348"/>
                    <a:pt x="102348" y="0"/>
                    <a:pt x="228600" y="0"/>
                  </a:cubicBezTo>
                  <a:cubicBezTo>
                    <a:pt x="354852" y="0"/>
                    <a:pt x="457200" y="102348"/>
                    <a:pt x="457200" y="228600"/>
                  </a:cubicBezTo>
                  <a:close/>
                </a:path>
              </a:pathLst>
            </a:custGeom>
            <a:solidFill>
              <a:srgbClr val="FFFFFF"/>
            </a:solidFill>
            <a:ln w="0" cap="flat">
              <a:no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25" name="Freeform: Shape 24">
              <a:extLst>
                <a:ext uri="{FF2B5EF4-FFF2-40B4-BE49-F238E27FC236}">
                  <a16:creationId xmlns:a16="http://schemas.microsoft.com/office/drawing/2014/main" id="{C0FE4E46-5FDC-1124-C4DC-46980640A1EE}"/>
                </a:ext>
              </a:extLst>
            </p:cNvPr>
            <p:cNvSpPr/>
            <p:nvPr/>
          </p:nvSpPr>
          <p:spPr>
            <a:xfrm>
              <a:off x="15006638" y="6972300"/>
              <a:ext cx="457200" cy="457200"/>
            </a:xfrm>
            <a:custGeom>
              <a:avLst/>
              <a:gdLst>
                <a:gd name="connsiteX0" fmla="*/ 457200 w 457200"/>
                <a:gd name="connsiteY0" fmla="*/ 228600 h 457200"/>
                <a:gd name="connsiteX1" fmla="*/ 228600 w 457200"/>
                <a:gd name="connsiteY1" fmla="*/ 457200 h 457200"/>
                <a:gd name="connsiteX2" fmla="*/ 0 w 457200"/>
                <a:gd name="connsiteY2" fmla="*/ 228600 h 457200"/>
                <a:gd name="connsiteX3" fmla="*/ 228600 w 457200"/>
                <a:gd name="connsiteY3" fmla="*/ 0 h 457200"/>
                <a:gd name="connsiteX4" fmla="*/ 457200 w 457200"/>
                <a:gd name="connsiteY4" fmla="*/ 2286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457200" y="228600"/>
                  </a:moveTo>
                  <a:cubicBezTo>
                    <a:pt x="457200" y="354852"/>
                    <a:pt x="354852" y="457200"/>
                    <a:pt x="228600" y="457200"/>
                  </a:cubicBezTo>
                  <a:cubicBezTo>
                    <a:pt x="102348" y="457200"/>
                    <a:pt x="0" y="354852"/>
                    <a:pt x="0" y="228600"/>
                  </a:cubicBezTo>
                  <a:cubicBezTo>
                    <a:pt x="0" y="102348"/>
                    <a:pt x="102348" y="0"/>
                    <a:pt x="228600" y="0"/>
                  </a:cubicBezTo>
                  <a:cubicBezTo>
                    <a:pt x="354852" y="0"/>
                    <a:pt x="457200" y="102348"/>
                    <a:pt x="457200" y="228600"/>
                  </a:cubicBezTo>
                  <a:close/>
                </a:path>
              </a:pathLst>
            </a:custGeom>
            <a:solidFill>
              <a:srgbClr val="FFFFFF"/>
            </a:solidFill>
            <a:ln w="0" cap="flat">
              <a:no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26" name="Freeform: Shape 25">
              <a:extLst>
                <a:ext uri="{FF2B5EF4-FFF2-40B4-BE49-F238E27FC236}">
                  <a16:creationId xmlns:a16="http://schemas.microsoft.com/office/drawing/2014/main" id="{A28081FD-F867-EA44-44F5-29210B99F25E}"/>
                </a:ext>
              </a:extLst>
            </p:cNvPr>
            <p:cNvSpPr/>
            <p:nvPr/>
          </p:nvSpPr>
          <p:spPr>
            <a:xfrm>
              <a:off x="10891838" y="2857500"/>
              <a:ext cx="457200" cy="457200"/>
            </a:xfrm>
            <a:custGeom>
              <a:avLst/>
              <a:gdLst>
                <a:gd name="connsiteX0" fmla="*/ 457200 w 457200"/>
                <a:gd name="connsiteY0" fmla="*/ 228600 h 457200"/>
                <a:gd name="connsiteX1" fmla="*/ 228600 w 457200"/>
                <a:gd name="connsiteY1" fmla="*/ 457200 h 457200"/>
                <a:gd name="connsiteX2" fmla="*/ 0 w 457200"/>
                <a:gd name="connsiteY2" fmla="*/ 228600 h 457200"/>
                <a:gd name="connsiteX3" fmla="*/ 228600 w 457200"/>
                <a:gd name="connsiteY3" fmla="*/ 0 h 457200"/>
                <a:gd name="connsiteX4" fmla="*/ 457200 w 457200"/>
                <a:gd name="connsiteY4" fmla="*/ 2286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457200" y="228600"/>
                  </a:moveTo>
                  <a:cubicBezTo>
                    <a:pt x="457200" y="354852"/>
                    <a:pt x="354852" y="457200"/>
                    <a:pt x="228600" y="457200"/>
                  </a:cubicBezTo>
                  <a:cubicBezTo>
                    <a:pt x="102348" y="457200"/>
                    <a:pt x="0" y="354852"/>
                    <a:pt x="0" y="228600"/>
                  </a:cubicBezTo>
                  <a:cubicBezTo>
                    <a:pt x="0" y="102348"/>
                    <a:pt x="102348" y="0"/>
                    <a:pt x="228600" y="0"/>
                  </a:cubicBezTo>
                  <a:cubicBezTo>
                    <a:pt x="354852" y="0"/>
                    <a:pt x="457200" y="102348"/>
                    <a:pt x="457200" y="228600"/>
                  </a:cubicBezTo>
                  <a:close/>
                </a:path>
              </a:pathLst>
            </a:custGeom>
            <a:solidFill>
              <a:srgbClr val="FFFFFF"/>
            </a:solidFill>
            <a:ln w="0" cap="flat">
              <a:no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27" name="Freeform: Shape 26">
              <a:extLst>
                <a:ext uri="{FF2B5EF4-FFF2-40B4-BE49-F238E27FC236}">
                  <a16:creationId xmlns:a16="http://schemas.microsoft.com/office/drawing/2014/main" id="{BED08591-1B98-8E90-44D1-A4747A3F59F2}"/>
                </a:ext>
              </a:extLst>
            </p:cNvPr>
            <p:cNvSpPr/>
            <p:nvPr/>
          </p:nvSpPr>
          <p:spPr>
            <a:xfrm>
              <a:off x="10891838" y="6972300"/>
              <a:ext cx="457200" cy="457200"/>
            </a:xfrm>
            <a:custGeom>
              <a:avLst/>
              <a:gdLst>
                <a:gd name="connsiteX0" fmla="*/ 457200 w 457200"/>
                <a:gd name="connsiteY0" fmla="*/ 228600 h 457200"/>
                <a:gd name="connsiteX1" fmla="*/ 228600 w 457200"/>
                <a:gd name="connsiteY1" fmla="*/ 457200 h 457200"/>
                <a:gd name="connsiteX2" fmla="*/ 0 w 457200"/>
                <a:gd name="connsiteY2" fmla="*/ 228600 h 457200"/>
                <a:gd name="connsiteX3" fmla="*/ 228600 w 457200"/>
                <a:gd name="connsiteY3" fmla="*/ 0 h 457200"/>
                <a:gd name="connsiteX4" fmla="*/ 457200 w 457200"/>
                <a:gd name="connsiteY4" fmla="*/ 2286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457200" y="228600"/>
                  </a:moveTo>
                  <a:cubicBezTo>
                    <a:pt x="457200" y="354852"/>
                    <a:pt x="354852" y="457200"/>
                    <a:pt x="228600" y="457200"/>
                  </a:cubicBezTo>
                  <a:cubicBezTo>
                    <a:pt x="102348" y="457200"/>
                    <a:pt x="0" y="354852"/>
                    <a:pt x="0" y="228600"/>
                  </a:cubicBezTo>
                  <a:cubicBezTo>
                    <a:pt x="0" y="102348"/>
                    <a:pt x="102348" y="0"/>
                    <a:pt x="228600" y="0"/>
                  </a:cubicBezTo>
                  <a:cubicBezTo>
                    <a:pt x="354852" y="0"/>
                    <a:pt x="457200" y="102348"/>
                    <a:pt x="457200" y="228600"/>
                  </a:cubicBezTo>
                  <a:close/>
                </a:path>
              </a:pathLst>
            </a:custGeom>
            <a:solidFill>
              <a:srgbClr val="FFFFFF"/>
            </a:solidFill>
            <a:ln w="0" cap="flat">
              <a:noFill/>
              <a:prstDash val="solid"/>
              <a:miter/>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28" name="Freeform: Shape 27">
              <a:extLst>
                <a:ext uri="{FF2B5EF4-FFF2-40B4-BE49-F238E27FC236}">
                  <a16:creationId xmlns:a16="http://schemas.microsoft.com/office/drawing/2014/main" id="{24112B53-2DD2-CE3F-9BDF-99188B560C2D}"/>
                </a:ext>
              </a:extLst>
            </p:cNvPr>
            <p:cNvSpPr/>
            <p:nvPr/>
          </p:nvSpPr>
          <p:spPr>
            <a:xfrm>
              <a:off x="10282260" y="3272028"/>
              <a:ext cx="685777" cy="3649218"/>
            </a:xfrm>
            <a:custGeom>
              <a:avLst/>
              <a:gdLst>
                <a:gd name="connsiteX0" fmla="*/ 609578 w 685777"/>
                <a:gd name="connsiteY0" fmla="*/ 3649218 h 3649218"/>
                <a:gd name="connsiteX1" fmla="*/ 685778 w 685777"/>
                <a:gd name="connsiteY1" fmla="*/ 0 h 3649218"/>
              </a:gdLst>
              <a:ahLst/>
              <a:cxnLst>
                <a:cxn ang="0">
                  <a:pos x="connsiteX0" y="connsiteY0"/>
                </a:cxn>
                <a:cxn ang="0">
                  <a:pos x="connsiteX1" y="connsiteY1"/>
                </a:cxn>
              </a:cxnLst>
              <a:rect l="l" t="t" r="r" b="b"/>
              <a:pathLst>
                <a:path w="685777" h="3649218">
                  <a:moveTo>
                    <a:pt x="609578" y="3649218"/>
                  </a:moveTo>
                  <a:cubicBezTo>
                    <a:pt x="-227860" y="2575179"/>
                    <a:pt x="-202429" y="1046512"/>
                    <a:pt x="685778" y="0"/>
                  </a:cubicBezTo>
                </a:path>
              </a:pathLst>
            </a:custGeom>
            <a:noFill/>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29" name="Freeform: Shape 28">
              <a:extLst>
                <a:ext uri="{FF2B5EF4-FFF2-40B4-BE49-F238E27FC236}">
                  <a16:creationId xmlns:a16="http://schemas.microsoft.com/office/drawing/2014/main" id="{15295235-5A8E-89D7-E795-F45BD836928F}"/>
                </a:ext>
              </a:extLst>
            </p:cNvPr>
            <p:cNvSpPr/>
            <p:nvPr/>
          </p:nvSpPr>
          <p:spPr>
            <a:xfrm>
              <a:off x="11306366" y="7353300"/>
              <a:ext cx="3649218" cy="685777"/>
            </a:xfrm>
            <a:custGeom>
              <a:avLst/>
              <a:gdLst>
                <a:gd name="connsiteX0" fmla="*/ 3649218 w 3649218"/>
                <a:gd name="connsiteY0" fmla="*/ 76200 h 685777"/>
                <a:gd name="connsiteX1" fmla="*/ 0 w 3649218"/>
                <a:gd name="connsiteY1" fmla="*/ 0 h 685777"/>
              </a:gdLst>
              <a:ahLst/>
              <a:cxnLst>
                <a:cxn ang="0">
                  <a:pos x="connsiteX0" y="connsiteY0"/>
                </a:cxn>
                <a:cxn ang="0">
                  <a:pos x="connsiteX1" y="connsiteY1"/>
                </a:cxn>
              </a:cxnLst>
              <a:rect l="l" t="t" r="r" b="b"/>
              <a:pathLst>
                <a:path w="3649218" h="685777">
                  <a:moveTo>
                    <a:pt x="3649218" y="76200"/>
                  </a:moveTo>
                  <a:cubicBezTo>
                    <a:pt x="2575179" y="913638"/>
                    <a:pt x="1046512" y="888206"/>
                    <a:pt x="0" y="0"/>
                  </a:cubicBezTo>
                </a:path>
              </a:pathLst>
            </a:custGeom>
            <a:noFill/>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30" name="Freeform: Shape 29">
              <a:extLst>
                <a:ext uri="{FF2B5EF4-FFF2-40B4-BE49-F238E27FC236}">
                  <a16:creationId xmlns:a16="http://schemas.microsoft.com/office/drawing/2014/main" id="{09E10126-A374-BEAD-8760-FE82D4F28991}"/>
                </a:ext>
              </a:extLst>
            </p:cNvPr>
            <p:cNvSpPr/>
            <p:nvPr/>
          </p:nvSpPr>
          <p:spPr>
            <a:xfrm>
              <a:off x="15358682" y="3365754"/>
              <a:ext cx="714777" cy="3682745"/>
            </a:xfrm>
            <a:custGeom>
              <a:avLst/>
              <a:gdLst>
                <a:gd name="connsiteX0" fmla="*/ 105156 w 714777"/>
                <a:gd name="connsiteY0" fmla="*/ 0 h 3682745"/>
                <a:gd name="connsiteX1" fmla="*/ 0 w 714777"/>
                <a:gd name="connsiteY1" fmla="*/ 3682746 h 3682745"/>
              </a:gdLst>
              <a:ahLst/>
              <a:cxnLst>
                <a:cxn ang="0">
                  <a:pos x="connsiteX0" y="connsiteY0"/>
                </a:cxn>
                <a:cxn ang="0">
                  <a:pos x="connsiteX1" y="connsiteY1"/>
                </a:cxn>
              </a:cxnLst>
              <a:rect l="l" t="t" r="r" b="b"/>
              <a:pathLst>
                <a:path w="714777" h="3682745">
                  <a:moveTo>
                    <a:pt x="105156" y="0"/>
                  </a:moveTo>
                  <a:cubicBezTo>
                    <a:pt x="951643" y="1085660"/>
                    <a:pt x="916591" y="2635568"/>
                    <a:pt x="0" y="3682746"/>
                  </a:cubicBezTo>
                </a:path>
              </a:pathLst>
            </a:custGeom>
            <a:noFill/>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31" name="Freeform: Shape 30">
              <a:extLst>
                <a:ext uri="{FF2B5EF4-FFF2-40B4-BE49-F238E27FC236}">
                  <a16:creationId xmlns:a16="http://schemas.microsoft.com/office/drawing/2014/main" id="{A16CC6C9-A0E1-06E5-5117-289F8821010C}"/>
                </a:ext>
              </a:extLst>
            </p:cNvPr>
            <p:cNvSpPr/>
            <p:nvPr/>
          </p:nvSpPr>
          <p:spPr>
            <a:xfrm>
              <a:off x="11425238" y="2247871"/>
              <a:ext cx="3623976" cy="685828"/>
            </a:xfrm>
            <a:custGeom>
              <a:avLst/>
              <a:gdLst>
                <a:gd name="connsiteX0" fmla="*/ 0 w 3623976"/>
                <a:gd name="connsiteY0" fmla="*/ 590198 h 685828"/>
                <a:gd name="connsiteX1" fmla="*/ 3623977 w 3623976"/>
                <a:gd name="connsiteY1" fmla="*/ 685828 h 685828"/>
              </a:gdLst>
              <a:ahLst/>
              <a:cxnLst>
                <a:cxn ang="0">
                  <a:pos x="connsiteX0" y="connsiteY0"/>
                </a:cxn>
                <a:cxn ang="0">
                  <a:pos x="connsiteX1" y="connsiteY1"/>
                </a:cxn>
              </a:cxnLst>
              <a:rect l="l" t="t" r="r" b="b"/>
              <a:pathLst>
                <a:path w="3623976" h="685828">
                  <a:moveTo>
                    <a:pt x="0" y="590198"/>
                  </a:moveTo>
                  <a:cubicBezTo>
                    <a:pt x="1072706" y="-227429"/>
                    <a:pt x="2585657" y="-195520"/>
                    <a:pt x="3623977" y="685828"/>
                  </a:cubicBezTo>
                </a:path>
              </a:pathLst>
            </a:custGeom>
            <a:noFill/>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32" name="TextBox 31">
              <a:extLst>
                <a:ext uri="{FF2B5EF4-FFF2-40B4-BE49-F238E27FC236}">
                  <a16:creationId xmlns:a16="http://schemas.microsoft.com/office/drawing/2014/main" id="{EE817D7B-FAA8-48B0-1CA0-D25A199AE175}"/>
                </a:ext>
              </a:extLst>
            </p:cNvPr>
            <p:cNvSpPr txBox="1"/>
            <p:nvPr/>
          </p:nvSpPr>
          <p:spPr>
            <a:xfrm rot="18900000">
              <a:off x="11426037" y="4348876"/>
              <a:ext cx="171003"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170">
                  <a:ln/>
                  <a:solidFill>
                    <a:srgbClr val="FFFFFF"/>
                  </a:solidFill>
                  <a:latin typeface="Anova-Light"/>
                  <a:sym typeface="Anova-Light"/>
                  <a:rtl val="0"/>
                </a:rPr>
                <a:t>O</a:t>
              </a:r>
            </a:p>
          </p:txBody>
        </p:sp>
        <p:sp>
          <p:nvSpPr>
            <p:cNvPr id="33" name="TextBox 32">
              <a:extLst>
                <a:ext uri="{FF2B5EF4-FFF2-40B4-BE49-F238E27FC236}">
                  <a16:creationId xmlns:a16="http://schemas.microsoft.com/office/drawing/2014/main" id="{5BC5ED02-F692-6E69-2C5B-E4B4ED87F1AA}"/>
                </a:ext>
              </a:extLst>
            </p:cNvPr>
            <p:cNvSpPr txBox="1"/>
            <p:nvPr/>
          </p:nvSpPr>
          <p:spPr>
            <a:xfrm rot="18900000">
              <a:off x="11593597" y="4190869"/>
              <a:ext cx="151902"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102">
                  <a:ln/>
                  <a:solidFill>
                    <a:srgbClr val="FFFFFF"/>
                  </a:solidFill>
                  <a:latin typeface="Anova-Light"/>
                  <a:sym typeface="Anova-Light"/>
                  <a:rtl val="0"/>
                </a:rPr>
                <a:t>V</a:t>
              </a:r>
            </a:p>
          </p:txBody>
        </p:sp>
        <p:sp>
          <p:nvSpPr>
            <p:cNvPr id="34" name="TextBox 33">
              <a:extLst>
                <a:ext uri="{FF2B5EF4-FFF2-40B4-BE49-F238E27FC236}">
                  <a16:creationId xmlns:a16="http://schemas.microsoft.com/office/drawing/2014/main" id="{F078A65D-5A81-2661-0B35-0C8DF21D20EB}"/>
                </a:ext>
              </a:extLst>
            </p:cNvPr>
            <p:cNvSpPr txBox="1"/>
            <p:nvPr/>
          </p:nvSpPr>
          <p:spPr>
            <a:xfrm rot="18900000">
              <a:off x="11748546" y="4049160"/>
              <a:ext cx="125420"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137">
                  <a:ln/>
                  <a:solidFill>
                    <a:srgbClr val="FFFFFF"/>
                  </a:solidFill>
                  <a:latin typeface="Anova-Light"/>
                  <a:sym typeface="Anova-Light"/>
                  <a:rtl val="0"/>
                </a:rPr>
                <a:t>E</a:t>
              </a:r>
            </a:p>
          </p:txBody>
        </p:sp>
        <p:sp>
          <p:nvSpPr>
            <p:cNvPr id="35" name="TextBox 34">
              <a:extLst>
                <a:ext uri="{FF2B5EF4-FFF2-40B4-BE49-F238E27FC236}">
                  <a16:creationId xmlns:a16="http://schemas.microsoft.com/office/drawing/2014/main" id="{4340138C-3018-EE3C-4474-49227CC56692}"/>
                </a:ext>
              </a:extLst>
            </p:cNvPr>
            <p:cNvSpPr txBox="1"/>
            <p:nvPr/>
          </p:nvSpPr>
          <p:spPr>
            <a:xfrm rot="18900000">
              <a:off x="11872961" y="3913109"/>
              <a:ext cx="148691"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R</a:t>
              </a:r>
            </a:p>
          </p:txBody>
        </p:sp>
        <p:sp>
          <p:nvSpPr>
            <p:cNvPr id="36" name="TextBox 35">
              <a:extLst>
                <a:ext uri="{FF2B5EF4-FFF2-40B4-BE49-F238E27FC236}">
                  <a16:creationId xmlns:a16="http://schemas.microsoft.com/office/drawing/2014/main" id="{664C54E5-6C47-95B0-3EA2-D68EAE42C34A}"/>
                </a:ext>
              </a:extLst>
            </p:cNvPr>
            <p:cNvSpPr txBox="1"/>
            <p:nvPr/>
          </p:nvSpPr>
          <p:spPr>
            <a:xfrm rot="18900000">
              <a:off x="12018829" y="3779214"/>
              <a:ext cx="124745"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S</a:t>
              </a:r>
            </a:p>
          </p:txBody>
        </p:sp>
        <p:sp>
          <p:nvSpPr>
            <p:cNvPr id="37" name="TextBox 36">
              <a:extLst>
                <a:ext uri="{FF2B5EF4-FFF2-40B4-BE49-F238E27FC236}">
                  <a16:creationId xmlns:a16="http://schemas.microsoft.com/office/drawing/2014/main" id="{9A5FFE23-2937-A22E-6861-5F65F7893722}"/>
                </a:ext>
              </a:extLst>
            </p:cNvPr>
            <p:cNvSpPr txBox="1"/>
            <p:nvPr/>
          </p:nvSpPr>
          <p:spPr>
            <a:xfrm rot="18900000">
              <a:off x="12141925" y="3686402"/>
              <a:ext cx="64175"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I</a:t>
              </a:r>
            </a:p>
          </p:txBody>
        </p:sp>
        <p:sp>
          <p:nvSpPr>
            <p:cNvPr id="54" name="TextBox 53">
              <a:extLst>
                <a:ext uri="{FF2B5EF4-FFF2-40B4-BE49-F238E27FC236}">
                  <a16:creationId xmlns:a16="http://schemas.microsoft.com/office/drawing/2014/main" id="{ED1989CA-89ED-5DA7-3F81-667701229458}"/>
                </a:ext>
              </a:extLst>
            </p:cNvPr>
            <p:cNvSpPr txBox="1"/>
            <p:nvPr/>
          </p:nvSpPr>
          <p:spPr>
            <a:xfrm rot="18900000">
              <a:off x="12198323" y="3575070"/>
              <a:ext cx="174046"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G</a:t>
              </a:r>
            </a:p>
          </p:txBody>
        </p:sp>
        <p:sp>
          <p:nvSpPr>
            <p:cNvPr id="55" name="TextBox 54">
              <a:extLst>
                <a:ext uri="{FF2B5EF4-FFF2-40B4-BE49-F238E27FC236}">
                  <a16:creationId xmlns:a16="http://schemas.microsoft.com/office/drawing/2014/main" id="{EA92AB44-C43F-FA17-114A-8D0E6000923E}"/>
                </a:ext>
              </a:extLst>
            </p:cNvPr>
            <p:cNvSpPr txBox="1"/>
            <p:nvPr/>
          </p:nvSpPr>
          <p:spPr>
            <a:xfrm rot="18900000">
              <a:off x="12360164" y="3414637"/>
              <a:ext cx="171229"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H</a:t>
              </a:r>
            </a:p>
          </p:txBody>
        </p:sp>
        <p:sp>
          <p:nvSpPr>
            <p:cNvPr id="56" name="TextBox 55">
              <a:extLst>
                <a:ext uri="{FF2B5EF4-FFF2-40B4-BE49-F238E27FC236}">
                  <a16:creationId xmlns:a16="http://schemas.microsoft.com/office/drawing/2014/main" id="{EFB26146-1806-4FB6-6434-2545BBE74958}"/>
                </a:ext>
              </a:extLst>
            </p:cNvPr>
            <p:cNvSpPr txBox="1"/>
            <p:nvPr/>
          </p:nvSpPr>
          <p:spPr>
            <a:xfrm rot="18900000">
              <a:off x="12524833" y="3265857"/>
              <a:ext cx="139451"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a:ln/>
                  <a:solidFill>
                    <a:srgbClr val="FFFFFF"/>
                  </a:solidFill>
                  <a:latin typeface="Anova-Light"/>
                  <a:sym typeface="Anova-Light"/>
                  <a:rtl val="0"/>
                </a:rPr>
                <a:t>T</a:t>
              </a:r>
            </a:p>
          </p:txBody>
        </p:sp>
        <p:sp>
          <p:nvSpPr>
            <p:cNvPr id="57" name="Freeform: Shape 56">
              <a:extLst>
                <a:ext uri="{FF2B5EF4-FFF2-40B4-BE49-F238E27FC236}">
                  <a16:creationId xmlns:a16="http://schemas.microsoft.com/office/drawing/2014/main" id="{78819AEC-DF66-3CB1-B662-E839949E6143}"/>
                </a:ext>
              </a:extLst>
            </p:cNvPr>
            <p:cNvSpPr/>
            <p:nvPr/>
          </p:nvSpPr>
          <p:spPr>
            <a:xfrm>
              <a:off x="14625638" y="3162300"/>
              <a:ext cx="533400" cy="533400"/>
            </a:xfrm>
            <a:custGeom>
              <a:avLst/>
              <a:gdLst>
                <a:gd name="connsiteX0" fmla="*/ 533400 w 533400"/>
                <a:gd name="connsiteY0" fmla="*/ 0 h 533400"/>
                <a:gd name="connsiteX1" fmla="*/ 0 w 533400"/>
                <a:gd name="connsiteY1" fmla="*/ 533400 h 533400"/>
              </a:gdLst>
              <a:ahLst/>
              <a:cxnLst>
                <a:cxn ang="0">
                  <a:pos x="connsiteX0" y="connsiteY0"/>
                </a:cxn>
                <a:cxn ang="0">
                  <a:pos x="connsiteX1" y="connsiteY1"/>
                </a:cxn>
              </a:cxnLst>
              <a:rect l="l" t="t" r="r" b="b"/>
              <a:pathLst>
                <a:path w="533400" h="533400">
                  <a:moveTo>
                    <a:pt x="533400" y="0"/>
                  </a:moveTo>
                  <a:lnTo>
                    <a:pt x="0" y="533400"/>
                  </a:lnTo>
                </a:path>
              </a:pathLst>
            </a:custGeom>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58" name="Freeform: Shape 57">
              <a:extLst>
                <a:ext uri="{FF2B5EF4-FFF2-40B4-BE49-F238E27FC236}">
                  <a16:creationId xmlns:a16="http://schemas.microsoft.com/office/drawing/2014/main" id="{EDD2136B-831F-FB36-84C9-5B1B9410D78F}"/>
                </a:ext>
              </a:extLst>
            </p:cNvPr>
            <p:cNvSpPr/>
            <p:nvPr/>
          </p:nvSpPr>
          <p:spPr>
            <a:xfrm>
              <a:off x="14244638" y="3314700"/>
              <a:ext cx="762000" cy="762000"/>
            </a:xfrm>
            <a:custGeom>
              <a:avLst/>
              <a:gdLst>
                <a:gd name="connsiteX0" fmla="*/ 0 w 762000"/>
                <a:gd name="connsiteY0" fmla="*/ 0 h 762000"/>
                <a:gd name="connsiteX1" fmla="*/ 762000 w 762000"/>
                <a:gd name="connsiteY1" fmla="*/ 762000 h 762000"/>
              </a:gdLst>
              <a:ahLst/>
              <a:cxnLst>
                <a:cxn ang="0">
                  <a:pos x="connsiteX0" y="connsiteY0"/>
                </a:cxn>
                <a:cxn ang="0">
                  <a:pos x="connsiteX1" y="connsiteY1"/>
                </a:cxn>
              </a:cxnLst>
              <a:rect l="l" t="t" r="r" b="b"/>
              <a:pathLst>
                <a:path w="762000" h="762000">
                  <a:moveTo>
                    <a:pt x="0" y="0"/>
                  </a:moveTo>
                  <a:lnTo>
                    <a:pt x="762000" y="762000"/>
                  </a:lnTo>
                </a:path>
              </a:pathLst>
            </a:custGeom>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59" name="Freeform: Shape 58">
              <a:extLst>
                <a:ext uri="{FF2B5EF4-FFF2-40B4-BE49-F238E27FC236}">
                  <a16:creationId xmlns:a16="http://schemas.microsoft.com/office/drawing/2014/main" id="{9B012F2D-2655-BBB0-6424-B7410D88B5E4}"/>
                </a:ext>
              </a:extLst>
            </p:cNvPr>
            <p:cNvSpPr/>
            <p:nvPr/>
          </p:nvSpPr>
          <p:spPr>
            <a:xfrm>
              <a:off x="11196638" y="3162300"/>
              <a:ext cx="533400" cy="533400"/>
            </a:xfrm>
            <a:custGeom>
              <a:avLst/>
              <a:gdLst>
                <a:gd name="connsiteX0" fmla="*/ 0 w 533400"/>
                <a:gd name="connsiteY0" fmla="*/ 0 h 533400"/>
                <a:gd name="connsiteX1" fmla="*/ 533400 w 533400"/>
                <a:gd name="connsiteY1" fmla="*/ 533400 h 533400"/>
              </a:gdLst>
              <a:ahLst/>
              <a:cxnLst>
                <a:cxn ang="0">
                  <a:pos x="connsiteX0" y="connsiteY0"/>
                </a:cxn>
                <a:cxn ang="0">
                  <a:pos x="connsiteX1" y="connsiteY1"/>
                </a:cxn>
              </a:cxnLst>
              <a:rect l="l" t="t" r="r" b="b"/>
              <a:pathLst>
                <a:path w="533400" h="533400">
                  <a:moveTo>
                    <a:pt x="0" y="0"/>
                  </a:moveTo>
                  <a:lnTo>
                    <a:pt x="533400" y="533400"/>
                  </a:lnTo>
                </a:path>
              </a:pathLst>
            </a:custGeom>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60" name="Freeform: Shape 59">
              <a:extLst>
                <a:ext uri="{FF2B5EF4-FFF2-40B4-BE49-F238E27FC236}">
                  <a16:creationId xmlns:a16="http://schemas.microsoft.com/office/drawing/2014/main" id="{5F174A8B-E332-A9EF-535F-EC3130F66DEA}"/>
                </a:ext>
              </a:extLst>
            </p:cNvPr>
            <p:cNvSpPr/>
            <p:nvPr/>
          </p:nvSpPr>
          <p:spPr>
            <a:xfrm>
              <a:off x="11349038" y="3314700"/>
              <a:ext cx="762000" cy="762000"/>
            </a:xfrm>
            <a:custGeom>
              <a:avLst/>
              <a:gdLst>
                <a:gd name="connsiteX0" fmla="*/ 762000 w 762000"/>
                <a:gd name="connsiteY0" fmla="*/ 0 h 762000"/>
                <a:gd name="connsiteX1" fmla="*/ 0 w 762000"/>
                <a:gd name="connsiteY1" fmla="*/ 762000 h 762000"/>
              </a:gdLst>
              <a:ahLst/>
              <a:cxnLst>
                <a:cxn ang="0">
                  <a:pos x="connsiteX0" y="connsiteY0"/>
                </a:cxn>
                <a:cxn ang="0">
                  <a:pos x="connsiteX1" y="connsiteY1"/>
                </a:cxn>
              </a:cxnLst>
              <a:rect l="l" t="t" r="r" b="b"/>
              <a:pathLst>
                <a:path w="762000" h="762000">
                  <a:moveTo>
                    <a:pt x="762000" y="0"/>
                  </a:moveTo>
                  <a:lnTo>
                    <a:pt x="0" y="762000"/>
                  </a:lnTo>
                </a:path>
              </a:pathLst>
            </a:custGeom>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61" name="Freeform: Shape 60">
              <a:extLst>
                <a:ext uri="{FF2B5EF4-FFF2-40B4-BE49-F238E27FC236}">
                  <a16:creationId xmlns:a16="http://schemas.microsoft.com/office/drawing/2014/main" id="{5AF4B514-02F8-11FA-11E8-CCA214197947}"/>
                </a:ext>
              </a:extLst>
            </p:cNvPr>
            <p:cNvSpPr/>
            <p:nvPr/>
          </p:nvSpPr>
          <p:spPr>
            <a:xfrm>
              <a:off x="14625638" y="6591300"/>
              <a:ext cx="533400" cy="533400"/>
            </a:xfrm>
            <a:custGeom>
              <a:avLst/>
              <a:gdLst>
                <a:gd name="connsiteX0" fmla="*/ 533400 w 533400"/>
                <a:gd name="connsiteY0" fmla="*/ 533400 h 533400"/>
                <a:gd name="connsiteX1" fmla="*/ 0 w 533400"/>
                <a:gd name="connsiteY1" fmla="*/ 0 h 533400"/>
              </a:gdLst>
              <a:ahLst/>
              <a:cxnLst>
                <a:cxn ang="0">
                  <a:pos x="connsiteX0" y="connsiteY0"/>
                </a:cxn>
                <a:cxn ang="0">
                  <a:pos x="connsiteX1" y="connsiteY1"/>
                </a:cxn>
              </a:cxnLst>
              <a:rect l="l" t="t" r="r" b="b"/>
              <a:pathLst>
                <a:path w="533400" h="533400">
                  <a:moveTo>
                    <a:pt x="533400" y="533400"/>
                  </a:moveTo>
                  <a:lnTo>
                    <a:pt x="0" y="0"/>
                  </a:lnTo>
                </a:path>
              </a:pathLst>
            </a:custGeom>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62" name="Freeform: Shape 61">
              <a:extLst>
                <a:ext uri="{FF2B5EF4-FFF2-40B4-BE49-F238E27FC236}">
                  <a16:creationId xmlns:a16="http://schemas.microsoft.com/office/drawing/2014/main" id="{50C71809-8FD7-B24C-719C-7F4A21E67DB7}"/>
                </a:ext>
              </a:extLst>
            </p:cNvPr>
            <p:cNvSpPr/>
            <p:nvPr/>
          </p:nvSpPr>
          <p:spPr>
            <a:xfrm>
              <a:off x="14244638" y="6210300"/>
              <a:ext cx="762000" cy="762000"/>
            </a:xfrm>
            <a:custGeom>
              <a:avLst/>
              <a:gdLst>
                <a:gd name="connsiteX0" fmla="*/ 0 w 762000"/>
                <a:gd name="connsiteY0" fmla="*/ 762000 h 762000"/>
                <a:gd name="connsiteX1" fmla="*/ 762000 w 762000"/>
                <a:gd name="connsiteY1" fmla="*/ 0 h 762000"/>
              </a:gdLst>
              <a:ahLst/>
              <a:cxnLst>
                <a:cxn ang="0">
                  <a:pos x="connsiteX0" y="connsiteY0"/>
                </a:cxn>
                <a:cxn ang="0">
                  <a:pos x="connsiteX1" y="connsiteY1"/>
                </a:cxn>
              </a:cxnLst>
              <a:rect l="l" t="t" r="r" b="b"/>
              <a:pathLst>
                <a:path w="762000" h="762000">
                  <a:moveTo>
                    <a:pt x="0" y="762000"/>
                  </a:moveTo>
                  <a:lnTo>
                    <a:pt x="762000" y="0"/>
                  </a:lnTo>
                </a:path>
              </a:pathLst>
            </a:custGeom>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63" name="Freeform: Shape 62">
              <a:extLst>
                <a:ext uri="{FF2B5EF4-FFF2-40B4-BE49-F238E27FC236}">
                  <a16:creationId xmlns:a16="http://schemas.microsoft.com/office/drawing/2014/main" id="{75AA0BE0-FA31-509D-3ECF-830F7EACAC60}"/>
                </a:ext>
              </a:extLst>
            </p:cNvPr>
            <p:cNvSpPr/>
            <p:nvPr/>
          </p:nvSpPr>
          <p:spPr>
            <a:xfrm>
              <a:off x="11196638" y="6591300"/>
              <a:ext cx="533400" cy="533400"/>
            </a:xfrm>
            <a:custGeom>
              <a:avLst/>
              <a:gdLst>
                <a:gd name="connsiteX0" fmla="*/ 0 w 533400"/>
                <a:gd name="connsiteY0" fmla="*/ 533400 h 533400"/>
                <a:gd name="connsiteX1" fmla="*/ 533400 w 533400"/>
                <a:gd name="connsiteY1" fmla="*/ 0 h 533400"/>
              </a:gdLst>
              <a:ahLst/>
              <a:cxnLst>
                <a:cxn ang="0">
                  <a:pos x="connsiteX0" y="connsiteY0"/>
                </a:cxn>
                <a:cxn ang="0">
                  <a:pos x="connsiteX1" y="connsiteY1"/>
                </a:cxn>
              </a:cxnLst>
              <a:rect l="l" t="t" r="r" b="b"/>
              <a:pathLst>
                <a:path w="533400" h="533400">
                  <a:moveTo>
                    <a:pt x="0" y="533400"/>
                  </a:moveTo>
                  <a:lnTo>
                    <a:pt x="533400" y="0"/>
                  </a:lnTo>
                </a:path>
              </a:pathLst>
            </a:custGeom>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64" name="Freeform: Shape 63">
              <a:extLst>
                <a:ext uri="{FF2B5EF4-FFF2-40B4-BE49-F238E27FC236}">
                  <a16:creationId xmlns:a16="http://schemas.microsoft.com/office/drawing/2014/main" id="{0562F714-B495-265F-74C2-2A0F2901C9A9}"/>
                </a:ext>
              </a:extLst>
            </p:cNvPr>
            <p:cNvSpPr/>
            <p:nvPr/>
          </p:nvSpPr>
          <p:spPr>
            <a:xfrm>
              <a:off x="11349038" y="6210300"/>
              <a:ext cx="762000" cy="762000"/>
            </a:xfrm>
            <a:custGeom>
              <a:avLst/>
              <a:gdLst>
                <a:gd name="connsiteX0" fmla="*/ 762000 w 762000"/>
                <a:gd name="connsiteY0" fmla="*/ 762000 h 762000"/>
                <a:gd name="connsiteX1" fmla="*/ 0 w 762000"/>
                <a:gd name="connsiteY1" fmla="*/ 0 h 762000"/>
              </a:gdLst>
              <a:ahLst/>
              <a:cxnLst>
                <a:cxn ang="0">
                  <a:pos x="connsiteX0" y="connsiteY0"/>
                </a:cxn>
                <a:cxn ang="0">
                  <a:pos x="connsiteX1" y="connsiteY1"/>
                </a:cxn>
              </a:cxnLst>
              <a:rect l="l" t="t" r="r" b="b"/>
              <a:pathLst>
                <a:path w="762000" h="762000">
                  <a:moveTo>
                    <a:pt x="762000" y="762000"/>
                  </a:moveTo>
                  <a:lnTo>
                    <a:pt x="0" y="0"/>
                  </a:lnTo>
                </a:path>
              </a:pathLst>
            </a:custGeom>
            <a:ln w="8477" cap="rnd">
              <a:solidFill>
                <a:srgbClr val="FFFFFF"/>
              </a:solidFill>
              <a:prstDash val="solid"/>
              <a:round/>
            </a:ln>
          </p:spPr>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endParaRPr lang="en-GB" sz="3600">
                <a:solidFill>
                  <a:srgbClr val="000000"/>
                </a:solidFill>
                <a:latin typeface="Anova Light"/>
              </a:endParaRPr>
            </a:p>
          </p:txBody>
        </p:sp>
        <p:sp>
          <p:nvSpPr>
            <p:cNvPr id="65" name="TextBox 64">
              <a:extLst>
                <a:ext uri="{FF2B5EF4-FFF2-40B4-BE49-F238E27FC236}">
                  <a16:creationId xmlns:a16="http://schemas.microsoft.com/office/drawing/2014/main" id="{B2788CEE-9591-A72B-EF2B-D66F3D5EA3FA}"/>
                </a:ext>
              </a:extLst>
            </p:cNvPr>
            <p:cNvSpPr txBox="1"/>
            <p:nvPr/>
          </p:nvSpPr>
          <p:spPr>
            <a:xfrm rot="2700000">
              <a:off x="13720897" y="3294688"/>
              <a:ext cx="138098"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137">
                  <a:ln/>
                  <a:solidFill>
                    <a:srgbClr val="FFFFFF"/>
                  </a:solidFill>
                  <a:latin typeface="Anova-Light"/>
                  <a:sym typeface="Anova-Light"/>
                  <a:rtl val="0"/>
                </a:rPr>
                <a:t>C</a:t>
              </a:r>
            </a:p>
          </p:txBody>
        </p:sp>
        <p:sp>
          <p:nvSpPr>
            <p:cNvPr id="66" name="TextBox 65">
              <a:extLst>
                <a:ext uri="{FF2B5EF4-FFF2-40B4-BE49-F238E27FC236}">
                  <a16:creationId xmlns:a16="http://schemas.microsoft.com/office/drawing/2014/main" id="{055346D3-1698-D0C4-EF79-9FE3E9E393EE}"/>
                </a:ext>
              </a:extLst>
            </p:cNvPr>
            <p:cNvSpPr txBox="1"/>
            <p:nvPr/>
          </p:nvSpPr>
          <p:spPr>
            <a:xfrm rot="2700000">
              <a:off x="13854914" y="3452764"/>
              <a:ext cx="186215"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35">
                  <a:ln/>
                  <a:solidFill>
                    <a:srgbClr val="FFFFFF"/>
                  </a:solidFill>
                  <a:latin typeface="Anova-Light"/>
                  <a:sym typeface="Anova-Light"/>
                  <a:rtl val="0"/>
                </a:rPr>
                <a:t>O</a:t>
              </a:r>
            </a:p>
          </p:txBody>
        </p:sp>
        <p:sp>
          <p:nvSpPr>
            <p:cNvPr id="67" name="TextBox 66">
              <a:extLst>
                <a:ext uri="{FF2B5EF4-FFF2-40B4-BE49-F238E27FC236}">
                  <a16:creationId xmlns:a16="http://schemas.microsoft.com/office/drawing/2014/main" id="{9812E896-4194-5161-134A-E96B8ECEF325}"/>
                </a:ext>
              </a:extLst>
            </p:cNvPr>
            <p:cNvSpPr txBox="1"/>
            <p:nvPr/>
          </p:nvSpPr>
          <p:spPr>
            <a:xfrm rot="2700000">
              <a:off x="14031013" y="3690785"/>
              <a:ext cx="310059"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NT</a:t>
              </a:r>
            </a:p>
          </p:txBody>
        </p:sp>
        <p:sp>
          <p:nvSpPr>
            <p:cNvPr id="68" name="TextBox 67">
              <a:extLst>
                <a:ext uri="{FF2B5EF4-FFF2-40B4-BE49-F238E27FC236}">
                  <a16:creationId xmlns:a16="http://schemas.microsoft.com/office/drawing/2014/main" id="{C3287D6A-B1C6-842F-B2CC-35B094146613}"/>
                </a:ext>
              </a:extLst>
            </p:cNvPr>
            <p:cNvSpPr txBox="1"/>
            <p:nvPr/>
          </p:nvSpPr>
          <p:spPr>
            <a:xfrm rot="2700000">
              <a:off x="14336047" y="3915135"/>
              <a:ext cx="148691"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R</a:t>
              </a:r>
            </a:p>
          </p:txBody>
        </p:sp>
        <p:sp>
          <p:nvSpPr>
            <p:cNvPr id="69" name="TextBox 68">
              <a:extLst>
                <a:ext uri="{FF2B5EF4-FFF2-40B4-BE49-F238E27FC236}">
                  <a16:creationId xmlns:a16="http://schemas.microsoft.com/office/drawing/2014/main" id="{12498AA7-2556-C423-2028-48E4BBD4764C}"/>
                </a:ext>
              </a:extLst>
            </p:cNvPr>
            <p:cNvSpPr txBox="1"/>
            <p:nvPr/>
          </p:nvSpPr>
          <p:spPr>
            <a:xfrm rot="2700000">
              <a:off x="14471993" y="4069842"/>
              <a:ext cx="186215"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35">
                  <a:ln/>
                  <a:solidFill>
                    <a:srgbClr val="FFFFFF"/>
                  </a:solidFill>
                  <a:latin typeface="Anova-Light"/>
                  <a:sym typeface="Anova-Light"/>
                  <a:rtl val="0"/>
                </a:rPr>
                <a:t>O</a:t>
              </a:r>
            </a:p>
          </p:txBody>
        </p:sp>
        <p:sp>
          <p:nvSpPr>
            <p:cNvPr id="70" name="TextBox 69">
              <a:extLst>
                <a:ext uri="{FF2B5EF4-FFF2-40B4-BE49-F238E27FC236}">
                  <a16:creationId xmlns:a16="http://schemas.microsoft.com/office/drawing/2014/main" id="{490C744E-E240-61CF-45ED-35B646F6CE55}"/>
                </a:ext>
              </a:extLst>
            </p:cNvPr>
            <p:cNvSpPr txBox="1"/>
            <p:nvPr/>
          </p:nvSpPr>
          <p:spPr>
            <a:xfrm rot="2700000">
              <a:off x="14657749" y="4219228"/>
              <a:ext cx="113476"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L</a:t>
              </a:r>
            </a:p>
          </p:txBody>
        </p:sp>
        <p:sp>
          <p:nvSpPr>
            <p:cNvPr id="71" name="TextBox 70">
              <a:extLst>
                <a:ext uri="{FF2B5EF4-FFF2-40B4-BE49-F238E27FC236}">
                  <a16:creationId xmlns:a16="http://schemas.microsoft.com/office/drawing/2014/main" id="{67A20E41-37E3-C9F8-BEEE-7B4A299D237E}"/>
                </a:ext>
              </a:extLst>
            </p:cNvPr>
            <p:cNvSpPr txBox="1"/>
            <p:nvPr/>
          </p:nvSpPr>
          <p:spPr>
            <a:xfrm rot="2700000">
              <a:off x="14771942" y="4342887"/>
              <a:ext cx="132407"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a:ln/>
                  <a:solidFill>
                    <a:srgbClr val="FFFFFF"/>
                  </a:solidFill>
                  <a:latin typeface="Anova-Light"/>
                  <a:sym typeface="Anova-Light"/>
                  <a:rtl val="0"/>
                </a:rPr>
                <a:t>S</a:t>
              </a:r>
            </a:p>
          </p:txBody>
        </p:sp>
        <p:sp>
          <p:nvSpPr>
            <p:cNvPr id="72" name="TextBox 71">
              <a:extLst>
                <a:ext uri="{FF2B5EF4-FFF2-40B4-BE49-F238E27FC236}">
                  <a16:creationId xmlns:a16="http://schemas.microsoft.com/office/drawing/2014/main" id="{2C76449F-0175-2FBE-5FFC-DA8CED0AC52C}"/>
                </a:ext>
              </a:extLst>
            </p:cNvPr>
            <p:cNvSpPr txBox="1"/>
            <p:nvPr/>
          </p:nvSpPr>
          <p:spPr>
            <a:xfrm rot="2700000">
              <a:off x="11429008" y="5573954"/>
              <a:ext cx="136408"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102">
                  <a:ln/>
                  <a:solidFill>
                    <a:srgbClr val="FFFFFF"/>
                  </a:solidFill>
                  <a:latin typeface="Anova-Light"/>
                  <a:sym typeface="Anova-Light"/>
                  <a:rtl val="0"/>
                </a:rPr>
                <a:t>P</a:t>
              </a:r>
            </a:p>
          </p:txBody>
        </p:sp>
        <p:sp>
          <p:nvSpPr>
            <p:cNvPr id="73" name="TextBox 72">
              <a:extLst>
                <a:ext uri="{FF2B5EF4-FFF2-40B4-BE49-F238E27FC236}">
                  <a16:creationId xmlns:a16="http://schemas.microsoft.com/office/drawing/2014/main" id="{C67C28A9-DE86-E3E2-3EC0-DDE5A1E84BD5}"/>
                </a:ext>
              </a:extLst>
            </p:cNvPr>
            <p:cNvSpPr txBox="1"/>
            <p:nvPr/>
          </p:nvSpPr>
          <p:spPr>
            <a:xfrm rot="2700000">
              <a:off x="11562524" y="5699834"/>
              <a:ext cx="121138"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a:ln/>
                  <a:solidFill>
                    <a:srgbClr val="FFFFFF"/>
                  </a:solidFill>
                  <a:latin typeface="Anova-Light"/>
                  <a:sym typeface="Anova-Light"/>
                  <a:rtl val="0"/>
                </a:rPr>
                <a:t>L</a:t>
              </a:r>
            </a:p>
          </p:txBody>
        </p:sp>
        <p:sp>
          <p:nvSpPr>
            <p:cNvPr id="74" name="TextBox 73">
              <a:extLst>
                <a:ext uri="{FF2B5EF4-FFF2-40B4-BE49-F238E27FC236}">
                  <a16:creationId xmlns:a16="http://schemas.microsoft.com/office/drawing/2014/main" id="{5AAF36AB-59B7-39E1-02C5-596AF38D3493}"/>
                </a:ext>
              </a:extLst>
            </p:cNvPr>
            <p:cNvSpPr txBox="1"/>
            <p:nvPr/>
          </p:nvSpPr>
          <p:spPr>
            <a:xfrm rot="2700000">
              <a:off x="11706501" y="5843361"/>
              <a:ext cx="120237"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408">
                  <a:ln/>
                  <a:solidFill>
                    <a:srgbClr val="FFFFFF"/>
                  </a:solidFill>
                  <a:latin typeface="Anova-Light"/>
                  <a:sym typeface="Anova-Light"/>
                  <a:rtl val="0"/>
                </a:rPr>
                <a:t>A</a:t>
              </a:r>
            </a:p>
          </p:txBody>
        </p:sp>
        <p:sp>
          <p:nvSpPr>
            <p:cNvPr id="75" name="TextBox 74">
              <a:extLst>
                <a:ext uri="{FF2B5EF4-FFF2-40B4-BE49-F238E27FC236}">
                  <a16:creationId xmlns:a16="http://schemas.microsoft.com/office/drawing/2014/main" id="{F4806763-22C9-7A87-EB54-776D60216BA6}"/>
                </a:ext>
              </a:extLst>
            </p:cNvPr>
            <p:cNvSpPr txBox="1"/>
            <p:nvPr/>
          </p:nvSpPr>
          <p:spPr>
            <a:xfrm rot="2700000">
              <a:off x="11825260" y="5967894"/>
              <a:ext cx="131788"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T</a:t>
              </a:r>
            </a:p>
          </p:txBody>
        </p:sp>
        <p:sp>
          <p:nvSpPr>
            <p:cNvPr id="76" name="TextBox 75">
              <a:extLst>
                <a:ext uri="{FF2B5EF4-FFF2-40B4-BE49-F238E27FC236}">
                  <a16:creationId xmlns:a16="http://schemas.microsoft.com/office/drawing/2014/main" id="{CEC2A764-2FD4-C04A-51A2-AB2FD185C83C}"/>
                </a:ext>
              </a:extLst>
            </p:cNvPr>
            <p:cNvSpPr txBox="1"/>
            <p:nvPr/>
          </p:nvSpPr>
          <p:spPr>
            <a:xfrm rot="2700000">
              <a:off x="11962369" y="6099568"/>
              <a:ext cx="120913"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102">
                  <a:ln/>
                  <a:solidFill>
                    <a:srgbClr val="FFFFFF"/>
                  </a:solidFill>
                  <a:latin typeface="Anova-Light"/>
                  <a:sym typeface="Anova-Light"/>
                  <a:rtl val="0"/>
                </a:rPr>
                <a:t>F</a:t>
              </a:r>
            </a:p>
          </p:txBody>
        </p:sp>
        <p:sp>
          <p:nvSpPr>
            <p:cNvPr id="77" name="TextBox 76">
              <a:extLst>
                <a:ext uri="{FF2B5EF4-FFF2-40B4-BE49-F238E27FC236}">
                  <a16:creationId xmlns:a16="http://schemas.microsoft.com/office/drawing/2014/main" id="{BFFCCA3A-4A2E-3491-D05F-09D3D34A00DD}"/>
                </a:ext>
              </a:extLst>
            </p:cNvPr>
            <p:cNvSpPr txBox="1"/>
            <p:nvPr/>
          </p:nvSpPr>
          <p:spPr>
            <a:xfrm rot="2700000">
              <a:off x="12075400" y="6245251"/>
              <a:ext cx="186215"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35">
                  <a:ln/>
                  <a:solidFill>
                    <a:srgbClr val="FFFFFF"/>
                  </a:solidFill>
                  <a:latin typeface="Anova-Light"/>
                  <a:sym typeface="Anova-Light"/>
                  <a:rtl val="0"/>
                </a:rPr>
                <a:t>O</a:t>
              </a:r>
            </a:p>
          </p:txBody>
        </p:sp>
        <p:sp>
          <p:nvSpPr>
            <p:cNvPr id="78" name="TextBox 77">
              <a:extLst>
                <a:ext uri="{FF2B5EF4-FFF2-40B4-BE49-F238E27FC236}">
                  <a16:creationId xmlns:a16="http://schemas.microsoft.com/office/drawing/2014/main" id="{060BA4D2-C5F7-F866-097F-551F26964A7F}"/>
                </a:ext>
              </a:extLst>
            </p:cNvPr>
            <p:cNvSpPr txBox="1"/>
            <p:nvPr/>
          </p:nvSpPr>
          <p:spPr>
            <a:xfrm rot="2700000">
              <a:off x="12253653" y="6404740"/>
              <a:ext cx="148691"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R</a:t>
              </a:r>
            </a:p>
          </p:txBody>
        </p:sp>
        <p:sp>
          <p:nvSpPr>
            <p:cNvPr id="79" name="TextBox 78">
              <a:extLst>
                <a:ext uri="{FF2B5EF4-FFF2-40B4-BE49-F238E27FC236}">
                  <a16:creationId xmlns:a16="http://schemas.microsoft.com/office/drawing/2014/main" id="{A86537D6-273D-8F77-F504-3C5CF96DEA9C}"/>
                </a:ext>
              </a:extLst>
            </p:cNvPr>
            <p:cNvSpPr txBox="1"/>
            <p:nvPr/>
          </p:nvSpPr>
          <p:spPr>
            <a:xfrm rot="2700000">
              <a:off x="12370595" y="6569887"/>
              <a:ext cx="245095"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a:ln/>
                  <a:solidFill>
                    <a:srgbClr val="FFFFFF"/>
                  </a:solidFill>
                  <a:latin typeface="Anova-Light"/>
                  <a:sym typeface="Anova-Light"/>
                  <a:rtl val="0"/>
                </a:rPr>
                <a:t>M</a:t>
              </a:r>
            </a:p>
          </p:txBody>
        </p:sp>
        <p:sp>
          <p:nvSpPr>
            <p:cNvPr id="80" name="TextBox 79">
              <a:extLst>
                <a:ext uri="{FF2B5EF4-FFF2-40B4-BE49-F238E27FC236}">
                  <a16:creationId xmlns:a16="http://schemas.microsoft.com/office/drawing/2014/main" id="{A8FA61BE-4956-7EE1-6572-077D1F40486E}"/>
                </a:ext>
              </a:extLst>
            </p:cNvPr>
            <p:cNvSpPr txBox="1"/>
            <p:nvPr/>
          </p:nvSpPr>
          <p:spPr>
            <a:xfrm rot="18900000">
              <a:off x="13792615" y="6492579"/>
              <a:ext cx="142042"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102">
                  <a:ln/>
                  <a:solidFill>
                    <a:srgbClr val="FFFFFF"/>
                  </a:solidFill>
                  <a:latin typeface="Anova-Light"/>
                  <a:sym typeface="Anova-Light"/>
                  <a:rtl val="0"/>
                </a:rPr>
                <a:t>C</a:t>
              </a:r>
            </a:p>
          </p:txBody>
        </p:sp>
        <p:sp>
          <p:nvSpPr>
            <p:cNvPr id="81" name="TextBox 80">
              <a:extLst>
                <a:ext uri="{FF2B5EF4-FFF2-40B4-BE49-F238E27FC236}">
                  <a16:creationId xmlns:a16="http://schemas.microsoft.com/office/drawing/2014/main" id="{BB6AF9EC-2CDA-17EA-7661-192E3B907B3D}"/>
                </a:ext>
              </a:extLst>
            </p:cNvPr>
            <p:cNvSpPr txBox="1"/>
            <p:nvPr/>
          </p:nvSpPr>
          <p:spPr>
            <a:xfrm rot="18900000">
              <a:off x="13928702" y="6339084"/>
              <a:ext cx="176863"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U</a:t>
              </a:r>
            </a:p>
          </p:txBody>
        </p:sp>
        <p:sp>
          <p:nvSpPr>
            <p:cNvPr id="82" name="TextBox 81">
              <a:extLst>
                <a:ext uri="{FF2B5EF4-FFF2-40B4-BE49-F238E27FC236}">
                  <a16:creationId xmlns:a16="http://schemas.microsoft.com/office/drawing/2014/main" id="{4ED9F101-731A-7967-83D6-3260C0A8A8BF}"/>
                </a:ext>
              </a:extLst>
            </p:cNvPr>
            <p:cNvSpPr txBox="1"/>
            <p:nvPr/>
          </p:nvSpPr>
          <p:spPr>
            <a:xfrm rot="18900000">
              <a:off x="14120653" y="6197982"/>
              <a:ext cx="75162"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408">
                  <a:ln/>
                  <a:solidFill>
                    <a:srgbClr val="FFFFFF"/>
                  </a:solidFill>
                  <a:latin typeface="Anova-Light"/>
                  <a:sym typeface="Anova-Light"/>
                  <a:rtl val="0"/>
                </a:rPr>
                <a:t>L</a:t>
              </a:r>
            </a:p>
          </p:txBody>
        </p:sp>
        <p:sp>
          <p:nvSpPr>
            <p:cNvPr id="83" name="TextBox 82">
              <a:extLst>
                <a:ext uri="{FF2B5EF4-FFF2-40B4-BE49-F238E27FC236}">
                  <a16:creationId xmlns:a16="http://schemas.microsoft.com/office/drawing/2014/main" id="{914AEF23-0AD6-B5B8-55A9-093EBD5A1F2E}"/>
                </a:ext>
              </a:extLst>
            </p:cNvPr>
            <p:cNvSpPr txBox="1"/>
            <p:nvPr/>
          </p:nvSpPr>
          <p:spPr>
            <a:xfrm rot="18900000">
              <a:off x="14186636" y="6015256"/>
              <a:ext cx="308650"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TU</a:t>
              </a:r>
            </a:p>
          </p:txBody>
        </p:sp>
        <p:sp>
          <p:nvSpPr>
            <p:cNvPr id="84" name="TextBox 83">
              <a:extLst>
                <a:ext uri="{FF2B5EF4-FFF2-40B4-BE49-F238E27FC236}">
                  <a16:creationId xmlns:a16="http://schemas.microsoft.com/office/drawing/2014/main" id="{196F3328-417B-4743-E5F5-755DF4860616}"/>
                </a:ext>
              </a:extLst>
            </p:cNvPr>
            <p:cNvSpPr txBox="1"/>
            <p:nvPr/>
          </p:nvSpPr>
          <p:spPr>
            <a:xfrm rot="18900000">
              <a:off x="14488674" y="5793196"/>
              <a:ext cx="148691"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spc="-68">
                  <a:ln/>
                  <a:solidFill>
                    <a:srgbClr val="FFFFFF"/>
                  </a:solidFill>
                  <a:latin typeface="Anova-Light"/>
                  <a:sym typeface="Anova-Light"/>
                  <a:rtl val="0"/>
                </a:rPr>
                <a:t>R</a:t>
              </a:r>
            </a:p>
          </p:txBody>
        </p:sp>
        <p:sp>
          <p:nvSpPr>
            <p:cNvPr id="85" name="TextBox 84">
              <a:extLst>
                <a:ext uri="{FF2B5EF4-FFF2-40B4-BE49-F238E27FC236}">
                  <a16:creationId xmlns:a16="http://schemas.microsoft.com/office/drawing/2014/main" id="{8C318BCA-F4EB-F3A6-1EED-8AC54360AD8D}"/>
                </a:ext>
              </a:extLst>
            </p:cNvPr>
            <p:cNvSpPr txBox="1"/>
            <p:nvPr/>
          </p:nvSpPr>
          <p:spPr>
            <a:xfrm rot="18900000">
              <a:off x="14627362" y="5658426"/>
              <a:ext cx="140859" cy="344822"/>
            </a:xfrm>
            <a:prstGeom prst="rect">
              <a:avLst/>
            </a:prstGeom>
            <a:noFill/>
          </p:spPr>
          <p:txBody>
            <a:bodyPr wrap="non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45">
                <a:defRPr/>
              </a:pPr>
              <a:r>
                <a:rPr lang="en-GB" sz="2550">
                  <a:ln/>
                  <a:solidFill>
                    <a:srgbClr val="FFFFFF"/>
                  </a:solidFill>
                  <a:latin typeface="Anova-Light"/>
                  <a:sym typeface="Anova-Light"/>
                  <a:rtl val="0"/>
                </a:rPr>
                <a:t>E</a:t>
              </a:r>
            </a:p>
          </p:txBody>
        </p:sp>
      </p:grpSp>
    </p:spTree>
    <p:extLst>
      <p:ext uri="{BB962C8B-B14F-4D97-AF65-F5344CB8AC3E}">
        <p14:creationId xmlns:p14="http://schemas.microsoft.com/office/powerpoint/2010/main" val="2331519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heel(1)">
                                      <p:cBhvr>
                                        <p:cTn id="7"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D5CC597-5183-C07E-A3A7-BE02FDF3F8BB}"/>
              </a:ext>
            </a:extLst>
          </p:cNvPr>
          <p:cNvSpPr/>
          <p:nvPr/>
        </p:nvSpPr>
        <p:spPr>
          <a:xfrm>
            <a:off x="1557341" y="3771902"/>
            <a:ext cx="3792539" cy="5211764"/>
          </a:xfrm>
          <a:prstGeom prst="roundRect">
            <a:avLst>
              <a:gd name="adj" fmla="val 6359"/>
            </a:avLst>
          </a:prstGeom>
          <a:solidFill>
            <a:schemeClr val="accent6">
              <a:lumMod val="40000"/>
              <a:lumOff val="60000"/>
            </a:schemeClr>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1800" kern="0">
                <a:solidFill>
                  <a:srgbClr val="03173B"/>
                </a:solidFill>
                <a:latin typeface="Anova Light"/>
                <a:cs typeface="Calibri" panose="020F0502020204030204" pitchFamily="34" charset="0"/>
              </a:rPr>
              <a:t> </a:t>
            </a:r>
          </a:p>
        </p:txBody>
      </p:sp>
      <p:cxnSp>
        <p:nvCxnSpPr>
          <p:cNvPr id="39" name="Straight Connector 38">
            <a:extLst>
              <a:ext uri="{FF2B5EF4-FFF2-40B4-BE49-F238E27FC236}">
                <a16:creationId xmlns:a16="http://schemas.microsoft.com/office/drawing/2014/main" id="{A991A663-05A4-749D-74F6-7D17A318C23A}"/>
              </a:ext>
            </a:extLst>
          </p:cNvPr>
          <p:cNvCxnSpPr>
            <a:cxnSpLocks/>
          </p:cNvCxnSpPr>
          <p:nvPr/>
        </p:nvCxnSpPr>
        <p:spPr>
          <a:xfrm>
            <a:off x="3453608" y="2958706"/>
            <a:ext cx="0" cy="4300541"/>
          </a:xfrm>
          <a:prstGeom prst="line">
            <a:avLst/>
          </a:prstGeom>
          <a:ln w="25400">
            <a:tailEnd type="non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70D9A99-B7A5-050A-58B8-188D66F47A41}"/>
              </a:ext>
            </a:extLst>
          </p:cNvPr>
          <p:cNvSpPr/>
          <p:nvPr/>
        </p:nvSpPr>
        <p:spPr>
          <a:xfrm>
            <a:off x="5536925" y="3771902"/>
            <a:ext cx="3792539" cy="5211764"/>
          </a:xfrm>
          <a:prstGeom prst="roundRect">
            <a:avLst>
              <a:gd name="adj" fmla="val 6359"/>
            </a:avLst>
          </a:prstGeom>
          <a:solidFill>
            <a:schemeClr val="accent6">
              <a:lumMod val="40000"/>
              <a:lumOff val="60000"/>
            </a:schemeClr>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1800" kern="0">
                <a:solidFill>
                  <a:srgbClr val="03173B"/>
                </a:solidFill>
                <a:latin typeface="Anova Light"/>
                <a:cs typeface="Calibri" panose="020F0502020204030204" pitchFamily="34" charset="0"/>
              </a:rPr>
              <a:t> </a:t>
            </a:r>
          </a:p>
        </p:txBody>
      </p:sp>
      <p:sp>
        <p:nvSpPr>
          <p:cNvPr id="8" name="Rectangle: Rounded Corners 7">
            <a:extLst>
              <a:ext uri="{FF2B5EF4-FFF2-40B4-BE49-F238E27FC236}">
                <a16:creationId xmlns:a16="http://schemas.microsoft.com/office/drawing/2014/main" id="{859A0FD9-7388-1F8F-4E4B-2346A8C20DC4}"/>
              </a:ext>
            </a:extLst>
          </p:cNvPr>
          <p:cNvSpPr/>
          <p:nvPr/>
        </p:nvSpPr>
        <p:spPr>
          <a:xfrm>
            <a:off x="9519220" y="3771902"/>
            <a:ext cx="3792539" cy="5211764"/>
          </a:xfrm>
          <a:prstGeom prst="roundRect">
            <a:avLst>
              <a:gd name="adj" fmla="val 6359"/>
            </a:avLst>
          </a:prstGeom>
          <a:solidFill>
            <a:schemeClr val="accent6">
              <a:lumMod val="40000"/>
              <a:lumOff val="60000"/>
            </a:schemeClr>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1800" kern="0">
                <a:solidFill>
                  <a:srgbClr val="03173B"/>
                </a:solidFill>
                <a:latin typeface="Anova Light"/>
                <a:cs typeface="Calibri" panose="020F0502020204030204" pitchFamily="34" charset="0"/>
              </a:rPr>
              <a:t> </a:t>
            </a:r>
          </a:p>
        </p:txBody>
      </p:sp>
      <p:sp>
        <p:nvSpPr>
          <p:cNvPr id="9" name="Rectangle: Rounded Corners 8">
            <a:extLst>
              <a:ext uri="{FF2B5EF4-FFF2-40B4-BE49-F238E27FC236}">
                <a16:creationId xmlns:a16="http://schemas.microsoft.com/office/drawing/2014/main" id="{505E70EB-5303-5652-9B10-73E3FF5A4405}"/>
              </a:ext>
            </a:extLst>
          </p:cNvPr>
          <p:cNvSpPr/>
          <p:nvPr/>
        </p:nvSpPr>
        <p:spPr>
          <a:xfrm>
            <a:off x="13501511" y="3771902"/>
            <a:ext cx="3792539" cy="5211764"/>
          </a:xfrm>
          <a:prstGeom prst="roundRect">
            <a:avLst>
              <a:gd name="adj" fmla="val 6359"/>
            </a:avLst>
          </a:prstGeom>
          <a:solidFill>
            <a:schemeClr val="accent6">
              <a:lumMod val="40000"/>
              <a:lumOff val="60000"/>
            </a:schemeClr>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1800" kern="0">
                <a:solidFill>
                  <a:srgbClr val="03173B"/>
                </a:solidFill>
                <a:latin typeface="Anova Light"/>
                <a:cs typeface="Calibri" panose="020F0502020204030204" pitchFamily="34" charset="0"/>
              </a:rPr>
              <a:t> </a:t>
            </a:r>
          </a:p>
        </p:txBody>
      </p:sp>
      <p:cxnSp>
        <p:nvCxnSpPr>
          <p:cNvPr id="43" name="Straight Connector 42">
            <a:extLst>
              <a:ext uri="{FF2B5EF4-FFF2-40B4-BE49-F238E27FC236}">
                <a16:creationId xmlns:a16="http://schemas.microsoft.com/office/drawing/2014/main" id="{C46E2CAC-4861-B544-983A-B7428B6B2F4C}"/>
              </a:ext>
            </a:extLst>
          </p:cNvPr>
          <p:cNvCxnSpPr>
            <a:cxnSpLocks/>
            <a:endCxn id="11" idx="0"/>
          </p:cNvCxnSpPr>
          <p:nvPr/>
        </p:nvCxnSpPr>
        <p:spPr>
          <a:xfrm>
            <a:off x="7433197" y="2958712"/>
            <a:ext cx="21320" cy="4360478"/>
          </a:xfrm>
          <a:prstGeom prst="line">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EEC9C1-7A03-C914-B148-6A41F3729AB0}"/>
              </a:ext>
            </a:extLst>
          </p:cNvPr>
          <p:cNvCxnSpPr>
            <a:cxnSpLocks/>
            <a:endCxn id="14" idx="0"/>
          </p:cNvCxnSpPr>
          <p:nvPr/>
        </p:nvCxnSpPr>
        <p:spPr>
          <a:xfrm flipH="1">
            <a:off x="11407715" y="2958712"/>
            <a:ext cx="7775" cy="4360478"/>
          </a:xfrm>
          <a:prstGeom prst="line">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AFFB4B9-CA92-0AD6-B578-C7C2ADA17177}"/>
              </a:ext>
            </a:extLst>
          </p:cNvPr>
          <p:cNvCxnSpPr>
            <a:cxnSpLocks/>
            <a:endCxn id="17" idx="0"/>
          </p:cNvCxnSpPr>
          <p:nvPr/>
        </p:nvCxnSpPr>
        <p:spPr>
          <a:xfrm flipH="1">
            <a:off x="15374968" y="2958322"/>
            <a:ext cx="22814" cy="4360865"/>
          </a:xfrm>
          <a:prstGeom prst="line">
            <a:avLst/>
          </a:prstGeom>
          <a:ln w="25400">
            <a:tailEnd type="non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E7E069F-1876-5A36-D030-7A23A04973B3}"/>
              </a:ext>
            </a:extLst>
          </p:cNvPr>
          <p:cNvSpPr txBox="1"/>
          <p:nvPr/>
        </p:nvSpPr>
        <p:spPr>
          <a:xfrm rot="16200000">
            <a:off x="-1465663" y="6166443"/>
            <a:ext cx="5211764" cy="400110"/>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2000" b="1">
                <a:solidFill>
                  <a:schemeClr val="accent5"/>
                </a:solidFill>
                <a:latin typeface="Anova Light"/>
                <a:cs typeface="Calibri" panose="020F0502020204030204" pitchFamily="34" charset="0"/>
              </a:rPr>
              <a:t>ESSENTIALS</a:t>
            </a:r>
          </a:p>
        </p:txBody>
      </p:sp>
      <p:sp>
        <p:nvSpPr>
          <p:cNvPr id="233" name="Rectangle 232">
            <a:extLst>
              <a:ext uri="{FF2B5EF4-FFF2-40B4-BE49-F238E27FC236}">
                <a16:creationId xmlns:a16="http://schemas.microsoft.com/office/drawing/2014/main" id="{A8C0B1B9-D651-DC77-1792-8C6F4FA9DA5E}"/>
              </a:ext>
            </a:extLst>
          </p:cNvPr>
          <p:cNvSpPr>
            <a:spLocks/>
          </p:cNvSpPr>
          <p:nvPr/>
        </p:nvSpPr>
        <p:spPr>
          <a:xfrm>
            <a:off x="1828010" y="4043906"/>
            <a:ext cx="3251201"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Establish principles for responsible innovation </a:t>
            </a:r>
          </a:p>
        </p:txBody>
      </p:sp>
      <p:sp>
        <p:nvSpPr>
          <p:cNvPr id="234" name="Rectangle 233">
            <a:extLst>
              <a:ext uri="{FF2B5EF4-FFF2-40B4-BE49-F238E27FC236}">
                <a16:creationId xmlns:a16="http://schemas.microsoft.com/office/drawing/2014/main" id="{62EE01C5-4B62-8282-FA79-6E341C0FB019}"/>
              </a:ext>
            </a:extLst>
          </p:cNvPr>
          <p:cNvSpPr>
            <a:spLocks/>
          </p:cNvSpPr>
          <p:nvPr/>
        </p:nvSpPr>
        <p:spPr>
          <a:xfrm>
            <a:off x="1828010" y="7319183"/>
            <a:ext cx="3251201"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Adapt and enforce governance and accountability policies</a:t>
            </a:r>
          </a:p>
        </p:txBody>
      </p:sp>
      <p:sp>
        <p:nvSpPr>
          <p:cNvPr id="235" name="Rectangle 234">
            <a:extLst>
              <a:ext uri="{FF2B5EF4-FFF2-40B4-BE49-F238E27FC236}">
                <a16:creationId xmlns:a16="http://schemas.microsoft.com/office/drawing/2014/main" id="{125B0B14-46FF-10C1-AF29-51BB4B0524F4}"/>
              </a:ext>
            </a:extLst>
          </p:cNvPr>
          <p:cNvSpPr>
            <a:spLocks/>
          </p:cNvSpPr>
          <p:nvPr/>
        </p:nvSpPr>
        <p:spPr>
          <a:xfrm>
            <a:off x="1820237" y="5690537"/>
            <a:ext cx="3266747"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Develop responsible innovation strategy</a:t>
            </a:r>
          </a:p>
        </p:txBody>
      </p:sp>
      <p:sp>
        <p:nvSpPr>
          <p:cNvPr id="10" name="Rectangle 9">
            <a:extLst>
              <a:ext uri="{FF2B5EF4-FFF2-40B4-BE49-F238E27FC236}">
                <a16:creationId xmlns:a16="http://schemas.microsoft.com/office/drawing/2014/main" id="{07B7381A-6804-3486-C1B9-CF932623D4F8}"/>
              </a:ext>
            </a:extLst>
          </p:cNvPr>
          <p:cNvSpPr>
            <a:spLocks/>
          </p:cNvSpPr>
          <p:nvPr/>
        </p:nvSpPr>
        <p:spPr>
          <a:xfrm>
            <a:off x="5828914" y="4043906"/>
            <a:ext cx="3251201"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Assess and monitor readiness for regulations</a:t>
            </a:r>
          </a:p>
        </p:txBody>
      </p:sp>
      <p:sp>
        <p:nvSpPr>
          <p:cNvPr id="11" name="Rectangle 10">
            <a:extLst>
              <a:ext uri="{FF2B5EF4-FFF2-40B4-BE49-F238E27FC236}">
                <a16:creationId xmlns:a16="http://schemas.microsoft.com/office/drawing/2014/main" id="{0451B448-5910-383B-7C81-A29FAC416ED6}"/>
              </a:ext>
            </a:extLst>
          </p:cNvPr>
          <p:cNvSpPr>
            <a:spLocks/>
          </p:cNvSpPr>
          <p:nvPr/>
        </p:nvSpPr>
        <p:spPr>
          <a:xfrm>
            <a:off x="5828914" y="7319183"/>
            <a:ext cx="3251201"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Create a contingency </a:t>
            </a:r>
            <a:br>
              <a:rPr lang="en-US" sz="1800" kern="0">
                <a:solidFill>
                  <a:srgbClr val="C4DEFD"/>
                </a:solidFill>
                <a:latin typeface="Anova" panose="020B0503020203020204" pitchFamily="34" charset="0"/>
                <a:cs typeface="Calibri" panose="020F0502020204030204" pitchFamily="34" charset="0"/>
              </a:rPr>
            </a:br>
            <a:r>
              <a:rPr lang="en-US" sz="1800" kern="0">
                <a:solidFill>
                  <a:srgbClr val="C4DEFD"/>
                </a:solidFill>
                <a:latin typeface="Anova" panose="020B0503020203020204" pitchFamily="34" charset="0"/>
                <a:cs typeface="Calibri" panose="020F0502020204030204" pitchFamily="34" charset="0"/>
              </a:rPr>
              <a:t>and mitigation plan</a:t>
            </a:r>
          </a:p>
        </p:txBody>
      </p:sp>
      <p:sp>
        <p:nvSpPr>
          <p:cNvPr id="12" name="Rectangle 11">
            <a:extLst>
              <a:ext uri="{FF2B5EF4-FFF2-40B4-BE49-F238E27FC236}">
                <a16:creationId xmlns:a16="http://schemas.microsoft.com/office/drawing/2014/main" id="{EEE620C8-9D15-1C06-BB98-8967C72A4995}"/>
              </a:ext>
            </a:extLst>
          </p:cNvPr>
          <p:cNvSpPr>
            <a:spLocks/>
          </p:cNvSpPr>
          <p:nvPr/>
        </p:nvSpPr>
        <p:spPr>
          <a:xfrm>
            <a:off x="5813369" y="5690537"/>
            <a:ext cx="3266747"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Identify risks and </a:t>
            </a:r>
            <a:br>
              <a:rPr lang="en-US" sz="1800" kern="0">
                <a:solidFill>
                  <a:srgbClr val="C4DEFD"/>
                </a:solidFill>
                <a:latin typeface="Anova" panose="020B0503020203020204" pitchFamily="34" charset="0"/>
                <a:cs typeface="Calibri" panose="020F0502020204030204" pitchFamily="34" charset="0"/>
              </a:rPr>
            </a:br>
            <a:r>
              <a:rPr lang="en-US" sz="1800" kern="0">
                <a:solidFill>
                  <a:srgbClr val="C4DEFD"/>
                </a:solidFill>
                <a:latin typeface="Anova" panose="020B0503020203020204" pitchFamily="34" charset="0"/>
                <a:cs typeface="Calibri" panose="020F0502020204030204" pitchFamily="34" charset="0"/>
              </a:rPr>
              <a:t>implement risk</a:t>
            </a:r>
            <a:br>
              <a:rPr lang="en-US" sz="1800" kern="0">
                <a:solidFill>
                  <a:srgbClr val="C4DEFD"/>
                </a:solidFill>
                <a:latin typeface="Anova" panose="020B0503020203020204" pitchFamily="34" charset="0"/>
                <a:cs typeface="Calibri" panose="020F0502020204030204" pitchFamily="34" charset="0"/>
              </a:rPr>
            </a:br>
            <a:r>
              <a:rPr lang="en-US" sz="1800" kern="0">
                <a:solidFill>
                  <a:srgbClr val="C4DEFD"/>
                </a:solidFill>
                <a:latin typeface="Anova" panose="020B0503020203020204" pitchFamily="34" charset="0"/>
                <a:cs typeface="Calibri" panose="020F0502020204030204" pitchFamily="34" charset="0"/>
              </a:rPr>
              <a:t>management systems</a:t>
            </a:r>
          </a:p>
        </p:txBody>
      </p:sp>
      <p:sp>
        <p:nvSpPr>
          <p:cNvPr id="13" name="Rectangle 12">
            <a:extLst>
              <a:ext uri="{FF2B5EF4-FFF2-40B4-BE49-F238E27FC236}">
                <a16:creationId xmlns:a16="http://schemas.microsoft.com/office/drawing/2014/main" id="{13BEEFEB-186C-C0C2-55F7-48890048839D}"/>
              </a:ext>
            </a:extLst>
          </p:cNvPr>
          <p:cNvSpPr>
            <a:spLocks/>
          </p:cNvSpPr>
          <p:nvPr/>
        </p:nvSpPr>
        <p:spPr>
          <a:xfrm>
            <a:off x="9782113" y="4043906"/>
            <a:ext cx="3251201"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Curate procedures for AI and data management</a:t>
            </a:r>
          </a:p>
        </p:txBody>
      </p:sp>
      <p:sp>
        <p:nvSpPr>
          <p:cNvPr id="14" name="Rectangle 13">
            <a:extLst>
              <a:ext uri="{FF2B5EF4-FFF2-40B4-BE49-F238E27FC236}">
                <a16:creationId xmlns:a16="http://schemas.microsoft.com/office/drawing/2014/main" id="{ABA439C4-A89B-70A5-80CE-FFA35BB2091D}"/>
              </a:ext>
            </a:extLst>
          </p:cNvPr>
          <p:cNvSpPr>
            <a:spLocks/>
          </p:cNvSpPr>
          <p:nvPr/>
        </p:nvSpPr>
        <p:spPr>
          <a:xfrm>
            <a:off x="9782114" y="7319183"/>
            <a:ext cx="3251201"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Enable the technology </a:t>
            </a:r>
            <a:br>
              <a:rPr lang="en-US" sz="1800" kern="0">
                <a:solidFill>
                  <a:srgbClr val="C4DEFD"/>
                </a:solidFill>
                <a:latin typeface="Anova" panose="020B0503020203020204" pitchFamily="34" charset="0"/>
                <a:cs typeface="Calibri" panose="020F0502020204030204" pitchFamily="34" charset="0"/>
              </a:rPr>
            </a:br>
            <a:r>
              <a:rPr lang="en-US" sz="1800" kern="0">
                <a:solidFill>
                  <a:srgbClr val="C4DEFD"/>
                </a:solidFill>
                <a:latin typeface="Anova" panose="020B0503020203020204" pitchFamily="34" charset="0"/>
                <a:cs typeface="Calibri" panose="020F0502020204030204" pitchFamily="34" charset="0"/>
              </a:rPr>
              <a:t>to support responsible innovation strategy </a:t>
            </a:r>
          </a:p>
        </p:txBody>
      </p:sp>
      <p:sp>
        <p:nvSpPr>
          <p:cNvPr id="15" name="Rectangle 14">
            <a:extLst>
              <a:ext uri="{FF2B5EF4-FFF2-40B4-BE49-F238E27FC236}">
                <a16:creationId xmlns:a16="http://schemas.microsoft.com/office/drawing/2014/main" id="{B0B1F6DE-148E-EA18-5A36-19F89AFD5957}"/>
              </a:ext>
            </a:extLst>
          </p:cNvPr>
          <p:cNvSpPr>
            <a:spLocks/>
          </p:cNvSpPr>
          <p:nvPr/>
        </p:nvSpPr>
        <p:spPr>
          <a:xfrm>
            <a:off x="9766570" y="5690537"/>
            <a:ext cx="3266747"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Embed curated procedures into processes consistently across infrastructure</a:t>
            </a:r>
          </a:p>
        </p:txBody>
      </p:sp>
      <p:sp>
        <p:nvSpPr>
          <p:cNvPr id="16" name="Rectangle 15">
            <a:extLst>
              <a:ext uri="{FF2B5EF4-FFF2-40B4-BE49-F238E27FC236}">
                <a16:creationId xmlns:a16="http://schemas.microsoft.com/office/drawing/2014/main" id="{0664DBBE-F5FA-2583-8165-67D812D689A9}"/>
              </a:ext>
            </a:extLst>
          </p:cNvPr>
          <p:cNvSpPr>
            <a:spLocks/>
          </p:cNvSpPr>
          <p:nvPr/>
        </p:nvSpPr>
        <p:spPr>
          <a:xfrm>
            <a:off x="13749364" y="4043906"/>
            <a:ext cx="3251201"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Instill awareness</a:t>
            </a:r>
            <a:br>
              <a:rPr lang="en-US" sz="1800" kern="0">
                <a:solidFill>
                  <a:srgbClr val="C4DEFD"/>
                </a:solidFill>
                <a:latin typeface="Anova" panose="020B0503020203020204" pitchFamily="34" charset="0"/>
                <a:cs typeface="Calibri" panose="020F0502020204030204" pitchFamily="34" charset="0"/>
              </a:rPr>
            </a:br>
            <a:r>
              <a:rPr lang="en-US" sz="1800" kern="0">
                <a:solidFill>
                  <a:srgbClr val="C4DEFD"/>
                </a:solidFill>
                <a:latin typeface="Anova" panose="020B0503020203020204" pitchFamily="34" charset="0"/>
                <a:cs typeface="Calibri" panose="020F0502020204030204" pitchFamily="34" charset="0"/>
              </a:rPr>
              <a:t>of responsible </a:t>
            </a:r>
            <a:br>
              <a:rPr lang="en-US" sz="1800" kern="0">
                <a:solidFill>
                  <a:srgbClr val="C4DEFD"/>
                </a:solidFill>
                <a:latin typeface="Anova" panose="020B0503020203020204" pitchFamily="34" charset="0"/>
                <a:cs typeface="Calibri" panose="020F0502020204030204" pitchFamily="34" charset="0"/>
              </a:rPr>
            </a:br>
            <a:r>
              <a:rPr lang="en-US" sz="1800" kern="0">
                <a:solidFill>
                  <a:srgbClr val="C4DEFD"/>
                </a:solidFill>
                <a:latin typeface="Anova" panose="020B0503020203020204" pitchFamily="34" charset="0"/>
                <a:cs typeface="Calibri" panose="020F0502020204030204" pitchFamily="34" charset="0"/>
              </a:rPr>
              <a:t>innovation practices </a:t>
            </a:r>
          </a:p>
        </p:txBody>
      </p:sp>
      <p:sp>
        <p:nvSpPr>
          <p:cNvPr id="17" name="Rectangle 16">
            <a:extLst>
              <a:ext uri="{FF2B5EF4-FFF2-40B4-BE49-F238E27FC236}">
                <a16:creationId xmlns:a16="http://schemas.microsoft.com/office/drawing/2014/main" id="{C36778C3-13D8-D56E-71D9-4C82944BADD1}"/>
              </a:ext>
            </a:extLst>
          </p:cNvPr>
          <p:cNvSpPr>
            <a:spLocks/>
          </p:cNvSpPr>
          <p:nvPr/>
        </p:nvSpPr>
        <p:spPr>
          <a:xfrm>
            <a:off x="13749368" y="7319183"/>
            <a:ext cx="3251201"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Cultivate a culture</a:t>
            </a:r>
            <a:br>
              <a:rPr lang="en-US" sz="1800" kern="0">
                <a:solidFill>
                  <a:srgbClr val="C4DEFD"/>
                </a:solidFill>
                <a:latin typeface="Anova" panose="020B0503020203020204" pitchFamily="34" charset="0"/>
                <a:cs typeface="Calibri" panose="020F0502020204030204" pitchFamily="34" charset="0"/>
              </a:rPr>
            </a:br>
            <a:r>
              <a:rPr lang="en-US" sz="1800" kern="0">
                <a:solidFill>
                  <a:srgbClr val="C4DEFD"/>
                </a:solidFill>
                <a:latin typeface="Anova" panose="020B0503020203020204" pitchFamily="34" charset="0"/>
                <a:cs typeface="Calibri" panose="020F0502020204030204" pitchFamily="34" charset="0"/>
              </a:rPr>
              <a:t>of resilience</a:t>
            </a:r>
          </a:p>
        </p:txBody>
      </p:sp>
      <p:sp>
        <p:nvSpPr>
          <p:cNvPr id="18" name="Rectangle 17">
            <a:extLst>
              <a:ext uri="{FF2B5EF4-FFF2-40B4-BE49-F238E27FC236}">
                <a16:creationId xmlns:a16="http://schemas.microsoft.com/office/drawing/2014/main" id="{5ACB90BD-FD97-B260-FA27-E4FBC3F346F6}"/>
              </a:ext>
            </a:extLst>
          </p:cNvPr>
          <p:cNvSpPr>
            <a:spLocks/>
          </p:cNvSpPr>
          <p:nvPr/>
        </p:nvSpPr>
        <p:spPr>
          <a:xfrm>
            <a:off x="13733821" y="5690537"/>
            <a:ext cx="3266747" cy="137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b"/>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defTabSz="914469" fontAlgn="ctr">
              <a:defRPr/>
            </a:pPr>
            <a:r>
              <a:rPr lang="en-US" sz="1800" kern="0">
                <a:solidFill>
                  <a:srgbClr val="C4DEFD"/>
                </a:solidFill>
                <a:latin typeface="Anova" panose="020B0503020203020204" pitchFamily="34" charset="0"/>
                <a:cs typeface="Calibri" panose="020F0502020204030204" pitchFamily="34" charset="0"/>
              </a:rPr>
              <a:t>Foster shared norms and employee competency</a:t>
            </a:r>
          </a:p>
        </p:txBody>
      </p:sp>
      <p:grpSp>
        <p:nvGrpSpPr>
          <p:cNvPr id="2" name="Group 1">
            <a:extLst>
              <a:ext uri="{FF2B5EF4-FFF2-40B4-BE49-F238E27FC236}">
                <a16:creationId xmlns:a16="http://schemas.microsoft.com/office/drawing/2014/main" id="{F108B8C5-3D6F-52BB-F0E1-A9215AA3DCD2}"/>
              </a:ext>
            </a:extLst>
          </p:cNvPr>
          <p:cNvGrpSpPr/>
          <p:nvPr/>
        </p:nvGrpSpPr>
        <p:grpSpPr>
          <a:xfrm>
            <a:off x="1557341" y="1857137"/>
            <a:ext cx="3722231" cy="1371215"/>
            <a:chOff x="1038226" y="1238090"/>
            <a:chExt cx="2481487" cy="914143"/>
          </a:xfrm>
        </p:grpSpPr>
        <p:sp>
          <p:nvSpPr>
            <p:cNvPr id="4" name="!!_Ov">
              <a:extLst>
                <a:ext uri="{FF2B5EF4-FFF2-40B4-BE49-F238E27FC236}">
                  <a16:creationId xmlns:a16="http://schemas.microsoft.com/office/drawing/2014/main" id="{14DDD1F3-2D98-F3BF-0D22-8BEAC69F561C}"/>
                </a:ext>
              </a:extLst>
            </p:cNvPr>
            <p:cNvSpPr/>
            <p:nvPr/>
          </p:nvSpPr>
          <p:spPr>
            <a:xfrm>
              <a:off x="1038226" y="1238090"/>
              <a:ext cx="2481487" cy="914143"/>
            </a:xfrm>
            <a:prstGeom prst="roundRect">
              <a:avLst>
                <a:gd name="adj" fmla="val 9430"/>
              </a:avLst>
            </a:prstGeom>
            <a:solidFill>
              <a:schemeClr val="accent1"/>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1601" kern="0">
                  <a:solidFill>
                    <a:srgbClr val="03173B"/>
                  </a:solidFill>
                  <a:latin typeface="Anova Light"/>
                  <a:cs typeface="Calibri" panose="020F0502020204030204" pitchFamily="34" charset="0"/>
                </a:rPr>
                <a:t> </a:t>
              </a:r>
            </a:p>
          </p:txBody>
        </p:sp>
        <p:sp>
          <p:nvSpPr>
            <p:cNvPr id="5" name="TextBox 4">
              <a:extLst>
                <a:ext uri="{FF2B5EF4-FFF2-40B4-BE49-F238E27FC236}">
                  <a16:creationId xmlns:a16="http://schemas.microsoft.com/office/drawing/2014/main" id="{905487BD-199C-F36A-CE66-153C8B089B44}"/>
                </a:ext>
              </a:extLst>
            </p:cNvPr>
            <p:cNvSpPr txBox="1"/>
            <p:nvPr/>
          </p:nvSpPr>
          <p:spPr>
            <a:xfrm>
              <a:off x="1149718" y="1311671"/>
              <a:ext cx="2040847" cy="389850"/>
            </a:xfrm>
            <a:prstGeom prst="rect">
              <a:avLst/>
            </a:prstGeom>
            <a:noFill/>
            <a:ln>
              <a:noFill/>
            </a:ln>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3200" b="1">
                  <a:solidFill>
                    <a:srgbClr val="FFFFFF"/>
                  </a:solidFill>
                  <a:latin typeface="Anova Bold"/>
                  <a:cs typeface="Calibri" panose="020F0502020204030204" pitchFamily="34" charset="0"/>
                </a:rPr>
                <a:t>Oversight</a:t>
              </a:r>
            </a:p>
          </p:txBody>
        </p:sp>
        <p:sp>
          <p:nvSpPr>
            <p:cNvPr id="6" name="Rectangle 5">
              <a:extLst>
                <a:ext uri="{FF2B5EF4-FFF2-40B4-BE49-F238E27FC236}">
                  <a16:creationId xmlns:a16="http://schemas.microsoft.com/office/drawing/2014/main" id="{1DDCD3D9-6171-9D87-2C71-FB743682AE6B}"/>
                </a:ext>
              </a:extLst>
            </p:cNvPr>
            <p:cNvSpPr/>
            <p:nvPr/>
          </p:nvSpPr>
          <p:spPr>
            <a:xfrm>
              <a:off x="1212892" y="1612682"/>
              <a:ext cx="2205267" cy="491716"/>
            </a:xfrm>
            <a:prstGeom prst="rect">
              <a:avLst/>
            </a:prstGeom>
            <a:noFill/>
            <a:ln w="12700" cap="flat" cmpd="sng" algn="ctr">
              <a:noFill/>
              <a:prstDash val="solid"/>
              <a:miter lim="800000"/>
            </a:ln>
            <a:effectLst/>
          </p:spPr>
          <p:txBody>
            <a:bodyPr lIns="0" tIns="0" rIns="0" bIns="0"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493">
                <a:defRPr/>
              </a:pPr>
              <a:r>
                <a:rPr lang="en-US" sz="1800" kern="0">
                  <a:solidFill>
                    <a:srgbClr val="FFFFFF"/>
                  </a:solidFill>
                  <a:latin typeface="Anova Light"/>
                  <a:cs typeface="Calibri" panose="020F0502020204030204" pitchFamily="34" charset="0"/>
                </a:rPr>
                <a:t>AI Governance, Strategy, </a:t>
              </a:r>
              <a:br>
                <a:rPr lang="en-US" sz="1800" kern="0">
                  <a:solidFill>
                    <a:srgbClr val="FFFFFF"/>
                  </a:solidFill>
                  <a:latin typeface="Anova Light"/>
                  <a:cs typeface="Calibri" panose="020F0502020204030204" pitchFamily="34" charset="0"/>
                </a:rPr>
              </a:br>
              <a:r>
                <a:rPr lang="en-US" sz="1800" kern="0">
                  <a:solidFill>
                    <a:srgbClr val="FFFFFF"/>
                  </a:solidFill>
                  <a:latin typeface="Anova Light"/>
                  <a:cs typeface="Calibri" panose="020F0502020204030204" pitchFamily="34" charset="0"/>
                </a:rPr>
                <a:t>and Enforcement</a:t>
              </a:r>
            </a:p>
          </p:txBody>
        </p:sp>
      </p:grpSp>
      <p:grpSp>
        <p:nvGrpSpPr>
          <p:cNvPr id="20" name="Group 19">
            <a:extLst>
              <a:ext uri="{FF2B5EF4-FFF2-40B4-BE49-F238E27FC236}">
                <a16:creationId xmlns:a16="http://schemas.microsoft.com/office/drawing/2014/main" id="{83D67045-8FA9-3A7E-E084-D254DF44FC47}"/>
              </a:ext>
            </a:extLst>
          </p:cNvPr>
          <p:cNvGrpSpPr/>
          <p:nvPr/>
        </p:nvGrpSpPr>
        <p:grpSpPr>
          <a:xfrm>
            <a:off x="5555882" y="1857139"/>
            <a:ext cx="3720614" cy="1371215"/>
            <a:chOff x="3703920" y="1238091"/>
            <a:chExt cx="2480409" cy="914143"/>
          </a:xfrm>
        </p:grpSpPr>
        <p:sp>
          <p:nvSpPr>
            <p:cNvPr id="21" name="!!_Op">
              <a:extLst>
                <a:ext uri="{FF2B5EF4-FFF2-40B4-BE49-F238E27FC236}">
                  <a16:creationId xmlns:a16="http://schemas.microsoft.com/office/drawing/2014/main" id="{414891BF-DECF-C395-257C-872D29581D4A}"/>
                </a:ext>
              </a:extLst>
            </p:cNvPr>
            <p:cNvSpPr/>
            <p:nvPr/>
          </p:nvSpPr>
          <p:spPr>
            <a:xfrm>
              <a:off x="3703920" y="1238091"/>
              <a:ext cx="2480409" cy="914143"/>
            </a:xfrm>
            <a:prstGeom prst="roundRect">
              <a:avLst>
                <a:gd name="adj" fmla="val 7018"/>
              </a:avLst>
            </a:prstGeom>
            <a:solidFill>
              <a:schemeClr val="accent1"/>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1601" kern="0">
                  <a:solidFill>
                    <a:srgbClr val="03173B"/>
                  </a:solidFill>
                  <a:latin typeface="Anova Light"/>
                  <a:cs typeface="Calibri" panose="020F0502020204030204" pitchFamily="34" charset="0"/>
                </a:rPr>
                <a:t> </a:t>
              </a:r>
            </a:p>
          </p:txBody>
        </p:sp>
        <p:sp>
          <p:nvSpPr>
            <p:cNvPr id="22" name="TextBox 21">
              <a:extLst>
                <a:ext uri="{FF2B5EF4-FFF2-40B4-BE49-F238E27FC236}">
                  <a16:creationId xmlns:a16="http://schemas.microsoft.com/office/drawing/2014/main" id="{A47EE696-D92A-425E-FEE3-746C09A0E250}"/>
                </a:ext>
              </a:extLst>
            </p:cNvPr>
            <p:cNvSpPr txBox="1"/>
            <p:nvPr/>
          </p:nvSpPr>
          <p:spPr>
            <a:xfrm>
              <a:off x="3814547" y="1312361"/>
              <a:ext cx="2302821" cy="389850"/>
            </a:xfrm>
            <a:prstGeom prst="rect">
              <a:avLst/>
            </a:prstGeom>
            <a:noFill/>
            <a:ln>
              <a:noFill/>
            </a:ln>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3200" b="1">
                  <a:solidFill>
                    <a:srgbClr val="FFFFFF"/>
                  </a:solidFill>
                  <a:latin typeface="Anova Bold"/>
                  <a:cs typeface="Calibri" panose="020F0502020204030204" pitchFamily="34" charset="0"/>
                </a:rPr>
                <a:t>Compliance</a:t>
              </a:r>
            </a:p>
          </p:txBody>
        </p:sp>
        <p:sp>
          <p:nvSpPr>
            <p:cNvPr id="23" name="Rectangle 22">
              <a:extLst>
                <a:ext uri="{FF2B5EF4-FFF2-40B4-BE49-F238E27FC236}">
                  <a16:creationId xmlns:a16="http://schemas.microsoft.com/office/drawing/2014/main" id="{BD0D89CD-CFC0-7F29-F2CE-136DA3CD8536}"/>
                </a:ext>
              </a:extLst>
            </p:cNvPr>
            <p:cNvSpPr/>
            <p:nvPr/>
          </p:nvSpPr>
          <p:spPr>
            <a:xfrm>
              <a:off x="3893385" y="1608271"/>
              <a:ext cx="1984179" cy="491716"/>
            </a:xfrm>
            <a:prstGeom prst="rect">
              <a:avLst/>
            </a:prstGeom>
            <a:noFill/>
            <a:ln w="12700" cap="flat" cmpd="sng" algn="ctr">
              <a:noFill/>
              <a:prstDash val="solid"/>
              <a:miter lim="800000"/>
            </a:ln>
            <a:effectLst/>
          </p:spPr>
          <p:txBody>
            <a:bodyPr lIns="0" tIns="0" rIns="0" bIns="0"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493">
                <a:defRPr/>
              </a:pPr>
              <a:r>
                <a:rPr lang="en-US" sz="1800" kern="0">
                  <a:solidFill>
                    <a:srgbClr val="FFFFFF"/>
                  </a:solidFill>
                  <a:latin typeface="Anova Light"/>
                  <a:cs typeface="Calibri" panose="020F0502020204030204" pitchFamily="34" charset="0"/>
                </a:rPr>
                <a:t>Performance and Risk Management</a:t>
              </a:r>
            </a:p>
          </p:txBody>
        </p:sp>
      </p:grpSp>
      <p:grpSp>
        <p:nvGrpSpPr>
          <p:cNvPr id="24" name="Group 23">
            <a:extLst>
              <a:ext uri="{FF2B5EF4-FFF2-40B4-BE49-F238E27FC236}">
                <a16:creationId xmlns:a16="http://schemas.microsoft.com/office/drawing/2014/main" id="{2D200092-7FCA-5ED9-DDB8-2E0C99FE0011}"/>
              </a:ext>
            </a:extLst>
          </p:cNvPr>
          <p:cNvGrpSpPr/>
          <p:nvPr/>
        </p:nvGrpSpPr>
        <p:grpSpPr>
          <a:xfrm>
            <a:off x="13523555" y="1856753"/>
            <a:ext cx="3748451" cy="1371215"/>
            <a:chOff x="9015702" y="1237834"/>
            <a:chExt cx="2498967" cy="914143"/>
          </a:xfrm>
        </p:grpSpPr>
        <p:sp>
          <p:nvSpPr>
            <p:cNvPr id="25" name="!!_Cu">
              <a:extLst>
                <a:ext uri="{FF2B5EF4-FFF2-40B4-BE49-F238E27FC236}">
                  <a16:creationId xmlns:a16="http://schemas.microsoft.com/office/drawing/2014/main" id="{DE1C4174-DC6F-5A94-FA74-F9D6DD28E175}"/>
                </a:ext>
              </a:extLst>
            </p:cNvPr>
            <p:cNvSpPr/>
            <p:nvPr/>
          </p:nvSpPr>
          <p:spPr>
            <a:xfrm>
              <a:off x="9015702" y="1237834"/>
              <a:ext cx="2498967" cy="914143"/>
            </a:xfrm>
            <a:prstGeom prst="roundRect">
              <a:avLst>
                <a:gd name="adj" fmla="val 6053"/>
              </a:avLst>
            </a:prstGeom>
            <a:solidFill>
              <a:schemeClr val="accent1"/>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1601" kern="0">
                  <a:solidFill>
                    <a:srgbClr val="03173B"/>
                  </a:solidFill>
                  <a:latin typeface="Anova Light"/>
                  <a:cs typeface="Calibri" panose="020F0502020204030204" pitchFamily="34" charset="0"/>
                </a:rPr>
                <a:t> </a:t>
              </a:r>
            </a:p>
          </p:txBody>
        </p:sp>
        <p:grpSp>
          <p:nvGrpSpPr>
            <p:cNvPr id="26" name="Group 25">
              <a:extLst>
                <a:ext uri="{FF2B5EF4-FFF2-40B4-BE49-F238E27FC236}">
                  <a16:creationId xmlns:a16="http://schemas.microsoft.com/office/drawing/2014/main" id="{52E0F6C6-7719-1350-6E1E-7DB0AABBA067}"/>
                </a:ext>
              </a:extLst>
            </p:cNvPr>
            <p:cNvGrpSpPr/>
            <p:nvPr/>
          </p:nvGrpSpPr>
          <p:grpSpPr>
            <a:xfrm>
              <a:off x="9113390" y="1306771"/>
              <a:ext cx="2181790" cy="797627"/>
              <a:chOff x="9113390" y="1306771"/>
              <a:chExt cx="2181790" cy="797627"/>
            </a:xfrm>
          </p:grpSpPr>
          <p:sp>
            <p:nvSpPr>
              <p:cNvPr id="27" name="TextBox 26">
                <a:extLst>
                  <a:ext uri="{FF2B5EF4-FFF2-40B4-BE49-F238E27FC236}">
                    <a16:creationId xmlns:a16="http://schemas.microsoft.com/office/drawing/2014/main" id="{1AE7050E-CEDF-109D-DBDE-1E557FA8AAB0}"/>
                  </a:ext>
                </a:extLst>
              </p:cNvPr>
              <p:cNvSpPr txBox="1"/>
              <p:nvPr/>
            </p:nvSpPr>
            <p:spPr>
              <a:xfrm>
                <a:off x="9113390" y="1306771"/>
                <a:ext cx="2040847" cy="389850"/>
              </a:xfrm>
              <a:prstGeom prst="rect">
                <a:avLst/>
              </a:prstGeom>
              <a:noFill/>
              <a:ln>
                <a:noFill/>
              </a:ln>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3200" b="1">
                    <a:solidFill>
                      <a:srgbClr val="FFFFFF"/>
                    </a:solidFill>
                    <a:latin typeface="Anova Bold"/>
                    <a:cs typeface="Calibri" panose="020F0502020204030204" pitchFamily="34" charset="0"/>
                  </a:rPr>
                  <a:t>Culture</a:t>
                </a:r>
              </a:p>
            </p:txBody>
          </p:sp>
          <p:sp>
            <p:nvSpPr>
              <p:cNvPr id="28" name="Rectangle 27">
                <a:extLst>
                  <a:ext uri="{FF2B5EF4-FFF2-40B4-BE49-F238E27FC236}">
                    <a16:creationId xmlns:a16="http://schemas.microsoft.com/office/drawing/2014/main" id="{1085C775-5D7E-7C85-905F-049773A16180}"/>
                  </a:ext>
                </a:extLst>
              </p:cNvPr>
              <p:cNvSpPr/>
              <p:nvPr/>
            </p:nvSpPr>
            <p:spPr>
              <a:xfrm>
                <a:off x="9192113" y="1612682"/>
                <a:ext cx="2103067" cy="491716"/>
              </a:xfrm>
              <a:prstGeom prst="rect">
                <a:avLst/>
              </a:prstGeom>
              <a:noFill/>
              <a:ln w="12700" cap="flat" cmpd="sng" algn="ctr">
                <a:noFill/>
                <a:prstDash val="solid"/>
                <a:miter lim="800000"/>
              </a:ln>
              <a:effectLst/>
            </p:spPr>
            <p:txBody>
              <a:bodyPr lIns="0" tIns="0" rIns="0" bIns="0"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493">
                  <a:defRPr/>
                </a:pPr>
                <a:r>
                  <a:rPr lang="en-US" sz="1800" kern="0">
                    <a:solidFill>
                      <a:srgbClr val="FFFFFF"/>
                    </a:solidFill>
                    <a:latin typeface="Anova Light"/>
                    <a:cs typeface="Calibri" panose="020F0502020204030204" pitchFamily="34" charset="0"/>
                  </a:rPr>
                  <a:t>Ethically Systemic </a:t>
                </a:r>
              </a:p>
              <a:p>
                <a:pPr algn="ctr" defTabSz="914493">
                  <a:defRPr/>
                </a:pPr>
                <a:r>
                  <a:rPr lang="en-US" sz="1800" kern="0">
                    <a:solidFill>
                      <a:srgbClr val="FFFFFF"/>
                    </a:solidFill>
                    <a:latin typeface="Anova Light"/>
                    <a:cs typeface="Calibri" panose="020F0502020204030204" pitchFamily="34" charset="0"/>
                  </a:rPr>
                  <a:t>Norms &amp; Practices</a:t>
                </a:r>
              </a:p>
            </p:txBody>
          </p:sp>
        </p:grpSp>
      </p:grpSp>
      <p:grpSp>
        <p:nvGrpSpPr>
          <p:cNvPr id="29" name="Group 28">
            <a:extLst>
              <a:ext uri="{FF2B5EF4-FFF2-40B4-BE49-F238E27FC236}">
                <a16:creationId xmlns:a16="http://schemas.microsoft.com/office/drawing/2014/main" id="{04D6235F-A94B-E09B-AA73-826619194ECC}"/>
              </a:ext>
            </a:extLst>
          </p:cNvPr>
          <p:cNvGrpSpPr/>
          <p:nvPr/>
        </p:nvGrpSpPr>
        <p:grpSpPr>
          <a:xfrm>
            <a:off x="9547405" y="1856753"/>
            <a:ext cx="3720614" cy="1423182"/>
            <a:chOff x="6364935" y="1237834"/>
            <a:chExt cx="2480409" cy="948787"/>
          </a:xfrm>
        </p:grpSpPr>
        <p:sp>
          <p:nvSpPr>
            <p:cNvPr id="30" name="!!_Co">
              <a:extLst>
                <a:ext uri="{FF2B5EF4-FFF2-40B4-BE49-F238E27FC236}">
                  <a16:creationId xmlns:a16="http://schemas.microsoft.com/office/drawing/2014/main" id="{7F0EB623-CCF5-8C21-84DA-41CF4D46498C}"/>
                </a:ext>
              </a:extLst>
            </p:cNvPr>
            <p:cNvSpPr/>
            <p:nvPr/>
          </p:nvSpPr>
          <p:spPr>
            <a:xfrm>
              <a:off x="6364935" y="1237834"/>
              <a:ext cx="2480409" cy="914143"/>
            </a:xfrm>
            <a:prstGeom prst="roundRect">
              <a:avLst>
                <a:gd name="adj" fmla="val 7501"/>
              </a:avLst>
            </a:prstGeom>
            <a:solidFill>
              <a:schemeClr val="accent1"/>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1601" kern="0">
                  <a:solidFill>
                    <a:srgbClr val="03173B"/>
                  </a:solidFill>
                  <a:latin typeface="Anova Light"/>
                  <a:cs typeface="Calibri" panose="020F0502020204030204" pitchFamily="34" charset="0"/>
                </a:rPr>
                <a:t> </a:t>
              </a:r>
            </a:p>
          </p:txBody>
        </p:sp>
        <p:sp>
          <p:nvSpPr>
            <p:cNvPr id="31" name="Rectangle 30">
              <a:extLst>
                <a:ext uri="{FF2B5EF4-FFF2-40B4-BE49-F238E27FC236}">
                  <a16:creationId xmlns:a16="http://schemas.microsoft.com/office/drawing/2014/main" id="{8A9894EE-0BDC-7670-5D9F-8E1DE7A2511E}"/>
                </a:ext>
              </a:extLst>
            </p:cNvPr>
            <p:cNvSpPr/>
            <p:nvPr/>
          </p:nvSpPr>
          <p:spPr>
            <a:xfrm>
              <a:off x="6538630" y="1694905"/>
              <a:ext cx="2106323" cy="491716"/>
            </a:xfrm>
            <a:prstGeom prst="rect">
              <a:avLst/>
            </a:prstGeom>
            <a:noFill/>
            <a:ln w="12700" cap="flat" cmpd="sng" algn="ctr">
              <a:noFill/>
              <a:prstDash val="solid"/>
              <a:miter lim="800000"/>
            </a:ln>
            <a:effectLst/>
          </p:spPr>
          <p:txBody>
            <a:bodyPr lIns="0" tIns="0" rIns="0" bIns="0"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493">
                <a:defRPr/>
              </a:pPr>
              <a:r>
                <a:rPr lang="en-US" sz="1800" kern="0">
                  <a:solidFill>
                    <a:srgbClr val="FFFFFF"/>
                  </a:solidFill>
                  <a:latin typeface="Anova Light"/>
                  <a:cs typeface="Calibri" panose="020F0502020204030204" pitchFamily="34" charset="0"/>
                </a:rPr>
                <a:t>SOPs w/ Supporting Infrastructure</a:t>
              </a:r>
            </a:p>
            <a:p>
              <a:pPr algn="ctr" defTabSz="914493">
                <a:defRPr/>
              </a:pPr>
              <a:endParaRPr lang="en-US" sz="1800" kern="0">
                <a:solidFill>
                  <a:srgbClr val="FFFFFF"/>
                </a:solidFill>
                <a:latin typeface="Anova Light"/>
                <a:cs typeface="Calibri" panose="020F0502020204030204" pitchFamily="34" charset="0"/>
              </a:endParaRPr>
            </a:p>
          </p:txBody>
        </p:sp>
        <p:sp>
          <p:nvSpPr>
            <p:cNvPr id="32" name="TextBox 31">
              <a:extLst>
                <a:ext uri="{FF2B5EF4-FFF2-40B4-BE49-F238E27FC236}">
                  <a16:creationId xmlns:a16="http://schemas.microsoft.com/office/drawing/2014/main" id="{BC65D2DA-F377-8AF6-6FC3-DF296716141B}"/>
                </a:ext>
              </a:extLst>
            </p:cNvPr>
            <p:cNvSpPr txBox="1"/>
            <p:nvPr/>
          </p:nvSpPr>
          <p:spPr>
            <a:xfrm>
              <a:off x="6592558" y="1282093"/>
              <a:ext cx="1986571" cy="389850"/>
            </a:xfrm>
            <a:prstGeom prst="rect">
              <a:avLst/>
            </a:prstGeom>
            <a:noFill/>
            <a:ln>
              <a:noFill/>
            </a:ln>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3200" b="1">
                  <a:solidFill>
                    <a:srgbClr val="FFFFFF"/>
                  </a:solidFill>
                  <a:latin typeface="Anova Bold"/>
                  <a:cs typeface="Calibri" panose="020F0502020204030204" pitchFamily="34" charset="0"/>
                </a:rPr>
                <a:t>Operations</a:t>
              </a:r>
            </a:p>
          </p:txBody>
        </p:sp>
      </p:grpSp>
      <p:sp>
        <p:nvSpPr>
          <p:cNvPr id="33" name="TextBox 32">
            <a:extLst>
              <a:ext uri="{FF2B5EF4-FFF2-40B4-BE49-F238E27FC236}">
                <a16:creationId xmlns:a16="http://schemas.microsoft.com/office/drawing/2014/main" id="{20C63871-A741-B085-8FE1-2389A7D18F39}"/>
              </a:ext>
            </a:extLst>
          </p:cNvPr>
          <p:cNvSpPr txBox="1"/>
          <p:nvPr/>
        </p:nvSpPr>
        <p:spPr>
          <a:xfrm rot="16200000">
            <a:off x="174286" y="2333596"/>
            <a:ext cx="1895378" cy="400110"/>
          </a:xfrm>
          <a:prstGeom prst="rect">
            <a:avLst/>
          </a:prstGeom>
          <a:noFill/>
        </p:spPr>
        <p:txBody>
          <a:bodyPr wrap="square"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828986">
              <a:defRPr/>
            </a:pPr>
            <a:r>
              <a:rPr lang="en-US" sz="2000" b="1">
                <a:solidFill>
                  <a:schemeClr val="accent5"/>
                </a:solidFill>
                <a:latin typeface="Anova Light"/>
                <a:cs typeface="Calibri" panose="020F0502020204030204" pitchFamily="34" charset="0"/>
              </a:rPr>
              <a:t>ACTIVATION</a:t>
            </a:r>
          </a:p>
        </p:txBody>
      </p:sp>
      <p:sp>
        <p:nvSpPr>
          <p:cNvPr id="19" name="Title 4">
            <a:extLst>
              <a:ext uri="{FF2B5EF4-FFF2-40B4-BE49-F238E27FC236}">
                <a16:creationId xmlns:a16="http://schemas.microsoft.com/office/drawing/2014/main" id="{21CF0355-7F12-836E-593E-585560D7DDED}"/>
              </a:ext>
            </a:extLst>
          </p:cNvPr>
          <p:cNvSpPr>
            <a:spLocks noGrp="1"/>
          </p:cNvSpPr>
          <p:nvPr>
            <p:ph type="title"/>
          </p:nvPr>
        </p:nvSpPr>
        <p:spPr>
          <a:xfrm>
            <a:off x="1557341" y="509637"/>
            <a:ext cx="13905398" cy="775597"/>
          </a:xfrm>
        </p:spPr>
        <p:txBody>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5600">
                <a:solidFill>
                  <a:schemeClr val="accent5"/>
                </a:solidFill>
                <a:latin typeface="+mj-lt"/>
              </a:rPr>
              <a:t>Governing AI at SAS</a:t>
            </a:r>
          </a:p>
        </p:txBody>
      </p:sp>
    </p:spTree>
    <p:extLst>
      <p:ext uri="{BB962C8B-B14F-4D97-AF65-F5344CB8AC3E}">
        <p14:creationId xmlns:p14="http://schemas.microsoft.com/office/powerpoint/2010/main" val="137963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11D213C-4F30-6827-C715-79B0AC9D455C}"/>
              </a:ext>
            </a:extLst>
          </p:cNvPr>
          <p:cNvGrpSpPr/>
          <p:nvPr/>
        </p:nvGrpSpPr>
        <p:grpSpPr>
          <a:xfrm>
            <a:off x="798537" y="4559974"/>
            <a:ext cx="16983635" cy="3116165"/>
            <a:chOff x="685800" y="3446358"/>
            <a:chExt cx="16983635" cy="1582842"/>
          </a:xfrm>
        </p:grpSpPr>
        <p:sp>
          <p:nvSpPr>
            <p:cNvPr id="2" name="Rectangle: Rounded Corners 1">
              <a:extLst>
                <a:ext uri="{FF2B5EF4-FFF2-40B4-BE49-F238E27FC236}">
                  <a16:creationId xmlns:a16="http://schemas.microsoft.com/office/drawing/2014/main" id="{7D72CA17-98CA-9D12-795D-B71BCEC2A746}"/>
                </a:ext>
              </a:extLst>
            </p:cNvPr>
            <p:cNvSpPr/>
            <p:nvPr/>
          </p:nvSpPr>
          <p:spPr>
            <a:xfrm>
              <a:off x="685800" y="4107027"/>
              <a:ext cx="16983635" cy="922173"/>
            </a:xfrm>
            <a:prstGeom prst="roundRect">
              <a:avLst/>
            </a:prstGeom>
            <a:gradFill flip="none" rotWithShape="1">
              <a:gsLst>
                <a:gs pos="0">
                  <a:schemeClr val="accent1">
                    <a:lumMod val="5000"/>
                    <a:lumOff val="95000"/>
                  </a:schemeClr>
                </a:gs>
                <a:gs pos="100000">
                  <a:schemeClr val="accent2">
                    <a:lumMod val="75000"/>
                  </a:schemeClr>
                </a:gs>
              </a:gsLst>
              <a:lin ang="0" scaled="1"/>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0"/>
              <a:endParaRPr lang="en-US" sz="1601">
                <a:solidFill>
                  <a:srgbClr val="FFFFFF"/>
                </a:solidFill>
                <a:latin typeface="Anova Light"/>
              </a:endParaRPr>
            </a:p>
          </p:txBody>
        </p:sp>
        <p:sp>
          <p:nvSpPr>
            <p:cNvPr id="3" name="TextBox 2">
              <a:extLst>
                <a:ext uri="{FF2B5EF4-FFF2-40B4-BE49-F238E27FC236}">
                  <a16:creationId xmlns:a16="http://schemas.microsoft.com/office/drawing/2014/main" id="{EDD29B12-CBDF-BC4F-9CA9-D901B7AE07E5}"/>
                </a:ext>
              </a:extLst>
            </p:cNvPr>
            <p:cNvSpPr txBox="1"/>
            <p:nvPr/>
          </p:nvSpPr>
          <p:spPr>
            <a:xfrm>
              <a:off x="805680" y="3717006"/>
              <a:ext cx="1564531" cy="234501"/>
            </a:xfrm>
            <a:prstGeom prst="rect">
              <a:avLst/>
            </a:prstGeom>
            <a:noFill/>
            <a:ln w="22225">
              <a:noFill/>
            </a:ln>
          </p:spPr>
          <p:txBody>
            <a:bodyPr wrap="none" lIns="0" tIns="0" rIns="0" bIns="0" rtlCol="0">
              <a:spAutoFit/>
            </a:bodyPr>
            <a:lstStyle/>
            <a:p>
              <a:pPr defTabSz="914490"/>
              <a:r>
                <a:rPr lang="en-US" sz="3000">
                  <a:solidFill>
                    <a:srgbClr val="7E889A"/>
                  </a:solidFill>
                  <a:latin typeface="Anova Light"/>
                </a:rPr>
                <a:t>Web Site</a:t>
              </a:r>
            </a:p>
          </p:txBody>
        </p:sp>
        <p:sp>
          <p:nvSpPr>
            <p:cNvPr id="5" name="TextBox 4">
              <a:extLst>
                <a:ext uri="{FF2B5EF4-FFF2-40B4-BE49-F238E27FC236}">
                  <a16:creationId xmlns:a16="http://schemas.microsoft.com/office/drawing/2014/main" id="{245E1649-834F-062D-0FE4-CB9D5BC386CA}"/>
                </a:ext>
              </a:extLst>
            </p:cNvPr>
            <p:cNvSpPr txBox="1"/>
            <p:nvPr/>
          </p:nvSpPr>
          <p:spPr>
            <a:xfrm>
              <a:off x="3327260" y="3446358"/>
              <a:ext cx="3903314" cy="234501"/>
            </a:xfrm>
            <a:prstGeom prst="rect">
              <a:avLst/>
            </a:prstGeom>
            <a:noFill/>
            <a:ln w="22225">
              <a:noFill/>
            </a:ln>
          </p:spPr>
          <p:txBody>
            <a:bodyPr wrap="square" lIns="0" tIns="0" rIns="0" bIns="0" rtlCol="0">
              <a:spAutoFit/>
            </a:bodyPr>
            <a:lstStyle/>
            <a:p>
              <a:pPr defTabSz="914490"/>
              <a:r>
                <a:rPr lang="en-US" sz="3000">
                  <a:solidFill>
                    <a:srgbClr val="7E889A"/>
                  </a:solidFill>
                  <a:latin typeface="Anova Light"/>
                </a:rPr>
                <a:t>Internal Training</a:t>
              </a:r>
            </a:p>
          </p:txBody>
        </p:sp>
        <p:sp>
          <p:nvSpPr>
            <p:cNvPr id="8" name="TextBox 7">
              <a:extLst>
                <a:ext uri="{FF2B5EF4-FFF2-40B4-BE49-F238E27FC236}">
                  <a16:creationId xmlns:a16="http://schemas.microsoft.com/office/drawing/2014/main" id="{E677625E-8F67-B63F-F15D-50682BA414F3}"/>
                </a:ext>
              </a:extLst>
            </p:cNvPr>
            <p:cNvSpPr txBox="1"/>
            <p:nvPr/>
          </p:nvSpPr>
          <p:spPr>
            <a:xfrm>
              <a:off x="7121711" y="3742099"/>
              <a:ext cx="3908121" cy="234501"/>
            </a:xfrm>
            <a:prstGeom prst="rect">
              <a:avLst/>
            </a:prstGeom>
            <a:noFill/>
            <a:ln w="22225">
              <a:noFill/>
            </a:ln>
          </p:spPr>
          <p:txBody>
            <a:bodyPr wrap="none" lIns="0" tIns="0" rIns="0" bIns="0" rtlCol="0">
              <a:spAutoFit/>
            </a:bodyPr>
            <a:lstStyle/>
            <a:p>
              <a:pPr defTabSz="914490"/>
              <a:r>
                <a:rPr lang="en-US" sz="3000">
                  <a:solidFill>
                    <a:srgbClr val="7E889A"/>
                  </a:solidFill>
                  <a:latin typeface="Anova Light"/>
                </a:rPr>
                <a:t>Data for Good Projects</a:t>
              </a:r>
            </a:p>
          </p:txBody>
        </p:sp>
        <p:sp>
          <p:nvSpPr>
            <p:cNvPr id="9" name="TextBox 8">
              <a:extLst>
                <a:ext uri="{FF2B5EF4-FFF2-40B4-BE49-F238E27FC236}">
                  <a16:creationId xmlns:a16="http://schemas.microsoft.com/office/drawing/2014/main" id="{D2B49867-D2DF-F8E1-DF2F-529AB718F6FF}"/>
                </a:ext>
              </a:extLst>
            </p:cNvPr>
            <p:cNvSpPr txBox="1"/>
            <p:nvPr/>
          </p:nvSpPr>
          <p:spPr>
            <a:xfrm>
              <a:off x="11350010" y="3476802"/>
              <a:ext cx="5017596" cy="234501"/>
            </a:xfrm>
            <a:prstGeom prst="rect">
              <a:avLst/>
            </a:prstGeom>
            <a:noFill/>
            <a:ln w="22225">
              <a:noFill/>
            </a:ln>
          </p:spPr>
          <p:txBody>
            <a:bodyPr wrap="square" lIns="0" tIns="0" rIns="0" bIns="0" rtlCol="0">
              <a:spAutoFit/>
            </a:bodyPr>
            <a:lstStyle/>
            <a:p>
              <a:pPr defTabSz="914490"/>
              <a:r>
                <a:rPr lang="en-US" sz="3000">
                  <a:solidFill>
                    <a:srgbClr val="7E889A"/>
                  </a:solidFill>
                  <a:latin typeface="Anova Light"/>
                </a:rPr>
                <a:t>AI Ethics Circle Ambassadors</a:t>
              </a:r>
            </a:p>
          </p:txBody>
        </p:sp>
        <p:sp>
          <p:nvSpPr>
            <p:cNvPr id="11" name="TextBox 10">
              <a:extLst>
                <a:ext uri="{FF2B5EF4-FFF2-40B4-BE49-F238E27FC236}">
                  <a16:creationId xmlns:a16="http://schemas.microsoft.com/office/drawing/2014/main" id="{3EBB78F8-A4B7-B4FF-953A-6925965EDCA9}"/>
                </a:ext>
              </a:extLst>
            </p:cNvPr>
            <p:cNvSpPr txBox="1"/>
            <p:nvPr/>
          </p:nvSpPr>
          <p:spPr>
            <a:xfrm>
              <a:off x="16313295" y="3774005"/>
              <a:ext cx="1356140" cy="234501"/>
            </a:xfrm>
            <a:prstGeom prst="rect">
              <a:avLst/>
            </a:prstGeom>
            <a:noFill/>
            <a:ln w="22225">
              <a:noFill/>
            </a:ln>
          </p:spPr>
          <p:txBody>
            <a:bodyPr wrap="none" lIns="0" tIns="0" rIns="0" bIns="0" rtlCol="0">
              <a:spAutoFit/>
            </a:bodyPr>
            <a:lstStyle/>
            <a:p>
              <a:pPr defTabSz="914490"/>
              <a:r>
                <a:rPr lang="en-US" sz="3000">
                  <a:solidFill>
                    <a:srgbClr val="7E889A"/>
                  </a:solidFill>
                  <a:latin typeface="Anova Light"/>
                </a:rPr>
                <a:t>Swarms</a:t>
              </a:r>
            </a:p>
          </p:txBody>
        </p:sp>
        <p:sp>
          <p:nvSpPr>
            <p:cNvPr id="14" name="TextBox 13">
              <a:extLst>
                <a:ext uri="{FF2B5EF4-FFF2-40B4-BE49-F238E27FC236}">
                  <a16:creationId xmlns:a16="http://schemas.microsoft.com/office/drawing/2014/main" id="{A0DBA67D-F607-A173-F353-A4204FEEA325}"/>
                </a:ext>
              </a:extLst>
            </p:cNvPr>
            <p:cNvSpPr txBox="1"/>
            <p:nvPr/>
          </p:nvSpPr>
          <p:spPr>
            <a:xfrm>
              <a:off x="1139696" y="4411724"/>
              <a:ext cx="3382336" cy="250134"/>
            </a:xfrm>
            <a:prstGeom prst="rect">
              <a:avLst/>
            </a:prstGeom>
            <a:noFill/>
            <a:ln w="22225">
              <a:noFill/>
            </a:ln>
          </p:spPr>
          <p:txBody>
            <a:bodyPr wrap="none" lIns="0" tIns="0" rIns="0" bIns="0" rtlCol="0">
              <a:spAutoFit/>
            </a:bodyPr>
            <a:lstStyle/>
            <a:p>
              <a:pPr defTabSz="914490"/>
              <a:r>
                <a:rPr lang="en-US" sz="3200" b="1">
                  <a:solidFill>
                    <a:srgbClr val="7E889A"/>
                  </a:solidFill>
                  <a:latin typeface="Anova Light"/>
                </a:rPr>
                <a:t>Lower engagement</a:t>
              </a:r>
            </a:p>
          </p:txBody>
        </p:sp>
        <p:sp>
          <p:nvSpPr>
            <p:cNvPr id="15" name="TextBox 14">
              <a:extLst>
                <a:ext uri="{FF2B5EF4-FFF2-40B4-BE49-F238E27FC236}">
                  <a16:creationId xmlns:a16="http://schemas.microsoft.com/office/drawing/2014/main" id="{10C07541-64F2-C2CE-8B5B-76FE58312945}"/>
                </a:ext>
              </a:extLst>
            </p:cNvPr>
            <p:cNvSpPr txBox="1"/>
            <p:nvPr/>
          </p:nvSpPr>
          <p:spPr>
            <a:xfrm>
              <a:off x="13943451" y="4383342"/>
              <a:ext cx="3446456" cy="250134"/>
            </a:xfrm>
            <a:prstGeom prst="rect">
              <a:avLst/>
            </a:prstGeom>
            <a:noFill/>
            <a:ln w="22225">
              <a:noFill/>
            </a:ln>
          </p:spPr>
          <p:txBody>
            <a:bodyPr wrap="none" lIns="0" tIns="0" rIns="0" bIns="0" rtlCol="0">
              <a:spAutoFit/>
            </a:bodyPr>
            <a:lstStyle/>
            <a:p>
              <a:pPr defTabSz="914490"/>
              <a:r>
                <a:rPr lang="en-US" sz="3200" b="1">
                  <a:solidFill>
                    <a:srgbClr val="FFFFFF"/>
                  </a:solidFill>
                  <a:latin typeface="Anova Light"/>
                </a:rPr>
                <a:t>Higher engagement</a:t>
              </a:r>
            </a:p>
          </p:txBody>
        </p:sp>
      </p:grpSp>
      <p:sp>
        <p:nvSpPr>
          <p:cNvPr id="19" name="Title 1">
            <a:extLst>
              <a:ext uri="{FF2B5EF4-FFF2-40B4-BE49-F238E27FC236}">
                <a16:creationId xmlns:a16="http://schemas.microsoft.com/office/drawing/2014/main" id="{2422708D-717F-E66D-9DD4-ABE4FC261F0A}"/>
              </a:ext>
            </a:extLst>
          </p:cNvPr>
          <p:cNvSpPr txBox="1">
            <a:spLocks/>
          </p:cNvSpPr>
          <p:nvPr/>
        </p:nvSpPr>
        <p:spPr>
          <a:xfrm>
            <a:off x="1252433" y="710304"/>
            <a:ext cx="15773400" cy="775596"/>
          </a:xfrm>
          <a:prstGeom prst="rect">
            <a:avLst/>
          </a:prstGeom>
        </p:spPr>
        <p:txBody>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1371669">
              <a:lnSpc>
                <a:spcPct val="100000"/>
              </a:lnSpc>
            </a:pPr>
            <a:r>
              <a:rPr lang="en-US" sz="5601">
                <a:solidFill>
                  <a:srgbClr val="7E889A"/>
                </a:solidFill>
              </a:rPr>
              <a:t>AI Engagement Continuum</a:t>
            </a:r>
          </a:p>
          <a:p>
            <a:pPr defTabSz="1371669">
              <a:lnSpc>
                <a:spcPct val="100000"/>
              </a:lnSpc>
            </a:pPr>
            <a:r>
              <a:rPr lang="en-US" sz="3200">
                <a:solidFill>
                  <a:srgbClr val="7E889A"/>
                </a:solidFill>
              </a:rPr>
              <a:t>Responsible Innovation at SAS</a:t>
            </a:r>
          </a:p>
        </p:txBody>
      </p:sp>
      <p:sp>
        <p:nvSpPr>
          <p:cNvPr id="20" name="Oval 19">
            <a:extLst>
              <a:ext uri="{FF2B5EF4-FFF2-40B4-BE49-F238E27FC236}">
                <a16:creationId xmlns:a16="http://schemas.microsoft.com/office/drawing/2014/main" id="{2461370C-0EAB-01F8-3DD2-0E034E1B0B2C}"/>
              </a:ext>
            </a:extLst>
          </p:cNvPr>
          <p:cNvSpPr/>
          <p:nvPr/>
        </p:nvSpPr>
        <p:spPr>
          <a:xfrm>
            <a:off x="6887468" y="4997119"/>
            <a:ext cx="4466753" cy="775595"/>
          </a:xfrm>
          <a:prstGeom prst="ellipse">
            <a:avLst/>
          </a:prstGeom>
          <a:no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srgbClr val="FFFFFF"/>
              </a:solidFill>
              <a:latin typeface="Anova Light"/>
            </a:endParaRPr>
          </a:p>
        </p:txBody>
      </p:sp>
    </p:spTree>
    <p:extLst>
      <p:ext uri="{BB962C8B-B14F-4D97-AF65-F5344CB8AC3E}">
        <p14:creationId xmlns:p14="http://schemas.microsoft.com/office/powerpoint/2010/main" val="152750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3CEBF6-F5D3-BC53-F5FD-4A16ECA9ACAD}"/>
              </a:ext>
            </a:extLst>
          </p:cNvPr>
          <p:cNvSpPr>
            <a:spLocks noGrp="1"/>
          </p:cNvSpPr>
          <p:nvPr>
            <p:ph type="title"/>
          </p:nvPr>
        </p:nvSpPr>
        <p:spPr>
          <a:xfrm>
            <a:off x="1557231" y="3346505"/>
            <a:ext cx="14918669" cy="2400657"/>
          </a:xfrm>
        </p:spPr>
        <p:txBody>
          <a:bodyPr/>
          <a:lstStyle/>
          <a:p>
            <a:r>
              <a:rPr lang="en-US"/>
              <a:t>Identifying sea turtles in the Galapagos</a:t>
            </a:r>
          </a:p>
        </p:txBody>
      </p:sp>
    </p:spTree>
    <p:custDataLst>
      <p:tags r:id="rId1"/>
    </p:custDataLst>
    <p:extLst>
      <p:ext uri="{BB962C8B-B14F-4D97-AF65-F5344CB8AC3E}">
        <p14:creationId xmlns:p14="http://schemas.microsoft.com/office/powerpoint/2010/main" val="78684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8860-0C6D-928B-BC3F-FB0D2DF25CC6}"/>
              </a:ext>
            </a:extLst>
          </p:cNvPr>
          <p:cNvSpPr>
            <a:spLocks noGrp="1"/>
          </p:cNvSpPr>
          <p:nvPr>
            <p:ph type="title"/>
          </p:nvPr>
        </p:nvSpPr>
        <p:spPr/>
        <p:txBody>
          <a:bodyPr/>
          <a:lstStyle/>
          <a:p>
            <a:r>
              <a:rPr lang="en-US"/>
              <a:t>Sea Turtle Identification</a:t>
            </a:r>
          </a:p>
        </p:txBody>
      </p:sp>
      <p:pic>
        <p:nvPicPr>
          <p:cNvPr id="8" name="Picture 7">
            <a:extLst>
              <a:ext uri="{FF2B5EF4-FFF2-40B4-BE49-F238E27FC236}">
                <a16:creationId xmlns:a16="http://schemas.microsoft.com/office/drawing/2014/main" id="{B7D3B3FB-7CBD-9CE9-7444-0C247C0A7013}"/>
              </a:ext>
            </a:extLst>
          </p:cNvPr>
          <p:cNvPicPr>
            <a:picLocks noChangeAspect="1"/>
          </p:cNvPicPr>
          <p:nvPr/>
        </p:nvPicPr>
        <p:blipFill>
          <a:blip r:embed="rId3"/>
          <a:stretch>
            <a:fillRect/>
          </a:stretch>
        </p:blipFill>
        <p:spPr>
          <a:xfrm>
            <a:off x="5190114" y="1647348"/>
            <a:ext cx="11473803" cy="7929348"/>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5656CFE6-B22F-6BD4-50CD-08D67E96EA05}"/>
              </a:ext>
            </a:extLst>
          </p:cNvPr>
          <p:cNvGrpSpPr/>
          <p:nvPr/>
        </p:nvGrpSpPr>
        <p:grpSpPr>
          <a:xfrm>
            <a:off x="388392" y="3573717"/>
            <a:ext cx="14528611" cy="6713283"/>
            <a:chOff x="388392" y="3548081"/>
            <a:chExt cx="14528611" cy="6713283"/>
          </a:xfrm>
        </p:grpSpPr>
        <p:grpSp>
          <p:nvGrpSpPr>
            <p:cNvPr id="5" name="Group 4">
              <a:extLst>
                <a:ext uri="{FF2B5EF4-FFF2-40B4-BE49-F238E27FC236}">
                  <a16:creationId xmlns:a16="http://schemas.microsoft.com/office/drawing/2014/main" id="{480A7EF4-841C-9CD2-8EFE-09752158E021}"/>
                </a:ext>
              </a:extLst>
            </p:cNvPr>
            <p:cNvGrpSpPr/>
            <p:nvPr/>
          </p:nvGrpSpPr>
          <p:grpSpPr>
            <a:xfrm>
              <a:off x="388392" y="3548081"/>
              <a:ext cx="4191000" cy="4837331"/>
              <a:chOff x="388392" y="3548081"/>
              <a:chExt cx="4191000" cy="4837331"/>
            </a:xfrm>
          </p:grpSpPr>
          <p:pic>
            <p:nvPicPr>
              <p:cNvPr id="4098" name="Picture 2">
                <a:extLst>
                  <a:ext uri="{FF2B5EF4-FFF2-40B4-BE49-F238E27FC236}">
                    <a16:creationId xmlns:a16="http://schemas.microsoft.com/office/drawing/2014/main" id="{AACB9852-A815-F6A3-FFE7-6D921CD9C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92" y="4194412"/>
                <a:ext cx="4191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76B6DD-627C-43FC-7CB0-E029B5B12923}"/>
                  </a:ext>
                </a:extLst>
              </p:cNvPr>
              <p:cNvSpPr txBox="1"/>
              <p:nvPr/>
            </p:nvSpPr>
            <p:spPr>
              <a:xfrm>
                <a:off x="814023" y="3548081"/>
                <a:ext cx="3339737" cy="646331"/>
              </a:xfrm>
              <a:prstGeom prst="rect">
                <a:avLst/>
              </a:prstGeom>
              <a:noFill/>
            </p:spPr>
            <p:txBody>
              <a:bodyPr wrap="square">
                <a:spAutoFit/>
              </a:bodyPr>
              <a:lstStyle/>
              <a:p>
                <a:r>
                  <a:rPr lang="en-US" sz="3600">
                    <a:solidFill>
                      <a:schemeClr val="accent5"/>
                    </a:solidFill>
                  </a:rPr>
                  <a:t>Try it yourself:</a:t>
                </a:r>
                <a:endParaRPr lang="en-US"/>
              </a:p>
            </p:txBody>
          </p:sp>
        </p:grpSp>
        <p:sp>
          <p:nvSpPr>
            <p:cNvPr id="7" name="TextBox 6">
              <a:extLst>
                <a:ext uri="{FF2B5EF4-FFF2-40B4-BE49-F238E27FC236}">
                  <a16:creationId xmlns:a16="http://schemas.microsoft.com/office/drawing/2014/main" id="{6D462991-2E5E-9F31-A70D-D3D88A8E9A9C}"/>
                </a:ext>
              </a:extLst>
            </p:cNvPr>
            <p:cNvSpPr txBox="1"/>
            <p:nvPr/>
          </p:nvSpPr>
          <p:spPr>
            <a:xfrm>
              <a:off x="7281330" y="9738144"/>
              <a:ext cx="7635673" cy="523220"/>
            </a:xfrm>
            <a:prstGeom prst="rect">
              <a:avLst/>
            </a:prstGeom>
            <a:noFill/>
          </p:spPr>
          <p:txBody>
            <a:bodyPr wrap="square">
              <a:spAutoFit/>
            </a:bodyPr>
            <a:lstStyle/>
            <a:p>
              <a:r>
                <a:rPr lang="en-US" sz="2800">
                  <a:solidFill>
                    <a:schemeClr val="accent5"/>
                  </a:solidFill>
                  <a:hlinkClick r:id="rId5">
                    <a:extLst>
                      <a:ext uri="{A12FA001-AC4F-418D-AE19-62706E023703}">
                        <ahyp:hlinkClr xmlns:ahyp="http://schemas.microsoft.com/office/drawing/2018/hyperlinkcolor" val="tx"/>
                      </a:ext>
                    </a:extLst>
                  </a:hlinkClick>
                </a:rPr>
                <a:t>https://curiosity.sas.com/app/crowd/turtles</a:t>
              </a:r>
              <a:endParaRPr lang="en-US" sz="2800">
                <a:solidFill>
                  <a:schemeClr val="accent5"/>
                </a:solidFill>
              </a:endParaRPr>
            </a:p>
          </p:txBody>
        </p:sp>
      </p:grpSp>
    </p:spTree>
    <p:custDataLst>
      <p:tags r:id="rId1"/>
    </p:custDataLst>
    <p:extLst>
      <p:ext uri="{BB962C8B-B14F-4D97-AF65-F5344CB8AC3E}">
        <p14:creationId xmlns:p14="http://schemas.microsoft.com/office/powerpoint/2010/main" val="53240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11D213C-4F30-6827-C715-79B0AC9D455C}"/>
              </a:ext>
            </a:extLst>
          </p:cNvPr>
          <p:cNvGrpSpPr/>
          <p:nvPr/>
        </p:nvGrpSpPr>
        <p:grpSpPr>
          <a:xfrm>
            <a:off x="798537" y="4559974"/>
            <a:ext cx="16983635" cy="3116165"/>
            <a:chOff x="685800" y="3446358"/>
            <a:chExt cx="16983635" cy="1582842"/>
          </a:xfrm>
        </p:grpSpPr>
        <p:sp>
          <p:nvSpPr>
            <p:cNvPr id="2" name="Rectangle: Rounded Corners 1">
              <a:extLst>
                <a:ext uri="{FF2B5EF4-FFF2-40B4-BE49-F238E27FC236}">
                  <a16:creationId xmlns:a16="http://schemas.microsoft.com/office/drawing/2014/main" id="{7D72CA17-98CA-9D12-795D-B71BCEC2A746}"/>
                </a:ext>
              </a:extLst>
            </p:cNvPr>
            <p:cNvSpPr/>
            <p:nvPr/>
          </p:nvSpPr>
          <p:spPr>
            <a:xfrm>
              <a:off x="685800" y="4107027"/>
              <a:ext cx="16983635" cy="922173"/>
            </a:xfrm>
            <a:prstGeom prst="roundRect">
              <a:avLst/>
            </a:prstGeom>
            <a:gradFill flip="none" rotWithShape="1">
              <a:gsLst>
                <a:gs pos="0">
                  <a:schemeClr val="accent1">
                    <a:lumMod val="5000"/>
                    <a:lumOff val="95000"/>
                  </a:schemeClr>
                </a:gs>
                <a:gs pos="100000">
                  <a:schemeClr val="accent2">
                    <a:lumMod val="75000"/>
                  </a:schemeClr>
                </a:gs>
              </a:gsLst>
              <a:lin ang="0" scaled="1"/>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0"/>
              <a:endParaRPr lang="en-US" sz="1601">
                <a:solidFill>
                  <a:srgbClr val="FFFFFF"/>
                </a:solidFill>
                <a:latin typeface="Anova Light"/>
              </a:endParaRPr>
            </a:p>
          </p:txBody>
        </p:sp>
        <p:sp>
          <p:nvSpPr>
            <p:cNvPr id="3" name="TextBox 2">
              <a:extLst>
                <a:ext uri="{FF2B5EF4-FFF2-40B4-BE49-F238E27FC236}">
                  <a16:creationId xmlns:a16="http://schemas.microsoft.com/office/drawing/2014/main" id="{EDD29B12-CBDF-BC4F-9CA9-D901B7AE07E5}"/>
                </a:ext>
              </a:extLst>
            </p:cNvPr>
            <p:cNvSpPr txBox="1"/>
            <p:nvPr/>
          </p:nvSpPr>
          <p:spPr>
            <a:xfrm>
              <a:off x="805680" y="3717006"/>
              <a:ext cx="1564531" cy="234501"/>
            </a:xfrm>
            <a:prstGeom prst="rect">
              <a:avLst/>
            </a:prstGeom>
            <a:noFill/>
            <a:ln w="22225">
              <a:noFill/>
            </a:ln>
          </p:spPr>
          <p:txBody>
            <a:bodyPr wrap="none" lIns="0" tIns="0" rIns="0" bIns="0" rtlCol="0">
              <a:spAutoFit/>
            </a:bodyPr>
            <a:lstStyle/>
            <a:p>
              <a:pPr defTabSz="914490"/>
              <a:r>
                <a:rPr lang="en-US" sz="3000">
                  <a:solidFill>
                    <a:srgbClr val="7E889A"/>
                  </a:solidFill>
                  <a:latin typeface="Anova Light"/>
                </a:rPr>
                <a:t>Web Site</a:t>
              </a:r>
            </a:p>
          </p:txBody>
        </p:sp>
        <p:sp>
          <p:nvSpPr>
            <p:cNvPr id="5" name="TextBox 4">
              <a:extLst>
                <a:ext uri="{FF2B5EF4-FFF2-40B4-BE49-F238E27FC236}">
                  <a16:creationId xmlns:a16="http://schemas.microsoft.com/office/drawing/2014/main" id="{245E1649-834F-062D-0FE4-CB9D5BC386CA}"/>
                </a:ext>
              </a:extLst>
            </p:cNvPr>
            <p:cNvSpPr txBox="1"/>
            <p:nvPr/>
          </p:nvSpPr>
          <p:spPr>
            <a:xfrm>
              <a:off x="3327260" y="3446358"/>
              <a:ext cx="3903314" cy="234501"/>
            </a:xfrm>
            <a:prstGeom prst="rect">
              <a:avLst/>
            </a:prstGeom>
            <a:noFill/>
            <a:ln w="22225">
              <a:noFill/>
            </a:ln>
          </p:spPr>
          <p:txBody>
            <a:bodyPr wrap="square" lIns="0" tIns="0" rIns="0" bIns="0" rtlCol="0">
              <a:spAutoFit/>
            </a:bodyPr>
            <a:lstStyle/>
            <a:p>
              <a:pPr defTabSz="914490"/>
              <a:r>
                <a:rPr lang="en-US" sz="3000">
                  <a:solidFill>
                    <a:srgbClr val="7E889A"/>
                  </a:solidFill>
                  <a:latin typeface="Anova Light"/>
                </a:rPr>
                <a:t>Internal Training</a:t>
              </a:r>
            </a:p>
          </p:txBody>
        </p:sp>
        <p:sp>
          <p:nvSpPr>
            <p:cNvPr id="8" name="TextBox 7">
              <a:extLst>
                <a:ext uri="{FF2B5EF4-FFF2-40B4-BE49-F238E27FC236}">
                  <a16:creationId xmlns:a16="http://schemas.microsoft.com/office/drawing/2014/main" id="{E677625E-8F67-B63F-F15D-50682BA414F3}"/>
                </a:ext>
              </a:extLst>
            </p:cNvPr>
            <p:cNvSpPr txBox="1"/>
            <p:nvPr/>
          </p:nvSpPr>
          <p:spPr>
            <a:xfrm>
              <a:off x="7121711" y="3742099"/>
              <a:ext cx="3908121" cy="234501"/>
            </a:xfrm>
            <a:prstGeom prst="rect">
              <a:avLst/>
            </a:prstGeom>
            <a:noFill/>
            <a:ln w="22225">
              <a:noFill/>
            </a:ln>
          </p:spPr>
          <p:txBody>
            <a:bodyPr wrap="none" lIns="0" tIns="0" rIns="0" bIns="0" rtlCol="0">
              <a:spAutoFit/>
            </a:bodyPr>
            <a:lstStyle/>
            <a:p>
              <a:pPr defTabSz="914490"/>
              <a:r>
                <a:rPr lang="en-US" sz="3000">
                  <a:solidFill>
                    <a:srgbClr val="7E889A"/>
                  </a:solidFill>
                  <a:latin typeface="Anova Light"/>
                </a:rPr>
                <a:t>Data for Good Projects</a:t>
              </a:r>
            </a:p>
          </p:txBody>
        </p:sp>
        <p:sp>
          <p:nvSpPr>
            <p:cNvPr id="9" name="TextBox 8">
              <a:extLst>
                <a:ext uri="{FF2B5EF4-FFF2-40B4-BE49-F238E27FC236}">
                  <a16:creationId xmlns:a16="http://schemas.microsoft.com/office/drawing/2014/main" id="{D2B49867-D2DF-F8E1-DF2F-529AB718F6FF}"/>
                </a:ext>
              </a:extLst>
            </p:cNvPr>
            <p:cNvSpPr txBox="1"/>
            <p:nvPr/>
          </p:nvSpPr>
          <p:spPr>
            <a:xfrm>
              <a:off x="11350010" y="3476802"/>
              <a:ext cx="5017596" cy="234501"/>
            </a:xfrm>
            <a:prstGeom prst="rect">
              <a:avLst/>
            </a:prstGeom>
            <a:noFill/>
            <a:ln w="22225">
              <a:noFill/>
            </a:ln>
          </p:spPr>
          <p:txBody>
            <a:bodyPr wrap="square" lIns="0" tIns="0" rIns="0" bIns="0" rtlCol="0">
              <a:spAutoFit/>
            </a:bodyPr>
            <a:lstStyle/>
            <a:p>
              <a:pPr defTabSz="914490"/>
              <a:r>
                <a:rPr lang="en-US" sz="3000">
                  <a:solidFill>
                    <a:srgbClr val="7E889A"/>
                  </a:solidFill>
                  <a:latin typeface="Anova Light"/>
                </a:rPr>
                <a:t>AI Ethics Circle Ambassadors</a:t>
              </a:r>
            </a:p>
          </p:txBody>
        </p:sp>
        <p:sp>
          <p:nvSpPr>
            <p:cNvPr id="11" name="TextBox 10">
              <a:extLst>
                <a:ext uri="{FF2B5EF4-FFF2-40B4-BE49-F238E27FC236}">
                  <a16:creationId xmlns:a16="http://schemas.microsoft.com/office/drawing/2014/main" id="{3EBB78F8-A4B7-B4FF-953A-6925965EDCA9}"/>
                </a:ext>
              </a:extLst>
            </p:cNvPr>
            <p:cNvSpPr txBox="1"/>
            <p:nvPr/>
          </p:nvSpPr>
          <p:spPr>
            <a:xfrm>
              <a:off x="16313295" y="3774005"/>
              <a:ext cx="1356140" cy="234501"/>
            </a:xfrm>
            <a:prstGeom prst="rect">
              <a:avLst/>
            </a:prstGeom>
            <a:noFill/>
            <a:ln w="22225">
              <a:noFill/>
            </a:ln>
          </p:spPr>
          <p:txBody>
            <a:bodyPr wrap="none" lIns="0" tIns="0" rIns="0" bIns="0" rtlCol="0">
              <a:spAutoFit/>
            </a:bodyPr>
            <a:lstStyle/>
            <a:p>
              <a:pPr defTabSz="914490"/>
              <a:r>
                <a:rPr lang="en-US" sz="3000">
                  <a:solidFill>
                    <a:srgbClr val="7E889A"/>
                  </a:solidFill>
                  <a:latin typeface="Anova Light"/>
                </a:rPr>
                <a:t>Swarms</a:t>
              </a:r>
            </a:p>
          </p:txBody>
        </p:sp>
        <p:sp>
          <p:nvSpPr>
            <p:cNvPr id="14" name="TextBox 13">
              <a:extLst>
                <a:ext uri="{FF2B5EF4-FFF2-40B4-BE49-F238E27FC236}">
                  <a16:creationId xmlns:a16="http://schemas.microsoft.com/office/drawing/2014/main" id="{A0DBA67D-F607-A173-F353-A4204FEEA325}"/>
                </a:ext>
              </a:extLst>
            </p:cNvPr>
            <p:cNvSpPr txBox="1"/>
            <p:nvPr/>
          </p:nvSpPr>
          <p:spPr>
            <a:xfrm>
              <a:off x="1139696" y="4411724"/>
              <a:ext cx="3382336" cy="250134"/>
            </a:xfrm>
            <a:prstGeom prst="rect">
              <a:avLst/>
            </a:prstGeom>
            <a:noFill/>
            <a:ln w="22225">
              <a:noFill/>
            </a:ln>
          </p:spPr>
          <p:txBody>
            <a:bodyPr wrap="none" lIns="0" tIns="0" rIns="0" bIns="0" rtlCol="0">
              <a:spAutoFit/>
            </a:bodyPr>
            <a:lstStyle/>
            <a:p>
              <a:pPr defTabSz="914490"/>
              <a:r>
                <a:rPr lang="en-US" sz="3200" b="1">
                  <a:solidFill>
                    <a:srgbClr val="7E889A"/>
                  </a:solidFill>
                  <a:latin typeface="Anova Light"/>
                </a:rPr>
                <a:t>Lower engagement</a:t>
              </a:r>
            </a:p>
          </p:txBody>
        </p:sp>
        <p:sp>
          <p:nvSpPr>
            <p:cNvPr id="15" name="TextBox 14">
              <a:extLst>
                <a:ext uri="{FF2B5EF4-FFF2-40B4-BE49-F238E27FC236}">
                  <a16:creationId xmlns:a16="http://schemas.microsoft.com/office/drawing/2014/main" id="{10C07541-64F2-C2CE-8B5B-76FE58312945}"/>
                </a:ext>
              </a:extLst>
            </p:cNvPr>
            <p:cNvSpPr txBox="1"/>
            <p:nvPr/>
          </p:nvSpPr>
          <p:spPr>
            <a:xfrm>
              <a:off x="13943451" y="4383342"/>
              <a:ext cx="3446456" cy="250134"/>
            </a:xfrm>
            <a:prstGeom prst="rect">
              <a:avLst/>
            </a:prstGeom>
            <a:noFill/>
            <a:ln w="22225">
              <a:noFill/>
            </a:ln>
          </p:spPr>
          <p:txBody>
            <a:bodyPr wrap="none" lIns="0" tIns="0" rIns="0" bIns="0" rtlCol="0">
              <a:spAutoFit/>
            </a:bodyPr>
            <a:lstStyle/>
            <a:p>
              <a:pPr defTabSz="914490"/>
              <a:r>
                <a:rPr lang="en-US" sz="3200" b="1">
                  <a:solidFill>
                    <a:srgbClr val="FFFFFF"/>
                  </a:solidFill>
                  <a:latin typeface="Anova Light"/>
                </a:rPr>
                <a:t>Higher engagement</a:t>
              </a:r>
            </a:p>
          </p:txBody>
        </p:sp>
      </p:grpSp>
      <p:sp>
        <p:nvSpPr>
          <p:cNvPr id="19" name="Title 1">
            <a:extLst>
              <a:ext uri="{FF2B5EF4-FFF2-40B4-BE49-F238E27FC236}">
                <a16:creationId xmlns:a16="http://schemas.microsoft.com/office/drawing/2014/main" id="{2422708D-717F-E66D-9DD4-ABE4FC261F0A}"/>
              </a:ext>
            </a:extLst>
          </p:cNvPr>
          <p:cNvSpPr txBox="1">
            <a:spLocks/>
          </p:cNvSpPr>
          <p:nvPr/>
        </p:nvSpPr>
        <p:spPr>
          <a:xfrm>
            <a:off x="1252433" y="710304"/>
            <a:ext cx="15773400" cy="775596"/>
          </a:xfrm>
          <a:prstGeom prst="rect">
            <a:avLst/>
          </a:prstGeom>
        </p:spPr>
        <p:txBody>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1371669">
              <a:lnSpc>
                <a:spcPct val="100000"/>
              </a:lnSpc>
            </a:pPr>
            <a:r>
              <a:rPr lang="en-US" sz="5601">
                <a:solidFill>
                  <a:srgbClr val="7E889A"/>
                </a:solidFill>
              </a:rPr>
              <a:t>AI Engagement Continuum</a:t>
            </a:r>
          </a:p>
          <a:p>
            <a:pPr defTabSz="1371669">
              <a:lnSpc>
                <a:spcPct val="100000"/>
              </a:lnSpc>
            </a:pPr>
            <a:r>
              <a:rPr lang="en-US" sz="3200">
                <a:solidFill>
                  <a:srgbClr val="7E889A"/>
                </a:solidFill>
              </a:rPr>
              <a:t>Responsible Innovation at SAS</a:t>
            </a:r>
          </a:p>
        </p:txBody>
      </p:sp>
      <p:sp>
        <p:nvSpPr>
          <p:cNvPr id="20" name="Oval 19">
            <a:extLst>
              <a:ext uri="{FF2B5EF4-FFF2-40B4-BE49-F238E27FC236}">
                <a16:creationId xmlns:a16="http://schemas.microsoft.com/office/drawing/2014/main" id="{2461370C-0EAB-01F8-3DD2-0E034E1B0B2C}"/>
              </a:ext>
            </a:extLst>
          </p:cNvPr>
          <p:cNvSpPr/>
          <p:nvPr/>
        </p:nvSpPr>
        <p:spPr>
          <a:xfrm>
            <a:off x="6887468" y="4997119"/>
            <a:ext cx="4466753" cy="775595"/>
          </a:xfrm>
          <a:prstGeom prst="ellipse">
            <a:avLst/>
          </a:prstGeom>
          <a:no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srgbClr val="FFFFFF"/>
              </a:solidFill>
              <a:latin typeface="Anova Light"/>
            </a:endParaRPr>
          </a:p>
        </p:txBody>
      </p:sp>
      <p:sp>
        <p:nvSpPr>
          <p:cNvPr id="4" name="Oval 3">
            <a:extLst>
              <a:ext uri="{FF2B5EF4-FFF2-40B4-BE49-F238E27FC236}">
                <a16:creationId xmlns:a16="http://schemas.microsoft.com/office/drawing/2014/main" id="{68B4E62B-7F92-C03D-C094-EE586F2E3DCE}"/>
              </a:ext>
            </a:extLst>
          </p:cNvPr>
          <p:cNvSpPr/>
          <p:nvPr/>
        </p:nvSpPr>
        <p:spPr>
          <a:xfrm>
            <a:off x="10958233" y="4468760"/>
            <a:ext cx="5839172" cy="775595"/>
          </a:xfrm>
          <a:prstGeom prst="ellipse">
            <a:avLst/>
          </a:prstGeom>
          <a:no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srgbClr val="FFFFFF"/>
              </a:solidFill>
              <a:latin typeface="Anova Light"/>
            </a:endParaRPr>
          </a:p>
        </p:txBody>
      </p:sp>
    </p:spTree>
    <p:extLst>
      <p:ext uri="{BB962C8B-B14F-4D97-AF65-F5344CB8AC3E}">
        <p14:creationId xmlns:p14="http://schemas.microsoft.com/office/powerpoint/2010/main" val="165639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455DB-AC01-2CFB-3F41-86E3490847F9}"/>
              </a:ext>
            </a:extLst>
          </p:cNvPr>
          <p:cNvSpPr>
            <a:spLocks noGrp="1"/>
          </p:cNvSpPr>
          <p:nvPr>
            <p:ph type="title"/>
          </p:nvPr>
        </p:nvSpPr>
        <p:spPr>
          <a:xfrm>
            <a:off x="1257300" y="710303"/>
            <a:ext cx="15773400" cy="775597"/>
          </a:xfrm>
        </p:spPr>
        <p:txBody>
          <a:bodyPr/>
          <a:lstStyle/>
          <a:p>
            <a:r>
              <a:rPr lang="en-US"/>
              <a:t>Promote &amp; Engage AI Ethics Reviews in D4G </a:t>
            </a:r>
          </a:p>
        </p:txBody>
      </p:sp>
      <p:graphicFrame>
        <p:nvGraphicFramePr>
          <p:cNvPr id="27" name="Diagram 26">
            <a:extLst>
              <a:ext uri="{FF2B5EF4-FFF2-40B4-BE49-F238E27FC236}">
                <a16:creationId xmlns:a16="http://schemas.microsoft.com/office/drawing/2014/main" id="{4F93EFC8-0096-4F60-76BD-5435007E0A41}"/>
              </a:ext>
            </a:extLst>
          </p:cNvPr>
          <p:cNvGraphicFramePr/>
          <p:nvPr>
            <p:extLst>
              <p:ext uri="{D42A27DB-BD31-4B8C-83A1-F6EECF244321}">
                <p14:modId xmlns:p14="http://schemas.microsoft.com/office/powerpoint/2010/main" val="1015082271"/>
              </p:ext>
            </p:extLst>
          </p:nvPr>
        </p:nvGraphicFramePr>
        <p:xfrm>
          <a:off x="321831" y="1466417"/>
          <a:ext cx="17644337" cy="7182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3">
            <a:extLst>
              <a:ext uri="{FF2B5EF4-FFF2-40B4-BE49-F238E27FC236}">
                <a16:creationId xmlns:a16="http://schemas.microsoft.com/office/drawing/2014/main" id="{C1DB22AB-0230-2DD4-FD07-53D572D2BBE3}"/>
              </a:ext>
            </a:extLst>
          </p:cNvPr>
          <p:cNvSpPr>
            <a:spLocks noChangeArrowheads="1"/>
          </p:cNvSpPr>
          <p:nvPr/>
        </p:nvSpPr>
        <p:spPr bwMode="auto">
          <a:xfrm>
            <a:off x="10250906" y="871278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a:ln>
                  <a:noFill/>
                </a:ln>
                <a:solidFill>
                  <a:schemeClr val="tx1"/>
                </a:solidFill>
                <a:effectLst/>
                <a:latin typeface="Arial" panose="020B0604020202020204" pitchFamily="34" charset="0"/>
                <a:ea typeface="Lucida Sans" panose="020B0602030504020204" pitchFamily="34" charset="0"/>
                <a:cs typeface="Lucida Sans" panose="020B0602030504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8" name="Group 7">
            <a:extLst>
              <a:ext uri="{FF2B5EF4-FFF2-40B4-BE49-F238E27FC236}">
                <a16:creationId xmlns:a16="http://schemas.microsoft.com/office/drawing/2014/main" id="{67841603-8661-5DE3-D894-A08632AD251D}"/>
              </a:ext>
            </a:extLst>
          </p:cNvPr>
          <p:cNvGrpSpPr/>
          <p:nvPr/>
        </p:nvGrpSpPr>
        <p:grpSpPr>
          <a:xfrm>
            <a:off x="10768263" y="8072334"/>
            <a:ext cx="5567948" cy="1665253"/>
            <a:chOff x="10804358" y="8411195"/>
            <a:chExt cx="5567948" cy="1665253"/>
          </a:xfrm>
        </p:grpSpPr>
        <p:sp>
          <p:nvSpPr>
            <p:cNvPr id="2" name="Rectangle 2">
              <a:extLst>
                <a:ext uri="{FF2B5EF4-FFF2-40B4-BE49-F238E27FC236}">
                  <a16:creationId xmlns:a16="http://schemas.microsoft.com/office/drawing/2014/main" id="{8EF98639-EF5E-69A3-7605-D9AD11BD16B8}"/>
                </a:ext>
              </a:extLst>
            </p:cNvPr>
            <p:cNvSpPr>
              <a:spLocks noChangeArrowheads="1"/>
            </p:cNvSpPr>
            <p:nvPr/>
          </p:nvSpPr>
          <p:spPr bwMode="auto">
            <a:xfrm>
              <a:off x="10804358" y="8427352"/>
              <a:ext cx="1852864" cy="32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95" tIns="150765"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24CFF"/>
                  </a:solidFill>
                  <a:effectLst/>
                  <a:latin typeface="Arial" panose="020B0604020202020204" pitchFamily="34" charset="0"/>
                  <a:ea typeface="Century Gothic" panose="020B0502020202020204" pitchFamily="34" charset="0"/>
                  <a:cs typeface="Century Gothic" panose="020B0502020202020204" pitchFamily="34" charset="0"/>
                </a:rPr>
                <a:t>PROTOTYPE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49" name="Image 40">
              <a:extLst>
                <a:ext uri="{FF2B5EF4-FFF2-40B4-BE49-F238E27FC236}">
                  <a16:creationId xmlns:a16="http://schemas.microsoft.com/office/drawing/2014/main" id="{B7ECEEBE-A75E-10CE-5DFD-A4099F3414C9}"/>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30431" y="8776285"/>
              <a:ext cx="4841875" cy="13001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A6FA2E35-070E-FEE8-5480-A4AA919083E4}"/>
                </a:ext>
              </a:extLst>
            </p:cNvPr>
            <p:cNvSpPr>
              <a:spLocks noChangeArrowheads="1"/>
            </p:cNvSpPr>
            <p:nvPr/>
          </p:nvSpPr>
          <p:spPr bwMode="auto">
            <a:xfrm>
              <a:off x="12236117" y="8411195"/>
              <a:ext cx="1371600" cy="49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95" tIns="150765"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AD2FF"/>
                  </a:solidFill>
                  <a:effectLst/>
                  <a:latin typeface="Arial" panose="020B0604020202020204" pitchFamily="34" charset="0"/>
                  <a:ea typeface="Century Gothic" panose="020B0502020202020204" pitchFamily="34" charset="0"/>
                  <a:cs typeface="Century Gothic" panose="020B0502020202020204" pitchFamily="34" charset="0"/>
                </a:rPr>
                <a:t>TEST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D1D4FE9A-F79B-1DAC-5727-320237ED1DE8}"/>
                </a:ext>
              </a:extLst>
            </p:cNvPr>
            <p:cNvSpPr>
              <a:spLocks noChangeArrowheads="1"/>
            </p:cNvSpPr>
            <p:nvPr/>
          </p:nvSpPr>
          <p:spPr bwMode="auto">
            <a:xfrm>
              <a:off x="14273596" y="8421973"/>
              <a:ext cx="1780674" cy="5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95" tIns="150765"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1726"/>
                  </a:solidFill>
                  <a:effectLst/>
                  <a:latin typeface="Arial" panose="020B0604020202020204" pitchFamily="34" charset="0"/>
                  <a:ea typeface="Century Gothic" panose="020B0502020202020204" pitchFamily="34" charset="0"/>
                  <a:cs typeface="Century Gothic" panose="020B0502020202020204" pitchFamily="34" charset="0"/>
                </a:rPr>
                <a:t>IMPLEMENT</a:t>
              </a:r>
              <a:endParaRPr kumimoji="0" lang="en-US" altLang="en-US" sz="1100" b="1" i="0" u="none" strike="noStrike" cap="none" normalizeH="0" baseline="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9D300FB8-E8BC-67E2-5833-D6109E14F1B3}"/>
                </a:ext>
              </a:extLst>
            </p:cNvPr>
            <p:cNvSpPr>
              <a:spLocks noChangeArrowheads="1"/>
            </p:cNvSpPr>
            <p:nvPr/>
          </p:nvSpPr>
          <p:spPr bwMode="auto">
            <a:xfrm>
              <a:off x="13048999" y="8435621"/>
              <a:ext cx="1804737" cy="49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95" tIns="150765"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29F19A"/>
                  </a:solidFill>
                  <a:effectLst/>
                  <a:latin typeface="Arial" panose="020B0604020202020204" pitchFamily="34" charset="0"/>
                  <a:ea typeface="Century Gothic" panose="020B0502020202020204" pitchFamily="34" charset="0"/>
                  <a:cs typeface="Century Gothic" panose="020B0502020202020204" pitchFamily="34" charset="0"/>
                </a:rPr>
                <a:t>FEEDBACK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9" name="Right Brace 8">
            <a:extLst>
              <a:ext uri="{FF2B5EF4-FFF2-40B4-BE49-F238E27FC236}">
                <a16:creationId xmlns:a16="http://schemas.microsoft.com/office/drawing/2014/main" id="{AECE292F-BDEC-086B-B109-2110A2B83E48}"/>
              </a:ext>
            </a:extLst>
          </p:cNvPr>
          <p:cNvSpPr/>
          <p:nvPr/>
        </p:nvSpPr>
        <p:spPr>
          <a:xfrm rot="16200000">
            <a:off x="13714892" y="5847540"/>
            <a:ext cx="210901" cy="4395669"/>
          </a:xfrm>
          <a:prstGeom prst="rightBrace">
            <a:avLst/>
          </a:prstGeom>
          <a:ln w="25400">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5501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3CEBF6-F5D3-BC53-F5FD-4A16ECA9ACAD}"/>
              </a:ext>
            </a:extLst>
          </p:cNvPr>
          <p:cNvSpPr>
            <a:spLocks noGrp="1"/>
          </p:cNvSpPr>
          <p:nvPr>
            <p:ph type="title"/>
          </p:nvPr>
        </p:nvSpPr>
        <p:spPr>
          <a:xfrm>
            <a:off x="1557231" y="3346505"/>
            <a:ext cx="14918669" cy="2400657"/>
          </a:xfrm>
        </p:spPr>
        <p:txBody>
          <a:bodyPr/>
          <a:lstStyle/>
          <a:p>
            <a:r>
              <a:rPr lang="en-US"/>
              <a:t>Identifying Canadian Wildfire Boundaries</a:t>
            </a:r>
          </a:p>
        </p:txBody>
      </p:sp>
    </p:spTree>
    <p:custDataLst>
      <p:tags r:id="rId1"/>
    </p:custDataLst>
    <p:extLst>
      <p:ext uri="{BB962C8B-B14F-4D97-AF65-F5344CB8AC3E}">
        <p14:creationId xmlns:p14="http://schemas.microsoft.com/office/powerpoint/2010/main" val="365550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F4A00-DCDE-A4FA-774E-1B214AF48DCE}"/>
              </a:ext>
            </a:extLst>
          </p:cNvPr>
          <p:cNvSpPr>
            <a:spLocks noGrp="1"/>
          </p:cNvSpPr>
          <p:nvPr>
            <p:ph type="title"/>
          </p:nvPr>
        </p:nvSpPr>
        <p:spPr/>
        <p:txBody>
          <a:bodyPr/>
          <a:lstStyle/>
          <a:p>
            <a:r>
              <a:rPr lang="en-US"/>
              <a:t>Preliminary Fire Boundary Predictions</a:t>
            </a:r>
          </a:p>
        </p:txBody>
      </p:sp>
      <p:pic>
        <p:nvPicPr>
          <p:cNvPr id="4" name="Picture 3" descr="A screenshot of a satellite image&#10;&#10;Description automatically generated">
            <a:extLst>
              <a:ext uri="{FF2B5EF4-FFF2-40B4-BE49-F238E27FC236}">
                <a16:creationId xmlns:a16="http://schemas.microsoft.com/office/drawing/2014/main" id="{80D9F72D-E52E-A9D9-801A-9FC09432E3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649" y="1462484"/>
            <a:ext cx="9058701" cy="8824516"/>
          </a:xfrm>
          <a:prstGeom prst="rect">
            <a:avLst/>
          </a:prstGeom>
        </p:spPr>
      </p:pic>
    </p:spTree>
    <p:extLst>
      <p:ext uri="{BB962C8B-B14F-4D97-AF65-F5344CB8AC3E}">
        <p14:creationId xmlns:p14="http://schemas.microsoft.com/office/powerpoint/2010/main" val="63293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F36656-7303-F596-92A2-3F084C3649AB}"/>
              </a:ext>
            </a:extLst>
          </p:cNvPr>
          <p:cNvPicPr>
            <a:picLocks noChangeAspect="1"/>
          </p:cNvPicPr>
          <p:nvPr/>
        </p:nvPicPr>
        <p:blipFill>
          <a:blip r:embed="rId2"/>
          <a:stretch>
            <a:fillRect/>
          </a:stretch>
        </p:blipFill>
        <p:spPr>
          <a:xfrm>
            <a:off x="341535" y="329784"/>
            <a:ext cx="12008336" cy="9353862"/>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BD7F707F-0089-CEF6-99AF-1B8BE6CAB248}"/>
              </a:ext>
            </a:extLst>
          </p:cNvPr>
          <p:cNvGrpSpPr/>
          <p:nvPr/>
        </p:nvGrpSpPr>
        <p:grpSpPr>
          <a:xfrm>
            <a:off x="10972800" y="2904191"/>
            <a:ext cx="6973665" cy="3271757"/>
            <a:chOff x="974361" y="2132046"/>
            <a:chExt cx="6973665" cy="3271757"/>
          </a:xfrm>
        </p:grpSpPr>
        <p:sp>
          <p:nvSpPr>
            <p:cNvPr id="10" name="Rounded Rectangle 55">
              <a:extLst>
                <a:ext uri="{FF2B5EF4-FFF2-40B4-BE49-F238E27FC236}">
                  <a16:creationId xmlns:a16="http://schemas.microsoft.com/office/drawing/2014/main" id="{759C1567-FF87-EAF1-4318-67D2C85390A7}"/>
                </a:ext>
              </a:extLst>
            </p:cNvPr>
            <p:cNvSpPr/>
            <p:nvPr/>
          </p:nvSpPr>
          <p:spPr>
            <a:xfrm>
              <a:off x="974361" y="2132046"/>
              <a:ext cx="6973665" cy="3271757"/>
            </a:xfrm>
            <a:prstGeom prst="roundRect">
              <a:avLst/>
            </a:prstGeom>
            <a:solidFill>
              <a:schemeClr val="accent4">
                <a:lumMod val="90000"/>
                <a:lumOff val="1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365760" rIns="182880" rtlCol="0" anchor="ctr"/>
            <a:lstStyle/>
            <a:p>
              <a:pPr algn="ctr">
                <a:lnSpc>
                  <a:spcPct val="75000"/>
                </a:lnSpc>
                <a:spcBef>
                  <a:spcPts val="1200"/>
                </a:spcBef>
              </a:pPr>
              <a:endParaRPr lang="en-US" sz="4800" b="1">
                <a:solidFill>
                  <a:schemeClr val="accent3">
                    <a:lumMod val="90000"/>
                  </a:schemeClr>
                </a:solidFill>
              </a:endParaRPr>
            </a:p>
          </p:txBody>
        </p:sp>
        <p:sp>
          <p:nvSpPr>
            <p:cNvPr id="11" name="TextBox 10">
              <a:extLst>
                <a:ext uri="{FF2B5EF4-FFF2-40B4-BE49-F238E27FC236}">
                  <a16:creationId xmlns:a16="http://schemas.microsoft.com/office/drawing/2014/main" id="{C8331613-C856-5895-6CE5-7845D8D2B2FE}"/>
                </a:ext>
              </a:extLst>
            </p:cNvPr>
            <p:cNvSpPr txBox="1"/>
            <p:nvPr/>
          </p:nvSpPr>
          <p:spPr>
            <a:xfrm>
              <a:off x="1313623" y="3047389"/>
              <a:ext cx="6295140" cy="1809663"/>
            </a:xfrm>
            <a:prstGeom prst="rect">
              <a:avLst/>
            </a:prstGeom>
            <a:noFill/>
            <a:ln>
              <a:noFill/>
            </a:ln>
          </p:spPr>
          <p:txBody>
            <a:bodyPr wrap="square">
              <a:spAutoFit/>
            </a:bodyPr>
            <a:lstStyle/>
            <a:p>
              <a:pPr marL="0" marR="0" lvl="0" indent="0" algn="ctr" defTabSz="914400" rtl="0" eaLnBrk="1" fontAlgn="auto" latinLnBrk="0" hangingPunct="1">
                <a:lnSpc>
                  <a:spcPct val="75000"/>
                </a:lnSpc>
                <a:spcBef>
                  <a:spcPts val="1200"/>
                </a:spcBef>
                <a:spcAft>
                  <a:spcPts val="0"/>
                </a:spcAft>
                <a:buClrTx/>
                <a:buSzTx/>
                <a:buFontTx/>
                <a:buNone/>
                <a:tabLst/>
                <a:defRPr/>
              </a:pPr>
              <a:r>
                <a:rPr kumimoji="0" lang="en-US" sz="8800" b="0" i="0" u="none" strike="noStrike" kern="1200" cap="none" spc="0" normalizeH="0" baseline="0" noProof="0">
                  <a:ln>
                    <a:noFill/>
                  </a:ln>
                  <a:solidFill>
                    <a:srgbClr val="FFFFFF"/>
                  </a:solidFill>
                  <a:effectLst/>
                  <a:uLnTx/>
                  <a:uFillTx/>
                  <a:latin typeface="Anova Bold"/>
                  <a:ea typeface="+mn-ea"/>
                  <a:cs typeface="+mn-cs"/>
                </a:rPr>
                <a:t>AI Literacy</a:t>
              </a:r>
            </a:p>
            <a:p>
              <a:pPr marL="0" marR="0" lvl="0" indent="0" algn="ctr" defTabSz="914400" rtl="0" eaLnBrk="1" fontAlgn="auto" latinLnBrk="0" hangingPunct="1">
                <a:lnSpc>
                  <a:spcPct val="80000"/>
                </a:lnSpc>
                <a:spcBef>
                  <a:spcPts val="1200"/>
                </a:spcBef>
                <a:spcAft>
                  <a:spcPts val="0"/>
                </a:spcAft>
                <a:buClrTx/>
                <a:buSzTx/>
                <a:buFontTx/>
                <a:buNone/>
                <a:tabLst/>
                <a:defRPr/>
              </a:pPr>
              <a:r>
                <a:rPr kumimoji="0" lang="en-US" sz="4000" i="0" u="none" strike="noStrike" kern="1200" cap="none" spc="0" normalizeH="0" baseline="0" noProof="0">
                  <a:ln>
                    <a:noFill/>
                  </a:ln>
                  <a:solidFill>
                    <a:srgbClr val="C4DEFD">
                      <a:lumMod val="90000"/>
                    </a:srgbClr>
                  </a:solidFill>
                  <a:effectLst/>
                  <a:uLnTx/>
                  <a:uFillTx/>
                  <a:ea typeface="+mn-ea"/>
                  <a:cs typeface="+mn-cs"/>
                </a:rPr>
                <a:t>How AI</a:t>
              </a:r>
              <a:r>
                <a:rPr kumimoji="0" lang="en-US" sz="4000" i="0" u="none" strike="noStrike" kern="1200" cap="none" spc="0" normalizeH="0" noProof="0">
                  <a:ln>
                    <a:noFill/>
                  </a:ln>
                  <a:solidFill>
                    <a:srgbClr val="C4DEFD">
                      <a:lumMod val="90000"/>
                    </a:srgbClr>
                  </a:solidFill>
                  <a:effectLst/>
                  <a:uLnTx/>
                  <a:uFillTx/>
                  <a:ea typeface="+mn-ea"/>
                  <a:cs typeface="+mn-cs"/>
                </a:rPr>
                <a:t> does its work?</a:t>
              </a:r>
              <a:endParaRPr kumimoji="0" lang="en-US" sz="4400" i="0" u="none" strike="noStrike" kern="1200" cap="none" spc="0" normalizeH="0" baseline="0" noProof="0">
                <a:ln>
                  <a:noFill/>
                </a:ln>
                <a:solidFill>
                  <a:srgbClr val="C4DEFD">
                    <a:lumMod val="90000"/>
                  </a:srgbClr>
                </a:solidFill>
                <a:effectLst/>
                <a:uLnTx/>
                <a:uFillTx/>
                <a:ea typeface="+mn-ea"/>
                <a:cs typeface="+mn-cs"/>
              </a:endParaRPr>
            </a:p>
          </p:txBody>
        </p:sp>
      </p:grpSp>
    </p:spTree>
    <p:extLst>
      <p:ext uri="{BB962C8B-B14F-4D97-AF65-F5344CB8AC3E}">
        <p14:creationId xmlns:p14="http://schemas.microsoft.com/office/powerpoint/2010/main" val="282411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A0310-D5ED-F053-0842-1AEBBA7338FD}"/>
              </a:ext>
            </a:extLst>
          </p:cNvPr>
          <p:cNvSpPr>
            <a:spLocks noGrp="1"/>
          </p:cNvSpPr>
          <p:nvPr>
            <p:ph type="title"/>
          </p:nvPr>
        </p:nvSpPr>
        <p:spPr/>
        <p:txBody>
          <a:bodyPr/>
          <a:lstStyle/>
          <a:p>
            <a:r>
              <a:rPr lang="en-US"/>
              <a:t>Modeling Process</a:t>
            </a:r>
          </a:p>
        </p:txBody>
      </p:sp>
      <p:pic>
        <p:nvPicPr>
          <p:cNvPr id="7" name="Picture 6" descr="A screenshot of a satellite image&#10;&#10;Description automatically generated">
            <a:extLst>
              <a:ext uri="{FF2B5EF4-FFF2-40B4-BE49-F238E27FC236}">
                <a16:creationId xmlns:a16="http://schemas.microsoft.com/office/drawing/2014/main" id="{3CEE1B4C-21A5-B3BE-C052-1E3B87D48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9044" y="4576883"/>
            <a:ext cx="4679671" cy="4558692"/>
          </a:xfrm>
          <a:prstGeom prst="rect">
            <a:avLst/>
          </a:prstGeom>
        </p:spPr>
      </p:pic>
      <p:pic>
        <p:nvPicPr>
          <p:cNvPr id="8" name="Picture 7">
            <a:extLst>
              <a:ext uri="{FF2B5EF4-FFF2-40B4-BE49-F238E27FC236}">
                <a16:creationId xmlns:a16="http://schemas.microsoft.com/office/drawing/2014/main" id="{DF95695F-F5FF-F148-0633-3553E2746193}"/>
              </a:ext>
            </a:extLst>
          </p:cNvPr>
          <p:cNvPicPr>
            <a:picLocks noChangeAspect="1"/>
          </p:cNvPicPr>
          <p:nvPr/>
        </p:nvPicPr>
        <p:blipFill>
          <a:blip r:embed="rId3"/>
          <a:stretch>
            <a:fillRect/>
          </a:stretch>
        </p:blipFill>
        <p:spPr>
          <a:xfrm>
            <a:off x="14905" y="4576884"/>
            <a:ext cx="4679671" cy="4558692"/>
          </a:xfrm>
          <a:prstGeom prst="rect">
            <a:avLst/>
          </a:prstGeom>
        </p:spPr>
      </p:pic>
      <p:pic>
        <p:nvPicPr>
          <p:cNvPr id="10" name="Picture 9" descr="A yellow and purple background&#10;&#10;Description automatically generated">
            <a:extLst>
              <a:ext uri="{FF2B5EF4-FFF2-40B4-BE49-F238E27FC236}">
                <a16:creationId xmlns:a16="http://schemas.microsoft.com/office/drawing/2014/main" id="{816EBD66-D158-9203-823C-30BECC132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441" y="5157025"/>
            <a:ext cx="3870892" cy="3398409"/>
          </a:xfrm>
          <a:prstGeom prst="rect">
            <a:avLst/>
          </a:prstGeom>
        </p:spPr>
      </p:pic>
      <p:pic>
        <p:nvPicPr>
          <p:cNvPr id="12" name="Picture 11" descr="A yellow and purple map&#10;&#10;Description automatically generated">
            <a:extLst>
              <a:ext uri="{FF2B5EF4-FFF2-40B4-BE49-F238E27FC236}">
                <a16:creationId xmlns:a16="http://schemas.microsoft.com/office/drawing/2014/main" id="{C49C3E20-D4C5-24AA-F548-F80862A8F2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384" y="5157024"/>
            <a:ext cx="3870892" cy="3398409"/>
          </a:xfrm>
          <a:prstGeom prst="rect">
            <a:avLst/>
          </a:prstGeom>
        </p:spPr>
      </p:pic>
      <p:sp>
        <p:nvSpPr>
          <p:cNvPr id="13" name="Curved Down Arrow 12">
            <a:extLst>
              <a:ext uri="{FF2B5EF4-FFF2-40B4-BE49-F238E27FC236}">
                <a16:creationId xmlns:a16="http://schemas.microsoft.com/office/drawing/2014/main" id="{E60A9A8A-57B1-56D6-8EF5-4DBF853CD56D}"/>
              </a:ext>
            </a:extLst>
          </p:cNvPr>
          <p:cNvSpPr/>
          <p:nvPr/>
        </p:nvSpPr>
        <p:spPr>
          <a:xfrm>
            <a:off x="3322976" y="3987822"/>
            <a:ext cx="2743200" cy="888124"/>
          </a:xfrm>
          <a:prstGeom prst="curvedDownArrow">
            <a:avLst>
              <a:gd name="adj1" fmla="val 25000"/>
              <a:gd name="adj2" fmla="val 65723"/>
              <a:gd name="adj3" fmla="val 298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Down Arrow 13">
            <a:extLst>
              <a:ext uri="{FF2B5EF4-FFF2-40B4-BE49-F238E27FC236}">
                <a16:creationId xmlns:a16="http://schemas.microsoft.com/office/drawing/2014/main" id="{78FD451F-152F-EAB1-999D-ACE7A5FB78A8}"/>
              </a:ext>
            </a:extLst>
          </p:cNvPr>
          <p:cNvSpPr/>
          <p:nvPr/>
        </p:nvSpPr>
        <p:spPr>
          <a:xfrm>
            <a:off x="7767532" y="3961999"/>
            <a:ext cx="2743200" cy="888124"/>
          </a:xfrm>
          <a:prstGeom prst="curvedDownArrow">
            <a:avLst>
              <a:gd name="adj1" fmla="val 25000"/>
              <a:gd name="adj2" fmla="val 65723"/>
              <a:gd name="adj3" fmla="val 298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urved Down Arrow 14">
            <a:extLst>
              <a:ext uri="{FF2B5EF4-FFF2-40B4-BE49-F238E27FC236}">
                <a16:creationId xmlns:a16="http://schemas.microsoft.com/office/drawing/2014/main" id="{E1E496C9-3C73-CF56-9E7A-1AF27F676538}"/>
              </a:ext>
            </a:extLst>
          </p:cNvPr>
          <p:cNvSpPr/>
          <p:nvPr/>
        </p:nvSpPr>
        <p:spPr>
          <a:xfrm>
            <a:off x="12221824" y="3987822"/>
            <a:ext cx="2743200" cy="888124"/>
          </a:xfrm>
          <a:prstGeom prst="curvedDownArrow">
            <a:avLst>
              <a:gd name="adj1" fmla="val 25000"/>
              <a:gd name="adj2" fmla="val 65723"/>
              <a:gd name="adj3" fmla="val 298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6950D6C3-9709-BB17-74C5-949064A2FAE2}"/>
              </a:ext>
            </a:extLst>
          </p:cNvPr>
          <p:cNvSpPr txBox="1"/>
          <p:nvPr/>
        </p:nvSpPr>
        <p:spPr>
          <a:xfrm>
            <a:off x="2586038" y="2343150"/>
            <a:ext cx="3886200" cy="1538883"/>
          </a:xfrm>
          <a:prstGeom prst="rect">
            <a:avLst/>
          </a:prstGeom>
          <a:noFill/>
        </p:spPr>
        <p:txBody>
          <a:bodyPr wrap="square" lIns="0" tIns="0" rIns="0" bIns="0" rtlCol="0">
            <a:spAutoFit/>
          </a:bodyPr>
          <a:lstStyle/>
          <a:p>
            <a:pPr algn="ctr"/>
            <a:r>
              <a:rPr lang="en-US" u="sng">
                <a:solidFill>
                  <a:schemeClr val="tx1"/>
                </a:solidFill>
              </a:rPr>
              <a:t>Thresholding</a:t>
            </a:r>
          </a:p>
          <a:p>
            <a:pPr algn="ctr"/>
            <a:r>
              <a:rPr lang="en-US" sz="3200">
                <a:solidFill>
                  <a:schemeClr val="tx1"/>
                </a:solidFill>
              </a:rPr>
              <a:t>Select the pixels above value</a:t>
            </a:r>
          </a:p>
        </p:txBody>
      </p:sp>
      <p:sp>
        <p:nvSpPr>
          <p:cNvPr id="17" name="TextBox 16">
            <a:extLst>
              <a:ext uri="{FF2B5EF4-FFF2-40B4-BE49-F238E27FC236}">
                <a16:creationId xmlns:a16="http://schemas.microsoft.com/office/drawing/2014/main" id="{FAE0E86A-3CAF-D807-72FC-56AB44A4E960}"/>
              </a:ext>
            </a:extLst>
          </p:cNvPr>
          <p:cNvSpPr txBox="1"/>
          <p:nvPr/>
        </p:nvSpPr>
        <p:spPr>
          <a:xfrm>
            <a:off x="7196032" y="2386770"/>
            <a:ext cx="3886200" cy="1538883"/>
          </a:xfrm>
          <a:prstGeom prst="rect">
            <a:avLst/>
          </a:prstGeom>
          <a:noFill/>
        </p:spPr>
        <p:txBody>
          <a:bodyPr wrap="square" lIns="0" tIns="0" rIns="0" bIns="0" rtlCol="0">
            <a:spAutoFit/>
          </a:bodyPr>
          <a:lstStyle/>
          <a:p>
            <a:pPr algn="ctr"/>
            <a:r>
              <a:rPr lang="en-US" u="sng">
                <a:solidFill>
                  <a:schemeClr val="tx1"/>
                </a:solidFill>
              </a:rPr>
              <a:t>Dilate/Erode</a:t>
            </a:r>
          </a:p>
          <a:p>
            <a:pPr algn="ctr"/>
            <a:r>
              <a:rPr lang="en-US" sz="3200"/>
              <a:t>Combines </a:t>
            </a:r>
            <a:r>
              <a:rPr lang="en-US" sz="3200">
                <a:solidFill>
                  <a:schemeClr val="tx1"/>
                </a:solidFill>
              </a:rPr>
              <a:t>‘similar pixels’</a:t>
            </a:r>
          </a:p>
        </p:txBody>
      </p:sp>
      <p:sp>
        <p:nvSpPr>
          <p:cNvPr id="18" name="TextBox 15">
            <a:extLst>
              <a:ext uri="{FF2B5EF4-FFF2-40B4-BE49-F238E27FC236}">
                <a16:creationId xmlns:a16="http://schemas.microsoft.com/office/drawing/2014/main" id="{6950D6C3-9709-BB17-74C5-949064A2FAE2}"/>
              </a:ext>
            </a:extLst>
          </p:cNvPr>
          <p:cNvSpPr txBox="1"/>
          <p:nvPr/>
        </p:nvSpPr>
        <p:spPr>
          <a:xfrm>
            <a:off x="11650324" y="2386769"/>
            <a:ext cx="3886200" cy="1538883"/>
          </a:xfrm>
          <a:prstGeom prst="rect">
            <a:avLst/>
          </a:prstGeom>
          <a:noFill/>
        </p:spPr>
        <p:txBody>
          <a:bodyPr wrap="square" lIns="0" tIns="0" rIns="0" bIns="0" rtlCol="0">
            <a:spAutoFit/>
          </a:bodyPr>
          <a:lst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a:lstStyle>
          <a:p>
            <a:pPr algn="ctr"/>
            <a:r>
              <a:rPr lang="en-US" u="sng">
                <a:solidFill>
                  <a:schemeClr val="tx1"/>
                </a:solidFill>
              </a:rPr>
              <a:t>Contour</a:t>
            </a:r>
          </a:p>
          <a:p>
            <a:pPr algn="ctr"/>
            <a:r>
              <a:rPr lang="en-US" sz="3200">
                <a:solidFill>
                  <a:schemeClr val="tx1"/>
                </a:solidFill>
              </a:rPr>
              <a:t>Draw the outer edge of the largest shape</a:t>
            </a:r>
          </a:p>
        </p:txBody>
      </p:sp>
    </p:spTree>
    <p:extLst>
      <p:ext uri="{BB962C8B-B14F-4D97-AF65-F5344CB8AC3E}">
        <p14:creationId xmlns:p14="http://schemas.microsoft.com/office/powerpoint/2010/main" val="107943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781A0-D023-4CC1-8608-3C6053A09423}"/>
              </a:ext>
            </a:extLst>
          </p:cNvPr>
          <p:cNvPicPr>
            <a:picLocks noChangeAspect="1"/>
          </p:cNvPicPr>
          <p:nvPr/>
        </p:nvPicPr>
        <p:blipFill>
          <a:blip r:embed="rId2"/>
          <a:stretch>
            <a:fillRect/>
          </a:stretch>
        </p:blipFill>
        <p:spPr>
          <a:xfrm>
            <a:off x="1358653" y="328539"/>
            <a:ext cx="11646147" cy="9263532"/>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0D8BCCB6-5390-7F82-8DF0-111ABD9E65ED}"/>
              </a:ext>
            </a:extLst>
          </p:cNvPr>
          <p:cNvGrpSpPr/>
          <p:nvPr/>
        </p:nvGrpSpPr>
        <p:grpSpPr>
          <a:xfrm>
            <a:off x="10885714" y="3570514"/>
            <a:ext cx="6973665" cy="2133600"/>
            <a:chOff x="974361" y="2132046"/>
            <a:chExt cx="6973665" cy="3271757"/>
          </a:xfrm>
        </p:grpSpPr>
        <p:sp>
          <p:nvSpPr>
            <p:cNvPr id="5" name="Rounded Rectangle 55">
              <a:extLst>
                <a:ext uri="{FF2B5EF4-FFF2-40B4-BE49-F238E27FC236}">
                  <a16:creationId xmlns:a16="http://schemas.microsoft.com/office/drawing/2014/main" id="{F4B9077C-59A8-112B-84AE-3E666699EBDB}"/>
                </a:ext>
              </a:extLst>
            </p:cNvPr>
            <p:cNvSpPr/>
            <p:nvPr/>
          </p:nvSpPr>
          <p:spPr>
            <a:xfrm>
              <a:off x="974361" y="2132046"/>
              <a:ext cx="6973665" cy="3271757"/>
            </a:xfrm>
            <a:prstGeom prst="roundRect">
              <a:avLst/>
            </a:prstGeom>
            <a:solidFill>
              <a:schemeClr val="accent4">
                <a:lumMod val="90000"/>
                <a:lumOff val="1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365760" rIns="182880" rtlCol="0" anchor="ctr"/>
            <a:lstStyle/>
            <a:p>
              <a:pPr algn="ctr">
                <a:lnSpc>
                  <a:spcPct val="75000"/>
                </a:lnSpc>
                <a:spcBef>
                  <a:spcPts val="1200"/>
                </a:spcBef>
              </a:pPr>
              <a:endParaRPr lang="en-US" sz="4800" b="1">
                <a:solidFill>
                  <a:schemeClr val="accent3">
                    <a:lumMod val="90000"/>
                  </a:schemeClr>
                </a:solidFill>
              </a:endParaRPr>
            </a:p>
          </p:txBody>
        </p:sp>
        <p:sp>
          <p:nvSpPr>
            <p:cNvPr id="6" name="TextBox 5">
              <a:extLst>
                <a:ext uri="{FF2B5EF4-FFF2-40B4-BE49-F238E27FC236}">
                  <a16:creationId xmlns:a16="http://schemas.microsoft.com/office/drawing/2014/main" id="{55CDDBC4-8454-C9FB-ABE9-4743F88703E8}"/>
                </a:ext>
              </a:extLst>
            </p:cNvPr>
            <p:cNvSpPr txBox="1"/>
            <p:nvPr/>
          </p:nvSpPr>
          <p:spPr>
            <a:xfrm>
              <a:off x="1441275" y="3047390"/>
              <a:ext cx="6167487" cy="1660409"/>
            </a:xfrm>
            <a:prstGeom prst="rect">
              <a:avLst/>
            </a:prstGeom>
            <a:noFill/>
            <a:ln>
              <a:noFill/>
            </a:ln>
          </p:spPr>
          <p:txBody>
            <a:bodyPr wrap="square">
              <a:spAutoFit/>
            </a:bodyPr>
            <a:lstStyle/>
            <a:p>
              <a:pPr marL="0" marR="0" lvl="0" indent="0" algn="ctr" defTabSz="914400" rtl="0" eaLnBrk="1" fontAlgn="auto" latinLnBrk="0" hangingPunct="1">
                <a:lnSpc>
                  <a:spcPct val="80000"/>
                </a:lnSpc>
                <a:spcBef>
                  <a:spcPts val="1200"/>
                </a:spcBef>
                <a:spcAft>
                  <a:spcPts val="0"/>
                </a:spcAft>
                <a:buClrTx/>
                <a:buSzTx/>
                <a:buFontTx/>
                <a:buNone/>
                <a:tabLst/>
                <a:defRPr/>
              </a:pPr>
              <a:r>
                <a:rPr kumimoji="0" lang="en-US" sz="4000" b="1" i="0" u="none" strike="noStrike" kern="1200" cap="none" spc="0" normalizeH="0" baseline="0" noProof="0">
                  <a:ln>
                    <a:noFill/>
                  </a:ln>
                  <a:solidFill>
                    <a:srgbClr val="C4DEFD">
                      <a:lumMod val="90000"/>
                    </a:srgbClr>
                  </a:solidFill>
                  <a:effectLst/>
                  <a:uLnTx/>
                  <a:uFillTx/>
                  <a:latin typeface="Anova Light"/>
                  <a:ea typeface="+mn-ea"/>
                  <a:cs typeface="+mn-cs"/>
                </a:rPr>
                <a:t>Visualization and Modeling</a:t>
              </a:r>
              <a:endParaRPr kumimoji="0" lang="en-US" sz="4400" b="1" i="0" u="none" strike="noStrike" kern="1200" cap="none" spc="0" normalizeH="0" baseline="0" noProof="0">
                <a:ln>
                  <a:noFill/>
                </a:ln>
                <a:solidFill>
                  <a:srgbClr val="C4DEFD">
                    <a:lumMod val="90000"/>
                  </a:srgbClr>
                </a:solidFill>
                <a:effectLst/>
                <a:uLnTx/>
                <a:uFillTx/>
                <a:latin typeface="Anova Light"/>
                <a:ea typeface="+mn-ea"/>
                <a:cs typeface="+mn-cs"/>
              </a:endParaRPr>
            </a:p>
          </p:txBody>
        </p:sp>
      </p:grpSp>
    </p:spTree>
    <p:extLst>
      <p:ext uri="{BB962C8B-B14F-4D97-AF65-F5344CB8AC3E}">
        <p14:creationId xmlns:p14="http://schemas.microsoft.com/office/powerpoint/2010/main" val="364900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52198A-A170-6C47-CC70-C44BBFC5081A}"/>
              </a:ext>
            </a:extLst>
          </p:cNvPr>
          <p:cNvPicPr>
            <a:picLocks noChangeAspect="1"/>
          </p:cNvPicPr>
          <p:nvPr/>
        </p:nvPicPr>
        <p:blipFill>
          <a:blip r:embed="rId2"/>
          <a:stretch>
            <a:fillRect/>
          </a:stretch>
        </p:blipFill>
        <p:spPr>
          <a:xfrm>
            <a:off x="1436915" y="252436"/>
            <a:ext cx="11830007" cy="9387942"/>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C8C1F00E-D9F5-0402-9C6D-8FE9DA2E522B}"/>
              </a:ext>
            </a:extLst>
          </p:cNvPr>
          <p:cNvGrpSpPr/>
          <p:nvPr/>
        </p:nvGrpSpPr>
        <p:grpSpPr>
          <a:xfrm>
            <a:off x="10885714" y="3570514"/>
            <a:ext cx="6973665" cy="2133600"/>
            <a:chOff x="974361" y="2132046"/>
            <a:chExt cx="6973665" cy="3271757"/>
          </a:xfrm>
        </p:grpSpPr>
        <p:sp>
          <p:nvSpPr>
            <p:cNvPr id="5" name="Rounded Rectangle 55">
              <a:extLst>
                <a:ext uri="{FF2B5EF4-FFF2-40B4-BE49-F238E27FC236}">
                  <a16:creationId xmlns:a16="http://schemas.microsoft.com/office/drawing/2014/main" id="{28BAADAE-E95F-5F63-81BD-42790C1377A7}"/>
                </a:ext>
              </a:extLst>
            </p:cNvPr>
            <p:cNvSpPr/>
            <p:nvPr/>
          </p:nvSpPr>
          <p:spPr>
            <a:xfrm>
              <a:off x="974361" y="2132046"/>
              <a:ext cx="6973665" cy="3271757"/>
            </a:xfrm>
            <a:prstGeom prst="roundRect">
              <a:avLst/>
            </a:prstGeom>
            <a:solidFill>
              <a:schemeClr val="accent4">
                <a:lumMod val="90000"/>
                <a:lumOff val="1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365760" rIns="182880" rtlCol="0" anchor="ctr"/>
            <a:lstStyle/>
            <a:p>
              <a:pPr algn="ctr">
                <a:lnSpc>
                  <a:spcPct val="75000"/>
                </a:lnSpc>
                <a:spcBef>
                  <a:spcPts val="1200"/>
                </a:spcBef>
              </a:pPr>
              <a:endParaRPr lang="en-US" sz="4800" b="1">
                <a:solidFill>
                  <a:schemeClr val="accent3">
                    <a:lumMod val="90000"/>
                  </a:schemeClr>
                </a:solidFill>
              </a:endParaRPr>
            </a:p>
          </p:txBody>
        </p:sp>
        <p:sp>
          <p:nvSpPr>
            <p:cNvPr id="6" name="TextBox 5">
              <a:extLst>
                <a:ext uri="{FF2B5EF4-FFF2-40B4-BE49-F238E27FC236}">
                  <a16:creationId xmlns:a16="http://schemas.microsoft.com/office/drawing/2014/main" id="{A355AD0F-C2CF-ABCC-2B3D-F8824F820A97}"/>
                </a:ext>
              </a:extLst>
            </p:cNvPr>
            <p:cNvSpPr txBox="1"/>
            <p:nvPr/>
          </p:nvSpPr>
          <p:spPr>
            <a:xfrm>
              <a:off x="1314665" y="3047390"/>
              <a:ext cx="6294097" cy="1660409"/>
            </a:xfrm>
            <a:prstGeom prst="rect">
              <a:avLst/>
            </a:prstGeom>
            <a:noFill/>
            <a:ln>
              <a:noFill/>
            </a:ln>
          </p:spPr>
          <p:txBody>
            <a:bodyPr wrap="square">
              <a:spAutoFit/>
            </a:bodyPr>
            <a:lstStyle/>
            <a:p>
              <a:pPr marL="0" marR="0" lvl="0" indent="0" algn="ctr" defTabSz="914400" rtl="0" eaLnBrk="1" fontAlgn="auto" latinLnBrk="0" hangingPunct="1">
                <a:lnSpc>
                  <a:spcPct val="80000"/>
                </a:lnSpc>
                <a:spcBef>
                  <a:spcPts val="1200"/>
                </a:spcBef>
                <a:spcAft>
                  <a:spcPts val="0"/>
                </a:spcAft>
                <a:buClrTx/>
                <a:buSzTx/>
                <a:buFontTx/>
                <a:buNone/>
                <a:tabLst/>
                <a:defRPr/>
              </a:pPr>
              <a:r>
                <a:rPr kumimoji="0" lang="en-US" sz="4000" b="1" i="0" u="none" strike="noStrike" kern="1200" cap="none" spc="0" normalizeH="0" baseline="0" noProof="0">
                  <a:ln>
                    <a:noFill/>
                  </a:ln>
                  <a:solidFill>
                    <a:srgbClr val="C4DEFD">
                      <a:lumMod val="90000"/>
                    </a:srgbClr>
                  </a:solidFill>
                  <a:effectLst/>
                  <a:uLnTx/>
                  <a:uFillTx/>
                  <a:latin typeface="Anova Light"/>
                  <a:ea typeface="+mn-ea"/>
                  <a:cs typeface="+mn-cs"/>
                </a:rPr>
                <a:t>Visualization and Modeling</a:t>
              </a:r>
              <a:endParaRPr kumimoji="0" lang="en-US" sz="4400" b="1" i="0" u="none" strike="noStrike" kern="1200" cap="none" spc="0" normalizeH="0" baseline="0" noProof="0">
                <a:ln>
                  <a:noFill/>
                </a:ln>
                <a:solidFill>
                  <a:srgbClr val="C4DEFD">
                    <a:lumMod val="90000"/>
                  </a:srgbClr>
                </a:solidFill>
                <a:effectLst/>
                <a:uLnTx/>
                <a:uFillTx/>
                <a:latin typeface="Anova Light"/>
                <a:ea typeface="+mn-ea"/>
                <a:cs typeface="+mn-cs"/>
              </a:endParaRPr>
            </a:p>
          </p:txBody>
        </p:sp>
      </p:grpSp>
    </p:spTree>
    <p:extLst>
      <p:ext uri="{BB962C8B-B14F-4D97-AF65-F5344CB8AC3E}">
        <p14:creationId xmlns:p14="http://schemas.microsoft.com/office/powerpoint/2010/main" val="782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3CEBF6-F5D3-BC53-F5FD-4A16ECA9ACAD}"/>
              </a:ext>
            </a:extLst>
          </p:cNvPr>
          <p:cNvSpPr>
            <a:spLocks noGrp="1"/>
          </p:cNvSpPr>
          <p:nvPr>
            <p:ph type="title"/>
          </p:nvPr>
        </p:nvSpPr>
        <p:spPr>
          <a:xfrm>
            <a:off x="885174" y="3346505"/>
            <a:ext cx="16962782" cy="2400657"/>
          </a:xfrm>
        </p:spPr>
        <p:txBody>
          <a:bodyPr/>
          <a:lstStyle/>
          <a:p>
            <a:r>
              <a:rPr lang="en-US"/>
              <a:t>Nursing Homes / Retirement  Facilities </a:t>
            </a:r>
          </a:p>
        </p:txBody>
      </p:sp>
    </p:spTree>
    <p:custDataLst>
      <p:tags r:id="rId1"/>
    </p:custDataLst>
    <p:extLst>
      <p:ext uri="{BB962C8B-B14F-4D97-AF65-F5344CB8AC3E}">
        <p14:creationId xmlns:p14="http://schemas.microsoft.com/office/powerpoint/2010/main" val="17714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E221CE4-80E4-ECB3-E149-0F388EB3E57C}"/>
              </a:ext>
            </a:extLst>
          </p:cNvPr>
          <p:cNvGrpSpPr/>
          <p:nvPr/>
        </p:nvGrpSpPr>
        <p:grpSpPr>
          <a:xfrm>
            <a:off x="5346527" y="1812502"/>
            <a:ext cx="6201640" cy="8040222"/>
            <a:chOff x="2650623" y="1812502"/>
            <a:chExt cx="6201640" cy="8040222"/>
          </a:xfrm>
        </p:grpSpPr>
        <p:pic>
          <p:nvPicPr>
            <p:cNvPr id="3" name="Picture 2">
              <a:extLst>
                <a:ext uri="{FF2B5EF4-FFF2-40B4-BE49-F238E27FC236}">
                  <a16:creationId xmlns:a16="http://schemas.microsoft.com/office/drawing/2014/main" id="{3790B18B-C982-E7E7-7808-29723FDB9D5D}"/>
                </a:ext>
              </a:extLst>
            </p:cNvPr>
            <p:cNvPicPr>
              <a:picLocks noChangeAspect="1"/>
            </p:cNvPicPr>
            <p:nvPr/>
          </p:nvPicPr>
          <p:blipFill>
            <a:blip r:embed="rId2"/>
            <a:stretch>
              <a:fillRect/>
            </a:stretch>
          </p:blipFill>
          <p:spPr>
            <a:xfrm>
              <a:off x="2650623" y="1812502"/>
              <a:ext cx="6201640" cy="804022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E03084D-A4DA-BDF6-E0DD-CA0E117FC569}"/>
                </a:ext>
              </a:extLst>
            </p:cNvPr>
            <p:cNvSpPr/>
            <p:nvPr/>
          </p:nvSpPr>
          <p:spPr>
            <a:xfrm>
              <a:off x="5844206" y="3300412"/>
              <a:ext cx="1070944" cy="214313"/>
            </a:xfrm>
            <a:prstGeom prst="rect">
              <a:avLst/>
            </a:prstGeom>
            <a:pattFill prst="pct7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DA8DFF-35A3-0F03-198D-6BA6726BDD00}"/>
                </a:ext>
              </a:extLst>
            </p:cNvPr>
            <p:cNvSpPr/>
            <p:nvPr/>
          </p:nvSpPr>
          <p:spPr>
            <a:xfrm>
              <a:off x="3116363" y="3281361"/>
              <a:ext cx="1224080" cy="233364"/>
            </a:xfrm>
            <a:prstGeom prst="rect">
              <a:avLst/>
            </a:prstGeom>
            <a:pattFill prst="pct7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57AB6B54-D5CC-514E-BC39-1CC4678A36F8}"/>
              </a:ext>
            </a:extLst>
          </p:cNvPr>
          <p:cNvSpPr txBox="1">
            <a:spLocks/>
          </p:cNvSpPr>
          <p:nvPr/>
        </p:nvSpPr>
        <p:spPr>
          <a:xfrm>
            <a:off x="1252432" y="710304"/>
            <a:ext cx="15773400" cy="775596"/>
          </a:xfrm>
          <a:prstGeom prst="rect">
            <a:avLst/>
          </a:prstGeom>
        </p:spPr>
        <p:txBody>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a:t>How to turn text summaries into information?</a:t>
            </a:r>
          </a:p>
        </p:txBody>
      </p:sp>
    </p:spTree>
    <p:extLst>
      <p:ext uri="{BB962C8B-B14F-4D97-AF65-F5344CB8AC3E}">
        <p14:creationId xmlns:p14="http://schemas.microsoft.com/office/powerpoint/2010/main" val="91259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
            <a:extLst>
              <a:ext uri="{FF2B5EF4-FFF2-40B4-BE49-F238E27FC236}">
                <a16:creationId xmlns:a16="http://schemas.microsoft.com/office/drawing/2014/main" id="{96A9779C-9DB5-0B2D-785D-F6818A9B3AC6}"/>
              </a:ext>
            </a:extLst>
          </p:cNvPr>
          <p:cNvSpPr>
            <a:spLocks noGrp="1"/>
          </p:cNvSpPr>
          <p:nvPr>
            <p:ph type="title"/>
          </p:nvPr>
        </p:nvSpPr>
        <p:spPr>
          <a:xfrm>
            <a:off x="1257300" y="710304"/>
            <a:ext cx="15773400" cy="775596"/>
          </a:xfrm>
        </p:spPr>
        <p:txBody>
          <a:bodyPr>
            <a:normAutofit/>
          </a:bodyPr>
          <a:lstStyle/>
          <a:p>
            <a:r>
              <a:rPr lang="en-US"/>
              <a:t>What can you do with text?</a:t>
            </a:r>
          </a:p>
        </p:txBody>
      </p:sp>
      <p:sp>
        <p:nvSpPr>
          <p:cNvPr id="34" name="Rectangle: Rounded Corners 19">
            <a:extLst>
              <a:ext uri="{FF2B5EF4-FFF2-40B4-BE49-F238E27FC236}">
                <a16:creationId xmlns:a16="http://schemas.microsoft.com/office/drawing/2014/main" id="{700A9E5F-19B8-C703-1B5B-4CFB386EE094}"/>
              </a:ext>
            </a:extLst>
          </p:cNvPr>
          <p:cNvSpPr/>
          <p:nvPr/>
        </p:nvSpPr>
        <p:spPr>
          <a:xfrm>
            <a:off x="2300152" y="3958949"/>
            <a:ext cx="5852160" cy="133347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Rounded Corners 1">
            <a:extLst>
              <a:ext uri="{FF2B5EF4-FFF2-40B4-BE49-F238E27FC236}">
                <a16:creationId xmlns:a16="http://schemas.microsoft.com/office/drawing/2014/main" id="{C36C015A-8923-4B54-ED2C-1511491A369E}"/>
              </a:ext>
            </a:extLst>
          </p:cNvPr>
          <p:cNvSpPr/>
          <p:nvPr/>
        </p:nvSpPr>
        <p:spPr>
          <a:xfrm>
            <a:off x="2300152" y="2158034"/>
            <a:ext cx="5852160" cy="155692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36" name="Rectangle: Rounded Corners 5">
            <a:extLst>
              <a:ext uri="{FF2B5EF4-FFF2-40B4-BE49-F238E27FC236}">
                <a16:creationId xmlns:a16="http://schemas.microsoft.com/office/drawing/2014/main" id="{37B0B6D3-1607-1833-A4E2-1A9B461FEE8E}"/>
              </a:ext>
            </a:extLst>
          </p:cNvPr>
          <p:cNvSpPr/>
          <p:nvPr/>
        </p:nvSpPr>
        <p:spPr>
          <a:xfrm>
            <a:off x="9983290" y="2158034"/>
            <a:ext cx="5852160" cy="155692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Box 36">
            <a:extLst>
              <a:ext uri="{FF2B5EF4-FFF2-40B4-BE49-F238E27FC236}">
                <a16:creationId xmlns:a16="http://schemas.microsoft.com/office/drawing/2014/main" id="{9145D8C7-932E-C649-5917-0B4DB9A8D6C7}"/>
              </a:ext>
            </a:extLst>
          </p:cNvPr>
          <p:cNvSpPr txBox="1"/>
          <p:nvPr/>
        </p:nvSpPr>
        <p:spPr>
          <a:xfrm>
            <a:off x="2444932" y="2582555"/>
            <a:ext cx="5562600" cy="707886"/>
          </a:xfrm>
          <a:prstGeom prst="rect">
            <a:avLst/>
          </a:prstGeom>
          <a:noFill/>
        </p:spPr>
        <p:txBody>
          <a:bodyPr wrap="square">
            <a:spAutoFit/>
          </a:bodyPr>
          <a:lstStyle/>
          <a:p>
            <a:pPr algn="ctr"/>
            <a:r>
              <a:rPr lang="en-US" sz="4000" b="1">
                <a:solidFill>
                  <a:schemeClr val="bg1"/>
                </a:solidFill>
                <a:latin typeface="+mj-lt"/>
                <a:cs typeface="Anova Light" panose="020B0403020203020204" pitchFamily="34" charset="0"/>
              </a:rPr>
              <a:t>Information Extraction</a:t>
            </a:r>
          </a:p>
        </p:txBody>
      </p:sp>
      <p:sp>
        <p:nvSpPr>
          <p:cNvPr id="38" name="TextBox 37">
            <a:extLst>
              <a:ext uri="{FF2B5EF4-FFF2-40B4-BE49-F238E27FC236}">
                <a16:creationId xmlns:a16="http://schemas.microsoft.com/office/drawing/2014/main" id="{68C0C480-1AC9-091B-7FE1-0BC1B34CA203}"/>
              </a:ext>
            </a:extLst>
          </p:cNvPr>
          <p:cNvSpPr txBox="1"/>
          <p:nvPr/>
        </p:nvSpPr>
        <p:spPr>
          <a:xfrm>
            <a:off x="10125892" y="2578929"/>
            <a:ext cx="5562600" cy="707886"/>
          </a:xfrm>
          <a:prstGeom prst="rect">
            <a:avLst/>
          </a:prstGeom>
          <a:noFill/>
        </p:spPr>
        <p:txBody>
          <a:bodyPr wrap="square">
            <a:spAutoFit/>
          </a:bodyPr>
          <a:lstStyle/>
          <a:p>
            <a:pPr algn="ctr"/>
            <a:r>
              <a:rPr lang="en-US" sz="4000" b="1">
                <a:solidFill>
                  <a:schemeClr val="bg1"/>
                </a:solidFill>
                <a:latin typeface="+mj-lt"/>
              </a:rPr>
              <a:t>Pattern Discovery</a:t>
            </a:r>
            <a:endParaRPr lang="en-US" sz="4000" b="1">
              <a:solidFill>
                <a:schemeClr val="bg1"/>
              </a:solidFill>
              <a:latin typeface="+mj-lt"/>
              <a:cs typeface="Anova Light" panose="020B0403020203020204" pitchFamily="34" charset="0"/>
            </a:endParaRPr>
          </a:p>
        </p:txBody>
      </p:sp>
      <p:sp>
        <p:nvSpPr>
          <p:cNvPr id="39" name="Rectangle: Rounded Corners 12">
            <a:extLst>
              <a:ext uri="{FF2B5EF4-FFF2-40B4-BE49-F238E27FC236}">
                <a16:creationId xmlns:a16="http://schemas.microsoft.com/office/drawing/2014/main" id="{101C7803-2527-F65A-7669-FB89046D875E}"/>
              </a:ext>
            </a:extLst>
          </p:cNvPr>
          <p:cNvSpPr/>
          <p:nvPr/>
        </p:nvSpPr>
        <p:spPr>
          <a:xfrm>
            <a:off x="2300152" y="3958949"/>
            <a:ext cx="1097280" cy="1333471"/>
          </a:xfrm>
          <a:prstGeom prst="roundRect">
            <a:avLst>
              <a:gd name="adj" fmla="val 152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mj-lt"/>
              </a:rPr>
              <a:t>1</a:t>
            </a:r>
          </a:p>
        </p:txBody>
      </p:sp>
      <p:sp>
        <p:nvSpPr>
          <p:cNvPr id="44" name="TextBox 43">
            <a:extLst>
              <a:ext uri="{FF2B5EF4-FFF2-40B4-BE49-F238E27FC236}">
                <a16:creationId xmlns:a16="http://schemas.microsoft.com/office/drawing/2014/main" id="{DCDA9747-6977-D03C-5C91-91CE50EDC688}"/>
              </a:ext>
            </a:extLst>
          </p:cNvPr>
          <p:cNvSpPr txBox="1"/>
          <p:nvPr/>
        </p:nvSpPr>
        <p:spPr>
          <a:xfrm>
            <a:off x="3610423" y="4081390"/>
            <a:ext cx="4427220" cy="107721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4304B"/>
                </a:solidFill>
                <a:effectLst/>
                <a:uLnTx/>
                <a:uFillTx/>
                <a:latin typeface="Calibri Light" panose="020F0302020204030204"/>
              </a:rPr>
              <a:t>Organizing New Documents and Archives</a:t>
            </a:r>
          </a:p>
        </p:txBody>
      </p:sp>
      <p:sp>
        <p:nvSpPr>
          <p:cNvPr id="66" name="Rectangle: Rounded Corners 19">
            <a:extLst>
              <a:ext uri="{FF2B5EF4-FFF2-40B4-BE49-F238E27FC236}">
                <a16:creationId xmlns:a16="http://schemas.microsoft.com/office/drawing/2014/main" id="{23FD6F02-BA1A-2024-A3E8-F3A979C82A5A}"/>
              </a:ext>
            </a:extLst>
          </p:cNvPr>
          <p:cNvSpPr/>
          <p:nvPr/>
        </p:nvSpPr>
        <p:spPr>
          <a:xfrm>
            <a:off x="2302330" y="5515877"/>
            <a:ext cx="5852160" cy="133347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7" name="Rectangle: Rounded Corners 12">
            <a:extLst>
              <a:ext uri="{FF2B5EF4-FFF2-40B4-BE49-F238E27FC236}">
                <a16:creationId xmlns:a16="http://schemas.microsoft.com/office/drawing/2014/main" id="{4B39C0DA-2F0A-FC57-FDC7-1DD212E3A94F}"/>
              </a:ext>
            </a:extLst>
          </p:cNvPr>
          <p:cNvSpPr/>
          <p:nvPr/>
        </p:nvSpPr>
        <p:spPr>
          <a:xfrm>
            <a:off x="2302330" y="5515877"/>
            <a:ext cx="1097280" cy="1333471"/>
          </a:xfrm>
          <a:prstGeom prst="roundRect">
            <a:avLst>
              <a:gd name="adj" fmla="val 152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mj-lt"/>
              </a:rPr>
              <a:t>2</a:t>
            </a:r>
          </a:p>
        </p:txBody>
      </p:sp>
      <p:sp>
        <p:nvSpPr>
          <p:cNvPr id="68" name="TextBox 67">
            <a:extLst>
              <a:ext uri="{FF2B5EF4-FFF2-40B4-BE49-F238E27FC236}">
                <a16:creationId xmlns:a16="http://schemas.microsoft.com/office/drawing/2014/main" id="{B2D63D81-4A00-9D16-9367-67D5914CA31B}"/>
              </a:ext>
            </a:extLst>
          </p:cNvPr>
          <p:cNvSpPr txBox="1"/>
          <p:nvPr/>
        </p:nvSpPr>
        <p:spPr>
          <a:xfrm>
            <a:off x="3612601" y="5883644"/>
            <a:ext cx="4427220" cy="58477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4304B"/>
                </a:solidFill>
                <a:effectLst/>
                <a:uLnTx/>
                <a:uFillTx/>
                <a:latin typeface="Calibri Light" panose="020F0302020204030204"/>
              </a:rPr>
              <a:t>Categories</a:t>
            </a:r>
          </a:p>
        </p:txBody>
      </p:sp>
      <p:sp>
        <p:nvSpPr>
          <p:cNvPr id="69" name="Rectangle: Rounded Corners 19">
            <a:extLst>
              <a:ext uri="{FF2B5EF4-FFF2-40B4-BE49-F238E27FC236}">
                <a16:creationId xmlns:a16="http://schemas.microsoft.com/office/drawing/2014/main" id="{AE499F57-4BA5-55CA-A6D0-12B30BC641BA}"/>
              </a:ext>
            </a:extLst>
          </p:cNvPr>
          <p:cNvSpPr/>
          <p:nvPr/>
        </p:nvSpPr>
        <p:spPr>
          <a:xfrm>
            <a:off x="2300152" y="7093335"/>
            <a:ext cx="5852160" cy="133347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0" name="Rectangle: Rounded Corners 12">
            <a:extLst>
              <a:ext uri="{FF2B5EF4-FFF2-40B4-BE49-F238E27FC236}">
                <a16:creationId xmlns:a16="http://schemas.microsoft.com/office/drawing/2014/main" id="{AA739AF1-E798-D3AF-9F68-A498FA4A94D2}"/>
              </a:ext>
            </a:extLst>
          </p:cNvPr>
          <p:cNvSpPr/>
          <p:nvPr/>
        </p:nvSpPr>
        <p:spPr>
          <a:xfrm>
            <a:off x="2300152" y="7093335"/>
            <a:ext cx="1097280" cy="1333471"/>
          </a:xfrm>
          <a:prstGeom prst="roundRect">
            <a:avLst>
              <a:gd name="adj" fmla="val 152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mj-lt"/>
              </a:rPr>
              <a:t>3</a:t>
            </a:r>
          </a:p>
        </p:txBody>
      </p:sp>
      <p:sp>
        <p:nvSpPr>
          <p:cNvPr id="71" name="TextBox 70">
            <a:extLst>
              <a:ext uri="{FF2B5EF4-FFF2-40B4-BE49-F238E27FC236}">
                <a16:creationId xmlns:a16="http://schemas.microsoft.com/office/drawing/2014/main" id="{81A3E660-094C-7AF0-9DB3-824CE07DCF04}"/>
              </a:ext>
            </a:extLst>
          </p:cNvPr>
          <p:cNvSpPr txBox="1"/>
          <p:nvPr/>
        </p:nvSpPr>
        <p:spPr>
          <a:xfrm>
            <a:off x="3650376" y="7400621"/>
            <a:ext cx="4427220" cy="58477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4304B"/>
                </a:solidFill>
                <a:effectLst/>
                <a:uLnTx/>
                <a:uFillTx/>
                <a:latin typeface="Calibri Light" panose="020F0302020204030204"/>
              </a:rPr>
              <a:t>Concepts</a:t>
            </a:r>
          </a:p>
        </p:txBody>
      </p:sp>
      <p:sp>
        <p:nvSpPr>
          <p:cNvPr id="74" name="Rectangle: Rounded Corners 19">
            <a:extLst>
              <a:ext uri="{FF2B5EF4-FFF2-40B4-BE49-F238E27FC236}">
                <a16:creationId xmlns:a16="http://schemas.microsoft.com/office/drawing/2014/main" id="{F18B4875-FA78-FD0D-C7F6-A1269C81C5D9}"/>
              </a:ext>
            </a:extLst>
          </p:cNvPr>
          <p:cNvSpPr/>
          <p:nvPr/>
        </p:nvSpPr>
        <p:spPr>
          <a:xfrm>
            <a:off x="9981112" y="3958949"/>
            <a:ext cx="5852160" cy="133347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5" name="Rectangle: Rounded Corners 12">
            <a:extLst>
              <a:ext uri="{FF2B5EF4-FFF2-40B4-BE49-F238E27FC236}">
                <a16:creationId xmlns:a16="http://schemas.microsoft.com/office/drawing/2014/main" id="{D26FF2A1-DED2-EEB1-368D-AAE58E55C80B}"/>
              </a:ext>
            </a:extLst>
          </p:cNvPr>
          <p:cNvSpPr/>
          <p:nvPr/>
        </p:nvSpPr>
        <p:spPr>
          <a:xfrm>
            <a:off x="9981112" y="3958949"/>
            <a:ext cx="1097280" cy="1333471"/>
          </a:xfrm>
          <a:prstGeom prst="roundRect">
            <a:avLst>
              <a:gd name="adj" fmla="val 152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mj-lt"/>
              </a:rPr>
              <a:t>1</a:t>
            </a:r>
          </a:p>
        </p:txBody>
      </p:sp>
      <p:sp>
        <p:nvSpPr>
          <p:cNvPr id="76" name="TextBox 75">
            <a:extLst>
              <a:ext uri="{FF2B5EF4-FFF2-40B4-BE49-F238E27FC236}">
                <a16:creationId xmlns:a16="http://schemas.microsoft.com/office/drawing/2014/main" id="{7E35C372-28ED-5A6F-B2E0-DEA22721E50A}"/>
              </a:ext>
            </a:extLst>
          </p:cNvPr>
          <p:cNvSpPr txBox="1"/>
          <p:nvPr/>
        </p:nvSpPr>
        <p:spPr>
          <a:xfrm>
            <a:off x="11291383" y="4081390"/>
            <a:ext cx="4427220" cy="107721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4304B"/>
                </a:solidFill>
                <a:effectLst/>
                <a:uLnTx/>
                <a:uFillTx/>
                <a:latin typeface="Calibri Light" panose="020F0302020204030204"/>
              </a:rPr>
              <a:t>Analysis of Document Collections</a:t>
            </a:r>
          </a:p>
        </p:txBody>
      </p:sp>
      <p:sp>
        <p:nvSpPr>
          <p:cNvPr id="77" name="Rectangle: Rounded Corners 19">
            <a:extLst>
              <a:ext uri="{FF2B5EF4-FFF2-40B4-BE49-F238E27FC236}">
                <a16:creationId xmlns:a16="http://schemas.microsoft.com/office/drawing/2014/main" id="{56F20416-4195-8249-2D95-3D96165F1BF2}"/>
              </a:ext>
            </a:extLst>
          </p:cNvPr>
          <p:cNvSpPr/>
          <p:nvPr/>
        </p:nvSpPr>
        <p:spPr>
          <a:xfrm>
            <a:off x="9983290" y="5515877"/>
            <a:ext cx="5852160" cy="133347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8" name="Rectangle: Rounded Corners 12">
            <a:extLst>
              <a:ext uri="{FF2B5EF4-FFF2-40B4-BE49-F238E27FC236}">
                <a16:creationId xmlns:a16="http://schemas.microsoft.com/office/drawing/2014/main" id="{149D8E27-68A7-9CCD-0954-5EF038E19C3F}"/>
              </a:ext>
            </a:extLst>
          </p:cNvPr>
          <p:cNvSpPr/>
          <p:nvPr/>
        </p:nvSpPr>
        <p:spPr>
          <a:xfrm>
            <a:off x="9983290" y="5515877"/>
            <a:ext cx="1097280" cy="1333471"/>
          </a:xfrm>
          <a:prstGeom prst="roundRect">
            <a:avLst>
              <a:gd name="adj" fmla="val 152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mj-lt"/>
              </a:rPr>
              <a:t>2</a:t>
            </a:r>
          </a:p>
        </p:txBody>
      </p:sp>
      <p:sp>
        <p:nvSpPr>
          <p:cNvPr id="79" name="TextBox 78">
            <a:extLst>
              <a:ext uri="{FF2B5EF4-FFF2-40B4-BE49-F238E27FC236}">
                <a16:creationId xmlns:a16="http://schemas.microsoft.com/office/drawing/2014/main" id="{DC41593B-5DF0-968F-B3C1-DE283F6FC51A}"/>
              </a:ext>
            </a:extLst>
          </p:cNvPr>
          <p:cNvSpPr txBox="1"/>
          <p:nvPr/>
        </p:nvSpPr>
        <p:spPr>
          <a:xfrm>
            <a:off x="11293561" y="5883643"/>
            <a:ext cx="4427220" cy="58477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a:solidFill>
                  <a:srgbClr val="04304B"/>
                </a:solidFill>
                <a:latin typeface="Calibri Light" panose="020F0302020204030204"/>
              </a:rPr>
              <a:t>Sentiment Analysis</a:t>
            </a:r>
            <a:endParaRPr kumimoji="0" lang="en-US" sz="3200" b="0" i="0" u="none" strike="noStrike" kern="0" cap="none" spc="0" normalizeH="0" baseline="0" noProof="0">
              <a:ln>
                <a:noFill/>
              </a:ln>
              <a:solidFill>
                <a:srgbClr val="04304B"/>
              </a:solidFill>
              <a:effectLst/>
              <a:uLnTx/>
              <a:uFillTx/>
              <a:latin typeface="Calibri Light" panose="020F0302020204030204"/>
            </a:endParaRPr>
          </a:p>
        </p:txBody>
      </p:sp>
      <p:sp>
        <p:nvSpPr>
          <p:cNvPr id="80" name="Rectangle: Rounded Corners 19">
            <a:extLst>
              <a:ext uri="{FF2B5EF4-FFF2-40B4-BE49-F238E27FC236}">
                <a16:creationId xmlns:a16="http://schemas.microsoft.com/office/drawing/2014/main" id="{4B343154-91D2-91E1-B5BD-EFFEF270029F}"/>
              </a:ext>
            </a:extLst>
          </p:cNvPr>
          <p:cNvSpPr/>
          <p:nvPr/>
        </p:nvSpPr>
        <p:spPr>
          <a:xfrm>
            <a:off x="9981112" y="7093335"/>
            <a:ext cx="5852160" cy="133347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1" name="Rectangle: Rounded Corners 12">
            <a:extLst>
              <a:ext uri="{FF2B5EF4-FFF2-40B4-BE49-F238E27FC236}">
                <a16:creationId xmlns:a16="http://schemas.microsoft.com/office/drawing/2014/main" id="{6066F7AA-1424-E09E-2097-B73F97D2D508}"/>
              </a:ext>
            </a:extLst>
          </p:cNvPr>
          <p:cNvSpPr/>
          <p:nvPr/>
        </p:nvSpPr>
        <p:spPr>
          <a:xfrm>
            <a:off x="9981112" y="7093335"/>
            <a:ext cx="1097280" cy="1333471"/>
          </a:xfrm>
          <a:prstGeom prst="roundRect">
            <a:avLst>
              <a:gd name="adj" fmla="val 152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mj-lt"/>
              </a:rPr>
              <a:t>3</a:t>
            </a:r>
          </a:p>
        </p:txBody>
      </p:sp>
      <p:sp>
        <p:nvSpPr>
          <p:cNvPr id="82" name="TextBox 81">
            <a:extLst>
              <a:ext uri="{FF2B5EF4-FFF2-40B4-BE49-F238E27FC236}">
                <a16:creationId xmlns:a16="http://schemas.microsoft.com/office/drawing/2014/main" id="{771232B3-BC4E-E471-2D95-06C086CD8105}"/>
              </a:ext>
            </a:extLst>
          </p:cNvPr>
          <p:cNvSpPr txBox="1"/>
          <p:nvPr/>
        </p:nvSpPr>
        <p:spPr>
          <a:xfrm>
            <a:off x="11331336" y="7400621"/>
            <a:ext cx="4427220" cy="58477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4304B"/>
                </a:solidFill>
                <a:effectLst/>
                <a:uLnTx/>
                <a:uFillTx/>
                <a:latin typeface="Calibri Light" panose="020F0302020204030204"/>
              </a:rPr>
              <a:t>Topic Discovery</a:t>
            </a:r>
          </a:p>
        </p:txBody>
      </p:sp>
      <p:sp>
        <p:nvSpPr>
          <p:cNvPr id="83" name="TextBox 82">
            <a:extLst>
              <a:ext uri="{FF2B5EF4-FFF2-40B4-BE49-F238E27FC236}">
                <a16:creationId xmlns:a16="http://schemas.microsoft.com/office/drawing/2014/main" id="{DE360142-7144-0F0A-D128-489C8D09B019}"/>
              </a:ext>
            </a:extLst>
          </p:cNvPr>
          <p:cNvSpPr txBox="1"/>
          <p:nvPr/>
        </p:nvSpPr>
        <p:spPr>
          <a:xfrm>
            <a:off x="9019106" y="4148254"/>
            <a:ext cx="65" cy="553998"/>
          </a:xfrm>
          <a:prstGeom prst="rect">
            <a:avLst/>
          </a:prstGeom>
          <a:noFill/>
        </p:spPr>
        <p:txBody>
          <a:bodyPr wrap="none" lIns="0" tIns="0" rIns="0" bIns="0" rtlCol="0">
            <a:spAutoFit/>
          </a:bodyPr>
          <a:lstStyle/>
          <a:p>
            <a:pPr algn="l"/>
            <a:endParaRPr lang="en-US">
              <a:solidFill>
                <a:schemeClr val="tx1"/>
              </a:solidFill>
            </a:endParaRPr>
          </a:p>
        </p:txBody>
      </p:sp>
    </p:spTree>
    <p:extLst>
      <p:ext uri="{BB962C8B-B14F-4D97-AF65-F5344CB8AC3E}">
        <p14:creationId xmlns:p14="http://schemas.microsoft.com/office/powerpoint/2010/main" val="13680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11D213C-4F30-6827-C715-79B0AC9D455C}"/>
              </a:ext>
            </a:extLst>
          </p:cNvPr>
          <p:cNvGrpSpPr/>
          <p:nvPr/>
        </p:nvGrpSpPr>
        <p:grpSpPr>
          <a:xfrm>
            <a:off x="798537" y="4559974"/>
            <a:ext cx="16983635" cy="3116165"/>
            <a:chOff x="685800" y="3446358"/>
            <a:chExt cx="16983635" cy="1582842"/>
          </a:xfrm>
        </p:grpSpPr>
        <p:sp>
          <p:nvSpPr>
            <p:cNvPr id="2" name="Rectangle: Rounded Corners 1">
              <a:extLst>
                <a:ext uri="{FF2B5EF4-FFF2-40B4-BE49-F238E27FC236}">
                  <a16:creationId xmlns:a16="http://schemas.microsoft.com/office/drawing/2014/main" id="{7D72CA17-98CA-9D12-795D-B71BCEC2A746}"/>
                </a:ext>
              </a:extLst>
            </p:cNvPr>
            <p:cNvSpPr/>
            <p:nvPr/>
          </p:nvSpPr>
          <p:spPr>
            <a:xfrm>
              <a:off x="685800" y="4107027"/>
              <a:ext cx="16983635" cy="922173"/>
            </a:xfrm>
            <a:prstGeom prst="roundRect">
              <a:avLst/>
            </a:prstGeom>
            <a:gradFill flip="none" rotWithShape="1">
              <a:gsLst>
                <a:gs pos="0">
                  <a:schemeClr val="accent1">
                    <a:lumMod val="5000"/>
                    <a:lumOff val="95000"/>
                  </a:schemeClr>
                </a:gs>
                <a:gs pos="100000">
                  <a:schemeClr val="accent2">
                    <a:lumMod val="75000"/>
                  </a:schemeClr>
                </a:gs>
              </a:gsLst>
              <a:lin ang="0" scaled="1"/>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0"/>
              <a:endParaRPr lang="en-US" sz="1601">
                <a:solidFill>
                  <a:srgbClr val="FFFFFF"/>
                </a:solidFill>
                <a:latin typeface="Anova Light"/>
              </a:endParaRPr>
            </a:p>
          </p:txBody>
        </p:sp>
        <p:sp>
          <p:nvSpPr>
            <p:cNvPr id="3" name="TextBox 2">
              <a:extLst>
                <a:ext uri="{FF2B5EF4-FFF2-40B4-BE49-F238E27FC236}">
                  <a16:creationId xmlns:a16="http://schemas.microsoft.com/office/drawing/2014/main" id="{EDD29B12-CBDF-BC4F-9CA9-D901B7AE07E5}"/>
                </a:ext>
              </a:extLst>
            </p:cNvPr>
            <p:cNvSpPr txBox="1"/>
            <p:nvPr/>
          </p:nvSpPr>
          <p:spPr>
            <a:xfrm>
              <a:off x="805680" y="3717006"/>
              <a:ext cx="1564531" cy="234501"/>
            </a:xfrm>
            <a:prstGeom prst="rect">
              <a:avLst/>
            </a:prstGeom>
            <a:noFill/>
            <a:ln w="22225">
              <a:noFill/>
            </a:ln>
          </p:spPr>
          <p:txBody>
            <a:bodyPr wrap="none" lIns="0" tIns="0" rIns="0" bIns="0" rtlCol="0">
              <a:spAutoFit/>
            </a:bodyPr>
            <a:lstStyle/>
            <a:p>
              <a:pPr defTabSz="914490"/>
              <a:r>
                <a:rPr lang="en-US" sz="3000">
                  <a:solidFill>
                    <a:srgbClr val="7E889A"/>
                  </a:solidFill>
                  <a:latin typeface="Anova Light"/>
                </a:rPr>
                <a:t>Web Site</a:t>
              </a:r>
            </a:p>
          </p:txBody>
        </p:sp>
        <p:sp>
          <p:nvSpPr>
            <p:cNvPr id="5" name="TextBox 4">
              <a:extLst>
                <a:ext uri="{FF2B5EF4-FFF2-40B4-BE49-F238E27FC236}">
                  <a16:creationId xmlns:a16="http://schemas.microsoft.com/office/drawing/2014/main" id="{245E1649-834F-062D-0FE4-CB9D5BC386CA}"/>
                </a:ext>
              </a:extLst>
            </p:cNvPr>
            <p:cNvSpPr txBox="1"/>
            <p:nvPr/>
          </p:nvSpPr>
          <p:spPr>
            <a:xfrm>
              <a:off x="3327260" y="3446358"/>
              <a:ext cx="3903314" cy="234501"/>
            </a:xfrm>
            <a:prstGeom prst="rect">
              <a:avLst/>
            </a:prstGeom>
            <a:noFill/>
            <a:ln w="22225">
              <a:noFill/>
            </a:ln>
          </p:spPr>
          <p:txBody>
            <a:bodyPr wrap="square" lIns="0" tIns="0" rIns="0" bIns="0" rtlCol="0">
              <a:spAutoFit/>
            </a:bodyPr>
            <a:lstStyle/>
            <a:p>
              <a:pPr defTabSz="914490"/>
              <a:r>
                <a:rPr lang="en-US" sz="3000">
                  <a:solidFill>
                    <a:srgbClr val="7E889A"/>
                  </a:solidFill>
                  <a:latin typeface="Anova Light"/>
                </a:rPr>
                <a:t>Internal Training</a:t>
              </a:r>
            </a:p>
          </p:txBody>
        </p:sp>
        <p:sp>
          <p:nvSpPr>
            <p:cNvPr id="8" name="TextBox 7">
              <a:extLst>
                <a:ext uri="{FF2B5EF4-FFF2-40B4-BE49-F238E27FC236}">
                  <a16:creationId xmlns:a16="http://schemas.microsoft.com/office/drawing/2014/main" id="{E677625E-8F67-B63F-F15D-50682BA414F3}"/>
                </a:ext>
              </a:extLst>
            </p:cNvPr>
            <p:cNvSpPr txBox="1"/>
            <p:nvPr/>
          </p:nvSpPr>
          <p:spPr>
            <a:xfrm>
              <a:off x="7121711" y="3742099"/>
              <a:ext cx="3908121" cy="234501"/>
            </a:xfrm>
            <a:prstGeom prst="rect">
              <a:avLst/>
            </a:prstGeom>
            <a:noFill/>
            <a:ln w="22225">
              <a:noFill/>
            </a:ln>
          </p:spPr>
          <p:txBody>
            <a:bodyPr wrap="none" lIns="0" tIns="0" rIns="0" bIns="0" rtlCol="0">
              <a:spAutoFit/>
            </a:bodyPr>
            <a:lstStyle/>
            <a:p>
              <a:pPr defTabSz="914490"/>
              <a:r>
                <a:rPr lang="en-US" sz="3000">
                  <a:solidFill>
                    <a:srgbClr val="7E889A"/>
                  </a:solidFill>
                  <a:latin typeface="Anova Light"/>
                </a:rPr>
                <a:t>Data for Good Projects</a:t>
              </a:r>
            </a:p>
          </p:txBody>
        </p:sp>
        <p:sp>
          <p:nvSpPr>
            <p:cNvPr id="9" name="TextBox 8">
              <a:extLst>
                <a:ext uri="{FF2B5EF4-FFF2-40B4-BE49-F238E27FC236}">
                  <a16:creationId xmlns:a16="http://schemas.microsoft.com/office/drawing/2014/main" id="{D2B49867-D2DF-F8E1-DF2F-529AB718F6FF}"/>
                </a:ext>
              </a:extLst>
            </p:cNvPr>
            <p:cNvSpPr txBox="1"/>
            <p:nvPr/>
          </p:nvSpPr>
          <p:spPr>
            <a:xfrm>
              <a:off x="11350010" y="3476802"/>
              <a:ext cx="5017596" cy="234501"/>
            </a:xfrm>
            <a:prstGeom prst="rect">
              <a:avLst/>
            </a:prstGeom>
            <a:noFill/>
            <a:ln w="22225">
              <a:noFill/>
            </a:ln>
          </p:spPr>
          <p:txBody>
            <a:bodyPr wrap="square" lIns="0" tIns="0" rIns="0" bIns="0" rtlCol="0">
              <a:spAutoFit/>
            </a:bodyPr>
            <a:lstStyle/>
            <a:p>
              <a:pPr defTabSz="914490"/>
              <a:r>
                <a:rPr lang="en-US" sz="3000">
                  <a:solidFill>
                    <a:srgbClr val="7E889A"/>
                  </a:solidFill>
                  <a:latin typeface="Anova Light"/>
                </a:rPr>
                <a:t>AI Ethics Circle Ambassadors</a:t>
              </a:r>
            </a:p>
          </p:txBody>
        </p:sp>
        <p:sp>
          <p:nvSpPr>
            <p:cNvPr id="11" name="TextBox 10">
              <a:extLst>
                <a:ext uri="{FF2B5EF4-FFF2-40B4-BE49-F238E27FC236}">
                  <a16:creationId xmlns:a16="http://schemas.microsoft.com/office/drawing/2014/main" id="{3EBB78F8-A4B7-B4FF-953A-6925965EDCA9}"/>
                </a:ext>
              </a:extLst>
            </p:cNvPr>
            <p:cNvSpPr txBox="1"/>
            <p:nvPr/>
          </p:nvSpPr>
          <p:spPr>
            <a:xfrm>
              <a:off x="16313295" y="3774005"/>
              <a:ext cx="1356140" cy="234501"/>
            </a:xfrm>
            <a:prstGeom prst="rect">
              <a:avLst/>
            </a:prstGeom>
            <a:noFill/>
            <a:ln w="22225">
              <a:noFill/>
            </a:ln>
          </p:spPr>
          <p:txBody>
            <a:bodyPr wrap="none" lIns="0" tIns="0" rIns="0" bIns="0" rtlCol="0">
              <a:spAutoFit/>
            </a:bodyPr>
            <a:lstStyle/>
            <a:p>
              <a:pPr defTabSz="914490"/>
              <a:r>
                <a:rPr lang="en-US" sz="3000">
                  <a:solidFill>
                    <a:srgbClr val="7E889A"/>
                  </a:solidFill>
                  <a:latin typeface="Anova Light"/>
                </a:rPr>
                <a:t>Swarms</a:t>
              </a:r>
            </a:p>
          </p:txBody>
        </p:sp>
        <p:sp>
          <p:nvSpPr>
            <p:cNvPr id="14" name="TextBox 13">
              <a:extLst>
                <a:ext uri="{FF2B5EF4-FFF2-40B4-BE49-F238E27FC236}">
                  <a16:creationId xmlns:a16="http://schemas.microsoft.com/office/drawing/2014/main" id="{A0DBA67D-F607-A173-F353-A4204FEEA325}"/>
                </a:ext>
              </a:extLst>
            </p:cNvPr>
            <p:cNvSpPr txBox="1"/>
            <p:nvPr/>
          </p:nvSpPr>
          <p:spPr>
            <a:xfrm>
              <a:off x="1139696" y="4411724"/>
              <a:ext cx="3382336" cy="250134"/>
            </a:xfrm>
            <a:prstGeom prst="rect">
              <a:avLst/>
            </a:prstGeom>
            <a:noFill/>
            <a:ln w="22225">
              <a:noFill/>
            </a:ln>
          </p:spPr>
          <p:txBody>
            <a:bodyPr wrap="none" lIns="0" tIns="0" rIns="0" bIns="0" rtlCol="0">
              <a:spAutoFit/>
            </a:bodyPr>
            <a:lstStyle/>
            <a:p>
              <a:pPr defTabSz="914490"/>
              <a:r>
                <a:rPr lang="en-US" sz="3200" b="1">
                  <a:solidFill>
                    <a:srgbClr val="7E889A"/>
                  </a:solidFill>
                  <a:latin typeface="Anova Light"/>
                </a:rPr>
                <a:t>Lower engagement</a:t>
              </a:r>
            </a:p>
          </p:txBody>
        </p:sp>
        <p:sp>
          <p:nvSpPr>
            <p:cNvPr id="15" name="TextBox 14">
              <a:extLst>
                <a:ext uri="{FF2B5EF4-FFF2-40B4-BE49-F238E27FC236}">
                  <a16:creationId xmlns:a16="http://schemas.microsoft.com/office/drawing/2014/main" id="{10C07541-64F2-C2CE-8B5B-76FE58312945}"/>
                </a:ext>
              </a:extLst>
            </p:cNvPr>
            <p:cNvSpPr txBox="1"/>
            <p:nvPr/>
          </p:nvSpPr>
          <p:spPr>
            <a:xfrm>
              <a:off x="13943451" y="4383342"/>
              <a:ext cx="3446456" cy="250134"/>
            </a:xfrm>
            <a:prstGeom prst="rect">
              <a:avLst/>
            </a:prstGeom>
            <a:noFill/>
            <a:ln w="22225">
              <a:noFill/>
            </a:ln>
          </p:spPr>
          <p:txBody>
            <a:bodyPr wrap="none" lIns="0" tIns="0" rIns="0" bIns="0" rtlCol="0">
              <a:spAutoFit/>
            </a:bodyPr>
            <a:lstStyle/>
            <a:p>
              <a:pPr defTabSz="914490"/>
              <a:r>
                <a:rPr lang="en-US" sz="3200" b="1">
                  <a:solidFill>
                    <a:srgbClr val="FFFFFF"/>
                  </a:solidFill>
                  <a:latin typeface="Anova Light"/>
                </a:rPr>
                <a:t>Higher engagement</a:t>
              </a:r>
            </a:p>
          </p:txBody>
        </p:sp>
      </p:grpSp>
      <p:sp>
        <p:nvSpPr>
          <p:cNvPr id="19" name="Title 1">
            <a:extLst>
              <a:ext uri="{FF2B5EF4-FFF2-40B4-BE49-F238E27FC236}">
                <a16:creationId xmlns:a16="http://schemas.microsoft.com/office/drawing/2014/main" id="{2422708D-717F-E66D-9DD4-ABE4FC261F0A}"/>
              </a:ext>
            </a:extLst>
          </p:cNvPr>
          <p:cNvSpPr txBox="1">
            <a:spLocks/>
          </p:cNvSpPr>
          <p:nvPr/>
        </p:nvSpPr>
        <p:spPr>
          <a:xfrm>
            <a:off x="1252433" y="710304"/>
            <a:ext cx="15773400" cy="775596"/>
          </a:xfrm>
          <a:prstGeom prst="rect">
            <a:avLst/>
          </a:prstGeom>
        </p:spPr>
        <p:txBody>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pPr defTabSz="1371669">
              <a:lnSpc>
                <a:spcPct val="100000"/>
              </a:lnSpc>
            </a:pPr>
            <a:r>
              <a:rPr lang="en-US" sz="5601">
                <a:solidFill>
                  <a:srgbClr val="7E889A"/>
                </a:solidFill>
              </a:rPr>
              <a:t>AI Engagement Continuum</a:t>
            </a:r>
          </a:p>
          <a:p>
            <a:pPr defTabSz="1371669">
              <a:lnSpc>
                <a:spcPct val="100000"/>
              </a:lnSpc>
            </a:pPr>
            <a:r>
              <a:rPr lang="en-US" sz="3200">
                <a:solidFill>
                  <a:srgbClr val="7E889A"/>
                </a:solidFill>
              </a:rPr>
              <a:t>Responsible Innovation at SAS</a:t>
            </a:r>
          </a:p>
        </p:txBody>
      </p:sp>
      <p:sp>
        <p:nvSpPr>
          <p:cNvPr id="20" name="Oval 19">
            <a:extLst>
              <a:ext uri="{FF2B5EF4-FFF2-40B4-BE49-F238E27FC236}">
                <a16:creationId xmlns:a16="http://schemas.microsoft.com/office/drawing/2014/main" id="{2461370C-0EAB-01F8-3DD2-0E034E1B0B2C}"/>
              </a:ext>
            </a:extLst>
          </p:cNvPr>
          <p:cNvSpPr/>
          <p:nvPr/>
        </p:nvSpPr>
        <p:spPr>
          <a:xfrm>
            <a:off x="10959206" y="4462945"/>
            <a:ext cx="5724610" cy="775595"/>
          </a:xfrm>
          <a:prstGeom prst="ellipse">
            <a:avLst/>
          </a:prstGeom>
          <a:no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srgbClr val="FFFFFF"/>
              </a:solidFill>
              <a:latin typeface="Anova Light"/>
            </a:endParaRPr>
          </a:p>
        </p:txBody>
      </p:sp>
      <p:sp>
        <p:nvSpPr>
          <p:cNvPr id="4" name="Oval 3">
            <a:extLst>
              <a:ext uri="{FF2B5EF4-FFF2-40B4-BE49-F238E27FC236}">
                <a16:creationId xmlns:a16="http://schemas.microsoft.com/office/drawing/2014/main" id="{68B4E62B-7F92-C03D-C094-EE586F2E3DCE}"/>
              </a:ext>
            </a:extLst>
          </p:cNvPr>
          <p:cNvSpPr/>
          <p:nvPr/>
        </p:nvSpPr>
        <p:spPr>
          <a:xfrm>
            <a:off x="15994745" y="5053344"/>
            <a:ext cx="2118531" cy="775595"/>
          </a:xfrm>
          <a:prstGeom prst="ellipse">
            <a:avLst/>
          </a:prstGeom>
          <a:no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srgbClr val="FFFFFF"/>
              </a:solidFill>
              <a:latin typeface="Anova Light"/>
            </a:endParaRPr>
          </a:p>
        </p:txBody>
      </p:sp>
      <p:sp>
        <p:nvSpPr>
          <p:cNvPr id="6" name="Oval 5">
            <a:extLst>
              <a:ext uri="{FF2B5EF4-FFF2-40B4-BE49-F238E27FC236}">
                <a16:creationId xmlns:a16="http://schemas.microsoft.com/office/drawing/2014/main" id="{1E337883-5EBD-34EB-23BA-5D9D89139078}"/>
              </a:ext>
            </a:extLst>
          </p:cNvPr>
          <p:cNvSpPr/>
          <p:nvPr/>
        </p:nvSpPr>
        <p:spPr>
          <a:xfrm>
            <a:off x="6463293" y="5033408"/>
            <a:ext cx="5724610" cy="775595"/>
          </a:xfrm>
          <a:prstGeom prst="ellipse">
            <a:avLst/>
          </a:prstGeom>
          <a:no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endParaRPr lang="en-US">
              <a:solidFill>
                <a:srgbClr val="FFFFFF"/>
              </a:solidFill>
              <a:latin typeface="Anova Light"/>
            </a:endParaRPr>
          </a:p>
        </p:txBody>
      </p:sp>
    </p:spTree>
    <p:extLst>
      <p:ext uri="{BB962C8B-B14F-4D97-AF65-F5344CB8AC3E}">
        <p14:creationId xmlns:p14="http://schemas.microsoft.com/office/powerpoint/2010/main" val="376607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1000"/>
                                        <p:tgtEl>
                                          <p:spTgt spid="20"/>
                                        </p:tgtEl>
                                      </p:cBhvr>
                                    </p:animEffect>
                                    <p:set>
                                      <p:cBhvr>
                                        <p:cTn id="11" dur="1" fill="hold">
                                          <p:stCondLst>
                                            <p:cond delay="999"/>
                                          </p:stCondLst>
                                        </p:cTn>
                                        <p:tgtEl>
                                          <p:spTgt spid="20"/>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7F22D-A4DC-2EC0-8909-1C269B501B48}"/>
              </a:ext>
            </a:extLst>
          </p:cNvPr>
          <p:cNvPicPr>
            <a:picLocks noChangeAspect="1"/>
          </p:cNvPicPr>
          <p:nvPr/>
        </p:nvPicPr>
        <p:blipFill>
          <a:blip r:embed="rId3"/>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3A074788-F174-9D7C-42E4-4DC879A1CB3B}"/>
              </a:ext>
            </a:extLst>
          </p:cNvPr>
          <p:cNvSpPr txBox="1">
            <a:spLocks/>
          </p:cNvSpPr>
          <p:nvPr/>
        </p:nvSpPr>
        <p:spPr>
          <a:xfrm>
            <a:off x="1257300" y="369110"/>
            <a:ext cx="15773400" cy="775596"/>
          </a:xfrm>
          <a:prstGeom prst="rect">
            <a:avLst/>
          </a:prstGeom>
        </p:spPr>
        <p:txBody>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a:t>Capabilities Landscape</a:t>
            </a:r>
          </a:p>
        </p:txBody>
      </p:sp>
    </p:spTree>
    <p:extLst>
      <p:ext uri="{BB962C8B-B14F-4D97-AF65-F5344CB8AC3E}">
        <p14:creationId xmlns:p14="http://schemas.microsoft.com/office/powerpoint/2010/main" val="258479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BE279AC-DE98-CECB-67F2-1C8A7A0B6023}"/>
              </a:ext>
            </a:extLst>
          </p:cNvPr>
          <p:cNvGrpSpPr/>
          <p:nvPr/>
        </p:nvGrpSpPr>
        <p:grpSpPr>
          <a:xfrm>
            <a:off x="978602" y="5700667"/>
            <a:ext cx="7909187" cy="1588958"/>
            <a:chOff x="1234814" y="3777522"/>
            <a:chExt cx="7909186" cy="1588957"/>
          </a:xfrm>
        </p:grpSpPr>
        <p:sp>
          <p:nvSpPr>
            <p:cNvPr id="29" name="Rounded Rectangle 28">
              <a:extLst>
                <a:ext uri="{FF2B5EF4-FFF2-40B4-BE49-F238E27FC236}">
                  <a16:creationId xmlns:a16="http://schemas.microsoft.com/office/drawing/2014/main" id="{633362E2-C4AC-92D4-EED1-904CA4B5084A}"/>
                </a:ext>
              </a:extLst>
            </p:cNvPr>
            <p:cNvSpPr/>
            <p:nvPr/>
          </p:nvSpPr>
          <p:spPr>
            <a:xfrm>
              <a:off x="1234814" y="3777522"/>
              <a:ext cx="7909185" cy="1588957"/>
            </a:xfrm>
            <a:prstGeom prst="roundRect">
              <a:avLst>
                <a:gd name="adj" fmla="val 1184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30" name="TextBox 29">
              <a:extLst>
                <a:ext uri="{FF2B5EF4-FFF2-40B4-BE49-F238E27FC236}">
                  <a16:creationId xmlns:a16="http://schemas.microsoft.com/office/drawing/2014/main" id="{8ACE53AA-3626-9E3B-FF2C-F87E9210B231}"/>
                </a:ext>
              </a:extLst>
            </p:cNvPr>
            <p:cNvSpPr txBox="1"/>
            <p:nvPr/>
          </p:nvSpPr>
          <p:spPr>
            <a:xfrm>
              <a:off x="1257301" y="3987384"/>
              <a:ext cx="7886699" cy="276999"/>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800">
                  <a:solidFill>
                    <a:schemeClr val="tx2"/>
                  </a:solidFill>
                  <a:latin typeface="+mj-lt"/>
                </a:rPr>
                <a:t>Detection</a:t>
              </a:r>
            </a:p>
          </p:txBody>
        </p:sp>
      </p:grpSp>
      <p:grpSp>
        <p:nvGrpSpPr>
          <p:cNvPr id="31" name="Group 30">
            <a:extLst>
              <a:ext uri="{FF2B5EF4-FFF2-40B4-BE49-F238E27FC236}">
                <a16:creationId xmlns:a16="http://schemas.microsoft.com/office/drawing/2014/main" id="{56E2B465-14D9-1FEF-80AF-85A079712D36}"/>
              </a:ext>
            </a:extLst>
          </p:cNvPr>
          <p:cNvGrpSpPr/>
          <p:nvPr/>
        </p:nvGrpSpPr>
        <p:grpSpPr>
          <a:xfrm>
            <a:off x="1004002" y="7580266"/>
            <a:ext cx="7909187" cy="1588958"/>
            <a:chOff x="1234814" y="3777522"/>
            <a:chExt cx="7909186" cy="1588957"/>
          </a:xfrm>
        </p:grpSpPr>
        <p:sp>
          <p:nvSpPr>
            <p:cNvPr id="32" name="Rounded Rectangle 31">
              <a:extLst>
                <a:ext uri="{FF2B5EF4-FFF2-40B4-BE49-F238E27FC236}">
                  <a16:creationId xmlns:a16="http://schemas.microsoft.com/office/drawing/2014/main" id="{B88C2477-ED58-0C5F-4723-58E46D7ED4EA}"/>
                </a:ext>
              </a:extLst>
            </p:cNvPr>
            <p:cNvSpPr/>
            <p:nvPr/>
          </p:nvSpPr>
          <p:spPr>
            <a:xfrm>
              <a:off x="1234814" y="3777522"/>
              <a:ext cx="7909185" cy="1588957"/>
            </a:xfrm>
            <a:prstGeom prst="roundRect">
              <a:avLst>
                <a:gd name="adj" fmla="val 1184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33" name="TextBox 32">
              <a:extLst>
                <a:ext uri="{FF2B5EF4-FFF2-40B4-BE49-F238E27FC236}">
                  <a16:creationId xmlns:a16="http://schemas.microsoft.com/office/drawing/2014/main" id="{A258FED9-8A9C-3A00-C32B-2D52E2323238}"/>
                </a:ext>
              </a:extLst>
            </p:cNvPr>
            <p:cNvSpPr txBox="1"/>
            <p:nvPr/>
          </p:nvSpPr>
          <p:spPr>
            <a:xfrm>
              <a:off x="1257301" y="3987384"/>
              <a:ext cx="7886699" cy="276999"/>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800">
                  <a:solidFill>
                    <a:schemeClr val="tx2"/>
                  </a:solidFill>
                  <a:latin typeface="+mj-lt"/>
                </a:rPr>
                <a:t>Mitigation</a:t>
              </a:r>
            </a:p>
          </p:txBody>
        </p:sp>
      </p:grpSp>
      <p:sp>
        <p:nvSpPr>
          <p:cNvPr id="38" name="Rounded Rectangle 37">
            <a:extLst>
              <a:ext uri="{FF2B5EF4-FFF2-40B4-BE49-F238E27FC236}">
                <a16:creationId xmlns:a16="http://schemas.microsoft.com/office/drawing/2014/main" id="{09EFE3A5-D782-5C4A-26C2-5359F365AA31}"/>
              </a:ext>
            </a:extLst>
          </p:cNvPr>
          <p:cNvSpPr/>
          <p:nvPr/>
        </p:nvSpPr>
        <p:spPr>
          <a:xfrm>
            <a:off x="9180838" y="5700667"/>
            <a:ext cx="8799764" cy="1588958"/>
          </a:xfrm>
          <a:prstGeom prst="roundRect">
            <a:avLst>
              <a:gd name="adj" fmla="val 1184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39" name="TextBox 38">
            <a:extLst>
              <a:ext uri="{FF2B5EF4-FFF2-40B4-BE49-F238E27FC236}">
                <a16:creationId xmlns:a16="http://schemas.microsoft.com/office/drawing/2014/main" id="{2E06A73F-BA69-2F48-1DCB-5E372628CCDD}"/>
              </a:ext>
            </a:extLst>
          </p:cNvPr>
          <p:cNvSpPr txBox="1"/>
          <p:nvPr/>
        </p:nvSpPr>
        <p:spPr>
          <a:xfrm>
            <a:off x="10093901" y="5910529"/>
            <a:ext cx="7886699" cy="276999"/>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800">
                <a:solidFill>
                  <a:schemeClr val="tx2"/>
                </a:solidFill>
                <a:latin typeface="+mj-lt"/>
              </a:rPr>
              <a:t>Privacy &amp; Security</a:t>
            </a:r>
          </a:p>
        </p:txBody>
      </p:sp>
      <p:grpSp>
        <p:nvGrpSpPr>
          <p:cNvPr id="40" name="Group 39">
            <a:extLst>
              <a:ext uri="{FF2B5EF4-FFF2-40B4-BE49-F238E27FC236}">
                <a16:creationId xmlns:a16="http://schemas.microsoft.com/office/drawing/2014/main" id="{2904600F-8CA7-BAD5-E142-C0D5AB23CDBD}"/>
              </a:ext>
            </a:extLst>
          </p:cNvPr>
          <p:cNvGrpSpPr/>
          <p:nvPr/>
        </p:nvGrpSpPr>
        <p:grpSpPr>
          <a:xfrm>
            <a:off x="9206238" y="7580266"/>
            <a:ext cx="8799762" cy="1588958"/>
            <a:chOff x="344238" y="3777522"/>
            <a:chExt cx="8799762" cy="1588957"/>
          </a:xfrm>
        </p:grpSpPr>
        <p:sp>
          <p:nvSpPr>
            <p:cNvPr id="41" name="Rounded Rectangle 40">
              <a:extLst>
                <a:ext uri="{FF2B5EF4-FFF2-40B4-BE49-F238E27FC236}">
                  <a16:creationId xmlns:a16="http://schemas.microsoft.com/office/drawing/2014/main" id="{135AAE0C-5B35-47E8-EFC8-286A61495510}"/>
                </a:ext>
              </a:extLst>
            </p:cNvPr>
            <p:cNvSpPr/>
            <p:nvPr/>
          </p:nvSpPr>
          <p:spPr>
            <a:xfrm>
              <a:off x="344238" y="3777522"/>
              <a:ext cx="8799762" cy="1588957"/>
            </a:xfrm>
            <a:prstGeom prst="roundRect">
              <a:avLst>
                <a:gd name="adj" fmla="val 1184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42" name="TextBox 41">
              <a:extLst>
                <a:ext uri="{FF2B5EF4-FFF2-40B4-BE49-F238E27FC236}">
                  <a16:creationId xmlns:a16="http://schemas.microsoft.com/office/drawing/2014/main" id="{E6FB2F57-96BC-770D-CA5F-5E4416FC4ABE}"/>
                </a:ext>
              </a:extLst>
            </p:cNvPr>
            <p:cNvSpPr txBox="1"/>
            <p:nvPr/>
          </p:nvSpPr>
          <p:spPr>
            <a:xfrm>
              <a:off x="1257300" y="3987384"/>
              <a:ext cx="7886699" cy="276999"/>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800">
                  <a:solidFill>
                    <a:schemeClr val="tx2"/>
                  </a:solidFill>
                  <a:latin typeface="+mj-lt"/>
                </a:rPr>
                <a:t>Model Ops</a:t>
              </a:r>
            </a:p>
          </p:txBody>
        </p:sp>
      </p:grpSp>
      <p:grpSp>
        <p:nvGrpSpPr>
          <p:cNvPr id="18" name="Group 17">
            <a:extLst>
              <a:ext uri="{FF2B5EF4-FFF2-40B4-BE49-F238E27FC236}">
                <a16:creationId xmlns:a16="http://schemas.microsoft.com/office/drawing/2014/main" id="{82356308-2577-AA7F-2891-5369C80C2721}"/>
              </a:ext>
            </a:extLst>
          </p:cNvPr>
          <p:cNvGrpSpPr/>
          <p:nvPr/>
        </p:nvGrpSpPr>
        <p:grpSpPr>
          <a:xfrm>
            <a:off x="978602" y="3821066"/>
            <a:ext cx="7909187" cy="1588958"/>
            <a:chOff x="1234814" y="3777522"/>
            <a:chExt cx="7909186" cy="1588957"/>
          </a:xfrm>
        </p:grpSpPr>
        <p:sp>
          <p:nvSpPr>
            <p:cNvPr id="10" name="Rounded Rectangle 9">
              <a:extLst>
                <a:ext uri="{FF2B5EF4-FFF2-40B4-BE49-F238E27FC236}">
                  <a16:creationId xmlns:a16="http://schemas.microsoft.com/office/drawing/2014/main" id="{8C505BB8-7ABF-B610-5B1D-6305D55D444E}"/>
                </a:ext>
              </a:extLst>
            </p:cNvPr>
            <p:cNvSpPr/>
            <p:nvPr/>
          </p:nvSpPr>
          <p:spPr>
            <a:xfrm>
              <a:off x="1234814" y="3777522"/>
              <a:ext cx="7909185" cy="1588957"/>
            </a:xfrm>
            <a:prstGeom prst="roundRect">
              <a:avLst>
                <a:gd name="adj" fmla="val 1184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5BC65C0E-1AC1-11A4-8133-6DDD18DC43FC}"/>
                </a:ext>
              </a:extLst>
            </p:cNvPr>
            <p:cNvSpPr txBox="1"/>
            <p:nvPr/>
          </p:nvSpPr>
          <p:spPr>
            <a:xfrm>
              <a:off x="1257301" y="3987384"/>
              <a:ext cx="7886699" cy="276999"/>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800">
                  <a:solidFill>
                    <a:schemeClr val="tx2"/>
                  </a:solidFill>
                  <a:latin typeface="+mj-lt"/>
                </a:rPr>
                <a:t>Data Management </a:t>
              </a:r>
            </a:p>
          </p:txBody>
        </p:sp>
      </p:grpSp>
      <p:sp>
        <p:nvSpPr>
          <p:cNvPr id="98" name="Rounded Rectangle 97">
            <a:extLst>
              <a:ext uri="{FF2B5EF4-FFF2-40B4-BE49-F238E27FC236}">
                <a16:creationId xmlns:a16="http://schemas.microsoft.com/office/drawing/2014/main" id="{4EC1EB2E-5A2B-4746-45B8-E03895C13A80}"/>
              </a:ext>
            </a:extLst>
          </p:cNvPr>
          <p:cNvSpPr/>
          <p:nvPr/>
        </p:nvSpPr>
        <p:spPr>
          <a:xfrm>
            <a:off x="1292983" y="4537823"/>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a:solidFill>
                  <a:schemeClr val="bg1"/>
                </a:solidFill>
              </a:rPr>
              <a:t>Data Quality</a:t>
            </a:r>
          </a:p>
        </p:txBody>
      </p:sp>
      <p:grpSp>
        <p:nvGrpSpPr>
          <p:cNvPr id="34" name="Group 33">
            <a:extLst>
              <a:ext uri="{FF2B5EF4-FFF2-40B4-BE49-F238E27FC236}">
                <a16:creationId xmlns:a16="http://schemas.microsoft.com/office/drawing/2014/main" id="{AC011471-5A70-92CE-0D5B-10C8B5815034}"/>
              </a:ext>
            </a:extLst>
          </p:cNvPr>
          <p:cNvGrpSpPr/>
          <p:nvPr/>
        </p:nvGrpSpPr>
        <p:grpSpPr>
          <a:xfrm>
            <a:off x="9180838" y="3821066"/>
            <a:ext cx="8799764" cy="1588958"/>
            <a:chOff x="344236" y="3777522"/>
            <a:chExt cx="8799763" cy="1588957"/>
          </a:xfrm>
        </p:grpSpPr>
        <p:sp>
          <p:nvSpPr>
            <p:cNvPr id="35" name="Rounded Rectangle 34">
              <a:extLst>
                <a:ext uri="{FF2B5EF4-FFF2-40B4-BE49-F238E27FC236}">
                  <a16:creationId xmlns:a16="http://schemas.microsoft.com/office/drawing/2014/main" id="{2C1632FC-ED0C-56EA-1C00-88014C063010}"/>
                </a:ext>
              </a:extLst>
            </p:cNvPr>
            <p:cNvSpPr/>
            <p:nvPr/>
          </p:nvSpPr>
          <p:spPr>
            <a:xfrm>
              <a:off x="344236" y="3777522"/>
              <a:ext cx="8799763" cy="1588957"/>
            </a:xfrm>
            <a:prstGeom prst="roundRect">
              <a:avLst>
                <a:gd name="adj" fmla="val 1184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a:p>
          </p:txBody>
        </p:sp>
        <p:sp>
          <p:nvSpPr>
            <p:cNvPr id="36" name="TextBox 35">
              <a:extLst>
                <a:ext uri="{FF2B5EF4-FFF2-40B4-BE49-F238E27FC236}">
                  <a16:creationId xmlns:a16="http://schemas.microsoft.com/office/drawing/2014/main" id="{98AC1C0A-DB76-D380-5CBF-84B6F85D6658}"/>
                </a:ext>
              </a:extLst>
            </p:cNvPr>
            <p:cNvSpPr txBox="1"/>
            <p:nvPr/>
          </p:nvSpPr>
          <p:spPr>
            <a:xfrm>
              <a:off x="1257299" y="3987384"/>
              <a:ext cx="7886700" cy="276999"/>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800">
                  <a:solidFill>
                    <a:schemeClr val="tx2"/>
                  </a:solidFill>
                  <a:latin typeface="+mj-lt"/>
                </a:rPr>
                <a:t>Explanation</a:t>
              </a:r>
            </a:p>
          </p:txBody>
        </p:sp>
      </p:grpSp>
      <p:sp>
        <p:nvSpPr>
          <p:cNvPr id="109" name="Rounded Rectangle 108">
            <a:extLst>
              <a:ext uri="{FF2B5EF4-FFF2-40B4-BE49-F238E27FC236}">
                <a16:creationId xmlns:a16="http://schemas.microsoft.com/office/drawing/2014/main" id="{8E1AEDBA-7824-E74B-FB13-C63C8DC03FC9}"/>
              </a:ext>
            </a:extLst>
          </p:cNvPr>
          <p:cNvSpPr/>
          <p:nvPr/>
        </p:nvSpPr>
        <p:spPr>
          <a:xfrm>
            <a:off x="3144643" y="4537823"/>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kern="0">
                <a:solidFill>
                  <a:srgbClr val="FFFFFF"/>
                </a:solidFill>
                <a:latin typeface="Anova Light"/>
                <a:cs typeface="Calibri" panose="020F0502020204030204" pitchFamily="34" charset="0"/>
              </a:rPr>
              <a:t>Variable Metadata</a:t>
            </a:r>
          </a:p>
        </p:txBody>
      </p:sp>
      <p:sp>
        <p:nvSpPr>
          <p:cNvPr id="110" name="Rounded Rectangle 109">
            <a:extLst>
              <a:ext uri="{FF2B5EF4-FFF2-40B4-BE49-F238E27FC236}">
                <a16:creationId xmlns:a16="http://schemas.microsoft.com/office/drawing/2014/main" id="{523E021E-2DAC-14FA-A3CC-2D2BD1C05DAD}"/>
              </a:ext>
            </a:extLst>
          </p:cNvPr>
          <p:cNvSpPr/>
          <p:nvPr/>
        </p:nvSpPr>
        <p:spPr>
          <a:xfrm>
            <a:off x="4996303" y="4537823"/>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a:solidFill>
                  <a:schemeClr val="bg1"/>
                </a:solidFill>
              </a:rPr>
              <a:t>Data Preparation</a:t>
            </a:r>
          </a:p>
        </p:txBody>
      </p:sp>
      <p:sp>
        <p:nvSpPr>
          <p:cNvPr id="111" name="Rounded Rectangle 110">
            <a:extLst>
              <a:ext uri="{FF2B5EF4-FFF2-40B4-BE49-F238E27FC236}">
                <a16:creationId xmlns:a16="http://schemas.microsoft.com/office/drawing/2014/main" id="{3ACA9AC7-0860-FEF7-E95F-38D824E84239}"/>
              </a:ext>
            </a:extLst>
          </p:cNvPr>
          <p:cNvSpPr/>
          <p:nvPr/>
        </p:nvSpPr>
        <p:spPr>
          <a:xfrm>
            <a:off x="6847963" y="4537823"/>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a:solidFill>
                  <a:schemeClr val="bg1"/>
                </a:solidFill>
              </a:rPr>
              <a:t>Data Asset Catalog</a:t>
            </a:r>
          </a:p>
        </p:txBody>
      </p:sp>
      <p:sp>
        <p:nvSpPr>
          <p:cNvPr id="112" name="Rounded Rectangle 111">
            <a:extLst>
              <a:ext uri="{FF2B5EF4-FFF2-40B4-BE49-F238E27FC236}">
                <a16:creationId xmlns:a16="http://schemas.microsoft.com/office/drawing/2014/main" id="{527A6FD8-836A-6DC5-D7B3-5E8182B30EB6}"/>
              </a:ext>
            </a:extLst>
          </p:cNvPr>
          <p:cNvSpPr/>
          <p:nvPr/>
        </p:nvSpPr>
        <p:spPr>
          <a:xfrm>
            <a:off x="3008878" y="6394469"/>
            <a:ext cx="1630019" cy="637679"/>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a:solidFill>
                  <a:schemeClr val="bg1"/>
                </a:solidFill>
              </a:rPr>
              <a:t>Bias Detection</a:t>
            </a:r>
          </a:p>
        </p:txBody>
      </p:sp>
      <p:sp>
        <p:nvSpPr>
          <p:cNvPr id="113" name="Rounded Rectangle 112">
            <a:extLst>
              <a:ext uri="{FF2B5EF4-FFF2-40B4-BE49-F238E27FC236}">
                <a16:creationId xmlns:a16="http://schemas.microsoft.com/office/drawing/2014/main" id="{BA425460-E865-501F-8DB8-8287CC6606AF}"/>
              </a:ext>
            </a:extLst>
          </p:cNvPr>
          <p:cNvSpPr/>
          <p:nvPr/>
        </p:nvSpPr>
        <p:spPr>
          <a:xfrm>
            <a:off x="4881289" y="6394469"/>
            <a:ext cx="1630019" cy="637679"/>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kern="0">
                <a:solidFill>
                  <a:srgbClr val="FFFFFF"/>
                </a:solidFill>
                <a:latin typeface="Anova Light"/>
                <a:cs typeface="Calibri" panose="020F0502020204030204" pitchFamily="34" charset="0"/>
              </a:rPr>
              <a:t>Fairness</a:t>
            </a:r>
            <a:br>
              <a:rPr lang="en-US" sz="1400" kern="0">
                <a:solidFill>
                  <a:srgbClr val="FFFFFF"/>
                </a:solidFill>
                <a:latin typeface="Anova Light"/>
                <a:cs typeface="Calibri" panose="020F0502020204030204" pitchFamily="34" charset="0"/>
              </a:rPr>
            </a:br>
            <a:r>
              <a:rPr lang="en-US" sz="1400" kern="0">
                <a:solidFill>
                  <a:srgbClr val="FFFFFF"/>
                </a:solidFill>
                <a:latin typeface="Anova Light"/>
                <a:cs typeface="Calibri" panose="020F0502020204030204" pitchFamily="34" charset="0"/>
              </a:rPr>
              <a:t>Assessment</a:t>
            </a:r>
          </a:p>
        </p:txBody>
      </p:sp>
      <p:sp>
        <p:nvSpPr>
          <p:cNvPr id="114" name="Rounded Rectangle 113">
            <a:extLst>
              <a:ext uri="{FF2B5EF4-FFF2-40B4-BE49-F238E27FC236}">
                <a16:creationId xmlns:a16="http://schemas.microsoft.com/office/drawing/2014/main" id="{D65B06E5-BAA4-AA18-1812-06AAE33DB63B}"/>
              </a:ext>
            </a:extLst>
          </p:cNvPr>
          <p:cNvSpPr/>
          <p:nvPr/>
        </p:nvSpPr>
        <p:spPr>
          <a:xfrm>
            <a:off x="1834270" y="8218136"/>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a:solidFill>
                  <a:schemeClr val="bg1"/>
                </a:solidFill>
              </a:rPr>
              <a:t>Bias Mitigation</a:t>
            </a:r>
          </a:p>
        </p:txBody>
      </p:sp>
      <p:sp>
        <p:nvSpPr>
          <p:cNvPr id="115" name="Rounded Rectangle 114">
            <a:extLst>
              <a:ext uri="{FF2B5EF4-FFF2-40B4-BE49-F238E27FC236}">
                <a16:creationId xmlns:a16="http://schemas.microsoft.com/office/drawing/2014/main" id="{A711FDBB-C039-112B-2511-F8A8B5300280}"/>
              </a:ext>
            </a:extLst>
          </p:cNvPr>
          <p:cNvSpPr/>
          <p:nvPr/>
        </p:nvSpPr>
        <p:spPr>
          <a:xfrm>
            <a:off x="3841745" y="8218136"/>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1400">
                <a:solidFill>
                  <a:schemeClr val="bg1"/>
                </a:solidFill>
              </a:rPr>
              <a:t>Bias Prevention</a:t>
            </a:r>
          </a:p>
        </p:txBody>
      </p:sp>
      <p:sp>
        <p:nvSpPr>
          <p:cNvPr id="116" name="Rounded Rectangle 115">
            <a:extLst>
              <a:ext uri="{FF2B5EF4-FFF2-40B4-BE49-F238E27FC236}">
                <a16:creationId xmlns:a16="http://schemas.microsoft.com/office/drawing/2014/main" id="{590D2346-BB71-98BC-A895-F0BDAD022DA4}"/>
              </a:ext>
            </a:extLst>
          </p:cNvPr>
          <p:cNvSpPr/>
          <p:nvPr/>
        </p:nvSpPr>
        <p:spPr>
          <a:xfrm>
            <a:off x="5849222" y="8218136"/>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Synthetic Data Generation</a:t>
            </a:r>
          </a:p>
        </p:txBody>
      </p:sp>
      <p:sp>
        <p:nvSpPr>
          <p:cNvPr id="117" name="Rounded Rectangle 116">
            <a:extLst>
              <a:ext uri="{FF2B5EF4-FFF2-40B4-BE49-F238E27FC236}">
                <a16:creationId xmlns:a16="http://schemas.microsoft.com/office/drawing/2014/main" id="{39B0D8E1-FC52-1C6D-04AF-DDCEBDB4CA70}"/>
              </a:ext>
            </a:extLst>
          </p:cNvPr>
          <p:cNvSpPr/>
          <p:nvPr/>
        </p:nvSpPr>
        <p:spPr>
          <a:xfrm>
            <a:off x="9345308" y="4546232"/>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Natural Language Explanation</a:t>
            </a:r>
          </a:p>
        </p:txBody>
      </p:sp>
      <p:sp>
        <p:nvSpPr>
          <p:cNvPr id="118" name="Rounded Rectangle 117">
            <a:extLst>
              <a:ext uri="{FF2B5EF4-FFF2-40B4-BE49-F238E27FC236}">
                <a16:creationId xmlns:a16="http://schemas.microsoft.com/office/drawing/2014/main" id="{070E3AD1-BE70-A9FE-8361-711EE9C67E1A}"/>
              </a:ext>
            </a:extLst>
          </p:cNvPr>
          <p:cNvSpPr/>
          <p:nvPr/>
        </p:nvSpPr>
        <p:spPr>
          <a:xfrm>
            <a:off x="11055866" y="4546232"/>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Explainable ML</a:t>
            </a:r>
          </a:p>
        </p:txBody>
      </p:sp>
      <p:sp>
        <p:nvSpPr>
          <p:cNvPr id="119" name="Rounded Rectangle 118">
            <a:extLst>
              <a:ext uri="{FF2B5EF4-FFF2-40B4-BE49-F238E27FC236}">
                <a16:creationId xmlns:a16="http://schemas.microsoft.com/office/drawing/2014/main" id="{949634CC-DDB8-F370-D417-1D67CE518A3D}"/>
              </a:ext>
            </a:extLst>
          </p:cNvPr>
          <p:cNvSpPr/>
          <p:nvPr/>
        </p:nvSpPr>
        <p:spPr>
          <a:xfrm>
            <a:off x="12766426" y="4546232"/>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Counterfactual Explanation</a:t>
            </a:r>
          </a:p>
        </p:txBody>
      </p:sp>
      <p:sp>
        <p:nvSpPr>
          <p:cNvPr id="120" name="Rounded Rectangle 119">
            <a:extLst>
              <a:ext uri="{FF2B5EF4-FFF2-40B4-BE49-F238E27FC236}">
                <a16:creationId xmlns:a16="http://schemas.microsoft.com/office/drawing/2014/main" id="{8D76F372-5D0D-F85C-BC45-54FE3C119E01}"/>
              </a:ext>
            </a:extLst>
          </p:cNvPr>
          <p:cNvSpPr/>
          <p:nvPr/>
        </p:nvSpPr>
        <p:spPr>
          <a:xfrm>
            <a:off x="14476985" y="4535721"/>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Surrogate Model Interpretation</a:t>
            </a:r>
          </a:p>
        </p:txBody>
      </p:sp>
      <p:sp>
        <p:nvSpPr>
          <p:cNvPr id="121" name="Rounded Rectangle 120">
            <a:extLst>
              <a:ext uri="{FF2B5EF4-FFF2-40B4-BE49-F238E27FC236}">
                <a16:creationId xmlns:a16="http://schemas.microsoft.com/office/drawing/2014/main" id="{8EA58151-2961-9A2D-16AC-AB1A2ED2C06C}"/>
              </a:ext>
            </a:extLst>
          </p:cNvPr>
          <p:cNvSpPr/>
          <p:nvPr/>
        </p:nvSpPr>
        <p:spPr>
          <a:xfrm>
            <a:off x="16187542" y="4535721"/>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Causal Inference</a:t>
            </a:r>
          </a:p>
        </p:txBody>
      </p:sp>
      <p:sp>
        <p:nvSpPr>
          <p:cNvPr id="123" name="Rounded Rectangle 122">
            <a:extLst>
              <a:ext uri="{FF2B5EF4-FFF2-40B4-BE49-F238E27FC236}">
                <a16:creationId xmlns:a16="http://schemas.microsoft.com/office/drawing/2014/main" id="{1028352F-90BD-F191-E796-0076255E25EB}"/>
              </a:ext>
            </a:extLst>
          </p:cNvPr>
          <p:cNvSpPr/>
          <p:nvPr/>
        </p:nvSpPr>
        <p:spPr>
          <a:xfrm>
            <a:off x="10002269" y="6405105"/>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Privacy Preservation</a:t>
            </a:r>
          </a:p>
        </p:txBody>
      </p:sp>
      <p:sp>
        <p:nvSpPr>
          <p:cNvPr id="124" name="Rounded Rectangle 123">
            <a:extLst>
              <a:ext uri="{FF2B5EF4-FFF2-40B4-BE49-F238E27FC236}">
                <a16:creationId xmlns:a16="http://schemas.microsoft.com/office/drawing/2014/main" id="{76EDDD4C-9266-5D36-57C3-15D1E4E2F917}"/>
              </a:ext>
            </a:extLst>
          </p:cNvPr>
          <p:cNvSpPr/>
          <p:nvPr/>
        </p:nvSpPr>
        <p:spPr>
          <a:xfrm>
            <a:off x="11853929" y="6405105"/>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Model </a:t>
            </a:r>
            <a:br>
              <a:rPr lang="en-US" sz="1400" kern="0">
                <a:solidFill>
                  <a:srgbClr val="FFFFFF"/>
                </a:solidFill>
                <a:latin typeface="Anova Light"/>
                <a:cs typeface="Calibri" panose="020F0502020204030204" pitchFamily="34" charset="0"/>
              </a:rPr>
            </a:br>
            <a:r>
              <a:rPr lang="en-US" sz="1400" kern="0">
                <a:solidFill>
                  <a:srgbClr val="FFFFFF"/>
                </a:solidFill>
                <a:latin typeface="Anova Light"/>
                <a:cs typeface="Calibri" panose="020F0502020204030204" pitchFamily="34" charset="0"/>
              </a:rPr>
              <a:t>Security</a:t>
            </a:r>
          </a:p>
        </p:txBody>
      </p:sp>
      <p:sp>
        <p:nvSpPr>
          <p:cNvPr id="125" name="Rounded Rectangle 124">
            <a:extLst>
              <a:ext uri="{FF2B5EF4-FFF2-40B4-BE49-F238E27FC236}">
                <a16:creationId xmlns:a16="http://schemas.microsoft.com/office/drawing/2014/main" id="{B633545C-5AE8-16A0-EA50-F80E3FA49674}"/>
              </a:ext>
            </a:extLst>
          </p:cNvPr>
          <p:cNvSpPr/>
          <p:nvPr/>
        </p:nvSpPr>
        <p:spPr>
          <a:xfrm>
            <a:off x="13705589" y="6405105"/>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Autonomy Preservation</a:t>
            </a:r>
          </a:p>
        </p:txBody>
      </p:sp>
      <p:sp>
        <p:nvSpPr>
          <p:cNvPr id="126" name="Rounded Rectangle 125">
            <a:extLst>
              <a:ext uri="{FF2B5EF4-FFF2-40B4-BE49-F238E27FC236}">
                <a16:creationId xmlns:a16="http://schemas.microsoft.com/office/drawing/2014/main" id="{DA2E2DBE-1DEA-F50C-BDE0-DD995826BC13}"/>
              </a:ext>
            </a:extLst>
          </p:cNvPr>
          <p:cNvSpPr/>
          <p:nvPr/>
        </p:nvSpPr>
        <p:spPr>
          <a:xfrm>
            <a:off x="15557249" y="6405105"/>
            <a:ext cx="1630019"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Consent and Control</a:t>
            </a:r>
          </a:p>
        </p:txBody>
      </p:sp>
      <p:sp>
        <p:nvSpPr>
          <p:cNvPr id="215" name="!!_Ov">
            <a:extLst>
              <a:ext uri="{FF2B5EF4-FFF2-40B4-BE49-F238E27FC236}">
                <a16:creationId xmlns:a16="http://schemas.microsoft.com/office/drawing/2014/main" id="{DECAEBCE-19A4-9129-CB25-8E252667E051}"/>
              </a:ext>
            </a:extLst>
          </p:cNvPr>
          <p:cNvSpPr/>
          <p:nvPr/>
        </p:nvSpPr>
        <p:spPr>
          <a:xfrm>
            <a:off x="1003202" y="1962652"/>
            <a:ext cx="4109975" cy="1255346"/>
          </a:xfrm>
          <a:prstGeom prst="roundRect">
            <a:avLst>
              <a:gd name="adj" fmla="val 9430"/>
            </a:avLst>
          </a:prstGeom>
          <a:solidFill>
            <a:schemeClr val="accent1"/>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219385">
              <a:defRPr/>
            </a:pPr>
            <a:r>
              <a:rPr lang="en-US" sz="3000" kern="0">
                <a:solidFill>
                  <a:schemeClr val="bg1"/>
                </a:solidFill>
                <a:latin typeface="+mj-lt"/>
                <a:cs typeface="Calibri" panose="020F0502020204030204" pitchFamily="34" charset="0"/>
              </a:rPr>
              <a:t>Oversight</a:t>
            </a:r>
          </a:p>
          <a:p>
            <a:pPr algn="ctr" defTabSz="1219385">
              <a:defRPr/>
            </a:pPr>
            <a:r>
              <a:rPr lang="en-US" sz="1601" kern="0">
                <a:solidFill>
                  <a:srgbClr val="FFFFFF"/>
                </a:solidFill>
                <a:latin typeface="Anova Light"/>
                <a:cs typeface="Calibri" panose="020F0502020204030204" pitchFamily="34" charset="0"/>
              </a:rPr>
              <a:t>AI Governance, Strategy and Enforcement</a:t>
            </a:r>
          </a:p>
          <a:p>
            <a:pPr algn="ctr" defTabSz="1219385">
              <a:defRPr/>
            </a:pPr>
            <a:r>
              <a:rPr lang="en-US" sz="1601" kern="0">
                <a:solidFill>
                  <a:srgbClr val="03173B"/>
                </a:solidFill>
                <a:latin typeface="Anova Light"/>
                <a:cs typeface="Calibri" panose="020F0502020204030204" pitchFamily="34" charset="0"/>
              </a:rPr>
              <a:t> </a:t>
            </a:r>
            <a:endParaRPr lang="en-US" sz="1400" kern="0">
              <a:solidFill>
                <a:srgbClr val="03173B"/>
              </a:solidFill>
              <a:latin typeface="Anova Light"/>
              <a:cs typeface="Calibri" panose="020F0502020204030204" pitchFamily="34" charset="0"/>
            </a:endParaRPr>
          </a:p>
        </p:txBody>
      </p:sp>
      <p:sp>
        <p:nvSpPr>
          <p:cNvPr id="232" name="!!_Ov">
            <a:extLst>
              <a:ext uri="{FF2B5EF4-FFF2-40B4-BE49-F238E27FC236}">
                <a16:creationId xmlns:a16="http://schemas.microsoft.com/office/drawing/2014/main" id="{842F91EF-EAC5-E9C6-95AA-6AFCF21A3532}"/>
              </a:ext>
            </a:extLst>
          </p:cNvPr>
          <p:cNvSpPr/>
          <p:nvPr/>
        </p:nvSpPr>
        <p:spPr>
          <a:xfrm>
            <a:off x="5237332" y="1974955"/>
            <a:ext cx="4109975" cy="1255346"/>
          </a:xfrm>
          <a:prstGeom prst="roundRect">
            <a:avLst>
              <a:gd name="adj" fmla="val 9430"/>
            </a:avLst>
          </a:prstGeom>
          <a:solidFill>
            <a:schemeClr val="accent1"/>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219385">
              <a:defRPr/>
            </a:pPr>
            <a:r>
              <a:rPr lang="en-US" sz="3000" kern="0">
                <a:solidFill>
                  <a:schemeClr val="bg1"/>
                </a:solidFill>
                <a:latin typeface="+mj-lt"/>
                <a:cs typeface="Calibri" panose="020F0502020204030204" pitchFamily="34" charset="0"/>
              </a:rPr>
              <a:t>Operations</a:t>
            </a:r>
          </a:p>
          <a:p>
            <a:pPr algn="ctr" defTabSz="609693">
              <a:defRPr/>
            </a:pPr>
            <a:r>
              <a:rPr lang="en-US" sz="1601" kern="0">
                <a:solidFill>
                  <a:srgbClr val="FFFFFF"/>
                </a:solidFill>
                <a:cs typeface="Calibri" panose="020F0502020204030204" pitchFamily="34" charset="0"/>
              </a:rPr>
              <a:t>SOPs with Supporting Infrastructure</a:t>
            </a:r>
          </a:p>
          <a:p>
            <a:pPr algn="ctr" defTabSz="1219385">
              <a:defRPr/>
            </a:pPr>
            <a:endParaRPr lang="en-US" sz="1067" kern="0">
              <a:solidFill>
                <a:srgbClr val="03173B"/>
              </a:solidFill>
              <a:latin typeface="Anova Light"/>
              <a:cs typeface="Calibri" panose="020F0502020204030204" pitchFamily="34" charset="0"/>
            </a:endParaRPr>
          </a:p>
        </p:txBody>
      </p:sp>
      <p:sp>
        <p:nvSpPr>
          <p:cNvPr id="233" name="!!_Ov">
            <a:extLst>
              <a:ext uri="{FF2B5EF4-FFF2-40B4-BE49-F238E27FC236}">
                <a16:creationId xmlns:a16="http://schemas.microsoft.com/office/drawing/2014/main" id="{5AE45149-1055-3409-E785-874AC17E672D}"/>
              </a:ext>
            </a:extLst>
          </p:cNvPr>
          <p:cNvSpPr/>
          <p:nvPr/>
        </p:nvSpPr>
        <p:spPr>
          <a:xfrm>
            <a:off x="9471461" y="1974955"/>
            <a:ext cx="4109975" cy="1255346"/>
          </a:xfrm>
          <a:prstGeom prst="roundRect">
            <a:avLst>
              <a:gd name="adj" fmla="val 9430"/>
            </a:avLst>
          </a:prstGeom>
          <a:solidFill>
            <a:schemeClr val="accent1"/>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219385">
              <a:defRPr/>
            </a:pPr>
            <a:r>
              <a:rPr lang="en-US" sz="3000" kern="0">
                <a:solidFill>
                  <a:schemeClr val="bg1"/>
                </a:solidFill>
                <a:latin typeface="+mj-lt"/>
                <a:cs typeface="Calibri" panose="020F0502020204030204" pitchFamily="34" charset="0"/>
              </a:rPr>
              <a:t>Compliance</a:t>
            </a:r>
          </a:p>
          <a:p>
            <a:pPr algn="ctr" defTabSz="609693">
              <a:defRPr/>
            </a:pPr>
            <a:r>
              <a:rPr lang="en-US" sz="1601" kern="0">
                <a:solidFill>
                  <a:srgbClr val="FFFFFF"/>
                </a:solidFill>
                <a:cs typeface="Calibri" panose="020F0502020204030204" pitchFamily="34" charset="0"/>
              </a:rPr>
              <a:t>Performance and Risk Management</a:t>
            </a:r>
          </a:p>
          <a:p>
            <a:pPr algn="ctr" defTabSz="1219385">
              <a:defRPr/>
            </a:pPr>
            <a:endParaRPr lang="en-US" sz="1067" kern="0">
              <a:solidFill>
                <a:srgbClr val="03173B"/>
              </a:solidFill>
              <a:latin typeface="Anova Light"/>
              <a:cs typeface="Calibri" panose="020F0502020204030204" pitchFamily="34" charset="0"/>
            </a:endParaRPr>
          </a:p>
        </p:txBody>
      </p:sp>
      <p:sp>
        <p:nvSpPr>
          <p:cNvPr id="234" name="!!_Ov">
            <a:extLst>
              <a:ext uri="{FF2B5EF4-FFF2-40B4-BE49-F238E27FC236}">
                <a16:creationId xmlns:a16="http://schemas.microsoft.com/office/drawing/2014/main" id="{B60BF85D-5585-D015-A8DD-EA4E61E23D0A}"/>
              </a:ext>
            </a:extLst>
          </p:cNvPr>
          <p:cNvSpPr/>
          <p:nvPr/>
        </p:nvSpPr>
        <p:spPr>
          <a:xfrm>
            <a:off x="13705589" y="1962652"/>
            <a:ext cx="4109975" cy="1255346"/>
          </a:xfrm>
          <a:prstGeom prst="roundRect">
            <a:avLst>
              <a:gd name="adj" fmla="val 9430"/>
            </a:avLst>
          </a:prstGeom>
          <a:solidFill>
            <a:schemeClr val="accent1"/>
          </a:solidFill>
          <a:ln w="19050" cap="flat" cmpd="sng" algn="ctr">
            <a:noFill/>
            <a:prstDash val="solid"/>
            <a:miter lim="800000"/>
          </a:ln>
          <a:effectLst/>
        </p:spPr>
        <p:txBody>
          <a:bodyPr rtlCol="0"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1219385">
              <a:defRPr/>
            </a:pPr>
            <a:r>
              <a:rPr lang="en-US" sz="3000" kern="0">
                <a:solidFill>
                  <a:schemeClr val="bg1"/>
                </a:solidFill>
                <a:latin typeface="+mj-lt"/>
                <a:cs typeface="Calibri" panose="020F0502020204030204" pitchFamily="34" charset="0"/>
              </a:rPr>
              <a:t>Culture</a:t>
            </a:r>
          </a:p>
          <a:p>
            <a:pPr algn="ctr" defTabSz="609693">
              <a:defRPr/>
            </a:pPr>
            <a:r>
              <a:rPr lang="en-US" sz="1601" kern="0">
                <a:solidFill>
                  <a:srgbClr val="FFFFFF"/>
                </a:solidFill>
                <a:cs typeface="Calibri" panose="020F0502020204030204" pitchFamily="34" charset="0"/>
              </a:rPr>
              <a:t>Ethically Systemic Norms and Practices</a:t>
            </a:r>
          </a:p>
          <a:p>
            <a:pPr algn="ctr" defTabSz="1219385">
              <a:defRPr/>
            </a:pPr>
            <a:endParaRPr lang="en-US" sz="1067" kern="0">
              <a:solidFill>
                <a:srgbClr val="03173B"/>
              </a:solidFill>
              <a:latin typeface="Anova Light"/>
              <a:cs typeface="Calibri" panose="020F0502020204030204" pitchFamily="34" charset="0"/>
            </a:endParaRPr>
          </a:p>
        </p:txBody>
      </p:sp>
      <p:sp>
        <p:nvSpPr>
          <p:cNvPr id="235" name="TextBox 234">
            <a:extLst>
              <a:ext uri="{FF2B5EF4-FFF2-40B4-BE49-F238E27FC236}">
                <a16:creationId xmlns:a16="http://schemas.microsoft.com/office/drawing/2014/main" id="{BF077F36-07E2-1035-DA46-AFECAA86B1B5}"/>
              </a:ext>
            </a:extLst>
          </p:cNvPr>
          <p:cNvSpPr txBox="1"/>
          <p:nvPr/>
        </p:nvSpPr>
        <p:spPr>
          <a:xfrm rot="16200000">
            <a:off x="-285105" y="2494192"/>
            <a:ext cx="1370859" cy="307777"/>
          </a:xfrm>
          <a:prstGeom prst="rect">
            <a:avLst/>
          </a:prstGeom>
          <a:no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000" b="1">
                <a:solidFill>
                  <a:schemeClr val="accent5"/>
                </a:solidFill>
                <a:latin typeface="+mj-lt"/>
              </a:rPr>
              <a:t>Activation </a:t>
            </a:r>
          </a:p>
        </p:txBody>
      </p:sp>
      <p:sp>
        <p:nvSpPr>
          <p:cNvPr id="246" name="Rounded Rectangle 245">
            <a:extLst>
              <a:ext uri="{FF2B5EF4-FFF2-40B4-BE49-F238E27FC236}">
                <a16:creationId xmlns:a16="http://schemas.microsoft.com/office/drawing/2014/main" id="{864377E0-2449-CF96-B308-B0C72D678D86}"/>
              </a:ext>
            </a:extLst>
          </p:cNvPr>
          <p:cNvSpPr/>
          <p:nvPr/>
        </p:nvSpPr>
        <p:spPr>
          <a:xfrm>
            <a:off x="9468691" y="8211186"/>
            <a:ext cx="1301222"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Model Cards</a:t>
            </a:r>
          </a:p>
        </p:txBody>
      </p:sp>
      <p:sp>
        <p:nvSpPr>
          <p:cNvPr id="247" name="Rounded Rectangle 246">
            <a:extLst>
              <a:ext uri="{FF2B5EF4-FFF2-40B4-BE49-F238E27FC236}">
                <a16:creationId xmlns:a16="http://schemas.microsoft.com/office/drawing/2014/main" id="{AE3B6836-E87B-AC77-2E7D-16DE7D9FE9FE}"/>
              </a:ext>
            </a:extLst>
          </p:cNvPr>
          <p:cNvSpPr/>
          <p:nvPr/>
        </p:nvSpPr>
        <p:spPr>
          <a:xfrm>
            <a:off x="10874641" y="8211186"/>
            <a:ext cx="1301222"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Decisioning</a:t>
            </a:r>
          </a:p>
        </p:txBody>
      </p:sp>
      <p:sp>
        <p:nvSpPr>
          <p:cNvPr id="248" name="Rounded Rectangle 247">
            <a:extLst>
              <a:ext uri="{FF2B5EF4-FFF2-40B4-BE49-F238E27FC236}">
                <a16:creationId xmlns:a16="http://schemas.microsoft.com/office/drawing/2014/main" id="{8BA405F3-A0C0-5AFF-B5B0-AB89BDF75A30}"/>
              </a:ext>
            </a:extLst>
          </p:cNvPr>
          <p:cNvSpPr/>
          <p:nvPr/>
        </p:nvSpPr>
        <p:spPr>
          <a:xfrm>
            <a:off x="12280591" y="8188208"/>
            <a:ext cx="1301222"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Life Cycle Management</a:t>
            </a:r>
          </a:p>
        </p:txBody>
      </p:sp>
      <p:sp>
        <p:nvSpPr>
          <p:cNvPr id="249" name="Rounded Rectangle 248">
            <a:extLst>
              <a:ext uri="{FF2B5EF4-FFF2-40B4-BE49-F238E27FC236}">
                <a16:creationId xmlns:a16="http://schemas.microsoft.com/office/drawing/2014/main" id="{53350081-7955-85BF-F583-E7E833595C98}"/>
              </a:ext>
            </a:extLst>
          </p:cNvPr>
          <p:cNvSpPr/>
          <p:nvPr/>
        </p:nvSpPr>
        <p:spPr>
          <a:xfrm>
            <a:off x="13686541" y="8173292"/>
            <a:ext cx="1301222"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Metric Monitoring</a:t>
            </a:r>
          </a:p>
        </p:txBody>
      </p:sp>
      <p:sp>
        <p:nvSpPr>
          <p:cNvPr id="250" name="Rounded Rectangle 249">
            <a:extLst>
              <a:ext uri="{FF2B5EF4-FFF2-40B4-BE49-F238E27FC236}">
                <a16:creationId xmlns:a16="http://schemas.microsoft.com/office/drawing/2014/main" id="{478211E2-A5B3-D758-267D-BCC5071BE61F}"/>
              </a:ext>
            </a:extLst>
          </p:cNvPr>
          <p:cNvSpPr/>
          <p:nvPr/>
        </p:nvSpPr>
        <p:spPr>
          <a:xfrm>
            <a:off x="15092491" y="8166320"/>
            <a:ext cx="1301222"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Model Robustness</a:t>
            </a:r>
          </a:p>
        </p:txBody>
      </p:sp>
      <p:sp>
        <p:nvSpPr>
          <p:cNvPr id="251" name="Rounded Rectangle 250">
            <a:extLst>
              <a:ext uri="{FF2B5EF4-FFF2-40B4-BE49-F238E27FC236}">
                <a16:creationId xmlns:a16="http://schemas.microsoft.com/office/drawing/2014/main" id="{FECDB2AE-86AA-0676-0651-71571F46C7DA}"/>
              </a:ext>
            </a:extLst>
          </p:cNvPr>
          <p:cNvSpPr/>
          <p:nvPr/>
        </p:nvSpPr>
        <p:spPr>
          <a:xfrm>
            <a:off x="16498439" y="8166318"/>
            <a:ext cx="1301222" cy="640080"/>
          </a:xfrm>
          <a:prstGeom prst="roundRect">
            <a:avLst>
              <a:gd name="adj" fmla="val 207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defTabSz="914561">
              <a:lnSpc>
                <a:spcPct val="85000"/>
              </a:lnSpc>
              <a:defRPr/>
            </a:pPr>
            <a:r>
              <a:rPr lang="en-US" sz="1400" kern="0">
                <a:solidFill>
                  <a:srgbClr val="FFFFFF"/>
                </a:solidFill>
                <a:latin typeface="Anova Light"/>
                <a:cs typeface="Calibri" panose="020F0502020204030204" pitchFamily="34" charset="0"/>
              </a:rPr>
              <a:t>Model Oversight</a:t>
            </a:r>
          </a:p>
        </p:txBody>
      </p:sp>
      <p:cxnSp>
        <p:nvCxnSpPr>
          <p:cNvPr id="253" name="Straight Connector 252">
            <a:extLst>
              <a:ext uri="{FF2B5EF4-FFF2-40B4-BE49-F238E27FC236}">
                <a16:creationId xmlns:a16="http://schemas.microsoft.com/office/drawing/2014/main" id="{25FFC367-8D55-B91B-401F-FB1962E66FC0}"/>
              </a:ext>
            </a:extLst>
          </p:cNvPr>
          <p:cNvCxnSpPr/>
          <p:nvPr/>
        </p:nvCxnSpPr>
        <p:spPr>
          <a:xfrm>
            <a:off x="246434" y="3821063"/>
            <a:ext cx="0" cy="5037155"/>
          </a:xfrm>
          <a:prstGeom prst="line">
            <a:avLst/>
          </a:prstGeom>
          <a:ln w="12700">
            <a:solidFill>
              <a:schemeClr val="accent5"/>
            </a:solidFill>
            <a:tailEnd type="none"/>
          </a:ln>
        </p:spPr>
        <p:style>
          <a:lnRef idx="1">
            <a:schemeClr val="accent2"/>
          </a:lnRef>
          <a:fillRef idx="0">
            <a:schemeClr val="accent2"/>
          </a:fillRef>
          <a:effectRef idx="0">
            <a:schemeClr val="accent2"/>
          </a:effectRef>
          <a:fontRef idx="minor">
            <a:schemeClr val="tx1"/>
          </a:fontRef>
        </p:style>
      </p:cxnSp>
      <p:cxnSp>
        <p:nvCxnSpPr>
          <p:cNvPr id="254" name="Straight Connector 253">
            <a:extLst>
              <a:ext uri="{FF2B5EF4-FFF2-40B4-BE49-F238E27FC236}">
                <a16:creationId xmlns:a16="http://schemas.microsoft.com/office/drawing/2014/main" id="{72D11FB9-0F99-E760-385A-3598FBD0909E}"/>
              </a:ext>
            </a:extLst>
          </p:cNvPr>
          <p:cNvCxnSpPr>
            <a:cxnSpLocks/>
          </p:cNvCxnSpPr>
          <p:nvPr/>
        </p:nvCxnSpPr>
        <p:spPr>
          <a:xfrm flipH="1">
            <a:off x="246434" y="3821063"/>
            <a:ext cx="547058" cy="0"/>
          </a:xfrm>
          <a:prstGeom prst="line">
            <a:avLst/>
          </a:prstGeom>
          <a:ln w="12700">
            <a:solidFill>
              <a:schemeClr val="accent5"/>
            </a:solidFill>
            <a:tailEnd type="none"/>
          </a:ln>
        </p:spPr>
        <p:style>
          <a:lnRef idx="1">
            <a:schemeClr val="accent2"/>
          </a:lnRef>
          <a:fillRef idx="0">
            <a:schemeClr val="accent2"/>
          </a:fillRef>
          <a:effectRef idx="0">
            <a:schemeClr val="accent2"/>
          </a:effectRef>
          <a:fontRef idx="minor">
            <a:schemeClr val="tx1"/>
          </a:fontRef>
        </p:style>
      </p:cxnSp>
      <p:cxnSp>
        <p:nvCxnSpPr>
          <p:cNvPr id="257" name="Straight Connector 256">
            <a:extLst>
              <a:ext uri="{FF2B5EF4-FFF2-40B4-BE49-F238E27FC236}">
                <a16:creationId xmlns:a16="http://schemas.microsoft.com/office/drawing/2014/main" id="{7F6892A4-58F5-A037-A805-7A1265171DCB}"/>
              </a:ext>
            </a:extLst>
          </p:cNvPr>
          <p:cNvCxnSpPr>
            <a:cxnSpLocks/>
          </p:cNvCxnSpPr>
          <p:nvPr/>
        </p:nvCxnSpPr>
        <p:spPr>
          <a:xfrm flipH="1">
            <a:off x="246434" y="8860422"/>
            <a:ext cx="547058" cy="0"/>
          </a:xfrm>
          <a:prstGeom prst="line">
            <a:avLst/>
          </a:prstGeom>
          <a:ln w="12700">
            <a:solidFill>
              <a:schemeClr val="accent5"/>
            </a:solidFill>
            <a:tailEnd type="none"/>
          </a:ln>
        </p:spPr>
        <p:style>
          <a:lnRef idx="1">
            <a:schemeClr val="accent2"/>
          </a:lnRef>
          <a:fillRef idx="0">
            <a:schemeClr val="accent2"/>
          </a:fillRef>
          <a:effectRef idx="0">
            <a:schemeClr val="accent2"/>
          </a:effectRef>
          <a:fontRef idx="minor">
            <a:schemeClr val="tx1"/>
          </a:fontRef>
        </p:style>
      </p:cxnSp>
      <p:sp>
        <p:nvSpPr>
          <p:cNvPr id="236" name="TextBox 235">
            <a:extLst>
              <a:ext uri="{FF2B5EF4-FFF2-40B4-BE49-F238E27FC236}">
                <a16:creationId xmlns:a16="http://schemas.microsoft.com/office/drawing/2014/main" id="{88F9E4C3-92F3-F436-0223-D39147B4E4B7}"/>
              </a:ext>
            </a:extLst>
          </p:cNvPr>
          <p:cNvSpPr txBox="1"/>
          <p:nvPr/>
        </p:nvSpPr>
        <p:spPr>
          <a:xfrm rot="16200000">
            <a:off x="-607462" y="5876903"/>
            <a:ext cx="1770614" cy="307777"/>
          </a:xfrm>
          <a:prstGeom prst="rect">
            <a:avLst/>
          </a:prstGeom>
          <a:solidFill>
            <a:schemeClr val="bg1"/>
          </a:solidFill>
        </p:spPr>
        <p:txBody>
          <a:bodyPr wrap="square" lIns="0" tIns="0" rIns="0" bIns="0" rtlCol="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r>
              <a:rPr lang="en-US" sz="2000" b="1">
                <a:solidFill>
                  <a:schemeClr val="accent5"/>
                </a:solidFill>
                <a:latin typeface="+mj-lt"/>
              </a:rPr>
              <a:t>Technology </a:t>
            </a:r>
          </a:p>
        </p:txBody>
      </p:sp>
      <p:cxnSp>
        <p:nvCxnSpPr>
          <p:cNvPr id="259" name="Straight Connector 258">
            <a:extLst>
              <a:ext uri="{FF2B5EF4-FFF2-40B4-BE49-F238E27FC236}">
                <a16:creationId xmlns:a16="http://schemas.microsoft.com/office/drawing/2014/main" id="{58EBC05C-0340-51D6-09EC-F23732B3086D}"/>
              </a:ext>
            </a:extLst>
          </p:cNvPr>
          <p:cNvCxnSpPr>
            <a:cxnSpLocks/>
          </p:cNvCxnSpPr>
          <p:nvPr/>
        </p:nvCxnSpPr>
        <p:spPr>
          <a:xfrm flipH="1">
            <a:off x="635541" y="2601863"/>
            <a:ext cx="381471" cy="0"/>
          </a:xfrm>
          <a:prstGeom prst="line">
            <a:avLst/>
          </a:prstGeom>
          <a:ln w="12700">
            <a:solidFill>
              <a:schemeClr val="accent5"/>
            </a:solidFill>
            <a:tailEnd type="none"/>
          </a:ln>
        </p:spPr>
        <p:style>
          <a:lnRef idx="1">
            <a:schemeClr val="accent2"/>
          </a:lnRef>
          <a:fillRef idx="0">
            <a:schemeClr val="accent2"/>
          </a:fillRef>
          <a:effectRef idx="0">
            <a:schemeClr val="accent2"/>
          </a:effectRef>
          <a:fontRef idx="minor">
            <a:schemeClr val="tx1"/>
          </a:fontRef>
        </p:style>
      </p:cxnSp>
      <p:sp>
        <p:nvSpPr>
          <p:cNvPr id="5" name="Title 1">
            <a:extLst>
              <a:ext uri="{FF2B5EF4-FFF2-40B4-BE49-F238E27FC236}">
                <a16:creationId xmlns:a16="http://schemas.microsoft.com/office/drawing/2014/main" id="{298C9244-C1CD-F143-0263-704A3310A175}"/>
              </a:ext>
            </a:extLst>
          </p:cNvPr>
          <p:cNvSpPr txBox="1">
            <a:spLocks/>
          </p:cNvSpPr>
          <p:nvPr/>
        </p:nvSpPr>
        <p:spPr>
          <a:xfrm>
            <a:off x="1257300" y="369110"/>
            <a:ext cx="15773400" cy="775596"/>
          </a:xfrm>
          <a:prstGeom prst="rect">
            <a:avLst/>
          </a:prstGeom>
        </p:spPr>
        <p:txBody>
          <a:bodyPr/>
          <a:lstStyle>
            <a:lvl1pPr algn="l" defTabSz="1371600" rtl="0" eaLnBrk="1" latinLnBrk="0" hangingPunct="1">
              <a:lnSpc>
                <a:spcPct val="90000"/>
              </a:lnSpc>
              <a:spcBef>
                <a:spcPct val="0"/>
              </a:spcBef>
              <a:buNone/>
              <a:defRPr sz="5600" b="1" i="0" kern="1200">
                <a:solidFill>
                  <a:schemeClr val="accent5"/>
                </a:solidFill>
                <a:latin typeface="Anova Bold" panose="020B0503020203020204" pitchFamily="34" charset="0"/>
                <a:ea typeface="+mj-ea"/>
                <a:cs typeface="+mj-cs"/>
              </a:defRPr>
            </a:lvl1pPr>
          </a:lstStyle>
          <a:p>
            <a:r>
              <a:rPr lang="en-US"/>
              <a:t>Capabilities Landscape</a:t>
            </a:r>
          </a:p>
          <a:p>
            <a:r>
              <a:rPr lang="en-US" sz="3200"/>
              <a:t>Governing Trustworthy AI</a:t>
            </a:r>
          </a:p>
        </p:txBody>
      </p:sp>
    </p:spTree>
    <p:custDataLst>
      <p:tags r:id="rId1"/>
    </p:custDataLst>
    <p:extLst>
      <p:ext uri="{BB962C8B-B14F-4D97-AF65-F5344CB8AC3E}">
        <p14:creationId xmlns:p14="http://schemas.microsoft.com/office/powerpoint/2010/main" val="193196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8DBB-4A36-D515-9746-C1234D78C653}"/>
              </a:ext>
            </a:extLst>
          </p:cNvPr>
          <p:cNvSpPr>
            <a:spLocks noGrp="1"/>
          </p:cNvSpPr>
          <p:nvPr>
            <p:ph type="title"/>
          </p:nvPr>
        </p:nvSpPr>
        <p:spPr>
          <a:xfrm>
            <a:off x="1257299" y="516404"/>
            <a:ext cx="15365673" cy="1551194"/>
          </a:xfrm>
        </p:spPr>
        <p:txBody>
          <a:bodyPr/>
          <a:lstStyle/>
          <a:p>
            <a:r>
              <a:rPr lang="en-US"/>
              <a:t>When you want to know how it’s made…</a:t>
            </a:r>
          </a:p>
        </p:txBody>
      </p:sp>
      <p:pic>
        <p:nvPicPr>
          <p:cNvPr id="2050" name="Picture 2" descr="Nutrition Facts Label Download Image 4">
            <a:extLst>
              <a:ext uri="{FF2B5EF4-FFF2-40B4-BE49-F238E27FC236}">
                <a16:creationId xmlns:a16="http://schemas.microsoft.com/office/drawing/2014/main" id="{8F2365B4-AFFB-940E-2BF0-690EE9664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266" y="2494130"/>
            <a:ext cx="10554268" cy="7124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91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AA2AA-2488-94B9-D63F-17A0F24AAD83}"/>
              </a:ext>
            </a:extLst>
          </p:cNvPr>
          <p:cNvPicPr>
            <a:picLocks noChangeAspect="1"/>
          </p:cNvPicPr>
          <p:nvPr/>
        </p:nvPicPr>
        <p:blipFill>
          <a:blip r:embed="rId3"/>
          <a:stretch>
            <a:fillRect/>
          </a:stretch>
        </p:blipFill>
        <p:spPr>
          <a:xfrm>
            <a:off x="6910467" y="0"/>
            <a:ext cx="9747766" cy="9747766"/>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5134B5C2-AA13-2973-21FC-22162ED5CC43}"/>
              </a:ext>
            </a:extLst>
          </p:cNvPr>
          <p:cNvGrpSpPr/>
          <p:nvPr/>
        </p:nvGrpSpPr>
        <p:grpSpPr>
          <a:xfrm>
            <a:off x="457200" y="3291840"/>
            <a:ext cx="6613172" cy="3091875"/>
            <a:chOff x="507157" y="2132046"/>
            <a:chExt cx="7440869" cy="3729109"/>
          </a:xfrm>
        </p:grpSpPr>
        <p:sp>
          <p:nvSpPr>
            <p:cNvPr id="5" name="Rounded Rectangle 55">
              <a:extLst>
                <a:ext uri="{FF2B5EF4-FFF2-40B4-BE49-F238E27FC236}">
                  <a16:creationId xmlns:a16="http://schemas.microsoft.com/office/drawing/2014/main" id="{04C0DDE7-81E6-3C3F-ADAA-4A438F3CF553}"/>
                </a:ext>
              </a:extLst>
            </p:cNvPr>
            <p:cNvSpPr/>
            <p:nvPr/>
          </p:nvSpPr>
          <p:spPr>
            <a:xfrm>
              <a:off x="507157" y="2132046"/>
              <a:ext cx="7440869" cy="3729109"/>
            </a:xfrm>
            <a:prstGeom prst="roundRect">
              <a:avLst/>
            </a:prstGeom>
            <a:solidFill>
              <a:schemeClr val="accent4">
                <a:lumMod val="90000"/>
                <a:lumOff val="1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365760" rIns="182880" rtlCol="0" anchor="ctr"/>
            <a:lstStyle/>
            <a:p>
              <a:pPr algn="ctr">
                <a:lnSpc>
                  <a:spcPct val="75000"/>
                </a:lnSpc>
                <a:spcBef>
                  <a:spcPts val="1200"/>
                </a:spcBef>
              </a:pPr>
              <a:endParaRPr lang="en-US" sz="4800" b="1">
                <a:solidFill>
                  <a:schemeClr val="accent3">
                    <a:lumMod val="90000"/>
                  </a:schemeClr>
                </a:solidFill>
              </a:endParaRPr>
            </a:p>
          </p:txBody>
        </p:sp>
        <p:sp>
          <p:nvSpPr>
            <p:cNvPr id="6" name="TextBox 5">
              <a:extLst>
                <a:ext uri="{FF2B5EF4-FFF2-40B4-BE49-F238E27FC236}">
                  <a16:creationId xmlns:a16="http://schemas.microsoft.com/office/drawing/2014/main" id="{D488D362-B7C0-0D46-579D-F687DDEB79C1}"/>
                </a:ext>
              </a:extLst>
            </p:cNvPr>
            <p:cNvSpPr txBox="1"/>
            <p:nvPr/>
          </p:nvSpPr>
          <p:spPr>
            <a:xfrm>
              <a:off x="854440" y="2885455"/>
              <a:ext cx="6520722" cy="1899895"/>
            </a:xfrm>
            <a:prstGeom prst="rect">
              <a:avLst/>
            </a:prstGeom>
            <a:noFill/>
            <a:ln>
              <a:noFill/>
            </a:ln>
          </p:spPr>
          <p:txBody>
            <a:bodyPr wrap="square">
              <a:spAutoFit/>
            </a:bodyPr>
            <a:lstStyle/>
            <a:p>
              <a:pPr marL="0" marR="0" lvl="0" indent="0" algn="ctr" defTabSz="914400" rtl="0" eaLnBrk="1" fontAlgn="auto" latinLnBrk="0" hangingPunct="1">
                <a:lnSpc>
                  <a:spcPct val="80000"/>
                </a:lnSpc>
                <a:spcBef>
                  <a:spcPts val="1200"/>
                </a:spcBef>
                <a:spcAft>
                  <a:spcPts val="0"/>
                </a:spcAft>
                <a:buClrTx/>
                <a:buSzTx/>
                <a:buFontTx/>
                <a:buNone/>
                <a:tabLst/>
                <a:defRPr/>
              </a:pPr>
              <a:r>
                <a:rPr kumimoji="0" lang="en-US" sz="4000" b="1" i="0" u="none" strike="noStrike" kern="1200" cap="none" spc="0" normalizeH="0" baseline="0" noProof="0">
                  <a:ln>
                    <a:noFill/>
                  </a:ln>
                  <a:solidFill>
                    <a:srgbClr val="C4DEFD">
                      <a:lumMod val="90000"/>
                    </a:srgbClr>
                  </a:solidFill>
                  <a:effectLst/>
                  <a:uLnTx/>
                  <a:uFillTx/>
                </a:rPr>
                <a:t>Crowdsource: Deforestation </a:t>
              </a:r>
              <a:r>
                <a:rPr lang="en-US" sz="4000" b="1">
                  <a:solidFill>
                    <a:srgbClr val="C4DEFD">
                      <a:lumMod val="90000"/>
                    </a:srgbClr>
                  </a:solidFill>
                </a:rPr>
                <a:t>Identification</a:t>
              </a:r>
              <a:endParaRPr kumimoji="0" lang="en-US" sz="4000" b="1" i="0" u="none" strike="noStrike" kern="1200" cap="none" spc="0" normalizeH="0" baseline="0" noProof="0">
                <a:ln>
                  <a:noFill/>
                </a:ln>
                <a:solidFill>
                  <a:srgbClr val="C4DEFD">
                    <a:lumMod val="90000"/>
                  </a:srgbClr>
                </a:solidFill>
                <a:effectLst/>
                <a:uLnTx/>
                <a:uFillTx/>
              </a:endParaRPr>
            </a:p>
          </p:txBody>
        </p:sp>
      </p:grpSp>
    </p:spTree>
    <p:custDataLst>
      <p:tags r:id="rId1"/>
    </p:custDataLst>
    <p:extLst>
      <p:ext uri="{BB962C8B-B14F-4D97-AF65-F5344CB8AC3E}">
        <p14:creationId xmlns:p14="http://schemas.microsoft.com/office/powerpoint/2010/main" val="56833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143C9D-5DE4-7951-DC46-C362055F1AF9}"/>
              </a:ext>
            </a:extLst>
          </p:cNvPr>
          <p:cNvSpPr/>
          <p:nvPr/>
        </p:nvSpPr>
        <p:spPr>
          <a:xfrm>
            <a:off x="0" y="1573307"/>
            <a:ext cx="18288000" cy="72301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pPr algn="ctr"/>
            <a:endParaRPr lang="en-US" sz="7200">
              <a:solidFill>
                <a:schemeClr val="accent1"/>
              </a:solidFill>
            </a:endParaRPr>
          </a:p>
        </p:txBody>
      </p:sp>
      <p:sp>
        <p:nvSpPr>
          <p:cNvPr id="2" name="Title 1">
            <a:extLst>
              <a:ext uri="{FF2B5EF4-FFF2-40B4-BE49-F238E27FC236}">
                <a16:creationId xmlns:a16="http://schemas.microsoft.com/office/drawing/2014/main" id="{5C7EB2AE-5128-DFC4-430A-D01313CC53E1}"/>
              </a:ext>
            </a:extLst>
          </p:cNvPr>
          <p:cNvSpPr>
            <a:spLocks noGrp="1"/>
          </p:cNvSpPr>
          <p:nvPr>
            <p:ph type="title"/>
          </p:nvPr>
        </p:nvSpPr>
        <p:spPr>
          <a:xfrm>
            <a:off x="391109" y="2402628"/>
            <a:ext cx="4428276" cy="1551194"/>
          </a:xfrm>
        </p:spPr>
        <p:txBody>
          <a:bodyPr anchor="ctr">
            <a:norm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US" sz="5600">
                <a:solidFill>
                  <a:schemeClr val="accent5"/>
                </a:solidFill>
                <a:latin typeface="+mj-lt"/>
              </a:rPr>
              <a:t>Model Cards</a:t>
            </a:r>
          </a:p>
        </p:txBody>
      </p:sp>
      <p:pic>
        <p:nvPicPr>
          <p:cNvPr id="6" name="Model Cards edit">
            <a:hlinkClick r:id="" action="ppaction://media"/>
            <a:extLst>
              <a:ext uri="{FF2B5EF4-FFF2-40B4-BE49-F238E27FC236}">
                <a16:creationId xmlns:a16="http://schemas.microsoft.com/office/drawing/2014/main" id="{017C13E9-E457-A39F-07BF-7AFA37C8E8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39941" y="1573307"/>
            <a:ext cx="11301395" cy="6357035"/>
          </a:xfrm>
          <a:prstGeom prst="rect">
            <a:avLst/>
          </a:prstGeom>
        </p:spPr>
      </p:pic>
      <p:pic>
        <p:nvPicPr>
          <p:cNvPr id="4" name="Picture 3">
            <a:extLst>
              <a:ext uri="{FF2B5EF4-FFF2-40B4-BE49-F238E27FC236}">
                <a16:creationId xmlns:a16="http://schemas.microsoft.com/office/drawing/2014/main" id="{6ED0E52D-F751-5634-2A46-5B1A4893AC48}"/>
              </a:ext>
            </a:extLst>
          </p:cNvPr>
          <p:cNvPicPr>
            <a:picLocks noChangeAspect="1"/>
          </p:cNvPicPr>
          <p:nvPr/>
        </p:nvPicPr>
        <p:blipFill>
          <a:blip r:embed="rId6"/>
          <a:stretch>
            <a:fillRect/>
          </a:stretch>
        </p:blipFill>
        <p:spPr>
          <a:xfrm>
            <a:off x="4319250" y="1237130"/>
            <a:ext cx="13834317" cy="7796135"/>
          </a:xfrm>
          <a:prstGeom prst="rect">
            <a:avLst/>
          </a:prstGeom>
        </p:spPr>
      </p:pic>
    </p:spTree>
    <p:extLst>
      <p:ext uri="{BB962C8B-B14F-4D97-AF65-F5344CB8AC3E}">
        <p14:creationId xmlns:p14="http://schemas.microsoft.com/office/powerpoint/2010/main" val="190215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3" cstate="print"/>
            <a:stretch>
              <a:fillRect/>
            </a:stretch>
          </p:blipFill>
          <p:spPr>
            <a:xfrm>
              <a:off x="0" y="0"/>
              <a:ext cx="18287999" cy="10286996"/>
            </a:xfrm>
            <a:prstGeom prst="rect">
              <a:avLst/>
            </a:prstGeom>
          </p:spPr>
        </p:pic>
        <p:pic>
          <p:nvPicPr>
            <p:cNvPr id="4" name="object 4"/>
            <p:cNvPicPr/>
            <p:nvPr/>
          </p:nvPicPr>
          <p:blipFill>
            <a:blip r:embed="rId4" cstate="print"/>
            <a:stretch>
              <a:fillRect/>
            </a:stretch>
          </p:blipFill>
          <p:spPr>
            <a:xfrm>
              <a:off x="0" y="0"/>
              <a:ext cx="18288000" cy="10287000"/>
            </a:xfrm>
            <a:prstGeom prst="rect">
              <a:avLst/>
            </a:prstGeom>
          </p:spPr>
        </p:pic>
      </p:grpSp>
      <p:sp>
        <p:nvSpPr>
          <p:cNvPr id="10" name="object 10"/>
          <p:cNvSpPr txBox="1">
            <a:spLocks noGrp="1"/>
          </p:cNvSpPr>
          <p:nvPr>
            <p:ph type="ftr" sz="quarter" idx="5"/>
          </p:nvPr>
        </p:nvSpPr>
        <p:spPr>
          <a:xfrm>
            <a:off x="0" y="1"/>
            <a:ext cx="0" cy="16262144"/>
          </a:xfrm>
          <a:prstGeom prst="rect">
            <a:avLst/>
          </a:prstGeom>
        </p:spPr>
        <p:txBody>
          <a:bodyPr vert="horz" wrap="square" lIns="0" tIns="11430" rIns="0" bIns="0" rtlCol="0">
            <a:spAutoFit/>
          </a:bodyPr>
          <a:ls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9" algn="l" defTabSz="609570" rtl="0" eaLnBrk="1" latinLnBrk="0" hangingPunct="1">
              <a:defRPr sz="2400" kern="1200">
                <a:solidFill>
                  <a:schemeClr val="tx1"/>
                </a:solidFill>
                <a:latin typeface="+mn-lt"/>
                <a:ea typeface="+mn-ea"/>
                <a:cs typeface="+mn-cs"/>
              </a:defRPr>
            </a:lvl5pPr>
            <a:lvl6pPr marL="3047847"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6" algn="l" defTabSz="609570" rtl="0" eaLnBrk="1" latinLnBrk="0" hangingPunct="1">
              <a:defRPr sz="2400" kern="1200">
                <a:solidFill>
                  <a:schemeClr val="tx1"/>
                </a:solidFill>
                <a:latin typeface="+mn-lt"/>
                <a:ea typeface="+mn-ea"/>
                <a:cs typeface="+mn-cs"/>
              </a:defRPr>
            </a:lvl9pPr>
          </a:lstStyle>
          <a:p>
            <a:pPr marL="12701">
              <a:spcBef>
                <a:spcPts val="90"/>
              </a:spcBef>
            </a:pPr>
            <a:r>
              <a:rPr spc="120"/>
              <a:t>Copyright</a:t>
            </a:r>
            <a:r>
              <a:rPr spc="161"/>
              <a:t>  </a:t>
            </a:r>
            <a:r>
              <a:rPr spc="100"/>
              <a:t>©</a:t>
            </a:r>
            <a:r>
              <a:rPr spc="244"/>
              <a:t> </a:t>
            </a:r>
            <a:r>
              <a:rPr spc="185"/>
              <a:t>SAS</a:t>
            </a:r>
            <a:r>
              <a:rPr spc="335"/>
              <a:t> </a:t>
            </a:r>
            <a:r>
              <a:rPr spc="110"/>
              <a:t>Institute</a:t>
            </a:r>
            <a:r>
              <a:rPr spc="165"/>
              <a:t>  </a:t>
            </a:r>
            <a:r>
              <a:rPr spc="80"/>
              <a:t>Inc.</a:t>
            </a:r>
            <a:r>
              <a:rPr spc="315"/>
              <a:t> </a:t>
            </a:r>
            <a:r>
              <a:rPr spc="135"/>
              <a:t>All</a:t>
            </a:r>
            <a:r>
              <a:rPr spc="335"/>
              <a:t> </a:t>
            </a:r>
            <a:r>
              <a:t>r</a:t>
            </a:r>
            <a:r>
              <a:rPr spc="-100"/>
              <a:t> </a:t>
            </a:r>
            <a:r>
              <a:rPr spc="105" err="1"/>
              <a:t>ights</a:t>
            </a:r>
            <a:r>
              <a:rPr spc="365"/>
              <a:t> </a:t>
            </a:r>
            <a:r>
              <a:rPr spc="95"/>
              <a:t>reserved.</a:t>
            </a:r>
          </a:p>
        </p:txBody>
      </p:sp>
      <p:pic>
        <p:nvPicPr>
          <p:cNvPr id="12" name="Picture 11">
            <a:extLst>
              <a:ext uri="{FF2B5EF4-FFF2-40B4-BE49-F238E27FC236}">
                <a16:creationId xmlns:a16="http://schemas.microsoft.com/office/drawing/2014/main" id="{7F73145C-5C73-600E-8434-6AC833C3C360}"/>
              </a:ext>
            </a:extLst>
          </p:cNvPr>
          <p:cNvPicPr>
            <a:picLocks noChangeAspect="1"/>
          </p:cNvPicPr>
          <p:nvPr/>
        </p:nvPicPr>
        <p:blipFill>
          <a:blip r:embed="rId5"/>
          <a:stretch>
            <a:fillRect/>
          </a:stretch>
        </p:blipFill>
        <p:spPr>
          <a:xfrm>
            <a:off x="0" y="5"/>
            <a:ext cx="18307878" cy="10286996"/>
          </a:xfrm>
          <a:prstGeom prst="rect">
            <a:avLst/>
          </a:prstGeom>
        </p:spPr>
      </p:pic>
    </p:spTree>
    <p:extLst>
      <p:ext uri="{BB962C8B-B14F-4D97-AF65-F5344CB8AC3E}">
        <p14:creationId xmlns:p14="http://schemas.microsoft.com/office/powerpoint/2010/main" val="118003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A0E010-EC7E-7EA7-9EFF-967AD10D959D}"/>
              </a:ext>
            </a:extLst>
          </p:cNvPr>
          <p:cNvSpPr>
            <a:spLocks noGrp="1"/>
          </p:cNvSpPr>
          <p:nvPr>
            <p:ph type="title"/>
          </p:nvPr>
        </p:nvSpPr>
        <p:spPr/>
        <p:txBody>
          <a:bodyPr/>
          <a:lstStyle/>
          <a:p>
            <a:r>
              <a:rPr lang="en-US"/>
              <a:t>Thank you!</a:t>
            </a:r>
            <a:endParaRPr lang="en-CA"/>
          </a:p>
        </p:txBody>
      </p:sp>
    </p:spTree>
    <p:extLst>
      <p:ext uri="{BB962C8B-B14F-4D97-AF65-F5344CB8AC3E}">
        <p14:creationId xmlns:p14="http://schemas.microsoft.com/office/powerpoint/2010/main" val="219960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CF0A57-1E55-543A-417A-6D4621754F77}"/>
              </a:ext>
            </a:extLst>
          </p:cNvPr>
          <p:cNvPicPr>
            <a:picLocks noChangeAspect="1"/>
          </p:cNvPicPr>
          <p:nvPr/>
        </p:nvPicPr>
        <p:blipFill>
          <a:blip r:embed="rId3"/>
          <a:stretch>
            <a:fillRect/>
          </a:stretch>
        </p:blipFill>
        <p:spPr>
          <a:xfrm>
            <a:off x="5788119" y="274448"/>
            <a:ext cx="12364971" cy="8968790"/>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5F5E54D4-B324-AF12-CE68-793C42902411}"/>
              </a:ext>
            </a:extLst>
          </p:cNvPr>
          <p:cNvGrpSpPr/>
          <p:nvPr/>
        </p:nvGrpSpPr>
        <p:grpSpPr>
          <a:xfrm>
            <a:off x="457200" y="3291840"/>
            <a:ext cx="6613172" cy="3091875"/>
            <a:chOff x="507157" y="2132046"/>
            <a:chExt cx="7440869" cy="3729109"/>
          </a:xfrm>
        </p:grpSpPr>
        <p:sp>
          <p:nvSpPr>
            <p:cNvPr id="4" name="Rounded Rectangle 55">
              <a:extLst>
                <a:ext uri="{FF2B5EF4-FFF2-40B4-BE49-F238E27FC236}">
                  <a16:creationId xmlns:a16="http://schemas.microsoft.com/office/drawing/2014/main" id="{9D97D136-25EB-6D23-04AA-228AAD29DC7A}"/>
                </a:ext>
              </a:extLst>
            </p:cNvPr>
            <p:cNvSpPr/>
            <p:nvPr/>
          </p:nvSpPr>
          <p:spPr>
            <a:xfrm>
              <a:off x="507157" y="2132046"/>
              <a:ext cx="7440869" cy="3729109"/>
            </a:xfrm>
            <a:prstGeom prst="roundRect">
              <a:avLst/>
            </a:prstGeom>
            <a:solidFill>
              <a:schemeClr val="accent4">
                <a:lumMod val="90000"/>
                <a:lumOff val="1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365760" rIns="182880" rtlCol="0" anchor="ctr"/>
            <a:lstStyle/>
            <a:p>
              <a:pPr algn="ctr">
                <a:lnSpc>
                  <a:spcPct val="75000"/>
                </a:lnSpc>
                <a:spcBef>
                  <a:spcPts val="1200"/>
                </a:spcBef>
              </a:pPr>
              <a:endParaRPr lang="en-US" sz="4800" b="1">
                <a:solidFill>
                  <a:schemeClr val="accent3">
                    <a:lumMod val="90000"/>
                  </a:schemeClr>
                </a:solidFill>
              </a:endParaRPr>
            </a:p>
          </p:txBody>
        </p:sp>
        <p:sp>
          <p:nvSpPr>
            <p:cNvPr id="5" name="TextBox 4">
              <a:extLst>
                <a:ext uri="{FF2B5EF4-FFF2-40B4-BE49-F238E27FC236}">
                  <a16:creationId xmlns:a16="http://schemas.microsoft.com/office/drawing/2014/main" id="{E937EDAD-7A94-0661-8D93-70EBB1ABB674}"/>
                </a:ext>
              </a:extLst>
            </p:cNvPr>
            <p:cNvSpPr txBox="1"/>
            <p:nvPr/>
          </p:nvSpPr>
          <p:spPr>
            <a:xfrm>
              <a:off x="2180732" y="3343619"/>
              <a:ext cx="3816685" cy="1305961"/>
            </a:xfrm>
            <a:prstGeom prst="rect">
              <a:avLst/>
            </a:prstGeom>
            <a:noFill/>
            <a:ln>
              <a:noFill/>
            </a:ln>
          </p:spPr>
          <p:txBody>
            <a:bodyPr wrap="square">
              <a:spAutoFit/>
            </a:bodyPr>
            <a:lstStyle/>
            <a:p>
              <a:pPr marL="0" marR="0" lvl="0" indent="0" algn="ctr" defTabSz="914400" rtl="0" eaLnBrk="1" fontAlgn="auto" latinLnBrk="0" hangingPunct="1">
                <a:lnSpc>
                  <a:spcPct val="80000"/>
                </a:lnSpc>
                <a:spcBef>
                  <a:spcPts val="1200"/>
                </a:spcBef>
                <a:spcAft>
                  <a:spcPts val="0"/>
                </a:spcAft>
                <a:buClrTx/>
                <a:buSzTx/>
                <a:buFontTx/>
                <a:buNone/>
                <a:tabLst/>
                <a:defRPr/>
              </a:pPr>
              <a:r>
                <a:rPr kumimoji="0" lang="en-US" sz="4000" b="1" i="0" u="none" strike="noStrike" kern="1200" cap="none" spc="0" normalizeH="0" baseline="0" noProof="0">
                  <a:ln>
                    <a:noFill/>
                  </a:ln>
                  <a:solidFill>
                    <a:srgbClr val="C4DEFD">
                      <a:lumMod val="90000"/>
                    </a:srgbClr>
                  </a:solidFill>
                  <a:effectLst/>
                  <a:uLnTx/>
                  <a:uFillTx/>
                  <a:ea typeface="+mn-ea"/>
                  <a:cs typeface="+mn-cs"/>
                </a:rPr>
                <a:t>Report Results</a:t>
              </a:r>
              <a:endParaRPr kumimoji="0" lang="en-US" sz="4400" b="1" i="0" u="none" strike="noStrike" kern="1200" cap="none" spc="0" normalizeH="0" baseline="0" noProof="0">
                <a:ln>
                  <a:noFill/>
                </a:ln>
                <a:solidFill>
                  <a:srgbClr val="C4DEFD">
                    <a:lumMod val="90000"/>
                  </a:srgbClr>
                </a:solidFill>
                <a:effectLst/>
                <a:uLnTx/>
                <a:uFillTx/>
                <a:ea typeface="+mn-ea"/>
                <a:cs typeface="+mn-cs"/>
              </a:endParaRPr>
            </a:p>
          </p:txBody>
        </p:sp>
      </p:grpSp>
    </p:spTree>
    <p:custDataLst>
      <p:tags r:id="rId1"/>
    </p:custDataLst>
    <p:extLst>
      <p:ext uri="{BB962C8B-B14F-4D97-AF65-F5344CB8AC3E}">
        <p14:creationId xmlns:p14="http://schemas.microsoft.com/office/powerpoint/2010/main" val="420942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3CEBF6-F5D3-BC53-F5FD-4A16ECA9ACAD}"/>
              </a:ext>
            </a:extLst>
          </p:cNvPr>
          <p:cNvSpPr>
            <a:spLocks noGrp="1"/>
          </p:cNvSpPr>
          <p:nvPr>
            <p:ph type="title"/>
          </p:nvPr>
        </p:nvSpPr>
        <p:spPr>
          <a:xfrm>
            <a:off x="1252431" y="2742843"/>
            <a:ext cx="14918669" cy="2400657"/>
          </a:xfrm>
        </p:spPr>
        <p:txBody>
          <a:bodyPr/>
          <a:lstStyle/>
          <a:p>
            <a:r>
              <a:rPr lang="en-US"/>
              <a:t>What is Ethical AI / Trustworthy AI and why is it important?</a:t>
            </a:r>
          </a:p>
        </p:txBody>
      </p:sp>
    </p:spTree>
    <p:custDataLst>
      <p:tags r:id="rId1"/>
    </p:custDataLst>
    <p:extLst>
      <p:ext uri="{BB962C8B-B14F-4D97-AF65-F5344CB8AC3E}">
        <p14:creationId xmlns:p14="http://schemas.microsoft.com/office/powerpoint/2010/main" val="103011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pic>
        <p:nvPicPr>
          <p:cNvPr id="2122" name="Google Shape;2122;p177"/>
          <p:cNvPicPr preferRelativeResize="0"/>
          <p:nvPr/>
        </p:nvPicPr>
        <p:blipFill>
          <a:blip r:embed="rId3">
            <a:alphaModFix/>
          </a:blip>
          <a:stretch>
            <a:fillRect/>
          </a:stretch>
        </p:blipFill>
        <p:spPr>
          <a:xfrm>
            <a:off x="0" y="335501"/>
            <a:ext cx="7010400" cy="7791450"/>
          </a:xfrm>
          <a:prstGeom prst="rect">
            <a:avLst/>
          </a:prstGeom>
          <a:noFill/>
          <a:ln>
            <a:noFill/>
          </a:ln>
        </p:spPr>
      </p:pic>
      <p:sp>
        <p:nvSpPr>
          <p:cNvPr id="2123" name="Google Shape;2123;p177"/>
          <p:cNvSpPr txBox="1"/>
          <p:nvPr/>
        </p:nvSpPr>
        <p:spPr>
          <a:xfrm>
            <a:off x="0" y="8126951"/>
            <a:ext cx="6442364" cy="584715"/>
          </a:xfrm>
          <a:prstGeom prst="rect">
            <a:avLst/>
          </a:prstGeom>
          <a:noFill/>
          <a:ln>
            <a:noFill/>
          </a:ln>
        </p:spPr>
        <p:txBody>
          <a:bodyPr spcFirstLastPara="1" wrap="square" lIns="182850" tIns="182850" rIns="182850" bIns="182850" anchor="t" anchorCtr="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 sz="1400">
                <a:solidFill>
                  <a:schemeClr val="accent5"/>
                </a:solidFill>
              </a:rPr>
              <a:t>Source: Reed, Betsy. </a:t>
            </a:r>
            <a:r>
              <a:rPr lang="en-US" sz="1400" i="1">
                <a:solidFill>
                  <a:schemeClr val="accent5"/>
                </a:solidFill>
              </a:rPr>
              <a:t>The Guardian</a:t>
            </a:r>
            <a:r>
              <a:rPr lang="en-US" sz="1400">
                <a:solidFill>
                  <a:schemeClr val="accent5"/>
                </a:solidFill>
              </a:rPr>
              <a:t>, Guardian News and Media, 26 Jan. 2024</a:t>
            </a:r>
            <a:endParaRPr sz="1400">
              <a:solidFill>
                <a:schemeClr val="accent5"/>
              </a:solidFill>
            </a:endParaRPr>
          </a:p>
        </p:txBody>
      </p:sp>
      <p:sp>
        <p:nvSpPr>
          <p:cNvPr id="2124" name="Google Shape;2124;p177"/>
          <p:cNvSpPr txBox="1"/>
          <p:nvPr/>
        </p:nvSpPr>
        <p:spPr>
          <a:xfrm>
            <a:off x="14519564" y="8065866"/>
            <a:ext cx="3657600" cy="800158"/>
          </a:xfrm>
          <a:prstGeom prst="rect">
            <a:avLst/>
          </a:prstGeom>
          <a:noFill/>
          <a:ln>
            <a:noFill/>
          </a:ln>
        </p:spPr>
        <p:txBody>
          <a:bodyPr spcFirstLastPara="1" wrap="square" lIns="182850" tIns="182850" rIns="182850" bIns="182850" anchor="t" anchorCtr="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 sz="1400">
                <a:solidFill>
                  <a:schemeClr val="accent5"/>
                </a:solidFill>
              </a:rPr>
              <a:t>Source:</a:t>
            </a:r>
            <a:r>
              <a:rPr lang="en-US" sz="1400">
                <a:solidFill>
                  <a:schemeClr val="accent5"/>
                </a:solidFill>
              </a:rPr>
              <a:t> Coscarelli, Joe. </a:t>
            </a:r>
            <a:r>
              <a:rPr lang="en-US" sz="1400" i="1">
                <a:solidFill>
                  <a:schemeClr val="accent5"/>
                </a:solidFill>
              </a:rPr>
              <a:t>The New York Times</a:t>
            </a:r>
            <a:r>
              <a:rPr lang="en-US" sz="1400">
                <a:solidFill>
                  <a:schemeClr val="accent5"/>
                </a:solidFill>
              </a:rPr>
              <a:t>, The New York Times, 19 Apr. 2023</a:t>
            </a:r>
            <a:endParaRPr sz="1800"/>
          </a:p>
        </p:txBody>
      </p:sp>
      <p:pic>
        <p:nvPicPr>
          <p:cNvPr id="2125" name="Google Shape;2125;p177"/>
          <p:cNvPicPr preferRelativeResize="0"/>
          <p:nvPr/>
        </p:nvPicPr>
        <p:blipFill rotWithShape="1">
          <a:blip r:embed="rId4">
            <a:alphaModFix/>
          </a:blip>
          <a:srcRect r="4452"/>
          <a:stretch/>
        </p:blipFill>
        <p:spPr>
          <a:xfrm>
            <a:off x="8570651" y="1"/>
            <a:ext cx="9717348" cy="2149100"/>
          </a:xfrm>
          <a:prstGeom prst="rect">
            <a:avLst/>
          </a:prstGeom>
          <a:noFill/>
          <a:ln>
            <a:noFill/>
          </a:ln>
        </p:spPr>
      </p:pic>
      <p:pic>
        <p:nvPicPr>
          <p:cNvPr id="2126" name="Google Shape;2126;p177"/>
          <p:cNvPicPr preferRelativeResize="0"/>
          <p:nvPr/>
        </p:nvPicPr>
        <p:blipFill rotWithShape="1">
          <a:blip r:embed="rId5">
            <a:alphaModFix/>
          </a:blip>
          <a:srcRect r="4722"/>
          <a:stretch/>
        </p:blipFill>
        <p:spPr>
          <a:xfrm>
            <a:off x="7010402" y="2149102"/>
            <a:ext cx="7509162" cy="8160200"/>
          </a:xfrm>
          <a:prstGeom prst="rect">
            <a:avLst/>
          </a:prstGeom>
          <a:noFill/>
          <a:ln>
            <a:noFill/>
          </a:ln>
        </p:spPr>
      </p:pic>
      <p:sp>
        <p:nvSpPr>
          <p:cNvPr id="2127" name="Google Shape;2127;p177"/>
          <p:cNvSpPr txBox="1"/>
          <p:nvPr/>
        </p:nvSpPr>
        <p:spPr>
          <a:xfrm>
            <a:off x="11014500" y="1420976"/>
            <a:ext cx="6554400" cy="584715"/>
          </a:xfrm>
          <a:prstGeom prst="rect">
            <a:avLst/>
          </a:prstGeom>
          <a:noFill/>
          <a:ln>
            <a:noFill/>
          </a:ln>
        </p:spPr>
        <p:txBody>
          <a:bodyPr spcFirstLastPara="1" wrap="square" lIns="182850" tIns="182850" rIns="182850" bIns="182850" anchor="t" anchorCtr="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 sz="1400">
                <a:solidFill>
                  <a:schemeClr val="accent5"/>
                </a:solidFill>
              </a:rPr>
              <a:t>Source:</a:t>
            </a:r>
            <a:r>
              <a:rPr lang="en-US" sz="1400">
                <a:solidFill>
                  <a:schemeClr val="accent5"/>
                </a:solidFill>
              </a:rPr>
              <a:t> Matza, Max. </a:t>
            </a:r>
            <a:r>
              <a:rPr lang="en-US" sz="1400" i="1">
                <a:solidFill>
                  <a:schemeClr val="accent5"/>
                </a:solidFill>
              </a:rPr>
              <a:t>BBC News</a:t>
            </a:r>
            <a:r>
              <a:rPr lang="en-US" sz="1400">
                <a:solidFill>
                  <a:schemeClr val="accent5"/>
                </a:solidFill>
              </a:rPr>
              <a:t>, BBC, 22 Jan. 2024</a:t>
            </a:r>
            <a:endParaRPr sz="1400">
              <a:solidFill>
                <a:schemeClr val="accent5"/>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pic>
        <p:nvPicPr>
          <p:cNvPr id="2145" name="Google Shape;2145;p180"/>
          <p:cNvPicPr preferRelativeResize="0"/>
          <p:nvPr/>
        </p:nvPicPr>
        <p:blipFill>
          <a:blip r:embed="rId3">
            <a:alphaModFix/>
          </a:blip>
          <a:stretch>
            <a:fillRect/>
          </a:stretch>
        </p:blipFill>
        <p:spPr>
          <a:xfrm>
            <a:off x="7819252" y="157451"/>
            <a:ext cx="4093151" cy="2615051"/>
          </a:xfrm>
          <a:prstGeom prst="rect">
            <a:avLst/>
          </a:prstGeom>
          <a:noFill/>
          <a:ln>
            <a:noFill/>
          </a:ln>
        </p:spPr>
      </p:pic>
      <p:sp>
        <p:nvSpPr>
          <p:cNvPr id="2146" name="Google Shape;2146;p180"/>
          <p:cNvSpPr txBox="1"/>
          <p:nvPr/>
        </p:nvSpPr>
        <p:spPr>
          <a:xfrm>
            <a:off x="12146280" y="2480144"/>
            <a:ext cx="7396800" cy="584715"/>
          </a:xfrm>
          <a:prstGeom prst="rect">
            <a:avLst/>
          </a:prstGeom>
          <a:noFill/>
          <a:ln>
            <a:noFill/>
          </a:ln>
        </p:spPr>
        <p:txBody>
          <a:bodyPr spcFirstLastPara="1" wrap="square" lIns="182850" tIns="182850" rIns="182850" bIns="182850" anchor="t" anchorCtr="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 sz="1400">
                <a:solidFill>
                  <a:schemeClr val="accent5"/>
                </a:solidFill>
              </a:rPr>
              <a:t>Source:</a:t>
            </a:r>
            <a:r>
              <a:rPr lang="en" sz="1400"/>
              <a:t> </a:t>
            </a:r>
            <a:r>
              <a:rPr lang="en-US" sz="1400">
                <a:solidFill>
                  <a:schemeClr val="accent5"/>
                </a:solidFill>
                <a:effectLst/>
              </a:rPr>
              <a:t>Ballou, Brian. </a:t>
            </a:r>
            <a:r>
              <a:rPr lang="en-US" sz="1400" i="1" err="1">
                <a:solidFill>
                  <a:schemeClr val="accent5"/>
                </a:solidFill>
              </a:rPr>
              <a:t>T</a:t>
            </a:r>
            <a:r>
              <a:rPr lang="en-US" sz="1400" i="1" err="1">
                <a:solidFill>
                  <a:schemeClr val="accent5"/>
                </a:solidFill>
                <a:effectLst/>
              </a:rPr>
              <a:t>echstrong.Ai</a:t>
            </a:r>
            <a:r>
              <a:rPr lang="en-US" sz="1400">
                <a:solidFill>
                  <a:schemeClr val="accent5"/>
                </a:solidFill>
                <a:effectLst/>
              </a:rPr>
              <a:t>, 15 Nov. 2024</a:t>
            </a:r>
          </a:p>
        </p:txBody>
      </p:sp>
      <p:pic>
        <p:nvPicPr>
          <p:cNvPr id="2147" name="Google Shape;2147;p180"/>
          <p:cNvPicPr preferRelativeResize="0"/>
          <p:nvPr/>
        </p:nvPicPr>
        <p:blipFill>
          <a:blip r:embed="rId4">
            <a:alphaModFix/>
          </a:blip>
          <a:stretch>
            <a:fillRect/>
          </a:stretch>
        </p:blipFill>
        <p:spPr>
          <a:xfrm>
            <a:off x="225755" y="157451"/>
            <a:ext cx="7593492" cy="7350750"/>
          </a:xfrm>
          <a:prstGeom prst="rect">
            <a:avLst/>
          </a:prstGeom>
          <a:noFill/>
          <a:ln>
            <a:noFill/>
          </a:ln>
        </p:spPr>
      </p:pic>
      <p:sp>
        <p:nvSpPr>
          <p:cNvPr id="2148" name="Google Shape;2148;p180"/>
          <p:cNvSpPr txBox="1"/>
          <p:nvPr/>
        </p:nvSpPr>
        <p:spPr>
          <a:xfrm>
            <a:off x="150196" y="7349113"/>
            <a:ext cx="7396800" cy="584715"/>
          </a:xfrm>
          <a:prstGeom prst="rect">
            <a:avLst/>
          </a:prstGeom>
          <a:noFill/>
          <a:ln>
            <a:noFill/>
          </a:ln>
        </p:spPr>
        <p:txBody>
          <a:bodyPr spcFirstLastPara="1" wrap="square" lIns="182850" tIns="182850" rIns="182850" bIns="182850" anchor="t" anchorCtr="0">
            <a:spAutoFit/>
          </a:bodyPr>
          <a:lstStyle>
            <a:defPPr>
              <a:defRPr lang="en-US"/>
            </a:defPPr>
            <a:lvl1pPr marL="0" algn="l" defTabSz="609539" rtl="0" eaLnBrk="1" latinLnBrk="0" hangingPunct="1">
              <a:defRPr sz="2400" kern="1200">
                <a:solidFill>
                  <a:schemeClr val="tx1"/>
                </a:solidFill>
                <a:latin typeface="+mn-lt"/>
                <a:ea typeface="+mn-ea"/>
                <a:cs typeface="+mn-cs"/>
              </a:defRPr>
            </a:lvl1pPr>
            <a:lvl2pPr marL="609539" algn="l" defTabSz="609539" rtl="0" eaLnBrk="1" latinLnBrk="0" hangingPunct="1">
              <a:defRPr sz="2400" kern="1200">
                <a:solidFill>
                  <a:schemeClr val="tx1"/>
                </a:solidFill>
                <a:latin typeface="+mn-lt"/>
                <a:ea typeface="+mn-ea"/>
                <a:cs typeface="+mn-cs"/>
              </a:defRPr>
            </a:lvl2pPr>
            <a:lvl3pPr marL="1219078" algn="l" defTabSz="609539" rtl="0" eaLnBrk="1" latinLnBrk="0" hangingPunct="1">
              <a:defRPr sz="2400" kern="1200">
                <a:solidFill>
                  <a:schemeClr val="tx1"/>
                </a:solidFill>
                <a:latin typeface="+mn-lt"/>
                <a:ea typeface="+mn-ea"/>
                <a:cs typeface="+mn-cs"/>
              </a:defRPr>
            </a:lvl3pPr>
            <a:lvl4pPr marL="1828617" algn="l" defTabSz="609539" rtl="0" eaLnBrk="1" latinLnBrk="0" hangingPunct="1">
              <a:defRPr sz="2400" kern="1200">
                <a:solidFill>
                  <a:schemeClr val="tx1"/>
                </a:solidFill>
                <a:latin typeface="+mn-lt"/>
                <a:ea typeface="+mn-ea"/>
                <a:cs typeface="+mn-cs"/>
              </a:defRPr>
            </a:lvl4pPr>
            <a:lvl5pPr marL="2438156" algn="l" defTabSz="609539" rtl="0" eaLnBrk="1" latinLnBrk="0" hangingPunct="1">
              <a:defRPr sz="2400" kern="1200">
                <a:solidFill>
                  <a:schemeClr val="tx1"/>
                </a:solidFill>
                <a:latin typeface="+mn-lt"/>
                <a:ea typeface="+mn-ea"/>
                <a:cs typeface="+mn-cs"/>
              </a:defRPr>
            </a:lvl5pPr>
            <a:lvl6pPr marL="3047695" algn="l" defTabSz="609539" rtl="0" eaLnBrk="1" latinLnBrk="0" hangingPunct="1">
              <a:defRPr sz="2400" kern="1200">
                <a:solidFill>
                  <a:schemeClr val="tx1"/>
                </a:solidFill>
                <a:latin typeface="+mn-lt"/>
                <a:ea typeface="+mn-ea"/>
                <a:cs typeface="+mn-cs"/>
              </a:defRPr>
            </a:lvl6pPr>
            <a:lvl7pPr marL="3657234" algn="l" defTabSz="609539" rtl="0" eaLnBrk="1" latinLnBrk="0" hangingPunct="1">
              <a:defRPr sz="2400" kern="1200">
                <a:solidFill>
                  <a:schemeClr val="tx1"/>
                </a:solidFill>
                <a:latin typeface="+mn-lt"/>
                <a:ea typeface="+mn-ea"/>
                <a:cs typeface="+mn-cs"/>
              </a:defRPr>
            </a:lvl7pPr>
            <a:lvl8pPr marL="4266773" algn="l" defTabSz="609539" rtl="0" eaLnBrk="1" latinLnBrk="0" hangingPunct="1">
              <a:defRPr sz="2400" kern="1200">
                <a:solidFill>
                  <a:schemeClr val="tx1"/>
                </a:solidFill>
                <a:latin typeface="+mn-lt"/>
                <a:ea typeface="+mn-ea"/>
                <a:cs typeface="+mn-cs"/>
              </a:defRPr>
            </a:lvl8pPr>
            <a:lvl9pPr marL="4876312" algn="l" defTabSz="609539" rtl="0" eaLnBrk="1" latinLnBrk="0" hangingPunct="1">
              <a:defRPr sz="2400" kern="1200">
                <a:solidFill>
                  <a:schemeClr val="tx1"/>
                </a:solidFill>
                <a:latin typeface="+mn-lt"/>
                <a:ea typeface="+mn-ea"/>
                <a:cs typeface="+mn-cs"/>
              </a:defRPr>
            </a:lvl9pPr>
          </a:lstStyle>
          <a:p>
            <a:r>
              <a:rPr lang="en" sz="1400">
                <a:solidFill>
                  <a:schemeClr val="accent5"/>
                </a:solidFill>
              </a:rPr>
              <a:t>Source:</a:t>
            </a:r>
            <a:r>
              <a:rPr lang="en-US" sz="1400">
                <a:solidFill>
                  <a:schemeClr val="accent5"/>
                </a:solidFill>
              </a:rPr>
              <a:t> </a:t>
            </a:r>
            <a:r>
              <a:rPr lang="en-US" sz="1400" i="1">
                <a:solidFill>
                  <a:schemeClr val="accent5"/>
                </a:solidFill>
              </a:rPr>
              <a:t>The Economist,</a:t>
            </a:r>
            <a:r>
              <a:rPr lang="en-US" sz="1400">
                <a:solidFill>
                  <a:schemeClr val="accent5"/>
                </a:solidFill>
              </a:rPr>
              <a:t> The Economist Newspaper, 8 Feb. 2024</a:t>
            </a:r>
            <a:endParaRPr sz="1400">
              <a:solidFill>
                <a:schemeClr val="accent5"/>
              </a:solidFill>
            </a:endParaRPr>
          </a:p>
        </p:txBody>
      </p:sp>
      <p:pic>
        <p:nvPicPr>
          <p:cNvPr id="2149" name="Google Shape;2149;p180"/>
          <p:cNvPicPr preferRelativeResize="0"/>
          <p:nvPr/>
        </p:nvPicPr>
        <p:blipFill>
          <a:blip r:embed="rId5">
            <a:alphaModFix/>
          </a:blip>
          <a:stretch>
            <a:fillRect/>
          </a:stretch>
        </p:blipFill>
        <p:spPr>
          <a:xfrm>
            <a:off x="7196700" y="2936252"/>
            <a:ext cx="10971584" cy="70734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803A1-36AC-58FD-9517-DA2A5D7C6721}"/>
              </a:ext>
            </a:extLst>
          </p:cNvPr>
          <p:cNvPicPr>
            <a:picLocks noChangeAspect="1"/>
          </p:cNvPicPr>
          <p:nvPr/>
        </p:nvPicPr>
        <p:blipFill>
          <a:blip r:embed="rId2"/>
          <a:stretch>
            <a:fillRect/>
          </a:stretch>
        </p:blipFill>
        <p:spPr>
          <a:xfrm>
            <a:off x="4955544" y="618189"/>
            <a:ext cx="9688924" cy="8492598"/>
          </a:xfrm>
          <a:prstGeom prst="rect">
            <a:avLst/>
          </a:prstGeom>
        </p:spPr>
      </p:pic>
      <p:sp>
        <p:nvSpPr>
          <p:cNvPr id="6" name="TextBox 5">
            <a:extLst>
              <a:ext uri="{FF2B5EF4-FFF2-40B4-BE49-F238E27FC236}">
                <a16:creationId xmlns:a16="http://schemas.microsoft.com/office/drawing/2014/main" id="{1B6706A9-D41E-4047-9EBD-2EBFCCA7AC92}"/>
              </a:ext>
            </a:extLst>
          </p:cNvPr>
          <p:cNvSpPr txBox="1"/>
          <p:nvPr/>
        </p:nvSpPr>
        <p:spPr>
          <a:xfrm>
            <a:off x="6961768" y="9110787"/>
            <a:ext cx="6518366" cy="307777"/>
          </a:xfrm>
          <a:prstGeom prst="rect">
            <a:avLst/>
          </a:prstGeom>
          <a:noFill/>
        </p:spPr>
        <p:txBody>
          <a:bodyPr wrap="square">
            <a:spAutoFit/>
          </a:bodyPr>
          <a:lstStyle/>
          <a:p>
            <a:r>
              <a:rPr lang="en-US" sz="1400">
                <a:solidFill>
                  <a:schemeClr val="accent5"/>
                </a:solidFill>
              </a:rPr>
              <a:t>Source: </a:t>
            </a:r>
            <a:r>
              <a:rPr lang="en-CA" sz="1400" err="1">
                <a:solidFill>
                  <a:schemeClr val="accent5"/>
                </a:solidFill>
              </a:rPr>
              <a:t>Sidhartha</a:t>
            </a:r>
            <a:r>
              <a:rPr lang="en-CA" sz="1400">
                <a:solidFill>
                  <a:schemeClr val="accent5"/>
                </a:solidFill>
              </a:rPr>
              <a:t>, Banerjee. </a:t>
            </a:r>
            <a:r>
              <a:rPr lang="en-CA" sz="1400" i="1" u="sng" err="1">
                <a:solidFill>
                  <a:schemeClr val="accent5"/>
                </a:solidFill>
              </a:rPr>
              <a:t>CBCnews</a:t>
            </a:r>
            <a:r>
              <a:rPr lang="en-CA" sz="1400">
                <a:solidFill>
                  <a:schemeClr val="accent5"/>
                </a:solidFill>
              </a:rPr>
              <a:t>, CBC/Radio Canada, 7 Apr. 2024</a:t>
            </a:r>
            <a:endParaRPr lang="en-US" sz="1400">
              <a:solidFill>
                <a:schemeClr val="accent5"/>
              </a:solidFill>
            </a:endParaRPr>
          </a:p>
        </p:txBody>
      </p:sp>
    </p:spTree>
    <p:extLst>
      <p:ext uri="{BB962C8B-B14F-4D97-AF65-F5344CB8AC3E}">
        <p14:creationId xmlns:p14="http://schemas.microsoft.com/office/powerpoint/2010/main" val="118401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1_2020-TEMPLATE-EXTERNAL" val="pdtUH84H"/>
  <p:tag name="ARTICULATE_DESIGN_ID_SAS-EXTERNAL-16X9-2023" val="CJxW6PTk"/>
  <p:tag name="ARTICULATE_DESIGN_ID_1_NDA" val="5KPCLKMf"/>
  <p:tag name="ARTICULATE_DESIGN_ID_1_SAS-EXTERNAL-16X9-2023" val="OvZPFYIY"/>
  <p:tag name="ARTICULATE_DESIGN_ID_SAS - EXTERNAL - 16X9 - 2023" val="iju6vBOG"/>
  <p:tag name="ARTICULATE_DESIGN_ID_SAS - EXTERNAL" val="IZ9bNYet"/>
  <p:tag name="ARTICULATE_DESIGN_ID_SAS - EXTERNAL - NDA" val="RR4fBfJW"/>
  <p:tag name="ARTICULATE_SLIDE_THUMBNAIL_REFRESH" val="1"/>
  <p:tag name="ARTICULATE_DESIGN_ID_CUSTOM DESIGN" val="WASRYxhz"/>
  <p:tag name="ARTICULATE_SLIDE_COUNT" val="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AS - EXTERNAL">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2EA8CE33-CC8D-491A-8407-3C6ED769A2DD}" vid="{4D26F06B-4A77-4C47-863E-04711AA87A0D}"/>
    </a:ext>
  </a:extLst>
</a:theme>
</file>

<file path=ppt/theme/theme2.xml><?xml version="1.0" encoding="utf-8"?>
<a:theme xmlns:a="http://schemas.openxmlformats.org/drawingml/2006/main" name="SAS - EXTERNAL - NDA">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EXTERNAL_Template_2023.potx" id="{2EA8CE33-CC8D-491A-8407-3C6ED769A2DD}" vid="{1F7D936B-969F-4F95-90C8-977DE9F23A1E}"/>
    </a:ext>
  </a:extLst>
</a:theme>
</file>

<file path=ppt/theme/theme3.xml><?xml version="1.0" encoding="utf-8"?>
<a:theme xmlns:a="http://schemas.openxmlformats.org/drawingml/2006/main" name="Office Theme">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AS-2023">
      <a:dk1>
        <a:srgbClr val="000000"/>
      </a:dk1>
      <a:lt1>
        <a:srgbClr val="FFFFFF"/>
      </a:lt1>
      <a:dk2>
        <a:srgbClr val="032954"/>
      </a:dk2>
      <a:lt2>
        <a:srgbClr val="0766D1"/>
      </a:lt2>
      <a:accent1>
        <a:srgbClr val="0766D1"/>
      </a:accent1>
      <a:accent2>
        <a:srgbClr val="4398F9"/>
      </a:accent2>
      <a:accent3>
        <a:srgbClr val="C4DEFD"/>
      </a:accent3>
      <a:accent4>
        <a:srgbClr val="032954"/>
      </a:accent4>
      <a:accent5>
        <a:srgbClr val="7E889A"/>
      </a:accent5>
      <a:accent6>
        <a:srgbClr val="BAC0C9"/>
      </a:accent6>
      <a:hlink>
        <a:srgbClr val="4398F9"/>
      </a:hlink>
      <a:folHlink>
        <a:srgbClr val="C4DEFD"/>
      </a:folHlink>
    </a:clrScheme>
    <a:fontScheme name="Anova">
      <a:majorFont>
        <a:latin typeface="Anova Bold"/>
        <a:ea typeface=""/>
        <a:cs typeface=""/>
      </a:majorFont>
      <a:minorFont>
        <a:latin typeface="A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52B48C136D414EB12EC6609A2B4A69" ma:contentTypeVersion="5" ma:contentTypeDescription="Create a new document." ma:contentTypeScope="" ma:versionID="c506d0840867f1adddbc926f9a8dfc6f">
  <xsd:schema xmlns:xsd="http://www.w3.org/2001/XMLSchema" xmlns:xs="http://www.w3.org/2001/XMLSchema" xmlns:p="http://schemas.microsoft.com/office/2006/metadata/properties" xmlns:ns2="d21cdafc-5a3a-425e-9674-4fb06b514c0e" xmlns:ns3="6e647c50-2143-4825-9865-d236e7692e65" targetNamespace="http://schemas.microsoft.com/office/2006/metadata/properties" ma:root="true" ma:fieldsID="0df08590ed69fcf4c72a3fc3581b1869" ns2:_="" ns3:_="">
    <xsd:import namespace="d21cdafc-5a3a-425e-9674-4fb06b514c0e"/>
    <xsd:import namespace="6e647c50-2143-4825-9865-d236e7692e6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1cdafc-5a3a-425e-9674-4fb06b514c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647c50-2143-4825-9865-d236e7692e6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779852-367B-483D-8C46-CF2C7DC5D261}">
  <ds:schemaRefs>
    <ds:schemaRef ds:uri="6e647c50-2143-4825-9865-d236e7692e65"/>
    <ds:schemaRef ds:uri="d21cdafc-5a3a-425e-9674-4fb06b514c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2663518-7548-4643-8219-608BFF0DFA0C}">
  <ds:schemaRefs>
    <ds:schemaRef ds:uri="6e647c50-2143-4825-9865-d236e7692e65"/>
    <ds:schemaRef ds:uri="d21cdafc-5a3a-425e-9674-4fb06b514c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3E925E4-5239-4639-A029-07B3CFD6A3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EXTERNAL_Template_2023</Template>
  <Application>Microsoft Office PowerPoint</Application>
  <PresentationFormat>Custom</PresentationFormat>
  <Slides>42</Slides>
  <Notes>19</Notes>
  <HiddenSlides>0</HiddenSlide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SAS - EXTERNAL</vt:lpstr>
      <vt:lpstr>SAS - EXTERNAL - NDA</vt:lpstr>
      <vt:lpstr>PowerPoint Presentation</vt:lpstr>
      <vt:lpstr>Detecting Deforestation  in the Amazon</vt:lpstr>
      <vt:lpstr>PowerPoint Presentation</vt:lpstr>
      <vt:lpstr>PowerPoint Presentation</vt:lpstr>
      <vt:lpstr>PowerPoint Presentation</vt:lpstr>
      <vt:lpstr>What is Ethical AI / Trustworthy AI and why is it important?</vt:lpstr>
      <vt:lpstr>PowerPoint Presentation</vt:lpstr>
      <vt:lpstr>PowerPoint Presentation</vt:lpstr>
      <vt:lpstr>PowerPoint Presentation</vt:lpstr>
      <vt:lpstr>AI in the Future</vt:lpstr>
      <vt:lpstr>Acceptance of Innovation at Stake</vt:lpstr>
      <vt:lpstr>Institutions Out of Balance </vt:lpstr>
      <vt:lpstr>PowerPoint Presentation</vt:lpstr>
      <vt:lpstr>PowerPoint Presentation</vt:lpstr>
      <vt:lpstr>AI Impact on Workforce in Canada</vt:lpstr>
      <vt:lpstr>PowerPoint Presentation</vt:lpstr>
      <vt:lpstr>Stakeholders, Opportunities &amp; Risks</vt:lpstr>
      <vt:lpstr>Bias Examples</vt:lpstr>
      <vt:lpstr>Trustworthy AI at SAS</vt:lpstr>
      <vt:lpstr>Our Principles</vt:lpstr>
      <vt:lpstr>Governing AI  at SAS</vt:lpstr>
      <vt:lpstr>Governing AI at SAS</vt:lpstr>
      <vt:lpstr>PowerPoint Presentation</vt:lpstr>
      <vt:lpstr>Identifying sea turtles in the Galapagos</vt:lpstr>
      <vt:lpstr>Sea Turtle Identification</vt:lpstr>
      <vt:lpstr>PowerPoint Presentation</vt:lpstr>
      <vt:lpstr>Promote &amp; Engage AI Ethics Reviews in D4G </vt:lpstr>
      <vt:lpstr>Identifying Canadian Wildfire Boundaries</vt:lpstr>
      <vt:lpstr>Preliminary Fire Boundary Predictions</vt:lpstr>
      <vt:lpstr>Modeling Process</vt:lpstr>
      <vt:lpstr>PowerPoint Presentation</vt:lpstr>
      <vt:lpstr>PowerPoint Presentation</vt:lpstr>
      <vt:lpstr>Nursing Homes / Retirement  Facilities </vt:lpstr>
      <vt:lpstr>PowerPoint Presentation</vt:lpstr>
      <vt:lpstr>What can you do with text?</vt:lpstr>
      <vt:lpstr>PowerPoint Presentation</vt:lpstr>
      <vt:lpstr>PowerPoint Presentation</vt:lpstr>
      <vt:lpstr>PowerPoint Presentation</vt:lpstr>
      <vt:lpstr>When you want to know how it’s made…</vt:lpstr>
      <vt:lpstr>Model Cards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SAS External  PowerPoint </dc:title>
  <dc:creator>Steve Mellgren</dc:creator>
  <cp:revision>2</cp:revision>
  <dcterms:created xsi:type="dcterms:W3CDTF">2024-04-12T15:17:07Z</dcterms:created>
  <dcterms:modified xsi:type="dcterms:W3CDTF">2024-04-18T21:36:40Z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451006F2-8E20-4D4E-B05C-4B5D02827FD6</vt:lpwstr>
  </property>
  <property fmtid="{D5CDD505-2E9C-101B-9397-08002B2CF9AE}" pid="3" name="ArticulatePath">
    <vt:lpwstr>2020-Template-External</vt:lpwstr>
  </property>
  <property fmtid="{D5CDD505-2E9C-101B-9397-08002B2CF9AE}" pid="4" name="ContentTypeId">
    <vt:lpwstr>0x0101008252B48C136D414EB12EC6609A2B4A69</vt:lpwstr>
  </property>
</Properties>
</file>