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59" r:id="rId2"/>
    <p:sldId id="691" r:id="rId3"/>
    <p:sldId id="692" r:id="rId4"/>
    <p:sldId id="620" r:id="rId5"/>
    <p:sldId id="663" r:id="rId6"/>
    <p:sldId id="685" r:id="rId7"/>
    <p:sldId id="672" r:id="rId8"/>
    <p:sldId id="673" r:id="rId9"/>
    <p:sldId id="674" r:id="rId10"/>
    <p:sldId id="675" r:id="rId11"/>
    <p:sldId id="678" r:id="rId12"/>
    <p:sldId id="680" r:id="rId13"/>
    <p:sldId id="690" r:id="rId14"/>
    <p:sldId id="683" r:id="rId15"/>
    <p:sldId id="693" r:id="rId16"/>
    <p:sldId id="689" r:id="rId17"/>
    <p:sldId id="510" r:id="rId18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6D1794-C558-5FEB-21A1-9FE3563AB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84B7D-51B1-E12F-77DB-FAD4C480A4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9368A6-D199-467F-8405-B2C5DBBD7359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3D611-190D-276C-876B-4B5D52B1C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5D865-5229-68C8-CA99-980238FF59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F60E0B-D027-4FF0-9409-AFF0C0F45F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2D5157-66FE-2F62-8F4D-4D3962F9B1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090BB-60FF-009C-1058-F540728C0F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0124C4-CBB0-46E4-B723-C1DA843C5A90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FF5F04-9414-1F79-744B-638F63D240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7CFAA87-92E8-1D20-CE24-DD27F950D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3FB1E-5324-092D-DE6C-7D68BC340A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4DDF7-530F-2F6A-5638-404647C53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33359B-B32B-4199-86F2-E2B67C434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9F0B34B-B5BD-DB33-747E-36BC0BF2CD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DAAD2090-5DFA-2B54-5D30-CA51420E99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9DE5A92-AC95-E36C-0FB4-E000D39FE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B8FA79E-6DC3-4FFF-B5EB-8BADEB74D7A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B69A6BC-2841-7EFB-7110-3D81B64C13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2A3773-A218-C294-D2E3-F90337045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9247F0-6BF3-456D-BE5B-4E588C7D4F43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7CBC5-7533-B31A-3ED9-3C3386D984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141B-9710-46BF-87C0-AB95A9DCF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4D565E-1A91-0941-B880-353B1B6D8A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59554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8071A4E-26FA-BED2-4DFD-3F1A59828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752601"/>
            <a:ext cx="10972800" cy="43735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D13DE-8503-AE19-4C93-F1AC326354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7EA55E-673F-42D8-9E3A-E4697E588E8B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85A4E57-4D74-C155-9F29-788F7EDF5B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E3968-D6AF-4E3B-981E-A1C1F602D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C332E6-70EB-E6E0-47D4-41CA0A0474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175227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39A02B2-985B-6D4F-3DC6-5ECB36068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76401"/>
            <a:ext cx="2743200" cy="44497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76401"/>
            <a:ext cx="8026400" cy="4449763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57617D-420D-38E8-F9BD-06AB9B4EDD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FD71F6-00DF-4709-B745-0EEAA135F022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280A7-675D-E31D-2CEE-9CB67E7D96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5EF8E-12E1-4050-82B4-F42D0E3EB6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64192D-DA31-4BAF-F002-5B20B6EE39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2976490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E8CD0-57E4-AA26-0711-69F43D03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71EC6-210F-42DE-9C53-41977AD35B3D}" type="datetimeFigureOut">
              <a:rPr lang="ru-RU"/>
              <a:pPr>
                <a:defRPr/>
              </a:pPr>
              <a:t>16.04.2024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0F37C5-4C1A-5FDD-61C6-79B38B9F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F4C4DE-5CF4-0C08-CCF6-F7769CE2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9FE67-8F1E-47C4-95D7-8090B540CBE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8822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4F701C7-1D20-4EE2-61E6-4D71A4D63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0038"/>
            <a:ext cx="10972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CDD55-AA4E-492B-D9EF-31F7BBB791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C0C230-FE30-4ED0-B881-88FCA233D562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B440B-731B-1F8F-7B3D-20790026B2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B8D1F-5811-4885-A69B-8558261DBE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7CEE06-1C39-CC4F-BAA0-1310CE82B6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248752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5DCEAA-5C97-FB52-4949-54918EA2A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3DF73D-A072-7915-4C35-E48C408F47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612701-C2E0-4EAB-8904-0C7DD56B85C4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5AFD-8BDB-C650-4A10-88C85708AE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C6911-A877-48BB-9E59-4567580F4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09A0E4-FC81-DCAC-E0C1-A70FF48F44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17830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63490E3-0D25-426F-92A2-B0E1E1A98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274225-9CF2-936C-BE9D-5A8FDBA7A0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F92228-5912-420C-9A25-A12559BA6604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F8AE1-ACB1-DAC9-F255-E8232E000A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A1616-A91A-4E30-8932-EBC053C68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AE9DDD4-5524-1360-3D2D-F90BEB4387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416836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C29B874-F378-337E-09C3-44544F185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4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052825-6227-942F-1E3A-5742261AADE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CF42E3-841A-4418-A41F-4E3BA1029107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9A4E1A-0EB6-4F37-ECCB-9EF5D2522E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AB35-59D8-4C7C-9900-2E05734C24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28D81D-B9E2-A523-92C6-8AC8707482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160933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5D32F73-BC5F-1FDD-BB5A-B815F722B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C3F6A1-5D31-7DDE-D7F8-2AE3091D2E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5F7735-9487-4789-93C4-79EA13D1AFC8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221B22-8047-8DC1-880E-A34750EBBF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EB4C-8223-4662-9010-0E1404584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A5FD9-C104-46C6-BA53-9F7BBDD09D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77033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258DDB6-7798-A945-8502-865E44402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171340-FA4B-A490-5D30-53757497EB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B7EE01-7488-4D0A-8DD5-0F100EFD2066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C906D6-8ADC-9296-92F6-EF33ECEE0B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A4A8-C5E4-480B-B631-003022519F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9DF51-A106-E7D6-8BC2-71EDE1236A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370484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3CA155D-4635-FACE-1501-CF4A57D5E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828801"/>
            <a:ext cx="4011084" cy="85262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831611"/>
            <a:ext cx="6815667" cy="429455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819400"/>
            <a:ext cx="4011084" cy="33067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DA0765C-F7A7-BAB8-9247-65CEDB02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692F19-12D5-47ED-B44C-637A8BB8CEAF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0AE243-BC3D-D3AD-B4B0-2CB5AAD5C3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44D2-2755-4B8D-A4B1-C99F6DD1B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386F8-20A8-94A5-B736-5D7757B836D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253830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F9CC817-661C-E7D8-2C51-4A9ED5A84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0"/>
            <a:ext cx="3048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676400"/>
            <a:ext cx="7315200" cy="3051175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673856" y="381000"/>
            <a:ext cx="85344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B4D04E2-0D91-008B-F5DC-E917C978D2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70BC12-C97A-4C36-B91B-C076C29A9385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2362C7-4CF3-1715-17F7-825405D1E9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6260F-CAE2-46C4-86C5-A97BA3CA06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1D0FE1-393D-AE4E-74C7-7CC7FD5CE0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 b="1"/>
              <a:t>University of Louisville</a:t>
            </a:r>
          </a:p>
        </p:txBody>
      </p:sp>
    </p:spTree>
    <p:extLst>
      <p:ext uri="{BB962C8B-B14F-4D97-AF65-F5344CB8AC3E}">
        <p14:creationId xmlns:p14="http://schemas.microsoft.com/office/powerpoint/2010/main" val="7688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8170B6-7E0F-0EEF-1D8D-4179DACD0912}"/>
              </a:ext>
            </a:extLst>
          </p:cNvPr>
          <p:cNvSpPr/>
          <p:nvPr/>
        </p:nvSpPr>
        <p:spPr>
          <a:xfrm>
            <a:off x="-101600" y="-152400"/>
            <a:ext cx="12395200" cy="457200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2F572AF-BD82-75E9-479D-4136BFA2BF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43E2556-0123-CF83-669C-05C347579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9A8EFD-01B5-461B-B028-EB043EFA0DF3}" type="datetime4">
              <a:rPr lang="en-US"/>
              <a:pPr>
                <a:defRPr/>
              </a:pPr>
              <a:t>April 16, 2024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6F3991-F787-24C2-975F-CC8D204EB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771CBF-9BC7-4A3F-A865-6F1026F73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CA7544-96CA-7988-11B5-18A78DC77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b="0">
                <a:solidFill>
                  <a:schemeClr val="tx1"/>
                </a:solidFill>
              </a:rPr>
              <a:t>Copyright 2011</a:t>
            </a:r>
          </a:p>
          <a:p>
            <a:pPr>
              <a:defRPr/>
            </a:pPr>
            <a:r>
              <a:rPr lang="en-US"/>
              <a:t>University of Louisville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pauseai.info/pdoom" TargetMode="Externa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pdf/2303.08774.pdf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0F6984B-012C-1EFA-DCA6-5D397B1E28B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73736" y="3032919"/>
            <a:ext cx="11582400" cy="96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AI: Unexplainable, Unpredictable, Uncontrollable</a:t>
            </a:r>
            <a:endParaRPr lang="en-US" altLang="en-US" sz="3200" b="1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7F8F2-3EDE-8817-808A-0DEBABEBA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4563" y="4191000"/>
            <a:ext cx="7134225" cy="2286000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</a:t>
            </a:r>
            <a:r>
              <a:rPr lang="en-US" sz="6000" b="1" dirty="0">
                <a:solidFill>
                  <a:schemeClr val="tx1"/>
                </a:solidFill>
              </a:rPr>
              <a:t>   Roman.Yampolskiy</a:t>
            </a:r>
            <a:r>
              <a:rPr lang="en-US" sz="6000" b="1" dirty="0">
                <a:solidFill>
                  <a:srgbClr val="0070C0"/>
                </a:solidFill>
              </a:rPr>
              <a:t>@louisville.edu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tx1"/>
                </a:solidFill>
              </a:rPr>
              <a:t>Computer Engineering and Computer Science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tx1"/>
                </a:solidFill>
              </a:rPr>
              <a:t>University of Louisville - </a:t>
            </a:r>
            <a:r>
              <a:rPr lang="en-US" sz="3800" dirty="0">
                <a:solidFill>
                  <a:srgbClr val="0070C0"/>
                </a:solidFill>
              </a:rPr>
              <a:t>cecs.louisville.edu/</a:t>
            </a:r>
            <a:r>
              <a:rPr lang="en-US" sz="3800" dirty="0" err="1">
                <a:solidFill>
                  <a:srgbClr val="0070C0"/>
                </a:solidFill>
              </a:rPr>
              <a:t>ry</a:t>
            </a:r>
            <a:endParaRPr lang="en-US" sz="3800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Director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CyberSecurity</a:t>
            </a:r>
            <a:r>
              <a:rPr lang="en-US" dirty="0">
                <a:solidFill>
                  <a:schemeClr val="tx1"/>
                </a:solidFill>
              </a:rPr>
              <a:t> Lab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b="1" dirty="0">
                <a:solidFill>
                  <a:schemeClr val="tx1"/>
                </a:solidFill>
              </a:rPr>
              <a:t>@</a:t>
            </a:r>
            <a:r>
              <a:rPr lang="en-US" b="1" dirty="0" err="1">
                <a:solidFill>
                  <a:schemeClr val="tx1"/>
                </a:solidFill>
              </a:rPr>
              <a:t>romanyam</a:t>
            </a:r>
            <a:r>
              <a:rPr lang="en-US" sz="1800" b="1" dirty="0">
                <a:solidFill>
                  <a:schemeClr val="tx1"/>
                </a:solidFill>
              </a:rPr>
              <a:t>                                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 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              /</a:t>
            </a:r>
            <a:r>
              <a:rPr lang="en-US" b="1" dirty="0" err="1">
                <a:solidFill>
                  <a:schemeClr val="tx1"/>
                </a:solidFill>
              </a:rPr>
              <a:t>roman.yampolskiy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61F791B5-6770-66FC-F5D7-8CF74625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541963"/>
            <a:ext cx="1630363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47A56376-36AA-592E-7568-33CF58F76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22963"/>
            <a:ext cx="23161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>
            <a:extLst>
              <a:ext uri="{FF2B5EF4-FFF2-40B4-BE49-F238E27FC236}">
                <a16:creationId xmlns:a16="http://schemas.microsoft.com/office/drawing/2014/main" id="{2BB8C5A5-4FF4-F495-D35F-A9E89A13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975"/>
            <a:ext cx="7391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>
            <a:extLst>
              <a:ext uri="{FF2B5EF4-FFF2-40B4-BE49-F238E27FC236}">
                <a16:creationId xmlns:a16="http://schemas.microsoft.com/office/drawing/2014/main" id="{F116CFF9-C86E-53C4-FE83-0EC05E4D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191000"/>
            <a:ext cx="206216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3EADDC2B-6343-2A33-F8A1-9D0AC7413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56109"/>
            <a:ext cx="2833255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>
            <a:extLst>
              <a:ext uri="{FF2B5EF4-FFF2-40B4-BE49-F238E27FC236}">
                <a16:creationId xmlns:a16="http://schemas.microsoft.com/office/drawing/2014/main" id="{7EA4FC8B-B9DE-7B3F-6F00-6BA6B6AF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C547D8-4A8A-45B6-82D9-130CDC9270FD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000"/>
          </a:p>
        </p:txBody>
      </p:sp>
      <p:sp>
        <p:nvSpPr>
          <p:cNvPr id="29699" name="Title 1">
            <a:extLst>
              <a:ext uri="{FF2B5EF4-FFF2-40B4-BE49-F238E27FC236}">
                <a16:creationId xmlns:a16="http://schemas.microsoft.com/office/drawing/2014/main" id="{1D7D0D6A-3957-962B-9A0A-0ED515B4DDC6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2ADD4CE5-04E3-6C58-D7B5-318C2FFB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79248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3BD9C6ED-BD3C-F8B6-A4B0-3AA371C7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1566E5-D790-452E-9AF4-863990708303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000"/>
          </a:p>
        </p:txBody>
      </p:sp>
      <p:sp>
        <p:nvSpPr>
          <p:cNvPr id="32771" name="Title 1">
            <a:extLst>
              <a:ext uri="{FF2B5EF4-FFF2-40B4-BE49-F238E27FC236}">
                <a16:creationId xmlns:a16="http://schemas.microsoft.com/office/drawing/2014/main" id="{0257F32C-BEAC-86DB-26E2-E34336E97EA7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B4CC0-A3F9-77AA-271E-D753301FF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"/>
            <a:ext cx="7543800" cy="60569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291E6E98-7C6C-D4B3-1B41-30F5762F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0DF37A-14BD-4190-B62B-0FEDF266D750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000"/>
          </a:p>
        </p:txBody>
      </p:sp>
      <p:sp>
        <p:nvSpPr>
          <p:cNvPr id="31747" name="Title 1">
            <a:extLst>
              <a:ext uri="{FF2B5EF4-FFF2-40B4-BE49-F238E27FC236}">
                <a16:creationId xmlns:a16="http://schemas.microsoft.com/office/drawing/2014/main" id="{B94173EC-319F-BAC2-DBC6-E85444CE8847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CE1308FF-C668-477C-6410-AD6FAF6B7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5410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DFE77-C65F-826E-3F32-750A86A69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98" y="1143000"/>
            <a:ext cx="2548002" cy="19689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EBFA2-D858-11A0-A82D-1693A2B59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76528"/>
            <a:ext cx="5465977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43593A-CF2D-071B-C9F5-8CA1CE6C9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4648201" cy="655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95914-913F-E553-AD5E-ABF43EFB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9FE67-8F1E-47C4-95D7-8090B540CBEE}" type="slidenum">
              <a:rPr lang="ru-RU" altLang="en-US" smtClean="0"/>
              <a:pPr>
                <a:defRPr/>
              </a:pPr>
              <a:t>13</a:t>
            </a:fld>
            <a:endParaRPr lang="ru-R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85F753-D527-5B30-B9D2-85A05D6327A4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2AE4D-820D-431D-E25B-452CE0F4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35635"/>
            <a:ext cx="7726680" cy="4480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39ADC-28AA-D1B0-34D7-277AC3A80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052716"/>
            <a:ext cx="796857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5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1C66B85F-AE78-73BD-B9BD-E7D884E88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Opinion Polls – The Problem is: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0E3E51EC-B97C-BFFE-97FF-04221595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62600"/>
            <a:ext cx="5848350" cy="1219200"/>
          </a:xfrm>
        </p:spPr>
        <p:txBody>
          <a:bodyPr/>
          <a:lstStyle/>
          <a:p>
            <a:r>
              <a:rPr lang="en-US" altLang="en-US" sz="2400"/>
              <a:t>Small sample size (n=137 tw; n=55 fb). </a:t>
            </a:r>
          </a:p>
          <a:p>
            <a:r>
              <a:rPr lang="en-US" altLang="en-US" sz="2400"/>
              <a:t>Mix of experts and nonexperts. 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D8A5DCBA-FCDD-5529-98CA-7AE46D4970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73F5F3-9AC3-4D30-BE34-23BD92488389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000"/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32EDF9E8-17EC-1565-5945-978E8FA25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61372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itle 1">
            <a:extLst>
              <a:ext uri="{FF2B5EF4-FFF2-40B4-BE49-F238E27FC236}">
                <a16:creationId xmlns:a16="http://schemas.microsoft.com/office/drawing/2014/main" id="{DC73CDF4-BF20-FB09-B344-3A3DFB8AB85A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20487" name="Picture 5" descr="A screenshot of a social media survey&#10;&#10;Description automatically generated with low confidence">
            <a:extLst>
              <a:ext uri="{FF2B5EF4-FFF2-40B4-BE49-F238E27FC236}">
                <a16:creationId xmlns:a16="http://schemas.microsoft.com/office/drawing/2014/main" id="{BA55B1CB-D54C-9279-225D-A7467856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19213"/>
            <a:ext cx="5592763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95914-913F-E553-AD5E-ABF43EFB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9FE67-8F1E-47C4-95D7-8090B540CBEE}" type="slidenum">
              <a:rPr lang="ru-RU" altLang="en-US" smtClean="0"/>
              <a:pPr>
                <a:defRPr/>
              </a:pPr>
              <a:t>15</a:t>
            </a:fld>
            <a:endParaRPr lang="ru-R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85F753-D527-5B30-B9D2-85A05D6327A4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screenshot of a book&#10;&#10;Description automatically generated">
            <a:extLst>
              <a:ext uri="{FF2B5EF4-FFF2-40B4-BE49-F238E27FC236}">
                <a16:creationId xmlns:a16="http://schemas.microsoft.com/office/drawing/2014/main" id="{39827C91-6E78-137C-60F1-3715BC7A0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99"/>
            <a:ext cx="5715000" cy="6505755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0061363B-EBA2-A017-038D-204914E3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1599"/>
            <a:ext cx="6540195" cy="4953001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B1042D-C987-5616-1E4C-5AB15A2EB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92099"/>
            <a:ext cx="2647950" cy="10477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A568C9-860D-A251-FCD1-A32B752A8132}"/>
              </a:ext>
            </a:extLst>
          </p:cNvPr>
          <p:cNvSpPr txBox="1"/>
          <p:nvPr/>
        </p:nvSpPr>
        <p:spPr>
          <a:xfrm>
            <a:off x="5715000" y="6438800"/>
            <a:ext cx="286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https://pauseai.info/pdoom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2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0A3B-B712-6B17-79F2-26978778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Perpetual Safety Machine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0CC33-55B6-20C3-F7B1-636EDF4D1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9FE67-8F1E-47C4-95D7-8090B540CBEE}" type="slidenum">
              <a:rPr lang="ru-RU" altLang="en-US" smtClean="0"/>
              <a:pPr>
                <a:defRPr/>
              </a:pPr>
              <a:t>16</a:t>
            </a:fld>
            <a:endParaRPr lang="ru-R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DC95C8-13C6-8173-CA96-B4D7612907BF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9C1C2C-7659-7C2F-5481-9D9AD18B3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09" y="3246067"/>
            <a:ext cx="5484446" cy="3078533"/>
          </a:xfr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D8B36EE-E6A0-854F-65E7-D8282FF93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90599"/>
              </p:ext>
            </p:extLst>
          </p:nvPr>
        </p:nvGraphicFramePr>
        <p:xfrm>
          <a:off x="627856" y="1219200"/>
          <a:ext cx="10972799" cy="1875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8144">
                  <a:extLst>
                    <a:ext uri="{9D8B030D-6E8A-4147-A177-3AD203B41FA5}">
                      <a16:colId xmlns:a16="http://schemas.microsoft.com/office/drawing/2014/main" val="653886546"/>
                    </a:ext>
                  </a:extLst>
                </a:gridCol>
                <a:gridCol w="5504655">
                  <a:extLst>
                    <a:ext uri="{9D8B030D-6E8A-4147-A177-3AD203B41FA5}">
                      <a16:colId xmlns:a16="http://schemas.microsoft.com/office/drawing/2014/main" val="4218232838"/>
                    </a:ext>
                  </a:extLst>
                </a:gridCol>
              </a:tblGrid>
              <a:tr h="4127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Cybersecurity or Narrow AI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Superintelligence Safety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385719"/>
                  </a:ext>
                </a:extLst>
              </a:tr>
              <a:tr h="41275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Many chances to fix problems.</a:t>
                      </a:r>
                    </a:p>
                    <a:p>
                      <a:pPr algn="ctr"/>
                      <a:r>
                        <a:rPr lang="en-US" dirty="0"/>
                        <a:t>(reissue credit cards, change passwords, etc.)</a:t>
                      </a:r>
                    </a:p>
                    <a:p>
                      <a:pPr algn="ctr"/>
                      <a:r>
                        <a:rPr lang="en-US" dirty="0"/>
                        <a:t>Limited damages (financial loss, privacy loss).</a:t>
                      </a:r>
                    </a:p>
                    <a:p>
                      <a:pPr algn="ctr"/>
                      <a:r>
                        <a:rPr lang="en-US" dirty="0"/>
                        <a:t>99.9999% safe is good enough.</a:t>
                      </a:r>
                    </a:p>
                    <a:p>
                      <a:pPr algn="ctr"/>
                      <a:r>
                        <a:rPr lang="en-US" dirty="0"/>
                        <a:t>Eventually sufficiently debugged.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 1 chance to get it right. 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Unlimited damages (X-risk, S-risk).</a:t>
                      </a:r>
                    </a:p>
                    <a:p>
                      <a:pPr algn="ctr"/>
                      <a:r>
                        <a:rPr lang="en-US" dirty="0"/>
                        <a:t>&lt;100% Safe is not good enough, but 100% is impossible.</a:t>
                      </a:r>
                    </a:p>
                    <a:p>
                      <a:pPr algn="ctr"/>
                      <a:r>
                        <a:rPr lang="en-US" dirty="0"/>
                        <a:t>Doesn’t stops changing (learning, self-modifying, etc.).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899332"/>
                  </a:ext>
                </a:extLst>
              </a:tr>
            </a:tbl>
          </a:graphicData>
        </a:graphic>
      </p:graphicFrame>
      <p:pic>
        <p:nvPicPr>
          <p:cNvPr id="6" name="Picture 5" descr="A picture containing font, graphics, lilac, text&#10;&#10;Description automatically generated">
            <a:extLst>
              <a:ext uri="{FF2B5EF4-FFF2-40B4-BE49-F238E27FC236}">
                <a16:creationId xmlns:a16="http://schemas.microsoft.com/office/drawing/2014/main" id="{4ABF6F31-4733-1288-2499-C8A5C2D6D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4" y="3246067"/>
            <a:ext cx="5493253" cy="30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>
            <a:extLst>
              <a:ext uri="{FF2B5EF4-FFF2-40B4-BE49-F238E27FC236}">
                <a16:creationId xmlns:a16="http://schemas.microsoft.com/office/drawing/2014/main" id="{7D3A170A-552F-EE72-9C5F-C64D24BC13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xfrm>
            <a:off x="8382000" y="6578600"/>
            <a:ext cx="2133600" cy="20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9E2286-8EB1-492C-9D1A-17E9D8AFEA2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/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F53E7DCD-776A-1437-41E3-55C00C78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814388"/>
            <a:ext cx="37211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>
            <a:extLst>
              <a:ext uri="{FF2B5EF4-FFF2-40B4-BE49-F238E27FC236}">
                <a16:creationId xmlns:a16="http://schemas.microsoft.com/office/drawing/2014/main" id="{FE59B78D-4491-4464-728D-3598BDCD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355975"/>
            <a:ext cx="16303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>
            <a:extLst>
              <a:ext uri="{FF2B5EF4-FFF2-40B4-BE49-F238E27FC236}">
                <a16:creationId xmlns:a16="http://schemas.microsoft.com/office/drawing/2014/main" id="{C58AA49B-C232-E62B-9A3C-0E02BC8DA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304800"/>
            <a:ext cx="12446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">
            <a:extLst>
              <a:ext uri="{FF2B5EF4-FFF2-40B4-BE49-F238E27FC236}">
                <a16:creationId xmlns:a16="http://schemas.microsoft.com/office/drawing/2014/main" id="{184BA784-0FFC-01CE-BC9F-834BABD17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1468438"/>
            <a:ext cx="82391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>
            <a:extLst>
              <a:ext uri="{FF2B5EF4-FFF2-40B4-BE49-F238E27FC236}">
                <a16:creationId xmlns:a16="http://schemas.microsoft.com/office/drawing/2014/main" id="{3E754500-E69E-AE66-02F7-DE056AAF2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83050"/>
            <a:ext cx="53340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8">
            <a:extLst>
              <a:ext uri="{FF2B5EF4-FFF2-40B4-BE49-F238E27FC236}">
                <a16:creationId xmlns:a16="http://schemas.microsoft.com/office/drawing/2014/main" id="{7368815C-8AEC-8213-6DEB-2CE03D6BF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24600"/>
            <a:ext cx="906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  <a:latin typeface="Calibri" panose="020F0502020204030204" pitchFamily="34" charset="0"/>
              </a:rPr>
              <a:t>All images used in this presentation are copyrighted to their respective owners and are used for educational purposes only.</a:t>
            </a:r>
          </a:p>
        </p:txBody>
      </p:sp>
      <p:pic>
        <p:nvPicPr>
          <p:cNvPr id="34825" name="Picture 4">
            <a:extLst>
              <a:ext uri="{FF2B5EF4-FFF2-40B4-BE49-F238E27FC236}">
                <a16:creationId xmlns:a16="http://schemas.microsoft.com/office/drawing/2014/main" id="{2B9D2448-AB22-EE59-A64D-58060AF9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3810000"/>
            <a:ext cx="23161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45C9102-6EFA-33B8-F8A8-274956496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6238" y="1905000"/>
            <a:ext cx="5540375" cy="3429000"/>
          </a:xfrm>
        </p:spPr>
        <p:txBody>
          <a:bodyPr rtlCol="0">
            <a:normAutofit fontScale="4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900" b="1" dirty="0">
                <a:solidFill>
                  <a:srgbClr val="0070C0"/>
                </a:solidFill>
              </a:rPr>
              <a:t>Roman.Yampolskiy</a:t>
            </a:r>
            <a:r>
              <a:rPr lang="en-US" sz="5000" dirty="0">
                <a:solidFill>
                  <a:srgbClr val="0070C0"/>
                </a:solidFill>
              </a:rPr>
              <a:t>@louisville.edu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Director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CyberSecurity</a:t>
            </a:r>
            <a:r>
              <a:rPr lang="en-US" dirty="0">
                <a:solidFill>
                  <a:schemeClr val="tx1"/>
                </a:solidFill>
              </a:rPr>
              <a:t> Lab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800" dirty="0">
                <a:solidFill>
                  <a:schemeClr val="tx1"/>
                </a:solidFill>
              </a:rPr>
              <a:t>Computer Engineering and Computer Science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800" dirty="0">
                <a:solidFill>
                  <a:schemeClr val="tx1"/>
                </a:solidFill>
              </a:rPr>
              <a:t>University of Louisville - </a:t>
            </a:r>
            <a:r>
              <a:rPr lang="en-US" sz="3800" dirty="0">
                <a:solidFill>
                  <a:srgbClr val="0070C0"/>
                </a:solidFill>
              </a:rPr>
              <a:t>cecs.louisville.edu/</a:t>
            </a:r>
            <a:r>
              <a:rPr lang="en-US" sz="3800" dirty="0" err="1">
                <a:solidFill>
                  <a:srgbClr val="0070C0"/>
                </a:solidFill>
              </a:rPr>
              <a:t>ry</a:t>
            </a:r>
            <a:endParaRPr lang="en-US" sz="3800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                                     </a:t>
            </a:r>
            <a:r>
              <a:rPr lang="en-US" sz="5900" b="1" dirty="0">
                <a:solidFill>
                  <a:schemeClr val="tx1"/>
                </a:solidFill>
              </a:rPr>
              <a:t>@</a:t>
            </a:r>
            <a:r>
              <a:rPr lang="en-US" sz="5900" b="1" dirty="0" err="1">
                <a:solidFill>
                  <a:schemeClr val="tx1"/>
                </a:solidFill>
              </a:rPr>
              <a:t>romanyam</a:t>
            </a:r>
            <a:endParaRPr lang="en-US" sz="5900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      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000" b="1" dirty="0">
                <a:solidFill>
                  <a:schemeClr val="tx1"/>
                </a:solidFill>
              </a:rPr>
              <a:t>                      </a:t>
            </a:r>
            <a:r>
              <a:rPr lang="en-US" sz="5100" b="1" dirty="0">
                <a:solidFill>
                  <a:schemeClr val="tx1"/>
                </a:solidFill>
              </a:rPr>
              <a:t>/</a:t>
            </a:r>
            <a:r>
              <a:rPr lang="en-US" sz="5100" b="1" dirty="0" err="1">
                <a:solidFill>
                  <a:schemeClr val="tx1"/>
                </a:solidFill>
              </a:rPr>
              <a:t>Roman.Yampolskiy</a:t>
            </a:r>
            <a:endParaRPr lang="en-US" sz="2900" b="1" dirty="0">
              <a:solidFill>
                <a:schemeClr val="tx1"/>
              </a:solidFill>
            </a:endParaRPr>
          </a:p>
        </p:txBody>
      </p:sp>
      <p:sp>
        <p:nvSpPr>
          <p:cNvPr id="34827" name="Title 1">
            <a:extLst>
              <a:ext uri="{FF2B5EF4-FFF2-40B4-BE49-F238E27FC236}">
                <a16:creationId xmlns:a16="http://schemas.microsoft.com/office/drawing/2014/main" id="{BB62C4C7-BB89-5D91-CB5C-1FBC93F25D7A}"/>
              </a:ext>
            </a:extLst>
          </p:cNvPr>
          <p:cNvSpPr txBox="1">
            <a:spLocks/>
          </p:cNvSpPr>
          <p:nvPr/>
        </p:nvSpPr>
        <p:spPr bwMode="auto">
          <a:xfrm>
            <a:off x="4335463" y="211138"/>
            <a:ext cx="624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Calibri" panose="020F0502020204030204" pitchFamily="34" charset="0"/>
              </a:rPr>
              <a:t>The End!</a:t>
            </a:r>
          </a:p>
        </p:txBody>
      </p:sp>
      <p:pic>
        <p:nvPicPr>
          <p:cNvPr id="34828" name="Picture 2" descr="A picture containing text, furniture, table, cartoon&#10;&#10;Description automatically generated">
            <a:extLst>
              <a:ext uri="{FF2B5EF4-FFF2-40B4-BE49-F238E27FC236}">
                <a16:creationId xmlns:a16="http://schemas.microsoft.com/office/drawing/2014/main" id="{FD9BCD1F-969D-4B39-2D00-1BFEC892D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2514600"/>
            <a:ext cx="12700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4" descr="A book cover with text&#10;&#10;Description automatically generated with low confidence">
            <a:extLst>
              <a:ext uri="{FF2B5EF4-FFF2-40B4-BE49-F238E27FC236}">
                <a16:creationId xmlns:a16="http://schemas.microsoft.com/office/drawing/2014/main" id="{2C53CD58-A74A-095A-9503-EB02C8439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4945063"/>
            <a:ext cx="12700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table of information with numbers&#10;&#10;Description automatically generated">
            <a:extLst>
              <a:ext uri="{FF2B5EF4-FFF2-40B4-BE49-F238E27FC236}">
                <a16:creationId xmlns:a16="http://schemas.microsoft.com/office/drawing/2014/main" id="{DBD013AF-146A-020C-3662-4B804C3A8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97" y="304800"/>
            <a:ext cx="5313404" cy="655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4B388-C872-BA40-14A8-629D3684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3225800" cy="365125"/>
          </a:xfrm>
        </p:spPr>
        <p:txBody>
          <a:bodyPr/>
          <a:lstStyle/>
          <a:p>
            <a:pPr>
              <a:defRPr/>
            </a:pPr>
            <a:fld id="{A7E9FE67-8F1E-47C4-95D7-8090B540CBEE}" type="slidenum">
              <a:rPr lang="ru-RU" altLang="en-US" smtClean="0"/>
              <a:pPr>
                <a:defRPr/>
              </a:pPr>
              <a:t>2</a:t>
            </a:fld>
            <a:endParaRPr lang="ru-RU" altLang="en-US" dirty="0"/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0C165951-2627-5CE5-BE93-6180875C9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50053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2692E-BB7C-44F0-EA9D-F3F9365F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75" y="2146300"/>
            <a:ext cx="5239481" cy="3781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0AE1FB-80E6-ABC0-559D-096632C0624B}"/>
              </a:ext>
            </a:extLst>
          </p:cNvPr>
          <p:cNvSpPr txBox="1"/>
          <p:nvPr/>
        </p:nvSpPr>
        <p:spPr>
          <a:xfrm>
            <a:off x="678965" y="6335860"/>
            <a:ext cx="6199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https://arxiv.org/pdf/2303.08774.pdf</a:t>
            </a:r>
            <a:r>
              <a:rPr lang="en-US" dirty="0"/>
              <a:t>, </a:t>
            </a:r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March 4, 2023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55F76B-D22A-C5CC-D513-CA984654B34A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</p:spTree>
    <p:extLst>
      <p:ext uri="{BB962C8B-B14F-4D97-AF65-F5344CB8AC3E}">
        <p14:creationId xmlns:p14="http://schemas.microsoft.com/office/powerpoint/2010/main" val="354361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EB8C8-1BC1-60DA-8B22-674F187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9FE67-8F1E-47C4-95D7-8090B540CBEE}" type="slidenum">
              <a:rPr lang="ru-RU" altLang="en-US" smtClean="0"/>
              <a:pPr>
                <a:defRPr/>
              </a:pPr>
              <a:t>3</a:t>
            </a:fld>
            <a:endParaRPr lang="ru-RU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F1215-A78A-47EB-24F2-A9D996F1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2" y="380979"/>
            <a:ext cx="5562600" cy="2433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E585F-27B1-4D50-8C84-2ECA136C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3" y="3048000"/>
            <a:ext cx="5535168" cy="3162952"/>
          </a:xfrm>
          <a:prstGeom prst="rect">
            <a:avLst/>
          </a:prstGeom>
        </p:spPr>
      </p:pic>
      <p:pic>
        <p:nvPicPr>
          <p:cNvPr id="1026" name="Picture 2" descr="Our Final Invention - Artificial General Intelligence (AGI) - YouTube">
            <a:extLst>
              <a:ext uri="{FF2B5EF4-FFF2-40B4-BE49-F238E27FC236}">
                <a16:creationId xmlns:a16="http://schemas.microsoft.com/office/drawing/2014/main" id="{C384F46C-1D81-3545-4326-5E22E419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84" y="1324341"/>
            <a:ext cx="1569456" cy="149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2E09E3-969F-3243-7923-6FFFE01B2D7F}"/>
              </a:ext>
            </a:extLst>
          </p:cNvPr>
          <p:cNvSpPr txBox="1"/>
          <p:nvPr/>
        </p:nvSpPr>
        <p:spPr>
          <a:xfrm>
            <a:off x="6211824" y="6513576"/>
            <a:ext cx="6004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https://www.metaculus.com/questions/3479/date-weakly-general-ai-is-publicly-known/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0D9DA6-B897-F9B6-A753-784697279B57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6D93F3-9D56-9478-218C-6628DD768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355" y="344424"/>
            <a:ext cx="6411840" cy="59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3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60C01F0B-EA56-BCF8-5931-B979C5E761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34938" y="3364060"/>
            <a:ext cx="2798763" cy="48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Concerns About A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569907B2-D502-2824-A57B-4A4D8949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058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4D815A-EB85-4D29-B8DA-981527A4783C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000"/>
          </a:p>
        </p:txBody>
      </p:sp>
      <p:pic>
        <p:nvPicPr>
          <p:cNvPr id="31748" name="Picture 6">
            <a:extLst>
              <a:ext uri="{FF2B5EF4-FFF2-40B4-BE49-F238E27FC236}">
                <a16:creationId xmlns:a16="http://schemas.microsoft.com/office/drawing/2014/main" id="{FE1BD85A-1400-43F1-802D-487912F07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>
            <a:extLst>
              <a:ext uri="{FF2B5EF4-FFF2-40B4-BE49-F238E27FC236}">
                <a16:creationId xmlns:a16="http://schemas.microsoft.com/office/drawing/2014/main" id="{144B0A15-2F64-4290-15DF-894CD0AD0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65637"/>
            <a:ext cx="15446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"I am in the camp that is concerned about super intelligence"</a:t>
            </a:r>
          </a:p>
        </p:txBody>
      </p:sp>
      <p:pic>
        <p:nvPicPr>
          <p:cNvPr id="31750" name="Picture 2">
            <a:extLst>
              <a:ext uri="{FF2B5EF4-FFF2-40B4-BE49-F238E27FC236}">
                <a16:creationId xmlns:a16="http://schemas.microsoft.com/office/drawing/2014/main" id="{112161CE-EDD1-5C93-7704-748675BF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388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14">
            <a:extLst>
              <a:ext uri="{FF2B5EF4-FFF2-40B4-BE49-F238E27FC236}">
                <a16:creationId xmlns:a16="http://schemas.microsoft.com/office/drawing/2014/main" id="{31DCF1F0-AB4D-6C6E-1F06-06081B050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58850"/>
            <a:ext cx="193833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“</a:t>
            </a:r>
            <a:r>
              <a:rPr lang="en-US" altLang="en-US" sz="1800" i="1" dirty="0">
                <a:solidFill>
                  <a:schemeClr val="bg1"/>
                </a:solidFill>
                <a:latin typeface="Calibri" panose="020F0502020204030204" pitchFamily="34" charset="0"/>
              </a:rPr>
              <a:t>The development of full artificial intelligence could spell</a:t>
            </a: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 the end of the human race.”</a:t>
            </a:r>
          </a:p>
        </p:txBody>
      </p:sp>
      <p:pic>
        <p:nvPicPr>
          <p:cNvPr id="31752" name="Picture 10">
            <a:extLst>
              <a:ext uri="{FF2B5EF4-FFF2-40B4-BE49-F238E27FC236}">
                <a16:creationId xmlns:a16="http://schemas.microsoft.com/office/drawing/2014/main" id="{D1D2CB4E-157B-14B8-6DB7-80C6174EF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88" y="304800"/>
            <a:ext cx="41751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1">
            <a:extLst>
              <a:ext uri="{FF2B5EF4-FFF2-40B4-BE49-F238E27FC236}">
                <a16:creationId xmlns:a16="http://schemas.microsoft.com/office/drawing/2014/main" id="{5A944E26-D51E-B05E-0F80-4E58C37DC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966469"/>
            <a:ext cx="13493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“I think we should be very careful about artificial intelligence” </a:t>
            </a:r>
          </a:p>
        </p:txBody>
      </p:sp>
      <p:pic>
        <p:nvPicPr>
          <p:cNvPr id="31754" name="Picture 15">
            <a:extLst>
              <a:ext uri="{FF2B5EF4-FFF2-40B4-BE49-F238E27FC236}">
                <a16:creationId xmlns:a16="http://schemas.microsoft.com/office/drawing/2014/main" id="{76AC1732-3961-F73A-E42F-F3434F13E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4144128"/>
            <a:ext cx="42005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Rectangle 17">
            <a:extLst>
              <a:ext uri="{FF2B5EF4-FFF2-40B4-BE49-F238E27FC236}">
                <a16:creationId xmlns:a16="http://schemas.microsoft.com/office/drawing/2014/main" id="{2A8AFB44-1930-7CD6-A7CA-31774A5F3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787" y="5137068"/>
            <a:ext cx="17922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“…eventually they'll think faster than us and they'll get rid of the slow humans…”</a:t>
            </a:r>
          </a:p>
        </p:txBody>
      </p:sp>
      <p:pic>
        <p:nvPicPr>
          <p:cNvPr id="31756" name="Picture 2">
            <a:extLst>
              <a:ext uri="{FF2B5EF4-FFF2-40B4-BE49-F238E27FC236}">
                <a16:creationId xmlns:a16="http://schemas.microsoft.com/office/drawing/2014/main" id="{BDA586E8-4112-E461-ECB6-3C8FEB175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9" y="2573339"/>
            <a:ext cx="3255962" cy="20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Rectangle 12">
            <a:extLst>
              <a:ext uri="{FF2B5EF4-FFF2-40B4-BE49-F238E27FC236}">
                <a16:creationId xmlns:a16="http://schemas.microsoft.com/office/drawing/2014/main" id="{9E97AB74-40EB-0A03-7B50-1E0CF4A5B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590800"/>
            <a:ext cx="19875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 there’s some prudence in thinking about benchmarks that would indicate some general intelligence developing on the horizon.”</a:t>
            </a:r>
          </a:p>
        </p:txBody>
      </p:sp>
      <p:sp>
        <p:nvSpPr>
          <p:cNvPr id="31758" name="Title 1">
            <a:extLst>
              <a:ext uri="{FF2B5EF4-FFF2-40B4-BE49-F238E27FC236}">
                <a16:creationId xmlns:a16="http://schemas.microsoft.com/office/drawing/2014/main" id="{23167A11-2D63-C6B3-DBDA-F183D54C57DA}"/>
              </a:ext>
            </a:extLst>
          </p:cNvPr>
          <p:cNvSpPr txBox="1">
            <a:spLocks/>
          </p:cNvSpPr>
          <p:nvPr/>
        </p:nvSpPr>
        <p:spPr bwMode="auto">
          <a:xfrm>
            <a:off x="1558925" y="-138113"/>
            <a:ext cx="906938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11C904-3682-A08A-AB89-DCFBE5A76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213" y="304800"/>
            <a:ext cx="41370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5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E815E9D-A43B-2542-3DF7-BA3BF103A1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AI Control Problem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8858975-2265-553C-91AF-1C5A61CB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90C5B0-8205-4972-904C-E3B3D4E77CA6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000"/>
          </a:p>
        </p:txBody>
      </p:sp>
      <p:sp>
        <p:nvSpPr>
          <p:cNvPr id="18436" name="Title 1">
            <a:extLst>
              <a:ext uri="{FF2B5EF4-FFF2-40B4-BE49-F238E27FC236}">
                <a16:creationId xmlns:a16="http://schemas.microsoft.com/office/drawing/2014/main" id="{19FACCBD-5EA5-4C03-82D2-2FEB1A58F844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sp>
        <p:nvSpPr>
          <p:cNvPr id="18437" name="TextBox 2">
            <a:extLst>
              <a:ext uri="{FF2B5EF4-FFF2-40B4-BE49-F238E27FC236}">
                <a16:creationId xmlns:a16="http://schemas.microsoft.com/office/drawing/2014/main" id="{AD27D207-532A-5829-47C8-5A963219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11430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How can humanity remain safely in control while benefiting from a superior form of intelligence?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Is the AI control problem: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Solvable?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Partially Solvable?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Unsolvable?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Undecidable? </a:t>
            </a:r>
          </a:p>
        </p:txBody>
      </p:sp>
      <p:pic>
        <p:nvPicPr>
          <p:cNvPr id="18438" name="Picture 2">
            <a:extLst>
              <a:ext uri="{FF2B5EF4-FFF2-40B4-BE49-F238E27FC236}">
                <a16:creationId xmlns:a16="http://schemas.microsoft.com/office/drawing/2014/main" id="{B071D0A8-E715-4EFF-4F62-4D004E85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386013"/>
            <a:ext cx="66675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DB8D865-0537-C9BB-C3D6-8488E67DD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rgbClr val="FF0000"/>
                </a:solidFill>
              </a:rPr>
              <a:t>Definitely Solvable, Very Tractable, No Idea</a:t>
            </a:r>
          </a:p>
        </p:txBody>
      </p:sp>
      <p:pic>
        <p:nvPicPr>
          <p:cNvPr id="21507" name="Content Placeholder 6" descr="A screenshot of a video&#10;&#10;Description automatically generated with medium confidence">
            <a:extLst>
              <a:ext uri="{FF2B5EF4-FFF2-40B4-BE49-F238E27FC236}">
                <a16:creationId xmlns:a16="http://schemas.microsoft.com/office/drawing/2014/main" id="{1832DDB4-534E-4ADA-37D5-48BDAA526B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111250"/>
            <a:ext cx="4038600" cy="5746750"/>
          </a:xfrm>
        </p:spPr>
      </p:pic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30044615-AFE9-B5A2-F53B-A4E804BC0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EC5B20-33E5-44AA-A175-1A9C933EC21D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000"/>
          </a:p>
        </p:txBody>
      </p:sp>
      <p:sp>
        <p:nvSpPr>
          <p:cNvPr id="21509" name="Title 1">
            <a:extLst>
              <a:ext uri="{FF2B5EF4-FFF2-40B4-BE49-F238E27FC236}">
                <a16:creationId xmlns:a16="http://schemas.microsoft.com/office/drawing/2014/main" id="{569C6273-B620-65B7-004B-DB05E1A40815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21510" name="Picture 8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63FE4E88-1A0F-1898-54CB-A06D1B79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36650"/>
            <a:ext cx="53768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8C0DAAB6-528E-310B-C491-37332E21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3505200"/>
            <a:ext cx="79232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45081DD2-91C5-6EC7-C28F-B6878C290B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Tools for Controllability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60EDCDB7-EF96-414C-4481-0754018F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467C4D-3E14-476D-81BC-E413FB655427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000"/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DBAA9E99-F3C3-AE18-3776-9A565A48C7E1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sp>
        <p:nvSpPr>
          <p:cNvPr id="22533" name="TextBox 2">
            <a:extLst>
              <a:ext uri="{FF2B5EF4-FFF2-40B4-BE49-F238E27FC236}">
                <a16:creationId xmlns:a16="http://schemas.microsoft.com/office/drawing/2014/main" id="{33C6AF7B-7BE1-CE92-4F73-3F3458A6A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101711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Explainability</a:t>
            </a:r>
          </a:p>
          <a:p>
            <a:pPr algn="just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Comprehensibility</a:t>
            </a:r>
          </a:p>
          <a:p>
            <a:pPr algn="just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Predictability</a:t>
            </a:r>
          </a:p>
          <a:p>
            <a:pPr algn="just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Verifiability</a:t>
            </a:r>
          </a:p>
          <a:p>
            <a:pPr algn="just">
              <a:spcBef>
                <a:spcPct val="0"/>
              </a:spcBef>
            </a:pPr>
            <a:r>
              <a:rPr lang="en-US" alt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Many more!</a:t>
            </a:r>
          </a:p>
          <a:p>
            <a:pPr algn="just">
              <a:spcBef>
                <a:spcPct val="0"/>
              </a:spcBef>
            </a:pPr>
            <a:endParaRPr lang="en-US" alt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D6D47A7A-3022-FEB9-5243-F69D517F4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1219200"/>
            <a:ext cx="6510337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BEF90F93-F999-11E6-40F0-BCD7B5B4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8A389B-339A-45A7-9B8A-814ABC144446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000"/>
          </a:p>
        </p:txBody>
      </p:sp>
      <p:sp>
        <p:nvSpPr>
          <p:cNvPr id="23555" name="Title 1">
            <a:extLst>
              <a:ext uri="{FF2B5EF4-FFF2-40B4-BE49-F238E27FC236}">
                <a16:creationId xmlns:a16="http://schemas.microsoft.com/office/drawing/2014/main" id="{4B2A7DA3-BAB7-AA70-15F8-976B17B21EC3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2277E679-D532-F582-8E2A-9EBC3E676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52438"/>
            <a:ext cx="7673975" cy="64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703A4BBB-D1BA-2994-4E66-AD7C6C29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AE9A8B-4FE8-4895-BB31-8B0334258C7E}" type="slidenum">
              <a:rPr lang="ru-RU" altLang="en-US" sz="10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000"/>
          </a:p>
        </p:txBody>
      </p:sp>
      <p:sp>
        <p:nvSpPr>
          <p:cNvPr id="28675" name="Title 1">
            <a:extLst>
              <a:ext uri="{FF2B5EF4-FFF2-40B4-BE49-F238E27FC236}">
                <a16:creationId xmlns:a16="http://schemas.microsoft.com/office/drawing/2014/main" id="{9ADC1988-C9DA-487F-4AB8-31F5710EAF2B}"/>
              </a:ext>
            </a:extLst>
          </p:cNvPr>
          <p:cNvSpPr txBox="1">
            <a:spLocks/>
          </p:cNvSpPr>
          <p:nvPr/>
        </p:nvSpPr>
        <p:spPr bwMode="auto">
          <a:xfrm>
            <a:off x="1600200" y="-138113"/>
            <a:ext cx="90281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@romanyam                                        roman.yampolskiy@louisville.edu</a:t>
            </a: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DE9DD8B4-F443-9054-D9B1-F5A99BD24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2425"/>
            <a:ext cx="7572375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ofL 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UofL 2011</Template>
  <TotalTime>5186</TotalTime>
  <Words>545</Words>
  <Application>Microsoft Office PowerPoint</Application>
  <PresentationFormat>Widescreen</PresentationFormat>
  <Paragraphs>95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Roboto</vt:lpstr>
      <vt:lpstr>Times New Roman</vt:lpstr>
      <vt:lpstr>UofL 2011</vt:lpstr>
      <vt:lpstr>AI: Unexplainable, Unpredictable, Uncontrollable</vt:lpstr>
      <vt:lpstr>PowerPoint Presentation</vt:lpstr>
      <vt:lpstr>PowerPoint Presentation</vt:lpstr>
      <vt:lpstr>Concerns About A(G)I</vt:lpstr>
      <vt:lpstr>AI Control Problem</vt:lpstr>
      <vt:lpstr>Definitely Solvable, Very Tractable, No Idea</vt:lpstr>
      <vt:lpstr>Tools for Controllability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Opinion Polls – The Problem is:</vt:lpstr>
      <vt:lpstr>PowerPoint Presentation</vt:lpstr>
      <vt:lpstr>Perpetual Safety Machine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V. Yampolskiy</dc:creator>
  <cp:lastModifiedBy>Yampolskiy, Roman</cp:lastModifiedBy>
  <cp:revision>1245</cp:revision>
  <cp:lastPrinted>2011-09-22T16:42:38Z</cp:lastPrinted>
  <dcterms:created xsi:type="dcterms:W3CDTF">2012-05-09T20:05:33Z</dcterms:created>
  <dcterms:modified xsi:type="dcterms:W3CDTF">2024-04-16T16:06:49Z</dcterms:modified>
</cp:coreProperties>
</file>