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7"/>
  </p:sldMasterIdLst>
  <p:notesMasterIdLst>
    <p:notesMasterId r:id="rId31"/>
  </p:notesMasterIdLst>
  <p:sldIdLst>
    <p:sldId id="294" r:id="rId8"/>
    <p:sldId id="361" r:id="rId9"/>
    <p:sldId id="1740" r:id="rId10"/>
    <p:sldId id="369" r:id="rId11"/>
    <p:sldId id="371" r:id="rId12"/>
    <p:sldId id="364" r:id="rId13"/>
    <p:sldId id="374" r:id="rId14"/>
    <p:sldId id="363" r:id="rId15"/>
    <p:sldId id="1732" r:id="rId16"/>
    <p:sldId id="368" r:id="rId17"/>
    <p:sldId id="372" r:id="rId18"/>
    <p:sldId id="367" r:id="rId19"/>
    <p:sldId id="1731" r:id="rId20"/>
    <p:sldId id="491" r:id="rId21"/>
    <p:sldId id="1733" r:id="rId22"/>
    <p:sldId id="370" r:id="rId23"/>
    <p:sldId id="1734" r:id="rId24"/>
    <p:sldId id="1739" r:id="rId25"/>
    <p:sldId id="1735" r:id="rId26"/>
    <p:sldId id="1737" r:id="rId27"/>
    <p:sldId id="1736" r:id="rId28"/>
    <p:sldId id="357" r:id="rId29"/>
    <p:sldId id="347" r:id="rId30"/>
  </p:sldIdLst>
  <p:sldSz cx="12192000"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userDrawn="1">
          <p15:clr>
            <a:srgbClr val="A4A3A4"/>
          </p15:clr>
        </p15:guide>
        <p15:guide id="2" orient="horz" pos="338" userDrawn="1">
          <p15:clr>
            <a:srgbClr val="A4A3A4"/>
          </p15:clr>
        </p15:guide>
        <p15:guide id="3" orient="horz" pos="2160" userDrawn="1">
          <p15:clr>
            <a:srgbClr val="A4A3A4"/>
          </p15:clr>
        </p15:guide>
        <p15:guide id="4" orient="horz" pos="3992" userDrawn="1">
          <p15:clr>
            <a:srgbClr val="A4A3A4"/>
          </p15:clr>
        </p15:guide>
        <p15:guide id="5" orient="horz" pos="4105" userDrawn="1">
          <p15:clr>
            <a:srgbClr val="A4A3A4"/>
          </p15:clr>
        </p15:guide>
        <p15:guide id="6" orient="horz" pos="1006" userDrawn="1">
          <p15:clr>
            <a:srgbClr val="A4A3A4"/>
          </p15:clr>
        </p15:guide>
        <p15:guide id="7" orient="horz" pos="1250" userDrawn="1">
          <p15:clr>
            <a:srgbClr val="A4A3A4"/>
          </p15:clr>
        </p15:guide>
        <p15:guide id="8" pos="3145" userDrawn="1">
          <p15:clr>
            <a:srgbClr val="A4A3A4"/>
          </p15:clr>
        </p15:guide>
        <p15:guide id="9" pos="341" userDrawn="1">
          <p15:clr>
            <a:srgbClr val="A4A3A4"/>
          </p15:clr>
        </p15:guide>
        <p15:guide id="10" pos="1746" userDrawn="1">
          <p15:clr>
            <a:srgbClr val="A4A3A4"/>
          </p15:clr>
        </p15:guide>
        <p15:guide id="11" pos="3621" userDrawn="1">
          <p15:clr>
            <a:srgbClr val="A4A3A4"/>
          </p15:clr>
        </p15:guide>
        <p15:guide id="12" pos="3840" userDrawn="1">
          <p15:clr>
            <a:srgbClr val="A4A3A4"/>
          </p15:clr>
        </p15:guide>
        <p15:guide id="13" pos="5952" userDrawn="1">
          <p15:clr>
            <a:srgbClr val="A4A3A4"/>
          </p15:clr>
        </p15:guide>
        <p15:guide id="14" pos="7351" userDrawn="1">
          <p15:clr>
            <a:srgbClr val="A4A3A4"/>
          </p15:clr>
        </p15:guide>
        <p15:guide id="15" pos="4058" userDrawn="1">
          <p15:clr>
            <a:srgbClr val="A4A3A4"/>
          </p15:clr>
        </p15:guide>
        <p15:guide id="16" pos="4552" userDrawn="1">
          <p15:clr>
            <a:srgbClr val="A4A3A4"/>
          </p15:clr>
        </p15:guide>
        <p15:guide id="17" pos="6919" userDrawn="1">
          <p15:clr>
            <a:srgbClr val="A4A3A4"/>
          </p15:clr>
        </p15:guide>
        <p15:guide id="18" pos="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8C5"/>
    <a:srgbClr val="D9D9D9"/>
    <a:srgbClr val="000000"/>
    <a:srgbClr val="D2D2D2"/>
    <a:srgbClr val="9D9D9D"/>
    <a:srgbClr val="7F7F7F"/>
    <a:srgbClr val="FFFFFF"/>
    <a:srgbClr val="92D050"/>
    <a:srgbClr val="8246AF"/>
    <a:srgbClr val="9CDB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25C1C-AF32-42A1-937D-EC6AE70C6805}" v="916" dt="2024-04-24T14:59:33.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24" autoAdjust="0"/>
    <p:restoredTop sz="94660"/>
  </p:normalViewPr>
  <p:slideViewPr>
    <p:cSldViewPr snapToGrid="0" showGuides="1">
      <p:cViewPr varScale="1">
        <p:scale>
          <a:sx n="108" d="100"/>
          <a:sy n="108" d="100"/>
        </p:scale>
        <p:origin x="486" y="78"/>
      </p:cViewPr>
      <p:guideLst>
        <p:guide orient="horz" pos="219"/>
        <p:guide orient="horz" pos="338"/>
        <p:guide orient="horz" pos="2160"/>
        <p:guide orient="horz" pos="3992"/>
        <p:guide orient="horz" pos="4105"/>
        <p:guide orient="horz" pos="1006"/>
        <p:guide orient="horz" pos="1250"/>
        <p:guide pos="3145"/>
        <p:guide pos="341"/>
        <p:guide pos="1746"/>
        <p:guide pos="3621"/>
        <p:guide pos="3840"/>
        <p:guide pos="5952"/>
        <p:guide pos="7351"/>
        <p:guide pos="4058"/>
        <p:guide pos="4552"/>
        <p:guide pos="6919"/>
        <p:guide pos="613"/>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213F3-4A0E-4B45-A753-C794F4E76466}"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0E456F78-5D82-421E-83C5-7D83EF360123}">
      <dgm:prSet phldrT="[Text]"/>
      <dgm:spPr>
        <a:xfrm>
          <a:off x="3316555" y="289340"/>
          <a:ext cx="1286594" cy="128659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BIG</a:t>
          </a:r>
        </a:p>
      </dgm:t>
    </dgm:pt>
    <dgm:pt modelId="{77ADD9C7-58BC-4949-9DB9-ADD10722EDCD}" type="parTrans" cxnId="{371C2922-A53F-46D5-BE2E-6B4331CDC179}">
      <dgm:prSet/>
      <dgm:spPr/>
      <dgm:t>
        <a:bodyPr/>
        <a:lstStyle/>
        <a:p>
          <a:endParaRPr lang="en-US"/>
        </a:p>
      </dgm:t>
    </dgm:pt>
    <dgm:pt modelId="{13B53BC9-0E2C-4BDD-8269-DE51BD2C2611}" type="sibTrans" cxnId="{371C2922-A53F-46D5-BE2E-6B4331CDC179}">
      <dgm:prSet/>
      <dgm:spPr/>
      <dgm:t>
        <a:bodyPr/>
        <a:lstStyle/>
        <a:p>
          <a:endParaRPr lang="en-US"/>
        </a:p>
      </dgm:t>
    </dgm:pt>
    <dgm:pt modelId="{A95DA4C2-F043-45C4-9636-E2681A1D0956}">
      <dgm:prSet phldrT="[Text]"/>
      <dgm:spPr>
        <a:xfrm>
          <a:off x="2001369" y="600410"/>
          <a:ext cx="1286594" cy="128659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DATA</a:t>
          </a:r>
        </a:p>
      </dgm:t>
    </dgm:pt>
    <dgm:pt modelId="{89FC046D-B8A5-4AA6-9729-C4DAAD8A55A0}" type="parTrans" cxnId="{C90771D2-55BB-431B-901A-40183E3E34F9}">
      <dgm:prSet/>
      <dgm:spPr/>
      <dgm:t>
        <a:bodyPr/>
        <a:lstStyle/>
        <a:p>
          <a:endParaRPr lang="en-US"/>
        </a:p>
      </dgm:t>
    </dgm:pt>
    <dgm:pt modelId="{6773294A-D824-4981-B00A-5DD33B548B2A}" type="sibTrans" cxnId="{C90771D2-55BB-431B-901A-40183E3E34F9}">
      <dgm:prSet/>
      <dgm:spPr/>
      <dgm:t>
        <a:bodyPr/>
        <a:lstStyle/>
        <a:p>
          <a:endParaRPr lang="en-US"/>
        </a:p>
      </dgm:t>
    </dgm:pt>
    <dgm:pt modelId="{496A067A-A6BF-46E2-894A-93B7EFD821C5}">
      <dgm:prSet phldrT="[Text]"/>
      <dgm:spPr>
        <a:xfrm>
          <a:off x="2921999" y="1565642"/>
          <a:ext cx="1286594" cy="128659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&amp; A LOT OF IT!!!</a:t>
          </a:r>
        </a:p>
      </dgm:t>
    </dgm:pt>
    <dgm:pt modelId="{2E831C81-44FC-4C11-8D38-BF5C7AEBFD08}" type="parTrans" cxnId="{EFF79BB6-277E-4FA4-8CE7-9054D072F386}">
      <dgm:prSet/>
      <dgm:spPr/>
      <dgm:t>
        <a:bodyPr/>
        <a:lstStyle/>
        <a:p>
          <a:endParaRPr lang="en-US"/>
        </a:p>
      </dgm:t>
    </dgm:pt>
    <dgm:pt modelId="{9F92794A-5872-42C4-86C7-490CA72FDB16}" type="sibTrans" cxnId="{EFF79BB6-277E-4FA4-8CE7-9054D072F386}">
      <dgm:prSet/>
      <dgm:spPr/>
      <dgm:t>
        <a:bodyPr/>
        <a:lstStyle/>
        <a:p>
          <a:endParaRPr lang="en-US"/>
        </a:p>
      </dgm:t>
    </dgm:pt>
    <dgm:pt modelId="{4B8979FD-968B-45A7-BFA3-01B065B869FE}">
      <dgm:prSet phldrT="[Text]"/>
      <dgm:spPr>
        <a:xfrm>
          <a:off x="1715459" y="3688238"/>
          <a:ext cx="3430919" cy="857729"/>
        </a:xfrm>
        <a:prstGeom prst="rect">
          <a:avLst/>
        </a:prstGeom>
        <a:noFill/>
        <a:ln>
          <a:noFill/>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New Prediction</a:t>
          </a:r>
        </a:p>
      </dgm:t>
    </dgm:pt>
    <dgm:pt modelId="{9AFFE001-B0D2-43C7-A180-A442BF874DB0}" type="parTrans" cxnId="{10BD7A3B-75E6-4231-A47B-26B7D8A246C7}">
      <dgm:prSet/>
      <dgm:spPr/>
      <dgm:t>
        <a:bodyPr/>
        <a:lstStyle/>
        <a:p>
          <a:endParaRPr lang="en-US"/>
        </a:p>
      </dgm:t>
    </dgm:pt>
    <dgm:pt modelId="{F40DD778-3B4E-4460-93BC-5AF0DA05E2F4}" type="sibTrans" cxnId="{10BD7A3B-75E6-4231-A47B-26B7D8A246C7}">
      <dgm:prSet/>
      <dgm:spPr/>
      <dgm:t>
        <a:bodyPr/>
        <a:lstStyle/>
        <a:p>
          <a:endParaRPr lang="en-US"/>
        </a:p>
      </dgm:t>
    </dgm:pt>
    <dgm:pt modelId="{99D3222C-17EA-4312-9AFD-AD9B79E235B3}" type="pres">
      <dgm:prSet presAssocID="{71B213F3-4A0E-4B45-A753-C794F4E76466}" presName="Name0" presStyleCnt="0">
        <dgm:presLayoutVars>
          <dgm:chMax val="4"/>
          <dgm:resizeHandles val="exact"/>
        </dgm:presLayoutVars>
      </dgm:prSet>
      <dgm:spPr/>
    </dgm:pt>
    <dgm:pt modelId="{68CDA2BC-FE65-4FC9-8560-B6C96BF36420}" type="pres">
      <dgm:prSet presAssocID="{71B213F3-4A0E-4B45-A753-C794F4E76466}" presName="ellipse" presStyleLbl="trBgShp" presStyleIdx="0" presStyleCnt="1"/>
      <dgm:spPr>
        <a:xfrm>
          <a:off x="1581082" y="185841"/>
          <a:ext cx="3688238" cy="1280876"/>
        </a:xfrm>
        <a:prstGeom prst="ellipse">
          <a:avLst/>
        </a:prstGeom>
        <a:solidFill>
          <a:srgbClr val="5B9BD5">
            <a:tint val="50000"/>
            <a:alpha val="40000"/>
            <a:hueOff val="0"/>
            <a:satOff val="0"/>
            <a:lumOff val="0"/>
            <a:alphaOff val="0"/>
          </a:srgbClr>
        </a:solidFill>
        <a:ln>
          <a:noFill/>
        </a:ln>
        <a:effectLst/>
      </dgm:spPr>
    </dgm:pt>
    <dgm:pt modelId="{E5EF08B0-8EB6-4802-9844-EF52784522EE}" type="pres">
      <dgm:prSet presAssocID="{71B213F3-4A0E-4B45-A753-C794F4E76466}" presName="arrow1" presStyleLbl="fgShp" presStyleIdx="0" presStyleCnt="1"/>
      <dgm:spPr>
        <a:xfrm>
          <a:off x="3073532" y="3322273"/>
          <a:ext cx="714774" cy="457455"/>
        </a:xfrm>
        <a:prstGeom prst="downArrow">
          <a:avLst/>
        </a:prstGeom>
        <a:solidFill>
          <a:srgbClr val="5B9BD5">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938526D-1899-4FBA-AB92-F56B9FB7447F}" type="pres">
      <dgm:prSet presAssocID="{71B213F3-4A0E-4B45-A753-C794F4E76466}" presName="rectangle" presStyleLbl="revTx" presStyleIdx="0" presStyleCnt="1">
        <dgm:presLayoutVars>
          <dgm:bulletEnabled val="1"/>
        </dgm:presLayoutVars>
      </dgm:prSet>
      <dgm:spPr/>
    </dgm:pt>
    <dgm:pt modelId="{1885BC6F-57B6-4D8E-8F1F-2067CBBA43F8}" type="pres">
      <dgm:prSet presAssocID="{A95DA4C2-F043-45C4-9636-E2681A1D0956}" presName="item1" presStyleLbl="node1" presStyleIdx="0" presStyleCnt="3">
        <dgm:presLayoutVars>
          <dgm:bulletEnabled val="1"/>
        </dgm:presLayoutVars>
      </dgm:prSet>
      <dgm:spPr/>
    </dgm:pt>
    <dgm:pt modelId="{F4E7CD32-6F5C-4B6A-811D-26787E36AF7A}" type="pres">
      <dgm:prSet presAssocID="{496A067A-A6BF-46E2-894A-93B7EFD821C5}" presName="item2" presStyleLbl="node1" presStyleIdx="1" presStyleCnt="3">
        <dgm:presLayoutVars>
          <dgm:bulletEnabled val="1"/>
        </dgm:presLayoutVars>
      </dgm:prSet>
      <dgm:spPr/>
    </dgm:pt>
    <dgm:pt modelId="{A8B66722-C42B-4211-A41D-5348B9A9313D}" type="pres">
      <dgm:prSet presAssocID="{4B8979FD-968B-45A7-BFA3-01B065B869FE}" presName="item3" presStyleLbl="node1" presStyleIdx="2" presStyleCnt="3">
        <dgm:presLayoutVars>
          <dgm:bulletEnabled val="1"/>
        </dgm:presLayoutVars>
      </dgm:prSet>
      <dgm:spPr/>
    </dgm:pt>
    <dgm:pt modelId="{A286C7F7-E110-4137-B892-B42164069079}" type="pres">
      <dgm:prSet presAssocID="{71B213F3-4A0E-4B45-A753-C794F4E76466}" presName="funnel" presStyleLbl="trAlignAcc1" presStyleIdx="0" presStyleCnt="1"/>
      <dgm:spPr>
        <a:xfrm>
          <a:off x="1429549" y="28590"/>
          <a:ext cx="4002739" cy="3202191"/>
        </a:xfrm>
        <a:prstGeom prst="funnel">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gm:spPr>
    </dgm:pt>
  </dgm:ptLst>
  <dgm:cxnLst>
    <dgm:cxn modelId="{371C2922-A53F-46D5-BE2E-6B4331CDC179}" srcId="{71B213F3-4A0E-4B45-A753-C794F4E76466}" destId="{0E456F78-5D82-421E-83C5-7D83EF360123}" srcOrd="0" destOrd="0" parTransId="{77ADD9C7-58BC-4949-9DB9-ADD10722EDCD}" sibTransId="{13B53BC9-0E2C-4BDD-8269-DE51BD2C2611}"/>
    <dgm:cxn modelId="{10BD7A3B-75E6-4231-A47B-26B7D8A246C7}" srcId="{71B213F3-4A0E-4B45-A753-C794F4E76466}" destId="{4B8979FD-968B-45A7-BFA3-01B065B869FE}" srcOrd="3" destOrd="0" parTransId="{9AFFE001-B0D2-43C7-A180-A442BF874DB0}" sibTransId="{F40DD778-3B4E-4460-93BC-5AF0DA05E2F4}"/>
    <dgm:cxn modelId="{2012A03F-4A20-48F9-988C-4AEFF10967F8}" type="presOf" srcId="{4B8979FD-968B-45A7-BFA3-01B065B869FE}" destId="{C938526D-1899-4FBA-AB92-F56B9FB7447F}" srcOrd="0" destOrd="0" presId="urn:microsoft.com/office/officeart/2005/8/layout/funnel1"/>
    <dgm:cxn modelId="{03BDD967-059E-4C5F-8755-DCD001381FBA}" type="presOf" srcId="{A95DA4C2-F043-45C4-9636-E2681A1D0956}" destId="{F4E7CD32-6F5C-4B6A-811D-26787E36AF7A}" srcOrd="0" destOrd="0" presId="urn:microsoft.com/office/officeart/2005/8/layout/funnel1"/>
    <dgm:cxn modelId="{A5F7B070-9048-496C-8A6F-F4C58F89237F}" type="presOf" srcId="{0E456F78-5D82-421E-83C5-7D83EF360123}" destId="{A8B66722-C42B-4211-A41D-5348B9A9313D}" srcOrd="0" destOrd="0" presId="urn:microsoft.com/office/officeart/2005/8/layout/funnel1"/>
    <dgm:cxn modelId="{A93C9874-7627-42B8-BD68-9542F9393E9B}" type="presOf" srcId="{496A067A-A6BF-46E2-894A-93B7EFD821C5}" destId="{1885BC6F-57B6-4D8E-8F1F-2067CBBA43F8}" srcOrd="0" destOrd="0" presId="urn:microsoft.com/office/officeart/2005/8/layout/funnel1"/>
    <dgm:cxn modelId="{A7F5FAA4-6AD5-4760-B84B-2E581A185E33}" type="presOf" srcId="{71B213F3-4A0E-4B45-A753-C794F4E76466}" destId="{99D3222C-17EA-4312-9AFD-AD9B79E235B3}" srcOrd="0" destOrd="0" presId="urn:microsoft.com/office/officeart/2005/8/layout/funnel1"/>
    <dgm:cxn modelId="{EFF79BB6-277E-4FA4-8CE7-9054D072F386}" srcId="{71B213F3-4A0E-4B45-A753-C794F4E76466}" destId="{496A067A-A6BF-46E2-894A-93B7EFD821C5}" srcOrd="2" destOrd="0" parTransId="{2E831C81-44FC-4C11-8D38-BF5C7AEBFD08}" sibTransId="{9F92794A-5872-42C4-86C7-490CA72FDB16}"/>
    <dgm:cxn modelId="{C90771D2-55BB-431B-901A-40183E3E34F9}" srcId="{71B213F3-4A0E-4B45-A753-C794F4E76466}" destId="{A95DA4C2-F043-45C4-9636-E2681A1D0956}" srcOrd="1" destOrd="0" parTransId="{89FC046D-B8A5-4AA6-9729-C4DAAD8A55A0}" sibTransId="{6773294A-D824-4981-B00A-5DD33B548B2A}"/>
    <dgm:cxn modelId="{36ABE43A-8326-4E20-8818-AC34B204CACB}" type="presParOf" srcId="{99D3222C-17EA-4312-9AFD-AD9B79E235B3}" destId="{68CDA2BC-FE65-4FC9-8560-B6C96BF36420}" srcOrd="0" destOrd="0" presId="urn:microsoft.com/office/officeart/2005/8/layout/funnel1"/>
    <dgm:cxn modelId="{B2EE319C-C169-49A2-885C-C5B314420B52}" type="presParOf" srcId="{99D3222C-17EA-4312-9AFD-AD9B79E235B3}" destId="{E5EF08B0-8EB6-4802-9844-EF52784522EE}" srcOrd="1" destOrd="0" presId="urn:microsoft.com/office/officeart/2005/8/layout/funnel1"/>
    <dgm:cxn modelId="{DB6F9465-F3D4-44F3-8463-4D4683F20C01}" type="presParOf" srcId="{99D3222C-17EA-4312-9AFD-AD9B79E235B3}" destId="{C938526D-1899-4FBA-AB92-F56B9FB7447F}" srcOrd="2" destOrd="0" presId="urn:microsoft.com/office/officeart/2005/8/layout/funnel1"/>
    <dgm:cxn modelId="{CA43702E-66A7-4C45-964F-D12191E5C188}" type="presParOf" srcId="{99D3222C-17EA-4312-9AFD-AD9B79E235B3}" destId="{1885BC6F-57B6-4D8E-8F1F-2067CBBA43F8}" srcOrd="3" destOrd="0" presId="urn:microsoft.com/office/officeart/2005/8/layout/funnel1"/>
    <dgm:cxn modelId="{3427B1B1-E02C-4984-B20E-7108017A2B59}" type="presParOf" srcId="{99D3222C-17EA-4312-9AFD-AD9B79E235B3}" destId="{F4E7CD32-6F5C-4B6A-811D-26787E36AF7A}" srcOrd="4" destOrd="0" presId="urn:microsoft.com/office/officeart/2005/8/layout/funnel1"/>
    <dgm:cxn modelId="{9A34322E-F5C1-4EB4-BCB1-0E247AED739A}" type="presParOf" srcId="{99D3222C-17EA-4312-9AFD-AD9B79E235B3}" destId="{A8B66722-C42B-4211-A41D-5348B9A9313D}" srcOrd="5" destOrd="0" presId="urn:microsoft.com/office/officeart/2005/8/layout/funnel1"/>
    <dgm:cxn modelId="{A1C0E1DE-75B3-45F3-8902-DF2BA40996DC}" type="presParOf" srcId="{99D3222C-17EA-4312-9AFD-AD9B79E235B3}" destId="{A286C7F7-E110-4137-B892-B42164069079}"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213F3-4A0E-4B45-A753-C794F4E76466}" type="doc">
      <dgm:prSet loTypeId="urn:microsoft.com/office/officeart/2005/8/layout/funnel1" loCatId="relationship" qsTypeId="urn:microsoft.com/office/officeart/2005/8/quickstyle/simple1" qsCatId="simple" csTypeId="urn:microsoft.com/office/officeart/2005/8/colors/accent0_1" csCatId="mainScheme" phldr="1"/>
      <dgm:spPr/>
      <dgm:t>
        <a:bodyPr/>
        <a:lstStyle/>
        <a:p>
          <a:endParaRPr lang="en-US"/>
        </a:p>
      </dgm:t>
    </dgm:pt>
    <dgm:pt modelId="{0E456F78-5D82-421E-83C5-7D83EF360123}">
      <dgm:prSet phldrT="[Text]"/>
      <dgm:spPr>
        <a:xfrm>
          <a:off x="1588327" y="138567"/>
          <a:ext cx="616161" cy="616161"/>
        </a:xfrm>
        <a:prstGeom prst="ellipse">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DATA</a:t>
          </a:r>
        </a:p>
      </dgm:t>
    </dgm:pt>
    <dgm:pt modelId="{77ADD9C7-58BC-4949-9DB9-ADD10722EDCD}" type="parTrans" cxnId="{371C2922-A53F-46D5-BE2E-6B4331CDC179}">
      <dgm:prSet/>
      <dgm:spPr/>
      <dgm:t>
        <a:bodyPr/>
        <a:lstStyle/>
        <a:p>
          <a:endParaRPr lang="en-US"/>
        </a:p>
      </dgm:t>
    </dgm:pt>
    <dgm:pt modelId="{13B53BC9-0E2C-4BDD-8269-DE51BD2C2611}" type="sibTrans" cxnId="{371C2922-A53F-46D5-BE2E-6B4331CDC179}">
      <dgm:prSet/>
      <dgm:spPr/>
      <dgm:t>
        <a:bodyPr/>
        <a:lstStyle/>
        <a:p>
          <a:endParaRPr lang="en-US"/>
        </a:p>
      </dgm:t>
    </dgm:pt>
    <dgm:pt modelId="{A95DA4C2-F043-45C4-9636-E2681A1D0956}">
      <dgm:prSet phldrT="[Text]"/>
      <dgm:spPr>
        <a:xfrm>
          <a:off x="958473" y="287541"/>
          <a:ext cx="616161" cy="616161"/>
        </a:xfrm>
        <a:prstGeom prst="ellipse">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BIG</a:t>
          </a:r>
        </a:p>
      </dgm:t>
    </dgm:pt>
    <dgm:pt modelId="{89FC046D-B8A5-4AA6-9729-C4DAAD8A55A0}" type="parTrans" cxnId="{C90771D2-55BB-431B-901A-40183E3E34F9}">
      <dgm:prSet/>
      <dgm:spPr/>
      <dgm:t>
        <a:bodyPr/>
        <a:lstStyle/>
        <a:p>
          <a:endParaRPr lang="en-US"/>
        </a:p>
      </dgm:t>
    </dgm:pt>
    <dgm:pt modelId="{6773294A-D824-4981-B00A-5DD33B548B2A}" type="sibTrans" cxnId="{C90771D2-55BB-431B-901A-40183E3E34F9}">
      <dgm:prSet/>
      <dgm:spPr/>
      <dgm:t>
        <a:bodyPr/>
        <a:lstStyle/>
        <a:p>
          <a:endParaRPr lang="en-US"/>
        </a:p>
      </dgm:t>
    </dgm:pt>
    <dgm:pt modelId="{496A067A-A6BF-46E2-894A-93B7EFD821C5}">
      <dgm:prSet phldrT="[Text]"/>
      <dgm:spPr>
        <a:xfrm>
          <a:off x="1399370" y="749799"/>
          <a:ext cx="616161" cy="616161"/>
        </a:xfrm>
        <a:prstGeom prst="ellipse">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&amp; A LOT OF IT!!!</a:t>
          </a:r>
        </a:p>
      </dgm:t>
    </dgm:pt>
    <dgm:pt modelId="{2E831C81-44FC-4C11-8D38-BF5C7AEBFD08}" type="parTrans" cxnId="{EFF79BB6-277E-4FA4-8CE7-9054D072F386}">
      <dgm:prSet/>
      <dgm:spPr/>
      <dgm:t>
        <a:bodyPr/>
        <a:lstStyle/>
        <a:p>
          <a:endParaRPr lang="en-US"/>
        </a:p>
      </dgm:t>
    </dgm:pt>
    <dgm:pt modelId="{9F92794A-5872-42C4-86C7-490CA72FDB16}" type="sibTrans" cxnId="{EFF79BB6-277E-4FA4-8CE7-9054D072F386}">
      <dgm:prSet/>
      <dgm:spPr/>
      <dgm:t>
        <a:bodyPr/>
        <a:lstStyle/>
        <a:p>
          <a:endParaRPr lang="en-US"/>
        </a:p>
      </dgm:t>
    </dgm:pt>
    <dgm:pt modelId="{4B8979FD-968B-45A7-BFA3-01B065B869FE}">
      <dgm:prSet phldrT="[Text]"/>
      <dgm:spPr>
        <a:xfrm>
          <a:off x="821548" y="1766329"/>
          <a:ext cx="1643097" cy="410774"/>
        </a:xfrm>
        <a:prstGeom prst="rect">
          <a:avLst/>
        </a:prstGeom>
        <a:noFill/>
        <a:ln>
          <a:noFill/>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New Prediction</a:t>
          </a:r>
        </a:p>
      </dgm:t>
    </dgm:pt>
    <dgm:pt modelId="{9AFFE001-B0D2-43C7-A180-A442BF874DB0}" type="parTrans" cxnId="{10BD7A3B-75E6-4231-A47B-26B7D8A246C7}">
      <dgm:prSet/>
      <dgm:spPr/>
      <dgm:t>
        <a:bodyPr/>
        <a:lstStyle/>
        <a:p>
          <a:endParaRPr lang="en-US"/>
        </a:p>
      </dgm:t>
    </dgm:pt>
    <dgm:pt modelId="{F40DD778-3B4E-4460-93BC-5AF0DA05E2F4}" type="sibTrans" cxnId="{10BD7A3B-75E6-4231-A47B-26B7D8A246C7}">
      <dgm:prSet/>
      <dgm:spPr/>
      <dgm:t>
        <a:bodyPr/>
        <a:lstStyle/>
        <a:p>
          <a:endParaRPr lang="en-US"/>
        </a:p>
      </dgm:t>
    </dgm:pt>
    <dgm:pt modelId="{99D3222C-17EA-4312-9AFD-AD9B79E235B3}" type="pres">
      <dgm:prSet presAssocID="{71B213F3-4A0E-4B45-A753-C794F4E76466}" presName="Name0" presStyleCnt="0">
        <dgm:presLayoutVars>
          <dgm:chMax val="4"/>
          <dgm:resizeHandles val="exact"/>
        </dgm:presLayoutVars>
      </dgm:prSet>
      <dgm:spPr/>
    </dgm:pt>
    <dgm:pt modelId="{68CDA2BC-FE65-4FC9-8560-B6C96BF36420}" type="pres">
      <dgm:prSet presAssocID="{71B213F3-4A0E-4B45-A753-C794F4E76466}" presName="ellipse" presStyleLbl="trBgShp" presStyleIdx="0" presStyleCnt="1"/>
      <dgm:spPr>
        <a:xfrm>
          <a:off x="757193" y="89001"/>
          <a:ext cx="1766329" cy="613422"/>
        </a:xfrm>
        <a:prstGeom prst="ellipse">
          <a:avLst/>
        </a:prstGeom>
        <a:solidFill>
          <a:sysClr val="windowText" lastClr="000000">
            <a:tint val="50000"/>
            <a:alpha val="40000"/>
            <a:hueOff val="0"/>
            <a:satOff val="0"/>
            <a:lumOff val="0"/>
            <a:alphaOff val="0"/>
          </a:sysClr>
        </a:solidFill>
        <a:ln>
          <a:noFill/>
        </a:ln>
        <a:effectLst/>
      </dgm:spPr>
    </dgm:pt>
    <dgm:pt modelId="{E5EF08B0-8EB6-4802-9844-EF52784522EE}" type="pres">
      <dgm:prSet presAssocID="{71B213F3-4A0E-4B45-A753-C794F4E76466}" presName="arrow1" presStyleLbl="fgShp" presStyleIdx="0" presStyleCnt="1"/>
      <dgm:spPr>
        <a:xfrm>
          <a:off x="1471941" y="1591065"/>
          <a:ext cx="342311" cy="219079"/>
        </a:xfrm>
        <a:prstGeom prst="downArrow">
          <a:avLst/>
        </a:prstGeom>
        <a:solidFill>
          <a:sysClr val="windowText" lastClr="000000">
            <a:tint val="60000"/>
            <a:hueOff val="0"/>
            <a:satOff val="0"/>
            <a:lumOff val="0"/>
            <a:alphaOff val="0"/>
          </a:sysClr>
        </a:solidFill>
        <a:ln w="12700" cap="flat" cmpd="sng" algn="ctr">
          <a:solidFill>
            <a:sysClr val="window" lastClr="FFFFFF">
              <a:hueOff val="0"/>
              <a:satOff val="0"/>
              <a:lumOff val="0"/>
              <a:alphaOff val="0"/>
            </a:sysClr>
          </a:solidFill>
          <a:prstDash val="solid"/>
          <a:miter lim="800000"/>
        </a:ln>
        <a:effectLst/>
      </dgm:spPr>
    </dgm:pt>
    <dgm:pt modelId="{C938526D-1899-4FBA-AB92-F56B9FB7447F}" type="pres">
      <dgm:prSet presAssocID="{71B213F3-4A0E-4B45-A753-C794F4E76466}" presName="rectangle" presStyleLbl="revTx" presStyleIdx="0" presStyleCnt="1">
        <dgm:presLayoutVars>
          <dgm:bulletEnabled val="1"/>
        </dgm:presLayoutVars>
      </dgm:prSet>
      <dgm:spPr/>
    </dgm:pt>
    <dgm:pt modelId="{1885BC6F-57B6-4D8E-8F1F-2067CBBA43F8}" type="pres">
      <dgm:prSet presAssocID="{A95DA4C2-F043-45C4-9636-E2681A1D0956}" presName="item1" presStyleLbl="node1" presStyleIdx="0" presStyleCnt="3">
        <dgm:presLayoutVars>
          <dgm:bulletEnabled val="1"/>
        </dgm:presLayoutVars>
      </dgm:prSet>
      <dgm:spPr/>
    </dgm:pt>
    <dgm:pt modelId="{F4E7CD32-6F5C-4B6A-811D-26787E36AF7A}" type="pres">
      <dgm:prSet presAssocID="{496A067A-A6BF-46E2-894A-93B7EFD821C5}" presName="item2" presStyleLbl="node1" presStyleIdx="1" presStyleCnt="3">
        <dgm:presLayoutVars>
          <dgm:bulletEnabled val="1"/>
        </dgm:presLayoutVars>
      </dgm:prSet>
      <dgm:spPr/>
    </dgm:pt>
    <dgm:pt modelId="{A8B66722-C42B-4211-A41D-5348B9A9313D}" type="pres">
      <dgm:prSet presAssocID="{4B8979FD-968B-45A7-BFA3-01B065B869FE}" presName="item3" presStyleLbl="node1" presStyleIdx="2" presStyleCnt="3">
        <dgm:presLayoutVars>
          <dgm:bulletEnabled val="1"/>
        </dgm:presLayoutVars>
      </dgm:prSet>
      <dgm:spPr/>
    </dgm:pt>
    <dgm:pt modelId="{A286C7F7-E110-4137-B892-B42164069079}" type="pres">
      <dgm:prSet presAssocID="{71B213F3-4A0E-4B45-A753-C794F4E76466}" presName="funnel" presStyleLbl="trAlignAcc1" presStyleIdx="0" presStyleCnt="1"/>
      <dgm:spPr>
        <a:xfrm>
          <a:off x="684623" y="13692"/>
          <a:ext cx="1916946" cy="1533557"/>
        </a:xfrm>
        <a:prstGeom prst="funnel">
          <a:avLst/>
        </a:prstGeom>
        <a:solidFill>
          <a:sysClr val="windowText" lastClr="000000">
            <a:alpha val="40000"/>
            <a:tint val="40000"/>
            <a:hueOff val="0"/>
            <a:satOff val="0"/>
            <a:lumOff val="0"/>
            <a:alphaOff val="0"/>
          </a:sysClr>
        </a:solidFill>
        <a:ln w="6350" cap="flat" cmpd="sng" algn="ctr">
          <a:solidFill>
            <a:sysClr val="windowText" lastClr="000000">
              <a:hueOff val="0"/>
              <a:satOff val="0"/>
              <a:lumOff val="0"/>
              <a:alphaOff val="0"/>
            </a:sysClr>
          </a:solidFill>
          <a:prstDash val="solid"/>
          <a:miter lim="800000"/>
        </a:ln>
        <a:effectLst/>
      </dgm:spPr>
    </dgm:pt>
  </dgm:ptLst>
  <dgm:cxnLst>
    <dgm:cxn modelId="{371C2922-A53F-46D5-BE2E-6B4331CDC179}" srcId="{71B213F3-4A0E-4B45-A753-C794F4E76466}" destId="{0E456F78-5D82-421E-83C5-7D83EF360123}" srcOrd="0" destOrd="0" parTransId="{77ADD9C7-58BC-4949-9DB9-ADD10722EDCD}" sibTransId="{13B53BC9-0E2C-4BDD-8269-DE51BD2C2611}"/>
    <dgm:cxn modelId="{10BD7A3B-75E6-4231-A47B-26B7D8A246C7}" srcId="{71B213F3-4A0E-4B45-A753-C794F4E76466}" destId="{4B8979FD-968B-45A7-BFA3-01B065B869FE}" srcOrd="3" destOrd="0" parTransId="{9AFFE001-B0D2-43C7-A180-A442BF874DB0}" sibTransId="{F40DD778-3B4E-4460-93BC-5AF0DA05E2F4}"/>
    <dgm:cxn modelId="{2012A03F-4A20-48F9-988C-4AEFF10967F8}" type="presOf" srcId="{4B8979FD-968B-45A7-BFA3-01B065B869FE}" destId="{C938526D-1899-4FBA-AB92-F56B9FB7447F}" srcOrd="0" destOrd="0" presId="urn:microsoft.com/office/officeart/2005/8/layout/funnel1"/>
    <dgm:cxn modelId="{03BDD967-059E-4C5F-8755-DCD001381FBA}" type="presOf" srcId="{A95DA4C2-F043-45C4-9636-E2681A1D0956}" destId="{F4E7CD32-6F5C-4B6A-811D-26787E36AF7A}" srcOrd="0" destOrd="0" presId="urn:microsoft.com/office/officeart/2005/8/layout/funnel1"/>
    <dgm:cxn modelId="{A5F7B070-9048-496C-8A6F-F4C58F89237F}" type="presOf" srcId="{0E456F78-5D82-421E-83C5-7D83EF360123}" destId="{A8B66722-C42B-4211-A41D-5348B9A9313D}" srcOrd="0" destOrd="0" presId="urn:microsoft.com/office/officeart/2005/8/layout/funnel1"/>
    <dgm:cxn modelId="{A93C9874-7627-42B8-BD68-9542F9393E9B}" type="presOf" srcId="{496A067A-A6BF-46E2-894A-93B7EFD821C5}" destId="{1885BC6F-57B6-4D8E-8F1F-2067CBBA43F8}" srcOrd="0" destOrd="0" presId="urn:microsoft.com/office/officeart/2005/8/layout/funnel1"/>
    <dgm:cxn modelId="{A7F5FAA4-6AD5-4760-B84B-2E581A185E33}" type="presOf" srcId="{71B213F3-4A0E-4B45-A753-C794F4E76466}" destId="{99D3222C-17EA-4312-9AFD-AD9B79E235B3}" srcOrd="0" destOrd="0" presId="urn:microsoft.com/office/officeart/2005/8/layout/funnel1"/>
    <dgm:cxn modelId="{EFF79BB6-277E-4FA4-8CE7-9054D072F386}" srcId="{71B213F3-4A0E-4B45-A753-C794F4E76466}" destId="{496A067A-A6BF-46E2-894A-93B7EFD821C5}" srcOrd="2" destOrd="0" parTransId="{2E831C81-44FC-4C11-8D38-BF5C7AEBFD08}" sibTransId="{9F92794A-5872-42C4-86C7-490CA72FDB16}"/>
    <dgm:cxn modelId="{C90771D2-55BB-431B-901A-40183E3E34F9}" srcId="{71B213F3-4A0E-4B45-A753-C794F4E76466}" destId="{A95DA4C2-F043-45C4-9636-E2681A1D0956}" srcOrd="1" destOrd="0" parTransId="{89FC046D-B8A5-4AA6-9729-C4DAAD8A55A0}" sibTransId="{6773294A-D824-4981-B00A-5DD33B548B2A}"/>
    <dgm:cxn modelId="{36ABE43A-8326-4E20-8818-AC34B204CACB}" type="presParOf" srcId="{99D3222C-17EA-4312-9AFD-AD9B79E235B3}" destId="{68CDA2BC-FE65-4FC9-8560-B6C96BF36420}" srcOrd="0" destOrd="0" presId="urn:microsoft.com/office/officeart/2005/8/layout/funnel1"/>
    <dgm:cxn modelId="{B2EE319C-C169-49A2-885C-C5B314420B52}" type="presParOf" srcId="{99D3222C-17EA-4312-9AFD-AD9B79E235B3}" destId="{E5EF08B0-8EB6-4802-9844-EF52784522EE}" srcOrd="1" destOrd="0" presId="urn:microsoft.com/office/officeart/2005/8/layout/funnel1"/>
    <dgm:cxn modelId="{DB6F9465-F3D4-44F3-8463-4D4683F20C01}" type="presParOf" srcId="{99D3222C-17EA-4312-9AFD-AD9B79E235B3}" destId="{C938526D-1899-4FBA-AB92-F56B9FB7447F}" srcOrd="2" destOrd="0" presId="urn:microsoft.com/office/officeart/2005/8/layout/funnel1"/>
    <dgm:cxn modelId="{CA43702E-66A7-4C45-964F-D12191E5C188}" type="presParOf" srcId="{99D3222C-17EA-4312-9AFD-AD9B79E235B3}" destId="{1885BC6F-57B6-4D8E-8F1F-2067CBBA43F8}" srcOrd="3" destOrd="0" presId="urn:microsoft.com/office/officeart/2005/8/layout/funnel1"/>
    <dgm:cxn modelId="{3427B1B1-E02C-4984-B20E-7108017A2B59}" type="presParOf" srcId="{99D3222C-17EA-4312-9AFD-AD9B79E235B3}" destId="{F4E7CD32-6F5C-4B6A-811D-26787E36AF7A}" srcOrd="4" destOrd="0" presId="urn:microsoft.com/office/officeart/2005/8/layout/funnel1"/>
    <dgm:cxn modelId="{9A34322E-F5C1-4EB4-BCB1-0E247AED739A}" type="presParOf" srcId="{99D3222C-17EA-4312-9AFD-AD9B79E235B3}" destId="{A8B66722-C42B-4211-A41D-5348B9A9313D}" srcOrd="5" destOrd="0" presId="urn:microsoft.com/office/officeart/2005/8/layout/funnel1"/>
    <dgm:cxn modelId="{A1C0E1DE-75B3-45F3-8902-DF2BA40996DC}" type="presParOf" srcId="{99D3222C-17EA-4312-9AFD-AD9B79E235B3}" destId="{A286C7F7-E110-4137-B892-B42164069079}"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48A9A5-EF51-4BB8-8BDD-64CEF5153C84}" type="doc">
      <dgm:prSet loTypeId="urn:microsoft.com/office/officeart/2009/3/layout/PhasedProcess" loCatId="process" qsTypeId="urn:microsoft.com/office/officeart/2005/8/quickstyle/simple1" qsCatId="simple" csTypeId="urn:microsoft.com/office/officeart/2005/8/colors/colorful1" csCatId="colorful" phldr="1"/>
      <dgm:spPr/>
      <dgm:t>
        <a:bodyPr/>
        <a:lstStyle/>
        <a:p>
          <a:endParaRPr lang="en-US"/>
        </a:p>
      </dgm:t>
    </dgm:pt>
    <dgm:pt modelId="{D38F1B95-BC59-4078-8732-2C4DAD3CFFE3}">
      <dgm:prSet phldrT="[Text]"/>
      <dgm:spPr>
        <a:xfrm>
          <a:off x="585191" y="4079659"/>
          <a:ext cx="2364324" cy="622989"/>
        </a:xfrm>
        <a:prstGeom prst="rect">
          <a:avLst/>
        </a:prstGeom>
        <a:noFill/>
        <a:ln>
          <a:noFill/>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Clinical Problem      (organ failure)</a:t>
          </a:r>
        </a:p>
      </dgm:t>
    </dgm:pt>
    <dgm:pt modelId="{080744D2-74B2-411C-835B-15BD453914D8}" type="parTrans" cxnId="{0A0E8918-F722-4CEB-9758-7763107E573D}">
      <dgm:prSet/>
      <dgm:spPr/>
      <dgm:t>
        <a:bodyPr/>
        <a:lstStyle/>
        <a:p>
          <a:endParaRPr lang="en-US"/>
        </a:p>
      </dgm:t>
    </dgm:pt>
    <dgm:pt modelId="{B33E06E5-E38C-4AD6-8516-D43FCBB10E6D}" type="sibTrans" cxnId="{0A0E8918-F722-4CEB-9758-7763107E573D}">
      <dgm:prSet/>
      <dgm:spPr/>
      <dgm:t>
        <a:bodyPr/>
        <a:lstStyle/>
        <a:p>
          <a:endParaRPr lang="en-US"/>
        </a:p>
      </dgm:t>
    </dgm:pt>
    <dgm:pt modelId="{62F9FF11-B2F2-4585-8111-3BEEBAD73334}">
      <dgm:prSet phldrT="[Text]"/>
      <dgm:spPr>
        <a:xfrm>
          <a:off x="898209" y="1847432"/>
          <a:ext cx="986681" cy="986704"/>
        </a:xfrm>
        <a:prstGeom prst="ellipse">
          <a:avLst/>
        </a:prstGeom>
        <a:solidFill>
          <a:srgbClr val="70AD47">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solidFill>
              <a:latin typeface="Calibri" panose="020F0502020204030204"/>
              <a:ea typeface="+mn-ea"/>
              <a:cs typeface="+mn-cs"/>
            </a:rPr>
            <a:t>Transplant</a:t>
          </a:r>
        </a:p>
      </dgm:t>
    </dgm:pt>
    <dgm:pt modelId="{7F11E3C5-C2D4-4903-A0E8-F22097A43C6B}" type="parTrans" cxnId="{F85D772C-974B-4B47-9AE3-8A3323C3B609}">
      <dgm:prSet/>
      <dgm:spPr/>
      <dgm:t>
        <a:bodyPr/>
        <a:lstStyle/>
        <a:p>
          <a:endParaRPr lang="en-US"/>
        </a:p>
      </dgm:t>
    </dgm:pt>
    <dgm:pt modelId="{451CE86E-27DA-4554-9C01-B20073243B72}" type="sibTrans" cxnId="{F85D772C-974B-4B47-9AE3-8A3323C3B609}">
      <dgm:prSet/>
      <dgm:spPr/>
      <dgm:t>
        <a:bodyPr/>
        <a:lstStyle/>
        <a:p>
          <a:endParaRPr lang="en-US"/>
        </a:p>
      </dgm:t>
    </dgm:pt>
    <dgm:pt modelId="{E33689C9-4658-4087-A928-BAB63FF496F1}">
      <dgm:prSet phldrT="[Text]"/>
      <dgm:spPr>
        <a:xfrm>
          <a:off x="3573343" y="4079659"/>
          <a:ext cx="2364324" cy="622989"/>
        </a:xfrm>
        <a:prstGeom prst="rect">
          <a:avLst/>
        </a:prstGeom>
        <a:noFill/>
        <a:ln>
          <a:noFill/>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Machine Learning Process</a:t>
          </a:r>
        </a:p>
      </dgm:t>
    </dgm:pt>
    <dgm:pt modelId="{8AC7E0F1-5439-48F2-B750-73ECA56E16F1}" type="parTrans" cxnId="{D95D19E3-9C6F-4407-B1A5-057DA0AF4974}">
      <dgm:prSet/>
      <dgm:spPr/>
      <dgm:t>
        <a:bodyPr/>
        <a:lstStyle/>
        <a:p>
          <a:endParaRPr lang="en-US"/>
        </a:p>
      </dgm:t>
    </dgm:pt>
    <dgm:pt modelId="{2D8981DE-FCAF-46C7-8679-A1B4AC8ED7DA}" type="sibTrans" cxnId="{D95D19E3-9C6F-4407-B1A5-057DA0AF4974}">
      <dgm:prSet/>
      <dgm:spPr/>
      <dgm:t>
        <a:bodyPr/>
        <a:lstStyle/>
        <a:p>
          <a:endParaRPr lang="en-US"/>
        </a:p>
      </dgm:t>
    </dgm:pt>
    <dgm:pt modelId="{6B82DCBE-919D-41E1-848C-3E4927301AFD}">
      <dgm:prSet phldrT="[Text]"/>
      <dgm:spPr>
        <a:xfrm>
          <a:off x="4156662" y="1910736"/>
          <a:ext cx="1136435" cy="1136435"/>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a:t>
          </a:r>
        </a:p>
      </dgm:t>
    </dgm:pt>
    <dgm:pt modelId="{D5C396C0-459B-4411-AD62-BE27FECBD321}" type="parTrans" cxnId="{886117C6-D19B-4041-8F90-4034AC2EFA8B}">
      <dgm:prSet/>
      <dgm:spPr/>
      <dgm:t>
        <a:bodyPr/>
        <a:lstStyle/>
        <a:p>
          <a:endParaRPr lang="en-US"/>
        </a:p>
      </dgm:t>
    </dgm:pt>
    <dgm:pt modelId="{22F9F268-4EAE-4EC1-9747-23B3A54C62F1}" type="sibTrans" cxnId="{886117C6-D19B-4041-8F90-4034AC2EFA8B}">
      <dgm:prSet/>
      <dgm:spPr/>
      <dgm:t>
        <a:bodyPr/>
        <a:lstStyle/>
        <a:p>
          <a:endParaRPr lang="en-US"/>
        </a:p>
      </dgm:t>
    </dgm:pt>
    <dgm:pt modelId="{96A9373A-24AE-4A00-ABD6-049F92589B1E}">
      <dgm:prSet phldrT="[Text]"/>
      <dgm:spPr>
        <a:xfrm>
          <a:off x="6450300" y="4079659"/>
          <a:ext cx="2364324" cy="622989"/>
        </a:xfrm>
        <a:prstGeom prst="rect">
          <a:avLst/>
        </a:prstGeom>
        <a:noFill/>
        <a:ln>
          <a:noFill/>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Output</a:t>
          </a:r>
        </a:p>
      </dgm:t>
    </dgm:pt>
    <dgm:pt modelId="{DFAAEAA1-0629-4E2F-B573-A9DE055D3640}" type="parTrans" cxnId="{8D478659-DA23-4DDA-943D-3256B4B7C1D3}">
      <dgm:prSet/>
      <dgm:spPr/>
      <dgm:t>
        <a:bodyPr/>
        <a:lstStyle/>
        <a:p>
          <a:endParaRPr lang="en-US"/>
        </a:p>
      </dgm:t>
    </dgm:pt>
    <dgm:pt modelId="{A712EFA3-A321-405F-A5EE-AE9214AC696A}" type="sibTrans" cxnId="{8D478659-DA23-4DDA-943D-3256B4B7C1D3}">
      <dgm:prSet/>
      <dgm:spPr/>
      <dgm:t>
        <a:bodyPr/>
        <a:lstStyle/>
        <a:p>
          <a:endParaRPr lang="en-US"/>
        </a:p>
      </dgm:t>
    </dgm:pt>
    <dgm:pt modelId="{F41C550E-ED6F-4397-B2F2-E4EC8045EAF1}">
      <dgm:prSet phldrT="[Text]"/>
      <dgm:spPr>
        <a:xfrm>
          <a:off x="1861062" y="2436759"/>
          <a:ext cx="986681" cy="986704"/>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solidFill>
              <a:latin typeface="Calibri" panose="020F0502020204030204"/>
              <a:ea typeface="+mn-ea"/>
              <a:cs typeface="+mn-cs"/>
            </a:rPr>
            <a:t>LVAD</a:t>
          </a:r>
        </a:p>
      </dgm:t>
    </dgm:pt>
    <dgm:pt modelId="{9463C3E9-7B59-4BC7-A2C7-5B55C5B3AA28}" type="parTrans" cxnId="{42A6FD06-8642-4AFB-8A8C-5505B2B20CF9}">
      <dgm:prSet/>
      <dgm:spPr/>
      <dgm:t>
        <a:bodyPr/>
        <a:lstStyle/>
        <a:p>
          <a:endParaRPr lang="en-US"/>
        </a:p>
      </dgm:t>
    </dgm:pt>
    <dgm:pt modelId="{93285E2A-9BD1-4B83-B2DF-AE10B2B3CE0E}" type="sibTrans" cxnId="{42A6FD06-8642-4AFB-8A8C-5505B2B20CF9}">
      <dgm:prSet/>
      <dgm:spPr/>
      <dgm:t>
        <a:bodyPr/>
        <a:lstStyle/>
        <a:p>
          <a:endParaRPr lang="en-US"/>
        </a:p>
      </dgm:t>
    </dgm:pt>
    <dgm:pt modelId="{FE52B211-AC9B-4A25-8AFE-D24F0BEC18F3}">
      <dgm:prSet phldrT="[Text]"/>
      <dgm:spPr>
        <a:xfrm>
          <a:off x="915791" y="3000621"/>
          <a:ext cx="986681" cy="986704"/>
        </a:xfrm>
        <a:prstGeom prst="ellipse">
          <a:avLst/>
        </a:prstGeom>
        <a:solidFill>
          <a:srgbClr val="70AD47">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solidFill>
              <a:latin typeface="Calibri" panose="020F0502020204030204"/>
              <a:ea typeface="+mn-ea"/>
              <a:cs typeface="+mn-cs"/>
            </a:rPr>
            <a:t>Hospice</a:t>
          </a:r>
        </a:p>
      </dgm:t>
    </dgm:pt>
    <dgm:pt modelId="{64F27F6C-4452-46B1-AE46-9969252962A6}" type="parTrans" cxnId="{FED39CF3-691C-4CF6-9566-1CCA5AFC0CB3}">
      <dgm:prSet/>
      <dgm:spPr/>
      <dgm:t>
        <a:bodyPr/>
        <a:lstStyle/>
        <a:p>
          <a:endParaRPr lang="en-US"/>
        </a:p>
      </dgm:t>
    </dgm:pt>
    <dgm:pt modelId="{1C80221D-2029-47EB-9607-F5E31709E1E0}" type="sibTrans" cxnId="{FED39CF3-691C-4CF6-9566-1CCA5AFC0CB3}">
      <dgm:prSet/>
      <dgm:spPr/>
      <dgm:t>
        <a:bodyPr/>
        <a:lstStyle/>
        <a:p>
          <a:endParaRPr lang="en-US"/>
        </a:p>
      </dgm:t>
    </dgm:pt>
    <dgm:pt modelId="{650B0973-EC6F-4010-947A-3948E03ADAEB}">
      <dgm:prSet phldrT="[Text]"/>
      <dgm:spPr>
        <a:xfrm>
          <a:off x="4659316" y="2413390"/>
          <a:ext cx="1136435" cy="1136435"/>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a:t>
          </a:r>
        </a:p>
      </dgm:t>
    </dgm:pt>
    <dgm:pt modelId="{47FD9A25-6D51-4F66-9BB3-56F31EC24CD2}" type="parTrans" cxnId="{96F6A59F-08CB-4E4F-A7CD-04A8ED66E0A7}">
      <dgm:prSet/>
      <dgm:spPr/>
      <dgm:t>
        <a:bodyPr/>
        <a:lstStyle/>
        <a:p>
          <a:endParaRPr lang="en-US"/>
        </a:p>
      </dgm:t>
    </dgm:pt>
    <dgm:pt modelId="{70BE00C1-AAE0-4FFC-A57F-1A8538E3647B}" type="sibTrans" cxnId="{96F6A59F-08CB-4E4F-A7CD-04A8ED66E0A7}">
      <dgm:prSet/>
      <dgm:spPr/>
      <dgm:t>
        <a:bodyPr/>
        <a:lstStyle/>
        <a:p>
          <a:endParaRPr lang="en-US"/>
        </a:p>
      </dgm:t>
    </dgm:pt>
    <dgm:pt modelId="{426CC7ED-41D6-4FA7-AF47-DC9C2F0E22AD}">
      <dgm:prSet phldrT="[Text]"/>
      <dgm:spPr>
        <a:xfrm>
          <a:off x="4156662" y="2916044"/>
          <a:ext cx="1136435" cy="1136435"/>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C</a:t>
          </a:r>
        </a:p>
      </dgm:t>
    </dgm:pt>
    <dgm:pt modelId="{86BE6027-2738-4438-A6A4-51B7ED634B83}" type="parTrans" cxnId="{9FD049BB-DA8E-42C5-9861-907949BFE783}">
      <dgm:prSet/>
      <dgm:spPr/>
      <dgm:t>
        <a:bodyPr/>
        <a:lstStyle/>
        <a:p>
          <a:endParaRPr lang="en-US"/>
        </a:p>
      </dgm:t>
    </dgm:pt>
    <dgm:pt modelId="{FC83C312-8255-46BB-92F4-8669DF7CF62A}" type="sibTrans" cxnId="{9FD049BB-DA8E-42C5-9861-907949BFE783}">
      <dgm:prSet/>
      <dgm:spPr/>
      <dgm:t>
        <a:bodyPr/>
        <a:lstStyle/>
        <a:p>
          <a:endParaRPr lang="en-US"/>
        </a:p>
      </dgm:t>
    </dgm:pt>
    <dgm:pt modelId="{9BA66FB9-B26D-4F5B-86F3-4CA353AB054C}">
      <dgm:prSet phldrT="[Text]"/>
      <dgm:spPr>
        <a:xfrm>
          <a:off x="3654007" y="2413390"/>
          <a:ext cx="1136435" cy="1136435"/>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D</a:t>
          </a:r>
        </a:p>
      </dgm:t>
    </dgm:pt>
    <dgm:pt modelId="{EA2A5B1F-B73D-442F-809C-B7975665FD14}" type="parTrans" cxnId="{F151A5F5-9C17-45E3-8F56-E513EEAFB438}">
      <dgm:prSet/>
      <dgm:spPr/>
      <dgm:t>
        <a:bodyPr/>
        <a:lstStyle/>
        <a:p>
          <a:endParaRPr lang="en-US"/>
        </a:p>
      </dgm:t>
    </dgm:pt>
    <dgm:pt modelId="{EBBD542C-AB21-4D60-B6B5-836F2F51A96A}" type="sibTrans" cxnId="{F151A5F5-9C17-45E3-8F56-E513EEAFB438}">
      <dgm:prSet/>
      <dgm:spPr/>
      <dgm:t>
        <a:bodyPr/>
        <a:lstStyle/>
        <a:p>
          <a:endParaRPr lang="en-US"/>
        </a:p>
      </dgm:t>
    </dgm:pt>
    <dgm:pt modelId="{70CBC5AD-920A-4CFB-84D8-382E26137535}">
      <dgm:prSet phldrT="[Text]"/>
      <dgm:spPr>
        <a:xfrm>
          <a:off x="6718866" y="2018338"/>
          <a:ext cx="1818711" cy="1818382"/>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Smoker</a:t>
          </a:r>
        </a:p>
      </dgm:t>
    </dgm:pt>
    <dgm:pt modelId="{764A25D0-FC55-4F5B-ADE2-79AA4FDA23F0}" type="parTrans" cxnId="{59C19CF7-5289-4FF6-9843-BD43D7291923}">
      <dgm:prSet/>
      <dgm:spPr/>
      <dgm:t>
        <a:bodyPr/>
        <a:lstStyle/>
        <a:p>
          <a:endParaRPr lang="en-US"/>
        </a:p>
      </dgm:t>
    </dgm:pt>
    <dgm:pt modelId="{A1C91981-E570-414A-95E7-BF31DFD9F534}" type="sibTrans" cxnId="{59C19CF7-5289-4FF6-9843-BD43D7291923}">
      <dgm:prSet/>
      <dgm:spPr/>
      <dgm:t>
        <a:bodyPr/>
        <a:lstStyle/>
        <a:p>
          <a:endParaRPr lang="en-US"/>
        </a:p>
      </dgm:t>
    </dgm:pt>
    <dgm:pt modelId="{9468A5D3-81BC-47B5-ACBE-429B7210031E}">
      <dgm:prSet phldrT="[Text]"/>
      <dgm:spPr>
        <a:xfrm>
          <a:off x="6718866" y="2018338"/>
          <a:ext cx="1818711" cy="1818382"/>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HTN</a:t>
          </a:r>
        </a:p>
      </dgm:t>
    </dgm:pt>
    <dgm:pt modelId="{CB496211-424C-419E-9568-B34A24F50E13}" type="parTrans" cxnId="{21610538-A42A-49FE-AEF3-65CF0C48C467}">
      <dgm:prSet/>
      <dgm:spPr/>
      <dgm:t>
        <a:bodyPr/>
        <a:lstStyle/>
        <a:p>
          <a:endParaRPr lang="en-US"/>
        </a:p>
      </dgm:t>
    </dgm:pt>
    <dgm:pt modelId="{9A155FEF-3526-4758-87BC-195EBFC8A890}" type="sibTrans" cxnId="{21610538-A42A-49FE-AEF3-65CF0C48C467}">
      <dgm:prSet/>
      <dgm:spPr/>
      <dgm:t>
        <a:bodyPr/>
        <a:lstStyle/>
        <a:p>
          <a:endParaRPr lang="en-US"/>
        </a:p>
      </dgm:t>
    </dgm:pt>
    <dgm:pt modelId="{95D5B0B7-1254-4BC4-AED3-544B73E0C890}">
      <dgm:prSet phldrT="[Text]"/>
      <dgm:spPr>
        <a:xfrm>
          <a:off x="6718866" y="2018338"/>
          <a:ext cx="1818711" cy="1818382"/>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Female gender</a:t>
          </a:r>
        </a:p>
      </dgm:t>
    </dgm:pt>
    <dgm:pt modelId="{A252BF24-DA89-4424-90CE-53E72AA1D9BE}" type="parTrans" cxnId="{2C63A462-1A92-408C-9869-4E305456AB73}">
      <dgm:prSet/>
      <dgm:spPr/>
      <dgm:t>
        <a:bodyPr/>
        <a:lstStyle/>
        <a:p>
          <a:endParaRPr lang="en-US"/>
        </a:p>
      </dgm:t>
    </dgm:pt>
    <dgm:pt modelId="{59167AF1-4AA6-4EFD-9941-6EF600FECF79}" type="sibTrans" cxnId="{2C63A462-1A92-408C-9869-4E305456AB73}">
      <dgm:prSet/>
      <dgm:spPr/>
      <dgm:t>
        <a:bodyPr/>
        <a:lstStyle/>
        <a:p>
          <a:endParaRPr lang="en-US"/>
        </a:p>
      </dgm:t>
    </dgm:pt>
    <dgm:pt modelId="{5A59E6E9-3517-4976-A729-E57C175D0718}">
      <dgm:prSet phldrT="[Text]"/>
      <dgm:spPr>
        <a:xfrm>
          <a:off x="6718866" y="2018338"/>
          <a:ext cx="1818711" cy="1818382"/>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Cardiac index</a:t>
          </a:r>
        </a:p>
      </dgm:t>
    </dgm:pt>
    <dgm:pt modelId="{0352A9C8-D3B7-4726-9230-9717D1214A1A}" type="parTrans" cxnId="{101677DB-2718-421C-881B-668F595BB725}">
      <dgm:prSet/>
      <dgm:spPr/>
      <dgm:t>
        <a:bodyPr/>
        <a:lstStyle/>
        <a:p>
          <a:endParaRPr lang="en-US"/>
        </a:p>
      </dgm:t>
    </dgm:pt>
    <dgm:pt modelId="{8FC1E037-5F54-4711-BC0D-DA92A1CB9F0B}" type="sibTrans" cxnId="{101677DB-2718-421C-881B-668F595BB725}">
      <dgm:prSet/>
      <dgm:spPr/>
      <dgm:t>
        <a:bodyPr/>
        <a:lstStyle/>
        <a:p>
          <a:endParaRPr lang="en-US"/>
        </a:p>
      </dgm:t>
    </dgm:pt>
    <dgm:pt modelId="{ADE21A01-A004-48BC-B5CB-F016D25E293E}" type="pres">
      <dgm:prSet presAssocID="{8A48A9A5-EF51-4BB8-8BDD-64CEF5153C84}" presName="Name0" presStyleCnt="0">
        <dgm:presLayoutVars>
          <dgm:chMax val="3"/>
          <dgm:chPref val="3"/>
          <dgm:bulletEnabled val="1"/>
          <dgm:dir/>
          <dgm:animLvl val="lvl"/>
        </dgm:presLayoutVars>
      </dgm:prSet>
      <dgm:spPr/>
    </dgm:pt>
    <dgm:pt modelId="{71F4F9FD-7FB1-4C78-9651-4ED3D3AD2272}" type="pres">
      <dgm:prSet presAssocID="{8A48A9A5-EF51-4BB8-8BDD-64CEF5153C84}" presName="arc1" presStyleLbl="node1" presStyleIdx="0" presStyleCnt="4"/>
      <dgm:spPr>
        <a:xfrm rot="5400000">
          <a:off x="239" y="1374476"/>
          <a:ext cx="3113946" cy="3114425"/>
        </a:xfrm>
        <a:prstGeom prst="blockArc">
          <a:avLst>
            <a:gd name="adj1" fmla="val 13500000"/>
            <a:gd name="adj2" fmla="val 18900000"/>
            <a:gd name="adj3" fmla="val 496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27C186-9062-4050-AF01-298D8E4B72CE}" type="pres">
      <dgm:prSet presAssocID="{8A48A9A5-EF51-4BB8-8BDD-64CEF5153C84}" presName="arc3" presStyleLbl="node1" presStyleIdx="1" presStyleCnt="4"/>
      <dgm:spPr>
        <a:xfrm rot="16200000">
          <a:off x="3205129" y="1374476"/>
          <a:ext cx="3113946" cy="3114425"/>
        </a:xfrm>
        <a:prstGeom prst="blockArc">
          <a:avLst>
            <a:gd name="adj1" fmla="val 13500000"/>
            <a:gd name="adj2" fmla="val 18900000"/>
            <a:gd name="adj3" fmla="val 496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78C90BB-F65F-44C2-822F-9C40CA60EE77}" type="pres">
      <dgm:prSet presAssocID="{8A48A9A5-EF51-4BB8-8BDD-64CEF5153C84}" presName="parentText2" presStyleLbl="revTx" presStyleIdx="0" presStyleCnt="3">
        <dgm:presLayoutVars>
          <dgm:chMax val="4"/>
          <dgm:chPref val="3"/>
          <dgm:bulletEnabled val="1"/>
        </dgm:presLayoutVars>
      </dgm:prSet>
      <dgm:spPr/>
    </dgm:pt>
    <dgm:pt modelId="{9FB94C04-043F-43B7-B215-27B678991E9B}" type="pres">
      <dgm:prSet presAssocID="{8A48A9A5-EF51-4BB8-8BDD-64CEF5153C84}" presName="arc2" presStyleLbl="node1" presStyleIdx="2" presStyleCnt="4"/>
      <dgm:spPr>
        <a:xfrm rot="5400000">
          <a:off x="3105241" y="1374476"/>
          <a:ext cx="3113946" cy="3114425"/>
        </a:xfrm>
        <a:prstGeom prst="blockArc">
          <a:avLst>
            <a:gd name="adj1" fmla="val 13500000"/>
            <a:gd name="adj2" fmla="val 18900000"/>
            <a:gd name="adj3" fmla="val 496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A0BC3487-93F8-4071-9166-84D38632B5E2}" type="pres">
      <dgm:prSet presAssocID="{8A48A9A5-EF51-4BB8-8BDD-64CEF5153C84}" presName="arc4" presStyleLbl="node1" presStyleIdx="3" presStyleCnt="4"/>
      <dgm:spPr>
        <a:xfrm rot="16200000">
          <a:off x="6309188" y="1374476"/>
          <a:ext cx="3113946" cy="3114425"/>
        </a:xfrm>
        <a:prstGeom prst="blockArc">
          <a:avLst>
            <a:gd name="adj1" fmla="val 13500000"/>
            <a:gd name="adj2" fmla="val 18900000"/>
            <a:gd name="adj3" fmla="val 496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BDA95420-E29E-45BB-81FD-676B87C365DA}" type="pres">
      <dgm:prSet presAssocID="{8A48A9A5-EF51-4BB8-8BDD-64CEF5153C84}" presName="parentText3" presStyleLbl="revTx" presStyleIdx="1" presStyleCnt="3">
        <dgm:presLayoutVars>
          <dgm:chMax val="1"/>
          <dgm:chPref val="1"/>
          <dgm:bulletEnabled val="1"/>
        </dgm:presLayoutVars>
      </dgm:prSet>
      <dgm:spPr/>
    </dgm:pt>
    <dgm:pt modelId="{4B9BF74F-5F11-4252-A297-B4FAC639E031}" type="pres">
      <dgm:prSet presAssocID="{8A48A9A5-EF51-4BB8-8BDD-64CEF5153C84}" presName="middleComposite" presStyleCnt="0"/>
      <dgm:spPr/>
    </dgm:pt>
    <dgm:pt modelId="{040B9AC1-9DB6-4226-B334-C92FC2100B56}" type="pres">
      <dgm:prSet presAssocID="{6B82DCBE-919D-41E1-848C-3E4927301AFD}" presName="circ1" presStyleLbl="vennNode1" presStyleIdx="0" presStyleCnt="10"/>
      <dgm:spPr/>
    </dgm:pt>
    <dgm:pt modelId="{0B2D9497-5622-46B6-8924-7E7403358D02}" type="pres">
      <dgm:prSet presAssocID="{6B82DCBE-919D-41E1-848C-3E4927301AFD}" presName="circ1Tx" presStyleLbl="revTx" presStyleIdx="1" presStyleCnt="3">
        <dgm:presLayoutVars>
          <dgm:chMax val="0"/>
          <dgm:chPref val="0"/>
        </dgm:presLayoutVars>
      </dgm:prSet>
      <dgm:spPr/>
    </dgm:pt>
    <dgm:pt modelId="{927F2FD3-EDBE-4690-B7E9-BCA9E24B8091}" type="pres">
      <dgm:prSet presAssocID="{650B0973-EC6F-4010-947A-3948E03ADAEB}" presName="circ2" presStyleLbl="vennNode1" presStyleIdx="1" presStyleCnt="10"/>
      <dgm:spPr/>
    </dgm:pt>
    <dgm:pt modelId="{D99BAE34-CB02-47A3-A644-E8753AC135C5}" type="pres">
      <dgm:prSet presAssocID="{650B0973-EC6F-4010-947A-3948E03ADAEB}" presName="circ2Tx" presStyleLbl="revTx" presStyleIdx="1" presStyleCnt="3">
        <dgm:presLayoutVars>
          <dgm:chMax val="0"/>
          <dgm:chPref val="0"/>
        </dgm:presLayoutVars>
      </dgm:prSet>
      <dgm:spPr/>
    </dgm:pt>
    <dgm:pt modelId="{DAEDECE7-F9D8-42B2-A3D0-9BF4E867366C}" type="pres">
      <dgm:prSet presAssocID="{426CC7ED-41D6-4FA7-AF47-DC9C2F0E22AD}" presName="circ3" presStyleLbl="vennNode1" presStyleIdx="2" presStyleCnt="10"/>
      <dgm:spPr/>
    </dgm:pt>
    <dgm:pt modelId="{8D5E0081-FA9A-464A-A3DF-40EC5BDB4D31}" type="pres">
      <dgm:prSet presAssocID="{426CC7ED-41D6-4FA7-AF47-DC9C2F0E22AD}" presName="circ3Tx" presStyleLbl="revTx" presStyleIdx="1" presStyleCnt="3">
        <dgm:presLayoutVars>
          <dgm:chMax val="0"/>
          <dgm:chPref val="0"/>
        </dgm:presLayoutVars>
      </dgm:prSet>
      <dgm:spPr/>
    </dgm:pt>
    <dgm:pt modelId="{500EAB4A-6D64-47AE-BBE3-4A4CF9DBC734}" type="pres">
      <dgm:prSet presAssocID="{9BA66FB9-B26D-4F5B-86F3-4CA353AB054C}" presName="circ4" presStyleLbl="vennNode1" presStyleIdx="3" presStyleCnt="10"/>
      <dgm:spPr/>
    </dgm:pt>
    <dgm:pt modelId="{0DE24920-F445-4470-BD16-835E017875D5}" type="pres">
      <dgm:prSet presAssocID="{9BA66FB9-B26D-4F5B-86F3-4CA353AB054C}" presName="circ4Tx" presStyleLbl="revTx" presStyleIdx="1" presStyleCnt="3">
        <dgm:presLayoutVars>
          <dgm:chMax val="0"/>
          <dgm:chPref val="0"/>
          <dgm:bulletEnabled val="1"/>
        </dgm:presLayoutVars>
      </dgm:prSet>
      <dgm:spPr/>
    </dgm:pt>
    <dgm:pt modelId="{A58C0168-5017-41AB-9391-F997F3761264}" type="pres">
      <dgm:prSet presAssocID="{8A48A9A5-EF51-4BB8-8BDD-64CEF5153C84}" presName="leftComposite" presStyleCnt="0"/>
      <dgm:spPr/>
    </dgm:pt>
    <dgm:pt modelId="{C4310FA2-6EE8-4D78-9AF3-18AB76E65CFD}" type="pres">
      <dgm:prSet presAssocID="{62F9FF11-B2F2-4585-8111-3BEEBAD73334}" presName="childText1_1" presStyleLbl="vennNode1" presStyleIdx="4" presStyleCnt="10">
        <dgm:presLayoutVars>
          <dgm:chMax val="0"/>
          <dgm:chPref val="0"/>
        </dgm:presLayoutVars>
      </dgm:prSet>
      <dgm:spPr/>
    </dgm:pt>
    <dgm:pt modelId="{A729B1B1-3D8E-4C63-89B1-9F31CB00C0E3}" type="pres">
      <dgm:prSet presAssocID="{62F9FF11-B2F2-4585-8111-3BEEBAD73334}" presName="ellipse1" presStyleLbl="vennNode1" presStyleIdx="5" presStyleCnt="10"/>
      <dgm:spPr>
        <a:xfrm>
          <a:off x="534305" y="2672361"/>
          <a:ext cx="484665" cy="484471"/>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B9E240D-9924-4F1B-899C-1DE3B6FAD844}" type="pres">
      <dgm:prSet presAssocID="{62F9FF11-B2F2-4585-8111-3BEEBAD73334}" presName="ellipse2" presStyleLbl="vennNode1" presStyleIdx="6" presStyleCnt="10"/>
      <dgm:spPr>
        <a:xfrm>
          <a:off x="1965861" y="2041521"/>
          <a:ext cx="282008" cy="281823"/>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9D620DF-4AAC-4B01-8CB4-3FB848C44FCD}" type="pres">
      <dgm:prSet presAssocID="{F41C550E-ED6F-4397-B2F2-E4EC8045EAF1}" presName="childText1_2" presStyleLbl="vennNode1" presStyleIdx="7" presStyleCnt="10">
        <dgm:presLayoutVars>
          <dgm:chMax val="0"/>
          <dgm:chPref val="0"/>
        </dgm:presLayoutVars>
      </dgm:prSet>
      <dgm:spPr/>
    </dgm:pt>
    <dgm:pt modelId="{036E00CD-42BA-4DFF-A732-0EA0B09D80A1}" type="pres">
      <dgm:prSet presAssocID="{F41C550E-ED6F-4397-B2F2-E4EC8045EAF1}" presName="ellipse3" presStyleLbl="vennNode1" presStyleIdx="8" presStyleCnt="10"/>
      <dgm:spPr>
        <a:xfrm>
          <a:off x="1964241" y="3483809"/>
          <a:ext cx="282008" cy="281823"/>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9D520F3-F204-4C40-8D86-AB953A9C1386}" type="pres">
      <dgm:prSet presAssocID="{FE52B211-AC9B-4A25-8AFE-D24F0BEC18F3}" presName="childText1_3" presStyleLbl="vennNode1" presStyleIdx="9" presStyleCnt="10">
        <dgm:presLayoutVars>
          <dgm:chMax val="0"/>
          <dgm:chPref val="0"/>
        </dgm:presLayoutVars>
      </dgm:prSet>
      <dgm:spPr/>
    </dgm:pt>
    <dgm:pt modelId="{FC5F1CF4-06D4-4BE3-B3E0-42784D4AA72C}" type="pres">
      <dgm:prSet presAssocID="{8A48A9A5-EF51-4BB8-8BDD-64CEF5153C84}" presName="rightChild" presStyleLbl="node2" presStyleIdx="0" presStyleCnt="1">
        <dgm:presLayoutVars>
          <dgm:chMax val="0"/>
          <dgm:chPref val="0"/>
        </dgm:presLayoutVars>
      </dgm:prSet>
      <dgm:spPr/>
    </dgm:pt>
    <dgm:pt modelId="{4BC57E53-EB77-45D7-9951-D9A7752E55B2}" type="pres">
      <dgm:prSet presAssocID="{8A48A9A5-EF51-4BB8-8BDD-64CEF5153C84}" presName="parentText1" presStyleLbl="revTx" presStyleIdx="2" presStyleCnt="3">
        <dgm:presLayoutVars>
          <dgm:chMax val="4"/>
          <dgm:chPref val="3"/>
          <dgm:bulletEnabled val="1"/>
        </dgm:presLayoutVars>
      </dgm:prSet>
      <dgm:spPr/>
    </dgm:pt>
  </dgm:ptLst>
  <dgm:cxnLst>
    <dgm:cxn modelId="{42A6FD06-8642-4AFB-8A8C-5505B2B20CF9}" srcId="{D38F1B95-BC59-4078-8732-2C4DAD3CFFE3}" destId="{F41C550E-ED6F-4397-B2F2-E4EC8045EAF1}" srcOrd="1" destOrd="0" parTransId="{9463C3E9-7B59-4BC7-A2C7-5B55C5B3AA28}" sibTransId="{93285E2A-9BD1-4B83-B2DF-AE10B2B3CE0E}"/>
    <dgm:cxn modelId="{4A342C09-7D8C-4704-966A-038F02A8E27E}" type="presOf" srcId="{650B0973-EC6F-4010-947A-3948E03ADAEB}" destId="{D99BAE34-CB02-47A3-A644-E8753AC135C5}" srcOrd="1" destOrd="0" presId="urn:microsoft.com/office/officeart/2009/3/layout/PhasedProcess"/>
    <dgm:cxn modelId="{0A0E8918-F722-4CEB-9758-7763107E573D}" srcId="{8A48A9A5-EF51-4BB8-8BDD-64CEF5153C84}" destId="{D38F1B95-BC59-4078-8732-2C4DAD3CFFE3}" srcOrd="0" destOrd="0" parTransId="{080744D2-74B2-411C-835B-15BD453914D8}" sibTransId="{B33E06E5-E38C-4AD6-8516-D43FCBB10E6D}"/>
    <dgm:cxn modelId="{966A5D1E-ABED-4E00-A6E3-799944083E2E}" type="presOf" srcId="{6B82DCBE-919D-41E1-848C-3E4927301AFD}" destId="{0B2D9497-5622-46B6-8924-7E7403358D02}" srcOrd="1" destOrd="0" presId="urn:microsoft.com/office/officeart/2009/3/layout/PhasedProcess"/>
    <dgm:cxn modelId="{DC667B2A-AEC5-46EF-848B-7F1D7BAF3071}" type="presOf" srcId="{426CC7ED-41D6-4FA7-AF47-DC9C2F0E22AD}" destId="{8D5E0081-FA9A-464A-A3DF-40EC5BDB4D31}" srcOrd="1" destOrd="0" presId="urn:microsoft.com/office/officeart/2009/3/layout/PhasedProcess"/>
    <dgm:cxn modelId="{F85D772C-974B-4B47-9AE3-8A3323C3B609}" srcId="{D38F1B95-BC59-4078-8732-2C4DAD3CFFE3}" destId="{62F9FF11-B2F2-4585-8111-3BEEBAD73334}" srcOrd="0" destOrd="0" parTransId="{7F11E3C5-C2D4-4903-A0E8-F22097A43C6B}" sibTransId="{451CE86E-27DA-4554-9C01-B20073243B72}"/>
    <dgm:cxn modelId="{1E6DCA36-02DC-48D7-8D42-B5CA0BDF54F1}" type="presOf" srcId="{5A59E6E9-3517-4976-A729-E57C175D0718}" destId="{FC5F1CF4-06D4-4BE3-B3E0-42784D4AA72C}" srcOrd="0" destOrd="3" presId="urn:microsoft.com/office/officeart/2009/3/layout/PhasedProcess"/>
    <dgm:cxn modelId="{21610538-A42A-49FE-AEF3-65CF0C48C467}" srcId="{96A9373A-24AE-4A00-ABD6-049F92589B1E}" destId="{9468A5D3-81BC-47B5-ACBE-429B7210031E}" srcOrd="1" destOrd="0" parTransId="{CB496211-424C-419E-9568-B34A24F50E13}" sibTransId="{9A155FEF-3526-4758-87BC-195EBFC8A890}"/>
    <dgm:cxn modelId="{43D29D3C-09C6-43FF-B2C6-0B599C8B10F8}" type="presOf" srcId="{D38F1B95-BC59-4078-8732-2C4DAD3CFFE3}" destId="{4BC57E53-EB77-45D7-9951-D9A7752E55B2}" srcOrd="0" destOrd="0" presId="urn:microsoft.com/office/officeart/2009/3/layout/PhasedProcess"/>
    <dgm:cxn modelId="{5DBF985E-E982-4FF4-B1AF-50F8AA6CBD55}" type="presOf" srcId="{FE52B211-AC9B-4A25-8AFE-D24F0BEC18F3}" destId="{49D520F3-F204-4C40-8D86-AB953A9C1386}" srcOrd="0" destOrd="0" presId="urn:microsoft.com/office/officeart/2009/3/layout/PhasedProcess"/>
    <dgm:cxn modelId="{2C63A462-1A92-408C-9869-4E305456AB73}" srcId="{96A9373A-24AE-4A00-ABD6-049F92589B1E}" destId="{95D5B0B7-1254-4BC4-AED3-544B73E0C890}" srcOrd="2" destOrd="0" parTransId="{A252BF24-DA89-4424-90CE-53E72AA1D9BE}" sibTransId="{59167AF1-4AA6-4EFD-9941-6EF600FECF79}"/>
    <dgm:cxn modelId="{E5F54944-BCD3-4CF9-BE7E-9D130E184223}" type="presOf" srcId="{F41C550E-ED6F-4397-B2F2-E4EC8045EAF1}" destId="{89D620DF-4AAC-4B01-8CB4-3FB848C44FCD}" srcOrd="0" destOrd="0" presId="urn:microsoft.com/office/officeart/2009/3/layout/PhasedProcess"/>
    <dgm:cxn modelId="{F327AE4D-9009-4F95-8800-187F7B2F2D3F}" type="presOf" srcId="{9BA66FB9-B26D-4F5B-86F3-4CA353AB054C}" destId="{500EAB4A-6D64-47AE-BBE3-4A4CF9DBC734}" srcOrd="0" destOrd="0" presId="urn:microsoft.com/office/officeart/2009/3/layout/PhasedProcess"/>
    <dgm:cxn modelId="{1D8DB74D-7A8B-485F-94C1-384B6A80194B}" type="presOf" srcId="{95D5B0B7-1254-4BC4-AED3-544B73E0C890}" destId="{FC5F1CF4-06D4-4BE3-B3E0-42784D4AA72C}" srcOrd="0" destOrd="2" presId="urn:microsoft.com/office/officeart/2009/3/layout/PhasedProcess"/>
    <dgm:cxn modelId="{0C845772-1E90-4700-8D3F-A503F575F02F}" type="presOf" srcId="{62F9FF11-B2F2-4585-8111-3BEEBAD73334}" destId="{C4310FA2-6EE8-4D78-9AF3-18AB76E65CFD}" srcOrd="0" destOrd="0" presId="urn:microsoft.com/office/officeart/2009/3/layout/PhasedProcess"/>
    <dgm:cxn modelId="{2F457754-D5C4-4A5A-84CA-EA4DDF0A9DB4}" type="presOf" srcId="{650B0973-EC6F-4010-947A-3948E03ADAEB}" destId="{927F2FD3-EDBE-4690-B7E9-BCA9E24B8091}" srcOrd="0" destOrd="0" presId="urn:microsoft.com/office/officeart/2009/3/layout/PhasedProcess"/>
    <dgm:cxn modelId="{8D478659-DA23-4DDA-943D-3256B4B7C1D3}" srcId="{8A48A9A5-EF51-4BB8-8BDD-64CEF5153C84}" destId="{96A9373A-24AE-4A00-ABD6-049F92589B1E}" srcOrd="2" destOrd="0" parTransId="{DFAAEAA1-0629-4E2F-B573-A9DE055D3640}" sibTransId="{A712EFA3-A321-405F-A5EE-AE9214AC696A}"/>
    <dgm:cxn modelId="{B369B98A-179A-419C-B536-F60DF49C709C}" type="presOf" srcId="{9BA66FB9-B26D-4F5B-86F3-4CA353AB054C}" destId="{0DE24920-F445-4470-BD16-835E017875D5}" srcOrd="1" destOrd="0" presId="urn:microsoft.com/office/officeart/2009/3/layout/PhasedProcess"/>
    <dgm:cxn modelId="{6347718D-CC78-4B02-8ABC-FA1B0F28D784}" type="presOf" srcId="{6B82DCBE-919D-41E1-848C-3E4927301AFD}" destId="{040B9AC1-9DB6-4226-B334-C92FC2100B56}" srcOrd="0" destOrd="0" presId="urn:microsoft.com/office/officeart/2009/3/layout/PhasedProcess"/>
    <dgm:cxn modelId="{96F6A59F-08CB-4E4F-A7CD-04A8ED66E0A7}" srcId="{E33689C9-4658-4087-A928-BAB63FF496F1}" destId="{650B0973-EC6F-4010-947A-3948E03ADAEB}" srcOrd="1" destOrd="0" parTransId="{47FD9A25-6D51-4F66-9BB3-56F31EC24CD2}" sibTransId="{70BE00C1-AAE0-4FFC-A57F-1A8538E3647B}"/>
    <dgm:cxn modelId="{097C78AE-4091-4385-8256-5D23AA00615A}" type="presOf" srcId="{9468A5D3-81BC-47B5-ACBE-429B7210031E}" destId="{FC5F1CF4-06D4-4BE3-B3E0-42784D4AA72C}" srcOrd="0" destOrd="1" presId="urn:microsoft.com/office/officeart/2009/3/layout/PhasedProcess"/>
    <dgm:cxn modelId="{E0A664B0-7106-460C-A370-502AFD083B56}" type="presOf" srcId="{E33689C9-4658-4087-A928-BAB63FF496F1}" destId="{378C90BB-F65F-44C2-822F-9C40CA60EE77}" srcOrd="0" destOrd="0" presId="urn:microsoft.com/office/officeart/2009/3/layout/PhasedProcess"/>
    <dgm:cxn modelId="{9FD049BB-DA8E-42C5-9861-907949BFE783}" srcId="{E33689C9-4658-4087-A928-BAB63FF496F1}" destId="{426CC7ED-41D6-4FA7-AF47-DC9C2F0E22AD}" srcOrd="2" destOrd="0" parTransId="{86BE6027-2738-4438-A6A4-51B7ED634B83}" sibTransId="{FC83C312-8255-46BB-92F4-8669DF7CF62A}"/>
    <dgm:cxn modelId="{0E48C5C1-C965-4FE6-90B4-021CD2FE921B}" type="presOf" srcId="{426CC7ED-41D6-4FA7-AF47-DC9C2F0E22AD}" destId="{DAEDECE7-F9D8-42B2-A3D0-9BF4E867366C}" srcOrd="0" destOrd="0" presId="urn:microsoft.com/office/officeart/2009/3/layout/PhasedProcess"/>
    <dgm:cxn modelId="{886117C6-D19B-4041-8F90-4034AC2EFA8B}" srcId="{E33689C9-4658-4087-A928-BAB63FF496F1}" destId="{6B82DCBE-919D-41E1-848C-3E4927301AFD}" srcOrd="0" destOrd="0" parTransId="{D5C396C0-459B-4411-AD62-BE27FECBD321}" sibTransId="{22F9F268-4EAE-4EC1-9747-23B3A54C62F1}"/>
    <dgm:cxn modelId="{5F4A5CC9-AE71-4541-854C-C1807F0EA8FC}" type="presOf" srcId="{70CBC5AD-920A-4CFB-84D8-382E26137535}" destId="{FC5F1CF4-06D4-4BE3-B3E0-42784D4AA72C}" srcOrd="0" destOrd="0" presId="urn:microsoft.com/office/officeart/2009/3/layout/PhasedProcess"/>
    <dgm:cxn modelId="{ED2BF8CF-7633-4A6E-A275-A67A871EAE09}" type="presOf" srcId="{8A48A9A5-EF51-4BB8-8BDD-64CEF5153C84}" destId="{ADE21A01-A004-48BC-B5CB-F016D25E293E}" srcOrd="0" destOrd="0" presId="urn:microsoft.com/office/officeart/2009/3/layout/PhasedProcess"/>
    <dgm:cxn modelId="{101677DB-2718-421C-881B-668F595BB725}" srcId="{96A9373A-24AE-4A00-ABD6-049F92589B1E}" destId="{5A59E6E9-3517-4976-A729-E57C175D0718}" srcOrd="3" destOrd="0" parTransId="{0352A9C8-D3B7-4726-9230-9717D1214A1A}" sibTransId="{8FC1E037-5F54-4711-BC0D-DA92A1CB9F0B}"/>
    <dgm:cxn modelId="{78ECE3E0-F515-489A-A20E-9754B0D33AA7}" type="presOf" srcId="{96A9373A-24AE-4A00-ABD6-049F92589B1E}" destId="{BDA95420-E29E-45BB-81FD-676B87C365DA}" srcOrd="0" destOrd="0" presId="urn:microsoft.com/office/officeart/2009/3/layout/PhasedProcess"/>
    <dgm:cxn modelId="{D95D19E3-9C6F-4407-B1A5-057DA0AF4974}" srcId="{8A48A9A5-EF51-4BB8-8BDD-64CEF5153C84}" destId="{E33689C9-4658-4087-A928-BAB63FF496F1}" srcOrd="1" destOrd="0" parTransId="{8AC7E0F1-5439-48F2-B750-73ECA56E16F1}" sibTransId="{2D8981DE-FCAF-46C7-8679-A1B4AC8ED7DA}"/>
    <dgm:cxn modelId="{FED39CF3-691C-4CF6-9566-1CCA5AFC0CB3}" srcId="{D38F1B95-BC59-4078-8732-2C4DAD3CFFE3}" destId="{FE52B211-AC9B-4A25-8AFE-D24F0BEC18F3}" srcOrd="2" destOrd="0" parTransId="{64F27F6C-4452-46B1-AE46-9969252962A6}" sibTransId="{1C80221D-2029-47EB-9607-F5E31709E1E0}"/>
    <dgm:cxn modelId="{F151A5F5-9C17-45E3-8F56-E513EEAFB438}" srcId="{E33689C9-4658-4087-A928-BAB63FF496F1}" destId="{9BA66FB9-B26D-4F5B-86F3-4CA353AB054C}" srcOrd="3" destOrd="0" parTransId="{EA2A5B1F-B73D-442F-809C-B7975665FD14}" sibTransId="{EBBD542C-AB21-4D60-B6B5-836F2F51A96A}"/>
    <dgm:cxn modelId="{59C19CF7-5289-4FF6-9843-BD43D7291923}" srcId="{96A9373A-24AE-4A00-ABD6-049F92589B1E}" destId="{70CBC5AD-920A-4CFB-84D8-382E26137535}" srcOrd="0" destOrd="0" parTransId="{764A25D0-FC55-4F5B-ADE2-79AA4FDA23F0}" sibTransId="{A1C91981-E570-414A-95E7-BF31DFD9F534}"/>
    <dgm:cxn modelId="{A36DE738-7C91-4863-94C1-719B6DCC2655}" type="presParOf" srcId="{ADE21A01-A004-48BC-B5CB-F016D25E293E}" destId="{71F4F9FD-7FB1-4C78-9651-4ED3D3AD2272}" srcOrd="0" destOrd="0" presId="urn:microsoft.com/office/officeart/2009/3/layout/PhasedProcess"/>
    <dgm:cxn modelId="{6B04BE74-8CBB-48A3-899C-F4D80C54FC69}" type="presParOf" srcId="{ADE21A01-A004-48BC-B5CB-F016D25E293E}" destId="{4B27C186-9062-4050-AF01-298D8E4B72CE}" srcOrd="1" destOrd="0" presId="urn:microsoft.com/office/officeart/2009/3/layout/PhasedProcess"/>
    <dgm:cxn modelId="{8A9F2D59-31AE-4675-8EAF-84F86FCBFEC2}" type="presParOf" srcId="{ADE21A01-A004-48BC-B5CB-F016D25E293E}" destId="{378C90BB-F65F-44C2-822F-9C40CA60EE77}" srcOrd="2" destOrd="0" presId="urn:microsoft.com/office/officeart/2009/3/layout/PhasedProcess"/>
    <dgm:cxn modelId="{0CCE943D-DC21-44E0-9B42-A845A1320AF2}" type="presParOf" srcId="{ADE21A01-A004-48BC-B5CB-F016D25E293E}" destId="{9FB94C04-043F-43B7-B215-27B678991E9B}" srcOrd="3" destOrd="0" presId="urn:microsoft.com/office/officeart/2009/3/layout/PhasedProcess"/>
    <dgm:cxn modelId="{5BCCAAEC-0B7F-48D8-B4CB-2B150F201029}" type="presParOf" srcId="{ADE21A01-A004-48BC-B5CB-F016D25E293E}" destId="{A0BC3487-93F8-4071-9166-84D38632B5E2}" srcOrd="4" destOrd="0" presId="urn:microsoft.com/office/officeart/2009/3/layout/PhasedProcess"/>
    <dgm:cxn modelId="{B1DC1FE0-B680-4008-BAA0-477EA9F07970}" type="presParOf" srcId="{ADE21A01-A004-48BC-B5CB-F016D25E293E}" destId="{BDA95420-E29E-45BB-81FD-676B87C365DA}" srcOrd="5" destOrd="0" presId="urn:microsoft.com/office/officeart/2009/3/layout/PhasedProcess"/>
    <dgm:cxn modelId="{BB24CC76-0DFB-487E-8592-E9DAD10929C8}" type="presParOf" srcId="{ADE21A01-A004-48BC-B5CB-F016D25E293E}" destId="{4B9BF74F-5F11-4252-A297-B4FAC639E031}" srcOrd="6" destOrd="0" presId="urn:microsoft.com/office/officeart/2009/3/layout/PhasedProcess"/>
    <dgm:cxn modelId="{E146895E-C9C9-49EB-A9FE-C12858DFB6A2}" type="presParOf" srcId="{4B9BF74F-5F11-4252-A297-B4FAC639E031}" destId="{040B9AC1-9DB6-4226-B334-C92FC2100B56}" srcOrd="0" destOrd="0" presId="urn:microsoft.com/office/officeart/2009/3/layout/PhasedProcess"/>
    <dgm:cxn modelId="{33257F60-B110-4164-A863-F708C75F6D63}" type="presParOf" srcId="{4B9BF74F-5F11-4252-A297-B4FAC639E031}" destId="{0B2D9497-5622-46B6-8924-7E7403358D02}" srcOrd="1" destOrd="0" presId="urn:microsoft.com/office/officeart/2009/3/layout/PhasedProcess"/>
    <dgm:cxn modelId="{E4E763E3-BDE3-41F4-8CF7-C4CAA8B16E46}" type="presParOf" srcId="{4B9BF74F-5F11-4252-A297-B4FAC639E031}" destId="{927F2FD3-EDBE-4690-B7E9-BCA9E24B8091}" srcOrd="2" destOrd="0" presId="urn:microsoft.com/office/officeart/2009/3/layout/PhasedProcess"/>
    <dgm:cxn modelId="{0AAC0C57-245C-48D8-B443-CB2F841E8828}" type="presParOf" srcId="{4B9BF74F-5F11-4252-A297-B4FAC639E031}" destId="{D99BAE34-CB02-47A3-A644-E8753AC135C5}" srcOrd="3" destOrd="0" presId="urn:microsoft.com/office/officeart/2009/3/layout/PhasedProcess"/>
    <dgm:cxn modelId="{D5565DA7-AA2F-49BE-B7A9-8335A090A84E}" type="presParOf" srcId="{4B9BF74F-5F11-4252-A297-B4FAC639E031}" destId="{DAEDECE7-F9D8-42B2-A3D0-9BF4E867366C}" srcOrd="4" destOrd="0" presId="urn:microsoft.com/office/officeart/2009/3/layout/PhasedProcess"/>
    <dgm:cxn modelId="{DB9515FC-2ACA-482F-9572-39A3523A27E4}" type="presParOf" srcId="{4B9BF74F-5F11-4252-A297-B4FAC639E031}" destId="{8D5E0081-FA9A-464A-A3DF-40EC5BDB4D31}" srcOrd="5" destOrd="0" presId="urn:microsoft.com/office/officeart/2009/3/layout/PhasedProcess"/>
    <dgm:cxn modelId="{33171462-D6D8-46EE-84DF-A37FB438D42B}" type="presParOf" srcId="{4B9BF74F-5F11-4252-A297-B4FAC639E031}" destId="{500EAB4A-6D64-47AE-BBE3-4A4CF9DBC734}" srcOrd="6" destOrd="0" presId="urn:microsoft.com/office/officeart/2009/3/layout/PhasedProcess"/>
    <dgm:cxn modelId="{1105CB35-0B6A-4E3F-81F1-06221D3BEA69}" type="presParOf" srcId="{4B9BF74F-5F11-4252-A297-B4FAC639E031}" destId="{0DE24920-F445-4470-BD16-835E017875D5}" srcOrd="7" destOrd="0" presId="urn:microsoft.com/office/officeart/2009/3/layout/PhasedProcess"/>
    <dgm:cxn modelId="{430F5C31-C889-4F9E-979C-607524363BFC}" type="presParOf" srcId="{ADE21A01-A004-48BC-B5CB-F016D25E293E}" destId="{A58C0168-5017-41AB-9391-F997F3761264}" srcOrd="7" destOrd="0" presId="urn:microsoft.com/office/officeart/2009/3/layout/PhasedProcess"/>
    <dgm:cxn modelId="{84F4787F-3263-4C91-8B1A-801447E88E75}" type="presParOf" srcId="{A58C0168-5017-41AB-9391-F997F3761264}" destId="{C4310FA2-6EE8-4D78-9AF3-18AB76E65CFD}" srcOrd="0" destOrd="0" presId="urn:microsoft.com/office/officeart/2009/3/layout/PhasedProcess"/>
    <dgm:cxn modelId="{62F25A19-AB38-45F2-9E14-E1414029006D}" type="presParOf" srcId="{A58C0168-5017-41AB-9391-F997F3761264}" destId="{A729B1B1-3D8E-4C63-89B1-9F31CB00C0E3}" srcOrd="1" destOrd="0" presId="urn:microsoft.com/office/officeart/2009/3/layout/PhasedProcess"/>
    <dgm:cxn modelId="{616F9878-9BFA-4FED-8E8F-FC5725B14719}" type="presParOf" srcId="{A58C0168-5017-41AB-9391-F997F3761264}" destId="{CB9E240D-9924-4F1B-899C-1DE3B6FAD844}" srcOrd="2" destOrd="0" presId="urn:microsoft.com/office/officeart/2009/3/layout/PhasedProcess"/>
    <dgm:cxn modelId="{7A3E732F-1FEB-4D1D-8FDF-F0A6F06A0F84}" type="presParOf" srcId="{A58C0168-5017-41AB-9391-F997F3761264}" destId="{89D620DF-4AAC-4B01-8CB4-3FB848C44FCD}" srcOrd="3" destOrd="0" presId="urn:microsoft.com/office/officeart/2009/3/layout/PhasedProcess"/>
    <dgm:cxn modelId="{D053CF3B-7778-4707-B49E-00D3334D0015}" type="presParOf" srcId="{A58C0168-5017-41AB-9391-F997F3761264}" destId="{036E00CD-42BA-4DFF-A732-0EA0B09D80A1}" srcOrd="4" destOrd="0" presId="urn:microsoft.com/office/officeart/2009/3/layout/PhasedProcess"/>
    <dgm:cxn modelId="{5F8D0C18-B556-4D9A-AC18-9CB0C1A1F3B8}" type="presParOf" srcId="{A58C0168-5017-41AB-9391-F997F3761264}" destId="{49D520F3-F204-4C40-8D86-AB953A9C1386}" srcOrd="5" destOrd="0" presId="urn:microsoft.com/office/officeart/2009/3/layout/PhasedProcess"/>
    <dgm:cxn modelId="{9E0DCDB5-F4EE-496A-AD02-E3E30875E1AD}" type="presParOf" srcId="{ADE21A01-A004-48BC-B5CB-F016D25E293E}" destId="{FC5F1CF4-06D4-4BE3-B3E0-42784D4AA72C}" srcOrd="8" destOrd="0" presId="urn:microsoft.com/office/officeart/2009/3/layout/PhasedProcess"/>
    <dgm:cxn modelId="{0BEC3CBE-D5F0-4E9B-8180-4A17CA26BBDB}" type="presParOf" srcId="{ADE21A01-A004-48BC-B5CB-F016D25E293E}" destId="{4BC57E53-EB77-45D7-9951-D9A7752E55B2}" srcOrd="9" destOrd="0" presId="urn:microsoft.com/office/officeart/2009/3/layout/Phased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39593B-0300-46BB-A8B3-8C050B01C30C}"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60855235-7798-446E-8D7C-E570F5808538}">
      <dgm:prSet phldrT="[Text]"/>
      <dgm:spPr/>
      <dgm:t>
        <a:bodyPr/>
        <a:lstStyle/>
        <a:p>
          <a:r>
            <a:rPr lang="en-US"/>
            <a:t>Historical factors</a:t>
          </a:r>
        </a:p>
      </dgm:t>
    </dgm:pt>
    <dgm:pt modelId="{7469D6D4-24C9-42C5-A2C0-EBA280CED1AE}" type="parTrans" cxnId="{4AF1DD87-E2BB-401B-9A3E-0F7C5B90E7A5}">
      <dgm:prSet/>
      <dgm:spPr/>
      <dgm:t>
        <a:bodyPr/>
        <a:lstStyle/>
        <a:p>
          <a:endParaRPr lang="en-US"/>
        </a:p>
      </dgm:t>
    </dgm:pt>
    <dgm:pt modelId="{D2B6454B-8AC6-47B6-BCA5-5C7FEA09E809}" type="sibTrans" cxnId="{4AF1DD87-E2BB-401B-9A3E-0F7C5B90E7A5}">
      <dgm:prSet/>
      <dgm:spPr/>
      <dgm:t>
        <a:bodyPr/>
        <a:lstStyle/>
        <a:p>
          <a:endParaRPr lang="en-US"/>
        </a:p>
      </dgm:t>
    </dgm:pt>
    <dgm:pt modelId="{3EABA648-4528-473F-A035-BB8CE0B8F0D8}">
      <dgm:prSet phldrT="[Text]"/>
      <dgm:spPr/>
      <dgm:t>
        <a:bodyPr/>
        <a:lstStyle/>
        <a:p>
          <a:r>
            <a:rPr lang="en-US" dirty="0"/>
            <a:t>Patient support with artificial heart</a:t>
          </a:r>
        </a:p>
      </dgm:t>
    </dgm:pt>
    <dgm:pt modelId="{877BEBC3-10A5-47EB-85DE-915A6CB42389}" type="parTrans" cxnId="{38B18AD7-C3DE-4DE0-889A-0D0E2B02E047}">
      <dgm:prSet/>
      <dgm:spPr/>
      <dgm:t>
        <a:bodyPr/>
        <a:lstStyle/>
        <a:p>
          <a:endParaRPr lang="en-US"/>
        </a:p>
      </dgm:t>
    </dgm:pt>
    <dgm:pt modelId="{925A9968-C6C7-456D-81A8-2FB852E3B813}" type="sibTrans" cxnId="{38B18AD7-C3DE-4DE0-889A-0D0E2B02E047}">
      <dgm:prSet/>
      <dgm:spPr/>
      <dgm:t>
        <a:bodyPr/>
        <a:lstStyle/>
        <a:p>
          <a:endParaRPr lang="en-US"/>
        </a:p>
      </dgm:t>
    </dgm:pt>
    <dgm:pt modelId="{0F875D55-85E7-46A4-A231-7B5EA6B0E2B7}">
      <dgm:prSet phldrT="[Text]"/>
      <dgm:spPr/>
      <dgm:t>
        <a:bodyPr/>
        <a:lstStyle/>
        <a:p>
          <a:r>
            <a:rPr lang="en-US" dirty="0"/>
            <a:t>Patient survival</a:t>
          </a:r>
        </a:p>
      </dgm:t>
    </dgm:pt>
    <dgm:pt modelId="{40A3DBC8-2D9C-454A-9855-8410721FC39F}" type="parTrans" cxnId="{8E2EA97C-BEF4-4450-97A4-F06FFC757D50}">
      <dgm:prSet/>
      <dgm:spPr/>
      <dgm:t>
        <a:bodyPr/>
        <a:lstStyle/>
        <a:p>
          <a:endParaRPr lang="en-US"/>
        </a:p>
      </dgm:t>
    </dgm:pt>
    <dgm:pt modelId="{E3908889-FBD7-4770-8F2B-0F367F73B631}" type="sibTrans" cxnId="{8E2EA97C-BEF4-4450-97A4-F06FFC757D50}">
      <dgm:prSet/>
      <dgm:spPr/>
      <dgm:t>
        <a:bodyPr/>
        <a:lstStyle/>
        <a:p>
          <a:endParaRPr lang="en-US"/>
        </a:p>
      </dgm:t>
    </dgm:pt>
    <dgm:pt modelId="{6DFB2D69-A8E0-462C-8ED1-2C0AD0CDA6E9}">
      <dgm:prSet phldrT="[Text]"/>
      <dgm:spPr/>
      <dgm:t>
        <a:bodyPr/>
        <a:lstStyle/>
        <a:p>
          <a:r>
            <a:rPr lang="en-US" dirty="0">
              <a:solidFill>
                <a:srgbClr val="FF0000"/>
              </a:solidFill>
            </a:rPr>
            <a:t>AI-Based assessment</a:t>
          </a:r>
        </a:p>
      </dgm:t>
    </dgm:pt>
    <dgm:pt modelId="{6E392B53-2B13-46BD-AFBA-E8DA2F04C297}" type="parTrans" cxnId="{32155346-FB42-4350-AAC6-ACC9ECF58FE9}">
      <dgm:prSet/>
      <dgm:spPr/>
      <dgm:t>
        <a:bodyPr/>
        <a:lstStyle/>
        <a:p>
          <a:endParaRPr lang="en-US"/>
        </a:p>
      </dgm:t>
    </dgm:pt>
    <dgm:pt modelId="{B0441893-B817-45DB-A3FE-621111563728}" type="sibTrans" cxnId="{32155346-FB42-4350-AAC6-ACC9ECF58FE9}">
      <dgm:prSet/>
      <dgm:spPr/>
      <dgm:t>
        <a:bodyPr/>
        <a:lstStyle/>
        <a:p>
          <a:endParaRPr lang="en-US"/>
        </a:p>
      </dgm:t>
    </dgm:pt>
    <dgm:pt modelId="{58C1400B-96AB-489A-ACDD-1DD3B69C65CC}" type="pres">
      <dgm:prSet presAssocID="{0D39593B-0300-46BB-A8B3-8C050B01C30C}" presName="rootnode" presStyleCnt="0">
        <dgm:presLayoutVars>
          <dgm:chMax/>
          <dgm:chPref/>
          <dgm:dir/>
          <dgm:animLvl val="lvl"/>
        </dgm:presLayoutVars>
      </dgm:prSet>
      <dgm:spPr/>
    </dgm:pt>
    <dgm:pt modelId="{C03D9148-1C7F-4479-A24F-757564017268}" type="pres">
      <dgm:prSet presAssocID="{60855235-7798-446E-8D7C-E570F5808538}" presName="composite" presStyleCnt="0"/>
      <dgm:spPr/>
    </dgm:pt>
    <dgm:pt modelId="{6CDE20DE-6745-4295-9977-C49761D33463}" type="pres">
      <dgm:prSet presAssocID="{60855235-7798-446E-8D7C-E570F5808538}" presName="LShape" presStyleLbl="alignNode1" presStyleIdx="0" presStyleCnt="7"/>
      <dgm:spPr/>
    </dgm:pt>
    <dgm:pt modelId="{85E82094-CED2-49A8-A66A-128BE4B4A5A8}" type="pres">
      <dgm:prSet presAssocID="{60855235-7798-446E-8D7C-E570F5808538}" presName="ParentText" presStyleLbl="revTx" presStyleIdx="0" presStyleCnt="4">
        <dgm:presLayoutVars>
          <dgm:chMax val="0"/>
          <dgm:chPref val="0"/>
          <dgm:bulletEnabled val="1"/>
        </dgm:presLayoutVars>
      </dgm:prSet>
      <dgm:spPr/>
    </dgm:pt>
    <dgm:pt modelId="{81067814-7C1B-4C18-8734-CBCD9335D411}" type="pres">
      <dgm:prSet presAssocID="{60855235-7798-446E-8D7C-E570F5808538}" presName="Triangle" presStyleLbl="alignNode1" presStyleIdx="1" presStyleCnt="7"/>
      <dgm:spPr/>
    </dgm:pt>
    <dgm:pt modelId="{3AA14458-3E5F-4711-B854-BE2567B83CBC}" type="pres">
      <dgm:prSet presAssocID="{D2B6454B-8AC6-47B6-BCA5-5C7FEA09E809}" presName="sibTrans" presStyleCnt="0"/>
      <dgm:spPr/>
    </dgm:pt>
    <dgm:pt modelId="{1830E517-1987-493E-8A1C-CACF039B8598}" type="pres">
      <dgm:prSet presAssocID="{D2B6454B-8AC6-47B6-BCA5-5C7FEA09E809}" presName="space" presStyleCnt="0"/>
      <dgm:spPr/>
    </dgm:pt>
    <dgm:pt modelId="{A380DE83-0D17-429B-9AD3-65C95BC413E3}" type="pres">
      <dgm:prSet presAssocID="{3EABA648-4528-473F-A035-BB8CE0B8F0D8}" presName="composite" presStyleCnt="0"/>
      <dgm:spPr/>
    </dgm:pt>
    <dgm:pt modelId="{EF978220-6A3D-4A92-81E9-F79EC950F476}" type="pres">
      <dgm:prSet presAssocID="{3EABA648-4528-473F-A035-BB8CE0B8F0D8}" presName="LShape" presStyleLbl="alignNode1" presStyleIdx="2" presStyleCnt="7"/>
      <dgm:spPr/>
    </dgm:pt>
    <dgm:pt modelId="{2F396063-C701-4882-8142-2B706B8702A7}" type="pres">
      <dgm:prSet presAssocID="{3EABA648-4528-473F-A035-BB8CE0B8F0D8}" presName="ParentText" presStyleLbl="revTx" presStyleIdx="1" presStyleCnt="4">
        <dgm:presLayoutVars>
          <dgm:chMax val="0"/>
          <dgm:chPref val="0"/>
          <dgm:bulletEnabled val="1"/>
        </dgm:presLayoutVars>
      </dgm:prSet>
      <dgm:spPr/>
    </dgm:pt>
    <dgm:pt modelId="{E5DDFDDE-A935-439A-8E6B-2D0D263C23C9}" type="pres">
      <dgm:prSet presAssocID="{3EABA648-4528-473F-A035-BB8CE0B8F0D8}" presName="Triangle" presStyleLbl="alignNode1" presStyleIdx="3" presStyleCnt="7"/>
      <dgm:spPr/>
    </dgm:pt>
    <dgm:pt modelId="{59E4582D-0692-4ACC-8677-32F81ACD9B7A}" type="pres">
      <dgm:prSet presAssocID="{925A9968-C6C7-456D-81A8-2FB852E3B813}" presName="sibTrans" presStyleCnt="0"/>
      <dgm:spPr/>
    </dgm:pt>
    <dgm:pt modelId="{CACCC31C-3FD8-4D82-A152-1EDD38873917}" type="pres">
      <dgm:prSet presAssocID="{925A9968-C6C7-456D-81A8-2FB852E3B813}" presName="space" presStyleCnt="0"/>
      <dgm:spPr/>
    </dgm:pt>
    <dgm:pt modelId="{6C8F9E83-A22E-4BC3-A88C-DB201816F9E4}" type="pres">
      <dgm:prSet presAssocID="{6DFB2D69-A8E0-462C-8ED1-2C0AD0CDA6E9}" presName="composite" presStyleCnt="0"/>
      <dgm:spPr/>
    </dgm:pt>
    <dgm:pt modelId="{0CE8FC93-E064-4C5B-A0E0-FAB5E5CC860C}" type="pres">
      <dgm:prSet presAssocID="{6DFB2D69-A8E0-462C-8ED1-2C0AD0CDA6E9}" presName="LShape" presStyleLbl="alignNode1" presStyleIdx="4" presStyleCnt="7"/>
      <dgm:spPr/>
    </dgm:pt>
    <dgm:pt modelId="{5EBF8C70-265E-4EA8-9ABA-26ADA36DE9CE}" type="pres">
      <dgm:prSet presAssocID="{6DFB2D69-A8E0-462C-8ED1-2C0AD0CDA6E9}" presName="ParentText" presStyleLbl="revTx" presStyleIdx="2" presStyleCnt="4">
        <dgm:presLayoutVars>
          <dgm:chMax val="0"/>
          <dgm:chPref val="0"/>
          <dgm:bulletEnabled val="1"/>
        </dgm:presLayoutVars>
      </dgm:prSet>
      <dgm:spPr/>
    </dgm:pt>
    <dgm:pt modelId="{194832C5-E745-4A93-9185-8CFE778F3914}" type="pres">
      <dgm:prSet presAssocID="{6DFB2D69-A8E0-462C-8ED1-2C0AD0CDA6E9}" presName="Triangle" presStyleLbl="alignNode1" presStyleIdx="5" presStyleCnt="7"/>
      <dgm:spPr/>
    </dgm:pt>
    <dgm:pt modelId="{99C531DF-8CF8-425E-8581-6BD17FD26EDB}" type="pres">
      <dgm:prSet presAssocID="{B0441893-B817-45DB-A3FE-621111563728}" presName="sibTrans" presStyleCnt="0"/>
      <dgm:spPr/>
    </dgm:pt>
    <dgm:pt modelId="{A8475728-6A74-4733-B206-9C3F6CEBE7ED}" type="pres">
      <dgm:prSet presAssocID="{B0441893-B817-45DB-A3FE-621111563728}" presName="space" presStyleCnt="0"/>
      <dgm:spPr/>
    </dgm:pt>
    <dgm:pt modelId="{9B7BF234-AE29-475D-950E-D80BD1E92C83}" type="pres">
      <dgm:prSet presAssocID="{0F875D55-85E7-46A4-A231-7B5EA6B0E2B7}" presName="composite" presStyleCnt="0"/>
      <dgm:spPr/>
    </dgm:pt>
    <dgm:pt modelId="{BE0F3F39-CCED-408A-85C0-AC5881EEB323}" type="pres">
      <dgm:prSet presAssocID="{0F875D55-85E7-46A4-A231-7B5EA6B0E2B7}" presName="LShape" presStyleLbl="alignNode1" presStyleIdx="6" presStyleCnt="7"/>
      <dgm:spPr/>
    </dgm:pt>
    <dgm:pt modelId="{64C66DB1-3C1C-4183-B190-39CA60C12014}" type="pres">
      <dgm:prSet presAssocID="{0F875D55-85E7-46A4-A231-7B5EA6B0E2B7}" presName="ParentText" presStyleLbl="revTx" presStyleIdx="3" presStyleCnt="4">
        <dgm:presLayoutVars>
          <dgm:chMax val="0"/>
          <dgm:chPref val="0"/>
          <dgm:bulletEnabled val="1"/>
        </dgm:presLayoutVars>
      </dgm:prSet>
      <dgm:spPr/>
    </dgm:pt>
  </dgm:ptLst>
  <dgm:cxnLst>
    <dgm:cxn modelId="{393DC330-94F9-4CB4-85DB-C6825761E74A}" type="presOf" srcId="{0D39593B-0300-46BB-A8B3-8C050B01C30C}" destId="{58C1400B-96AB-489A-ACDD-1DD3B69C65CC}" srcOrd="0" destOrd="0" presId="urn:microsoft.com/office/officeart/2009/3/layout/StepUpProcess"/>
    <dgm:cxn modelId="{32155346-FB42-4350-AAC6-ACC9ECF58FE9}" srcId="{0D39593B-0300-46BB-A8B3-8C050B01C30C}" destId="{6DFB2D69-A8E0-462C-8ED1-2C0AD0CDA6E9}" srcOrd="2" destOrd="0" parTransId="{6E392B53-2B13-46BD-AFBA-E8DA2F04C297}" sibTransId="{B0441893-B817-45DB-A3FE-621111563728}"/>
    <dgm:cxn modelId="{8E2EA97C-BEF4-4450-97A4-F06FFC757D50}" srcId="{0D39593B-0300-46BB-A8B3-8C050B01C30C}" destId="{0F875D55-85E7-46A4-A231-7B5EA6B0E2B7}" srcOrd="3" destOrd="0" parTransId="{40A3DBC8-2D9C-454A-9855-8410721FC39F}" sibTransId="{E3908889-FBD7-4770-8F2B-0F367F73B631}"/>
    <dgm:cxn modelId="{4AF1DD87-E2BB-401B-9A3E-0F7C5B90E7A5}" srcId="{0D39593B-0300-46BB-A8B3-8C050B01C30C}" destId="{60855235-7798-446E-8D7C-E570F5808538}" srcOrd="0" destOrd="0" parTransId="{7469D6D4-24C9-42C5-A2C0-EBA280CED1AE}" sibTransId="{D2B6454B-8AC6-47B6-BCA5-5C7FEA09E809}"/>
    <dgm:cxn modelId="{FD7E1C91-6539-4C4B-AE39-735F1C71E015}" type="presOf" srcId="{60855235-7798-446E-8D7C-E570F5808538}" destId="{85E82094-CED2-49A8-A66A-128BE4B4A5A8}" srcOrd="0" destOrd="0" presId="urn:microsoft.com/office/officeart/2009/3/layout/StepUpProcess"/>
    <dgm:cxn modelId="{E7F485A1-4CE9-4FE6-9E29-30CFA10FBB3B}" type="presOf" srcId="{3EABA648-4528-473F-A035-BB8CE0B8F0D8}" destId="{2F396063-C701-4882-8142-2B706B8702A7}" srcOrd="0" destOrd="0" presId="urn:microsoft.com/office/officeart/2009/3/layout/StepUpProcess"/>
    <dgm:cxn modelId="{6066CFAD-81AE-4CDB-B756-044E28D70AEF}" type="presOf" srcId="{6DFB2D69-A8E0-462C-8ED1-2C0AD0CDA6E9}" destId="{5EBF8C70-265E-4EA8-9ABA-26ADA36DE9CE}" srcOrd="0" destOrd="0" presId="urn:microsoft.com/office/officeart/2009/3/layout/StepUpProcess"/>
    <dgm:cxn modelId="{E149D1B3-938E-4C1E-8398-DB928736CECA}" type="presOf" srcId="{0F875D55-85E7-46A4-A231-7B5EA6B0E2B7}" destId="{64C66DB1-3C1C-4183-B190-39CA60C12014}" srcOrd="0" destOrd="0" presId="urn:microsoft.com/office/officeart/2009/3/layout/StepUpProcess"/>
    <dgm:cxn modelId="{38B18AD7-C3DE-4DE0-889A-0D0E2B02E047}" srcId="{0D39593B-0300-46BB-A8B3-8C050B01C30C}" destId="{3EABA648-4528-473F-A035-BB8CE0B8F0D8}" srcOrd="1" destOrd="0" parTransId="{877BEBC3-10A5-47EB-85DE-915A6CB42389}" sibTransId="{925A9968-C6C7-456D-81A8-2FB852E3B813}"/>
    <dgm:cxn modelId="{7C5ACCAF-E91A-47FD-9267-54259A9D9041}" type="presParOf" srcId="{58C1400B-96AB-489A-ACDD-1DD3B69C65CC}" destId="{C03D9148-1C7F-4479-A24F-757564017268}" srcOrd="0" destOrd="0" presId="urn:microsoft.com/office/officeart/2009/3/layout/StepUpProcess"/>
    <dgm:cxn modelId="{2871ACF7-23B6-435E-BC52-70B6329C2760}" type="presParOf" srcId="{C03D9148-1C7F-4479-A24F-757564017268}" destId="{6CDE20DE-6745-4295-9977-C49761D33463}" srcOrd="0" destOrd="0" presId="urn:microsoft.com/office/officeart/2009/3/layout/StepUpProcess"/>
    <dgm:cxn modelId="{C5702DA9-F7F6-4466-8C84-D8880EB6E6EA}" type="presParOf" srcId="{C03D9148-1C7F-4479-A24F-757564017268}" destId="{85E82094-CED2-49A8-A66A-128BE4B4A5A8}" srcOrd="1" destOrd="0" presId="urn:microsoft.com/office/officeart/2009/3/layout/StepUpProcess"/>
    <dgm:cxn modelId="{F320BDD1-C97D-480B-BC9A-0753AC7F872E}" type="presParOf" srcId="{C03D9148-1C7F-4479-A24F-757564017268}" destId="{81067814-7C1B-4C18-8734-CBCD9335D411}" srcOrd="2" destOrd="0" presId="urn:microsoft.com/office/officeart/2009/3/layout/StepUpProcess"/>
    <dgm:cxn modelId="{FDDC6B57-38B5-42DC-A26D-B3D620088E79}" type="presParOf" srcId="{58C1400B-96AB-489A-ACDD-1DD3B69C65CC}" destId="{3AA14458-3E5F-4711-B854-BE2567B83CBC}" srcOrd="1" destOrd="0" presId="urn:microsoft.com/office/officeart/2009/3/layout/StepUpProcess"/>
    <dgm:cxn modelId="{E74D91C1-2C4D-49C3-B713-53EE156A626E}" type="presParOf" srcId="{3AA14458-3E5F-4711-B854-BE2567B83CBC}" destId="{1830E517-1987-493E-8A1C-CACF039B8598}" srcOrd="0" destOrd="0" presId="urn:microsoft.com/office/officeart/2009/3/layout/StepUpProcess"/>
    <dgm:cxn modelId="{0EB767F3-263E-428E-9DF9-E4766E084642}" type="presParOf" srcId="{58C1400B-96AB-489A-ACDD-1DD3B69C65CC}" destId="{A380DE83-0D17-429B-9AD3-65C95BC413E3}" srcOrd="2" destOrd="0" presId="urn:microsoft.com/office/officeart/2009/3/layout/StepUpProcess"/>
    <dgm:cxn modelId="{75A6885E-6289-4A22-A4B8-9A7151B0F567}" type="presParOf" srcId="{A380DE83-0D17-429B-9AD3-65C95BC413E3}" destId="{EF978220-6A3D-4A92-81E9-F79EC950F476}" srcOrd="0" destOrd="0" presId="urn:microsoft.com/office/officeart/2009/3/layout/StepUpProcess"/>
    <dgm:cxn modelId="{1DF92166-C2E7-4A67-BD7C-5C7D59CBFC22}" type="presParOf" srcId="{A380DE83-0D17-429B-9AD3-65C95BC413E3}" destId="{2F396063-C701-4882-8142-2B706B8702A7}" srcOrd="1" destOrd="0" presId="urn:microsoft.com/office/officeart/2009/3/layout/StepUpProcess"/>
    <dgm:cxn modelId="{8244B926-CEF3-4B29-B182-E6375B994566}" type="presParOf" srcId="{A380DE83-0D17-429B-9AD3-65C95BC413E3}" destId="{E5DDFDDE-A935-439A-8E6B-2D0D263C23C9}" srcOrd="2" destOrd="0" presId="urn:microsoft.com/office/officeart/2009/3/layout/StepUpProcess"/>
    <dgm:cxn modelId="{1BD2489E-1A70-4912-B2DA-48E2AFA4832D}" type="presParOf" srcId="{58C1400B-96AB-489A-ACDD-1DD3B69C65CC}" destId="{59E4582D-0692-4ACC-8677-32F81ACD9B7A}" srcOrd="3" destOrd="0" presId="urn:microsoft.com/office/officeart/2009/3/layout/StepUpProcess"/>
    <dgm:cxn modelId="{C04916AA-CBA7-478C-901A-39E7B2A6CC0E}" type="presParOf" srcId="{59E4582D-0692-4ACC-8677-32F81ACD9B7A}" destId="{CACCC31C-3FD8-4D82-A152-1EDD38873917}" srcOrd="0" destOrd="0" presId="urn:microsoft.com/office/officeart/2009/3/layout/StepUpProcess"/>
    <dgm:cxn modelId="{F1CE8DB5-1940-4FB4-A7B1-EAC423EAADC0}" type="presParOf" srcId="{58C1400B-96AB-489A-ACDD-1DD3B69C65CC}" destId="{6C8F9E83-A22E-4BC3-A88C-DB201816F9E4}" srcOrd="4" destOrd="0" presId="urn:microsoft.com/office/officeart/2009/3/layout/StepUpProcess"/>
    <dgm:cxn modelId="{AD2DD03C-DCA0-436D-9331-4DCA6F072AAC}" type="presParOf" srcId="{6C8F9E83-A22E-4BC3-A88C-DB201816F9E4}" destId="{0CE8FC93-E064-4C5B-A0E0-FAB5E5CC860C}" srcOrd="0" destOrd="0" presId="urn:microsoft.com/office/officeart/2009/3/layout/StepUpProcess"/>
    <dgm:cxn modelId="{D37E738F-1497-4167-8813-064E870B6329}" type="presParOf" srcId="{6C8F9E83-A22E-4BC3-A88C-DB201816F9E4}" destId="{5EBF8C70-265E-4EA8-9ABA-26ADA36DE9CE}" srcOrd="1" destOrd="0" presId="urn:microsoft.com/office/officeart/2009/3/layout/StepUpProcess"/>
    <dgm:cxn modelId="{CB53FED5-74A5-4F26-8364-B9BE4B37CB4D}" type="presParOf" srcId="{6C8F9E83-A22E-4BC3-A88C-DB201816F9E4}" destId="{194832C5-E745-4A93-9185-8CFE778F3914}" srcOrd="2" destOrd="0" presId="urn:microsoft.com/office/officeart/2009/3/layout/StepUpProcess"/>
    <dgm:cxn modelId="{5C9FCC36-1D4F-473D-830A-B71C84442D12}" type="presParOf" srcId="{58C1400B-96AB-489A-ACDD-1DD3B69C65CC}" destId="{99C531DF-8CF8-425E-8581-6BD17FD26EDB}" srcOrd="5" destOrd="0" presId="urn:microsoft.com/office/officeart/2009/3/layout/StepUpProcess"/>
    <dgm:cxn modelId="{BA7F68A8-636E-42EC-8200-DD07737D4172}" type="presParOf" srcId="{99C531DF-8CF8-425E-8581-6BD17FD26EDB}" destId="{A8475728-6A74-4733-B206-9C3F6CEBE7ED}" srcOrd="0" destOrd="0" presId="urn:microsoft.com/office/officeart/2009/3/layout/StepUpProcess"/>
    <dgm:cxn modelId="{4D4BD420-42B4-48E5-8F6F-EE2218B6D738}" type="presParOf" srcId="{58C1400B-96AB-489A-ACDD-1DD3B69C65CC}" destId="{9B7BF234-AE29-475D-950E-D80BD1E92C83}" srcOrd="6" destOrd="0" presId="urn:microsoft.com/office/officeart/2009/3/layout/StepUpProcess"/>
    <dgm:cxn modelId="{CE391279-F525-4B42-A0EF-C5D247C3E065}" type="presParOf" srcId="{9B7BF234-AE29-475D-950E-D80BD1E92C83}" destId="{BE0F3F39-CCED-408A-85C0-AC5881EEB323}" srcOrd="0" destOrd="0" presId="urn:microsoft.com/office/officeart/2009/3/layout/StepUpProcess"/>
    <dgm:cxn modelId="{9D3ACA73-1E08-4FE2-98AB-9EFD8804DE4A}" type="presParOf" srcId="{9B7BF234-AE29-475D-950E-D80BD1E92C83}" destId="{64C66DB1-3C1C-4183-B190-39CA60C1201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DA2BC-FE65-4FC9-8560-B6C96BF36420}">
      <dsp:nvSpPr>
        <dsp:cNvPr id="0" name=""/>
        <dsp:cNvSpPr/>
      </dsp:nvSpPr>
      <dsp:spPr>
        <a:xfrm>
          <a:off x="1581082" y="185841"/>
          <a:ext cx="3688238" cy="1280876"/>
        </a:xfrm>
        <a:prstGeom prst="ellipse">
          <a:avLst/>
        </a:prstGeom>
        <a:solidFill>
          <a:srgbClr val="5B9BD5">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5EF08B0-8EB6-4802-9844-EF52784522EE}">
      <dsp:nvSpPr>
        <dsp:cNvPr id="0" name=""/>
        <dsp:cNvSpPr/>
      </dsp:nvSpPr>
      <dsp:spPr>
        <a:xfrm>
          <a:off x="3073532" y="3322273"/>
          <a:ext cx="714774" cy="457455"/>
        </a:xfrm>
        <a:prstGeom prst="downArrow">
          <a:avLst/>
        </a:prstGeom>
        <a:solidFill>
          <a:srgbClr val="5B9BD5">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938526D-1899-4FBA-AB92-F56B9FB7447F}">
      <dsp:nvSpPr>
        <dsp:cNvPr id="0" name=""/>
        <dsp:cNvSpPr/>
      </dsp:nvSpPr>
      <dsp:spPr>
        <a:xfrm>
          <a:off x="1715459" y="3688238"/>
          <a:ext cx="3430919" cy="857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solidFill>
                <a:sysClr val="windowText" lastClr="000000">
                  <a:hueOff val="0"/>
                  <a:satOff val="0"/>
                  <a:lumOff val="0"/>
                  <a:alphaOff val="0"/>
                </a:sysClr>
              </a:solidFill>
              <a:latin typeface="Calibri" panose="020F0502020204030204"/>
              <a:ea typeface="+mn-ea"/>
              <a:cs typeface="+mn-cs"/>
            </a:rPr>
            <a:t>New Prediction</a:t>
          </a:r>
        </a:p>
      </dsp:txBody>
      <dsp:txXfrm>
        <a:off x="1715459" y="3688238"/>
        <a:ext cx="3430919" cy="857729"/>
      </dsp:txXfrm>
    </dsp:sp>
    <dsp:sp modelId="{1885BC6F-57B6-4D8E-8F1F-2067CBBA43F8}">
      <dsp:nvSpPr>
        <dsp:cNvPr id="0" name=""/>
        <dsp:cNvSpPr/>
      </dsp:nvSpPr>
      <dsp:spPr>
        <a:xfrm>
          <a:off x="2921999" y="1565642"/>
          <a:ext cx="1286594" cy="128659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&amp; A LOT OF IT!!!</a:t>
          </a:r>
        </a:p>
      </dsp:txBody>
      <dsp:txXfrm>
        <a:off x="3110416" y="1754059"/>
        <a:ext cx="909760" cy="909760"/>
      </dsp:txXfrm>
    </dsp:sp>
    <dsp:sp modelId="{F4E7CD32-6F5C-4B6A-811D-26787E36AF7A}">
      <dsp:nvSpPr>
        <dsp:cNvPr id="0" name=""/>
        <dsp:cNvSpPr/>
      </dsp:nvSpPr>
      <dsp:spPr>
        <a:xfrm>
          <a:off x="2001369" y="600410"/>
          <a:ext cx="1286594" cy="128659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DATA</a:t>
          </a:r>
        </a:p>
      </dsp:txBody>
      <dsp:txXfrm>
        <a:off x="2189786" y="788827"/>
        <a:ext cx="909760" cy="909760"/>
      </dsp:txXfrm>
    </dsp:sp>
    <dsp:sp modelId="{A8B66722-C42B-4211-A41D-5348B9A9313D}">
      <dsp:nvSpPr>
        <dsp:cNvPr id="0" name=""/>
        <dsp:cNvSpPr/>
      </dsp:nvSpPr>
      <dsp:spPr>
        <a:xfrm>
          <a:off x="3316555" y="289340"/>
          <a:ext cx="1286594" cy="128659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BIG</a:t>
          </a:r>
        </a:p>
      </dsp:txBody>
      <dsp:txXfrm>
        <a:off x="3504972" y="477757"/>
        <a:ext cx="909760" cy="909760"/>
      </dsp:txXfrm>
    </dsp:sp>
    <dsp:sp modelId="{A286C7F7-E110-4137-B892-B42164069079}">
      <dsp:nvSpPr>
        <dsp:cNvPr id="0" name=""/>
        <dsp:cNvSpPr/>
      </dsp:nvSpPr>
      <dsp:spPr>
        <a:xfrm>
          <a:off x="1429549" y="28590"/>
          <a:ext cx="4002739" cy="3202191"/>
        </a:xfrm>
        <a:prstGeom prst="funnel">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DA2BC-FE65-4FC9-8560-B6C96BF36420}">
      <dsp:nvSpPr>
        <dsp:cNvPr id="0" name=""/>
        <dsp:cNvSpPr/>
      </dsp:nvSpPr>
      <dsp:spPr>
        <a:xfrm>
          <a:off x="757193" y="89001"/>
          <a:ext cx="1766329" cy="613422"/>
        </a:xfrm>
        <a:prstGeom prst="ellipse">
          <a:avLst/>
        </a:prstGeom>
        <a:solidFill>
          <a:sysClr val="windowText" lastClr="000000">
            <a:tint val="50000"/>
            <a:alpha val="40000"/>
            <a:hueOff val="0"/>
            <a:satOff val="0"/>
            <a:lumOff val="0"/>
            <a:alphaOff val="0"/>
          </a:sysClr>
        </a:solidFill>
        <a:ln>
          <a:noFill/>
        </a:ln>
        <a:effectLst/>
      </dsp:spPr>
      <dsp:style>
        <a:lnRef idx="0">
          <a:scrgbClr r="0" g="0" b="0"/>
        </a:lnRef>
        <a:fillRef idx="1">
          <a:scrgbClr r="0" g="0" b="0"/>
        </a:fillRef>
        <a:effectRef idx="0">
          <a:scrgbClr r="0" g="0" b="0"/>
        </a:effectRef>
        <a:fontRef idx="minor"/>
      </dsp:style>
    </dsp:sp>
    <dsp:sp modelId="{E5EF08B0-8EB6-4802-9844-EF52784522EE}">
      <dsp:nvSpPr>
        <dsp:cNvPr id="0" name=""/>
        <dsp:cNvSpPr/>
      </dsp:nvSpPr>
      <dsp:spPr>
        <a:xfrm>
          <a:off x="1471941" y="1591065"/>
          <a:ext cx="342311" cy="219079"/>
        </a:xfrm>
        <a:prstGeom prst="downArrow">
          <a:avLst/>
        </a:prstGeom>
        <a:solidFill>
          <a:sysClr val="windowText" lastClr="000000">
            <a:tint val="60000"/>
            <a:hueOff val="0"/>
            <a:satOff val="0"/>
            <a:lumOff val="0"/>
            <a:alphaOff val="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938526D-1899-4FBA-AB92-F56B9FB7447F}">
      <dsp:nvSpPr>
        <dsp:cNvPr id="0" name=""/>
        <dsp:cNvSpPr/>
      </dsp:nvSpPr>
      <dsp:spPr>
        <a:xfrm>
          <a:off x="821548" y="1766329"/>
          <a:ext cx="1643097" cy="41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Calibri" panose="020F0502020204030204"/>
              <a:ea typeface="+mn-ea"/>
              <a:cs typeface="+mn-cs"/>
            </a:rPr>
            <a:t>New Prediction</a:t>
          </a:r>
        </a:p>
      </dsp:txBody>
      <dsp:txXfrm>
        <a:off x="821548" y="1766329"/>
        <a:ext cx="1643097" cy="410774"/>
      </dsp:txXfrm>
    </dsp:sp>
    <dsp:sp modelId="{1885BC6F-57B6-4D8E-8F1F-2067CBBA43F8}">
      <dsp:nvSpPr>
        <dsp:cNvPr id="0" name=""/>
        <dsp:cNvSpPr/>
      </dsp:nvSpPr>
      <dsp:spPr>
        <a:xfrm>
          <a:off x="1399370" y="749799"/>
          <a:ext cx="616161" cy="616161"/>
        </a:xfrm>
        <a:prstGeom prst="ellipse">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hueOff val="0"/>
                  <a:satOff val="0"/>
                  <a:lumOff val="0"/>
                  <a:alphaOff val="0"/>
                </a:sysClr>
              </a:solidFill>
              <a:latin typeface="Calibri" panose="020F0502020204030204"/>
              <a:ea typeface="+mn-ea"/>
              <a:cs typeface="+mn-cs"/>
            </a:rPr>
            <a:t>&amp; A LOT OF IT!!!</a:t>
          </a:r>
        </a:p>
      </dsp:txBody>
      <dsp:txXfrm>
        <a:off x="1489605" y="840034"/>
        <a:ext cx="435691" cy="435691"/>
      </dsp:txXfrm>
    </dsp:sp>
    <dsp:sp modelId="{F4E7CD32-6F5C-4B6A-811D-26787E36AF7A}">
      <dsp:nvSpPr>
        <dsp:cNvPr id="0" name=""/>
        <dsp:cNvSpPr/>
      </dsp:nvSpPr>
      <dsp:spPr>
        <a:xfrm>
          <a:off x="958473" y="287541"/>
          <a:ext cx="616161" cy="616161"/>
        </a:xfrm>
        <a:prstGeom prst="ellipse">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hueOff val="0"/>
                  <a:satOff val="0"/>
                  <a:lumOff val="0"/>
                  <a:alphaOff val="0"/>
                </a:sysClr>
              </a:solidFill>
              <a:latin typeface="Calibri" panose="020F0502020204030204"/>
              <a:ea typeface="+mn-ea"/>
              <a:cs typeface="+mn-cs"/>
            </a:rPr>
            <a:t>BIG</a:t>
          </a:r>
        </a:p>
      </dsp:txBody>
      <dsp:txXfrm>
        <a:off x="1048708" y="377776"/>
        <a:ext cx="435691" cy="435691"/>
      </dsp:txXfrm>
    </dsp:sp>
    <dsp:sp modelId="{A8B66722-C42B-4211-A41D-5348B9A9313D}">
      <dsp:nvSpPr>
        <dsp:cNvPr id="0" name=""/>
        <dsp:cNvSpPr/>
      </dsp:nvSpPr>
      <dsp:spPr>
        <a:xfrm>
          <a:off x="1588327" y="138567"/>
          <a:ext cx="616161" cy="616161"/>
        </a:xfrm>
        <a:prstGeom prst="ellipse">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hueOff val="0"/>
                  <a:satOff val="0"/>
                  <a:lumOff val="0"/>
                  <a:alphaOff val="0"/>
                </a:sysClr>
              </a:solidFill>
              <a:latin typeface="Calibri" panose="020F0502020204030204"/>
              <a:ea typeface="+mn-ea"/>
              <a:cs typeface="+mn-cs"/>
            </a:rPr>
            <a:t>DATA</a:t>
          </a:r>
        </a:p>
      </dsp:txBody>
      <dsp:txXfrm>
        <a:off x="1678562" y="228802"/>
        <a:ext cx="435691" cy="435691"/>
      </dsp:txXfrm>
    </dsp:sp>
    <dsp:sp modelId="{A286C7F7-E110-4137-B892-B42164069079}">
      <dsp:nvSpPr>
        <dsp:cNvPr id="0" name=""/>
        <dsp:cNvSpPr/>
      </dsp:nvSpPr>
      <dsp:spPr>
        <a:xfrm>
          <a:off x="684623" y="13692"/>
          <a:ext cx="1916946" cy="1533557"/>
        </a:xfrm>
        <a:prstGeom prst="funnel">
          <a:avLst/>
        </a:prstGeom>
        <a:solidFill>
          <a:sysClr val="windowText" lastClr="000000">
            <a:alpha val="40000"/>
            <a:tint val="40000"/>
            <a:hueOff val="0"/>
            <a:satOff val="0"/>
            <a:lumOff val="0"/>
            <a:alphaOff val="0"/>
          </a:sysClr>
        </a:solidFill>
        <a:ln w="6350" cap="flat" cmpd="sng" algn="ctr">
          <a:solidFill>
            <a:sysClr val="windowText" lastClr="000000">
              <a:hueOff val="0"/>
              <a:satOff val="0"/>
              <a:lumOff val="0"/>
              <a:alphaOff val="0"/>
            </a:sys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4F9FD-7FB1-4C78-9651-4ED3D3AD2272}">
      <dsp:nvSpPr>
        <dsp:cNvPr id="0" name=""/>
        <dsp:cNvSpPr/>
      </dsp:nvSpPr>
      <dsp:spPr>
        <a:xfrm rot="5400000">
          <a:off x="239" y="1374476"/>
          <a:ext cx="3113946" cy="3114425"/>
        </a:xfrm>
        <a:prstGeom prst="blockArc">
          <a:avLst>
            <a:gd name="adj1" fmla="val 13500000"/>
            <a:gd name="adj2" fmla="val 18900000"/>
            <a:gd name="adj3" fmla="val 496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27C186-9062-4050-AF01-298D8E4B72CE}">
      <dsp:nvSpPr>
        <dsp:cNvPr id="0" name=""/>
        <dsp:cNvSpPr/>
      </dsp:nvSpPr>
      <dsp:spPr>
        <a:xfrm rot="16200000">
          <a:off x="3205129" y="1374476"/>
          <a:ext cx="3113946" cy="3114425"/>
        </a:xfrm>
        <a:prstGeom prst="blockArc">
          <a:avLst>
            <a:gd name="adj1" fmla="val 13500000"/>
            <a:gd name="adj2" fmla="val 18900000"/>
            <a:gd name="adj3" fmla="val 496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C90BB-F65F-44C2-822F-9C40CA60EE77}">
      <dsp:nvSpPr>
        <dsp:cNvPr id="0" name=""/>
        <dsp:cNvSpPr/>
      </dsp:nvSpPr>
      <dsp:spPr>
        <a:xfrm>
          <a:off x="3573343" y="4079659"/>
          <a:ext cx="2364324" cy="62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Machine Learning Process</a:t>
          </a:r>
        </a:p>
      </dsp:txBody>
      <dsp:txXfrm>
        <a:off x="3573343" y="4079659"/>
        <a:ext cx="2364324" cy="622989"/>
      </dsp:txXfrm>
    </dsp:sp>
    <dsp:sp modelId="{9FB94C04-043F-43B7-B215-27B678991E9B}">
      <dsp:nvSpPr>
        <dsp:cNvPr id="0" name=""/>
        <dsp:cNvSpPr/>
      </dsp:nvSpPr>
      <dsp:spPr>
        <a:xfrm rot="5400000">
          <a:off x="3105241" y="1374476"/>
          <a:ext cx="3113946" cy="3114425"/>
        </a:xfrm>
        <a:prstGeom prst="blockArc">
          <a:avLst>
            <a:gd name="adj1" fmla="val 13500000"/>
            <a:gd name="adj2" fmla="val 18900000"/>
            <a:gd name="adj3" fmla="val 496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C3487-93F8-4071-9166-84D38632B5E2}">
      <dsp:nvSpPr>
        <dsp:cNvPr id="0" name=""/>
        <dsp:cNvSpPr/>
      </dsp:nvSpPr>
      <dsp:spPr>
        <a:xfrm rot="16200000">
          <a:off x="6309188" y="1374476"/>
          <a:ext cx="3113946" cy="3114425"/>
        </a:xfrm>
        <a:prstGeom prst="blockArc">
          <a:avLst>
            <a:gd name="adj1" fmla="val 13500000"/>
            <a:gd name="adj2" fmla="val 18900000"/>
            <a:gd name="adj3" fmla="val 496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95420-E29E-45BB-81FD-676B87C365DA}">
      <dsp:nvSpPr>
        <dsp:cNvPr id="0" name=""/>
        <dsp:cNvSpPr/>
      </dsp:nvSpPr>
      <dsp:spPr>
        <a:xfrm>
          <a:off x="6450300" y="4079659"/>
          <a:ext cx="2364324" cy="62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Output</a:t>
          </a:r>
        </a:p>
      </dsp:txBody>
      <dsp:txXfrm>
        <a:off x="6450300" y="4079659"/>
        <a:ext cx="2364324" cy="622989"/>
      </dsp:txXfrm>
    </dsp:sp>
    <dsp:sp modelId="{040B9AC1-9DB6-4226-B334-C92FC2100B56}">
      <dsp:nvSpPr>
        <dsp:cNvPr id="0" name=""/>
        <dsp:cNvSpPr/>
      </dsp:nvSpPr>
      <dsp:spPr>
        <a:xfrm>
          <a:off x="4156662" y="1910736"/>
          <a:ext cx="1136435" cy="1136435"/>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A</a:t>
          </a:r>
        </a:p>
      </dsp:txBody>
      <dsp:txXfrm>
        <a:off x="4415810" y="2116526"/>
        <a:ext cx="618139" cy="254981"/>
      </dsp:txXfrm>
    </dsp:sp>
    <dsp:sp modelId="{927F2FD3-EDBE-4690-B7E9-BCA9E24B8091}">
      <dsp:nvSpPr>
        <dsp:cNvPr id="0" name=""/>
        <dsp:cNvSpPr/>
      </dsp:nvSpPr>
      <dsp:spPr>
        <a:xfrm>
          <a:off x="4659316" y="2413390"/>
          <a:ext cx="1136435" cy="1136435"/>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B</a:t>
          </a:r>
        </a:p>
      </dsp:txBody>
      <dsp:txXfrm>
        <a:off x="5335253" y="2672538"/>
        <a:ext cx="309070" cy="618139"/>
      </dsp:txXfrm>
    </dsp:sp>
    <dsp:sp modelId="{DAEDECE7-F9D8-42B2-A3D0-9BF4E867366C}">
      <dsp:nvSpPr>
        <dsp:cNvPr id="0" name=""/>
        <dsp:cNvSpPr/>
      </dsp:nvSpPr>
      <dsp:spPr>
        <a:xfrm>
          <a:off x="4156662" y="2916044"/>
          <a:ext cx="1136435" cy="1136435"/>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C</a:t>
          </a:r>
        </a:p>
      </dsp:txBody>
      <dsp:txXfrm>
        <a:off x="4415810" y="3591708"/>
        <a:ext cx="618139" cy="254981"/>
      </dsp:txXfrm>
    </dsp:sp>
    <dsp:sp modelId="{500EAB4A-6D64-47AE-BBE3-4A4CF9DBC734}">
      <dsp:nvSpPr>
        <dsp:cNvPr id="0" name=""/>
        <dsp:cNvSpPr/>
      </dsp:nvSpPr>
      <dsp:spPr>
        <a:xfrm>
          <a:off x="3654007" y="2413390"/>
          <a:ext cx="1136435" cy="1136435"/>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D</a:t>
          </a:r>
        </a:p>
      </dsp:txBody>
      <dsp:txXfrm>
        <a:off x="3805436" y="2672538"/>
        <a:ext cx="309070" cy="618139"/>
      </dsp:txXfrm>
    </dsp:sp>
    <dsp:sp modelId="{C4310FA2-6EE8-4D78-9AF3-18AB76E65CFD}">
      <dsp:nvSpPr>
        <dsp:cNvPr id="0" name=""/>
        <dsp:cNvSpPr/>
      </dsp:nvSpPr>
      <dsp:spPr>
        <a:xfrm>
          <a:off x="898209" y="1847432"/>
          <a:ext cx="986681" cy="986704"/>
        </a:xfrm>
        <a:prstGeom prst="ellipse">
          <a:avLst/>
        </a:prstGeom>
        <a:solidFill>
          <a:srgbClr val="70AD47">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latin typeface="Calibri" panose="020F0502020204030204"/>
              <a:ea typeface="+mn-ea"/>
              <a:cs typeface="+mn-cs"/>
            </a:rPr>
            <a:t>Transplant</a:t>
          </a:r>
        </a:p>
      </dsp:txBody>
      <dsp:txXfrm>
        <a:off x="1042705" y="1991931"/>
        <a:ext cx="697689" cy="697706"/>
      </dsp:txXfrm>
    </dsp:sp>
    <dsp:sp modelId="{A729B1B1-3D8E-4C63-89B1-9F31CB00C0E3}">
      <dsp:nvSpPr>
        <dsp:cNvPr id="0" name=""/>
        <dsp:cNvSpPr/>
      </dsp:nvSpPr>
      <dsp:spPr>
        <a:xfrm>
          <a:off x="534305" y="2672361"/>
          <a:ext cx="484665" cy="484471"/>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B9E240D-9924-4F1B-899C-1DE3B6FAD844}">
      <dsp:nvSpPr>
        <dsp:cNvPr id="0" name=""/>
        <dsp:cNvSpPr/>
      </dsp:nvSpPr>
      <dsp:spPr>
        <a:xfrm>
          <a:off x="1965861" y="2041521"/>
          <a:ext cx="282008" cy="281823"/>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9D620DF-4AAC-4B01-8CB4-3FB848C44FCD}">
      <dsp:nvSpPr>
        <dsp:cNvPr id="0" name=""/>
        <dsp:cNvSpPr/>
      </dsp:nvSpPr>
      <dsp:spPr>
        <a:xfrm>
          <a:off x="1861062" y="2436759"/>
          <a:ext cx="986681" cy="986704"/>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latin typeface="Calibri" panose="020F0502020204030204"/>
              <a:ea typeface="+mn-ea"/>
              <a:cs typeface="+mn-cs"/>
            </a:rPr>
            <a:t>LVAD</a:t>
          </a:r>
        </a:p>
      </dsp:txBody>
      <dsp:txXfrm>
        <a:off x="2005558" y="2581258"/>
        <a:ext cx="697689" cy="697706"/>
      </dsp:txXfrm>
    </dsp:sp>
    <dsp:sp modelId="{036E00CD-42BA-4DFF-A732-0EA0B09D80A1}">
      <dsp:nvSpPr>
        <dsp:cNvPr id="0" name=""/>
        <dsp:cNvSpPr/>
      </dsp:nvSpPr>
      <dsp:spPr>
        <a:xfrm>
          <a:off x="1964241" y="3483809"/>
          <a:ext cx="282008" cy="281823"/>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9D520F3-F204-4C40-8D86-AB953A9C1386}">
      <dsp:nvSpPr>
        <dsp:cNvPr id="0" name=""/>
        <dsp:cNvSpPr/>
      </dsp:nvSpPr>
      <dsp:spPr>
        <a:xfrm>
          <a:off x="915791" y="3000621"/>
          <a:ext cx="986681" cy="986704"/>
        </a:xfrm>
        <a:prstGeom prst="ellipse">
          <a:avLst/>
        </a:prstGeom>
        <a:solidFill>
          <a:srgbClr val="70AD47">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latin typeface="Calibri" panose="020F0502020204030204"/>
              <a:ea typeface="+mn-ea"/>
              <a:cs typeface="+mn-cs"/>
            </a:rPr>
            <a:t>Hospice</a:t>
          </a:r>
        </a:p>
      </dsp:txBody>
      <dsp:txXfrm>
        <a:off x="1060287" y="3145120"/>
        <a:ext cx="697689" cy="697706"/>
      </dsp:txXfrm>
    </dsp:sp>
    <dsp:sp modelId="{FC5F1CF4-06D4-4BE3-B3E0-42784D4AA72C}">
      <dsp:nvSpPr>
        <dsp:cNvPr id="0" name=""/>
        <dsp:cNvSpPr/>
      </dsp:nvSpPr>
      <dsp:spPr>
        <a:xfrm>
          <a:off x="6718866" y="2018338"/>
          <a:ext cx="1818711" cy="1818382"/>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Smoker</a:t>
          </a:r>
        </a:p>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HTN</a:t>
          </a:r>
        </a:p>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Female gender</a:t>
          </a:r>
        </a:p>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Cardiac index</a:t>
          </a:r>
        </a:p>
      </dsp:txBody>
      <dsp:txXfrm>
        <a:off x="6985210" y="2284634"/>
        <a:ext cx="1286023" cy="1285790"/>
      </dsp:txXfrm>
    </dsp:sp>
    <dsp:sp modelId="{4BC57E53-EB77-45D7-9951-D9A7752E55B2}">
      <dsp:nvSpPr>
        <dsp:cNvPr id="0" name=""/>
        <dsp:cNvSpPr/>
      </dsp:nvSpPr>
      <dsp:spPr>
        <a:xfrm>
          <a:off x="585191" y="4079659"/>
          <a:ext cx="2364324" cy="62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Clinical Problem      (organ failure)</a:t>
          </a:r>
        </a:p>
      </dsp:txBody>
      <dsp:txXfrm>
        <a:off x="585191" y="4079659"/>
        <a:ext cx="2364324" cy="6229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E20DE-6745-4295-9977-C49761D33463}">
      <dsp:nvSpPr>
        <dsp:cNvPr id="0" name=""/>
        <dsp:cNvSpPr/>
      </dsp:nvSpPr>
      <dsp:spPr>
        <a:xfrm rot="5400000">
          <a:off x="428247" y="2210056"/>
          <a:ext cx="1277165" cy="2125175"/>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E82094-CED2-49A8-A66A-128BE4B4A5A8}">
      <dsp:nvSpPr>
        <dsp:cNvPr id="0" name=""/>
        <dsp:cNvSpPr/>
      </dsp:nvSpPr>
      <dsp:spPr>
        <a:xfrm>
          <a:off x="215057" y="2845025"/>
          <a:ext cx="1918619" cy="168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Historical factors</a:t>
          </a:r>
        </a:p>
      </dsp:txBody>
      <dsp:txXfrm>
        <a:off x="215057" y="2845025"/>
        <a:ext cx="1918619" cy="1681782"/>
      </dsp:txXfrm>
    </dsp:sp>
    <dsp:sp modelId="{81067814-7C1B-4C18-8734-CBCD9335D411}">
      <dsp:nvSpPr>
        <dsp:cNvPr id="0" name=""/>
        <dsp:cNvSpPr/>
      </dsp:nvSpPr>
      <dsp:spPr>
        <a:xfrm>
          <a:off x="1771673" y="2053598"/>
          <a:ext cx="362003" cy="36200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978220-6A3D-4A92-81E9-F79EC950F476}">
      <dsp:nvSpPr>
        <dsp:cNvPr id="0" name=""/>
        <dsp:cNvSpPr/>
      </dsp:nvSpPr>
      <dsp:spPr>
        <a:xfrm rot="5400000">
          <a:off x="2777013" y="1628851"/>
          <a:ext cx="1277165" cy="2125175"/>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396063-C701-4882-8142-2B706B8702A7}">
      <dsp:nvSpPr>
        <dsp:cNvPr id="0" name=""/>
        <dsp:cNvSpPr/>
      </dsp:nvSpPr>
      <dsp:spPr>
        <a:xfrm>
          <a:off x="2563822" y="2263821"/>
          <a:ext cx="1918619" cy="168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Patient support with artificial heart</a:t>
          </a:r>
        </a:p>
      </dsp:txBody>
      <dsp:txXfrm>
        <a:off x="2563822" y="2263821"/>
        <a:ext cx="1918619" cy="1681782"/>
      </dsp:txXfrm>
    </dsp:sp>
    <dsp:sp modelId="{E5DDFDDE-A935-439A-8E6B-2D0D263C23C9}">
      <dsp:nvSpPr>
        <dsp:cNvPr id="0" name=""/>
        <dsp:cNvSpPr/>
      </dsp:nvSpPr>
      <dsp:spPr>
        <a:xfrm>
          <a:off x="4120438" y="1472393"/>
          <a:ext cx="362003" cy="36200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E8FC93-E064-4C5B-A0E0-FAB5E5CC860C}">
      <dsp:nvSpPr>
        <dsp:cNvPr id="0" name=""/>
        <dsp:cNvSpPr/>
      </dsp:nvSpPr>
      <dsp:spPr>
        <a:xfrm rot="5400000">
          <a:off x="5125779" y="1047647"/>
          <a:ext cx="1277165" cy="2125175"/>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F8C70-265E-4EA8-9ABA-26ADA36DE9CE}">
      <dsp:nvSpPr>
        <dsp:cNvPr id="0" name=""/>
        <dsp:cNvSpPr/>
      </dsp:nvSpPr>
      <dsp:spPr>
        <a:xfrm>
          <a:off x="4912588" y="1682616"/>
          <a:ext cx="1918619" cy="168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FF0000"/>
              </a:solidFill>
            </a:rPr>
            <a:t>AI-Based assessment</a:t>
          </a:r>
        </a:p>
      </dsp:txBody>
      <dsp:txXfrm>
        <a:off x="4912588" y="1682616"/>
        <a:ext cx="1918619" cy="1681782"/>
      </dsp:txXfrm>
    </dsp:sp>
    <dsp:sp modelId="{194832C5-E745-4A93-9185-8CFE778F3914}">
      <dsp:nvSpPr>
        <dsp:cNvPr id="0" name=""/>
        <dsp:cNvSpPr/>
      </dsp:nvSpPr>
      <dsp:spPr>
        <a:xfrm>
          <a:off x="6469204" y="891189"/>
          <a:ext cx="362003" cy="36200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0F3F39-CCED-408A-85C0-AC5881EEB323}">
      <dsp:nvSpPr>
        <dsp:cNvPr id="0" name=""/>
        <dsp:cNvSpPr/>
      </dsp:nvSpPr>
      <dsp:spPr>
        <a:xfrm rot="5400000">
          <a:off x="7474544" y="466442"/>
          <a:ext cx="1277165" cy="2125175"/>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66DB1-3C1C-4183-B190-39CA60C12014}">
      <dsp:nvSpPr>
        <dsp:cNvPr id="0" name=""/>
        <dsp:cNvSpPr/>
      </dsp:nvSpPr>
      <dsp:spPr>
        <a:xfrm>
          <a:off x="7261353" y="1101412"/>
          <a:ext cx="1918619" cy="168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Patient survival</a:t>
          </a:r>
        </a:p>
      </dsp:txBody>
      <dsp:txXfrm>
        <a:off x="7261353" y="1101412"/>
        <a:ext cx="1918619" cy="1681782"/>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5:06:23.323"/>
    </inkml:context>
    <inkml:brush xml:id="br0">
      <inkml:brushProperty name="width" value="0.035" units="cm"/>
      <inkml:brushProperty name="height" value="0.03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5:06:23.324"/>
    </inkml:context>
    <inkml:brush xml:id="br0">
      <inkml:brushProperty name="width" value="0.035" units="cm"/>
      <inkml:brushProperty name="height" value="0.03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4/24/2024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dirty="0"/>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The goal of equity is to reduce and eventually eliminate health disparities among different population groups. The goal of access is to ensure that everyone has the same opportunity to use healthcare services when needed.</a:t>
            </a:r>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a:t>
            </a:fld>
            <a:endParaRPr lang="en-US" dirty="0"/>
          </a:p>
        </p:txBody>
      </p:sp>
    </p:spTree>
    <p:extLst>
      <p:ext uri="{BB962C8B-B14F-4D97-AF65-F5344CB8AC3E}">
        <p14:creationId xmlns:p14="http://schemas.microsoft.com/office/powerpoint/2010/main" val="295562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million patients die of cardiovascular disease worldwide</a:t>
            </a:r>
          </a:p>
          <a:p>
            <a:r>
              <a:rPr lang="en-US" dirty="0"/>
              <a:t>6.2 million patients have complications due to heart failure-associated conditions in the US Alone each year</a:t>
            </a:r>
          </a:p>
          <a:p>
            <a:r>
              <a:rPr lang="en-US" dirty="0"/>
              <a:t>600,000+ have end-stage heart failure needing advanced therapies</a:t>
            </a:r>
          </a:p>
          <a:p>
            <a:r>
              <a:rPr lang="en-US" dirty="0"/>
              <a:t>3,500 are added to the transplant list yearly (avg)</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8</a:t>
            </a:fld>
            <a:endParaRPr lang="en-US" dirty="0"/>
          </a:p>
        </p:txBody>
      </p:sp>
    </p:spTree>
    <p:extLst>
      <p:ext uri="{BB962C8B-B14F-4D97-AF65-F5344CB8AC3E}">
        <p14:creationId xmlns:p14="http://schemas.microsoft.com/office/powerpoint/2010/main" val="2251234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392" y="4257675"/>
            <a:ext cx="10001526"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73388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6001" y="0"/>
            <a:ext cx="6095998"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1010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600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442166" y="536576"/>
            <a:ext cx="5227411"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6442166" y="1984375"/>
            <a:ext cx="5227411"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21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57049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992401" y="0"/>
            <a:ext cx="7199600"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1" y="1984375"/>
            <a:ext cx="366649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1" y="536575"/>
            <a:ext cx="3666493" cy="1060450"/>
          </a:xfrm>
        </p:spPr>
        <p:txBody>
          <a:body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555424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4917" y="536576"/>
            <a:ext cx="632465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344917" y="1984375"/>
            <a:ext cx="632465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4917"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Picture Placeholder 13"/>
          <p:cNvSpPr>
            <a:spLocks noGrp="1"/>
          </p:cNvSpPr>
          <p:nvPr>
            <p:ph type="pic" sz="quarter" idx="12"/>
          </p:nvPr>
        </p:nvSpPr>
        <p:spPr>
          <a:xfrm>
            <a:off x="0" y="0"/>
            <a:ext cx="49924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83870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7226595" y="0"/>
            <a:ext cx="496540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2" y="1984375"/>
            <a:ext cx="589592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41866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8841"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226594" y="536576"/>
            <a:ext cx="4442982"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7226594" y="1984375"/>
            <a:ext cx="444298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6595"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88999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3086100"/>
            <a:ext cx="10001526" cy="685800"/>
          </a:xfrm>
        </p:spPr>
        <p:txBody>
          <a:bodyPr anchor="t" anchorCtr="0"/>
          <a:lstStyle>
            <a:lvl1pPr algn="l">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45787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8" y="2696210"/>
            <a:ext cx="8193633" cy="1397000"/>
          </a:xfrm>
        </p:spPr>
        <p:txBody>
          <a:bodyPr tIns="0" anchor="t"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2505671"/>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95258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6001" y="0"/>
            <a:ext cx="6095999"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4774855"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88420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3656964"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9224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715308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14000"/>
              </a:lnSpc>
              <a:buNone/>
              <a:defRPr sz="24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Picture Placeholder 10"/>
          <p:cNvSpPr>
            <a:spLocks noGrp="1"/>
          </p:cNvSpPr>
          <p:nvPr>
            <p:ph type="pic" sz="quarter" idx="12"/>
          </p:nvPr>
        </p:nvSpPr>
        <p:spPr>
          <a:xfrm>
            <a:off x="1" y="2286000"/>
            <a:ext cx="12192000" cy="4572000"/>
          </a:xfrm>
        </p:spPr>
        <p:txBody>
          <a:bodyPr/>
          <a:lstStyle>
            <a:lvl1pPr marL="0" indent="0" algn="ctr">
              <a:buNone/>
              <a:defRPr/>
            </a:lvl1pPr>
          </a:lstStyle>
          <a:p>
            <a:r>
              <a:rPr lang="en-US"/>
              <a:t>Click icon to add picture</a:t>
            </a:r>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30473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1" y="2286000"/>
            <a:ext cx="12192000"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1"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13000"/>
              </a:lnSpc>
              <a:buNone/>
              <a:defRPr sz="2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4/24/2024</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Content Placeholder 9"/>
          <p:cNvSpPr>
            <a:spLocks noGrp="1"/>
          </p:cNvSpPr>
          <p:nvPr>
            <p:ph sz="quarter" idx="12"/>
          </p:nvPr>
        </p:nvSpPr>
        <p:spPr>
          <a:xfrm>
            <a:off x="973392" y="2838450"/>
            <a:ext cx="10696185" cy="3498850"/>
          </a:xfrm>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Box 12"/>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©2022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4097068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973391" y="1984376"/>
            <a:ext cx="10002267" cy="790575"/>
          </a:xfrm>
        </p:spPr>
        <p:txBody>
          <a:bodyPr/>
          <a:lstStyle>
            <a:lvl1pPr marL="0" indent="0">
              <a:spcBef>
                <a:spcPts val="6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973392"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973392"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3547929"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6122467"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8697003"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3547929"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9"/>
          <p:cNvSpPr>
            <a:spLocks noGrp="1"/>
          </p:cNvSpPr>
          <p:nvPr>
            <p:ph type="body" sz="quarter" idx="22"/>
          </p:nvPr>
        </p:nvSpPr>
        <p:spPr>
          <a:xfrm>
            <a:off x="6122467"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7003"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24648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_gray border-3 Icons">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533857"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973391" y="1077915"/>
            <a:ext cx="10010207" cy="519111"/>
          </a:xfrm>
        </p:spPr>
        <p:txBody>
          <a:bodyPr/>
          <a:lstStyle/>
          <a:p>
            <a:r>
              <a:rPr lang="en-US" dirty="0"/>
              <a:t>CLICK TO EDIT TITLE STYLE</a:t>
            </a:r>
          </a:p>
        </p:txBody>
      </p:sp>
      <p:sp>
        <p:nvSpPr>
          <p:cNvPr id="3" name="Content Placeholder 2"/>
          <p:cNvSpPr>
            <a:spLocks noGrp="1"/>
          </p:cNvSpPr>
          <p:nvPr>
            <p:ph idx="1"/>
          </p:nvPr>
        </p:nvSpPr>
        <p:spPr>
          <a:xfrm>
            <a:off x="973392" y="2136775"/>
            <a:ext cx="4662114" cy="367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4/24/2024</a:t>
            </a:fld>
            <a:endParaRPr lang="en-US" dirty="0"/>
          </a:p>
        </p:txBody>
      </p:sp>
      <p:sp>
        <p:nvSpPr>
          <p:cNvPr id="11" name="Text Placeholder 9"/>
          <p:cNvSpPr>
            <a:spLocks noGrp="1"/>
          </p:cNvSpPr>
          <p:nvPr>
            <p:ph type="body" sz="quarter" idx="13"/>
          </p:nvPr>
        </p:nvSpPr>
        <p:spPr>
          <a:xfrm>
            <a:off x="7726470" y="2413496"/>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4"/>
          <p:cNvSpPr>
            <a:spLocks noGrp="1"/>
          </p:cNvSpPr>
          <p:nvPr>
            <p:ph type="body" sz="quarter" idx="17" hasCustomPrompt="1"/>
          </p:nvPr>
        </p:nvSpPr>
        <p:spPr>
          <a:xfrm>
            <a:off x="7726470" y="2132013"/>
            <a:ext cx="3244659"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3" name="Text Placeholder 9"/>
          <p:cNvSpPr>
            <a:spLocks noGrp="1"/>
          </p:cNvSpPr>
          <p:nvPr>
            <p:ph type="body" sz="quarter" idx="18"/>
          </p:nvPr>
        </p:nvSpPr>
        <p:spPr>
          <a:xfrm>
            <a:off x="7726470" y="3729534"/>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4"/>
          <p:cNvSpPr>
            <a:spLocks noGrp="1"/>
          </p:cNvSpPr>
          <p:nvPr>
            <p:ph type="body" sz="quarter" idx="19" hasCustomPrompt="1"/>
          </p:nvPr>
        </p:nvSpPr>
        <p:spPr>
          <a:xfrm>
            <a:off x="7726470" y="3452019"/>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5" name="Text Placeholder 9"/>
          <p:cNvSpPr>
            <a:spLocks noGrp="1"/>
          </p:cNvSpPr>
          <p:nvPr>
            <p:ph type="body" sz="quarter" idx="20"/>
          </p:nvPr>
        </p:nvSpPr>
        <p:spPr>
          <a:xfrm>
            <a:off x="7726470" y="5051921"/>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4"/>
          <p:cNvSpPr>
            <a:spLocks noGrp="1"/>
          </p:cNvSpPr>
          <p:nvPr>
            <p:ph type="body" sz="quarter" idx="21" hasCustomPrompt="1"/>
          </p:nvPr>
        </p:nvSpPr>
        <p:spPr>
          <a:xfrm>
            <a:off x="7726470" y="4772025"/>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26"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7" name="Rectangle 16"/>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TextBox 18"/>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70C20920-D522-47E7-A593-4D1EC6534F20}" type="datetimeyyyy">
              <a:rPr lang="en-US" sz="700" smtClean="0">
                <a:solidFill>
                  <a:schemeClr val="bg2"/>
                </a:solidFill>
              </a:rPr>
              <a:t>2024</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855401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p>
            <a:r>
              <a:rPr lang="en-US" dirty="0"/>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2166" y="1984375"/>
            <a:ext cx="4774855"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86004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973392" y="2954338"/>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Text Placeholder 2"/>
          <p:cNvSpPr>
            <a:spLocks noGrp="1"/>
          </p:cNvSpPr>
          <p:nvPr>
            <p:ph type="body" idx="12"/>
          </p:nvPr>
        </p:nvSpPr>
        <p:spPr>
          <a:xfrm>
            <a:off x="973392"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7" name="Content Placeholder 2"/>
          <p:cNvSpPr>
            <a:spLocks noGrp="1"/>
          </p:cNvSpPr>
          <p:nvPr>
            <p:ph sz="half" idx="17"/>
          </p:nvPr>
        </p:nvSpPr>
        <p:spPr>
          <a:xfrm>
            <a:off x="973392" y="1597026"/>
            <a:ext cx="9995915" cy="488949"/>
          </a:xfrm>
        </p:spPr>
        <p:txBody>
          <a:bodyPr tIns="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3" name="Content Placeholder 2"/>
          <p:cNvSpPr>
            <a:spLocks noGrp="1"/>
          </p:cNvSpPr>
          <p:nvPr>
            <p:ph sz="half" idx="18"/>
          </p:nvPr>
        </p:nvSpPr>
        <p:spPr>
          <a:xfrm>
            <a:off x="6442167" y="2954338"/>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4" name="Text Placeholder 2"/>
          <p:cNvSpPr>
            <a:spLocks noGrp="1"/>
          </p:cNvSpPr>
          <p:nvPr>
            <p:ph type="body" idx="19"/>
          </p:nvPr>
        </p:nvSpPr>
        <p:spPr>
          <a:xfrm>
            <a:off x="6442167"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5" name="Content Placeholder 2"/>
          <p:cNvSpPr>
            <a:spLocks noGrp="1"/>
          </p:cNvSpPr>
          <p:nvPr>
            <p:ph sz="half" idx="20"/>
          </p:nvPr>
        </p:nvSpPr>
        <p:spPr>
          <a:xfrm>
            <a:off x="6442167" y="4334383"/>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6" name="Text Placeholder 2"/>
          <p:cNvSpPr>
            <a:spLocks noGrp="1"/>
          </p:cNvSpPr>
          <p:nvPr>
            <p:ph type="body" idx="21"/>
          </p:nvPr>
        </p:nvSpPr>
        <p:spPr>
          <a:xfrm>
            <a:off x="6442167" y="403266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7" name="Content Placeholder 2"/>
          <p:cNvSpPr>
            <a:spLocks noGrp="1"/>
          </p:cNvSpPr>
          <p:nvPr>
            <p:ph sz="half" idx="22"/>
          </p:nvPr>
        </p:nvSpPr>
        <p:spPr>
          <a:xfrm>
            <a:off x="6442167" y="5708650"/>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8" name="Text Placeholder 2"/>
          <p:cNvSpPr>
            <a:spLocks noGrp="1"/>
          </p:cNvSpPr>
          <p:nvPr>
            <p:ph type="body" idx="23"/>
          </p:nvPr>
        </p:nvSpPr>
        <p:spPr>
          <a:xfrm>
            <a:off x="6442167" y="539750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3" name="Content Placeholder 2"/>
          <p:cNvSpPr>
            <a:spLocks noGrp="1"/>
          </p:cNvSpPr>
          <p:nvPr>
            <p:ph sz="half" idx="24"/>
          </p:nvPr>
        </p:nvSpPr>
        <p:spPr>
          <a:xfrm>
            <a:off x="973392" y="4334383"/>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4" name="Text Placeholder 2"/>
          <p:cNvSpPr>
            <a:spLocks noGrp="1"/>
          </p:cNvSpPr>
          <p:nvPr>
            <p:ph type="body" idx="25"/>
          </p:nvPr>
        </p:nvSpPr>
        <p:spPr>
          <a:xfrm>
            <a:off x="973392" y="403266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7" name="Content Placeholder 2"/>
          <p:cNvSpPr>
            <a:spLocks noGrp="1"/>
          </p:cNvSpPr>
          <p:nvPr>
            <p:ph sz="half" idx="26"/>
          </p:nvPr>
        </p:nvSpPr>
        <p:spPr>
          <a:xfrm>
            <a:off x="973392" y="5708650"/>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8" name="Text Placeholder 2"/>
          <p:cNvSpPr>
            <a:spLocks noGrp="1"/>
          </p:cNvSpPr>
          <p:nvPr>
            <p:ph type="body" idx="27"/>
          </p:nvPr>
        </p:nvSpPr>
        <p:spPr>
          <a:xfrm>
            <a:off x="973392" y="539750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9" name="Rectangle 1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67369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968984"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984"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2166"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2166"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904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6595" y="0"/>
            <a:ext cx="496540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973393" y="536576"/>
            <a:ext cx="5468773"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973393" y="1984375"/>
            <a:ext cx="546877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5370" y="1984375"/>
            <a:ext cx="3914207"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DE0E1CB7-DA98-4AE3-9B7A-4E54193F9C18}" type="datetimeyyyy">
              <a:rPr lang="en-US" sz="700" smtClean="0">
                <a:solidFill>
                  <a:schemeClr val="tx1">
                    <a:lumMod val="50000"/>
                    <a:lumOff val="50000"/>
                  </a:schemeClr>
                </a:solidFill>
              </a:rPr>
              <a:t>2024</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7984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973392" y="2366170"/>
            <a:ext cx="3075788"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2401"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2401" y="1597025"/>
            <a:ext cx="3145656" cy="3986784"/>
          </a:xfrm>
        </p:spPr>
        <p:txBody>
          <a:bodyPr tIns="91440"/>
          <a:lstStyle>
            <a:lvl1pPr>
              <a:defRPr sz="2400">
                <a:solidFill>
                  <a:schemeClr val="tx1"/>
                </a:solidFill>
              </a:defRPr>
            </a:lvl1pPr>
            <a:lvl2pPr>
              <a:buClrTx/>
              <a:defRPr sz="2400">
                <a:solidFill>
                  <a:schemeClr val="tx1"/>
                </a:solidFill>
              </a:defRPr>
            </a:lvl2pPr>
            <a:lvl3pPr>
              <a:buClrTx/>
              <a:defRPr sz="2400">
                <a:solidFill>
                  <a:schemeClr val="tx1"/>
                </a:solidFill>
              </a:defRPr>
            </a:lvl3pPr>
            <a:lvl4pPr>
              <a:buClrTx/>
              <a:defRPr sz="2400">
                <a:solidFill>
                  <a:schemeClr val="tx1"/>
                </a:solidFill>
              </a:defRPr>
            </a:lvl4pPr>
            <a:lvl5pPr>
              <a:buClrTx/>
              <a:defRPr sz="2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7097"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7097" y="1597025"/>
            <a:ext cx="3145656"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15"/>
          <p:cNvSpPr/>
          <p:nvPr userDrawn="1"/>
        </p:nvSpPr>
        <p:spPr>
          <a:xfrm>
            <a:off x="4982873" y="1455737"/>
            <a:ext cx="6669237"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TextBox 16"/>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C4E928E9-032F-4C67-90C8-3230976C52E1}" type="datetimeyyyy">
              <a:rPr lang="en-US" sz="700" smtClean="0">
                <a:solidFill>
                  <a:schemeClr val="tx1">
                    <a:lumMod val="50000"/>
                    <a:lumOff val="50000"/>
                  </a:schemeClr>
                </a:solidFill>
              </a:rPr>
              <a:t>2024</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61036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8049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9247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6557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7252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6" y="2733676"/>
            <a:ext cx="445409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60360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808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6377" y="536576"/>
            <a:ext cx="2743200"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391" y="536576"/>
            <a:ext cx="7594488"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194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392" y="1590674"/>
            <a:ext cx="10001526"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6815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392"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392"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0" name="Content Placeholder 2"/>
          <p:cNvSpPr>
            <a:spLocks noGrp="1"/>
          </p:cNvSpPr>
          <p:nvPr>
            <p:ph idx="24"/>
          </p:nvPr>
        </p:nvSpPr>
        <p:spPr>
          <a:xfrm>
            <a:off x="973392" y="1866900"/>
            <a:ext cx="10001526" cy="552450"/>
          </a:xfrm>
        </p:spPr>
        <p:txBody>
          <a:bodyPr tIns="91440"/>
          <a:lstStyle>
            <a:lvl1pPr marL="0" indent="0">
              <a:spcBef>
                <a:spcPts val="0"/>
              </a:spcBef>
              <a:buNone/>
              <a:defRPr sz="2000"/>
            </a:lvl1pPr>
            <a:lvl2pPr>
              <a:defRPr sz="2000"/>
            </a:lvl2pPr>
            <a:lvl4pPr marL="13716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973498" y="1597025"/>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Content Placeholder 2"/>
          <p:cNvSpPr>
            <a:spLocks noGrp="1"/>
          </p:cNvSpPr>
          <p:nvPr>
            <p:ph idx="26"/>
          </p:nvPr>
        </p:nvSpPr>
        <p:spPr>
          <a:xfrm>
            <a:off x="973392" y="3265998"/>
            <a:ext cx="10001526" cy="923925"/>
          </a:xfrm>
        </p:spPr>
        <p:txBody>
          <a:bodyPr tIns="91440"/>
          <a:lstStyle>
            <a:lvl1pPr marL="171450" indent="-171450">
              <a:spcBef>
                <a:spcPts val="600"/>
              </a:spcBef>
              <a:buFont typeface="Arial" panose="020B0604020202020204" pitchFamily="34" charset="0"/>
              <a:buChar char="•"/>
              <a:defRPr sz="2000"/>
            </a:lvl1pPr>
            <a:lvl2pPr>
              <a:spcBef>
                <a:spcPts val="600"/>
              </a:spcBef>
              <a:defRPr sz="2000"/>
            </a:lvl2pPr>
            <a:lvl3pPr>
              <a:spcBef>
                <a:spcPts val="600"/>
              </a:spcBef>
              <a:defRPr sz="200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498" y="2993244"/>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7580"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7580"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1767"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1767"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6526"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6526"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Tree>
    <p:extLst>
      <p:ext uri="{BB962C8B-B14F-4D97-AF65-F5344CB8AC3E}">
        <p14:creationId xmlns:p14="http://schemas.microsoft.com/office/powerpoint/2010/main" val="172969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4/24/2024</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174625" indent="-174625">
              <a:lnSpc>
                <a:spcPct val="125000"/>
              </a:lnSpc>
              <a:buFont typeface="Arial" panose="020B0604020202020204" pitchFamily="34" charset="0"/>
              <a:buChar char="•"/>
              <a:defRPr lang="en-US" sz="24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9239F233-A28B-4E90-BD26-B7AF41444B49}" type="datetimeyyyy">
              <a:rPr lang="en-US" sz="700" smtClean="0">
                <a:solidFill>
                  <a:schemeClr val="tx1">
                    <a:lumMod val="50000"/>
                    <a:lumOff val="50000"/>
                  </a:schemeClr>
                </a:solidFill>
              </a:rPr>
              <a:t>2024</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96034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4/24/2024</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898233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541479"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973392" y="1077915"/>
            <a:ext cx="10010207" cy="587375"/>
          </a:xfrm>
        </p:spPr>
        <p:txBody>
          <a:bodyPr/>
          <a:lstStyle>
            <a:lvl1pPr>
              <a:defRPr baseline="0">
                <a:solidFill>
                  <a:schemeClr val="tx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4/24/2024</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5665BA5B-A450-414B-8296-19DEE898EEB7}" type="datetimeyyyy">
              <a:rPr lang="en-US" sz="700" smtClean="0">
                <a:solidFill>
                  <a:schemeClr val="bg2"/>
                </a:solidFill>
              </a:rPr>
              <a:t>2024</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240725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ue_black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8" name="Rectangle 7"/>
          <p:cNvSpPr/>
          <p:nvPr userDrawn="1"/>
        </p:nvSpPr>
        <p:spPr>
          <a:xfrm>
            <a:off x="6091363"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10" name="Rectangle 9"/>
          <p:cNvSpPr/>
          <p:nvPr userDrawn="1"/>
        </p:nvSpPr>
        <p:spPr>
          <a:xfrm>
            <a:off x="541479"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973392" y="1077915"/>
            <a:ext cx="10010207" cy="587375"/>
          </a:xfrm>
        </p:spPr>
        <p:txBody>
          <a:bodyPr/>
          <a:lstStyle>
            <a:lvl1pPr>
              <a:defRPr>
                <a:solidFill>
                  <a:schemeClr val="tx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4/24/2024</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4D873124-2EC5-4302-A6D6-9F1719C893B3}" type="datetimeyyyy">
              <a:rPr lang="en-US" sz="700" smtClean="0">
                <a:solidFill>
                  <a:schemeClr val="bg2"/>
                </a:solidFill>
              </a:rPr>
              <a:t>2024</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177729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392" y="536576"/>
            <a:ext cx="10001526"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392" y="1597025"/>
            <a:ext cx="10001526"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4177" y="6528816"/>
            <a:ext cx="877824"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4/24/2024</a:t>
            </a:fld>
            <a:endParaRPr lang="en-US" dirty="0"/>
          </a:p>
        </p:txBody>
      </p:sp>
      <p:sp>
        <p:nvSpPr>
          <p:cNvPr id="5" name="Footer Placeholder 4"/>
          <p:cNvSpPr>
            <a:spLocks noGrp="1"/>
          </p:cNvSpPr>
          <p:nvPr>
            <p:ph type="ftr" sz="quarter" idx="3"/>
          </p:nvPr>
        </p:nvSpPr>
        <p:spPr>
          <a:xfrm>
            <a:off x="2235200" y="6135688"/>
            <a:ext cx="9434377"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D558B60A-1145-4F0A-8AF7-E7E89EA3B390}" type="datetimeyyyy">
              <a:rPr lang="en-US" sz="700" smtClean="0">
                <a:solidFill>
                  <a:schemeClr val="tx1">
                    <a:lumMod val="50000"/>
                    <a:lumOff val="50000"/>
                  </a:schemeClr>
                </a:solidFill>
              </a:rPr>
              <a:t>2024</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8" r:id="rId1"/>
    <p:sldLayoutId id="2147483695" r:id="rId2"/>
    <p:sldLayoutId id="2147483712" r:id="rId3"/>
    <p:sldLayoutId id="2147483662" r:id="rId4"/>
    <p:sldLayoutId id="2147483699" r:id="rId5"/>
    <p:sldLayoutId id="2147483714" r:id="rId6"/>
    <p:sldLayoutId id="2147483698" r:id="rId7"/>
    <p:sldLayoutId id="2147483681" r:id="rId8"/>
    <p:sldLayoutId id="2147483682" r:id="rId9"/>
    <p:sldLayoutId id="2147483684" r:id="rId10"/>
    <p:sldLayoutId id="2147483683" r:id="rId11"/>
    <p:sldLayoutId id="2147483704" r:id="rId12"/>
    <p:sldLayoutId id="2147483709" r:id="rId13"/>
    <p:sldLayoutId id="2147483705" r:id="rId14"/>
    <p:sldLayoutId id="2147483708" r:id="rId15"/>
    <p:sldLayoutId id="2147483685" r:id="rId16"/>
    <p:sldLayoutId id="2147483675" r:id="rId17"/>
    <p:sldLayoutId id="2147483686" r:id="rId18"/>
    <p:sldLayoutId id="2147483710" r:id="rId19"/>
    <p:sldLayoutId id="2147483687" r:id="rId20"/>
    <p:sldLayoutId id="2147483688" r:id="rId21"/>
    <p:sldLayoutId id="2147483692" r:id="rId22"/>
    <p:sldLayoutId id="2147483694" r:id="rId23"/>
    <p:sldLayoutId id="2147483664" r:id="rId24"/>
    <p:sldLayoutId id="2147483700" r:id="rId25"/>
    <p:sldLayoutId id="2147483665" r:id="rId26"/>
    <p:sldLayoutId id="2147483696" r:id="rId27"/>
    <p:sldLayoutId id="2147483697" r:id="rId28"/>
    <p:sldLayoutId id="2147483666" r:id="rId29"/>
    <p:sldLayoutId id="2147483701" r:id="rId30"/>
    <p:sldLayoutId id="2147483667" r:id="rId31"/>
    <p:sldLayoutId id="2147483670" r:id="rId32"/>
    <p:sldLayoutId id="2147483671" r:id="rId33"/>
    <p:sldLayoutId id="2147483672" r:id="rId34"/>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3.xml"/><Relationship Id="rId1" Type="http://schemas.openxmlformats.org/officeDocument/2006/relationships/customXml" Target="../../customXml/item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customXml" Target="../ink/ink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customXml" Target="../../customXml/item6.xml"/><Relationship Id="rId1" Type="http://schemas.openxmlformats.org/officeDocument/2006/relationships/customXml" Target="../../customXml/item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4726" y="1457325"/>
            <a:ext cx="9996735" cy="1397000"/>
          </a:xfrm>
        </p:spPr>
        <p:txBody>
          <a:bodyPr/>
          <a:lstStyle/>
          <a:p>
            <a:r>
              <a:rPr lang="en-US" dirty="0"/>
              <a:t>Crisis or Cure:</a:t>
            </a:r>
          </a:p>
        </p:txBody>
      </p:sp>
      <p:sp>
        <p:nvSpPr>
          <p:cNvPr id="4" name="Subtitle 2"/>
          <p:cNvSpPr txBox="1">
            <a:spLocks/>
          </p:cNvSpPr>
          <p:nvPr/>
        </p:nvSpPr>
        <p:spPr>
          <a:xfrm>
            <a:off x="974726" y="4014170"/>
            <a:ext cx="10001503" cy="1629786"/>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200" b="0" dirty="0">
                <a:solidFill>
                  <a:schemeClr val="tx1"/>
                </a:solidFill>
              </a:rPr>
              <a:t>Rohan Goswami, MD</a:t>
            </a:r>
            <a:br>
              <a:rPr lang="en-US" sz="2200" b="0" dirty="0">
                <a:solidFill>
                  <a:schemeClr val="tx1"/>
                </a:solidFill>
              </a:rPr>
            </a:br>
            <a:br>
              <a:rPr lang="en-US" sz="2200" b="0" dirty="0">
                <a:solidFill>
                  <a:schemeClr val="tx1"/>
                </a:solidFill>
              </a:rPr>
            </a:br>
            <a:r>
              <a:rPr lang="en-US" sz="2200" b="0" dirty="0">
                <a:solidFill>
                  <a:schemeClr val="tx1"/>
                </a:solidFill>
              </a:rPr>
              <a:t>Director – Heart Transplant Innovation and Research</a:t>
            </a:r>
            <a:br>
              <a:rPr lang="en-US" sz="2200" b="0" dirty="0">
                <a:solidFill>
                  <a:schemeClr val="tx1"/>
                </a:solidFill>
              </a:rPr>
            </a:br>
            <a:r>
              <a:rPr lang="en-US" sz="2200" b="0" dirty="0">
                <a:solidFill>
                  <a:schemeClr val="tx1"/>
                </a:solidFill>
              </a:rPr>
              <a:t>Transplant Cardiologist</a:t>
            </a:r>
            <a:br>
              <a:rPr lang="en-US" sz="2200" b="0" dirty="0">
                <a:solidFill>
                  <a:schemeClr val="tx1"/>
                </a:solidFill>
              </a:rPr>
            </a:br>
            <a:r>
              <a:rPr lang="en-US" sz="2200" b="0" dirty="0">
                <a:solidFill>
                  <a:schemeClr val="tx1"/>
                </a:solidFill>
              </a:rPr>
              <a:t>Division of Transplantation and Heart Failure</a:t>
            </a:r>
            <a:br>
              <a:rPr lang="en-US" sz="2200" b="0" dirty="0">
                <a:solidFill>
                  <a:schemeClr val="tx1"/>
                </a:solidFill>
              </a:rPr>
            </a:br>
            <a:br>
              <a:rPr lang="en-US" sz="2200" b="0" dirty="0">
                <a:solidFill>
                  <a:schemeClr val="tx1"/>
                </a:solidFill>
              </a:rPr>
            </a:br>
            <a:r>
              <a:rPr lang="en-US" sz="2200" b="0" dirty="0">
                <a:solidFill>
                  <a:schemeClr val="tx1"/>
                </a:solidFill>
              </a:rPr>
              <a:t>Mayo Clinic Florida</a:t>
            </a:r>
          </a:p>
        </p:txBody>
      </p:sp>
      <p:sp>
        <p:nvSpPr>
          <p:cNvPr id="12" name="TextBox 11"/>
          <p:cNvSpPr txBox="1"/>
          <p:nvPr/>
        </p:nvSpPr>
        <p:spPr>
          <a:xfrm>
            <a:off x="974725" y="5923152"/>
            <a:ext cx="5130800" cy="694944"/>
          </a:xfrm>
          <a:prstGeom prst="rect">
            <a:avLst/>
          </a:prstGeom>
        </p:spPr>
        <p:txBody>
          <a:bodyPr vert="horz" lIns="0" tIns="0" rIns="0" bIns="0" rtlCol="0" anchor="b" anchorCtr="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800" dirty="0">
                <a:solidFill>
                  <a:schemeClr val="tx1">
                    <a:lumMod val="50000"/>
                    <a:lumOff val="50000"/>
                  </a:schemeClr>
                </a:solidFill>
              </a:rPr>
              <a:t>April 24</a:t>
            </a:r>
            <a:r>
              <a:rPr lang="en-US" sz="1800" baseline="30000" dirty="0">
                <a:solidFill>
                  <a:schemeClr val="tx1">
                    <a:lumMod val="50000"/>
                    <a:lumOff val="50000"/>
                  </a:schemeClr>
                </a:solidFill>
              </a:rPr>
              <a:t>th</a:t>
            </a:r>
            <a:r>
              <a:rPr lang="en-US" sz="1800" dirty="0">
                <a:solidFill>
                  <a:schemeClr val="tx1">
                    <a:lumMod val="50000"/>
                    <a:lumOff val="50000"/>
                  </a:schemeClr>
                </a:solidFill>
              </a:rPr>
              <a:t>, 2024 – World AI Summit Americas</a:t>
            </a:r>
          </a:p>
        </p:txBody>
      </p:sp>
      <p:sp>
        <p:nvSpPr>
          <p:cNvPr id="6" name="Subtitle 5">
            <a:extLst>
              <a:ext uri="{FF2B5EF4-FFF2-40B4-BE49-F238E27FC236}">
                <a16:creationId xmlns:a16="http://schemas.microsoft.com/office/drawing/2014/main" id="{03C9E4ED-D177-DF8B-4436-E960DBA0B57F}"/>
              </a:ext>
            </a:extLst>
          </p:cNvPr>
          <p:cNvSpPr>
            <a:spLocks noGrp="1"/>
          </p:cNvSpPr>
          <p:nvPr>
            <p:ph type="subTitle" idx="1"/>
          </p:nvPr>
        </p:nvSpPr>
        <p:spPr>
          <a:xfrm>
            <a:off x="974727" y="2923571"/>
            <a:ext cx="9998921" cy="685800"/>
          </a:xfrm>
        </p:spPr>
        <p:txBody>
          <a:bodyPr/>
          <a:lstStyle/>
          <a:p>
            <a:r>
              <a:rPr lang="en-US" dirty="0"/>
              <a:t>The divisive debate on AI’s role in modern healing</a:t>
            </a:r>
          </a:p>
        </p:txBody>
      </p:sp>
      <p:pic>
        <p:nvPicPr>
          <p:cNvPr id="1026" name="Picture 2">
            <a:extLst>
              <a:ext uri="{FF2B5EF4-FFF2-40B4-BE49-F238E27FC236}">
                <a16:creationId xmlns:a16="http://schemas.microsoft.com/office/drawing/2014/main" id="{B1A3D707-2809-A466-EEA2-91561C621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0657" y="507726"/>
            <a:ext cx="2284705" cy="1223949"/>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4155468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5CE592E4-8D7E-7FCD-710B-8A79E0C3E043}"/>
              </a:ext>
            </a:extLst>
          </p:cNvPr>
          <p:cNvSpPr txBox="1">
            <a:spLocks/>
          </p:cNvSpPr>
          <p:nvPr/>
        </p:nvSpPr>
        <p:spPr>
          <a:xfrm>
            <a:off x="725903" y="484896"/>
            <a:ext cx="10512862" cy="1325563"/>
          </a:xfrm>
          <a:prstGeom prst="rect">
            <a:avLst/>
          </a:prstGeom>
        </p:spPr>
        <p:txBody>
          <a:bodyPr vert="horz" lIns="91440" tIns="45720" rIns="91440" bIns="45720" rtlCol="0" anchor="ctr">
            <a:normAutofit/>
          </a:bodyPr>
          <a:lstStyle>
            <a:lvl1pPr algn="ctr" defTabSz="914126" rtl="0" eaLnBrk="1" latinLnBrk="0" hangingPunct="1">
              <a:lnSpc>
                <a:spcPct val="90000"/>
              </a:lnSpc>
              <a:spcBef>
                <a:spcPct val="0"/>
              </a:spcBef>
              <a:buNone/>
              <a:defRPr sz="4399" b="1" kern="1200">
                <a:solidFill>
                  <a:schemeClr val="tx1"/>
                </a:solidFill>
                <a:latin typeface="Arial" panose="020B0604020202020204" pitchFamily="34" charset="0"/>
                <a:ea typeface="+mj-ea"/>
                <a:cs typeface="Arial" panose="020B0604020202020204" pitchFamily="34" charset="0"/>
              </a:defRPr>
            </a:lvl1pPr>
          </a:lstStyle>
          <a:p>
            <a:r>
              <a:rPr lang="en-US" dirty="0">
                <a:solidFill>
                  <a:sysClr val="windowText" lastClr="000000"/>
                </a:solidFill>
              </a:rPr>
              <a:t>Traditional use of AI in Healthcare</a:t>
            </a:r>
          </a:p>
        </p:txBody>
      </p:sp>
      <p:sp>
        <p:nvSpPr>
          <p:cNvPr id="33" name="TextBox 32">
            <a:extLst>
              <a:ext uri="{FF2B5EF4-FFF2-40B4-BE49-F238E27FC236}">
                <a16:creationId xmlns:a16="http://schemas.microsoft.com/office/drawing/2014/main" id="{92CA9554-8531-3052-EE97-F018D04990A2}"/>
              </a:ext>
            </a:extLst>
          </p:cNvPr>
          <p:cNvSpPr txBox="1"/>
          <p:nvPr/>
        </p:nvSpPr>
        <p:spPr>
          <a:xfrm>
            <a:off x="1589" y="6611844"/>
            <a:ext cx="8179917" cy="246157"/>
          </a:xfrm>
          <a:prstGeom prst="rect">
            <a:avLst/>
          </a:prstGeom>
          <a:noFill/>
        </p:spPr>
        <p:txBody>
          <a:bodyPr wrap="none" rtlCol="0">
            <a:spAutoFit/>
          </a:bodyPr>
          <a:lstStyle/>
          <a:p>
            <a:pPr defTabSz="457063"/>
            <a:r>
              <a:rPr lang="en-US" sz="1000" dirty="0">
                <a:solidFill>
                  <a:srgbClr val="212121"/>
                </a:solidFill>
                <a:latin typeface="BlinkMacSystemFont"/>
              </a:rPr>
              <a:t>Goswami R. The current state of artificial intelligence in cardiac transplantation. Curr </a:t>
            </a:r>
            <a:r>
              <a:rPr lang="en-US" sz="1000" dirty="0" err="1">
                <a:solidFill>
                  <a:srgbClr val="212121"/>
                </a:solidFill>
                <a:latin typeface="BlinkMacSystemFont"/>
              </a:rPr>
              <a:t>Opin</a:t>
            </a:r>
            <a:r>
              <a:rPr lang="en-US" sz="1000" dirty="0">
                <a:solidFill>
                  <a:srgbClr val="212121"/>
                </a:solidFill>
                <a:latin typeface="BlinkMacSystemFont"/>
              </a:rPr>
              <a:t> Organ Transplant. 2021 Jun 1;26(3):296-301. PMID: 33938466.</a:t>
            </a:r>
            <a:endParaRPr lang="en-US" sz="1000"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A7F8BBD0-6854-78C7-EC24-9333317CDB8A}"/>
              </a:ext>
            </a:extLst>
          </p:cNvPr>
          <p:cNvSpPr txBox="1"/>
          <p:nvPr/>
        </p:nvSpPr>
        <p:spPr>
          <a:xfrm>
            <a:off x="391033" y="1810911"/>
            <a:ext cx="2750550" cy="461545"/>
          </a:xfrm>
          <a:prstGeom prst="rect">
            <a:avLst/>
          </a:prstGeom>
          <a:noFill/>
        </p:spPr>
        <p:txBody>
          <a:bodyPr wrap="none" rtlCol="0">
            <a:spAutoFit/>
          </a:bodyPr>
          <a:lstStyle/>
          <a:p>
            <a:pPr defTabSz="457063"/>
            <a:r>
              <a:rPr lang="en-US" sz="2399">
                <a:solidFill>
                  <a:prstClr val="black"/>
                </a:solidFill>
                <a:latin typeface="Calibri" panose="020F0502020204030204"/>
              </a:rPr>
              <a:t>Traditional Paradigm</a:t>
            </a:r>
          </a:p>
        </p:txBody>
      </p:sp>
      <p:graphicFrame>
        <p:nvGraphicFramePr>
          <p:cNvPr id="35" name="Diagram 34">
            <a:extLst>
              <a:ext uri="{FF2B5EF4-FFF2-40B4-BE49-F238E27FC236}">
                <a16:creationId xmlns:a16="http://schemas.microsoft.com/office/drawing/2014/main" id="{FF8B8631-9AFF-A4F8-1821-C437E3509CC3}"/>
              </a:ext>
            </a:extLst>
          </p:cNvPr>
          <p:cNvGraphicFramePr/>
          <p:nvPr>
            <p:extLst>
              <p:ext uri="{D42A27DB-BD31-4B8C-83A1-F6EECF244321}">
                <p14:modId xmlns:p14="http://schemas.microsoft.com/office/powerpoint/2010/main" val="2271837454"/>
              </p:ext>
            </p:extLst>
          </p:nvPr>
        </p:nvGraphicFramePr>
        <p:xfrm>
          <a:off x="1852696" y="1960557"/>
          <a:ext cx="6861839" cy="4574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p14="http://schemas.microsoft.com/office/powerpoint/2010/main" Requires="p14">
          <p:contentPart p14:bwMode="auto" r:id="rId7">
            <p14:nvContentPartPr>
              <p14:cNvPr id="36" name="Ink 35">
                <a:extLst>
                  <a:ext uri="{FF2B5EF4-FFF2-40B4-BE49-F238E27FC236}">
                    <a16:creationId xmlns:a16="http://schemas.microsoft.com/office/drawing/2014/main" id="{F805F426-8CC6-6232-09F5-EE8CA1A14F0D}"/>
                  </a:ext>
                </a:extLst>
              </p14:cNvPr>
              <p14:cNvContentPartPr/>
              <p14:nvPr/>
            </p14:nvContentPartPr>
            <p14:xfrm>
              <a:off x="5106392" y="2191874"/>
              <a:ext cx="360" cy="360"/>
            </p14:xfrm>
          </p:contentPart>
        </mc:Choice>
        <mc:Fallback>
          <p:pic>
            <p:nvPicPr>
              <p:cNvPr id="36" name="Ink 35">
                <a:extLst>
                  <a:ext uri="{FF2B5EF4-FFF2-40B4-BE49-F238E27FC236}">
                    <a16:creationId xmlns:a16="http://schemas.microsoft.com/office/drawing/2014/main" id="{F805F426-8CC6-6232-09F5-EE8CA1A14F0D}"/>
                  </a:ext>
                </a:extLst>
              </p:cNvPr>
              <p:cNvPicPr/>
              <p:nvPr/>
            </p:nvPicPr>
            <p:blipFill>
              <a:blip r:embed="rId8"/>
              <a:stretch>
                <a:fillRect/>
              </a:stretch>
            </p:blipFill>
            <p:spPr>
              <a:xfrm>
                <a:off x="5100272" y="2185754"/>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7" name="Ink 36">
                <a:extLst>
                  <a:ext uri="{FF2B5EF4-FFF2-40B4-BE49-F238E27FC236}">
                    <a16:creationId xmlns:a16="http://schemas.microsoft.com/office/drawing/2014/main" id="{A302FA6D-4E33-ADA2-529D-A0FDB45D4556}"/>
                  </a:ext>
                </a:extLst>
              </p14:cNvPr>
              <p14:cNvContentPartPr/>
              <p14:nvPr/>
            </p14:nvContentPartPr>
            <p14:xfrm>
              <a:off x="6749364" y="2087502"/>
              <a:ext cx="360" cy="360"/>
            </p14:xfrm>
          </p:contentPart>
        </mc:Choice>
        <mc:Fallback>
          <p:pic>
            <p:nvPicPr>
              <p:cNvPr id="37" name="Ink 36">
                <a:extLst>
                  <a:ext uri="{FF2B5EF4-FFF2-40B4-BE49-F238E27FC236}">
                    <a16:creationId xmlns:a16="http://schemas.microsoft.com/office/drawing/2014/main" id="{A302FA6D-4E33-ADA2-529D-A0FDB45D4556}"/>
                  </a:ext>
                </a:extLst>
              </p:cNvPr>
              <p:cNvPicPr/>
              <p:nvPr/>
            </p:nvPicPr>
            <p:blipFill>
              <a:blip r:embed="rId8"/>
              <a:stretch>
                <a:fillRect/>
              </a:stretch>
            </p:blipFill>
            <p:spPr>
              <a:xfrm>
                <a:off x="6743244" y="2081382"/>
                <a:ext cx="12600" cy="12600"/>
              </a:xfrm>
              <a:prstGeom prst="rect">
                <a:avLst/>
              </a:prstGeom>
            </p:spPr>
          </p:pic>
        </mc:Fallback>
      </mc:AlternateContent>
      <p:sp>
        <p:nvSpPr>
          <p:cNvPr id="38" name="Arrow: U-Turn 37">
            <a:extLst>
              <a:ext uri="{FF2B5EF4-FFF2-40B4-BE49-F238E27FC236}">
                <a16:creationId xmlns:a16="http://schemas.microsoft.com/office/drawing/2014/main" id="{F33C59BE-8E9C-EE5F-CA05-8699096CF4D1}"/>
              </a:ext>
            </a:extLst>
          </p:cNvPr>
          <p:cNvSpPr/>
          <p:nvPr/>
        </p:nvSpPr>
        <p:spPr>
          <a:xfrm rot="5400000" flipH="1">
            <a:off x="6057453" y="3725616"/>
            <a:ext cx="3557420" cy="1044439"/>
          </a:xfrm>
          <a:prstGeom prst="uturnArrow">
            <a:avLst/>
          </a:prstGeom>
          <a:solidFill>
            <a:srgbClr val="5B9BD5"/>
          </a:solidFill>
          <a:ln w="12700" cap="flat" cmpd="sng" algn="ctr">
            <a:solidFill>
              <a:srgbClr val="5B9BD5">
                <a:shade val="15000"/>
              </a:srgbClr>
            </a:solidFill>
            <a:prstDash val="solid"/>
            <a:miter lim="800000"/>
          </a:ln>
          <a:effectLst/>
        </p:spPr>
        <p:txBody>
          <a:bodyPr rtlCol="0" anchor="ctr"/>
          <a:lstStyle/>
          <a:p>
            <a:pPr algn="ctr" defTabSz="457063"/>
            <a:endParaRPr lang="en-US" sz="1799" kern="0">
              <a:solidFill>
                <a:prstClr val="black"/>
              </a:solidFill>
              <a:latin typeface="Calibri" panose="020F0502020204030204"/>
            </a:endParaRPr>
          </a:p>
        </p:txBody>
      </p:sp>
      <p:sp>
        <p:nvSpPr>
          <p:cNvPr id="39" name="TextBox 38">
            <a:extLst>
              <a:ext uri="{FF2B5EF4-FFF2-40B4-BE49-F238E27FC236}">
                <a16:creationId xmlns:a16="http://schemas.microsoft.com/office/drawing/2014/main" id="{0F209406-466E-D9A8-A5B1-AADC07B7EF76}"/>
              </a:ext>
            </a:extLst>
          </p:cNvPr>
          <p:cNvSpPr txBox="1"/>
          <p:nvPr/>
        </p:nvSpPr>
        <p:spPr>
          <a:xfrm>
            <a:off x="8454944" y="3878598"/>
            <a:ext cx="2754716" cy="923090"/>
          </a:xfrm>
          <a:prstGeom prst="rect">
            <a:avLst/>
          </a:prstGeom>
          <a:noFill/>
        </p:spPr>
        <p:txBody>
          <a:bodyPr wrap="none" rtlCol="0">
            <a:spAutoFit/>
          </a:bodyPr>
          <a:lstStyle/>
          <a:p>
            <a:pPr defTabSz="457063"/>
            <a:r>
              <a:rPr lang="en-US" sz="1799" dirty="0">
                <a:solidFill>
                  <a:prstClr val="black"/>
                </a:solidFill>
                <a:latin typeface="Calibri" panose="020F0502020204030204"/>
              </a:rPr>
              <a:t>Learning from the outcome</a:t>
            </a:r>
          </a:p>
          <a:p>
            <a:pPr defTabSz="457063"/>
            <a:r>
              <a:rPr lang="en-US" sz="1799" dirty="0">
                <a:solidFill>
                  <a:prstClr val="black"/>
                </a:solidFill>
                <a:latin typeface="Calibri" panose="020F0502020204030204"/>
              </a:rPr>
              <a:t>Refining the algorithm</a:t>
            </a:r>
          </a:p>
          <a:p>
            <a:pPr defTabSz="457063"/>
            <a:r>
              <a:rPr lang="en-US" sz="1799" dirty="0">
                <a:solidFill>
                  <a:prstClr val="black"/>
                </a:solidFill>
                <a:latin typeface="Calibri" panose="020F0502020204030204"/>
              </a:rPr>
              <a:t>Analyzing new data</a:t>
            </a:r>
          </a:p>
        </p:txBody>
      </p:sp>
    </p:spTree>
    <p:extLst>
      <p:ext uri="{BB962C8B-B14F-4D97-AF65-F5344CB8AC3E}">
        <p14:creationId xmlns:p14="http://schemas.microsoft.com/office/powerpoint/2010/main" val="300954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35">
                                            <p:graphicEl>
                                              <a:dgm id="{A286C7F7-E110-4137-B892-B42164069079}"/>
                                            </p:graphic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35">
                                            <p:graphicEl>
                                              <a:dgm id="{E5EF08B0-8EB6-4802-9844-EF52784522EE}"/>
                                            </p:graphic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35">
                                            <p:graphicEl>
                                              <a:dgm id="{68CDA2BC-FE65-4FC9-8560-B6C96BF36420}"/>
                                            </p:graphic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35">
                                            <p:graphicEl>
                                              <a:dgm id="{A8B66722-C42B-4211-A41D-5348B9A9313D}"/>
                                            </p:graphic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35">
                                            <p:graphicEl>
                                              <a:dgm id="{F4E7CD32-6F5C-4B6A-811D-26787E36AF7A}"/>
                                            </p:graphic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35">
                                            <p:graphicEl>
                                              <a:dgm id="{1885BC6F-57B6-4D8E-8F1F-2067CBBA43F8}"/>
                                            </p:graphic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0"/>
                                  </p:stCondLst>
                                  <p:childTnLst>
                                    <p:set>
                                      <p:cBhvr>
                                        <p:cTn id="24" dur="1" fill="hold">
                                          <p:stCondLst>
                                            <p:cond delay="999"/>
                                          </p:stCondLst>
                                        </p:cTn>
                                        <p:tgtEl>
                                          <p:spTgt spid="35">
                                            <p:graphicEl>
                                              <a:dgm id="{C938526D-1899-4FBA-AB92-F56B9FB7447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Sub>
          <a:bldDgm bld="one"/>
        </p:bldSub>
      </p:bldGraphic>
      <p:bldP spid="38"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 4" descr="Heart ultrasound">
            <a:hlinkClick r:id="" action="ppaction://media"/>
            <a:extLst>
              <a:ext uri="{FF2B5EF4-FFF2-40B4-BE49-F238E27FC236}">
                <a16:creationId xmlns:a16="http://schemas.microsoft.com/office/drawing/2014/main" id="{AC9E7DD4-A946-8E3C-DA89-A8A950EF4B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8000"/>
          <a:stretch/>
        </p:blipFill>
        <p:spPr>
          <a:xfrm>
            <a:off x="4992401" y="1297172"/>
            <a:ext cx="7199600" cy="4669686"/>
          </a:xfrm>
          <a:prstGeom prst="rect">
            <a:avLst/>
          </a:prstGeom>
          <a:noFill/>
        </p:spPr>
      </p:pic>
      <p:sp>
        <p:nvSpPr>
          <p:cNvPr id="4" name="Content Placeholder 3">
            <a:extLst>
              <a:ext uri="{FF2B5EF4-FFF2-40B4-BE49-F238E27FC236}">
                <a16:creationId xmlns:a16="http://schemas.microsoft.com/office/drawing/2014/main" id="{E41E334B-22C1-2537-7D68-73B7F27F38F7}"/>
              </a:ext>
            </a:extLst>
          </p:cNvPr>
          <p:cNvSpPr>
            <a:spLocks noGrp="1"/>
          </p:cNvSpPr>
          <p:nvPr>
            <p:ph sz="half" idx="1"/>
          </p:nvPr>
        </p:nvSpPr>
        <p:spPr>
          <a:xfrm>
            <a:off x="973391" y="1984375"/>
            <a:ext cx="3666493" cy="3913123"/>
          </a:xfrm>
        </p:spPr>
        <p:txBody>
          <a:bodyPr>
            <a:normAutofit/>
          </a:bodyPr>
          <a:lstStyle/>
          <a:p>
            <a:r>
              <a:rPr lang="en-US" dirty="0"/>
              <a:t>50 year old female</a:t>
            </a:r>
          </a:p>
          <a:p>
            <a:r>
              <a:rPr lang="en-US" dirty="0"/>
              <a:t>10 years of heart disease</a:t>
            </a:r>
          </a:p>
          <a:p>
            <a:pPr lvl="1"/>
            <a:r>
              <a:rPr lang="en-US" dirty="0"/>
              <a:t>2x heart attack</a:t>
            </a:r>
          </a:p>
          <a:p>
            <a:pPr lvl="1"/>
            <a:r>
              <a:rPr lang="en-US" dirty="0"/>
              <a:t>Open heart surgery</a:t>
            </a:r>
          </a:p>
          <a:p>
            <a:r>
              <a:rPr lang="en-US" dirty="0"/>
              <a:t>Heart function ~ 10% (NL &gt;50%)</a:t>
            </a:r>
          </a:p>
          <a:p>
            <a:r>
              <a:rPr lang="en-US" dirty="0"/>
              <a:t>Denied care at 6 centers</a:t>
            </a:r>
          </a:p>
          <a:p>
            <a:pPr lvl="1"/>
            <a:r>
              <a:rPr lang="en-US" dirty="0"/>
              <a:t>End of life options</a:t>
            </a:r>
          </a:p>
          <a:p>
            <a:pPr lvl="1"/>
            <a:r>
              <a:rPr lang="en-US" dirty="0"/>
              <a:t>“nothing we can do”</a:t>
            </a:r>
          </a:p>
        </p:txBody>
      </p:sp>
      <p:sp>
        <p:nvSpPr>
          <p:cNvPr id="2" name="Title 1">
            <a:extLst>
              <a:ext uri="{FF2B5EF4-FFF2-40B4-BE49-F238E27FC236}">
                <a16:creationId xmlns:a16="http://schemas.microsoft.com/office/drawing/2014/main" id="{51439CDE-102D-E44D-2FF9-CB442D6170FB}"/>
              </a:ext>
            </a:extLst>
          </p:cNvPr>
          <p:cNvSpPr>
            <a:spLocks noGrp="1"/>
          </p:cNvSpPr>
          <p:nvPr>
            <p:ph type="title"/>
          </p:nvPr>
        </p:nvSpPr>
        <p:spPr>
          <a:xfrm>
            <a:off x="973391" y="536575"/>
            <a:ext cx="3666493" cy="1060450"/>
          </a:xfrm>
        </p:spPr>
        <p:txBody>
          <a:bodyPr anchor="t">
            <a:normAutofit/>
          </a:bodyPr>
          <a:lstStyle/>
          <a:p>
            <a:r>
              <a:rPr lang="en-US" dirty="0"/>
              <a:t>Patient </a:t>
            </a:r>
            <a:r>
              <a:rPr lang="en-US"/>
              <a:t>EXAMPLE</a:t>
            </a:r>
            <a:endParaRPr lang="en-US" dirty="0"/>
          </a:p>
        </p:txBody>
      </p:sp>
      <p:pic>
        <p:nvPicPr>
          <p:cNvPr id="7170" name="Picture 2" descr="Diagram of Apical 4-Chamber View of Echocardiography. Healthcare Concept  7802903 Vector Art at Vecteezy">
            <a:extLst>
              <a:ext uri="{FF2B5EF4-FFF2-40B4-BE49-F238E27FC236}">
                <a16:creationId xmlns:a16="http://schemas.microsoft.com/office/drawing/2014/main" id="{48A17A87-E2CF-31B9-D8DD-48C3020478B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3594" t="15468" r="33545" b="17434"/>
          <a:stretch/>
        </p:blipFill>
        <p:spPr bwMode="auto">
          <a:xfrm>
            <a:off x="9771321" y="79254"/>
            <a:ext cx="1988288" cy="24358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543762-7F03-AAE5-DE5F-A8F353B13E86}"/>
              </a:ext>
            </a:extLst>
          </p:cNvPr>
          <p:cNvSpPr txBox="1"/>
          <p:nvPr/>
        </p:nvSpPr>
        <p:spPr>
          <a:xfrm>
            <a:off x="10122326" y="660308"/>
            <a:ext cx="538545" cy="461665"/>
          </a:xfrm>
          <a:prstGeom prst="rect">
            <a:avLst/>
          </a:prstGeom>
          <a:noFill/>
        </p:spPr>
        <p:txBody>
          <a:bodyPr wrap="none" rtlCol="0">
            <a:spAutoFit/>
          </a:bodyPr>
          <a:lstStyle/>
          <a:p>
            <a:r>
              <a:rPr lang="en-US" dirty="0"/>
              <a:t>LV</a:t>
            </a:r>
          </a:p>
        </p:txBody>
      </p:sp>
      <p:sp>
        <p:nvSpPr>
          <p:cNvPr id="10" name="TextBox 9">
            <a:extLst>
              <a:ext uri="{FF2B5EF4-FFF2-40B4-BE49-F238E27FC236}">
                <a16:creationId xmlns:a16="http://schemas.microsoft.com/office/drawing/2014/main" id="{61077E79-8758-BD6D-5A36-20BE4E9B90FC}"/>
              </a:ext>
            </a:extLst>
          </p:cNvPr>
          <p:cNvSpPr txBox="1"/>
          <p:nvPr/>
        </p:nvSpPr>
        <p:spPr>
          <a:xfrm>
            <a:off x="10823991" y="660309"/>
            <a:ext cx="607089" cy="461665"/>
          </a:xfrm>
          <a:prstGeom prst="rect">
            <a:avLst/>
          </a:prstGeom>
          <a:noFill/>
        </p:spPr>
        <p:txBody>
          <a:bodyPr wrap="none" rtlCol="0">
            <a:spAutoFit/>
          </a:bodyPr>
          <a:lstStyle/>
          <a:p>
            <a:r>
              <a:rPr lang="en-US" dirty="0"/>
              <a:t>RV</a:t>
            </a:r>
          </a:p>
        </p:txBody>
      </p:sp>
      <p:sp>
        <p:nvSpPr>
          <p:cNvPr id="12" name="TextBox 11">
            <a:extLst>
              <a:ext uri="{FF2B5EF4-FFF2-40B4-BE49-F238E27FC236}">
                <a16:creationId xmlns:a16="http://schemas.microsoft.com/office/drawing/2014/main" id="{61CEB43E-8D17-33AB-BBDF-863DB32BC411}"/>
              </a:ext>
            </a:extLst>
          </p:cNvPr>
          <p:cNvSpPr txBox="1"/>
          <p:nvPr/>
        </p:nvSpPr>
        <p:spPr>
          <a:xfrm>
            <a:off x="10110912" y="1597025"/>
            <a:ext cx="561372" cy="461665"/>
          </a:xfrm>
          <a:prstGeom prst="rect">
            <a:avLst/>
          </a:prstGeom>
          <a:noFill/>
        </p:spPr>
        <p:txBody>
          <a:bodyPr wrap="none" rtlCol="0">
            <a:spAutoFit/>
          </a:bodyPr>
          <a:lstStyle/>
          <a:p>
            <a:r>
              <a:rPr lang="en-US" dirty="0"/>
              <a:t>LA</a:t>
            </a:r>
          </a:p>
        </p:txBody>
      </p:sp>
      <p:sp>
        <p:nvSpPr>
          <p:cNvPr id="13" name="TextBox 12">
            <a:extLst>
              <a:ext uri="{FF2B5EF4-FFF2-40B4-BE49-F238E27FC236}">
                <a16:creationId xmlns:a16="http://schemas.microsoft.com/office/drawing/2014/main" id="{96200622-4B43-3B7D-BDBF-B5728C3CF0E1}"/>
              </a:ext>
            </a:extLst>
          </p:cNvPr>
          <p:cNvSpPr txBox="1"/>
          <p:nvPr/>
        </p:nvSpPr>
        <p:spPr>
          <a:xfrm>
            <a:off x="10846849" y="1608708"/>
            <a:ext cx="612668" cy="461665"/>
          </a:xfrm>
          <a:prstGeom prst="rect">
            <a:avLst/>
          </a:prstGeom>
          <a:noFill/>
        </p:spPr>
        <p:txBody>
          <a:bodyPr wrap="none" rtlCol="0">
            <a:spAutoFit/>
          </a:bodyPr>
          <a:lstStyle/>
          <a:p>
            <a:r>
              <a:rPr lang="en-US" dirty="0"/>
              <a:t>RA</a:t>
            </a:r>
          </a:p>
        </p:txBody>
      </p:sp>
    </p:spTree>
    <p:extLst>
      <p:ext uri="{BB962C8B-B14F-4D97-AF65-F5344CB8AC3E}">
        <p14:creationId xmlns:p14="http://schemas.microsoft.com/office/powerpoint/2010/main" val="223502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repeatCount="indefinite"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2A2FAB2-4EE5-AF7F-0314-AFA045B243D0}"/>
              </a:ext>
            </a:extLst>
          </p:cNvPr>
          <p:cNvSpPr txBox="1">
            <a:spLocks/>
          </p:cNvSpPr>
          <p:nvPr/>
        </p:nvSpPr>
        <p:spPr>
          <a:xfrm>
            <a:off x="991970" y="517529"/>
            <a:ext cx="10512862" cy="1325563"/>
          </a:xfrm>
          <a:prstGeom prst="rect">
            <a:avLst/>
          </a:prstGeom>
        </p:spPr>
        <p:txBody>
          <a:bodyPr vert="horz" lIns="91440" tIns="45720" rIns="91440" bIns="45720" rtlCol="0" anchor="ctr">
            <a:normAutofit/>
          </a:bodyPr>
          <a:lstStyle>
            <a:lvl1pPr algn="ctr" defTabSz="914126" rtl="0" eaLnBrk="1" latinLnBrk="0" hangingPunct="1">
              <a:lnSpc>
                <a:spcPct val="90000"/>
              </a:lnSpc>
              <a:spcBef>
                <a:spcPct val="0"/>
              </a:spcBef>
              <a:buNone/>
              <a:defRPr sz="4399" b="1" kern="1200">
                <a:solidFill>
                  <a:schemeClr val="tx1"/>
                </a:solidFill>
                <a:latin typeface="Arial" panose="020B0604020202020204" pitchFamily="34" charset="0"/>
                <a:ea typeface="+mj-ea"/>
                <a:cs typeface="Arial" panose="020B0604020202020204" pitchFamily="34" charset="0"/>
              </a:defRPr>
            </a:lvl1pPr>
          </a:lstStyle>
          <a:p>
            <a:r>
              <a:rPr lang="en-US">
                <a:solidFill>
                  <a:sysClr val="windowText" lastClr="000000"/>
                </a:solidFill>
              </a:rPr>
              <a:t>Reverse engineering AI for healthcare</a:t>
            </a:r>
          </a:p>
        </p:txBody>
      </p:sp>
      <p:sp>
        <p:nvSpPr>
          <p:cNvPr id="22" name="TextBox 21">
            <a:extLst>
              <a:ext uri="{FF2B5EF4-FFF2-40B4-BE49-F238E27FC236}">
                <a16:creationId xmlns:a16="http://schemas.microsoft.com/office/drawing/2014/main" id="{D3E30A11-892D-C9BC-3221-D44196EB1F73}"/>
              </a:ext>
            </a:extLst>
          </p:cNvPr>
          <p:cNvSpPr txBox="1"/>
          <p:nvPr/>
        </p:nvSpPr>
        <p:spPr>
          <a:xfrm>
            <a:off x="512709" y="1808572"/>
            <a:ext cx="2750550" cy="461545"/>
          </a:xfrm>
          <a:prstGeom prst="rect">
            <a:avLst/>
          </a:prstGeom>
          <a:noFill/>
        </p:spPr>
        <p:txBody>
          <a:bodyPr wrap="none" rtlCol="0">
            <a:spAutoFit/>
          </a:bodyPr>
          <a:lstStyle/>
          <a:p>
            <a:pPr defTabSz="457063"/>
            <a:r>
              <a:rPr lang="en-US" sz="2399">
                <a:solidFill>
                  <a:prstClr val="white">
                    <a:lumMod val="75000"/>
                  </a:prstClr>
                </a:solidFill>
                <a:latin typeface="Calibri" panose="020F0502020204030204"/>
              </a:rPr>
              <a:t>Traditional Paradigm</a:t>
            </a:r>
          </a:p>
        </p:txBody>
      </p:sp>
      <p:sp>
        <p:nvSpPr>
          <p:cNvPr id="23" name="TextBox 22">
            <a:extLst>
              <a:ext uri="{FF2B5EF4-FFF2-40B4-BE49-F238E27FC236}">
                <a16:creationId xmlns:a16="http://schemas.microsoft.com/office/drawing/2014/main" id="{2B8ABBA7-552E-CFD7-B716-AF5C95508DC6}"/>
              </a:ext>
            </a:extLst>
          </p:cNvPr>
          <p:cNvSpPr txBox="1"/>
          <p:nvPr/>
        </p:nvSpPr>
        <p:spPr>
          <a:xfrm>
            <a:off x="3527838" y="1808571"/>
            <a:ext cx="3666203" cy="461545"/>
          </a:xfrm>
          <a:prstGeom prst="rect">
            <a:avLst/>
          </a:prstGeom>
          <a:noFill/>
        </p:spPr>
        <p:txBody>
          <a:bodyPr wrap="none" rtlCol="0">
            <a:spAutoFit/>
          </a:bodyPr>
          <a:lstStyle/>
          <a:p>
            <a:pPr defTabSz="457063"/>
            <a:r>
              <a:rPr lang="en-US" sz="2399">
                <a:solidFill>
                  <a:prstClr val="black"/>
                </a:solidFill>
                <a:latin typeface="Calibri" panose="020F0502020204030204"/>
              </a:rPr>
              <a:t>Clinically Relevant Paradigm</a:t>
            </a:r>
          </a:p>
        </p:txBody>
      </p:sp>
      <p:graphicFrame>
        <p:nvGraphicFramePr>
          <p:cNvPr id="24" name="Diagram 23">
            <a:extLst>
              <a:ext uri="{FF2B5EF4-FFF2-40B4-BE49-F238E27FC236}">
                <a16:creationId xmlns:a16="http://schemas.microsoft.com/office/drawing/2014/main" id="{EBAC7A67-3626-1D7E-7112-A53749D426D9}"/>
              </a:ext>
            </a:extLst>
          </p:cNvPr>
          <p:cNvGraphicFramePr/>
          <p:nvPr/>
        </p:nvGraphicFramePr>
        <p:xfrm>
          <a:off x="7708" y="2884207"/>
          <a:ext cx="3286194" cy="2190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Arrow: U-Turn 24">
            <a:extLst>
              <a:ext uri="{FF2B5EF4-FFF2-40B4-BE49-F238E27FC236}">
                <a16:creationId xmlns:a16="http://schemas.microsoft.com/office/drawing/2014/main" id="{96E3A979-6E83-74A4-C8DF-EA057A37BC71}"/>
              </a:ext>
            </a:extLst>
          </p:cNvPr>
          <p:cNvSpPr/>
          <p:nvPr/>
        </p:nvSpPr>
        <p:spPr>
          <a:xfrm rot="5400000" flipH="1">
            <a:off x="2135862" y="3900916"/>
            <a:ext cx="1381362" cy="405560"/>
          </a:xfrm>
          <a:prstGeom prst="uturnArrow">
            <a:avLst/>
          </a:prstGeom>
          <a:solidFill>
            <a:srgbClr val="A5A5A5"/>
          </a:solidFill>
          <a:ln w="12700" cap="flat" cmpd="sng" algn="ctr">
            <a:solidFill>
              <a:srgbClr val="A5A5A5">
                <a:shade val="15000"/>
              </a:srgbClr>
            </a:solidFill>
            <a:prstDash val="solid"/>
            <a:miter lim="800000"/>
          </a:ln>
          <a:effectLst/>
        </p:spPr>
        <p:txBody>
          <a:bodyPr rtlCol="0" anchor="ctr"/>
          <a:lstStyle/>
          <a:p>
            <a:pPr algn="ctr" defTabSz="457063"/>
            <a:endParaRPr lang="en-US" sz="1799" kern="0">
              <a:solidFill>
                <a:prstClr val="black"/>
              </a:solidFill>
              <a:latin typeface="Calibri" panose="020F0502020204030204"/>
            </a:endParaRPr>
          </a:p>
        </p:txBody>
      </p:sp>
      <p:graphicFrame>
        <p:nvGraphicFramePr>
          <p:cNvPr id="26" name="Diagram 25">
            <a:extLst>
              <a:ext uri="{FF2B5EF4-FFF2-40B4-BE49-F238E27FC236}">
                <a16:creationId xmlns:a16="http://schemas.microsoft.com/office/drawing/2014/main" id="{ACF88751-7B8A-8C10-762A-E3B68277A31E}"/>
              </a:ext>
            </a:extLst>
          </p:cNvPr>
          <p:cNvGraphicFramePr/>
          <p:nvPr/>
        </p:nvGraphicFramePr>
        <p:xfrm>
          <a:off x="3293903" y="1065014"/>
          <a:ext cx="9423375" cy="60773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Arrow: Striped Right 26">
            <a:extLst>
              <a:ext uri="{FF2B5EF4-FFF2-40B4-BE49-F238E27FC236}">
                <a16:creationId xmlns:a16="http://schemas.microsoft.com/office/drawing/2014/main" id="{9597B22D-DE04-B8CC-23F7-00E286FF2CCA}"/>
              </a:ext>
            </a:extLst>
          </p:cNvPr>
          <p:cNvSpPr/>
          <p:nvPr/>
        </p:nvSpPr>
        <p:spPr>
          <a:xfrm>
            <a:off x="6597092" y="5791393"/>
            <a:ext cx="2816997" cy="612789"/>
          </a:xfrm>
          <a:prstGeom prst="stripedRightArrow">
            <a:avLst>
              <a:gd name="adj1" fmla="val 53280"/>
              <a:gd name="adj2" fmla="val 125410"/>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457063"/>
            <a:endParaRPr lang="en-US" sz="1799" kern="0">
              <a:solidFill>
                <a:prstClr val="black"/>
              </a:solidFill>
              <a:latin typeface="Calibri" panose="020F0502020204030204"/>
            </a:endParaRPr>
          </a:p>
        </p:txBody>
      </p:sp>
      <p:sp>
        <p:nvSpPr>
          <p:cNvPr id="28" name="TextBox 27">
            <a:extLst>
              <a:ext uri="{FF2B5EF4-FFF2-40B4-BE49-F238E27FC236}">
                <a16:creationId xmlns:a16="http://schemas.microsoft.com/office/drawing/2014/main" id="{03A5EA55-368F-434D-4F8E-2FEF9EA505D7}"/>
              </a:ext>
            </a:extLst>
          </p:cNvPr>
          <p:cNvSpPr txBox="1"/>
          <p:nvPr/>
        </p:nvSpPr>
        <p:spPr>
          <a:xfrm>
            <a:off x="1589" y="6611844"/>
            <a:ext cx="8179917" cy="246157"/>
          </a:xfrm>
          <a:prstGeom prst="rect">
            <a:avLst/>
          </a:prstGeom>
          <a:noFill/>
        </p:spPr>
        <p:txBody>
          <a:bodyPr wrap="none" rtlCol="0">
            <a:spAutoFit/>
          </a:bodyPr>
          <a:lstStyle/>
          <a:p>
            <a:pPr defTabSz="457063"/>
            <a:r>
              <a:rPr lang="en-US" sz="1000">
                <a:solidFill>
                  <a:srgbClr val="212121"/>
                </a:solidFill>
                <a:latin typeface="BlinkMacSystemFont"/>
              </a:rPr>
              <a:t>Goswami R. The current state of artificial intelligence in cardiac transplantation. Curr </a:t>
            </a:r>
            <a:r>
              <a:rPr lang="en-US" sz="1000" err="1">
                <a:solidFill>
                  <a:srgbClr val="212121"/>
                </a:solidFill>
                <a:latin typeface="BlinkMacSystemFont"/>
              </a:rPr>
              <a:t>Opin</a:t>
            </a:r>
            <a:r>
              <a:rPr lang="en-US" sz="1000">
                <a:solidFill>
                  <a:srgbClr val="212121"/>
                </a:solidFill>
                <a:latin typeface="BlinkMacSystemFont"/>
              </a:rPr>
              <a:t> Organ Transplant. 2021 Jun 1;26(3):296-301. PMID: 33938466.</a:t>
            </a:r>
            <a:endParaRPr lang="en-US" sz="1000">
              <a:solidFill>
                <a:prstClr val="black"/>
              </a:solidFill>
              <a:latin typeface="Calibri" panose="020F0502020204030204"/>
            </a:endParaRPr>
          </a:p>
        </p:txBody>
      </p:sp>
    </p:spTree>
    <p:extLst>
      <p:ext uri="{BB962C8B-B14F-4D97-AF65-F5344CB8AC3E}">
        <p14:creationId xmlns:p14="http://schemas.microsoft.com/office/powerpoint/2010/main" val="21686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graphicEl>
                                              <a:dgm id="{71F4F9FD-7FB1-4C78-9651-4ED3D3AD2272}"/>
                                            </p:graphicEl>
                                          </p:spTgt>
                                        </p:tgtEl>
                                        <p:attrNameLst>
                                          <p:attrName>style.visibility</p:attrName>
                                        </p:attrNameLst>
                                      </p:cBhvr>
                                      <p:to>
                                        <p:strVal val="visible"/>
                                      </p:to>
                                    </p:set>
                                    <p:animEffect transition="in" filter="fade">
                                      <p:cBhvr>
                                        <p:cTn id="7" dur="500"/>
                                        <p:tgtEl>
                                          <p:spTgt spid="26">
                                            <p:graphicEl>
                                              <a:dgm id="{71F4F9FD-7FB1-4C78-9651-4ED3D3AD227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graphicEl>
                                              <a:dgm id="{A0BC3487-93F8-4071-9166-84D38632B5E2}"/>
                                            </p:graphicEl>
                                          </p:spTgt>
                                        </p:tgtEl>
                                        <p:attrNameLst>
                                          <p:attrName>style.visibility</p:attrName>
                                        </p:attrNameLst>
                                      </p:cBhvr>
                                      <p:to>
                                        <p:strVal val="visible"/>
                                      </p:to>
                                    </p:set>
                                    <p:animEffect transition="in" filter="fade">
                                      <p:cBhvr>
                                        <p:cTn id="10" dur="500"/>
                                        <p:tgtEl>
                                          <p:spTgt spid="26">
                                            <p:graphicEl>
                                              <a:dgm id="{A0BC3487-93F8-4071-9166-84D38632B5E2}"/>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graphicEl>
                                              <a:dgm id="{9FB94C04-043F-43B7-B215-27B678991E9B}"/>
                                            </p:graphicEl>
                                          </p:spTgt>
                                        </p:tgtEl>
                                        <p:attrNameLst>
                                          <p:attrName>style.visibility</p:attrName>
                                        </p:attrNameLst>
                                      </p:cBhvr>
                                      <p:to>
                                        <p:strVal val="visible"/>
                                      </p:to>
                                    </p:set>
                                    <p:animEffect transition="in" filter="fade">
                                      <p:cBhvr>
                                        <p:cTn id="13" dur="500"/>
                                        <p:tgtEl>
                                          <p:spTgt spid="26">
                                            <p:graphicEl>
                                              <a:dgm id="{9FB94C04-043F-43B7-B215-27B678991E9B}"/>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graphicEl>
                                              <a:dgm id="{4B27C186-9062-4050-AF01-298D8E4B72CE}"/>
                                            </p:graphicEl>
                                          </p:spTgt>
                                        </p:tgtEl>
                                        <p:attrNameLst>
                                          <p:attrName>style.visibility</p:attrName>
                                        </p:attrNameLst>
                                      </p:cBhvr>
                                      <p:to>
                                        <p:strVal val="visible"/>
                                      </p:to>
                                    </p:set>
                                    <p:animEffect transition="in" filter="fade">
                                      <p:cBhvr>
                                        <p:cTn id="16" dur="500"/>
                                        <p:tgtEl>
                                          <p:spTgt spid="26">
                                            <p:graphicEl>
                                              <a:dgm id="{4B27C186-9062-4050-AF01-298D8E4B72CE}"/>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graphicEl>
                                              <a:dgm id="{4BC57E53-EB77-45D7-9951-D9A7752E55B2}"/>
                                            </p:graphicEl>
                                          </p:spTgt>
                                        </p:tgtEl>
                                        <p:attrNameLst>
                                          <p:attrName>style.visibility</p:attrName>
                                        </p:attrNameLst>
                                      </p:cBhvr>
                                      <p:to>
                                        <p:strVal val="visible"/>
                                      </p:to>
                                    </p:set>
                                    <p:animEffect transition="in" filter="fade">
                                      <p:cBhvr>
                                        <p:cTn id="21" dur="500"/>
                                        <p:tgtEl>
                                          <p:spTgt spid="26">
                                            <p:graphicEl>
                                              <a:dgm id="{4BC57E53-EB77-45D7-9951-D9A7752E55B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graphicEl>
                                              <a:dgm id="{378C90BB-F65F-44C2-822F-9C40CA60EE77}"/>
                                            </p:graphicEl>
                                          </p:spTgt>
                                        </p:tgtEl>
                                        <p:attrNameLst>
                                          <p:attrName>style.visibility</p:attrName>
                                        </p:attrNameLst>
                                      </p:cBhvr>
                                      <p:to>
                                        <p:strVal val="visible"/>
                                      </p:to>
                                    </p:set>
                                    <p:animEffect transition="in" filter="fade">
                                      <p:cBhvr>
                                        <p:cTn id="26" dur="500"/>
                                        <p:tgtEl>
                                          <p:spTgt spid="26">
                                            <p:graphicEl>
                                              <a:dgm id="{378C90BB-F65F-44C2-822F-9C40CA60EE7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graphicEl>
                                              <a:dgm id="{BDA95420-E29E-45BB-81FD-676B87C365DA}"/>
                                            </p:graphicEl>
                                          </p:spTgt>
                                        </p:tgtEl>
                                        <p:attrNameLst>
                                          <p:attrName>style.visibility</p:attrName>
                                        </p:attrNameLst>
                                      </p:cBhvr>
                                      <p:to>
                                        <p:strVal val="visible"/>
                                      </p:to>
                                    </p:set>
                                    <p:animEffect transition="in" filter="fade">
                                      <p:cBhvr>
                                        <p:cTn id="31" dur="500"/>
                                        <p:tgtEl>
                                          <p:spTgt spid="26">
                                            <p:graphicEl>
                                              <a:dgm id="{BDA95420-E29E-45BB-81FD-676B87C365D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graphicEl>
                                              <a:dgm id="{A729B1B1-3D8E-4C63-89B1-9F31CB00C0E3}"/>
                                            </p:graphicEl>
                                          </p:spTgt>
                                        </p:tgtEl>
                                        <p:attrNameLst>
                                          <p:attrName>style.visibility</p:attrName>
                                        </p:attrNameLst>
                                      </p:cBhvr>
                                      <p:to>
                                        <p:strVal val="visible"/>
                                      </p:to>
                                    </p:set>
                                    <p:animEffect transition="in" filter="fade">
                                      <p:cBhvr>
                                        <p:cTn id="36" dur="500"/>
                                        <p:tgtEl>
                                          <p:spTgt spid="26">
                                            <p:graphicEl>
                                              <a:dgm id="{A729B1B1-3D8E-4C63-89B1-9F31CB00C0E3}"/>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graphicEl>
                                              <a:dgm id="{CB9E240D-9924-4F1B-899C-1DE3B6FAD844}"/>
                                            </p:graphicEl>
                                          </p:spTgt>
                                        </p:tgtEl>
                                        <p:attrNameLst>
                                          <p:attrName>style.visibility</p:attrName>
                                        </p:attrNameLst>
                                      </p:cBhvr>
                                      <p:to>
                                        <p:strVal val="visible"/>
                                      </p:to>
                                    </p:set>
                                    <p:animEffect transition="in" filter="fade">
                                      <p:cBhvr>
                                        <p:cTn id="39" dur="500"/>
                                        <p:tgtEl>
                                          <p:spTgt spid="26">
                                            <p:graphicEl>
                                              <a:dgm id="{CB9E240D-9924-4F1B-899C-1DE3B6FAD844}"/>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graphicEl>
                                              <a:dgm id="{C4310FA2-6EE8-4D78-9AF3-18AB76E65CFD}"/>
                                            </p:graphicEl>
                                          </p:spTgt>
                                        </p:tgtEl>
                                        <p:attrNameLst>
                                          <p:attrName>style.visibility</p:attrName>
                                        </p:attrNameLst>
                                      </p:cBhvr>
                                      <p:to>
                                        <p:strVal val="visible"/>
                                      </p:to>
                                    </p:set>
                                    <p:animEffect transition="in" filter="fade">
                                      <p:cBhvr>
                                        <p:cTn id="42" dur="500"/>
                                        <p:tgtEl>
                                          <p:spTgt spid="26">
                                            <p:graphicEl>
                                              <a:dgm id="{C4310FA2-6EE8-4D78-9AF3-18AB76E65CF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graphicEl>
                                              <a:dgm id="{036E00CD-42BA-4DFF-A732-0EA0B09D80A1}"/>
                                            </p:graphicEl>
                                          </p:spTgt>
                                        </p:tgtEl>
                                        <p:attrNameLst>
                                          <p:attrName>style.visibility</p:attrName>
                                        </p:attrNameLst>
                                      </p:cBhvr>
                                      <p:to>
                                        <p:strVal val="visible"/>
                                      </p:to>
                                    </p:set>
                                    <p:animEffect transition="in" filter="fade">
                                      <p:cBhvr>
                                        <p:cTn id="47" dur="500"/>
                                        <p:tgtEl>
                                          <p:spTgt spid="26">
                                            <p:graphicEl>
                                              <a:dgm id="{036E00CD-42BA-4DFF-A732-0EA0B09D80A1}"/>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graphicEl>
                                              <a:dgm id="{89D620DF-4AAC-4B01-8CB4-3FB848C44FCD}"/>
                                            </p:graphicEl>
                                          </p:spTgt>
                                        </p:tgtEl>
                                        <p:attrNameLst>
                                          <p:attrName>style.visibility</p:attrName>
                                        </p:attrNameLst>
                                      </p:cBhvr>
                                      <p:to>
                                        <p:strVal val="visible"/>
                                      </p:to>
                                    </p:set>
                                    <p:animEffect transition="in" filter="fade">
                                      <p:cBhvr>
                                        <p:cTn id="50" dur="500"/>
                                        <p:tgtEl>
                                          <p:spTgt spid="26">
                                            <p:graphicEl>
                                              <a:dgm id="{89D620DF-4AAC-4B01-8CB4-3FB848C44FCD}"/>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graphicEl>
                                              <a:dgm id="{49D520F3-F204-4C40-8D86-AB953A9C1386}"/>
                                            </p:graphicEl>
                                          </p:spTgt>
                                        </p:tgtEl>
                                        <p:attrNameLst>
                                          <p:attrName>style.visibility</p:attrName>
                                        </p:attrNameLst>
                                      </p:cBhvr>
                                      <p:to>
                                        <p:strVal val="visible"/>
                                      </p:to>
                                    </p:set>
                                    <p:animEffect transition="in" filter="fade">
                                      <p:cBhvr>
                                        <p:cTn id="55" dur="500"/>
                                        <p:tgtEl>
                                          <p:spTgt spid="26">
                                            <p:graphicEl>
                                              <a:dgm id="{49D520F3-F204-4C40-8D86-AB953A9C1386}"/>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graphicEl>
                                              <a:dgm id="{040B9AC1-9DB6-4226-B334-C92FC2100B56}"/>
                                            </p:graphicEl>
                                          </p:spTgt>
                                        </p:tgtEl>
                                        <p:attrNameLst>
                                          <p:attrName>style.visibility</p:attrName>
                                        </p:attrNameLst>
                                      </p:cBhvr>
                                      <p:to>
                                        <p:strVal val="visible"/>
                                      </p:to>
                                    </p:set>
                                    <p:animEffect transition="in" filter="fade">
                                      <p:cBhvr>
                                        <p:cTn id="60" dur="500"/>
                                        <p:tgtEl>
                                          <p:spTgt spid="26">
                                            <p:graphicEl>
                                              <a:dgm id="{040B9AC1-9DB6-4226-B334-C92FC2100B5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graphicEl>
                                              <a:dgm id="{927F2FD3-EDBE-4690-B7E9-BCA9E24B8091}"/>
                                            </p:graphicEl>
                                          </p:spTgt>
                                        </p:tgtEl>
                                        <p:attrNameLst>
                                          <p:attrName>style.visibility</p:attrName>
                                        </p:attrNameLst>
                                      </p:cBhvr>
                                      <p:to>
                                        <p:strVal val="visible"/>
                                      </p:to>
                                    </p:set>
                                    <p:animEffect transition="in" filter="fade">
                                      <p:cBhvr>
                                        <p:cTn id="65" dur="500"/>
                                        <p:tgtEl>
                                          <p:spTgt spid="26">
                                            <p:graphicEl>
                                              <a:dgm id="{927F2FD3-EDBE-4690-B7E9-BCA9E24B8091}"/>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graphicEl>
                                              <a:dgm id="{DAEDECE7-F9D8-42B2-A3D0-9BF4E867366C}"/>
                                            </p:graphicEl>
                                          </p:spTgt>
                                        </p:tgtEl>
                                        <p:attrNameLst>
                                          <p:attrName>style.visibility</p:attrName>
                                        </p:attrNameLst>
                                      </p:cBhvr>
                                      <p:to>
                                        <p:strVal val="visible"/>
                                      </p:to>
                                    </p:set>
                                    <p:animEffect transition="in" filter="fade">
                                      <p:cBhvr>
                                        <p:cTn id="70" dur="500"/>
                                        <p:tgtEl>
                                          <p:spTgt spid="26">
                                            <p:graphicEl>
                                              <a:dgm id="{DAEDECE7-F9D8-42B2-A3D0-9BF4E867366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6">
                                            <p:graphicEl>
                                              <a:dgm id="{500EAB4A-6D64-47AE-BBE3-4A4CF9DBC734}"/>
                                            </p:graphicEl>
                                          </p:spTgt>
                                        </p:tgtEl>
                                        <p:attrNameLst>
                                          <p:attrName>style.visibility</p:attrName>
                                        </p:attrNameLst>
                                      </p:cBhvr>
                                      <p:to>
                                        <p:strVal val="visible"/>
                                      </p:to>
                                    </p:set>
                                    <p:animEffect transition="in" filter="fade">
                                      <p:cBhvr>
                                        <p:cTn id="75" dur="500"/>
                                        <p:tgtEl>
                                          <p:spTgt spid="26">
                                            <p:graphicEl>
                                              <a:dgm id="{500EAB4A-6D64-47AE-BBE3-4A4CF9DBC734}"/>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graphicEl>
                                              <a:dgm id="{FC5F1CF4-06D4-4BE3-B3E0-42784D4AA72C}"/>
                                            </p:graphicEl>
                                          </p:spTgt>
                                        </p:tgtEl>
                                        <p:attrNameLst>
                                          <p:attrName>style.visibility</p:attrName>
                                        </p:attrNameLst>
                                      </p:cBhvr>
                                      <p:to>
                                        <p:strVal val="visible"/>
                                      </p:to>
                                    </p:set>
                                    <p:animEffect transition="in" filter="fade">
                                      <p:cBhvr>
                                        <p:cTn id="80" dur="500"/>
                                        <p:tgtEl>
                                          <p:spTgt spid="26">
                                            <p:graphicEl>
                                              <a:dgm id="{FC5F1CF4-06D4-4BE3-B3E0-42784D4AA72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FCB9-7E6E-CA19-EE9D-6D370FCF65DD}"/>
              </a:ext>
            </a:extLst>
          </p:cNvPr>
          <p:cNvSpPr>
            <a:spLocks noGrp="1"/>
          </p:cNvSpPr>
          <p:nvPr>
            <p:ph type="title"/>
          </p:nvPr>
        </p:nvSpPr>
        <p:spPr/>
        <p:txBody>
          <a:bodyPr/>
          <a:lstStyle/>
          <a:p>
            <a:r>
              <a:rPr lang="en-US" dirty="0"/>
              <a:t>Ai in practice</a:t>
            </a:r>
          </a:p>
        </p:txBody>
      </p:sp>
      <p:sp>
        <p:nvSpPr>
          <p:cNvPr id="3" name="Content Placeholder 2">
            <a:extLst>
              <a:ext uri="{FF2B5EF4-FFF2-40B4-BE49-F238E27FC236}">
                <a16:creationId xmlns:a16="http://schemas.microsoft.com/office/drawing/2014/main" id="{F53F2B27-911F-3A73-DED1-33611BCF6108}"/>
              </a:ext>
            </a:extLst>
          </p:cNvPr>
          <p:cNvSpPr>
            <a:spLocks noGrp="1"/>
          </p:cNvSpPr>
          <p:nvPr>
            <p:ph idx="1"/>
          </p:nvPr>
        </p:nvSpPr>
        <p:spPr/>
        <p:txBody>
          <a:bodyPr/>
          <a:lstStyle/>
          <a:p>
            <a:r>
              <a:rPr lang="en-US" dirty="0"/>
              <a:t>Utilization of convolutional neural network</a:t>
            </a:r>
          </a:p>
          <a:p>
            <a:r>
              <a:rPr lang="en-US" dirty="0"/>
              <a:t>Feature characterization to limit bias</a:t>
            </a:r>
          </a:p>
          <a:p>
            <a:r>
              <a:rPr lang="en-US" dirty="0"/>
              <a:t>Traditional and AI-weighted factors</a:t>
            </a:r>
          </a:p>
          <a:p>
            <a:r>
              <a:rPr lang="en-US" dirty="0"/>
              <a:t>AUC .956</a:t>
            </a:r>
          </a:p>
          <a:p>
            <a:endParaRPr lang="en-US" dirty="0"/>
          </a:p>
        </p:txBody>
      </p:sp>
      <p:pic>
        <p:nvPicPr>
          <p:cNvPr id="4" name="Picture 3">
            <a:extLst>
              <a:ext uri="{FF2B5EF4-FFF2-40B4-BE49-F238E27FC236}">
                <a16:creationId xmlns:a16="http://schemas.microsoft.com/office/drawing/2014/main" id="{248F29FA-9932-0F72-F520-EEA0C7271689}"/>
              </a:ext>
            </a:extLst>
          </p:cNvPr>
          <p:cNvPicPr>
            <a:picLocks noChangeAspect="1"/>
          </p:cNvPicPr>
          <p:nvPr/>
        </p:nvPicPr>
        <p:blipFill>
          <a:blip r:embed="rId2"/>
          <a:stretch>
            <a:fillRect/>
          </a:stretch>
        </p:blipFill>
        <p:spPr>
          <a:xfrm>
            <a:off x="7067500" y="0"/>
            <a:ext cx="5054958" cy="6858000"/>
          </a:xfrm>
          <a:prstGeom prst="rect">
            <a:avLst/>
          </a:prstGeom>
        </p:spPr>
      </p:pic>
      <p:sp>
        <p:nvSpPr>
          <p:cNvPr id="7" name="TextBox 6">
            <a:extLst>
              <a:ext uri="{FF2B5EF4-FFF2-40B4-BE49-F238E27FC236}">
                <a16:creationId xmlns:a16="http://schemas.microsoft.com/office/drawing/2014/main" id="{A6E6DAE6-90C2-7BB9-B9D9-E3A9176F0A4C}"/>
              </a:ext>
            </a:extLst>
          </p:cNvPr>
          <p:cNvSpPr txBox="1"/>
          <p:nvPr/>
        </p:nvSpPr>
        <p:spPr>
          <a:xfrm>
            <a:off x="7305015" y="1123950"/>
            <a:ext cx="401072" cy="338554"/>
          </a:xfrm>
          <a:prstGeom prst="rect">
            <a:avLst/>
          </a:prstGeom>
          <a:solidFill>
            <a:srgbClr val="D2D2D2"/>
          </a:solidFill>
        </p:spPr>
        <p:txBody>
          <a:bodyPr wrap="none" rtlCol="0">
            <a:spAutoFit/>
          </a:bodyPr>
          <a:lstStyle/>
          <a:p>
            <a:r>
              <a:rPr lang="en-US" sz="1600" dirty="0"/>
              <a:t>v1</a:t>
            </a:r>
          </a:p>
        </p:txBody>
      </p:sp>
      <p:sp>
        <p:nvSpPr>
          <p:cNvPr id="8" name="TextBox 7">
            <a:extLst>
              <a:ext uri="{FF2B5EF4-FFF2-40B4-BE49-F238E27FC236}">
                <a16:creationId xmlns:a16="http://schemas.microsoft.com/office/drawing/2014/main" id="{FF8B7EAB-1B82-32BC-F201-8D073D87384B}"/>
              </a:ext>
            </a:extLst>
          </p:cNvPr>
          <p:cNvSpPr txBox="1"/>
          <p:nvPr/>
        </p:nvSpPr>
        <p:spPr>
          <a:xfrm>
            <a:off x="7262469" y="1687684"/>
            <a:ext cx="443619" cy="338554"/>
          </a:xfrm>
          <a:prstGeom prst="rect">
            <a:avLst/>
          </a:prstGeom>
          <a:solidFill>
            <a:srgbClr val="D2D2D2"/>
          </a:solidFill>
        </p:spPr>
        <p:txBody>
          <a:bodyPr wrap="square" rtlCol="0">
            <a:spAutoFit/>
          </a:bodyPr>
          <a:lstStyle/>
          <a:p>
            <a:r>
              <a:rPr lang="en-US" sz="1600" dirty="0"/>
              <a:t>v2</a:t>
            </a:r>
          </a:p>
        </p:txBody>
      </p:sp>
      <p:sp>
        <p:nvSpPr>
          <p:cNvPr id="9" name="TextBox 8">
            <a:extLst>
              <a:ext uri="{FF2B5EF4-FFF2-40B4-BE49-F238E27FC236}">
                <a16:creationId xmlns:a16="http://schemas.microsoft.com/office/drawing/2014/main" id="{F8437883-D268-6A5E-0912-199E58ED43D9}"/>
              </a:ext>
            </a:extLst>
          </p:cNvPr>
          <p:cNvSpPr txBox="1"/>
          <p:nvPr/>
        </p:nvSpPr>
        <p:spPr>
          <a:xfrm>
            <a:off x="7305016" y="2296064"/>
            <a:ext cx="443619" cy="338554"/>
          </a:xfrm>
          <a:prstGeom prst="rect">
            <a:avLst/>
          </a:prstGeom>
          <a:solidFill>
            <a:srgbClr val="D2D2D2"/>
          </a:solidFill>
        </p:spPr>
        <p:txBody>
          <a:bodyPr wrap="square" rtlCol="0">
            <a:spAutoFit/>
          </a:bodyPr>
          <a:lstStyle/>
          <a:p>
            <a:r>
              <a:rPr lang="en-US" sz="1600" dirty="0"/>
              <a:t>v3</a:t>
            </a:r>
          </a:p>
        </p:txBody>
      </p:sp>
      <p:sp>
        <p:nvSpPr>
          <p:cNvPr id="10" name="TextBox 9">
            <a:extLst>
              <a:ext uri="{FF2B5EF4-FFF2-40B4-BE49-F238E27FC236}">
                <a16:creationId xmlns:a16="http://schemas.microsoft.com/office/drawing/2014/main" id="{056FFD9C-6A89-CC51-181F-7453FBE67B20}"/>
              </a:ext>
            </a:extLst>
          </p:cNvPr>
          <p:cNvSpPr txBox="1"/>
          <p:nvPr/>
        </p:nvSpPr>
        <p:spPr>
          <a:xfrm>
            <a:off x="7305015" y="2868962"/>
            <a:ext cx="401073" cy="338554"/>
          </a:xfrm>
          <a:prstGeom prst="rect">
            <a:avLst/>
          </a:prstGeom>
          <a:solidFill>
            <a:srgbClr val="D2D2D2"/>
          </a:solidFill>
        </p:spPr>
        <p:txBody>
          <a:bodyPr wrap="square" rtlCol="0">
            <a:spAutoFit/>
          </a:bodyPr>
          <a:lstStyle/>
          <a:p>
            <a:r>
              <a:rPr lang="en-US" sz="1600" dirty="0"/>
              <a:t>v4</a:t>
            </a:r>
          </a:p>
        </p:txBody>
      </p:sp>
      <p:sp>
        <p:nvSpPr>
          <p:cNvPr id="11" name="TextBox 10">
            <a:extLst>
              <a:ext uri="{FF2B5EF4-FFF2-40B4-BE49-F238E27FC236}">
                <a16:creationId xmlns:a16="http://schemas.microsoft.com/office/drawing/2014/main" id="{B032AF05-6E9E-1F84-CFC5-642BE26F1327}"/>
              </a:ext>
            </a:extLst>
          </p:cNvPr>
          <p:cNvSpPr txBox="1"/>
          <p:nvPr/>
        </p:nvSpPr>
        <p:spPr>
          <a:xfrm>
            <a:off x="7259747" y="3459966"/>
            <a:ext cx="464446" cy="338554"/>
          </a:xfrm>
          <a:prstGeom prst="rect">
            <a:avLst/>
          </a:prstGeom>
          <a:solidFill>
            <a:srgbClr val="D2D2D2"/>
          </a:solidFill>
        </p:spPr>
        <p:txBody>
          <a:bodyPr wrap="square" rtlCol="0">
            <a:spAutoFit/>
          </a:bodyPr>
          <a:lstStyle/>
          <a:p>
            <a:r>
              <a:rPr lang="en-US" sz="1600" dirty="0"/>
              <a:t>v5</a:t>
            </a:r>
          </a:p>
        </p:txBody>
      </p:sp>
      <p:sp>
        <p:nvSpPr>
          <p:cNvPr id="13" name="TextBox 12">
            <a:extLst>
              <a:ext uri="{FF2B5EF4-FFF2-40B4-BE49-F238E27FC236}">
                <a16:creationId xmlns:a16="http://schemas.microsoft.com/office/drawing/2014/main" id="{1FA002F6-C0F1-930C-8006-9890151871AA}"/>
              </a:ext>
            </a:extLst>
          </p:cNvPr>
          <p:cNvSpPr txBox="1"/>
          <p:nvPr/>
        </p:nvSpPr>
        <p:spPr>
          <a:xfrm>
            <a:off x="7238921" y="4050240"/>
            <a:ext cx="509713" cy="338554"/>
          </a:xfrm>
          <a:prstGeom prst="rect">
            <a:avLst/>
          </a:prstGeom>
          <a:solidFill>
            <a:srgbClr val="D2D2D2"/>
          </a:solidFill>
        </p:spPr>
        <p:txBody>
          <a:bodyPr wrap="square" rtlCol="0">
            <a:spAutoFit/>
          </a:bodyPr>
          <a:lstStyle/>
          <a:p>
            <a:r>
              <a:rPr lang="en-US" sz="1600" dirty="0"/>
              <a:t>v6</a:t>
            </a:r>
          </a:p>
        </p:txBody>
      </p:sp>
      <p:sp>
        <p:nvSpPr>
          <p:cNvPr id="14" name="TextBox 13">
            <a:extLst>
              <a:ext uri="{FF2B5EF4-FFF2-40B4-BE49-F238E27FC236}">
                <a16:creationId xmlns:a16="http://schemas.microsoft.com/office/drawing/2014/main" id="{E88BDA80-2B6E-C7BF-8C0A-B34C2C654646}"/>
              </a:ext>
            </a:extLst>
          </p:cNvPr>
          <p:cNvSpPr txBox="1"/>
          <p:nvPr/>
        </p:nvSpPr>
        <p:spPr>
          <a:xfrm>
            <a:off x="7305015" y="4640514"/>
            <a:ext cx="401073" cy="338554"/>
          </a:xfrm>
          <a:prstGeom prst="rect">
            <a:avLst/>
          </a:prstGeom>
          <a:solidFill>
            <a:srgbClr val="D2D2D2"/>
          </a:solidFill>
        </p:spPr>
        <p:txBody>
          <a:bodyPr wrap="square" rtlCol="0">
            <a:spAutoFit/>
          </a:bodyPr>
          <a:lstStyle/>
          <a:p>
            <a:r>
              <a:rPr lang="en-US" sz="1600" dirty="0"/>
              <a:t>v7</a:t>
            </a:r>
          </a:p>
        </p:txBody>
      </p:sp>
      <p:sp>
        <p:nvSpPr>
          <p:cNvPr id="15" name="TextBox 14">
            <a:extLst>
              <a:ext uri="{FF2B5EF4-FFF2-40B4-BE49-F238E27FC236}">
                <a16:creationId xmlns:a16="http://schemas.microsoft.com/office/drawing/2014/main" id="{DE7E84C8-EC26-D05D-7C20-BF19D973ED5E}"/>
              </a:ext>
            </a:extLst>
          </p:cNvPr>
          <p:cNvSpPr txBox="1"/>
          <p:nvPr/>
        </p:nvSpPr>
        <p:spPr>
          <a:xfrm>
            <a:off x="7305014" y="5248509"/>
            <a:ext cx="401073" cy="338554"/>
          </a:xfrm>
          <a:prstGeom prst="rect">
            <a:avLst/>
          </a:prstGeom>
          <a:solidFill>
            <a:srgbClr val="D2D2D2"/>
          </a:solidFill>
        </p:spPr>
        <p:txBody>
          <a:bodyPr wrap="square" rtlCol="0">
            <a:spAutoFit/>
          </a:bodyPr>
          <a:lstStyle/>
          <a:p>
            <a:r>
              <a:rPr lang="en-US" sz="1600" dirty="0"/>
              <a:t>v8</a:t>
            </a:r>
          </a:p>
        </p:txBody>
      </p:sp>
      <p:sp>
        <p:nvSpPr>
          <p:cNvPr id="16" name="TextBox 15">
            <a:extLst>
              <a:ext uri="{FF2B5EF4-FFF2-40B4-BE49-F238E27FC236}">
                <a16:creationId xmlns:a16="http://schemas.microsoft.com/office/drawing/2014/main" id="{6AE68A55-3715-52EC-0BCB-A43AD1111746}"/>
              </a:ext>
            </a:extLst>
          </p:cNvPr>
          <p:cNvSpPr txBox="1"/>
          <p:nvPr/>
        </p:nvSpPr>
        <p:spPr>
          <a:xfrm>
            <a:off x="7305013" y="5834072"/>
            <a:ext cx="401073" cy="338554"/>
          </a:xfrm>
          <a:prstGeom prst="rect">
            <a:avLst/>
          </a:prstGeom>
          <a:solidFill>
            <a:srgbClr val="D2D2D2"/>
          </a:solidFill>
        </p:spPr>
        <p:txBody>
          <a:bodyPr wrap="square" rtlCol="0">
            <a:spAutoFit/>
          </a:bodyPr>
          <a:lstStyle/>
          <a:p>
            <a:r>
              <a:rPr lang="en-US" sz="1600" dirty="0"/>
              <a:t>v9</a:t>
            </a:r>
          </a:p>
        </p:txBody>
      </p:sp>
      <p:sp>
        <p:nvSpPr>
          <p:cNvPr id="17" name="TextBox 16">
            <a:extLst>
              <a:ext uri="{FF2B5EF4-FFF2-40B4-BE49-F238E27FC236}">
                <a16:creationId xmlns:a16="http://schemas.microsoft.com/office/drawing/2014/main" id="{BB930572-A292-5DCA-475D-F81791CAD1C5}"/>
              </a:ext>
            </a:extLst>
          </p:cNvPr>
          <p:cNvSpPr txBox="1"/>
          <p:nvPr/>
        </p:nvSpPr>
        <p:spPr>
          <a:xfrm>
            <a:off x="11431884" y="2868962"/>
            <a:ext cx="511225" cy="338554"/>
          </a:xfrm>
          <a:prstGeom prst="rect">
            <a:avLst/>
          </a:prstGeom>
          <a:solidFill>
            <a:srgbClr val="1192E8"/>
          </a:solidFill>
        </p:spPr>
        <p:txBody>
          <a:bodyPr wrap="square" rtlCol="0">
            <a:spAutoFit/>
          </a:bodyPr>
          <a:lstStyle/>
          <a:p>
            <a:r>
              <a:rPr lang="en-US" sz="1600" dirty="0"/>
              <a:t>=0</a:t>
            </a:r>
          </a:p>
        </p:txBody>
      </p:sp>
      <p:sp>
        <p:nvSpPr>
          <p:cNvPr id="18" name="TextBox 17">
            <a:extLst>
              <a:ext uri="{FF2B5EF4-FFF2-40B4-BE49-F238E27FC236}">
                <a16:creationId xmlns:a16="http://schemas.microsoft.com/office/drawing/2014/main" id="{3DB5CFAF-3FC1-052E-60FF-EED98B376DB8}"/>
              </a:ext>
            </a:extLst>
          </p:cNvPr>
          <p:cNvSpPr txBox="1"/>
          <p:nvPr/>
        </p:nvSpPr>
        <p:spPr>
          <a:xfrm>
            <a:off x="11431884" y="3481208"/>
            <a:ext cx="511225" cy="338554"/>
          </a:xfrm>
          <a:prstGeom prst="rect">
            <a:avLst/>
          </a:prstGeom>
          <a:solidFill>
            <a:srgbClr val="1192E8"/>
          </a:solidFill>
        </p:spPr>
        <p:txBody>
          <a:bodyPr wrap="square" rtlCol="0">
            <a:spAutoFit/>
          </a:bodyPr>
          <a:lstStyle/>
          <a:p>
            <a:r>
              <a:rPr lang="en-US" sz="1600" dirty="0"/>
              <a:t>+1</a:t>
            </a:r>
          </a:p>
        </p:txBody>
      </p:sp>
      <p:pic>
        <p:nvPicPr>
          <p:cNvPr id="5" name="Picture 4">
            <a:extLst>
              <a:ext uri="{FF2B5EF4-FFF2-40B4-BE49-F238E27FC236}">
                <a16:creationId xmlns:a16="http://schemas.microsoft.com/office/drawing/2014/main" id="{F3D630DF-AC9F-68B6-1980-B88AE554EA45}"/>
              </a:ext>
            </a:extLst>
          </p:cNvPr>
          <p:cNvPicPr>
            <a:picLocks noChangeAspect="1"/>
          </p:cNvPicPr>
          <p:nvPr/>
        </p:nvPicPr>
        <p:blipFill rotWithShape="1">
          <a:blip r:embed="rId3"/>
          <a:srcRect l="10461" r="17406"/>
          <a:stretch/>
        </p:blipFill>
        <p:spPr>
          <a:xfrm>
            <a:off x="2884800" y="3120618"/>
            <a:ext cx="4182701" cy="3419340"/>
          </a:xfrm>
          <a:prstGeom prst="rect">
            <a:avLst/>
          </a:prstGeom>
        </p:spPr>
      </p:pic>
      <p:sp>
        <p:nvSpPr>
          <p:cNvPr id="6" name="TextBox 5">
            <a:extLst>
              <a:ext uri="{FF2B5EF4-FFF2-40B4-BE49-F238E27FC236}">
                <a16:creationId xmlns:a16="http://schemas.microsoft.com/office/drawing/2014/main" id="{E379D47F-CCEB-7856-B681-A8713FDB362A}"/>
              </a:ext>
            </a:extLst>
          </p:cNvPr>
          <p:cNvSpPr txBox="1"/>
          <p:nvPr/>
        </p:nvSpPr>
        <p:spPr>
          <a:xfrm>
            <a:off x="1588" y="6627168"/>
            <a:ext cx="3307316" cy="230832"/>
          </a:xfrm>
          <a:prstGeom prst="rect">
            <a:avLst/>
          </a:prstGeom>
          <a:noFill/>
        </p:spPr>
        <p:txBody>
          <a:bodyPr wrap="none" rtlCol="0">
            <a:spAutoFit/>
          </a:bodyPr>
          <a:lstStyle/>
          <a:p>
            <a:r>
              <a:rPr lang="en-US" sz="900" dirty="0">
                <a:solidFill>
                  <a:srgbClr val="FF0000"/>
                </a:solidFill>
              </a:rPr>
              <a:t>Pre-publication data, do not share without written permission.</a:t>
            </a:r>
          </a:p>
        </p:txBody>
      </p:sp>
    </p:spTree>
    <p:extLst>
      <p:ext uri="{BB962C8B-B14F-4D97-AF65-F5344CB8AC3E}">
        <p14:creationId xmlns:p14="http://schemas.microsoft.com/office/powerpoint/2010/main" val="1211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29DA0-B715-32FF-F62C-DB6F91C1367D}"/>
              </a:ext>
            </a:extLst>
          </p:cNvPr>
          <p:cNvSpPr>
            <a:spLocks noGrp="1"/>
          </p:cNvSpPr>
          <p:nvPr>
            <p:ph sz="half" idx="1"/>
          </p:nvPr>
        </p:nvSpPr>
        <p:spPr>
          <a:xfrm>
            <a:off x="974726" y="1472439"/>
            <a:ext cx="10352747" cy="3913123"/>
          </a:xfrm>
        </p:spPr>
        <p:txBody>
          <a:bodyPr>
            <a:normAutofit/>
          </a:bodyPr>
          <a:lstStyle/>
          <a:p>
            <a:r>
              <a:rPr lang="en-US" dirty="0"/>
              <a:t>50-year-old female</a:t>
            </a:r>
          </a:p>
          <a:p>
            <a:r>
              <a:rPr lang="en-US" dirty="0"/>
              <a:t>Long-standing heart disease with a multiple comorbid conditions</a:t>
            </a:r>
          </a:p>
          <a:p>
            <a:r>
              <a:rPr lang="en-US" dirty="0"/>
              <a:t>Backup options for care</a:t>
            </a:r>
          </a:p>
        </p:txBody>
      </p:sp>
      <p:sp>
        <p:nvSpPr>
          <p:cNvPr id="2" name="Title 1">
            <a:extLst>
              <a:ext uri="{FF2B5EF4-FFF2-40B4-BE49-F238E27FC236}">
                <a16:creationId xmlns:a16="http://schemas.microsoft.com/office/drawing/2014/main" id="{C7C6D114-279B-E21A-136D-EAEA2837DE7F}"/>
              </a:ext>
            </a:extLst>
          </p:cNvPr>
          <p:cNvSpPr>
            <a:spLocks noGrp="1"/>
          </p:cNvSpPr>
          <p:nvPr>
            <p:ph type="title"/>
          </p:nvPr>
        </p:nvSpPr>
        <p:spPr>
          <a:xfrm>
            <a:off x="974726" y="536576"/>
            <a:ext cx="9528882" cy="587375"/>
          </a:xfrm>
        </p:spPr>
        <p:txBody>
          <a:bodyPr anchor="t">
            <a:normAutofit/>
          </a:bodyPr>
          <a:lstStyle/>
          <a:p>
            <a:r>
              <a:rPr lang="en-US" dirty="0"/>
              <a:t>Crisis or cure – paradigm shift</a:t>
            </a:r>
          </a:p>
        </p:txBody>
      </p:sp>
      <p:sp>
        <p:nvSpPr>
          <p:cNvPr id="7" name="Rectangle 6">
            <a:extLst>
              <a:ext uri="{FF2B5EF4-FFF2-40B4-BE49-F238E27FC236}">
                <a16:creationId xmlns:a16="http://schemas.microsoft.com/office/drawing/2014/main" id="{1CCAB12F-8C22-9C90-9475-4B7044A027DB}"/>
              </a:ext>
            </a:extLst>
          </p:cNvPr>
          <p:cNvSpPr/>
          <p:nvPr/>
        </p:nvSpPr>
        <p:spPr>
          <a:xfrm>
            <a:off x="7081119" y="1527142"/>
            <a:ext cx="5194169" cy="457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3A032D9E-65A3-C843-3523-5ED0468E5497}"/>
              </a:ext>
            </a:extLst>
          </p:cNvPr>
          <p:cNvGraphicFramePr/>
          <p:nvPr>
            <p:extLst>
              <p:ext uri="{D42A27DB-BD31-4B8C-83A1-F6EECF244321}">
                <p14:modId xmlns:p14="http://schemas.microsoft.com/office/powerpoint/2010/main" val="1286940204"/>
              </p:ext>
            </p:extLst>
          </p:nvPr>
        </p:nvGraphicFramePr>
        <p:xfrm>
          <a:off x="1770509" y="2164999"/>
          <a:ext cx="9184217"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F9EB984-9E12-7D1A-E678-6B25D6C77557}"/>
              </a:ext>
            </a:extLst>
          </p:cNvPr>
          <p:cNvSpPr txBox="1"/>
          <p:nvPr/>
        </p:nvSpPr>
        <p:spPr>
          <a:xfrm>
            <a:off x="1588" y="6627168"/>
            <a:ext cx="3307316" cy="230832"/>
          </a:xfrm>
          <a:prstGeom prst="rect">
            <a:avLst/>
          </a:prstGeom>
          <a:noFill/>
        </p:spPr>
        <p:txBody>
          <a:bodyPr wrap="none" rtlCol="0">
            <a:spAutoFit/>
          </a:bodyPr>
          <a:lstStyle/>
          <a:p>
            <a:r>
              <a:rPr lang="en-US" sz="900" dirty="0">
                <a:solidFill>
                  <a:srgbClr val="FF0000"/>
                </a:solidFill>
              </a:rPr>
              <a:t>Pre-publication data, do not share without written permission.</a:t>
            </a:r>
          </a:p>
        </p:txBody>
      </p:sp>
    </p:spTree>
    <p:extLst>
      <p:ext uri="{BB962C8B-B14F-4D97-AF65-F5344CB8AC3E}">
        <p14:creationId xmlns:p14="http://schemas.microsoft.com/office/powerpoint/2010/main" val="19478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1067814-7C1B-4C18-8734-CBCD9335D411}"/>
                                            </p:graphicEl>
                                          </p:spTgt>
                                        </p:tgtEl>
                                        <p:attrNameLst>
                                          <p:attrName>style.visibility</p:attrName>
                                        </p:attrNameLst>
                                      </p:cBhvr>
                                      <p:to>
                                        <p:strVal val="visible"/>
                                      </p:to>
                                    </p:set>
                                    <p:animEffect transition="in" filter="fade">
                                      <p:cBhvr>
                                        <p:cTn id="7" dur="500"/>
                                        <p:tgtEl>
                                          <p:spTgt spid="4">
                                            <p:graphicEl>
                                              <a:dgm id="{81067814-7C1B-4C18-8734-CBCD9335D41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6CDE20DE-6745-4295-9977-C49761D33463}"/>
                                            </p:graphicEl>
                                          </p:spTgt>
                                        </p:tgtEl>
                                        <p:attrNameLst>
                                          <p:attrName>style.visibility</p:attrName>
                                        </p:attrNameLst>
                                      </p:cBhvr>
                                      <p:to>
                                        <p:strVal val="visible"/>
                                      </p:to>
                                    </p:set>
                                    <p:animEffect transition="in" filter="fade">
                                      <p:cBhvr>
                                        <p:cTn id="10" dur="500"/>
                                        <p:tgtEl>
                                          <p:spTgt spid="4">
                                            <p:graphicEl>
                                              <a:dgm id="{6CDE20DE-6745-4295-9977-C49761D33463}"/>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85E82094-CED2-49A8-A66A-128BE4B4A5A8}"/>
                                            </p:graphicEl>
                                          </p:spTgt>
                                        </p:tgtEl>
                                        <p:attrNameLst>
                                          <p:attrName>style.visibility</p:attrName>
                                        </p:attrNameLst>
                                      </p:cBhvr>
                                      <p:to>
                                        <p:strVal val="visible"/>
                                      </p:to>
                                    </p:set>
                                    <p:animEffect transition="in" filter="fade">
                                      <p:cBhvr>
                                        <p:cTn id="13" dur="500"/>
                                        <p:tgtEl>
                                          <p:spTgt spid="4">
                                            <p:graphicEl>
                                              <a:dgm id="{85E82094-CED2-49A8-A66A-128BE4B4A5A8}"/>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EF978220-6A3D-4A92-81E9-F79EC950F476}"/>
                                            </p:graphicEl>
                                          </p:spTgt>
                                        </p:tgtEl>
                                        <p:attrNameLst>
                                          <p:attrName>style.visibility</p:attrName>
                                        </p:attrNameLst>
                                      </p:cBhvr>
                                      <p:to>
                                        <p:strVal val="visible"/>
                                      </p:to>
                                    </p:set>
                                    <p:animEffect transition="in" filter="fade">
                                      <p:cBhvr>
                                        <p:cTn id="18" dur="500"/>
                                        <p:tgtEl>
                                          <p:spTgt spid="4">
                                            <p:graphicEl>
                                              <a:dgm id="{EF978220-6A3D-4A92-81E9-F79EC950F476}"/>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E5DDFDDE-A935-439A-8E6B-2D0D263C23C9}"/>
                                            </p:graphicEl>
                                          </p:spTgt>
                                        </p:tgtEl>
                                        <p:attrNameLst>
                                          <p:attrName>style.visibility</p:attrName>
                                        </p:attrNameLst>
                                      </p:cBhvr>
                                      <p:to>
                                        <p:strVal val="visible"/>
                                      </p:to>
                                    </p:set>
                                    <p:animEffect transition="in" filter="fade">
                                      <p:cBhvr>
                                        <p:cTn id="21" dur="500"/>
                                        <p:tgtEl>
                                          <p:spTgt spid="4">
                                            <p:graphicEl>
                                              <a:dgm id="{E5DDFDDE-A935-439A-8E6B-2D0D263C23C9}"/>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2F396063-C701-4882-8142-2B706B8702A7}"/>
                                            </p:graphicEl>
                                          </p:spTgt>
                                        </p:tgtEl>
                                        <p:attrNameLst>
                                          <p:attrName>style.visibility</p:attrName>
                                        </p:attrNameLst>
                                      </p:cBhvr>
                                      <p:to>
                                        <p:strVal val="visible"/>
                                      </p:to>
                                    </p:set>
                                    <p:animEffect transition="in" filter="fade">
                                      <p:cBhvr>
                                        <p:cTn id="24" dur="500"/>
                                        <p:tgtEl>
                                          <p:spTgt spid="4">
                                            <p:graphicEl>
                                              <a:dgm id="{2F396063-C701-4882-8142-2B706B8702A7}"/>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graphicEl>
                                              <a:dgm id="{0CE8FC93-E064-4C5B-A0E0-FAB5E5CC860C}"/>
                                            </p:graphicEl>
                                          </p:spTgt>
                                        </p:tgtEl>
                                        <p:attrNameLst>
                                          <p:attrName>style.visibility</p:attrName>
                                        </p:attrNameLst>
                                      </p:cBhvr>
                                      <p:to>
                                        <p:strVal val="visible"/>
                                      </p:to>
                                    </p:set>
                                    <p:animEffect transition="in" filter="fade">
                                      <p:cBhvr>
                                        <p:cTn id="29" dur="500"/>
                                        <p:tgtEl>
                                          <p:spTgt spid="4">
                                            <p:graphicEl>
                                              <a:dgm id="{0CE8FC93-E064-4C5B-A0E0-FAB5E5CC860C}"/>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graphicEl>
                                              <a:dgm id="{194832C5-E745-4A93-9185-8CFE778F3914}"/>
                                            </p:graphicEl>
                                          </p:spTgt>
                                        </p:tgtEl>
                                        <p:attrNameLst>
                                          <p:attrName>style.visibility</p:attrName>
                                        </p:attrNameLst>
                                      </p:cBhvr>
                                      <p:to>
                                        <p:strVal val="visible"/>
                                      </p:to>
                                    </p:set>
                                    <p:animEffect transition="in" filter="fade">
                                      <p:cBhvr>
                                        <p:cTn id="32" dur="500"/>
                                        <p:tgtEl>
                                          <p:spTgt spid="4">
                                            <p:graphicEl>
                                              <a:dgm id="{194832C5-E745-4A93-9185-8CFE778F3914}"/>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graphicEl>
                                              <a:dgm id="{5EBF8C70-265E-4EA8-9ABA-26ADA36DE9CE}"/>
                                            </p:graphicEl>
                                          </p:spTgt>
                                        </p:tgtEl>
                                        <p:attrNameLst>
                                          <p:attrName>style.visibility</p:attrName>
                                        </p:attrNameLst>
                                      </p:cBhvr>
                                      <p:to>
                                        <p:strVal val="visible"/>
                                      </p:to>
                                    </p:set>
                                    <p:animEffect transition="in" filter="fade">
                                      <p:cBhvr>
                                        <p:cTn id="35" dur="500"/>
                                        <p:tgtEl>
                                          <p:spTgt spid="4">
                                            <p:graphicEl>
                                              <a:dgm id="{5EBF8C70-265E-4EA8-9ABA-26ADA36DE9CE}"/>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graphicEl>
                                              <a:dgm id="{BE0F3F39-CCED-408A-85C0-AC5881EEB323}"/>
                                            </p:graphicEl>
                                          </p:spTgt>
                                        </p:tgtEl>
                                        <p:attrNameLst>
                                          <p:attrName>style.visibility</p:attrName>
                                        </p:attrNameLst>
                                      </p:cBhvr>
                                      <p:to>
                                        <p:strVal val="visible"/>
                                      </p:to>
                                    </p:set>
                                    <p:animEffect transition="in" filter="fade">
                                      <p:cBhvr>
                                        <p:cTn id="40" dur="500"/>
                                        <p:tgtEl>
                                          <p:spTgt spid="4">
                                            <p:graphicEl>
                                              <a:dgm id="{BE0F3F39-CCED-408A-85C0-AC5881EEB323}"/>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graphicEl>
                                              <a:dgm id="{64C66DB1-3C1C-4183-B190-39CA60C12014}"/>
                                            </p:graphicEl>
                                          </p:spTgt>
                                        </p:tgtEl>
                                        <p:attrNameLst>
                                          <p:attrName>style.visibility</p:attrName>
                                        </p:attrNameLst>
                                      </p:cBhvr>
                                      <p:to>
                                        <p:strVal val="visible"/>
                                      </p:to>
                                    </p:set>
                                    <p:animEffect transition="in" filter="fade">
                                      <p:cBhvr>
                                        <p:cTn id="43" dur="500"/>
                                        <p:tgtEl>
                                          <p:spTgt spid="4">
                                            <p:graphicEl>
                                              <a:dgm id="{64C66DB1-3C1C-4183-B190-39CA60C120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93A23-C365-B3F7-D37B-2A671B47C8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D9563B-586C-28AF-9023-E9FA960139EB}"/>
              </a:ext>
            </a:extLst>
          </p:cNvPr>
          <p:cNvSpPr>
            <a:spLocks noGrp="1"/>
          </p:cNvSpPr>
          <p:nvPr>
            <p:ph type="ctrTitle"/>
          </p:nvPr>
        </p:nvSpPr>
        <p:spPr/>
        <p:txBody>
          <a:bodyPr/>
          <a:lstStyle/>
          <a:p>
            <a:r>
              <a:rPr lang="en-US" dirty="0"/>
              <a:t>The BAD</a:t>
            </a:r>
          </a:p>
        </p:txBody>
      </p:sp>
      <p:sp>
        <p:nvSpPr>
          <p:cNvPr id="4" name="Subtitle 3">
            <a:extLst>
              <a:ext uri="{FF2B5EF4-FFF2-40B4-BE49-F238E27FC236}">
                <a16:creationId xmlns:a16="http://schemas.microsoft.com/office/drawing/2014/main" id="{2CC01F01-9745-365E-3283-287497DD7FD1}"/>
              </a:ext>
            </a:extLst>
          </p:cNvPr>
          <p:cNvSpPr>
            <a:spLocks noGrp="1"/>
          </p:cNvSpPr>
          <p:nvPr>
            <p:ph type="subTitle" idx="1"/>
          </p:nvPr>
        </p:nvSpPr>
        <p:spPr/>
        <p:txBody>
          <a:bodyPr/>
          <a:lstStyle/>
          <a:p>
            <a:endParaRPr lang="en-US"/>
          </a:p>
        </p:txBody>
      </p:sp>
      <p:pic>
        <p:nvPicPr>
          <p:cNvPr id="8196" name="Picture 4" descr="The Good The Bad and The Ugly Poster Graphic | Metal Print">
            <a:extLst>
              <a:ext uri="{FF2B5EF4-FFF2-40B4-BE49-F238E27FC236}">
                <a16:creationId xmlns:a16="http://schemas.microsoft.com/office/drawing/2014/main" id="{D1E99C58-DD24-93F2-E457-8BBE16E062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91" b="11007"/>
          <a:stretch/>
        </p:blipFill>
        <p:spPr bwMode="auto">
          <a:xfrm>
            <a:off x="6501367" y="579474"/>
            <a:ext cx="5143500" cy="569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983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Preventing Skin Cancer: UV Rays, Sun Safety, and Skin Checks">
            <a:extLst>
              <a:ext uri="{FF2B5EF4-FFF2-40B4-BE49-F238E27FC236}">
                <a16:creationId xmlns:a16="http://schemas.microsoft.com/office/drawing/2014/main" id="{CA71058B-F849-4E8C-F60C-FAC748295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84" t="16883" r="7983" b="18860"/>
          <a:stretch/>
        </p:blipFill>
        <p:spPr bwMode="auto">
          <a:xfrm>
            <a:off x="2578907" y="3295525"/>
            <a:ext cx="7199600" cy="3025900"/>
          </a:xfrm>
          <a:prstGeom prst="rect">
            <a:avLst/>
          </a:prstGeom>
          <a:solidFill>
            <a:srgbClr val="FFFFFF"/>
          </a:solidFill>
        </p:spPr>
      </p:pic>
      <p:sp>
        <p:nvSpPr>
          <p:cNvPr id="34" name="Content Placeholder 33">
            <a:extLst>
              <a:ext uri="{FF2B5EF4-FFF2-40B4-BE49-F238E27FC236}">
                <a16:creationId xmlns:a16="http://schemas.microsoft.com/office/drawing/2014/main" id="{3AB3066B-8A4A-D244-8D36-6E2810F3E55C}"/>
              </a:ext>
            </a:extLst>
          </p:cNvPr>
          <p:cNvSpPr>
            <a:spLocks noGrp="1"/>
          </p:cNvSpPr>
          <p:nvPr>
            <p:ph sz="half" idx="1"/>
          </p:nvPr>
        </p:nvSpPr>
        <p:spPr>
          <a:xfrm>
            <a:off x="973391" y="1984375"/>
            <a:ext cx="7830367" cy="3913123"/>
          </a:xfrm>
        </p:spPr>
        <p:txBody>
          <a:bodyPr>
            <a:normAutofit/>
          </a:bodyPr>
          <a:lstStyle/>
          <a:p>
            <a:r>
              <a:rPr lang="en-US" dirty="0">
                <a:ln w="0"/>
                <a:effectLst>
                  <a:outerShdw blurRad="38100" dist="19050" dir="2700000" algn="tl" rotWithShape="0">
                    <a:schemeClr val="dk1">
                      <a:alpha val="40000"/>
                    </a:schemeClr>
                  </a:outerShdw>
                </a:effectLst>
              </a:rPr>
              <a:t>Can doctors and patients trust AI?</a:t>
            </a:r>
          </a:p>
          <a:p>
            <a:endParaRPr lang="en-US" dirty="0">
              <a:ln w="0"/>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BD680EA4-5254-9B17-46E2-2D67699C9FB6}"/>
              </a:ext>
            </a:extLst>
          </p:cNvPr>
          <p:cNvSpPr>
            <a:spLocks noGrp="1"/>
          </p:cNvSpPr>
          <p:nvPr>
            <p:ph type="title"/>
          </p:nvPr>
        </p:nvSpPr>
        <p:spPr>
          <a:xfrm>
            <a:off x="973392" y="536575"/>
            <a:ext cx="4768190" cy="1060450"/>
          </a:xfrm>
        </p:spPr>
        <p:txBody>
          <a:bodyPr anchor="t">
            <a:normAutofit/>
          </a:bodyPr>
          <a:lstStyle/>
          <a:p>
            <a:r>
              <a:rPr lang="en-US" dirty="0"/>
              <a:t>Crisis or cure – Real world case </a:t>
            </a:r>
          </a:p>
        </p:txBody>
      </p:sp>
      <p:pic>
        <p:nvPicPr>
          <p:cNvPr id="5130" name="Picture 10" descr="Florida Sunshine State License Plate Style - 3&quot; Vinyl Sticker - for Car  Laptop Water Bottle Phone - Waterproof Decal">
            <a:extLst>
              <a:ext uri="{FF2B5EF4-FFF2-40B4-BE49-F238E27FC236}">
                <a16:creationId xmlns:a16="http://schemas.microsoft.com/office/drawing/2014/main" id="{D7ADED47-3467-6547-D327-3CA8FAE74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186" y="251438"/>
            <a:ext cx="3068899" cy="264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5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618C7-6435-01AA-B13F-886BC71D0DB3}"/>
            </a:ext>
          </a:extLst>
        </p:cNvPr>
        <p:cNvGrpSpPr/>
        <p:nvPr/>
      </p:nvGrpSpPr>
      <p:grpSpPr>
        <a:xfrm>
          <a:off x="0" y="0"/>
          <a:ext cx="0" cy="0"/>
          <a:chOff x="0" y="0"/>
          <a:chExt cx="0" cy="0"/>
        </a:xfrm>
      </p:grpSpPr>
      <p:pic>
        <p:nvPicPr>
          <p:cNvPr id="10242" name="Picture 2" descr="An artificial intelligence tool that can help detect melanoma | MIT News |  Massachusetts Institute of Technology">
            <a:extLst>
              <a:ext uri="{FF2B5EF4-FFF2-40B4-BE49-F238E27FC236}">
                <a16:creationId xmlns:a16="http://schemas.microsoft.com/office/drawing/2014/main" id="{EA97427C-9AA7-0450-D6EB-6313FDC2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4" r="25384"/>
          <a:stretch/>
        </p:blipFill>
        <p:spPr bwMode="auto">
          <a:xfrm>
            <a:off x="4992401" y="10"/>
            <a:ext cx="7199600" cy="6857990"/>
          </a:xfrm>
          <a:prstGeom prst="rect">
            <a:avLst/>
          </a:prstGeom>
          <a:solidFill>
            <a:srgbClr val="FFFFFF"/>
          </a:solidFill>
        </p:spPr>
      </p:pic>
      <p:sp>
        <p:nvSpPr>
          <p:cNvPr id="2" name="Title 1">
            <a:extLst>
              <a:ext uri="{FF2B5EF4-FFF2-40B4-BE49-F238E27FC236}">
                <a16:creationId xmlns:a16="http://schemas.microsoft.com/office/drawing/2014/main" id="{ECF2304F-26BA-8FB5-CD89-315503562E41}"/>
              </a:ext>
            </a:extLst>
          </p:cNvPr>
          <p:cNvSpPr>
            <a:spLocks noGrp="1"/>
          </p:cNvSpPr>
          <p:nvPr>
            <p:ph type="title"/>
          </p:nvPr>
        </p:nvSpPr>
        <p:spPr>
          <a:xfrm>
            <a:off x="973392" y="579900"/>
            <a:ext cx="3656964" cy="2125663"/>
          </a:xfrm>
        </p:spPr>
        <p:txBody>
          <a:bodyPr anchor="ctr">
            <a:normAutofit/>
          </a:bodyPr>
          <a:lstStyle/>
          <a:p>
            <a:r>
              <a:rPr lang="en-US" dirty="0"/>
              <a:t>Crisis or cure?</a:t>
            </a:r>
          </a:p>
        </p:txBody>
      </p:sp>
      <p:sp>
        <p:nvSpPr>
          <p:cNvPr id="34" name="Content Placeholder 33">
            <a:extLst>
              <a:ext uri="{FF2B5EF4-FFF2-40B4-BE49-F238E27FC236}">
                <a16:creationId xmlns:a16="http://schemas.microsoft.com/office/drawing/2014/main" id="{31B7F031-479A-BB61-3329-DA8E817D05A4}"/>
              </a:ext>
            </a:extLst>
          </p:cNvPr>
          <p:cNvSpPr>
            <a:spLocks noGrp="1"/>
          </p:cNvSpPr>
          <p:nvPr>
            <p:ph type="body" sz="quarter" idx="13"/>
          </p:nvPr>
        </p:nvSpPr>
        <p:spPr>
          <a:xfrm>
            <a:off x="963864" y="2393211"/>
            <a:ext cx="3666492" cy="2954965"/>
          </a:xfrm>
        </p:spPr>
        <p:txBody>
          <a:bodyPr>
            <a:normAutofit/>
          </a:bodyPr>
          <a:lstStyle/>
          <a:p>
            <a:r>
              <a:rPr lang="en-US" dirty="0"/>
              <a:t>Computer vision based skin cancer screening</a:t>
            </a:r>
          </a:p>
          <a:p>
            <a:endParaRPr lang="en-US" dirty="0"/>
          </a:p>
          <a:p>
            <a:r>
              <a:rPr lang="en-US" dirty="0"/>
              <a:t>Pathology associated training</a:t>
            </a:r>
          </a:p>
          <a:p>
            <a:endParaRPr lang="en-US" dirty="0"/>
          </a:p>
        </p:txBody>
      </p:sp>
    </p:spTree>
    <p:extLst>
      <p:ext uri="{BB962C8B-B14F-4D97-AF65-F5344CB8AC3E}">
        <p14:creationId xmlns:p14="http://schemas.microsoft.com/office/powerpoint/2010/main" val="1134677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ACFD9D-AEBB-7326-7643-CD99293CF52F}"/>
              </a:ext>
            </a:extLst>
          </p:cNvPr>
          <p:cNvSpPr>
            <a:spLocks noGrp="1"/>
          </p:cNvSpPr>
          <p:nvPr>
            <p:ph type="title"/>
          </p:nvPr>
        </p:nvSpPr>
        <p:spPr>
          <a:xfrm>
            <a:off x="973392" y="536576"/>
            <a:ext cx="10001526" cy="587375"/>
          </a:xfrm>
        </p:spPr>
        <p:txBody>
          <a:bodyPr anchor="t">
            <a:normAutofit/>
          </a:bodyPr>
          <a:lstStyle/>
          <a:p>
            <a:r>
              <a:rPr lang="en-US" dirty="0"/>
              <a:t>Crisis or cure – real world pitfalls</a:t>
            </a:r>
          </a:p>
        </p:txBody>
      </p:sp>
      <p:pic>
        <p:nvPicPr>
          <p:cNvPr id="2" name="Picture 1" descr="A diagram of a person's eye&#10;&#10;Description automatically generated">
            <a:extLst>
              <a:ext uri="{FF2B5EF4-FFF2-40B4-BE49-F238E27FC236}">
                <a16:creationId xmlns:a16="http://schemas.microsoft.com/office/drawing/2014/main" id="{7903FA17-09AE-297D-9085-CB24D39DB55D}"/>
              </a:ext>
            </a:extLst>
          </p:cNvPr>
          <p:cNvPicPr>
            <a:picLocks noChangeAspect="1"/>
          </p:cNvPicPr>
          <p:nvPr/>
        </p:nvPicPr>
        <p:blipFill rotWithShape="1">
          <a:blip r:embed="rId2"/>
          <a:srcRect r="1" b="9517"/>
          <a:stretch/>
        </p:blipFill>
        <p:spPr>
          <a:xfrm>
            <a:off x="973392" y="1590674"/>
            <a:ext cx="10001526" cy="4389120"/>
          </a:xfrm>
          <a:prstGeom prst="rect">
            <a:avLst/>
          </a:prstGeom>
          <a:noFill/>
        </p:spPr>
      </p:pic>
    </p:spTree>
    <p:extLst>
      <p:ext uri="{BB962C8B-B14F-4D97-AF65-F5344CB8AC3E}">
        <p14:creationId xmlns:p14="http://schemas.microsoft.com/office/powerpoint/2010/main" val="3862929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5832-2629-0774-E244-DDCD2C0C7F52}"/>
            </a:ext>
          </a:extLst>
        </p:cNvPr>
        <p:cNvGrpSpPr/>
        <p:nvPr/>
      </p:nvGrpSpPr>
      <p:grpSpPr>
        <a:xfrm>
          <a:off x="0" y="0"/>
          <a:ext cx="0" cy="0"/>
          <a:chOff x="0" y="0"/>
          <a:chExt cx="0" cy="0"/>
        </a:xfrm>
      </p:grpSpPr>
      <p:pic>
        <p:nvPicPr>
          <p:cNvPr id="11270" name="Picture 6" descr="3 Types of Skin Moles">
            <a:extLst>
              <a:ext uri="{FF2B5EF4-FFF2-40B4-BE49-F238E27FC236}">
                <a16:creationId xmlns:a16="http://schemas.microsoft.com/office/drawing/2014/main" id="{A109223F-35D8-A0B7-9EE5-23B6A74FB2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68" b="16216"/>
          <a:stretch/>
        </p:blipFill>
        <p:spPr bwMode="auto">
          <a:xfrm>
            <a:off x="3696540" y="239653"/>
            <a:ext cx="4846675" cy="329609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linically and dermoscopically featureless melanoma: When prevention fails">
            <a:extLst>
              <a:ext uri="{FF2B5EF4-FFF2-40B4-BE49-F238E27FC236}">
                <a16:creationId xmlns:a16="http://schemas.microsoft.com/office/drawing/2014/main" id="{F9686EA4-C755-9B0D-D52A-B770B156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38" y="239654"/>
            <a:ext cx="3308683" cy="217393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7 Skin Cancer Symptoms Besides New Moles - Signs of Skin Cancer">
            <a:extLst>
              <a:ext uri="{FF2B5EF4-FFF2-40B4-BE49-F238E27FC236}">
                <a16:creationId xmlns:a16="http://schemas.microsoft.com/office/drawing/2014/main" id="{8114180A-37FB-83AD-809E-10431B2FD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435" y="239654"/>
            <a:ext cx="3068801" cy="305918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5D5396FC-87F3-1CD5-B542-BA673B3FA564}"/>
              </a:ext>
            </a:extLst>
          </p:cNvPr>
          <p:cNvSpPr/>
          <p:nvPr/>
        </p:nvSpPr>
        <p:spPr>
          <a:xfrm rot="2884190">
            <a:off x="1339560" y="3740147"/>
            <a:ext cx="1456661" cy="6060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F63E7A5-F0CF-1501-3B8C-CC5D0CB2610E}"/>
              </a:ext>
            </a:extLst>
          </p:cNvPr>
          <p:cNvSpPr/>
          <p:nvPr/>
        </p:nvSpPr>
        <p:spPr>
          <a:xfrm rot="8100000">
            <a:off x="8907224" y="3855252"/>
            <a:ext cx="1456661" cy="6060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10DEC45-71AD-C162-6A96-A28C368254F8}"/>
              </a:ext>
            </a:extLst>
          </p:cNvPr>
          <p:cNvSpPr/>
          <p:nvPr/>
        </p:nvSpPr>
        <p:spPr>
          <a:xfrm rot="5400000">
            <a:off x="5599720" y="3963541"/>
            <a:ext cx="1041101" cy="6068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9055D51-11B8-8275-1696-0BB4C670887F}"/>
              </a:ext>
            </a:extLst>
          </p:cNvPr>
          <p:cNvSpPr txBox="1"/>
          <p:nvPr/>
        </p:nvSpPr>
        <p:spPr>
          <a:xfrm>
            <a:off x="2521776" y="5222003"/>
            <a:ext cx="7196201" cy="646331"/>
          </a:xfrm>
          <a:prstGeom prst="rect">
            <a:avLst/>
          </a:prstGeom>
          <a:noFill/>
        </p:spPr>
        <p:txBody>
          <a:bodyPr wrap="none" rtlCol="0">
            <a:spAutoFit/>
          </a:bodyPr>
          <a:lstStyle/>
          <a:p>
            <a:r>
              <a:rPr lang="en-US" sz="3600" dirty="0"/>
              <a:t>Cancer? “Regular” Mole? Bruise? </a:t>
            </a:r>
          </a:p>
        </p:txBody>
      </p:sp>
    </p:spTree>
    <p:extLst>
      <p:ext uri="{BB962C8B-B14F-4D97-AF65-F5344CB8AC3E}">
        <p14:creationId xmlns:p14="http://schemas.microsoft.com/office/powerpoint/2010/main" val="400228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F6D4-D9E0-BE98-C547-E33F8D336A8E}"/>
            </a:ext>
          </a:extLst>
        </p:cNvPr>
        <p:cNvGrpSpPr/>
        <p:nvPr/>
      </p:nvGrpSpPr>
      <p:grpSpPr>
        <a:xfrm>
          <a:off x="0" y="0"/>
          <a:ext cx="0" cy="0"/>
          <a:chOff x="0" y="0"/>
          <a:chExt cx="0" cy="0"/>
        </a:xfrm>
      </p:grpSpPr>
      <p:pic>
        <p:nvPicPr>
          <p:cNvPr id="2050" name="Picture 2" descr="Technology and Healthcare Cartoons – Fun Friday | Healthcare IT Today">
            <a:extLst>
              <a:ext uri="{FF2B5EF4-FFF2-40B4-BE49-F238E27FC236}">
                <a16:creationId xmlns:a16="http://schemas.microsoft.com/office/drawing/2014/main" id="{64A971F2-953F-8D60-ADFB-100719530B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2689" y="477933"/>
            <a:ext cx="7197725" cy="5902134"/>
          </a:xfrm>
          <a:prstGeom prst="rect">
            <a:avLst/>
          </a:prstGeom>
          <a:solidFill>
            <a:srgbClr val="FFFFFF"/>
          </a:solidFill>
        </p:spPr>
      </p:pic>
      <p:sp>
        <p:nvSpPr>
          <p:cNvPr id="2055" name="Content Placeholder 2">
            <a:extLst>
              <a:ext uri="{FF2B5EF4-FFF2-40B4-BE49-F238E27FC236}">
                <a16:creationId xmlns:a16="http://schemas.microsoft.com/office/drawing/2014/main" id="{D01ECBB3-A6D9-EE15-3A4B-3FE094B0AE9D}"/>
              </a:ext>
            </a:extLst>
          </p:cNvPr>
          <p:cNvSpPr>
            <a:spLocks noGrp="1"/>
          </p:cNvSpPr>
          <p:nvPr>
            <p:ph sz="half" idx="1"/>
          </p:nvPr>
        </p:nvSpPr>
        <p:spPr>
          <a:xfrm>
            <a:off x="974726" y="1984375"/>
            <a:ext cx="3665538" cy="3913123"/>
          </a:xfrm>
        </p:spPr>
        <p:txBody>
          <a:bodyPr/>
          <a:lstStyle/>
          <a:p>
            <a:r>
              <a:rPr lang="en-US" dirty="0"/>
              <a:t>Technology</a:t>
            </a:r>
          </a:p>
          <a:p>
            <a:r>
              <a:rPr lang="en-US" dirty="0"/>
              <a:t>Equity</a:t>
            </a:r>
          </a:p>
          <a:p>
            <a:r>
              <a:rPr lang="en-US" dirty="0"/>
              <a:t>Access</a:t>
            </a:r>
          </a:p>
          <a:p>
            <a:endParaRPr lang="en-US" dirty="0"/>
          </a:p>
        </p:txBody>
      </p:sp>
      <p:sp>
        <p:nvSpPr>
          <p:cNvPr id="4" name="Title 3">
            <a:extLst>
              <a:ext uri="{FF2B5EF4-FFF2-40B4-BE49-F238E27FC236}">
                <a16:creationId xmlns:a16="http://schemas.microsoft.com/office/drawing/2014/main" id="{18C6988F-7386-A5C9-7673-A1888DCF9DB0}"/>
              </a:ext>
            </a:extLst>
          </p:cNvPr>
          <p:cNvSpPr>
            <a:spLocks noGrp="1"/>
          </p:cNvSpPr>
          <p:nvPr>
            <p:ph type="title"/>
          </p:nvPr>
        </p:nvSpPr>
        <p:spPr>
          <a:xfrm>
            <a:off x="974726" y="536575"/>
            <a:ext cx="3665538" cy="1060450"/>
          </a:xfrm>
        </p:spPr>
        <p:txBody>
          <a:bodyPr anchor="t">
            <a:normAutofit/>
          </a:bodyPr>
          <a:lstStyle/>
          <a:p>
            <a:r>
              <a:rPr lang="en-US" sz="3000"/>
              <a:t>Why am I talking about ai?</a:t>
            </a:r>
          </a:p>
        </p:txBody>
      </p:sp>
    </p:spTree>
    <p:extLst>
      <p:ext uri="{BB962C8B-B14F-4D97-AF65-F5344CB8AC3E}">
        <p14:creationId xmlns:p14="http://schemas.microsoft.com/office/powerpoint/2010/main" val="298134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055">
                                            <p:txEl>
                                              <p:pRg st="0" end="0"/>
                                            </p:txEl>
                                          </p:spTgt>
                                        </p:tgtEl>
                                        <p:attrNameLst>
                                          <p:attrName>style.visibility</p:attrName>
                                        </p:attrNameLst>
                                      </p:cBhvr>
                                      <p:to>
                                        <p:strVal val="visible"/>
                                      </p:to>
                                    </p:set>
                                    <p:animEffect transition="in" filter="fade">
                                      <p:cBhvr>
                                        <p:cTn id="7" dur="500"/>
                                        <p:tgtEl>
                                          <p:spTgt spid="20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2055">
                                            <p:txEl>
                                              <p:pRg st="1" end="1"/>
                                            </p:txEl>
                                          </p:spTgt>
                                        </p:tgtEl>
                                        <p:attrNameLst>
                                          <p:attrName>style.visibility</p:attrName>
                                        </p:attrNameLst>
                                      </p:cBhvr>
                                      <p:to>
                                        <p:strVal val="visible"/>
                                      </p:to>
                                    </p:set>
                                    <p:animEffect transition="in" filter="fade">
                                      <p:cBhvr>
                                        <p:cTn id="12" dur="500"/>
                                        <p:tgtEl>
                                          <p:spTgt spid="20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2055">
                                            <p:txEl>
                                              <p:pRg st="2" end="2"/>
                                            </p:txEl>
                                          </p:spTgt>
                                        </p:tgtEl>
                                        <p:attrNameLst>
                                          <p:attrName>style.visibility</p:attrName>
                                        </p:attrNameLst>
                                      </p:cBhvr>
                                      <p:to>
                                        <p:strVal val="visible"/>
                                      </p:to>
                                    </p:set>
                                    <p:animEffect transition="in" filter="fade">
                                      <p:cBhvr>
                                        <p:cTn id="17" dur="500"/>
                                        <p:tgtEl>
                                          <p:spTgt spid="20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6557B-B694-BF48-A053-DA22A580F0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1CBBC2-7463-AE1A-9453-446BDE0D5F71}"/>
              </a:ext>
            </a:extLst>
          </p:cNvPr>
          <p:cNvSpPr>
            <a:spLocks noGrp="1"/>
          </p:cNvSpPr>
          <p:nvPr>
            <p:ph type="ctrTitle"/>
          </p:nvPr>
        </p:nvSpPr>
        <p:spPr/>
        <p:txBody>
          <a:bodyPr/>
          <a:lstStyle/>
          <a:p>
            <a:r>
              <a:rPr lang="en-US" dirty="0"/>
              <a:t>The UGLY</a:t>
            </a:r>
          </a:p>
        </p:txBody>
      </p:sp>
      <p:sp>
        <p:nvSpPr>
          <p:cNvPr id="4" name="Subtitle 3">
            <a:extLst>
              <a:ext uri="{FF2B5EF4-FFF2-40B4-BE49-F238E27FC236}">
                <a16:creationId xmlns:a16="http://schemas.microsoft.com/office/drawing/2014/main" id="{AC3324B0-7DC7-1713-9157-BE7FB242CBD3}"/>
              </a:ext>
            </a:extLst>
          </p:cNvPr>
          <p:cNvSpPr>
            <a:spLocks noGrp="1"/>
          </p:cNvSpPr>
          <p:nvPr>
            <p:ph type="subTitle" idx="1"/>
          </p:nvPr>
        </p:nvSpPr>
        <p:spPr/>
        <p:txBody>
          <a:bodyPr/>
          <a:lstStyle/>
          <a:p>
            <a:endParaRPr lang="en-US"/>
          </a:p>
        </p:txBody>
      </p:sp>
      <p:pic>
        <p:nvPicPr>
          <p:cNvPr id="8196" name="Picture 4" descr="The Good The Bad and The Ugly Poster Graphic | Metal Print">
            <a:extLst>
              <a:ext uri="{FF2B5EF4-FFF2-40B4-BE49-F238E27FC236}">
                <a16:creationId xmlns:a16="http://schemas.microsoft.com/office/drawing/2014/main" id="{64D483CD-B95B-5770-25CD-628E62EC5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91" b="11007"/>
          <a:stretch/>
        </p:blipFill>
        <p:spPr bwMode="auto">
          <a:xfrm>
            <a:off x="6501367" y="579474"/>
            <a:ext cx="5143500" cy="569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64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847B-C12B-DEBC-17DA-DEAA12DFF970}"/>
              </a:ext>
            </a:extLst>
          </p:cNvPr>
          <p:cNvSpPr>
            <a:spLocks noGrp="1"/>
          </p:cNvSpPr>
          <p:nvPr>
            <p:ph type="title"/>
          </p:nvPr>
        </p:nvSpPr>
        <p:spPr/>
        <p:txBody>
          <a:bodyPr/>
          <a:lstStyle/>
          <a:p>
            <a:r>
              <a:rPr lang="en-US" dirty="0"/>
              <a:t>Crisis or cure – high stakes </a:t>
            </a:r>
          </a:p>
        </p:txBody>
      </p:sp>
      <p:sp>
        <p:nvSpPr>
          <p:cNvPr id="3" name="Content Placeholder 2">
            <a:extLst>
              <a:ext uri="{FF2B5EF4-FFF2-40B4-BE49-F238E27FC236}">
                <a16:creationId xmlns:a16="http://schemas.microsoft.com/office/drawing/2014/main" id="{92168441-42E3-6FE0-4C2C-AE7F4562C587}"/>
              </a:ext>
            </a:extLst>
          </p:cNvPr>
          <p:cNvSpPr>
            <a:spLocks noGrp="1"/>
          </p:cNvSpPr>
          <p:nvPr>
            <p:ph idx="1"/>
          </p:nvPr>
        </p:nvSpPr>
        <p:spPr/>
        <p:txBody>
          <a:bodyPr/>
          <a:lstStyle/>
          <a:p>
            <a:r>
              <a:rPr lang="en-US" dirty="0"/>
              <a:t>Understanding data in medicine is not the same as other areas of ML</a:t>
            </a:r>
          </a:p>
          <a:p>
            <a:r>
              <a:rPr lang="en-US" dirty="0"/>
              <a:t>Skin cancer “positive” diagnosis …. Found to be inaccurate</a:t>
            </a:r>
          </a:p>
          <a:p>
            <a:pPr lvl="1"/>
            <a:r>
              <a:rPr lang="en-US" dirty="0"/>
              <a:t>Missed cancer</a:t>
            </a:r>
          </a:p>
          <a:p>
            <a:pPr lvl="1"/>
            <a:r>
              <a:rPr lang="en-US" dirty="0"/>
              <a:t>Unwanted surgery</a:t>
            </a:r>
          </a:p>
          <a:p>
            <a:pPr lvl="1"/>
            <a:r>
              <a:rPr lang="en-US" dirty="0"/>
              <a:t>Affected patient lifespan</a:t>
            </a:r>
          </a:p>
        </p:txBody>
      </p:sp>
      <p:sp>
        <p:nvSpPr>
          <p:cNvPr id="4" name="Rectangle 3">
            <a:extLst>
              <a:ext uri="{FF2B5EF4-FFF2-40B4-BE49-F238E27FC236}">
                <a16:creationId xmlns:a16="http://schemas.microsoft.com/office/drawing/2014/main" id="{BE113735-BF8E-E0E9-FC7A-DCB42E53FB18}"/>
              </a:ext>
            </a:extLst>
          </p:cNvPr>
          <p:cNvSpPr/>
          <p:nvPr/>
        </p:nvSpPr>
        <p:spPr>
          <a:xfrm>
            <a:off x="5561238" y="3394471"/>
            <a:ext cx="6109365" cy="2585323"/>
          </a:xfrm>
          <a:prstGeom prst="rect">
            <a:avLst/>
          </a:prstGeom>
          <a:noFill/>
          <a:ln>
            <a:solidFill>
              <a:schemeClr val="tx1"/>
            </a:solidFill>
          </a:ln>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1 incorrect analysis</a:t>
            </a:r>
            <a:endParaRPr lang="en-US" sz="5400" b="0" cap="none" spc="0" dirty="0">
              <a:ln w="0"/>
              <a:solidFill>
                <a:schemeClr val="accent1"/>
              </a:solidFill>
              <a:effectLst>
                <a:outerShdw blurRad="38100" dist="25400" dir="5400000" algn="ctr" rotWithShape="0">
                  <a:srgbClr val="6E747A">
                    <a:alpha val="43000"/>
                  </a:srgbClr>
                </a:outerShdw>
              </a:effectLst>
            </a:endParaRPr>
          </a:p>
          <a:p>
            <a:pPr algn="ctr"/>
            <a:r>
              <a:rPr lang="en-US" sz="5400" dirty="0">
                <a:ln w="0"/>
                <a:solidFill>
                  <a:schemeClr val="accent1"/>
                </a:solidFill>
                <a:effectLst>
                  <a:outerShdw blurRad="38100" dist="25400" dir="5400000" algn="ctr" rotWithShape="0">
                    <a:srgbClr val="6E747A">
                      <a:alpha val="43000"/>
                    </a:srgbClr>
                  </a:outerShdw>
                </a:effectLst>
              </a:rPr>
              <a:t>=</a:t>
            </a:r>
          </a:p>
          <a:p>
            <a:pPr algn="ctr"/>
            <a:r>
              <a:rPr lang="en-US" sz="5400" b="0" cap="none" spc="0" dirty="0">
                <a:ln w="0"/>
                <a:solidFill>
                  <a:schemeClr val="accent1"/>
                </a:solidFill>
                <a:effectLst>
                  <a:outerShdw blurRad="38100" dist="25400" dir="5400000" algn="ctr" rotWithShape="0">
                    <a:srgbClr val="6E747A">
                      <a:alpha val="43000"/>
                    </a:srgbClr>
                  </a:outerShdw>
                </a:effectLst>
              </a:rPr>
              <a:t>1 patient death</a:t>
            </a:r>
          </a:p>
        </p:txBody>
      </p:sp>
    </p:spTree>
    <p:extLst>
      <p:ext uri="{BB962C8B-B14F-4D97-AF65-F5344CB8AC3E}">
        <p14:creationId xmlns:p14="http://schemas.microsoft.com/office/powerpoint/2010/main" val="296968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itle 1">
            <a:extLst>
              <a:ext uri="{FF2B5EF4-FFF2-40B4-BE49-F238E27FC236}">
                <a16:creationId xmlns:a16="http://schemas.microsoft.com/office/drawing/2014/main" id="{0AAC331F-8AEF-8E86-1DA3-80A328D3102A}"/>
              </a:ext>
            </a:extLst>
          </p:cNvPr>
          <p:cNvSpPr>
            <a:spLocks noGrp="1"/>
          </p:cNvSpPr>
          <p:nvPr>
            <p:ph type="title"/>
          </p:nvPr>
        </p:nvSpPr>
        <p:spPr>
          <a:xfrm>
            <a:off x="974726" y="536576"/>
            <a:ext cx="4773612" cy="587375"/>
          </a:xfrm>
        </p:spPr>
        <p:txBody>
          <a:bodyPr/>
          <a:lstStyle/>
          <a:p>
            <a:r>
              <a:rPr lang="en-US" dirty="0"/>
              <a:t>Future directions</a:t>
            </a:r>
          </a:p>
        </p:txBody>
      </p:sp>
      <p:sp>
        <p:nvSpPr>
          <p:cNvPr id="5132" name="Content Placeholder 2">
            <a:extLst>
              <a:ext uri="{FF2B5EF4-FFF2-40B4-BE49-F238E27FC236}">
                <a16:creationId xmlns:a16="http://schemas.microsoft.com/office/drawing/2014/main" id="{A3AC36D4-C44B-84F2-B8FC-98871C5E043D}"/>
              </a:ext>
            </a:extLst>
          </p:cNvPr>
          <p:cNvSpPr>
            <a:spLocks noGrp="1"/>
          </p:cNvSpPr>
          <p:nvPr>
            <p:ph idx="1"/>
          </p:nvPr>
        </p:nvSpPr>
        <p:spPr>
          <a:xfrm>
            <a:off x="974726" y="1984375"/>
            <a:ext cx="4773612" cy="3986784"/>
          </a:xfrm>
        </p:spPr>
        <p:txBody>
          <a:bodyPr/>
          <a:lstStyle/>
          <a:p>
            <a:r>
              <a:rPr lang="en-US" dirty="0"/>
              <a:t>Equitable modeling</a:t>
            </a:r>
          </a:p>
          <a:p>
            <a:r>
              <a:rPr lang="en-US" dirty="0"/>
              <a:t>Centralized, independent, validation</a:t>
            </a:r>
          </a:p>
          <a:p>
            <a:r>
              <a:rPr lang="en-US" dirty="0"/>
              <a:t>Improving access</a:t>
            </a:r>
          </a:p>
          <a:p>
            <a:endParaRPr lang="en-US" dirty="0"/>
          </a:p>
        </p:txBody>
      </p:sp>
      <p:pic>
        <p:nvPicPr>
          <p:cNvPr id="5122" name="Picture 2" descr="In June 2017, Alex Honnold became the first, and only person so far, to  climb El Capitan without any r… | Climbing quotes, Sport quotes  motivational, Outdoor quotes">
            <a:extLst>
              <a:ext uri="{FF2B5EF4-FFF2-40B4-BE49-F238E27FC236}">
                <a16:creationId xmlns:a16="http://schemas.microsoft.com/office/drawing/2014/main" id="{7C5E0B18-FFB6-6A36-6FE2-1A73F15854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6096002" y="381795"/>
            <a:ext cx="6094411" cy="6094411"/>
          </a:xfrm>
          <a:prstGeom prst="rect">
            <a:avLst/>
          </a:prstGeom>
          <a:solidFill>
            <a:srgbClr val="FFFFFF"/>
          </a:solidFill>
        </p:spPr>
      </p:pic>
    </p:spTree>
    <p:extLst>
      <p:ext uri="{BB962C8B-B14F-4D97-AF65-F5344CB8AC3E}">
        <p14:creationId xmlns:p14="http://schemas.microsoft.com/office/powerpoint/2010/main" val="1891591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8"/>
          <p:cNvSpPr>
            <a:spLocks noChangeAspect="1"/>
          </p:cNvSpPr>
          <p:nvPr/>
        </p:nvSpPr>
        <p:spPr bwMode="auto">
          <a:xfrm>
            <a:off x="7230419" y="2803525"/>
            <a:ext cx="1784994" cy="1792224"/>
          </a:xfrm>
          <a:custGeom>
            <a:avLst/>
            <a:gdLst>
              <a:gd name="T0" fmla="*/ 264 w 264"/>
              <a:gd name="T1" fmla="*/ 0 h 265"/>
              <a:gd name="T2" fmla="*/ 0 w 264"/>
              <a:gd name="T3" fmla="*/ 0 h 265"/>
              <a:gd name="T4" fmla="*/ 0 w 264"/>
              <a:gd name="T5" fmla="*/ 170 h 265"/>
              <a:gd name="T6" fmla="*/ 0 w 264"/>
              <a:gd name="T7" fmla="*/ 189 h 265"/>
              <a:gd name="T8" fmla="*/ 19 w 264"/>
              <a:gd name="T9" fmla="*/ 189 h 265"/>
              <a:gd name="T10" fmla="*/ 56 w 264"/>
              <a:gd name="T11" fmla="*/ 189 h 265"/>
              <a:gd name="T12" fmla="*/ 56 w 264"/>
              <a:gd name="T13" fmla="*/ 170 h 265"/>
              <a:gd name="T14" fmla="*/ 19 w 264"/>
              <a:gd name="T15" fmla="*/ 170 h 265"/>
              <a:gd name="T16" fmla="*/ 19 w 264"/>
              <a:gd name="T17" fmla="*/ 19 h 265"/>
              <a:gd name="T18" fmla="*/ 245 w 264"/>
              <a:gd name="T19" fmla="*/ 19 h 265"/>
              <a:gd name="T20" fmla="*/ 245 w 264"/>
              <a:gd name="T21" fmla="*/ 170 h 265"/>
              <a:gd name="T22" fmla="*/ 151 w 264"/>
              <a:gd name="T23" fmla="*/ 170 h 265"/>
              <a:gd name="T24" fmla="*/ 132 w 264"/>
              <a:gd name="T25" fmla="*/ 170 h 265"/>
              <a:gd name="T26" fmla="*/ 125 w 264"/>
              <a:gd name="T27" fmla="*/ 170 h 265"/>
              <a:gd name="T28" fmla="*/ 56 w 264"/>
              <a:gd name="T29" fmla="*/ 239 h 265"/>
              <a:gd name="T30" fmla="*/ 56 w 264"/>
              <a:gd name="T31" fmla="*/ 265 h 265"/>
              <a:gd name="T32" fmla="*/ 132 w 264"/>
              <a:gd name="T33" fmla="*/ 189 h 265"/>
              <a:gd name="T34" fmla="*/ 264 w 264"/>
              <a:gd name="T35" fmla="*/ 189 h 265"/>
              <a:gd name="T36" fmla="*/ 264 w 264"/>
              <a:gd name="T3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265">
                <a:moveTo>
                  <a:pt x="264" y="0"/>
                </a:moveTo>
                <a:lnTo>
                  <a:pt x="0" y="0"/>
                </a:lnTo>
                <a:lnTo>
                  <a:pt x="0" y="170"/>
                </a:lnTo>
                <a:lnTo>
                  <a:pt x="0" y="189"/>
                </a:lnTo>
                <a:lnTo>
                  <a:pt x="19" y="189"/>
                </a:lnTo>
                <a:lnTo>
                  <a:pt x="56" y="189"/>
                </a:lnTo>
                <a:lnTo>
                  <a:pt x="56" y="170"/>
                </a:lnTo>
                <a:lnTo>
                  <a:pt x="19" y="170"/>
                </a:lnTo>
                <a:lnTo>
                  <a:pt x="19" y="19"/>
                </a:lnTo>
                <a:lnTo>
                  <a:pt x="245" y="19"/>
                </a:lnTo>
                <a:lnTo>
                  <a:pt x="245" y="170"/>
                </a:lnTo>
                <a:lnTo>
                  <a:pt x="151" y="170"/>
                </a:lnTo>
                <a:lnTo>
                  <a:pt x="132" y="170"/>
                </a:lnTo>
                <a:lnTo>
                  <a:pt x="125" y="170"/>
                </a:lnTo>
                <a:lnTo>
                  <a:pt x="56" y="239"/>
                </a:lnTo>
                <a:lnTo>
                  <a:pt x="56" y="265"/>
                </a:lnTo>
                <a:lnTo>
                  <a:pt x="132" y="189"/>
                </a:lnTo>
                <a:lnTo>
                  <a:pt x="264" y="189"/>
                </a:lnTo>
                <a:lnTo>
                  <a:pt x="2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p:txBody>
          <a:bodyPr/>
          <a:lstStyle/>
          <a:p>
            <a:pPr algn="l"/>
            <a:r>
              <a:rPr lang="en-US" dirty="0"/>
              <a:t>Thank you</a:t>
            </a:r>
          </a:p>
        </p:txBody>
      </p:sp>
      <p:sp>
        <p:nvSpPr>
          <p:cNvPr id="3" name="TextBox 2">
            <a:extLst>
              <a:ext uri="{FF2B5EF4-FFF2-40B4-BE49-F238E27FC236}">
                <a16:creationId xmlns:a16="http://schemas.microsoft.com/office/drawing/2014/main" id="{2DB625A7-ED77-4D31-3A5D-CE9FB2D1DA41}"/>
              </a:ext>
            </a:extLst>
          </p:cNvPr>
          <p:cNvSpPr txBox="1"/>
          <p:nvPr/>
        </p:nvSpPr>
        <p:spPr>
          <a:xfrm>
            <a:off x="2692597" y="4105276"/>
            <a:ext cx="4007828" cy="461665"/>
          </a:xfrm>
          <a:prstGeom prst="rect">
            <a:avLst/>
          </a:prstGeom>
          <a:noFill/>
        </p:spPr>
        <p:txBody>
          <a:bodyPr wrap="none" rtlCol="0">
            <a:spAutoFit/>
          </a:bodyPr>
          <a:lstStyle/>
          <a:p>
            <a:r>
              <a:rPr lang="en-US"/>
              <a:t>Goswami.rohan@mayo.edu</a:t>
            </a:r>
          </a:p>
        </p:txBody>
      </p:sp>
      <p:pic>
        <p:nvPicPr>
          <p:cNvPr id="2052" name="Picture 4" descr="Should You Trust AI With Your Healthcare?">
            <a:extLst>
              <a:ext uri="{FF2B5EF4-FFF2-40B4-BE49-F238E27FC236}">
                <a16:creationId xmlns:a16="http://schemas.microsoft.com/office/drawing/2014/main" id="{1228FF45-9F31-F377-0614-5579D37A8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896" y="1464815"/>
            <a:ext cx="4665216" cy="4665216"/>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60365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7BB4-D1E8-A9AF-D0D8-401F005C0438}"/>
              </a:ext>
            </a:extLst>
          </p:cNvPr>
          <p:cNvSpPr>
            <a:spLocks noGrp="1"/>
          </p:cNvSpPr>
          <p:nvPr>
            <p:ph type="title"/>
          </p:nvPr>
        </p:nvSpPr>
        <p:spPr/>
        <p:txBody>
          <a:bodyPr/>
          <a:lstStyle/>
          <a:p>
            <a:r>
              <a:rPr lang="en-US" dirty="0"/>
              <a:t>Your “doctor” will see you now</a:t>
            </a:r>
          </a:p>
        </p:txBody>
      </p:sp>
      <p:sp>
        <p:nvSpPr>
          <p:cNvPr id="3" name="Content Placeholder 2">
            <a:extLst>
              <a:ext uri="{FF2B5EF4-FFF2-40B4-BE49-F238E27FC236}">
                <a16:creationId xmlns:a16="http://schemas.microsoft.com/office/drawing/2014/main" id="{EB55D26D-FD23-BD0B-6F9C-F99F2A6A456A}"/>
              </a:ext>
            </a:extLst>
          </p:cNvPr>
          <p:cNvSpPr>
            <a:spLocks noGrp="1"/>
          </p:cNvSpPr>
          <p:nvPr>
            <p:ph idx="1"/>
          </p:nvPr>
        </p:nvSpPr>
        <p:spPr/>
        <p:txBody>
          <a:bodyPr/>
          <a:lstStyle/>
          <a:p>
            <a:endParaRPr lang="en-US"/>
          </a:p>
        </p:txBody>
      </p:sp>
      <p:pic>
        <p:nvPicPr>
          <p:cNvPr id="1026" name="Picture 2" descr="What does ChatGPT mean for Healthcare?">
            <a:extLst>
              <a:ext uri="{FF2B5EF4-FFF2-40B4-BE49-F238E27FC236}">
                <a16:creationId xmlns:a16="http://schemas.microsoft.com/office/drawing/2014/main" id="{FBC343B3-8ACC-6DD0-317A-7271D520C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364" y="1590674"/>
            <a:ext cx="8561271" cy="571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55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32111-BD09-4B39-52CA-BC1215748165}"/>
              </a:ext>
            </a:extLst>
          </p:cNvPr>
          <p:cNvSpPr>
            <a:spLocks noGrp="1"/>
          </p:cNvSpPr>
          <p:nvPr>
            <p:ph type="title"/>
          </p:nvPr>
        </p:nvSpPr>
        <p:spPr/>
        <p:txBody>
          <a:bodyPr/>
          <a:lstStyle/>
          <a:p>
            <a:r>
              <a:rPr lang="en-US" dirty="0"/>
              <a:t>Mayo clinic Florida</a:t>
            </a:r>
          </a:p>
        </p:txBody>
      </p:sp>
      <p:sp>
        <p:nvSpPr>
          <p:cNvPr id="6" name="Content Placeholder 5">
            <a:extLst>
              <a:ext uri="{FF2B5EF4-FFF2-40B4-BE49-F238E27FC236}">
                <a16:creationId xmlns:a16="http://schemas.microsoft.com/office/drawing/2014/main" id="{E1C47C5C-5B8D-6324-61EF-2E63FB0510D0}"/>
              </a:ext>
            </a:extLst>
          </p:cNvPr>
          <p:cNvSpPr>
            <a:spLocks noGrp="1"/>
          </p:cNvSpPr>
          <p:nvPr>
            <p:ph idx="1"/>
          </p:nvPr>
        </p:nvSpPr>
        <p:spPr/>
        <p:txBody>
          <a:bodyPr/>
          <a:lstStyle/>
          <a:p>
            <a:r>
              <a:rPr lang="en-US" dirty="0"/>
              <a:t>#1 in Florida for heart failure and transplantation</a:t>
            </a:r>
          </a:p>
          <a:p>
            <a:r>
              <a:rPr lang="en-US" dirty="0"/>
              <a:t>#2 in the US for post-transplant survival</a:t>
            </a:r>
          </a:p>
          <a:p>
            <a:r>
              <a:rPr lang="en-US" dirty="0"/>
              <a:t># 5 in the US by volume, 80 heart transplants in 2023</a:t>
            </a:r>
          </a:p>
          <a:p>
            <a:endParaRPr lang="en-US" dirty="0"/>
          </a:p>
        </p:txBody>
      </p:sp>
      <p:sp>
        <p:nvSpPr>
          <p:cNvPr id="7" name="Rectangle 6">
            <a:extLst>
              <a:ext uri="{FF2B5EF4-FFF2-40B4-BE49-F238E27FC236}">
                <a16:creationId xmlns:a16="http://schemas.microsoft.com/office/drawing/2014/main" id="{608CE428-38C4-0D30-F9CC-2FAB66141C7F}"/>
              </a:ext>
            </a:extLst>
          </p:cNvPr>
          <p:cNvSpPr/>
          <p:nvPr/>
        </p:nvSpPr>
        <p:spPr>
          <a:xfrm>
            <a:off x="9605070" y="272112"/>
            <a:ext cx="2416334" cy="1446550"/>
          </a:xfrm>
          <a:prstGeom prst="rect">
            <a:avLst/>
          </a:prstGeom>
          <a:noFill/>
        </p:spPr>
        <p:txBody>
          <a:bodyPr wrap="square" lIns="91440" tIns="45720" rIns="91440" bIns="45720">
            <a:spAutoFit/>
          </a:bodyPr>
          <a:lstStyle/>
          <a:p>
            <a:pPr algn="ctr"/>
            <a:r>
              <a:rPr lang="en-US" sz="8800" b="1" dirty="0">
                <a:ln w="6600">
                  <a:solidFill>
                    <a:schemeClr val="accent2"/>
                  </a:solidFill>
                  <a:prstDash val="solid"/>
                </a:ln>
                <a:solidFill>
                  <a:srgbClr val="FFFFFF"/>
                </a:solidFill>
                <a:effectLst>
                  <a:outerShdw dist="38100" dir="2700000" algn="tl" rotWithShape="0">
                    <a:schemeClr val="accent2"/>
                  </a:outerShdw>
                </a:effectLst>
              </a:rPr>
              <a:t>#1</a:t>
            </a:r>
          </a:p>
        </p:txBody>
      </p:sp>
      <p:pic>
        <p:nvPicPr>
          <p:cNvPr id="9" name="Picture 8">
            <a:extLst>
              <a:ext uri="{FF2B5EF4-FFF2-40B4-BE49-F238E27FC236}">
                <a16:creationId xmlns:a16="http://schemas.microsoft.com/office/drawing/2014/main" id="{FF04876F-B9ED-8D98-9B1B-896A901A83C6}"/>
              </a:ext>
            </a:extLst>
          </p:cNvPr>
          <p:cNvPicPr>
            <a:picLocks noChangeAspect="1"/>
          </p:cNvPicPr>
          <p:nvPr/>
        </p:nvPicPr>
        <p:blipFill rotWithShape="1">
          <a:blip r:embed="rId2"/>
          <a:srcRect l="23546" t="25208" r="38647" b="51552"/>
          <a:stretch/>
        </p:blipFill>
        <p:spPr>
          <a:xfrm>
            <a:off x="490477" y="3293199"/>
            <a:ext cx="4608213" cy="1593411"/>
          </a:xfrm>
          <a:prstGeom prst="rect">
            <a:avLst/>
          </a:prstGeom>
        </p:spPr>
      </p:pic>
      <p:pic>
        <p:nvPicPr>
          <p:cNvPr id="11" name="Picture 10">
            <a:extLst>
              <a:ext uri="{FF2B5EF4-FFF2-40B4-BE49-F238E27FC236}">
                <a16:creationId xmlns:a16="http://schemas.microsoft.com/office/drawing/2014/main" id="{00B533CF-03B8-10A1-D53C-F04FAEA29F99}"/>
              </a:ext>
            </a:extLst>
          </p:cNvPr>
          <p:cNvPicPr>
            <a:picLocks noChangeAspect="1"/>
          </p:cNvPicPr>
          <p:nvPr/>
        </p:nvPicPr>
        <p:blipFill rotWithShape="1">
          <a:blip r:embed="rId3"/>
          <a:srcRect l="32013" t="25208" r="32928" b="44289"/>
          <a:stretch/>
        </p:blipFill>
        <p:spPr>
          <a:xfrm>
            <a:off x="5415136" y="3293199"/>
            <a:ext cx="4273235" cy="2091351"/>
          </a:xfrm>
          <a:prstGeom prst="rect">
            <a:avLst/>
          </a:prstGeom>
        </p:spPr>
      </p:pic>
      <p:pic>
        <p:nvPicPr>
          <p:cNvPr id="13" name="Picture 12">
            <a:extLst>
              <a:ext uri="{FF2B5EF4-FFF2-40B4-BE49-F238E27FC236}">
                <a16:creationId xmlns:a16="http://schemas.microsoft.com/office/drawing/2014/main" id="{F6388B59-6EDA-0A14-4902-B8710ABE311C}"/>
              </a:ext>
            </a:extLst>
          </p:cNvPr>
          <p:cNvPicPr>
            <a:picLocks noChangeAspect="1"/>
          </p:cNvPicPr>
          <p:nvPr/>
        </p:nvPicPr>
        <p:blipFill rotWithShape="1">
          <a:blip r:embed="rId4"/>
          <a:srcRect l="32162" t="25208" r="32780" b="44289"/>
          <a:stretch/>
        </p:blipFill>
        <p:spPr>
          <a:xfrm>
            <a:off x="490476" y="4584713"/>
            <a:ext cx="4273236" cy="2091352"/>
          </a:xfrm>
          <a:prstGeom prst="rect">
            <a:avLst/>
          </a:prstGeom>
        </p:spPr>
      </p:pic>
      <p:pic>
        <p:nvPicPr>
          <p:cNvPr id="15" name="Picture 14">
            <a:extLst>
              <a:ext uri="{FF2B5EF4-FFF2-40B4-BE49-F238E27FC236}">
                <a16:creationId xmlns:a16="http://schemas.microsoft.com/office/drawing/2014/main" id="{8454D2EB-0F2A-283C-9227-9DD4B6E635DC}"/>
              </a:ext>
            </a:extLst>
          </p:cNvPr>
          <p:cNvPicPr>
            <a:picLocks noChangeAspect="1"/>
          </p:cNvPicPr>
          <p:nvPr/>
        </p:nvPicPr>
        <p:blipFill rotWithShape="1">
          <a:blip r:embed="rId5"/>
          <a:srcRect l="15449" t="29453" r="41173" b="50000"/>
          <a:stretch/>
        </p:blipFill>
        <p:spPr>
          <a:xfrm>
            <a:off x="5247962" y="5194899"/>
            <a:ext cx="5287224" cy="1408739"/>
          </a:xfrm>
          <a:prstGeom prst="rect">
            <a:avLst/>
          </a:prstGeom>
        </p:spPr>
      </p:pic>
      <p:pic>
        <p:nvPicPr>
          <p:cNvPr id="4098" name="Picture 2" descr="Artificial Intelligence in Tissue and Organ Regeneration">
            <a:extLst>
              <a:ext uri="{FF2B5EF4-FFF2-40B4-BE49-F238E27FC236}">
                <a16:creationId xmlns:a16="http://schemas.microsoft.com/office/drawing/2014/main" id="{F117BFA7-A026-E07E-6A36-4208FECC8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2698" y="3455238"/>
            <a:ext cx="2253476" cy="2761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79B953-BB22-6411-A5DE-3E3A1125413A}"/>
              </a:ext>
            </a:extLst>
          </p:cNvPr>
          <p:cNvSpPr txBox="1"/>
          <p:nvPr/>
        </p:nvSpPr>
        <p:spPr>
          <a:xfrm>
            <a:off x="9605070" y="1554618"/>
            <a:ext cx="2358338" cy="461665"/>
          </a:xfrm>
          <a:prstGeom prst="rect">
            <a:avLst/>
          </a:prstGeom>
          <a:noFill/>
        </p:spPr>
        <p:txBody>
          <a:bodyPr wrap="none" rtlCol="0">
            <a:spAutoFit/>
          </a:bodyPr>
          <a:lstStyle/>
          <a:p>
            <a:r>
              <a:rPr lang="en-US"/>
              <a:t>Hospital system</a:t>
            </a:r>
          </a:p>
        </p:txBody>
      </p:sp>
    </p:spTree>
    <p:extLst>
      <p:ext uri="{BB962C8B-B14F-4D97-AF65-F5344CB8AC3E}">
        <p14:creationId xmlns:p14="http://schemas.microsoft.com/office/powerpoint/2010/main" val="363919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rtificial Intelligence for Medical Imaging | AI in Medical Imaging">
            <a:extLst>
              <a:ext uri="{FF2B5EF4-FFF2-40B4-BE49-F238E27FC236}">
                <a16:creationId xmlns:a16="http://schemas.microsoft.com/office/drawing/2014/main" id="{545CB1C7-F4A5-7986-8AA7-7E42352DB5E0}"/>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4774018" y="2262381"/>
            <a:ext cx="7301023" cy="32027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580FCA-B971-0AA2-730F-B4720C0E3164}"/>
              </a:ext>
            </a:extLst>
          </p:cNvPr>
          <p:cNvSpPr>
            <a:spLocks noGrp="1"/>
          </p:cNvSpPr>
          <p:nvPr>
            <p:ph type="title"/>
          </p:nvPr>
        </p:nvSpPr>
        <p:spPr/>
        <p:txBody>
          <a:bodyPr/>
          <a:lstStyle/>
          <a:p>
            <a:r>
              <a:rPr lang="en-US" dirty="0"/>
              <a:t>Crisis or cure</a:t>
            </a:r>
          </a:p>
        </p:txBody>
      </p:sp>
      <p:sp>
        <p:nvSpPr>
          <p:cNvPr id="3" name="Content Placeholder 2">
            <a:extLst>
              <a:ext uri="{FF2B5EF4-FFF2-40B4-BE49-F238E27FC236}">
                <a16:creationId xmlns:a16="http://schemas.microsoft.com/office/drawing/2014/main" id="{621B5BA3-A2D6-405C-A64B-890E0CBAF466}"/>
              </a:ext>
            </a:extLst>
          </p:cNvPr>
          <p:cNvSpPr>
            <a:spLocks noGrp="1"/>
          </p:cNvSpPr>
          <p:nvPr>
            <p:ph idx="1"/>
          </p:nvPr>
        </p:nvSpPr>
        <p:spPr/>
        <p:txBody>
          <a:bodyPr/>
          <a:lstStyle/>
          <a:p>
            <a:r>
              <a:rPr lang="en-US" dirty="0"/>
              <a:t>Approaching healthcare with a different lens</a:t>
            </a:r>
          </a:p>
          <a:p>
            <a:r>
              <a:rPr lang="en-US" dirty="0"/>
              <a:t>Understanding data</a:t>
            </a:r>
          </a:p>
          <a:p>
            <a:pPr lvl="1"/>
            <a:r>
              <a:rPr lang="en-US" dirty="0"/>
              <a:t>Population</a:t>
            </a:r>
          </a:p>
          <a:p>
            <a:pPr lvl="1"/>
            <a:r>
              <a:rPr lang="en-US" dirty="0"/>
              <a:t>Interaction</a:t>
            </a:r>
          </a:p>
          <a:p>
            <a:pPr lvl="1"/>
            <a:r>
              <a:rPr lang="en-US" dirty="0"/>
              <a:t>Outcome focused</a:t>
            </a:r>
          </a:p>
          <a:p>
            <a:r>
              <a:rPr lang="en-US" dirty="0"/>
              <a:t>How do we define benefit?</a:t>
            </a:r>
          </a:p>
        </p:txBody>
      </p:sp>
      <p:pic>
        <p:nvPicPr>
          <p:cNvPr id="6146" name="Picture 2" descr="Franklin Spectacles National Treasure | eBay">
            <a:extLst>
              <a:ext uri="{FF2B5EF4-FFF2-40B4-BE49-F238E27FC236}">
                <a16:creationId xmlns:a16="http://schemas.microsoft.com/office/drawing/2014/main" id="{B15B0A4E-E92B-5215-6F7E-4F6EB9B6A9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85861" y="903660"/>
            <a:ext cx="4896292" cy="2717442"/>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867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37333-A2B7-B3E3-6B8C-336237745490}"/>
              </a:ext>
            </a:extLst>
          </p:cNvPr>
          <p:cNvSpPr>
            <a:spLocks noGrp="1"/>
          </p:cNvSpPr>
          <p:nvPr>
            <p:ph type="title"/>
          </p:nvPr>
        </p:nvSpPr>
        <p:spPr>
          <a:xfrm>
            <a:off x="974727" y="474900"/>
            <a:ext cx="9998921" cy="710724"/>
          </a:xfrm>
        </p:spPr>
        <p:txBody>
          <a:bodyPr anchor="t">
            <a:normAutofit/>
          </a:bodyPr>
          <a:lstStyle/>
          <a:p>
            <a:r>
              <a:rPr lang="en-US" dirty="0"/>
              <a:t>Burden of healthcare in America</a:t>
            </a:r>
          </a:p>
        </p:txBody>
      </p:sp>
      <p:pic>
        <p:nvPicPr>
          <p:cNvPr id="2050" name="Picture 2" descr="2021 Health care spending: Where money goes chart">
            <a:extLst>
              <a:ext uri="{FF2B5EF4-FFF2-40B4-BE49-F238E27FC236}">
                <a16:creationId xmlns:a16="http://schemas.microsoft.com/office/drawing/2014/main" id="{70432716-A179-6B7E-9FA4-68707AC5CE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9" t="14572" r="1218" b="1634"/>
          <a:stretch/>
        </p:blipFill>
        <p:spPr bwMode="auto">
          <a:xfrm>
            <a:off x="974727" y="1003298"/>
            <a:ext cx="9998921" cy="5592552"/>
          </a:xfrm>
          <a:prstGeom prst="rect">
            <a:avLst/>
          </a:prstGeom>
          <a:solidFill>
            <a:srgbClr val="FFFFFF"/>
          </a:solidFill>
        </p:spPr>
      </p:pic>
      <p:sp>
        <p:nvSpPr>
          <p:cNvPr id="6" name="TextBox 5">
            <a:extLst>
              <a:ext uri="{FF2B5EF4-FFF2-40B4-BE49-F238E27FC236}">
                <a16:creationId xmlns:a16="http://schemas.microsoft.com/office/drawing/2014/main" id="{A7B1D125-CEB0-965B-CBF5-7C5D947F155E}"/>
              </a:ext>
            </a:extLst>
          </p:cNvPr>
          <p:cNvSpPr txBox="1"/>
          <p:nvPr/>
        </p:nvSpPr>
        <p:spPr>
          <a:xfrm>
            <a:off x="1589" y="6611780"/>
            <a:ext cx="4176143" cy="246221"/>
          </a:xfrm>
          <a:prstGeom prst="rect">
            <a:avLst/>
          </a:prstGeom>
          <a:noFill/>
        </p:spPr>
        <p:txBody>
          <a:bodyPr wrap="none" rtlCol="0">
            <a:spAutoFit/>
          </a:bodyPr>
          <a:lstStyle/>
          <a:p>
            <a:r>
              <a:rPr lang="en-US" sz="1000" dirty="0"/>
              <a:t>https://www.ama-assn.org/about/research/trends-health-care-spending</a:t>
            </a:r>
          </a:p>
        </p:txBody>
      </p:sp>
    </p:spTree>
    <p:extLst>
      <p:ext uri="{BB962C8B-B14F-4D97-AF65-F5344CB8AC3E}">
        <p14:creationId xmlns:p14="http://schemas.microsoft.com/office/powerpoint/2010/main" val="253858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958F0-2304-58D1-62A2-809DB15D7E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F579E7-EA16-7425-9FA3-09DE2BFCDFAF}"/>
              </a:ext>
            </a:extLst>
          </p:cNvPr>
          <p:cNvSpPr>
            <a:spLocks noGrp="1"/>
          </p:cNvSpPr>
          <p:nvPr>
            <p:ph type="title"/>
          </p:nvPr>
        </p:nvSpPr>
        <p:spPr>
          <a:xfrm>
            <a:off x="974727" y="474900"/>
            <a:ext cx="9998921" cy="710724"/>
          </a:xfrm>
        </p:spPr>
        <p:txBody>
          <a:bodyPr anchor="t">
            <a:normAutofit/>
          </a:bodyPr>
          <a:lstStyle/>
          <a:p>
            <a:r>
              <a:rPr lang="en-US" dirty="0"/>
              <a:t>Burden of healthcare in America</a:t>
            </a:r>
          </a:p>
        </p:txBody>
      </p:sp>
      <p:pic>
        <p:nvPicPr>
          <p:cNvPr id="2050" name="Picture 2" descr="2021 Health care spending: Where money goes chart">
            <a:extLst>
              <a:ext uri="{FF2B5EF4-FFF2-40B4-BE49-F238E27FC236}">
                <a16:creationId xmlns:a16="http://schemas.microsoft.com/office/drawing/2014/main" id="{F2F3DD78-9FC4-9C48-0EBF-E73FF6DEA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9" t="14572" r="1218" b="1634"/>
          <a:stretch/>
        </p:blipFill>
        <p:spPr bwMode="auto">
          <a:xfrm>
            <a:off x="974727" y="1003298"/>
            <a:ext cx="9998921" cy="5592552"/>
          </a:xfrm>
          <a:prstGeom prst="rect">
            <a:avLst/>
          </a:prstGeom>
          <a:solidFill>
            <a:srgbClr val="FFFFFF"/>
          </a:solidFill>
        </p:spPr>
      </p:pic>
      <p:sp>
        <p:nvSpPr>
          <p:cNvPr id="6" name="TextBox 5">
            <a:extLst>
              <a:ext uri="{FF2B5EF4-FFF2-40B4-BE49-F238E27FC236}">
                <a16:creationId xmlns:a16="http://schemas.microsoft.com/office/drawing/2014/main" id="{5367E2DF-9903-296C-2316-BE96C4078CFB}"/>
              </a:ext>
            </a:extLst>
          </p:cNvPr>
          <p:cNvSpPr txBox="1"/>
          <p:nvPr/>
        </p:nvSpPr>
        <p:spPr>
          <a:xfrm>
            <a:off x="1589" y="6611780"/>
            <a:ext cx="4176143" cy="246221"/>
          </a:xfrm>
          <a:prstGeom prst="rect">
            <a:avLst/>
          </a:prstGeom>
          <a:noFill/>
        </p:spPr>
        <p:txBody>
          <a:bodyPr wrap="none" rtlCol="0">
            <a:spAutoFit/>
          </a:bodyPr>
          <a:lstStyle/>
          <a:p>
            <a:r>
              <a:rPr lang="en-US" sz="1000" dirty="0"/>
              <a:t>https://www.ama-assn.org/about/research/trends-health-care-spending</a:t>
            </a:r>
          </a:p>
        </p:txBody>
      </p:sp>
      <p:sp>
        <p:nvSpPr>
          <p:cNvPr id="2" name="Oval 1">
            <a:extLst>
              <a:ext uri="{FF2B5EF4-FFF2-40B4-BE49-F238E27FC236}">
                <a16:creationId xmlns:a16="http://schemas.microsoft.com/office/drawing/2014/main" id="{026532B5-6322-3C37-37CF-C02CC4012840}"/>
              </a:ext>
            </a:extLst>
          </p:cNvPr>
          <p:cNvSpPr/>
          <p:nvPr/>
        </p:nvSpPr>
        <p:spPr>
          <a:xfrm>
            <a:off x="5155480" y="1573619"/>
            <a:ext cx="1637414" cy="1637414"/>
          </a:xfrm>
          <a:prstGeom prst="ellipse">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 name="Oval 2">
            <a:extLst>
              <a:ext uri="{FF2B5EF4-FFF2-40B4-BE49-F238E27FC236}">
                <a16:creationId xmlns:a16="http://schemas.microsoft.com/office/drawing/2014/main" id="{6FCA58D7-0140-83DF-787E-27670A338EC1}"/>
              </a:ext>
            </a:extLst>
          </p:cNvPr>
          <p:cNvSpPr/>
          <p:nvPr/>
        </p:nvSpPr>
        <p:spPr>
          <a:xfrm>
            <a:off x="7115414" y="2255103"/>
            <a:ext cx="1326837" cy="1326837"/>
          </a:xfrm>
          <a:prstGeom prst="ellipse">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7" name="Right Brace 6">
            <a:extLst>
              <a:ext uri="{FF2B5EF4-FFF2-40B4-BE49-F238E27FC236}">
                <a16:creationId xmlns:a16="http://schemas.microsoft.com/office/drawing/2014/main" id="{5B517D91-7CE5-9333-C744-8EA5AAA7AF63}"/>
              </a:ext>
            </a:extLst>
          </p:cNvPr>
          <p:cNvSpPr/>
          <p:nvPr/>
        </p:nvSpPr>
        <p:spPr>
          <a:xfrm rot="19733934">
            <a:off x="8205157" y="668514"/>
            <a:ext cx="1089798" cy="2835769"/>
          </a:xfrm>
          <a:prstGeom prst="rightBrace">
            <a:avLst>
              <a:gd name="adj1" fmla="val 16447"/>
              <a:gd name="adj2" fmla="val 4574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57EEAED-0929-5D73-4A72-2F8823CA77E9}"/>
              </a:ext>
            </a:extLst>
          </p:cNvPr>
          <p:cNvSpPr txBox="1"/>
          <p:nvPr/>
        </p:nvSpPr>
        <p:spPr>
          <a:xfrm>
            <a:off x="9122639" y="1367232"/>
            <a:ext cx="801823" cy="461665"/>
          </a:xfrm>
          <a:prstGeom prst="rect">
            <a:avLst/>
          </a:prstGeom>
          <a:noFill/>
        </p:spPr>
        <p:txBody>
          <a:bodyPr wrap="none" rtlCol="0">
            <a:spAutoFit/>
          </a:bodyPr>
          <a:lstStyle/>
          <a:p>
            <a:r>
              <a:rPr lang="en-US" dirty="0">
                <a:solidFill>
                  <a:srgbClr val="FF0000"/>
                </a:solidFill>
              </a:rPr>
              <a:t>46%</a:t>
            </a:r>
          </a:p>
        </p:txBody>
      </p:sp>
    </p:spTree>
    <p:extLst>
      <p:ext uri="{BB962C8B-B14F-4D97-AF65-F5344CB8AC3E}">
        <p14:creationId xmlns:p14="http://schemas.microsoft.com/office/powerpoint/2010/main" val="1860912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5191D5-6405-21AD-EA34-E4AF13168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66" r="4" b="22076"/>
          <a:stretch/>
        </p:blipFill>
        <p:spPr bwMode="auto">
          <a:xfrm>
            <a:off x="4992689" y="10"/>
            <a:ext cx="7197725"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1" name="Title 2">
            <a:extLst>
              <a:ext uri="{FF2B5EF4-FFF2-40B4-BE49-F238E27FC236}">
                <a16:creationId xmlns:a16="http://schemas.microsoft.com/office/drawing/2014/main" id="{606367ED-1D5D-F60A-75A8-3B8AEF10F664}"/>
              </a:ext>
            </a:extLst>
          </p:cNvPr>
          <p:cNvSpPr>
            <a:spLocks noGrp="1"/>
          </p:cNvSpPr>
          <p:nvPr>
            <p:ph type="title"/>
          </p:nvPr>
        </p:nvSpPr>
        <p:spPr>
          <a:xfrm>
            <a:off x="974726" y="888245"/>
            <a:ext cx="3656012" cy="2125663"/>
          </a:xfrm>
        </p:spPr>
        <p:txBody>
          <a:bodyPr/>
          <a:lstStyle/>
          <a:p>
            <a:r>
              <a:rPr lang="en-US" dirty="0"/>
              <a:t>Burden of heart failure</a:t>
            </a:r>
          </a:p>
        </p:txBody>
      </p:sp>
      <p:sp>
        <p:nvSpPr>
          <p:cNvPr id="1043" name="Text Placeholder 3">
            <a:extLst>
              <a:ext uri="{FF2B5EF4-FFF2-40B4-BE49-F238E27FC236}">
                <a16:creationId xmlns:a16="http://schemas.microsoft.com/office/drawing/2014/main" id="{CB341FE1-26B9-52EA-FD73-61AEF52AD9D8}"/>
              </a:ext>
            </a:extLst>
          </p:cNvPr>
          <p:cNvSpPr>
            <a:spLocks noGrp="1"/>
          </p:cNvSpPr>
          <p:nvPr>
            <p:ph type="body" sz="quarter" idx="13"/>
          </p:nvPr>
        </p:nvSpPr>
        <p:spPr>
          <a:xfrm>
            <a:off x="974727" y="2493509"/>
            <a:ext cx="3665537" cy="1276350"/>
          </a:xfrm>
        </p:spPr>
        <p:txBody>
          <a:bodyPr/>
          <a:lstStyle/>
          <a:p>
            <a:r>
              <a:rPr lang="en-US" dirty="0"/>
              <a:t>US Costs on the rise</a:t>
            </a:r>
          </a:p>
          <a:p>
            <a:r>
              <a:rPr lang="en-US" dirty="0"/>
              <a:t>Highest cause of readmission</a:t>
            </a:r>
          </a:p>
        </p:txBody>
      </p:sp>
      <p:sp>
        <p:nvSpPr>
          <p:cNvPr id="3" name="TextBox 2">
            <a:extLst>
              <a:ext uri="{FF2B5EF4-FFF2-40B4-BE49-F238E27FC236}">
                <a16:creationId xmlns:a16="http://schemas.microsoft.com/office/drawing/2014/main" id="{9F012F87-A978-628F-BB77-F2B40B3E4564}"/>
              </a:ext>
            </a:extLst>
          </p:cNvPr>
          <p:cNvSpPr txBox="1"/>
          <p:nvPr/>
        </p:nvSpPr>
        <p:spPr>
          <a:xfrm>
            <a:off x="133994" y="6516210"/>
            <a:ext cx="4496744" cy="261610"/>
          </a:xfrm>
          <a:prstGeom prst="rect">
            <a:avLst/>
          </a:prstGeom>
          <a:noFill/>
        </p:spPr>
        <p:txBody>
          <a:bodyPr wrap="none" rtlCol="0">
            <a:spAutoFit/>
          </a:bodyPr>
          <a:lstStyle/>
          <a:p>
            <a:r>
              <a:rPr lang="en-US" sz="1100" dirty="0"/>
              <a:t>https://www.ahajournals.org/doi/full/10.1161/CIR.0000000000000659</a:t>
            </a:r>
          </a:p>
        </p:txBody>
      </p:sp>
    </p:spTree>
    <p:extLst>
      <p:ext uri="{BB962C8B-B14F-4D97-AF65-F5344CB8AC3E}">
        <p14:creationId xmlns:p14="http://schemas.microsoft.com/office/powerpoint/2010/main" val="204718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52025-7162-7F2F-E87D-7D9913D78580}"/>
              </a:ext>
            </a:extLst>
          </p:cNvPr>
          <p:cNvSpPr>
            <a:spLocks noGrp="1"/>
          </p:cNvSpPr>
          <p:nvPr>
            <p:ph type="ctrTitle"/>
          </p:nvPr>
        </p:nvSpPr>
        <p:spPr/>
        <p:txBody>
          <a:bodyPr/>
          <a:lstStyle/>
          <a:p>
            <a:r>
              <a:rPr lang="en-US" dirty="0"/>
              <a:t>The good</a:t>
            </a:r>
          </a:p>
        </p:txBody>
      </p:sp>
      <p:sp>
        <p:nvSpPr>
          <p:cNvPr id="4" name="Subtitle 3">
            <a:extLst>
              <a:ext uri="{FF2B5EF4-FFF2-40B4-BE49-F238E27FC236}">
                <a16:creationId xmlns:a16="http://schemas.microsoft.com/office/drawing/2014/main" id="{77299401-3C1C-8AE7-5DFF-47154E78DA1E}"/>
              </a:ext>
            </a:extLst>
          </p:cNvPr>
          <p:cNvSpPr>
            <a:spLocks noGrp="1"/>
          </p:cNvSpPr>
          <p:nvPr>
            <p:ph type="subTitle" idx="1"/>
          </p:nvPr>
        </p:nvSpPr>
        <p:spPr/>
        <p:txBody>
          <a:bodyPr/>
          <a:lstStyle/>
          <a:p>
            <a:endParaRPr lang="en-US"/>
          </a:p>
        </p:txBody>
      </p:sp>
      <p:pic>
        <p:nvPicPr>
          <p:cNvPr id="8196" name="Picture 4" descr="The Good The Bad and The Ugly Poster Graphic | Metal Print">
            <a:extLst>
              <a:ext uri="{FF2B5EF4-FFF2-40B4-BE49-F238E27FC236}">
                <a16:creationId xmlns:a16="http://schemas.microsoft.com/office/drawing/2014/main" id="{54918655-F8E3-B729-4E6A-F5F288435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91" b="11007"/>
          <a:stretch/>
        </p:blipFill>
        <p:spPr bwMode="auto">
          <a:xfrm>
            <a:off x="6501367" y="579474"/>
            <a:ext cx="5143500" cy="569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51321"/>
      </p:ext>
    </p:extLst>
  </p:cSld>
  <p:clrMapOvr>
    <a:masterClrMapping/>
  </p:clrMapOvr>
</p:sld>
</file>

<file path=ppt/theme/theme1.xml><?xml version="1.0" encoding="utf-8"?>
<a:theme xmlns:a="http://schemas.openxmlformats.org/drawingml/2006/main"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_MC_White (9-20-2021).pptx" id="{8725D89F-A5CE-45B9-83E6-5312AD892217}" vid="{A444E8F4-F276-42CB-B36F-2102C455E7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FormConfiguration><![CDATA[{"formFields":[],"formDataEntries":[]}]]></TemplafyFormConfiguration>
</file>

<file path=customXml/item2.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637982755541101475","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TemplateConfiguration><![CDATA[{"elementsMetadata":[],"transformationConfigurations":[],"templateName":"MC_White Default","templateDescription":"","enableDocumentContentUpdater":false,"version":"2.0"}]]></TemplafyTemplateConfiguration>
</file>

<file path=customXml/item6.xml><?xml version="1.0" encoding="utf-8"?>
<TemplafySlideTemplateConfiguration><![CDATA[{"slideVersion":1,"isValidatorEnabled":false,"isLocked":false,"elementsMetadata":[],"slideId":"637982755541951318","enableDocumentContentUpdater":false,"version":"2.0"}]]></TemplafySlideTemplateConfiguration>
</file>

<file path=customXml/itemProps1.xml><?xml version="1.0" encoding="utf-8"?>
<ds:datastoreItem xmlns:ds="http://schemas.openxmlformats.org/officeDocument/2006/customXml" ds:itemID="{E9E01430-3FBA-4FDD-8460-360911DB548B}">
  <ds:schemaRefs/>
</ds:datastoreItem>
</file>

<file path=customXml/itemProps2.xml><?xml version="1.0" encoding="utf-8"?>
<ds:datastoreItem xmlns:ds="http://schemas.openxmlformats.org/officeDocument/2006/customXml" ds:itemID="{48B5B8FC-F6D7-46F1-95EF-2788A2681CDA}">
  <ds:schemaRefs/>
</ds:datastoreItem>
</file>

<file path=customXml/itemProps3.xml><?xml version="1.0" encoding="utf-8"?>
<ds:datastoreItem xmlns:ds="http://schemas.openxmlformats.org/officeDocument/2006/customXml" ds:itemID="{75831FA5-9675-4DB7-94FB-2532D338645F}">
  <ds:schemaRefs/>
</ds:datastoreItem>
</file>

<file path=customXml/itemProps4.xml><?xml version="1.0" encoding="utf-8"?>
<ds:datastoreItem xmlns:ds="http://schemas.openxmlformats.org/officeDocument/2006/customXml" ds:itemID="{BB3DF8B6-60F5-4061-9EBD-91CF60533541}">
  <ds:schemaRefs/>
</ds:datastoreItem>
</file>

<file path=customXml/itemProps5.xml><?xml version="1.0" encoding="utf-8"?>
<ds:datastoreItem xmlns:ds="http://schemas.openxmlformats.org/officeDocument/2006/customXml" ds:itemID="{24A126B4-B46E-4CA1-9327-D13C87F92BED}">
  <ds:schemaRefs/>
</ds:datastoreItem>
</file>

<file path=customXml/itemProps6.xml><?xml version="1.0" encoding="utf-8"?>
<ds:datastoreItem xmlns:ds="http://schemas.openxmlformats.org/officeDocument/2006/customXml" ds:itemID="{3E72492A-C236-4CAE-BCE4-6E2009F4283D}">
  <ds:schemaRefs/>
</ds:datastoreItem>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emplate>17ACDA54</Template>
  <TotalTime>1629</TotalTime>
  <Words>647</Words>
  <Application>Microsoft Office PowerPoint</Application>
  <PresentationFormat>Widescreen</PresentationFormat>
  <Paragraphs>135</Paragraphs>
  <Slides>23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Narrow</vt:lpstr>
      <vt:lpstr>BlinkMacSystemFont</vt:lpstr>
      <vt:lpstr>Calibri</vt:lpstr>
      <vt:lpstr>Söhne</vt:lpstr>
      <vt:lpstr>2020_MC_White (12-28-2020)</vt:lpstr>
      <vt:lpstr>Crisis or Cure:</vt:lpstr>
      <vt:lpstr>Why am I talking about ai?</vt:lpstr>
      <vt:lpstr>Your “doctor” will see you now</vt:lpstr>
      <vt:lpstr>Mayo clinic Florida</vt:lpstr>
      <vt:lpstr>Crisis or cure</vt:lpstr>
      <vt:lpstr>Burden of healthcare in America</vt:lpstr>
      <vt:lpstr>Burden of healthcare in America</vt:lpstr>
      <vt:lpstr>Burden of heart failure</vt:lpstr>
      <vt:lpstr>The good</vt:lpstr>
      <vt:lpstr>PowerPoint Presentation</vt:lpstr>
      <vt:lpstr>Patient EXAMPLE</vt:lpstr>
      <vt:lpstr>PowerPoint Presentation</vt:lpstr>
      <vt:lpstr>Ai in practice</vt:lpstr>
      <vt:lpstr>Crisis or cure – paradigm shift</vt:lpstr>
      <vt:lpstr>The BAD</vt:lpstr>
      <vt:lpstr>Crisis or cure – Real world case </vt:lpstr>
      <vt:lpstr>Crisis or cure?</vt:lpstr>
      <vt:lpstr>Crisis or cure – real world pitfalls</vt:lpstr>
      <vt:lpstr>PowerPoint Presentation</vt:lpstr>
      <vt:lpstr>The UGLY</vt:lpstr>
      <vt:lpstr>Crisis or cure – high stakes </vt:lpstr>
      <vt:lpstr>Future directions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Goswami, Rohan M., M.D.</dc:creator>
  <dc:description>v2.15. 2020_MC_White</dc:description>
  <cp:lastModifiedBy>Goswami, Rohan M., M.D.</cp:lastModifiedBy>
  <cp:revision>3</cp:revision>
  <dcterms:created xsi:type="dcterms:W3CDTF">2024-04-05T01:10:52Z</dcterms:created>
  <dcterms:modified xsi:type="dcterms:W3CDTF">2024-04-24T14:59:33Z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2022-09-08T23:12:35</vt:lpwstr>
  </property>
  <property fmtid="{D5CDD505-2E9C-101B-9397-08002B2CF9AE}" pid="3" name="TemplafyTenantId">
    <vt:lpwstr>mcbrandtemplates</vt:lpwstr>
  </property>
  <property fmtid="{D5CDD505-2E9C-101B-9397-08002B2CF9AE}" pid="4" name="TemplafyTemplateId">
    <vt:lpwstr>637982755528693929</vt:lpwstr>
  </property>
  <property fmtid="{D5CDD505-2E9C-101B-9397-08002B2CF9AE}" pid="5" name="TemplafyUserProfileId">
    <vt:lpwstr>637990551564405671</vt:lpwstr>
  </property>
  <property fmtid="{D5CDD505-2E9C-101B-9397-08002B2CF9AE}" pid="6" name="TemplafyFromBlank">
    <vt:bool>true</vt:bool>
  </property>
</Properties>
</file>