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Google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oogleSans-regular.fntdata"/><Relationship Id="rId10" Type="http://schemas.openxmlformats.org/officeDocument/2006/relationships/slide" Target="slides/slide5.xml"/><Relationship Id="rId13" Type="http://schemas.openxmlformats.org/officeDocument/2006/relationships/font" Target="fonts/GoogleSans-italic.fntdata"/><Relationship Id="rId12" Type="http://schemas.openxmlformats.org/officeDocument/2006/relationships/font" Target="fonts/Google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Google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f43391a4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cf43391a4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f43391a4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f43391a4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f43391a4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cf43391a4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f43391a4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cf43391a4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Inspiration</a:t>
            </a:r>
            <a:r>
              <a:rPr lang="en"/>
              <a:t>: https://medium.com/decodingml/this-is-how-you-can-build-deploy-a-streaming-pipeline-to-populate-a-vector-db-for-real-time-rag-c92cfbbd4d62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</a:t>
            </a:r>
            <a:r>
              <a:rPr lang="en">
                <a:solidFill>
                  <a:srgbClr val="1155CC"/>
                </a:solidFill>
              </a:rPr>
              <a:t>RAG</a:t>
            </a:r>
            <a:r>
              <a:rPr lang="en"/>
              <a:t> to Riches!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what, the how, and the why of RAGs!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</a:rPr>
              <a:t>Ankit Virmani</a:t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</a:rPr>
              <a:t>Data/ML specialist for over a decade</a:t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</a:rPr>
              <a:t>Data Engineering, Ethical AI, Machine Learning</a:t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</a:rPr>
              <a:t>Live in Seattle with my family!</a:t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B5394"/>
                </a:solidFill>
              </a:rPr>
              <a:t>Love horror movies, dogs and data!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62" name="Google Shape;62;p14"/>
          <p:cNvSpPr txBox="1"/>
          <p:nvPr>
            <p:ph idx="4294967295" type="subTitle"/>
          </p:nvPr>
        </p:nvSpPr>
        <p:spPr>
          <a:xfrm>
            <a:off x="253250" y="39373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700">
                <a:solidFill>
                  <a:srgbClr val="990000"/>
                </a:solidFill>
              </a:rPr>
              <a:t>All views are my own and are not representative of my current or previous employers!</a:t>
            </a:r>
            <a:endParaRPr b="1" sz="170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311700" y="270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RAG - Overview</a:t>
            </a:r>
            <a:endParaRPr sz="28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" name="Google Shape;68;p15"/>
          <p:cNvSpPr/>
          <p:nvPr/>
        </p:nvSpPr>
        <p:spPr>
          <a:xfrm rot="-5400000">
            <a:off x="-431600" y="1911225"/>
            <a:ext cx="1755600" cy="332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</a:t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 rot="-5400000">
            <a:off x="-117350" y="3569500"/>
            <a:ext cx="1127100" cy="332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</a:t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820975" y="1205925"/>
            <a:ext cx="1495800" cy="422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User Query</a:t>
            </a:r>
            <a:endParaRPr b="1" sz="11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2862283" y="1205925"/>
            <a:ext cx="1495800" cy="422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Knowledge Retrieval</a:t>
            </a:r>
            <a:endParaRPr b="1" sz="11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4903592" y="1205925"/>
            <a:ext cx="1495800" cy="422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Augmented Input</a:t>
            </a:r>
            <a:endParaRPr b="1" sz="11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6944900" y="1205925"/>
            <a:ext cx="1495800" cy="422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Generation</a:t>
            </a:r>
            <a:endParaRPr b="1" sz="11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74" name="Google Shape;74;p15"/>
          <p:cNvCxnSpPr/>
          <p:nvPr/>
        </p:nvCxnSpPr>
        <p:spPr>
          <a:xfrm>
            <a:off x="2316775" y="1417125"/>
            <a:ext cx="545400" cy="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" name="Google Shape;75;p15"/>
          <p:cNvCxnSpPr/>
          <p:nvPr/>
        </p:nvCxnSpPr>
        <p:spPr>
          <a:xfrm>
            <a:off x="4358137" y="1415319"/>
            <a:ext cx="545400" cy="36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" name="Google Shape;76;p15"/>
          <p:cNvCxnSpPr/>
          <p:nvPr/>
        </p:nvCxnSpPr>
        <p:spPr>
          <a:xfrm>
            <a:off x="6399487" y="1415319"/>
            <a:ext cx="545400" cy="36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" name="Google Shape;77;p15"/>
          <p:cNvSpPr/>
          <p:nvPr/>
        </p:nvSpPr>
        <p:spPr>
          <a:xfrm>
            <a:off x="821000" y="1745750"/>
            <a:ext cx="1495800" cy="1203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You ask the LLM a question or give it a task</a:t>
            </a:r>
            <a:endParaRPr b="1" sz="9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2862308" y="1745750"/>
            <a:ext cx="1495800" cy="1203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RAG searches a knowledge base (like a database, Wikipedia, etc.) and extracts relevant information based on the user's query</a:t>
            </a:r>
            <a:endParaRPr b="1" sz="9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4903617" y="1745750"/>
            <a:ext cx="1495800" cy="1203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The retrieved information is combined with the original user query to create a new, information-rich input for the LLM</a:t>
            </a:r>
            <a:endParaRPr b="1" sz="9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944925" y="1745750"/>
            <a:ext cx="1495800" cy="1203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The LLM processes this input, using both its existing knowledge and the newly retrieved facts to generate a more informed and accurate response.</a:t>
            </a:r>
            <a:endParaRPr b="1" sz="9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859675" y="3134050"/>
            <a:ext cx="7581000" cy="1203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Limited Knowledge:</a:t>
            </a:r>
            <a:r>
              <a:rPr lang="en" sz="9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 LLMs are trained on massive amounts of data, but their knowledge can still be outdated or incomplete. RAG provides access to real-time information and specialized knowledge sources.</a:t>
            </a:r>
            <a:endParaRPr sz="9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Factual Errors:</a:t>
            </a:r>
            <a:r>
              <a:rPr lang="en" sz="9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 LLMs occasionally produce incorrect or misleading information (hallucinations). RAG helps ground the responses in actual facts retrieved from trusted sources.</a:t>
            </a:r>
            <a:endParaRPr sz="9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Generic Responses:</a:t>
            </a:r>
            <a:r>
              <a:rPr lang="en" sz="900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rPr>
              <a:t> LLMs sometimes struggle to provide specific or tailored responses. RAG allows them to draw on specific examples and relevant details from the knowledge base.</a:t>
            </a:r>
            <a:endParaRPr sz="9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340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Example of a RAG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649375" y="1041000"/>
            <a:ext cx="7581000" cy="2904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b="1"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Question:</a:t>
            </a: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What is the tallest mountain in the world?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b="1"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Retrieved Knowledge:</a:t>
            </a: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...Mount Everest is the tallest mountain on Earth... Its peak elevation is 8,848 meters…</a:t>
            </a:r>
            <a:r>
              <a:rPr lang="en" sz="1500">
                <a:solidFill>
                  <a:srgbClr val="990000"/>
                </a:solidFill>
                <a:latin typeface="Google Sans"/>
                <a:ea typeface="Google Sans"/>
                <a:cs typeface="Google Sans"/>
                <a:sym typeface="Google Sans"/>
              </a:rPr>
              <a:t> [ RAG system- the user prompt has not yet gone to the LLM]</a:t>
            </a:r>
            <a:endParaRPr sz="1500">
              <a:solidFill>
                <a:srgbClr val="990000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The LLM then generates the final response:</a:t>
            </a:r>
            <a:endParaRPr sz="15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oogle Sans"/>
              <a:buChar char="●"/>
            </a:pPr>
            <a:r>
              <a:rPr b="1"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Answer:</a:t>
            </a:r>
            <a:r>
              <a:rPr lang="en" sz="15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 The tallest mountain in the world is Mount Everest, with a peak elevation of 8,848 meters. [</a:t>
            </a:r>
            <a:r>
              <a:rPr lang="en" sz="1500">
                <a:solidFill>
                  <a:srgbClr val="38761D"/>
                </a:solidFill>
                <a:latin typeface="Google Sans"/>
                <a:ea typeface="Google Sans"/>
                <a:cs typeface="Google Sans"/>
                <a:sym typeface="Google Sans"/>
              </a:rPr>
              <a:t>With the user question and the retrieved knowledge as the input]</a:t>
            </a:r>
            <a:endParaRPr b="1" sz="1600">
              <a:solidFill>
                <a:srgbClr val="38761D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800" y="35425"/>
            <a:ext cx="8520600" cy="3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Architecture- Real Time RAG and Fine-tuning system</a:t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450375" y="742625"/>
            <a:ext cx="3254700" cy="139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5439100" y="690950"/>
            <a:ext cx="3254700" cy="3979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450375" y="2742350"/>
            <a:ext cx="3254700" cy="1928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596225" y="1128125"/>
            <a:ext cx="1043700" cy="621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API/Web sources</a:t>
            </a:r>
            <a:endParaRPr sz="1300"/>
          </a:p>
        </p:txBody>
      </p:sp>
      <p:sp>
        <p:nvSpPr>
          <p:cNvPr id="97" name="Google Shape;97;p17"/>
          <p:cNvSpPr/>
          <p:nvPr/>
        </p:nvSpPr>
        <p:spPr>
          <a:xfrm>
            <a:off x="2251825" y="1128125"/>
            <a:ext cx="1043700" cy="621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Streaming Service</a:t>
            </a:r>
            <a:endParaRPr sz="1300"/>
          </a:p>
        </p:txBody>
      </p:sp>
      <p:cxnSp>
        <p:nvCxnSpPr>
          <p:cNvPr id="98" name="Google Shape;98;p17"/>
          <p:cNvCxnSpPr>
            <a:stCxn id="96" idx="3"/>
            <a:endCxn id="97" idx="1"/>
          </p:cNvCxnSpPr>
          <p:nvPr/>
        </p:nvCxnSpPr>
        <p:spPr>
          <a:xfrm>
            <a:off x="1639925" y="1438625"/>
            <a:ext cx="61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" name="Google Shape;99;p17"/>
          <p:cNvSpPr/>
          <p:nvPr/>
        </p:nvSpPr>
        <p:spPr>
          <a:xfrm>
            <a:off x="3989638" y="1613850"/>
            <a:ext cx="1164900" cy="621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Embedding Model</a:t>
            </a:r>
            <a:endParaRPr sz="1300"/>
          </a:p>
        </p:txBody>
      </p:sp>
      <p:sp>
        <p:nvSpPr>
          <p:cNvPr id="100" name="Google Shape;100;p17"/>
          <p:cNvSpPr/>
          <p:nvPr/>
        </p:nvSpPr>
        <p:spPr>
          <a:xfrm>
            <a:off x="4015600" y="2571750"/>
            <a:ext cx="1113000" cy="702600"/>
          </a:xfrm>
          <a:prstGeom prst="can">
            <a:avLst>
              <a:gd fmla="val 2500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Embedding Database</a:t>
            </a:r>
            <a:endParaRPr/>
          </a:p>
        </p:txBody>
      </p:sp>
      <p:cxnSp>
        <p:nvCxnSpPr>
          <p:cNvPr id="101" name="Google Shape;101;p17"/>
          <p:cNvCxnSpPr>
            <a:stCxn id="97" idx="3"/>
            <a:endCxn id="99" idx="0"/>
          </p:cNvCxnSpPr>
          <p:nvPr/>
        </p:nvCxnSpPr>
        <p:spPr>
          <a:xfrm>
            <a:off x="3295525" y="1438625"/>
            <a:ext cx="1276500" cy="175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7"/>
          <p:cNvCxnSpPr>
            <a:stCxn id="99" idx="2"/>
            <a:endCxn id="100" idx="1"/>
          </p:cNvCxnSpPr>
          <p:nvPr/>
        </p:nvCxnSpPr>
        <p:spPr>
          <a:xfrm>
            <a:off x="4572088" y="2234850"/>
            <a:ext cx="0" cy="33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" name="Google Shape;103;p17"/>
          <p:cNvSpPr/>
          <p:nvPr/>
        </p:nvSpPr>
        <p:spPr>
          <a:xfrm>
            <a:off x="1387725" y="2859300"/>
            <a:ext cx="1380000" cy="551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UI/Front End (ex. Bot)</a:t>
            </a:r>
            <a:endParaRPr sz="1300"/>
          </a:p>
        </p:txBody>
      </p:sp>
      <p:sp>
        <p:nvSpPr>
          <p:cNvPr id="104" name="Google Shape;104;p17"/>
          <p:cNvSpPr/>
          <p:nvPr/>
        </p:nvSpPr>
        <p:spPr>
          <a:xfrm>
            <a:off x="1387725" y="3644685"/>
            <a:ext cx="1380000" cy="551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Restful API</a:t>
            </a:r>
            <a:endParaRPr sz="1300"/>
          </a:p>
        </p:txBody>
      </p:sp>
      <p:sp>
        <p:nvSpPr>
          <p:cNvPr id="105" name="Google Shape;105;p17"/>
          <p:cNvSpPr/>
          <p:nvPr/>
        </p:nvSpPr>
        <p:spPr>
          <a:xfrm>
            <a:off x="6057375" y="593275"/>
            <a:ext cx="2121600" cy="336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LLM Training/Fine tuning</a:t>
            </a:r>
            <a:endParaRPr sz="1300"/>
          </a:p>
        </p:txBody>
      </p:sp>
      <p:sp>
        <p:nvSpPr>
          <p:cNvPr id="106" name="Google Shape;106;p17"/>
          <p:cNvSpPr/>
          <p:nvPr/>
        </p:nvSpPr>
        <p:spPr>
          <a:xfrm>
            <a:off x="6535725" y="1429900"/>
            <a:ext cx="1164900" cy="380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LLM model</a:t>
            </a:r>
            <a:endParaRPr sz="1300"/>
          </a:p>
        </p:txBody>
      </p:sp>
      <p:sp>
        <p:nvSpPr>
          <p:cNvPr id="107" name="Google Shape;107;p17"/>
          <p:cNvSpPr/>
          <p:nvPr/>
        </p:nvSpPr>
        <p:spPr>
          <a:xfrm>
            <a:off x="6535725" y="2103668"/>
            <a:ext cx="1164900" cy="380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Generate Q/A</a:t>
            </a:r>
            <a:endParaRPr sz="1300"/>
          </a:p>
        </p:txBody>
      </p:sp>
      <p:sp>
        <p:nvSpPr>
          <p:cNvPr id="108" name="Google Shape;108;p17"/>
          <p:cNvSpPr/>
          <p:nvPr/>
        </p:nvSpPr>
        <p:spPr>
          <a:xfrm>
            <a:off x="6377625" y="2777435"/>
            <a:ext cx="1481100" cy="380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Q/A dataset for fine tuning</a:t>
            </a:r>
            <a:endParaRPr sz="1300"/>
          </a:p>
        </p:txBody>
      </p:sp>
      <p:sp>
        <p:nvSpPr>
          <p:cNvPr id="109" name="Google Shape;109;p17"/>
          <p:cNvSpPr/>
          <p:nvPr/>
        </p:nvSpPr>
        <p:spPr>
          <a:xfrm>
            <a:off x="6377625" y="3451203"/>
            <a:ext cx="1481100" cy="380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Model Fine-tuning (QLoRa)</a:t>
            </a:r>
            <a:endParaRPr sz="1300"/>
          </a:p>
        </p:txBody>
      </p:sp>
      <p:sp>
        <p:nvSpPr>
          <p:cNvPr id="110" name="Google Shape;110;p17"/>
          <p:cNvSpPr/>
          <p:nvPr/>
        </p:nvSpPr>
        <p:spPr>
          <a:xfrm>
            <a:off x="736875" y="649963"/>
            <a:ext cx="2681700" cy="336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Real-time data engineering</a:t>
            </a:r>
            <a:endParaRPr sz="1300"/>
          </a:p>
        </p:txBody>
      </p:sp>
      <p:sp>
        <p:nvSpPr>
          <p:cNvPr id="111" name="Google Shape;111;p17"/>
          <p:cNvSpPr/>
          <p:nvPr/>
        </p:nvSpPr>
        <p:spPr>
          <a:xfrm>
            <a:off x="1016925" y="4497700"/>
            <a:ext cx="2121600" cy="336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Inference</a:t>
            </a:r>
            <a:endParaRPr sz="1300"/>
          </a:p>
        </p:txBody>
      </p:sp>
      <p:cxnSp>
        <p:nvCxnSpPr>
          <p:cNvPr id="112" name="Google Shape;112;p17"/>
          <p:cNvCxnSpPr>
            <a:stCxn id="106" idx="2"/>
            <a:endCxn id="107" idx="0"/>
          </p:cNvCxnSpPr>
          <p:nvPr/>
        </p:nvCxnSpPr>
        <p:spPr>
          <a:xfrm>
            <a:off x="7118175" y="1810300"/>
            <a:ext cx="0" cy="29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" name="Google Shape;113;p17"/>
          <p:cNvCxnSpPr/>
          <p:nvPr/>
        </p:nvCxnSpPr>
        <p:spPr>
          <a:xfrm>
            <a:off x="7118175" y="2484050"/>
            <a:ext cx="0" cy="29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" name="Google Shape;114;p17"/>
          <p:cNvCxnSpPr/>
          <p:nvPr/>
        </p:nvCxnSpPr>
        <p:spPr>
          <a:xfrm>
            <a:off x="7118175" y="3157825"/>
            <a:ext cx="0" cy="29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5" name="Google Shape;115;p17"/>
          <p:cNvSpPr/>
          <p:nvPr/>
        </p:nvSpPr>
        <p:spPr>
          <a:xfrm>
            <a:off x="6377625" y="4124978"/>
            <a:ext cx="1481100" cy="3804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Experiment Tracking</a:t>
            </a:r>
            <a:endParaRPr sz="1300"/>
          </a:p>
        </p:txBody>
      </p:sp>
      <p:sp>
        <p:nvSpPr>
          <p:cNvPr id="116" name="Google Shape;116;p17"/>
          <p:cNvSpPr/>
          <p:nvPr/>
        </p:nvSpPr>
        <p:spPr>
          <a:xfrm>
            <a:off x="3831525" y="3451203"/>
            <a:ext cx="1481100" cy="3804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Model Registry</a:t>
            </a:r>
            <a:endParaRPr sz="1300"/>
          </a:p>
        </p:txBody>
      </p:sp>
      <p:cxnSp>
        <p:nvCxnSpPr>
          <p:cNvPr id="117" name="Google Shape;117;p17"/>
          <p:cNvCxnSpPr>
            <a:stCxn id="109" idx="1"/>
            <a:endCxn id="116" idx="3"/>
          </p:cNvCxnSpPr>
          <p:nvPr/>
        </p:nvCxnSpPr>
        <p:spPr>
          <a:xfrm rot="10800000">
            <a:off x="5312625" y="3641403"/>
            <a:ext cx="106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17"/>
          <p:cNvCxnSpPr>
            <a:stCxn id="103" idx="2"/>
            <a:endCxn id="104" idx="0"/>
          </p:cNvCxnSpPr>
          <p:nvPr/>
        </p:nvCxnSpPr>
        <p:spPr>
          <a:xfrm>
            <a:off x="2077725" y="3410700"/>
            <a:ext cx="0" cy="23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Google Shape;119;p17"/>
          <p:cNvCxnSpPr>
            <a:stCxn id="116" idx="1"/>
            <a:endCxn id="104" idx="3"/>
          </p:cNvCxnSpPr>
          <p:nvPr/>
        </p:nvCxnSpPr>
        <p:spPr>
          <a:xfrm flipH="1">
            <a:off x="2767725" y="3641403"/>
            <a:ext cx="1063800" cy="279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17"/>
          <p:cNvCxnSpPr>
            <a:stCxn id="100" idx="4"/>
            <a:endCxn id="107" idx="1"/>
          </p:cNvCxnSpPr>
          <p:nvPr/>
        </p:nvCxnSpPr>
        <p:spPr>
          <a:xfrm flipH="1" rot="10800000">
            <a:off x="5128600" y="2293950"/>
            <a:ext cx="1407000" cy="629100"/>
          </a:xfrm>
          <a:prstGeom prst="curvedConnector3">
            <a:avLst>
              <a:gd fmla="val 5000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