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tmp" ContentType="image/png"/>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7.xml" ContentType="application/vnd.openxmlformats-officedocument.theme+xml"/>
  <Override PartName="/ppt/tags/tag3.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4"/>
    <p:sldMasterId id="2147483857" r:id="rId5"/>
    <p:sldMasterId id="2147483896" r:id="rId6"/>
    <p:sldMasterId id="2147483936" r:id="rId7"/>
    <p:sldMasterId id="2147483942" r:id="rId8"/>
    <p:sldMasterId id="2147483946" r:id="rId9"/>
    <p:sldMasterId id="2147483996" r:id="rId10"/>
  </p:sldMasterIdLst>
  <p:notesMasterIdLst>
    <p:notesMasterId r:id="rId50"/>
  </p:notesMasterIdLst>
  <p:sldIdLst>
    <p:sldId id="286" r:id="rId11"/>
    <p:sldId id="2147475638" r:id="rId12"/>
    <p:sldId id="2147469480" r:id="rId13"/>
    <p:sldId id="2147483240" r:id="rId14"/>
    <p:sldId id="2147475635" r:id="rId15"/>
    <p:sldId id="274" r:id="rId16"/>
    <p:sldId id="2147475648" r:id="rId17"/>
    <p:sldId id="2147483235" r:id="rId18"/>
    <p:sldId id="2147475633" r:id="rId19"/>
    <p:sldId id="2147483067" r:id="rId20"/>
    <p:sldId id="2147483242" r:id="rId21"/>
    <p:sldId id="2147475642" r:id="rId22"/>
    <p:sldId id="2147475649" r:id="rId23"/>
    <p:sldId id="2147475695" r:id="rId24"/>
    <p:sldId id="2147483236" r:id="rId25"/>
    <p:sldId id="2147483237" r:id="rId26"/>
    <p:sldId id="287" r:id="rId27"/>
    <p:sldId id="2147475634" r:id="rId28"/>
    <p:sldId id="283" r:id="rId29"/>
    <p:sldId id="2147475644" r:id="rId30"/>
    <p:sldId id="2147475636" r:id="rId31"/>
    <p:sldId id="2147475637" r:id="rId32"/>
    <p:sldId id="257" r:id="rId33"/>
    <p:sldId id="265" r:id="rId34"/>
    <p:sldId id="2147483241" r:id="rId35"/>
    <p:sldId id="2147469503" r:id="rId36"/>
    <p:sldId id="2147475640" r:id="rId37"/>
    <p:sldId id="2147475641" r:id="rId38"/>
    <p:sldId id="2147475643" r:id="rId39"/>
    <p:sldId id="2147475647" r:id="rId40"/>
    <p:sldId id="2147475630" r:id="rId41"/>
    <p:sldId id="256" r:id="rId42"/>
    <p:sldId id="2147475628" r:id="rId43"/>
    <p:sldId id="2147475614" r:id="rId44"/>
    <p:sldId id="2147475626" r:id="rId45"/>
    <p:sldId id="2147475613" r:id="rId46"/>
    <p:sldId id="2147475589" r:id="rId47"/>
    <p:sldId id="2147470643" r:id="rId48"/>
    <p:sldId id="2147475639" r:id="rId4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0197EA-3DFA-7705-C5F0-5ADD9CDC469D}" name="Anello, Shelly" initials="AS" userId="S::shelly.anello@hpe.com::731e412d-194f-4d54-b400-915997e07b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e Waddell" initials="KW" lastIdx="8" clrIdx="0">
    <p:extLst>
      <p:ext uri="{19B8F6BF-5375-455C-9EA6-DF929625EA0E}">
        <p15:presenceInfo xmlns:p15="http://schemas.microsoft.com/office/powerpoint/2012/main" userId="069bb10bc088ea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D2F6"/>
    <a:srgbClr val="FF4B06"/>
    <a:srgbClr val="000000"/>
    <a:srgbClr val="B9E9F6"/>
    <a:srgbClr val="C9FFF2"/>
    <a:srgbClr val="F2F2F2"/>
    <a:srgbClr val="CCFDF3"/>
    <a:srgbClr val="195778"/>
    <a:srgbClr val="133244"/>
    <a:srgbClr val="1949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7" autoAdjust="0"/>
    <p:restoredTop sz="91155" autoAdjust="0"/>
  </p:normalViewPr>
  <p:slideViewPr>
    <p:cSldViewPr snapToGrid="0">
      <p:cViewPr varScale="1">
        <p:scale>
          <a:sx n="132" d="100"/>
          <a:sy n="132" d="100"/>
        </p:scale>
        <p:origin x="656" y="176"/>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nic/Library/Containers/com.microsoft.Outlook/Data/tmp/Outlook%20Temp/cirrus%5b84%5d.xlsx" TargetMode="External"/></Relationships>
</file>

<file path=ppt/charts/_rels/chart3.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66868464501926"/>
          <c:y val="5.6185312962050274E-2"/>
          <c:w val="0.88002201430930105"/>
          <c:h val="0.88713652045342528"/>
        </c:manualLayout>
      </c:layout>
      <c:lineChart>
        <c:grouping val="standard"/>
        <c:varyColors val="0"/>
        <c:ser>
          <c:idx val="0"/>
          <c:order val="0"/>
          <c:spPr>
            <a:ln w="19050" cmpd="sng" algn="ctr">
              <a:solidFill>
                <a:schemeClr val="accent1"/>
              </a:solidFill>
              <a:prstDash val="solid"/>
            </a:ln>
          </c:spPr>
          <c:marker>
            <c:symbol val="none"/>
          </c:marker>
          <c:dPt>
            <c:idx val="2"/>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0-8630-4A9A-B2FD-BEEFBBCEF2DF}"/>
              </c:ext>
            </c:extLst>
          </c:dPt>
          <c:dPt>
            <c:idx val="3"/>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1-8630-4A9A-B2FD-BEEFBBCEF2DF}"/>
              </c:ext>
            </c:extLst>
          </c:dPt>
          <c:dPt>
            <c:idx val="4"/>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2-8630-4A9A-B2FD-BEEFBBCEF2DF}"/>
              </c:ext>
            </c:extLst>
          </c:dPt>
          <c:dPt>
            <c:idx val="5"/>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3-8630-4A9A-B2FD-BEEFBBCEF2DF}"/>
              </c:ext>
            </c:extLst>
          </c:dPt>
          <c:val>
            <c:numRef>
              <c:f>Sheet1!$A$1:$H$1</c:f>
              <c:numCache>
                <c:formatCode>General</c:formatCode>
                <c:ptCount val="8"/>
                <c:pt idx="2">
                  <c:v>502.45</c:v>
                </c:pt>
                <c:pt idx="3">
                  <c:v>265.45999999999998</c:v>
                </c:pt>
                <c:pt idx="4">
                  <c:v>150.09</c:v>
                </c:pt>
                <c:pt idx="5">
                  <c:v>90.83</c:v>
                </c:pt>
              </c:numCache>
            </c:numRef>
          </c:val>
          <c:smooth val="0"/>
          <c:extLst>
            <c:ext xmlns:c16="http://schemas.microsoft.com/office/drawing/2014/chart" uri="{C3380CC4-5D6E-409C-BE32-E72D297353CC}">
              <c16:uniqueId val="{00000004-8630-4A9A-B2FD-BEEFBBCEF2DF}"/>
            </c:ext>
          </c:extLst>
        </c:ser>
        <c:ser>
          <c:idx val="1"/>
          <c:order val="1"/>
          <c:spPr>
            <a:ln w="19050" cmpd="sng" algn="ctr">
              <a:solidFill>
                <a:schemeClr val="accent1"/>
              </a:solidFill>
              <a:prstDash val="lgDash"/>
            </a:ln>
          </c:spPr>
          <c:marker>
            <c:symbol val="none"/>
          </c:marker>
          <c:dPt>
            <c:idx val="5"/>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5-8630-4A9A-B2FD-BEEFBBCEF2DF}"/>
              </c:ext>
            </c:extLst>
          </c:dPt>
          <c:dPt>
            <c:idx val="6"/>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6-8630-4A9A-B2FD-BEEFBBCEF2DF}"/>
              </c:ext>
            </c:extLst>
          </c:dPt>
          <c:dPt>
            <c:idx val="7"/>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7-8630-4A9A-B2FD-BEEFBBCEF2DF}"/>
              </c:ext>
            </c:extLst>
          </c:dPt>
          <c:val>
            <c:numRef>
              <c:f>Sheet1!$A$2:$H$2</c:f>
              <c:numCache>
                <c:formatCode>General</c:formatCode>
                <c:ptCount val="8"/>
                <c:pt idx="5">
                  <c:v>90.83</c:v>
                </c:pt>
                <c:pt idx="6">
                  <c:v>87.71</c:v>
                </c:pt>
                <c:pt idx="7">
                  <c:v>117.31</c:v>
                </c:pt>
              </c:numCache>
            </c:numRef>
          </c:val>
          <c:smooth val="0"/>
          <c:extLst>
            <c:ext xmlns:c16="http://schemas.microsoft.com/office/drawing/2014/chart" uri="{C3380CC4-5D6E-409C-BE32-E72D297353CC}">
              <c16:uniqueId val="{00000008-8630-4A9A-B2FD-BEEFBBCEF2DF}"/>
            </c:ext>
          </c:extLst>
        </c:ser>
        <c:ser>
          <c:idx val="2"/>
          <c:order val="2"/>
          <c:spPr>
            <a:ln w="19050" cmpd="sng" algn="ctr">
              <a:solidFill>
                <a:schemeClr val="accent2"/>
              </a:solidFill>
              <a:prstDash val="solid"/>
            </a:ln>
          </c:spPr>
          <c:marker>
            <c:symbol val="none"/>
          </c:marker>
          <c:dPt>
            <c:idx val="2"/>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9-8630-4A9A-B2FD-BEEFBBCEF2DF}"/>
              </c:ext>
            </c:extLst>
          </c:dPt>
          <c:dPt>
            <c:idx val="3"/>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A-8630-4A9A-B2FD-BEEFBBCEF2DF}"/>
              </c:ext>
            </c:extLst>
          </c:dPt>
          <c:dPt>
            <c:idx val="4"/>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B-8630-4A9A-B2FD-BEEFBBCEF2DF}"/>
              </c:ext>
            </c:extLst>
          </c:dPt>
          <c:dPt>
            <c:idx val="5"/>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C-8630-4A9A-B2FD-BEEFBBCEF2DF}"/>
              </c:ext>
            </c:extLst>
          </c:dPt>
          <c:val>
            <c:numRef>
              <c:f>Sheet1!$A$3:$H$3</c:f>
              <c:numCache>
                <c:formatCode>General</c:formatCode>
                <c:ptCount val="8"/>
                <c:pt idx="2">
                  <c:v>478.81</c:v>
                </c:pt>
                <c:pt idx="3">
                  <c:v>239.74</c:v>
                </c:pt>
                <c:pt idx="4">
                  <c:v>120.21</c:v>
                </c:pt>
                <c:pt idx="5">
                  <c:v>48.5</c:v>
                </c:pt>
              </c:numCache>
            </c:numRef>
          </c:val>
          <c:smooth val="0"/>
          <c:extLst>
            <c:ext xmlns:c16="http://schemas.microsoft.com/office/drawing/2014/chart" uri="{C3380CC4-5D6E-409C-BE32-E72D297353CC}">
              <c16:uniqueId val="{0000000D-8630-4A9A-B2FD-BEEFBBCEF2DF}"/>
            </c:ext>
          </c:extLst>
        </c:ser>
        <c:ser>
          <c:idx val="3"/>
          <c:order val="3"/>
          <c:spPr>
            <a:ln w="19050" cmpd="sng" algn="ctr">
              <a:solidFill>
                <a:schemeClr val="accent2"/>
              </a:solidFill>
              <a:prstDash val="lgDash"/>
            </a:ln>
          </c:spPr>
          <c:marker>
            <c:symbol val="none"/>
          </c:marker>
          <c:dPt>
            <c:idx val="5"/>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E-8630-4A9A-B2FD-BEEFBBCEF2DF}"/>
              </c:ext>
            </c:extLst>
          </c:dPt>
          <c:dPt>
            <c:idx val="6"/>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F-8630-4A9A-B2FD-BEEFBBCEF2DF}"/>
              </c:ext>
            </c:extLst>
          </c:dPt>
          <c:dPt>
            <c:idx val="7"/>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0-8630-4A9A-B2FD-BEEFBBCEF2DF}"/>
              </c:ext>
            </c:extLst>
          </c:dPt>
          <c:val>
            <c:numRef>
              <c:f>Sheet1!$A$4:$H$4</c:f>
              <c:numCache>
                <c:formatCode>General</c:formatCode>
                <c:ptCount val="8"/>
                <c:pt idx="5">
                  <c:v>48.5</c:v>
                </c:pt>
                <c:pt idx="6">
                  <c:v>24.61</c:v>
                </c:pt>
                <c:pt idx="7">
                  <c:v>12.68</c:v>
                </c:pt>
              </c:numCache>
            </c:numRef>
          </c:val>
          <c:smooth val="0"/>
          <c:extLst>
            <c:ext xmlns:c16="http://schemas.microsoft.com/office/drawing/2014/chart" uri="{C3380CC4-5D6E-409C-BE32-E72D297353CC}">
              <c16:uniqueId val="{00000011-8630-4A9A-B2FD-BEEFBBCEF2DF}"/>
            </c:ext>
          </c:extLst>
        </c:ser>
        <c:ser>
          <c:idx val="4"/>
          <c:order val="4"/>
          <c:spPr>
            <a:ln w="19050" cmpd="sng" algn="ctr">
              <a:solidFill>
                <a:schemeClr val="accent3"/>
              </a:solidFill>
              <a:prstDash val="solid"/>
            </a:ln>
          </c:spPr>
          <c:marker>
            <c:symbol val="none"/>
          </c:marker>
          <c:dPt>
            <c:idx val="0"/>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12-8630-4A9A-B2FD-BEEFBBCEF2DF}"/>
              </c:ext>
            </c:extLst>
          </c:dPt>
          <c:dPt>
            <c:idx val="1"/>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13-8630-4A9A-B2FD-BEEFBBCEF2DF}"/>
              </c:ext>
            </c:extLst>
          </c:dPt>
          <c:dPt>
            <c:idx val="2"/>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14-8630-4A9A-B2FD-BEEFBBCEF2DF}"/>
              </c:ext>
            </c:extLst>
          </c:dPt>
          <c:dPt>
            <c:idx val="3"/>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15-8630-4A9A-B2FD-BEEFBBCEF2DF}"/>
              </c:ext>
            </c:extLst>
          </c:dPt>
          <c:dPt>
            <c:idx val="4"/>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16-8630-4A9A-B2FD-BEEFBBCEF2DF}"/>
              </c:ext>
            </c:extLst>
          </c:dPt>
          <c:dPt>
            <c:idx val="5"/>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17-8630-4A9A-B2FD-BEEFBBCEF2DF}"/>
              </c:ext>
            </c:extLst>
          </c:dPt>
          <c:val>
            <c:numRef>
              <c:f>Sheet1!$A$5:$H$5</c:f>
              <c:numCache>
                <c:formatCode>General</c:formatCode>
                <c:ptCount val="8"/>
                <c:pt idx="0">
                  <c:v>327.33</c:v>
                </c:pt>
                <c:pt idx="1">
                  <c:v>165.24</c:v>
                </c:pt>
                <c:pt idx="2">
                  <c:v>68.12</c:v>
                </c:pt>
                <c:pt idx="3">
                  <c:v>35.97</c:v>
                </c:pt>
                <c:pt idx="4">
                  <c:v>20.309999999999999</c:v>
                </c:pt>
                <c:pt idx="5">
                  <c:v>12.25</c:v>
                </c:pt>
              </c:numCache>
            </c:numRef>
          </c:val>
          <c:smooth val="0"/>
          <c:extLst>
            <c:ext xmlns:c16="http://schemas.microsoft.com/office/drawing/2014/chart" uri="{C3380CC4-5D6E-409C-BE32-E72D297353CC}">
              <c16:uniqueId val="{00000018-8630-4A9A-B2FD-BEEFBBCEF2DF}"/>
            </c:ext>
          </c:extLst>
        </c:ser>
        <c:ser>
          <c:idx val="5"/>
          <c:order val="5"/>
          <c:spPr>
            <a:ln w="19050" cmpd="sng" algn="ctr">
              <a:solidFill>
                <a:schemeClr val="accent3"/>
              </a:solidFill>
              <a:prstDash val="lgDash"/>
            </a:ln>
          </c:spPr>
          <c:marker>
            <c:symbol val="none"/>
          </c:marker>
          <c:dPt>
            <c:idx val="5"/>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19-8630-4A9A-B2FD-BEEFBBCEF2DF}"/>
              </c:ext>
            </c:extLst>
          </c:dPt>
          <c:dPt>
            <c:idx val="6"/>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1A-8630-4A9A-B2FD-BEEFBBCEF2DF}"/>
              </c:ext>
            </c:extLst>
          </c:dPt>
          <c:dPt>
            <c:idx val="7"/>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1B-8630-4A9A-B2FD-BEEFBBCEF2DF}"/>
              </c:ext>
            </c:extLst>
          </c:dPt>
          <c:val>
            <c:numRef>
              <c:f>Sheet1!$A$6:$H$6</c:f>
              <c:numCache>
                <c:formatCode>General</c:formatCode>
                <c:ptCount val="8"/>
                <c:pt idx="5">
                  <c:v>12.25</c:v>
                </c:pt>
                <c:pt idx="6">
                  <c:v>11.79</c:v>
                </c:pt>
                <c:pt idx="7">
                  <c:v>15.74</c:v>
                </c:pt>
              </c:numCache>
            </c:numRef>
          </c:val>
          <c:smooth val="0"/>
          <c:extLst>
            <c:ext xmlns:c16="http://schemas.microsoft.com/office/drawing/2014/chart" uri="{C3380CC4-5D6E-409C-BE32-E72D297353CC}">
              <c16:uniqueId val="{0000001C-8630-4A9A-B2FD-BEEFBBCEF2DF}"/>
            </c:ext>
          </c:extLst>
        </c:ser>
        <c:ser>
          <c:idx val="6"/>
          <c:order val="6"/>
          <c:spPr>
            <a:ln w="28575" cmpd="sng" algn="ctr">
              <a:solidFill>
                <a:srgbClr val="007770"/>
              </a:solidFill>
              <a:prstDash val="solid"/>
            </a:ln>
          </c:spPr>
          <c:marker>
            <c:symbol val="none"/>
          </c:marker>
          <c:dPt>
            <c:idx val="0"/>
            <c:marker>
              <c:symbol val="circle"/>
              <c:size val="6"/>
              <c:spPr>
                <a:solidFill>
                  <a:srgbClr val="007770"/>
                </a:solidFill>
                <a:ln w="9525" cmpd="sng" algn="ctr">
                  <a:solidFill>
                    <a:srgbClr val="007770"/>
                  </a:solidFill>
                  <a:prstDash val="solid"/>
                </a:ln>
              </c:spPr>
            </c:marker>
            <c:bubble3D val="0"/>
            <c:extLst>
              <c:ext xmlns:c16="http://schemas.microsoft.com/office/drawing/2014/chart" uri="{C3380CC4-5D6E-409C-BE32-E72D297353CC}">
                <c16:uniqueId val="{0000001D-8630-4A9A-B2FD-BEEFBBCEF2DF}"/>
              </c:ext>
            </c:extLst>
          </c:dPt>
          <c:dPt>
            <c:idx val="1"/>
            <c:marker>
              <c:symbol val="circle"/>
              <c:size val="6"/>
              <c:spPr>
                <a:solidFill>
                  <a:srgbClr val="007770"/>
                </a:solidFill>
                <a:ln w="9525" cmpd="sng" algn="ctr">
                  <a:solidFill>
                    <a:srgbClr val="007770"/>
                  </a:solidFill>
                  <a:prstDash val="solid"/>
                </a:ln>
              </c:spPr>
            </c:marker>
            <c:bubble3D val="0"/>
            <c:extLst>
              <c:ext xmlns:c16="http://schemas.microsoft.com/office/drawing/2014/chart" uri="{C3380CC4-5D6E-409C-BE32-E72D297353CC}">
                <c16:uniqueId val="{0000001E-8630-4A9A-B2FD-BEEFBBCEF2DF}"/>
              </c:ext>
            </c:extLst>
          </c:dPt>
          <c:dPt>
            <c:idx val="2"/>
            <c:marker>
              <c:symbol val="circle"/>
              <c:size val="6"/>
              <c:spPr>
                <a:solidFill>
                  <a:srgbClr val="007770"/>
                </a:solidFill>
                <a:ln w="9525" cmpd="sng" algn="ctr">
                  <a:solidFill>
                    <a:srgbClr val="007770"/>
                  </a:solidFill>
                  <a:prstDash val="solid"/>
                </a:ln>
              </c:spPr>
            </c:marker>
            <c:bubble3D val="0"/>
            <c:extLst>
              <c:ext xmlns:c16="http://schemas.microsoft.com/office/drawing/2014/chart" uri="{C3380CC4-5D6E-409C-BE32-E72D297353CC}">
                <c16:uniqueId val="{0000001F-8630-4A9A-B2FD-BEEFBBCEF2DF}"/>
              </c:ext>
            </c:extLst>
          </c:dPt>
          <c:dPt>
            <c:idx val="3"/>
            <c:marker>
              <c:symbol val="circle"/>
              <c:size val="6"/>
              <c:spPr>
                <a:solidFill>
                  <a:srgbClr val="007770"/>
                </a:solidFill>
                <a:ln w="9525" cmpd="sng" algn="ctr">
                  <a:solidFill>
                    <a:srgbClr val="007770"/>
                  </a:solidFill>
                  <a:prstDash val="solid"/>
                </a:ln>
              </c:spPr>
            </c:marker>
            <c:bubble3D val="0"/>
            <c:extLst>
              <c:ext xmlns:c16="http://schemas.microsoft.com/office/drawing/2014/chart" uri="{C3380CC4-5D6E-409C-BE32-E72D297353CC}">
                <c16:uniqueId val="{00000020-8630-4A9A-B2FD-BEEFBBCEF2DF}"/>
              </c:ext>
            </c:extLst>
          </c:dPt>
          <c:dPt>
            <c:idx val="4"/>
            <c:marker>
              <c:symbol val="circle"/>
              <c:size val="6"/>
              <c:spPr>
                <a:solidFill>
                  <a:srgbClr val="007770"/>
                </a:solidFill>
                <a:ln w="9525" cmpd="sng" algn="ctr">
                  <a:solidFill>
                    <a:srgbClr val="007770"/>
                  </a:solidFill>
                  <a:prstDash val="solid"/>
                </a:ln>
              </c:spPr>
            </c:marker>
            <c:bubble3D val="0"/>
            <c:extLst>
              <c:ext xmlns:c16="http://schemas.microsoft.com/office/drawing/2014/chart" uri="{C3380CC4-5D6E-409C-BE32-E72D297353CC}">
                <c16:uniqueId val="{00000021-8630-4A9A-B2FD-BEEFBBCEF2DF}"/>
              </c:ext>
            </c:extLst>
          </c:dPt>
          <c:dPt>
            <c:idx val="5"/>
            <c:marker>
              <c:symbol val="circle"/>
              <c:size val="6"/>
              <c:spPr>
                <a:solidFill>
                  <a:srgbClr val="007770"/>
                </a:solidFill>
                <a:ln w="9525" cmpd="sng" algn="ctr">
                  <a:solidFill>
                    <a:srgbClr val="007770"/>
                  </a:solidFill>
                  <a:prstDash val="solid"/>
                </a:ln>
              </c:spPr>
            </c:marker>
            <c:bubble3D val="0"/>
            <c:extLst>
              <c:ext xmlns:c16="http://schemas.microsoft.com/office/drawing/2014/chart" uri="{C3380CC4-5D6E-409C-BE32-E72D297353CC}">
                <c16:uniqueId val="{00000022-8630-4A9A-B2FD-BEEFBBCEF2DF}"/>
              </c:ext>
            </c:extLst>
          </c:dPt>
          <c:val>
            <c:numRef>
              <c:f>Sheet1!$A$7:$H$7</c:f>
              <c:numCache>
                <c:formatCode>General</c:formatCode>
                <c:ptCount val="8"/>
                <c:pt idx="0">
                  <c:v>324.45999999999998</c:v>
                </c:pt>
                <c:pt idx="1">
                  <c:v>162.31</c:v>
                </c:pt>
                <c:pt idx="2">
                  <c:v>65.02</c:v>
                </c:pt>
                <c:pt idx="3">
                  <c:v>32.590000000000003</c:v>
                </c:pt>
                <c:pt idx="4">
                  <c:v>16.38</c:v>
                </c:pt>
                <c:pt idx="5">
                  <c:v>6.66</c:v>
                </c:pt>
              </c:numCache>
            </c:numRef>
          </c:val>
          <c:smooth val="0"/>
          <c:extLst>
            <c:ext xmlns:c16="http://schemas.microsoft.com/office/drawing/2014/chart" uri="{C3380CC4-5D6E-409C-BE32-E72D297353CC}">
              <c16:uniqueId val="{00000023-8630-4A9A-B2FD-BEEFBBCEF2DF}"/>
            </c:ext>
          </c:extLst>
        </c:ser>
        <c:ser>
          <c:idx val="7"/>
          <c:order val="7"/>
          <c:spPr>
            <a:ln w="19050" cmpd="sng" algn="ctr">
              <a:solidFill>
                <a:srgbClr val="007770"/>
              </a:solidFill>
              <a:prstDash val="lgDash"/>
            </a:ln>
          </c:spPr>
          <c:marker>
            <c:symbol val="none"/>
          </c:marker>
          <c:dPt>
            <c:idx val="5"/>
            <c:marker>
              <c:symbol val="circle"/>
              <c:size val="6"/>
              <c:spPr>
                <a:solidFill>
                  <a:srgbClr val="007770"/>
                </a:solidFill>
                <a:ln w="9525" cmpd="sng" algn="ctr">
                  <a:solidFill>
                    <a:srgbClr val="007770"/>
                  </a:solidFill>
                  <a:prstDash val="solid"/>
                </a:ln>
              </c:spPr>
            </c:marker>
            <c:bubble3D val="0"/>
            <c:extLst>
              <c:ext xmlns:c16="http://schemas.microsoft.com/office/drawing/2014/chart" uri="{C3380CC4-5D6E-409C-BE32-E72D297353CC}">
                <c16:uniqueId val="{00000024-8630-4A9A-B2FD-BEEFBBCEF2DF}"/>
              </c:ext>
            </c:extLst>
          </c:dPt>
          <c:dPt>
            <c:idx val="6"/>
            <c:marker>
              <c:symbol val="circle"/>
              <c:size val="6"/>
              <c:spPr>
                <a:solidFill>
                  <a:srgbClr val="007770"/>
                </a:solidFill>
                <a:ln w="9525" cmpd="sng" algn="ctr">
                  <a:solidFill>
                    <a:srgbClr val="007770"/>
                  </a:solidFill>
                  <a:prstDash val="solid"/>
                </a:ln>
              </c:spPr>
            </c:marker>
            <c:bubble3D val="0"/>
            <c:extLst>
              <c:ext xmlns:c16="http://schemas.microsoft.com/office/drawing/2014/chart" uri="{C3380CC4-5D6E-409C-BE32-E72D297353CC}">
                <c16:uniqueId val="{00000025-8630-4A9A-B2FD-BEEFBBCEF2DF}"/>
              </c:ext>
            </c:extLst>
          </c:dPt>
          <c:dPt>
            <c:idx val="7"/>
            <c:marker>
              <c:symbol val="circle"/>
              <c:size val="6"/>
              <c:spPr>
                <a:solidFill>
                  <a:srgbClr val="007770"/>
                </a:solidFill>
                <a:ln w="9525" cmpd="sng" algn="ctr">
                  <a:solidFill>
                    <a:srgbClr val="007770"/>
                  </a:solidFill>
                  <a:prstDash val="solid"/>
                </a:ln>
              </c:spPr>
            </c:marker>
            <c:bubble3D val="0"/>
            <c:extLst>
              <c:ext xmlns:c16="http://schemas.microsoft.com/office/drawing/2014/chart" uri="{C3380CC4-5D6E-409C-BE32-E72D297353CC}">
                <c16:uniqueId val="{00000026-8630-4A9A-B2FD-BEEFBBCEF2DF}"/>
              </c:ext>
            </c:extLst>
          </c:dPt>
          <c:val>
            <c:numRef>
              <c:f>Sheet1!$A$8:$H$8</c:f>
              <c:numCache>
                <c:formatCode>General</c:formatCode>
                <c:ptCount val="8"/>
                <c:pt idx="5">
                  <c:v>6.66</c:v>
                </c:pt>
                <c:pt idx="6">
                  <c:v>3.42</c:v>
                </c:pt>
                <c:pt idx="7">
                  <c:v>1.81</c:v>
                </c:pt>
              </c:numCache>
            </c:numRef>
          </c:val>
          <c:smooth val="0"/>
          <c:extLst>
            <c:ext xmlns:c16="http://schemas.microsoft.com/office/drawing/2014/chart" uri="{C3380CC4-5D6E-409C-BE32-E72D297353CC}">
              <c16:uniqueId val="{00000027-8630-4A9A-B2FD-BEEFBBCEF2DF}"/>
            </c:ext>
          </c:extLst>
        </c:ser>
        <c:dLbls>
          <c:showLegendKey val="0"/>
          <c:showVal val="0"/>
          <c:showCatName val="0"/>
          <c:showSerName val="0"/>
          <c:showPercent val="0"/>
          <c:showBubbleSize val="0"/>
        </c:dLbls>
        <c:smooth val="0"/>
        <c:axId val="1079066751"/>
        <c:axId val="1"/>
      </c:lineChart>
      <c:catAx>
        <c:axId val="1079066751"/>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1"/>
        <c:crosses val="min"/>
        <c:auto val="0"/>
        <c:lblAlgn val="ctr"/>
        <c:lblOffset val="100"/>
        <c:noMultiLvlLbl val="0"/>
      </c:catAx>
      <c:valAx>
        <c:axId val="1"/>
        <c:scaling>
          <c:logBase val="10"/>
          <c:orientation val="minMax"/>
          <c:max val="1000"/>
          <c:min val="1"/>
        </c:scaling>
        <c:delete val="0"/>
        <c:axPos val="l"/>
        <c:majorGridlines>
          <c:spPr>
            <a:ln w="3175" cmpd="sng" algn="ctr">
              <a:solidFill>
                <a:srgbClr val="C3CFE1"/>
              </a:solidFill>
              <a:prstDash val="solid"/>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1079066751"/>
        <c:crosses val="min"/>
        <c:crossBetween val="between"/>
        <c:majorUnit val="10"/>
      </c:valAx>
      <c:spPr>
        <a:noFill/>
        <a:ln w="9525" cmpd="sng" algn="ctr">
          <a:solidFill>
            <a:schemeClr val="tx1"/>
          </a:solidFill>
          <a:prstDash val="solid"/>
        </a:ln>
      </c:spPr>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Job completion</a:t>
            </a:r>
            <a:r>
              <a:rPr lang="en-US" baseline="0"/>
              <a:t> probability (24h job, no checkpointing)</a:t>
            </a:r>
            <a:endParaRPr lang="en-US"/>
          </a:p>
        </c:rich>
      </c:tx>
      <c:layout>
        <c:manualLayout>
          <c:xMode val="edge"/>
          <c:yMode val="edge"/>
          <c:x val="0.2100829986389559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940918928556115E-2"/>
          <c:y val="4.4466578131916783E-2"/>
          <c:w val="0.91678503643622367"/>
          <c:h val="0.81592876089691979"/>
        </c:manualLayout>
      </c:layout>
      <c:lineChart>
        <c:grouping val="standard"/>
        <c:varyColors val="0"/>
        <c:ser>
          <c:idx val="0"/>
          <c:order val="0"/>
          <c:tx>
            <c:strRef>
              <c:f>Uptime!$D$72</c:f>
              <c:strCache>
                <c:ptCount val="1"/>
                <c:pt idx="0">
                  <c:v>1</c:v>
                </c:pt>
              </c:strCache>
            </c:strRef>
          </c:tx>
          <c:spPr>
            <a:ln w="28575" cap="rnd">
              <a:solidFill>
                <a:schemeClr val="accent1"/>
              </a:solidFill>
              <a:round/>
            </a:ln>
            <a:effectLst/>
          </c:spPr>
          <c:marker>
            <c:symbol val="none"/>
          </c:marker>
          <c:cat>
            <c:numRef>
              <c:f>Uptime!$C$73:$C$130</c:f>
              <c:numCache>
                <c:formatCode>0.0000000</c:formatCode>
                <c:ptCount val="58"/>
                <c:pt idx="0">
                  <c:v>0.9</c:v>
                </c:pt>
                <c:pt idx="1">
                  <c:v>0.92056717652757192</c:v>
                </c:pt>
                <c:pt idx="2">
                  <c:v>0.9369042655519807</c:v>
                </c:pt>
                <c:pt idx="3">
                  <c:v>0.94988127663727284</c:v>
                </c:pt>
                <c:pt idx="4">
                  <c:v>0.96018928294465034</c:v>
                </c:pt>
                <c:pt idx="5">
                  <c:v>0.96837722339831622</c:v>
                </c:pt>
                <c:pt idx="6">
                  <c:v>0.9748811356849042</c:v>
                </c:pt>
                <c:pt idx="7">
                  <c:v>0.98004737685031129</c:v>
                </c:pt>
                <c:pt idx="8">
                  <c:v>0.98415106807538888</c:v>
                </c:pt>
                <c:pt idx="9">
                  <c:v>0.98741074588205835</c:v>
                </c:pt>
                <c:pt idx="10">
                  <c:v>0.99</c:v>
                </c:pt>
                <c:pt idx="11">
                  <c:v>0.99205671765275716</c:v>
                </c:pt>
                <c:pt idx="12">
                  <c:v>0.99369042655519813</c:v>
                </c:pt>
                <c:pt idx="13">
                  <c:v>0.99498812766372724</c:v>
                </c:pt>
                <c:pt idx="14">
                  <c:v>0.99601892829446503</c:v>
                </c:pt>
                <c:pt idx="15">
                  <c:v>0.99683772233983159</c:v>
                </c:pt>
                <c:pt idx="16">
                  <c:v>0.99748811356849043</c:v>
                </c:pt>
                <c:pt idx="17">
                  <c:v>0.99800473768503117</c:v>
                </c:pt>
                <c:pt idx="18">
                  <c:v>0.99841510680753887</c:v>
                </c:pt>
                <c:pt idx="19">
                  <c:v>0.99874107458820582</c:v>
                </c:pt>
                <c:pt idx="20">
                  <c:v>0.999</c:v>
                </c:pt>
                <c:pt idx="21">
                  <c:v>0.99920567176527575</c:v>
                </c:pt>
                <c:pt idx="22">
                  <c:v>0.99936904265551985</c:v>
                </c:pt>
                <c:pt idx="23">
                  <c:v>0.99949881276637276</c:v>
                </c:pt>
                <c:pt idx="24">
                  <c:v>0.99960189282944656</c:v>
                </c:pt>
                <c:pt idx="25">
                  <c:v>0.99968377223398319</c:v>
                </c:pt>
                <c:pt idx="26">
                  <c:v>0.99974881135684901</c:v>
                </c:pt>
                <c:pt idx="27">
                  <c:v>0.99980047376850312</c:v>
                </c:pt>
                <c:pt idx="28">
                  <c:v>0.99984151068075389</c:v>
                </c:pt>
                <c:pt idx="29">
                  <c:v>0.99987410745882055</c:v>
                </c:pt>
                <c:pt idx="30">
                  <c:v>0.99990000000000001</c:v>
                </c:pt>
                <c:pt idx="31">
                  <c:v>0.99992056717652755</c:v>
                </c:pt>
                <c:pt idx="32">
                  <c:v>0.99993690426555193</c:v>
                </c:pt>
                <c:pt idx="33">
                  <c:v>0.99994988127663731</c:v>
                </c:pt>
                <c:pt idx="34">
                  <c:v>0.99996018928294461</c:v>
                </c:pt>
                <c:pt idx="35">
                  <c:v>0.99996837722339826</c:v>
                </c:pt>
                <c:pt idx="36">
                  <c:v>0.99997488113568489</c:v>
                </c:pt>
                <c:pt idx="37">
                  <c:v>0.99998004737685031</c:v>
                </c:pt>
                <c:pt idx="38">
                  <c:v>0.99998415106807537</c:v>
                </c:pt>
                <c:pt idx="39">
                  <c:v>0.99998741074588204</c:v>
                </c:pt>
                <c:pt idx="40">
                  <c:v>0.99999000000000005</c:v>
                </c:pt>
                <c:pt idx="41">
                  <c:v>0.99999205671765279</c:v>
                </c:pt>
                <c:pt idx="42">
                  <c:v>0.99999369042655517</c:v>
                </c:pt>
                <c:pt idx="43">
                  <c:v>0.99999498812766374</c:v>
                </c:pt>
                <c:pt idx="44">
                  <c:v>0.99999601892829448</c:v>
                </c:pt>
                <c:pt idx="45">
                  <c:v>0.99999683772233983</c:v>
                </c:pt>
                <c:pt idx="46">
                  <c:v>0.99999748811356848</c:v>
                </c:pt>
                <c:pt idx="47">
                  <c:v>0.99999800473768508</c:v>
                </c:pt>
                <c:pt idx="48">
                  <c:v>0.99999841510680754</c:v>
                </c:pt>
                <c:pt idx="49">
                  <c:v>0.99999874107458819</c:v>
                </c:pt>
                <c:pt idx="50">
                  <c:v>0.99999899999999997</c:v>
                </c:pt>
                <c:pt idx="51">
                  <c:v>0.99999920567176526</c:v>
                </c:pt>
                <c:pt idx="52">
                  <c:v>0.99999936904265552</c:v>
                </c:pt>
                <c:pt idx="53">
                  <c:v>0.9999994988127664</c:v>
                </c:pt>
                <c:pt idx="54">
                  <c:v>0.99999960189282944</c:v>
                </c:pt>
                <c:pt idx="55">
                  <c:v>0.99999968377223403</c:v>
                </c:pt>
                <c:pt idx="56">
                  <c:v>0.99999974881135689</c:v>
                </c:pt>
                <c:pt idx="57">
                  <c:v>0.99999980047376846</c:v>
                </c:pt>
              </c:numCache>
            </c:numRef>
          </c:cat>
          <c:val>
            <c:numRef>
              <c:f>Uptime!$D$73:$D$130</c:f>
              <c:numCache>
                <c:formatCode>0%</c:formatCode>
                <c:ptCount val="58"/>
                <c:pt idx="0">
                  <c:v>0.26359713811572683</c:v>
                </c:pt>
                <c:pt idx="1">
                  <c:v>0.35506941972530609</c:v>
                </c:pt>
                <c:pt idx="2">
                  <c:v>0.44568674781879863</c:v>
                </c:pt>
                <c:pt idx="3">
                  <c:v>0.53091266823791228</c:v>
                </c:pt>
                <c:pt idx="4">
                  <c:v>0.60802707656845856</c:v>
                </c:pt>
                <c:pt idx="5">
                  <c:v>0.675795215553877</c:v>
                </c:pt>
                <c:pt idx="6">
                  <c:v>0.73403912536520066</c:v>
                </c:pt>
                <c:pt idx="7">
                  <c:v>0.78324790506520281</c:v>
                </c:pt>
                <c:pt idx="8">
                  <c:v>0.82427588846260258</c:v>
                </c:pt>
                <c:pt idx="9">
                  <c:v>0.85813215061068748</c:v>
                </c:pt>
                <c:pt idx="10">
                  <c:v>0.88584603292770681</c:v>
                </c:pt>
                <c:pt idx="11">
                  <c:v>0.90838898060097051</c:v>
                </c:pt>
                <c:pt idx="12">
                  <c:v>0.92663489887248096</c:v>
                </c:pt>
                <c:pt idx="13">
                  <c:v>0.9413451530806286</c:v>
                </c:pt>
                <c:pt idx="14">
                  <c:v>0.95316828368691808</c:v>
                </c:pt>
                <c:pt idx="15">
                  <c:v>0.96264775530270708</c:v>
                </c:pt>
                <c:pt idx="16">
                  <c:v>0.97023347290959105</c:v>
                </c:pt>
                <c:pt idx="17">
                  <c:v>0.97629448060163404</c:v>
                </c:pt>
                <c:pt idx="18">
                  <c:v>0.98113137511562609</c:v>
                </c:pt>
                <c:pt idx="19">
                  <c:v>0.98498767790130071</c:v>
                </c:pt>
                <c:pt idx="20">
                  <c:v>0.98805984420393023</c:v>
                </c:pt>
                <c:pt idx="21">
                  <c:v>0.99050584051996116</c:v>
                </c:pt>
                <c:pt idx="22">
                  <c:v>0.99245235914336782</c:v>
                </c:pt>
                <c:pt idx="23">
                  <c:v>0.99400080488869502</c:v>
                </c:pt>
                <c:pt idx="24">
                  <c:v>0.99523221347470248</c:v>
                </c:pt>
                <c:pt idx="25">
                  <c:v>0.99621126187668496</c:v>
                </c:pt>
                <c:pt idx="26">
                  <c:v>0.99698951955463366</c:v>
                </c:pt>
                <c:pt idx="27">
                  <c:v>0.99760807262623197</c:v>
                </c:pt>
                <c:pt idx="28">
                  <c:v>0.99809963467998708</c:v>
                </c:pt>
                <c:pt idx="29">
                  <c:v>0.99849024013055243</c:v>
                </c:pt>
                <c:pt idx="30">
                  <c:v>0.99880059984402048</c:v>
                </c:pt>
                <c:pt idx="31">
                  <c:v>0.99904718461456021</c:v>
                </c:pt>
                <c:pt idx="32">
                  <c:v>0.99924309001174327</c:v>
                </c:pt>
                <c:pt idx="33">
                  <c:v>0.99939872601319568</c:v>
                </c:pt>
                <c:pt idx="34">
                  <c:v>0.99952236647908443</c:v>
                </c:pt>
                <c:pt idx="35">
                  <c:v>0.99962058667584619</c:v>
                </c:pt>
                <c:pt idx="36">
                  <c:v>0.99969861148318695</c:v>
                </c:pt>
                <c:pt idx="37">
                  <c:v>0.9997605924073949</c:v>
                </c:pt>
                <c:pt idx="38">
                  <c:v>0.99980982788760198</c:v>
                </c:pt>
                <c:pt idx="39">
                  <c:v>0.99984893845963241</c:v>
                </c:pt>
                <c:pt idx="40">
                  <c:v>0.9998800059998445</c:v>
                </c:pt>
                <c:pt idx="41">
                  <c:v>0.99990468439749935</c:v>
                </c:pt>
                <c:pt idx="42">
                  <c:v>0.99992428750726592</c:v>
                </c:pt>
                <c:pt idx="43">
                  <c:v>0.99993985903907712</c:v>
                </c:pt>
                <c:pt idx="44">
                  <c:v>0.99995222809045992</c:v>
                </c:pt>
                <c:pt idx="45">
                  <c:v>0.99996205326807297</c:v>
                </c:pt>
                <c:pt idx="46">
                  <c:v>0.99996985774139369</c:v>
                </c:pt>
                <c:pt idx="47">
                  <c:v>0.99997605709108395</c:v>
                </c:pt>
                <c:pt idx="48">
                  <c:v>0.99998098143240299</c:v>
                </c:pt>
                <c:pt idx="49">
                  <c:v>0.99998489299015159</c:v>
                </c:pt>
                <c:pt idx="50">
                  <c:v>0.99998800005999955</c:v>
                </c:pt>
                <c:pt idx="51">
                  <c:v>0.99999046809904046</c:v>
                </c:pt>
                <c:pt idx="52">
                  <c:v>0.99999242853575254</c:v>
                </c:pt>
                <c:pt idx="53">
                  <c:v>0.99999398576826803</c:v>
                </c:pt>
                <c:pt idx="54">
                  <c:v>0.99999522272346264</c:v>
                </c:pt>
                <c:pt idx="55">
                  <c:v>0.9999962052728083</c:v>
                </c:pt>
                <c:pt idx="56">
                  <c:v>0.99999698574006846</c:v>
                </c:pt>
                <c:pt idx="57">
                  <c:v>0.9999976056876102</c:v>
                </c:pt>
              </c:numCache>
            </c:numRef>
          </c:val>
          <c:smooth val="0"/>
          <c:extLst>
            <c:ext xmlns:c16="http://schemas.microsoft.com/office/drawing/2014/chart" uri="{C3380CC4-5D6E-409C-BE32-E72D297353CC}">
              <c16:uniqueId val="{00000000-555B-E64D-AD31-1BD462620D42}"/>
            </c:ext>
          </c:extLst>
        </c:ser>
        <c:ser>
          <c:idx val="1"/>
          <c:order val="1"/>
          <c:tx>
            <c:strRef>
              <c:f>Uptime!$E$72</c:f>
              <c:strCache>
                <c:ptCount val="1"/>
                <c:pt idx="0">
                  <c:v>10</c:v>
                </c:pt>
              </c:strCache>
            </c:strRef>
          </c:tx>
          <c:spPr>
            <a:ln w="28575" cap="rnd">
              <a:solidFill>
                <a:schemeClr val="accent2"/>
              </a:solidFill>
              <a:round/>
            </a:ln>
            <a:effectLst/>
          </c:spPr>
          <c:marker>
            <c:symbol val="none"/>
          </c:marker>
          <c:cat>
            <c:numRef>
              <c:f>Uptime!$C$73:$C$130</c:f>
              <c:numCache>
                <c:formatCode>0.0000000</c:formatCode>
                <c:ptCount val="58"/>
                <c:pt idx="0">
                  <c:v>0.9</c:v>
                </c:pt>
                <c:pt idx="1">
                  <c:v>0.92056717652757192</c:v>
                </c:pt>
                <c:pt idx="2">
                  <c:v>0.9369042655519807</c:v>
                </c:pt>
                <c:pt idx="3">
                  <c:v>0.94988127663727284</c:v>
                </c:pt>
                <c:pt idx="4">
                  <c:v>0.96018928294465034</c:v>
                </c:pt>
                <c:pt idx="5">
                  <c:v>0.96837722339831622</c:v>
                </c:pt>
                <c:pt idx="6">
                  <c:v>0.9748811356849042</c:v>
                </c:pt>
                <c:pt idx="7">
                  <c:v>0.98004737685031129</c:v>
                </c:pt>
                <c:pt idx="8">
                  <c:v>0.98415106807538888</c:v>
                </c:pt>
                <c:pt idx="9">
                  <c:v>0.98741074588205835</c:v>
                </c:pt>
                <c:pt idx="10">
                  <c:v>0.99</c:v>
                </c:pt>
                <c:pt idx="11">
                  <c:v>0.99205671765275716</c:v>
                </c:pt>
                <c:pt idx="12">
                  <c:v>0.99369042655519813</c:v>
                </c:pt>
                <c:pt idx="13">
                  <c:v>0.99498812766372724</c:v>
                </c:pt>
                <c:pt idx="14">
                  <c:v>0.99601892829446503</c:v>
                </c:pt>
                <c:pt idx="15">
                  <c:v>0.99683772233983159</c:v>
                </c:pt>
                <c:pt idx="16">
                  <c:v>0.99748811356849043</c:v>
                </c:pt>
                <c:pt idx="17">
                  <c:v>0.99800473768503117</c:v>
                </c:pt>
                <c:pt idx="18">
                  <c:v>0.99841510680753887</c:v>
                </c:pt>
                <c:pt idx="19">
                  <c:v>0.99874107458820582</c:v>
                </c:pt>
                <c:pt idx="20">
                  <c:v>0.999</c:v>
                </c:pt>
                <c:pt idx="21">
                  <c:v>0.99920567176527575</c:v>
                </c:pt>
                <c:pt idx="22">
                  <c:v>0.99936904265551985</c:v>
                </c:pt>
                <c:pt idx="23">
                  <c:v>0.99949881276637276</c:v>
                </c:pt>
                <c:pt idx="24">
                  <c:v>0.99960189282944656</c:v>
                </c:pt>
                <c:pt idx="25">
                  <c:v>0.99968377223398319</c:v>
                </c:pt>
                <c:pt idx="26">
                  <c:v>0.99974881135684901</c:v>
                </c:pt>
                <c:pt idx="27">
                  <c:v>0.99980047376850312</c:v>
                </c:pt>
                <c:pt idx="28">
                  <c:v>0.99984151068075389</c:v>
                </c:pt>
                <c:pt idx="29">
                  <c:v>0.99987410745882055</c:v>
                </c:pt>
                <c:pt idx="30">
                  <c:v>0.99990000000000001</c:v>
                </c:pt>
                <c:pt idx="31">
                  <c:v>0.99992056717652755</c:v>
                </c:pt>
                <c:pt idx="32">
                  <c:v>0.99993690426555193</c:v>
                </c:pt>
                <c:pt idx="33">
                  <c:v>0.99994988127663731</c:v>
                </c:pt>
                <c:pt idx="34">
                  <c:v>0.99996018928294461</c:v>
                </c:pt>
                <c:pt idx="35">
                  <c:v>0.99996837722339826</c:v>
                </c:pt>
                <c:pt idx="36">
                  <c:v>0.99997488113568489</c:v>
                </c:pt>
                <c:pt idx="37">
                  <c:v>0.99998004737685031</c:v>
                </c:pt>
                <c:pt idx="38">
                  <c:v>0.99998415106807537</c:v>
                </c:pt>
                <c:pt idx="39">
                  <c:v>0.99998741074588204</c:v>
                </c:pt>
                <c:pt idx="40">
                  <c:v>0.99999000000000005</c:v>
                </c:pt>
                <c:pt idx="41">
                  <c:v>0.99999205671765279</c:v>
                </c:pt>
                <c:pt idx="42">
                  <c:v>0.99999369042655517</c:v>
                </c:pt>
                <c:pt idx="43">
                  <c:v>0.99999498812766374</c:v>
                </c:pt>
                <c:pt idx="44">
                  <c:v>0.99999601892829448</c:v>
                </c:pt>
                <c:pt idx="45">
                  <c:v>0.99999683772233983</c:v>
                </c:pt>
                <c:pt idx="46">
                  <c:v>0.99999748811356848</c:v>
                </c:pt>
                <c:pt idx="47">
                  <c:v>0.99999800473768508</c:v>
                </c:pt>
                <c:pt idx="48">
                  <c:v>0.99999841510680754</c:v>
                </c:pt>
                <c:pt idx="49">
                  <c:v>0.99999874107458819</c:v>
                </c:pt>
                <c:pt idx="50">
                  <c:v>0.99999899999999997</c:v>
                </c:pt>
                <c:pt idx="51">
                  <c:v>0.99999920567176526</c:v>
                </c:pt>
                <c:pt idx="52">
                  <c:v>0.99999936904265552</c:v>
                </c:pt>
                <c:pt idx="53">
                  <c:v>0.9999994988127664</c:v>
                </c:pt>
                <c:pt idx="54">
                  <c:v>0.99999960189282944</c:v>
                </c:pt>
                <c:pt idx="55">
                  <c:v>0.99999968377223403</c:v>
                </c:pt>
                <c:pt idx="56">
                  <c:v>0.99999974881135689</c:v>
                </c:pt>
                <c:pt idx="57">
                  <c:v>0.99999980047376846</c:v>
                </c:pt>
              </c:numCache>
            </c:numRef>
          </c:cat>
          <c:val>
            <c:numRef>
              <c:f>Uptime!$E$73:$E$130</c:f>
              <c:numCache>
                <c:formatCode>0%</c:formatCode>
                <c:ptCount val="58"/>
                <c:pt idx="0">
                  <c:v>1.6195967923126127E-6</c:v>
                </c:pt>
                <c:pt idx="1">
                  <c:v>3.1851706407153269E-5</c:v>
                </c:pt>
                <c:pt idx="2">
                  <c:v>3.0924109925338945E-4</c:v>
                </c:pt>
                <c:pt idx="3">
                  <c:v>1.7792250429361344E-3</c:v>
                </c:pt>
                <c:pt idx="4">
                  <c:v>6.9060417001811942E-3</c:v>
                </c:pt>
                <c:pt idx="5">
                  <c:v>1.9867861673325014E-2</c:v>
                </c:pt>
                <c:pt idx="6">
                  <c:v>4.5414244176621467E-2</c:v>
                </c:pt>
                <c:pt idx="7">
                  <c:v>8.6894526209557815E-2</c:v>
                </c:pt>
                <c:pt idx="8">
                  <c:v>0.14478579710152301</c:v>
                </c:pt>
                <c:pt idx="9">
                  <c:v>0.21654179609072408</c:v>
                </c:pt>
                <c:pt idx="10">
                  <c:v>0.29756541014756499</c:v>
                </c:pt>
                <c:pt idx="11">
                  <c:v>0.38257674939719483</c:v>
                </c:pt>
                <c:pt idx="12">
                  <c:v>0.46675236321045482</c:v>
                </c:pt>
                <c:pt idx="13">
                  <c:v>0.54637259515043179</c:v>
                </c:pt>
                <c:pt idx="14">
                  <c:v>0.61900738350769169</c:v>
                </c:pt>
                <c:pt idx="15">
                  <c:v>0.68339850561733007</c:v>
                </c:pt>
                <c:pt idx="16">
                  <c:v>0.73920098417078928</c:v>
                </c:pt>
                <c:pt idx="17">
                  <c:v>0.78669853370778742</c:v>
                </c:pt>
                <c:pt idx="18">
                  <c:v>0.82655477708353531</c:v>
                </c:pt>
                <c:pt idx="19">
                  <c:v>0.85962289822843285</c:v>
                </c:pt>
                <c:pt idx="20">
                  <c:v>0.88681390612612376</c:v>
                </c:pt>
                <c:pt idx="21">
                  <c:v>0.9090136547061709</c:v>
                </c:pt>
                <c:pt idx="22">
                  <c:v>0.92703618064144599</c:v>
                </c:pt>
                <c:pt idx="23">
                  <c:v>0.94160197477167518</c:v>
                </c:pt>
                <c:pt idx="24">
                  <c:v>0.95333216748090288</c:v>
                </c:pt>
                <c:pt idx="25">
                  <c:v>0.96275208971773474</c:v>
                </c:pt>
                <c:pt idx="26">
                  <c:v>0.97029977332075379</c:v>
                </c:pt>
                <c:pt idx="27">
                  <c:v>0.97633655016507426</c:v>
                </c:pt>
                <c:pt idx="28">
                  <c:v>0.98115803845334792</c:v>
                </c:pt>
                <c:pt idx="29">
                  <c:v>0.98500456130642433</c:v>
                </c:pt>
                <c:pt idx="30">
                  <c:v>0.98807052705800746</c:v>
                </c:pt>
                <c:pt idx="31">
                  <c:v>0.99051259608819819</c:v>
                </c:pt>
                <c:pt idx="32">
                  <c:v>0.99245662922195876</c:v>
                </c:pt>
                <c:pt idx="33">
                  <c:v>0.99400350294224937</c:v>
                </c:pt>
                <c:pt idx="34">
                  <c:v>0.99523391774616055</c:v>
                </c:pt>
                <c:pt idx="35">
                  <c:v>0.99621233815979726</c:v>
                </c:pt>
                <c:pt idx="36">
                  <c:v>0.99699019912511855</c:v>
                </c:pt>
                <c:pt idx="37">
                  <c:v>0.9976085016478049</c:v>
                </c:pt>
                <c:pt idx="38">
                  <c:v>0.99809990549543037</c:v>
                </c:pt>
                <c:pt idx="39">
                  <c:v>0.99849041106427816</c:v>
                </c:pt>
                <c:pt idx="40">
                  <c:v>0.99880070772636342</c:v>
                </c:pt>
                <c:pt idx="41">
                  <c:v>0.99904725269898054</c:v>
                </c:pt>
                <c:pt idx="42">
                  <c:v>0.99924313297775424</c:v>
                </c:pt>
                <c:pt idx="43">
                  <c:v>0.99939875312675397</c:v>
                </c:pt>
                <c:pt idx="44">
                  <c:v>0.99952238358850742</c:v>
                </c:pt>
                <c:pt idx="45">
                  <c:v>0.99962059747212417</c:v>
                </c:pt>
                <c:pt idx="46">
                  <c:v>0.99969861829565942</c:v>
                </c:pt>
                <c:pt idx="47">
                  <c:v>0.99976059670602269</c:v>
                </c:pt>
                <c:pt idx="48">
                  <c:v>0.99980983059997064</c:v>
                </c:pt>
                <c:pt idx="49">
                  <c:v>0.99984894017108084</c:v>
                </c:pt>
                <c:pt idx="50">
                  <c:v>0.9998800070797228</c:v>
                </c:pt>
                <c:pt idx="51">
                  <c:v>0.99990468507887165</c:v>
                </c:pt>
                <c:pt idx="52">
                  <c:v>0.99992428793719201</c:v>
                </c:pt>
                <c:pt idx="53">
                  <c:v>0.99993985931034868</c:v>
                </c:pt>
                <c:pt idx="54">
                  <c:v>0.99995222826161956</c:v>
                </c:pt>
                <c:pt idx="55">
                  <c:v>0.99996205337607458</c:v>
                </c:pt>
                <c:pt idx="56">
                  <c:v>0.99996985780954051</c:v>
                </c:pt>
                <c:pt idx="57">
                  <c:v>0.99997605713407323</c:v>
                </c:pt>
              </c:numCache>
            </c:numRef>
          </c:val>
          <c:smooth val="0"/>
          <c:extLst>
            <c:ext xmlns:c16="http://schemas.microsoft.com/office/drawing/2014/chart" uri="{C3380CC4-5D6E-409C-BE32-E72D297353CC}">
              <c16:uniqueId val="{00000001-555B-E64D-AD31-1BD462620D42}"/>
            </c:ext>
          </c:extLst>
        </c:ser>
        <c:ser>
          <c:idx val="4"/>
          <c:order val="2"/>
          <c:tx>
            <c:strRef>
              <c:f>Uptime!$H$72</c:f>
              <c:strCache>
                <c:ptCount val="1"/>
                <c:pt idx="0">
                  <c:v>100</c:v>
                </c:pt>
              </c:strCache>
            </c:strRef>
          </c:tx>
          <c:spPr>
            <a:ln w="28575" cap="rnd">
              <a:solidFill>
                <a:schemeClr val="accent5"/>
              </a:solidFill>
              <a:round/>
            </a:ln>
            <a:effectLst/>
          </c:spPr>
          <c:marker>
            <c:symbol val="none"/>
          </c:marker>
          <c:cat>
            <c:numRef>
              <c:f>Uptime!$C$73:$C$130</c:f>
              <c:numCache>
                <c:formatCode>0.0000000</c:formatCode>
                <c:ptCount val="58"/>
                <c:pt idx="0">
                  <c:v>0.9</c:v>
                </c:pt>
                <c:pt idx="1">
                  <c:v>0.92056717652757192</c:v>
                </c:pt>
                <c:pt idx="2">
                  <c:v>0.9369042655519807</c:v>
                </c:pt>
                <c:pt idx="3">
                  <c:v>0.94988127663727284</c:v>
                </c:pt>
                <c:pt idx="4">
                  <c:v>0.96018928294465034</c:v>
                </c:pt>
                <c:pt idx="5">
                  <c:v>0.96837722339831622</c:v>
                </c:pt>
                <c:pt idx="6">
                  <c:v>0.9748811356849042</c:v>
                </c:pt>
                <c:pt idx="7">
                  <c:v>0.98004737685031129</c:v>
                </c:pt>
                <c:pt idx="8">
                  <c:v>0.98415106807538888</c:v>
                </c:pt>
                <c:pt idx="9">
                  <c:v>0.98741074588205835</c:v>
                </c:pt>
                <c:pt idx="10">
                  <c:v>0.99</c:v>
                </c:pt>
                <c:pt idx="11">
                  <c:v>0.99205671765275716</c:v>
                </c:pt>
                <c:pt idx="12">
                  <c:v>0.99369042655519813</c:v>
                </c:pt>
                <c:pt idx="13">
                  <c:v>0.99498812766372724</c:v>
                </c:pt>
                <c:pt idx="14">
                  <c:v>0.99601892829446503</c:v>
                </c:pt>
                <c:pt idx="15">
                  <c:v>0.99683772233983159</c:v>
                </c:pt>
                <c:pt idx="16">
                  <c:v>0.99748811356849043</c:v>
                </c:pt>
                <c:pt idx="17">
                  <c:v>0.99800473768503117</c:v>
                </c:pt>
                <c:pt idx="18">
                  <c:v>0.99841510680753887</c:v>
                </c:pt>
                <c:pt idx="19">
                  <c:v>0.99874107458820582</c:v>
                </c:pt>
                <c:pt idx="20">
                  <c:v>0.999</c:v>
                </c:pt>
                <c:pt idx="21">
                  <c:v>0.99920567176527575</c:v>
                </c:pt>
                <c:pt idx="22">
                  <c:v>0.99936904265551985</c:v>
                </c:pt>
                <c:pt idx="23">
                  <c:v>0.99949881276637276</c:v>
                </c:pt>
                <c:pt idx="24">
                  <c:v>0.99960189282944656</c:v>
                </c:pt>
                <c:pt idx="25">
                  <c:v>0.99968377223398319</c:v>
                </c:pt>
                <c:pt idx="26">
                  <c:v>0.99974881135684901</c:v>
                </c:pt>
                <c:pt idx="27">
                  <c:v>0.99980047376850312</c:v>
                </c:pt>
                <c:pt idx="28">
                  <c:v>0.99984151068075389</c:v>
                </c:pt>
                <c:pt idx="29">
                  <c:v>0.99987410745882055</c:v>
                </c:pt>
                <c:pt idx="30">
                  <c:v>0.99990000000000001</c:v>
                </c:pt>
                <c:pt idx="31">
                  <c:v>0.99992056717652755</c:v>
                </c:pt>
                <c:pt idx="32">
                  <c:v>0.99993690426555193</c:v>
                </c:pt>
                <c:pt idx="33">
                  <c:v>0.99994988127663731</c:v>
                </c:pt>
                <c:pt idx="34">
                  <c:v>0.99996018928294461</c:v>
                </c:pt>
                <c:pt idx="35">
                  <c:v>0.99996837722339826</c:v>
                </c:pt>
                <c:pt idx="36">
                  <c:v>0.99997488113568489</c:v>
                </c:pt>
                <c:pt idx="37">
                  <c:v>0.99998004737685031</c:v>
                </c:pt>
                <c:pt idx="38">
                  <c:v>0.99998415106807537</c:v>
                </c:pt>
                <c:pt idx="39">
                  <c:v>0.99998741074588204</c:v>
                </c:pt>
                <c:pt idx="40">
                  <c:v>0.99999000000000005</c:v>
                </c:pt>
                <c:pt idx="41">
                  <c:v>0.99999205671765279</c:v>
                </c:pt>
                <c:pt idx="42">
                  <c:v>0.99999369042655517</c:v>
                </c:pt>
                <c:pt idx="43">
                  <c:v>0.99999498812766374</c:v>
                </c:pt>
                <c:pt idx="44">
                  <c:v>0.99999601892829448</c:v>
                </c:pt>
                <c:pt idx="45">
                  <c:v>0.99999683772233983</c:v>
                </c:pt>
                <c:pt idx="46">
                  <c:v>0.99999748811356848</c:v>
                </c:pt>
                <c:pt idx="47">
                  <c:v>0.99999800473768508</c:v>
                </c:pt>
                <c:pt idx="48">
                  <c:v>0.99999841510680754</c:v>
                </c:pt>
                <c:pt idx="49">
                  <c:v>0.99999874107458819</c:v>
                </c:pt>
                <c:pt idx="50">
                  <c:v>0.99999899999999997</c:v>
                </c:pt>
                <c:pt idx="51">
                  <c:v>0.99999920567176526</c:v>
                </c:pt>
                <c:pt idx="52">
                  <c:v>0.99999936904265552</c:v>
                </c:pt>
                <c:pt idx="53">
                  <c:v>0.9999994988127664</c:v>
                </c:pt>
                <c:pt idx="54">
                  <c:v>0.99999960189282944</c:v>
                </c:pt>
                <c:pt idx="55">
                  <c:v>0.99999968377223403</c:v>
                </c:pt>
                <c:pt idx="56">
                  <c:v>0.99999974881135689</c:v>
                </c:pt>
                <c:pt idx="57">
                  <c:v>0.99999980047376846</c:v>
                </c:pt>
              </c:numCache>
            </c:numRef>
          </c:cat>
          <c:val>
            <c:numRef>
              <c:f>Uptime!$H$73:$H$130</c:f>
              <c:numCache>
                <c:formatCode>0%</c:formatCode>
                <c:ptCount val="58"/>
                <c:pt idx="0">
                  <c:v>1.2418498224782707E-58</c:v>
                </c:pt>
                <c:pt idx="1">
                  <c:v>1.0747984703324279E-45</c:v>
                </c:pt>
                <c:pt idx="2">
                  <c:v>7.9978284376371711E-36</c:v>
                </c:pt>
                <c:pt idx="3">
                  <c:v>3.1791339523604057E-28</c:v>
                </c:pt>
                <c:pt idx="4">
                  <c:v>2.4676977429021793E-22</c:v>
                </c:pt>
                <c:pt idx="5">
                  <c:v>9.583215984760694E-18</c:v>
                </c:pt>
                <c:pt idx="6">
                  <c:v>3.7318218808662404E-14</c:v>
                </c:pt>
                <c:pt idx="7">
                  <c:v>2.4542804944028692E-11</c:v>
                </c:pt>
                <c:pt idx="8">
                  <c:v>4.0481781296571395E-9</c:v>
                </c:pt>
                <c:pt idx="9">
                  <c:v>2.2668216237725632E-7</c:v>
                </c:pt>
                <c:pt idx="10">
                  <c:v>5.4428261386611469E-6</c:v>
                </c:pt>
                <c:pt idx="11">
                  <c:v>6.7171605411665635E-5</c:v>
                </c:pt>
                <c:pt idx="12">
                  <c:v>4.9075558980154988E-4</c:v>
                </c:pt>
                <c:pt idx="13">
                  <c:v>2.3707681255979549E-3</c:v>
                </c:pt>
                <c:pt idx="14">
                  <c:v>8.2595862585806302E-3</c:v>
                </c:pt>
                <c:pt idx="15">
                  <c:v>2.2219805239353001E-2</c:v>
                </c:pt>
                <c:pt idx="16">
                  <c:v>4.8710811447504221E-2</c:v>
                </c:pt>
                <c:pt idx="17">
                  <c:v>9.0799489557439661E-2</c:v>
                </c:pt>
                <c:pt idx="18">
                  <c:v>0.14883888310332186</c:v>
                </c:pt>
                <c:pt idx="19">
                  <c:v>0.22033310517426466</c:v>
                </c:pt>
                <c:pt idx="20">
                  <c:v>0.30083263427028312</c:v>
                </c:pt>
                <c:pt idx="21">
                  <c:v>0.38521578068564022</c:v>
                </c:pt>
                <c:pt idx="22">
                  <c:v>0.46877759054632512</c:v>
                </c:pt>
                <c:pt idx="23">
                  <c:v>0.54786506293711645</c:v>
                </c:pt>
                <c:pt idx="24">
                  <c:v>0.62007250291638016</c:v>
                </c:pt>
                <c:pt idx="25">
                  <c:v>0.68413955309339891</c:v>
                </c:pt>
                <c:pt idx="26">
                  <c:v>0.7397062687638486</c:v>
                </c:pt>
                <c:pt idx="27">
                  <c:v>0.78703759618245428</c:v>
                </c:pt>
                <c:pt idx="28">
                  <c:v>0.82677943002085208</c:v>
                </c:pt>
                <c:pt idx="29">
                  <c:v>0.85977025521049677</c:v>
                </c:pt>
                <c:pt idx="30">
                  <c:v>0.88690979267138847</c:v>
                </c:pt>
                <c:pt idx="31">
                  <c:v>0.90907565426233894</c:v>
                </c:pt>
                <c:pt idx="32">
                  <c:v>0.92707606763405692</c:v>
                </c:pt>
                <c:pt idx="33">
                  <c:v>0.94162753333836302</c:v>
                </c:pt>
                <c:pt idx="34">
                  <c:v>0.95334849280981948</c:v>
                </c:pt>
                <c:pt idx="35">
                  <c:v>0.96276249111443446</c:v>
                </c:pt>
                <c:pt idx="36">
                  <c:v>0.97030638712257444</c:v>
                </c:pt>
                <c:pt idx="37">
                  <c:v>0.97634074891069988</c:v>
                </c:pt>
                <c:pt idx="38">
                  <c:v>0.9811607006432167</c:v>
                </c:pt>
                <c:pt idx="39">
                  <c:v>0.98500624755855259</c:v>
                </c:pt>
                <c:pt idx="40">
                  <c:v>0.98807159429220037</c:v>
                </c:pt>
                <c:pt idx="41">
                  <c:v>0.9905132711163418</c:v>
                </c:pt>
                <c:pt idx="42">
                  <c:v>0.99245705596407063</c:v>
                </c:pt>
                <c:pt idx="43">
                  <c:v>0.99400377261414885</c:v>
                </c:pt>
                <c:pt idx="44">
                  <c:v>0.99523408810632374</c:v>
                </c:pt>
                <c:pt idx="45">
                  <c:v>0.9962124457544782</c:v>
                </c:pt>
                <c:pt idx="46">
                  <c:v>0.99699026706527993</c:v>
                </c:pt>
                <c:pt idx="47">
                  <c:v>0.99760854454155101</c:v>
                </c:pt>
                <c:pt idx="48">
                  <c:v>0.99809993257272978</c:v>
                </c:pt>
                <c:pt idx="49">
                  <c:v>0.9984904281555087</c:v>
                </c:pt>
                <c:pt idx="50">
                  <c:v>0.99880071851348984</c:v>
                </c:pt>
                <c:pt idx="51">
                  <c:v>0.99904725950686046</c:v>
                </c:pt>
                <c:pt idx="52">
                  <c:v>0.99924313727408731</c:v>
                </c:pt>
                <c:pt idx="53">
                  <c:v>0.99939875583800186</c:v>
                </c:pt>
                <c:pt idx="54">
                  <c:v>0.99952238529936877</c:v>
                </c:pt>
                <c:pt idx="55">
                  <c:v>0.99962059855177143</c:v>
                </c:pt>
                <c:pt idx="56">
                  <c:v>0.99969861897694323</c:v>
                </c:pt>
                <c:pt idx="57">
                  <c:v>0.9997605971358231</c:v>
                </c:pt>
              </c:numCache>
            </c:numRef>
          </c:val>
          <c:smooth val="0"/>
          <c:extLst>
            <c:ext xmlns:c16="http://schemas.microsoft.com/office/drawing/2014/chart" uri="{C3380CC4-5D6E-409C-BE32-E72D297353CC}">
              <c16:uniqueId val="{00000002-555B-E64D-AD31-1BD462620D42}"/>
            </c:ext>
          </c:extLst>
        </c:ser>
        <c:ser>
          <c:idx val="7"/>
          <c:order val="3"/>
          <c:tx>
            <c:strRef>
              <c:f>Uptime!$K$72</c:f>
              <c:strCache>
                <c:ptCount val="1"/>
                <c:pt idx="0">
                  <c:v>1000</c:v>
                </c:pt>
              </c:strCache>
            </c:strRef>
          </c:tx>
          <c:spPr>
            <a:ln w="28575" cap="rnd">
              <a:solidFill>
                <a:schemeClr val="accent2">
                  <a:lumMod val="60000"/>
                </a:schemeClr>
              </a:solidFill>
              <a:round/>
            </a:ln>
            <a:effectLst/>
          </c:spPr>
          <c:marker>
            <c:symbol val="none"/>
          </c:marker>
          <c:cat>
            <c:numRef>
              <c:f>Uptime!$C$73:$C$130</c:f>
              <c:numCache>
                <c:formatCode>0.0000000</c:formatCode>
                <c:ptCount val="58"/>
                <c:pt idx="0">
                  <c:v>0.9</c:v>
                </c:pt>
                <c:pt idx="1">
                  <c:v>0.92056717652757192</c:v>
                </c:pt>
                <c:pt idx="2">
                  <c:v>0.9369042655519807</c:v>
                </c:pt>
                <c:pt idx="3">
                  <c:v>0.94988127663727284</c:v>
                </c:pt>
                <c:pt idx="4">
                  <c:v>0.96018928294465034</c:v>
                </c:pt>
                <c:pt idx="5">
                  <c:v>0.96837722339831622</c:v>
                </c:pt>
                <c:pt idx="6">
                  <c:v>0.9748811356849042</c:v>
                </c:pt>
                <c:pt idx="7">
                  <c:v>0.98004737685031129</c:v>
                </c:pt>
                <c:pt idx="8">
                  <c:v>0.98415106807538888</c:v>
                </c:pt>
                <c:pt idx="9">
                  <c:v>0.98741074588205835</c:v>
                </c:pt>
                <c:pt idx="10">
                  <c:v>0.99</c:v>
                </c:pt>
                <c:pt idx="11">
                  <c:v>0.99205671765275716</c:v>
                </c:pt>
                <c:pt idx="12">
                  <c:v>0.99369042655519813</c:v>
                </c:pt>
                <c:pt idx="13">
                  <c:v>0.99498812766372724</c:v>
                </c:pt>
                <c:pt idx="14">
                  <c:v>0.99601892829446503</c:v>
                </c:pt>
                <c:pt idx="15">
                  <c:v>0.99683772233983159</c:v>
                </c:pt>
                <c:pt idx="16">
                  <c:v>0.99748811356849043</c:v>
                </c:pt>
                <c:pt idx="17">
                  <c:v>0.99800473768503117</c:v>
                </c:pt>
                <c:pt idx="18">
                  <c:v>0.99841510680753887</c:v>
                </c:pt>
                <c:pt idx="19">
                  <c:v>0.99874107458820582</c:v>
                </c:pt>
                <c:pt idx="20">
                  <c:v>0.999</c:v>
                </c:pt>
                <c:pt idx="21">
                  <c:v>0.99920567176527575</c:v>
                </c:pt>
                <c:pt idx="22">
                  <c:v>0.99936904265551985</c:v>
                </c:pt>
                <c:pt idx="23">
                  <c:v>0.99949881276637276</c:v>
                </c:pt>
                <c:pt idx="24">
                  <c:v>0.99960189282944656</c:v>
                </c:pt>
                <c:pt idx="25">
                  <c:v>0.99968377223398319</c:v>
                </c:pt>
                <c:pt idx="26">
                  <c:v>0.99974881135684901</c:v>
                </c:pt>
                <c:pt idx="27">
                  <c:v>0.99980047376850312</c:v>
                </c:pt>
                <c:pt idx="28">
                  <c:v>0.99984151068075389</c:v>
                </c:pt>
                <c:pt idx="29">
                  <c:v>0.99987410745882055</c:v>
                </c:pt>
                <c:pt idx="30">
                  <c:v>0.99990000000000001</c:v>
                </c:pt>
                <c:pt idx="31">
                  <c:v>0.99992056717652755</c:v>
                </c:pt>
                <c:pt idx="32">
                  <c:v>0.99993690426555193</c:v>
                </c:pt>
                <c:pt idx="33">
                  <c:v>0.99994988127663731</c:v>
                </c:pt>
                <c:pt idx="34">
                  <c:v>0.99996018928294461</c:v>
                </c:pt>
                <c:pt idx="35">
                  <c:v>0.99996837722339826</c:v>
                </c:pt>
                <c:pt idx="36">
                  <c:v>0.99997488113568489</c:v>
                </c:pt>
                <c:pt idx="37">
                  <c:v>0.99998004737685031</c:v>
                </c:pt>
                <c:pt idx="38">
                  <c:v>0.99998415106807537</c:v>
                </c:pt>
                <c:pt idx="39">
                  <c:v>0.99998741074588204</c:v>
                </c:pt>
                <c:pt idx="40">
                  <c:v>0.99999000000000005</c:v>
                </c:pt>
                <c:pt idx="41">
                  <c:v>0.99999205671765279</c:v>
                </c:pt>
                <c:pt idx="42">
                  <c:v>0.99999369042655517</c:v>
                </c:pt>
                <c:pt idx="43">
                  <c:v>0.99999498812766374</c:v>
                </c:pt>
                <c:pt idx="44">
                  <c:v>0.99999601892829448</c:v>
                </c:pt>
                <c:pt idx="45">
                  <c:v>0.99999683772233983</c:v>
                </c:pt>
                <c:pt idx="46">
                  <c:v>0.99999748811356848</c:v>
                </c:pt>
                <c:pt idx="47">
                  <c:v>0.99999800473768508</c:v>
                </c:pt>
                <c:pt idx="48">
                  <c:v>0.99999841510680754</c:v>
                </c:pt>
                <c:pt idx="49">
                  <c:v>0.99999874107458819</c:v>
                </c:pt>
                <c:pt idx="50">
                  <c:v>0.99999899999999997</c:v>
                </c:pt>
                <c:pt idx="51">
                  <c:v>0.99999920567176526</c:v>
                </c:pt>
                <c:pt idx="52">
                  <c:v>0.99999936904265552</c:v>
                </c:pt>
                <c:pt idx="53">
                  <c:v>0.9999994988127664</c:v>
                </c:pt>
                <c:pt idx="54">
                  <c:v>0.99999960189282944</c:v>
                </c:pt>
                <c:pt idx="55">
                  <c:v>0.99999968377223403</c:v>
                </c:pt>
                <c:pt idx="56">
                  <c:v>0.99999974881135689</c:v>
                </c:pt>
                <c:pt idx="57">
                  <c:v>0.99999980047376846</c:v>
                </c:pt>
              </c:numCache>
            </c:numRef>
          </c:cat>
          <c:val>
            <c:numRef>
              <c:f>Uptime!$K$73:$K$130</c:f>
              <c:numCache>
                <c:formatCode>0%</c:formatCode>
                <c:ptCount val="58"/>
                <c:pt idx="0">
                  <c:v>0</c:v>
                </c:pt>
                <c:pt idx="1">
                  <c:v>0</c:v>
                </c:pt>
                <c:pt idx="2">
                  <c:v>0</c:v>
                </c:pt>
                <c:pt idx="3">
                  <c:v>1.0546012272048381E-275</c:v>
                </c:pt>
                <c:pt idx="4">
                  <c:v>8.373743208870738E-217</c:v>
                </c:pt>
                <c:pt idx="5">
                  <c:v>6.5330015778064404E-171</c:v>
                </c:pt>
                <c:pt idx="6">
                  <c:v>5.2385255660477967E-135</c:v>
                </c:pt>
                <c:pt idx="7">
                  <c:v>7.9294297893990217E-107</c:v>
                </c:pt>
                <c:pt idx="8">
                  <c:v>1.1819419378524279E-84</c:v>
                </c:pt>
                <c:pt idx="9">
                  <c:v>3.5823949854280344E-67</c:v>
                </c:pt>
                <c:pt idx="10">
                  <c:v>2.2816268439240681E-53</c:v>
                </c:pt>
                <c:pt idx="11">
                  <c:v>1.8700674940385058E-42</c:v>
                </c:pt>
                <c:pt idx="12">
                  <c:v>8.1031252152829592E-34</c:v>
                </c:pt>
                <c:pt idx="13">
                  <c:v>5.6090691769975929E-27</c:v>
                </c:pt>
                <c:pt idx="14">
                  <c:v>1.4776886266412947E-21</c:v>
                </c:pt>
                <c:pt idx="15">
                  <c:v>2.9336106899900374E-17</c:v>
                </c:pt>
                <c:pt idx="16">
                  <c:v>7.5206199622296407E-14</c:v>
                </c:pt>
                <c:pt idx="17">
                  <c:v>3.8092025885382947E-11</c:v>
                </c:pt>
                <c:pt idx="18">
                  <c:v>5.3353636288419959E-9</c:v>
                </c:pt>
                <c:pt idx="19">
                  <c:v>2.696482154608879E-7</c:v>
                </c:pt>
                <c:pt idx="20">
                  <c:v>6.0708495005852743E-6</c:v>
                </c:pt>
                <c:pt idx="21">
                  <c:v>7.1951640534696887E-5</c:v>
                </c:pt>
                <c:pt idx="22">
                  <c:v>5.1246997400502506E-4</c:v>
                </c:pt>
                <c:pt idx="23">
                  <c:v>2.4363297359418041E-3</c:v>
                </c:pt>
                <c:pt idx="24">
                  <c:v>8.4028136076745915E-3</c:v>
                </c:pt>
                <c:pt idx="25">
                  <c:v>2.2461926204505111E-2</c:v>
                </c:pt>
                <c:pt idx="26">
                  <c:v>4.9044802746587339E-2</c:v>
                </c:pt>
                <c:pt idx="27">
                  <c:v>9.1191589923446628E-2</c:v>
                </c:pt>
                <c:pt idx="28">
                  <c:v>0.14924391394846523</c:v>
                </c:pt>
                <c:pt idx="29">
                  <c:v>0.22071109275715786</c:v>
                </c:pt>
                <c:pt idx="30">
                  <c:v>0.30115806716106575</c:v>
                </c:pt>
                <c:pt idx="31">
                  <c:v>0.38547859894989822</c:v>
                </c:pt>
                <c:pt idx="32">
                  <c:v>0.46897932753784755</c:v>
                </c:pt>
                <c:pt idx="33">
                  <c:v>0.54801379198211275</c:v>
                </c:pt>
                <c:pt idx="34">
                  <c:v>0.62017869536445913</c:v>
                </c:pt>
                <c:pt idx="35">
                  <c:v>0.68421346986736209</c:v>
                </c:pt>
                <c:pt idx="36">
                  <c:v>0.73975669050840109</c:v>
                </c:pt>
                <c:pt idx="37">
                  <c:v>0.78707144347225833</c:v>
                </c:pt>
                <c:pt idx="38">
                  <c:v>0.8268018634170109</c:v>
                </c:pt>
                <c:pt idx="39">
                  <c:v>0.85978497393006759</c:v>
                </c:pt>
                <c:pt idx="40">
                  <c:v>0.88691937240311325</c:v>
                </c:pt>
                <c:pt idx="41">
                  <c:v>0.90908184957510518</c:v>
                </c:pt>
                <c:pt idx="42">
                  <c:v>0.92708005393585435</c:v>
                </c:pt>
                <c:pt idx="43">
                  <c:v>0.94163008796512959</c:v>
                </c:pt>
                <c:pt idx="44">
                  <c:v>0.95335012471491309</c:v>
                </c:pt>
                <c:pt idx="45">
                  <c:v>0.9627635309346565</c:v>
                </c:pt>
                <c:pt idx="46">
                  <c:v>0.97030704834063697</c:v>
                </c:pt>
                <c:pt idx="47">
                  <c:v>0.97634116870383725</c:v>
                </c:pt>
                <c:pt idx="48">
                  <c:v>0.98116096682083243</c:v>
                </c:pt>
                <c:pt idx="49">
                  <c:v>0.98500641616277784</c:v>
                </c:pt>
                <c:pt idx="50">
                  <c:v>0.9880717010047172</c:v>
                </c:pt>
                <c:pt idx="51">
                  <c:v>0.99051333861360524</c:v>
                </c:pt>
                <c:pt idx="52">
                  <c:v>0.99245709863562892</c:v>
                </c:pt>
                <c:pt idx="53">
                  <c:v>0.9940037995802683</c:v>
                </c:pt>
                <c:pt idx="54">
                  <c:v>0.99523410514153499</c:v>
                </c:pt>
                <c:pt idx="55">
                  <c:v>0.99621245651414103</c:v>
                </c:pt>
                <c:pt idx="56">
                  <c:v>0.9969902738596601</c:v>
                </c:pt>
                <c:pt idx="57">
                  <c:v>0.99760854883030403</c:v>
                </c:pt>
              </c:numCache>
            </c:numRef>
          </c:val>
          <c:smooth val="0"/>
          <c:extLst>
            <c:ext xmlns:c16="http://schemas.microsoft.com/office/drawing/2014/chart" uri="{C3380CC4-5D6E-409C-BE32-E72D297353CC}">
              <c16:uniqueId val="{00000003-555B-E64D-AD31-1BD462620D42}"/>
            </c:ext>
          </c:extLst>
        </c:ser>
        <c:ser>
          <c:idx val="10"/>
          <c:order val="4"/>
          <c:tx>
            <c:strRef>
              <c:f>Uptime!$N$72</c:f>
              <c:strCache>
                <c:ptCount val="1"/>
                <c:pt idx="0">
                  <c:v>10000</c:v>
                </c:pt>
              </c:strCache>
            </c:strRef>
          </c:tx>
          <c:spPr>
            <a:ln w="28575" cap="rnd">
              <a:solidFill>
                <a:schemeClr val="accent5">
                  <a:lumMod val="60000"/>
                </a:schemeClr>
              </a:solidFill>
              <a:round/>
            </a:ln>
            <a:effectLst/>
          </c:spPr>
          <c:marker>
            <c:symbol val="none"/>
          </c:marker>
          <c:cat>
            <c:numRef>
              <c:f>Uptime!$C$73:$C$130</c:f>
              <c:numCache>
                <c:formatCode>0.0000000</c:formatCode>
                <c:ptCount val="58"/>
                <c:pt idx="0">
                  <c:v>0.9</c:v>
                </c:pt>
                <c:pt idx="1">
                  <c:v>0.92056717652757192</c:v>
                </c:pt>
                <c:pt idx="2">
                  <c:v>0.9369042655519807</c:v>
                </c:pt>
                <c:pt idx="3">
                  <c:v>0.94988127663727284</c:v>
                </c:pt>
                <c:pt idx="4">
                  <c:v>0.96018928294465034</c:v>
                </c:pt>
                <c:pt idx="5">
                  <c:v>0.96837722339831622</c:v>
                </c:pt>
                <c:pt idx="6">
                  <c:v>0.9748811356849042</c:v>
                </c:pt>
                <c:pt idx="7">
                  <c:v>0.98004737685031129</c:v>
                </c:pt>
                <c:pt idx="8">
                  <c:v>0.98415106807538888</c:v>
                </c:pt>
                <c:pt idx="9">
                  <c:v>0.98741074588205835</c:v>
                </c:pt>
                <c:pt idx="10">
                  <c:v>0.99</c:v>
                </c:pt>
                <c:pt idx="11">
                  <c:v>0.99205671765275716</c:v>
                </c:pt>
                <c:pt idx="12">
                  <c:v>0.99369042655519813</c:v>
                </c:pt>
                <c:pt idx="13">
                  <c:v>0.99498812766372724</c:v>
                </c:pt>
                <c:pt idx="14">
                  <c:v>0.99601892829446503</c:v>
                </c:pt>
                <c:pt idx="15">
                  <c:v>0.99683772233983159</c:v>
                </c:pt>
                <c:pt idx="16">
                  <c:v>0.99748811356849043</c:v>
                </c:pt>
                <c:pt idx="17">
                  <c:v>0.99800473768503117</c:v>
                </c:pt>
                <c:pt idx="18">
                  <c:v>0.99841510680753887</c:v>
                </c:pt>
                <c:pt idx="19">
                  <c:v>0.99874107458820582</c:v>
                </c:pt>
                <c:pt idx="20">
                  <c:v>0.999</c:v>
                </c:pt>
                <c:pt idx="21">
                  <c:v>0.99920567176527575</c:v>
                </c:pt>
                <c:pt idx="22">
                  <c:v>0.99936904265551985</c:v>
                </c:pt>
                <c:pt idx="23">
                  <c:v>0.99949881276637276</c:v>
                </c:pt>
                <c:pt idx="24">
                  <c:v>0.99960189282944656</c:v>
                </c:pt>
                <c:pt idx="25">
                  <c:v>0.99968377223398319</c:v>
                </c:pt>
                <c:pt idx="26">
                  <c:v>0.99974881135684901</c:v>
                </c:pt>
                <c:pt idx="27">
                  <c:v>0.99980047376850312</c:v>
                </c:pt>
                <c:pt idx="28">
                  <c:v>0.99984151068075389</c:v>
                </c:pt>
                <c:pt idx="29">
                  <c:v>0.99987410745882055</c:v>
                </c:pt>
                <c:pt idx="30">
                  <c:v>0.99990000000000001</c:v>
                </c:pt>
                <c:pt idx="31">
                  <c:v>0.99992056717652755</c:v>
                </c:pt>
                <c:pt idx="32">
                  <c:v>0.99993690426555193</c:v>
                </c:pt>
                <c:pt idx="33">
                  <c:v>0.99994988127663731</c:v>
                </c:pt>
                <c:pt idx="34">
                  <c:v>0.99996018928294461</c:v>
                </c:pt>
                <c:pt idx="35">
                  <c:v>0.99996837722339826</c:v>
                </c:pt>
                <c:pt idx="36">
                  <c:v>0.99997488113568489</c:v>
                </c:pt>
                <c:pt idx="37">
                  <c:v>0.99998004737685031</c:v>
                </c:pt>
                <c:pt idx="38">
                  <c:v>0.99998415106807537</c:v>
                </c:pt>
                <c:pt idx="39">
                  <c:v>0.99998741074588204</c:v>
                </c:pt>
                <c:pt idx="40">
                  <c:v>0.99999000000000005</c:v>
                </c:pt>
                <c:pt idx="41">
                  <c:v>0.99999205671765279</c:v>
                </c:pt>
                <c:pt idx="42">
                  <c:v>0.99999369042655517</c:v>
                </c:pt>
                <c:pt idx="43">
                  <c:v>0.99999498812766374</c:v>
                </c:pt>
                <c:pt idx="44">
                  <c:v>0.99999601892829448</c:v>
                </c:pt>
                <c:pt idx="45">
                  <c:v>0.99999683772233983</c:v>
                </c:pt>
                <c:pt idx="46">
                  <c:v>0.99999748811356848</c:v>
                </c:pt>
                <c:pt idx="47">
                  <c:v>0.99999800473768508</c:v>
                </c:pt>
                <c:pt idx="48">
                  <c:v>0.99999841510680754</c:v>
                </c:pt>
                <c:pt idx="49">
                  <c:v>0.99999874107458819</c:v>
                </c:pt>
                <c:pt idx="50">
                  <c:v>0.99999899999999997</c:v>
                </c:pt>
                <c:pt idx="51">
                  <c:v>0.99999920567176526</c:v>
                </c:pt>
                <c:pt idx="52">
                  <c:v>0.99999936904265552</c:v>
                </c:pt>
                <c:pt idx="53">
                  <c:v>0.9999994988127664</c:v>
                </c:pt>
                <c:pt idx="54">
                  <c:v>0.99999960189282944</c:v>
                </c:pt>
                <c:pt idx="55">
                  <c:v>0.99999968377223403</c:v>
                </c:pt>
                <c:pt idx="56">
                  <c:v>0.99999974881135689</c:v>
                </c:pt>
                <c:pt idx="57">
                  <c:v>0.99999980047376846</c:v>
                </c:pt>
              </c:numCache>
            </c:numRef>
          </c:cat>
          <c:val>
            <c:numRef>
              <c:f>Uptime!$N$73:$N$130</c:f>
              <c:numCache>
                <c:formatCode>0%</c:formatCode>
                <c:ptCount val="58"/>
                <c:pt idx="0">
                  <c:v>0</c:v>
                </c:pt>
                <c:pt idx="1">
                  <c:v>0</c:v>
                </c:pt>
                <c:pt idx="2">
                  <c:v>0</c:v>
                </c:pt>
                <c:pt idx="3">
                  <c:v>0</c:v>
                </c:pt>
                <c:pt idx="4">
                  <c:v>0</c:v>
                </c:pt>
                <c:pt idx="5">
                  <c:v>0</c:v>
                </c:pt>
                <c:pt idx="6">
                  <c:v>0</c:v>
                </c:pt>
                <c:pt idx="7">
                  <c:v>0</c:v>
                </c:pt>
                <c:pt idx="8">
                  <c:v>0</c:v>
                </c:pt>
                <c:pt idx="9">
                  <c:v>0</c:v>
                </c:pt>
                <c:pt idx="10">
                  <c:v>0</c:v>
                </c:pt>
                <c:pt idx="11">
                  <c:v>0</c:v>
                </c:pt>
                <c:pt idx="12">
                  <c:v>0</c:v>
                </c:pt>
                <c:pt idx="13">
                  <c:v>3.0825346155203828E-263</c:v>
                </c:pt>
                <c:pt idx="14">
                  <c:v>4.9639718145541893E-209</c:v>
                </c:pt>
                <c:pt idx="15">
                  <c:v>4.7208999346414195E-166</c:v>
                </c:pt>
                <c:pt idx="16">
                  <c:v>5.7881054049144238E-132</c:v>
                </c:pt>
                <c:pt idx="17">
                  <c:v>6.4319210928299344E-105</c:v>
                </c:pt>
                <c:pt idx="18">
                  <c:v>1.8691331447509836E-83</c:v>
                </c:pt>
                <c:pt idx="19">
                  <c:v>2.0322423837141079E-66</c:v>
                </c:pt>
                <c:pt idx="20">
                  <c:v>6.7997769390570827E-53</c:v>
                </c:pt>
                <c:pt idx="21">
                  <c:v>3.7188358182548816E-42</c:v>
                </c:pt>
                <c:pt idx="22">
                  <c:v>1.249350366038815E-33</c:v>
                </c:pt>
                <c:pt idx="23">
                  <c:v>7.3681873320039858E-27</c:v>
                </c:pt>
                <c:pt idx="24">
                  <c:v>1.7548795001000221E-21</c:v>
                </c:pt>
                <c:pt idx="25">
                  <c:v>3.2694143236431898E-17</c:v>
                </c:pt>
                <c:pt idx="26">
                  <c:v>8.0524849506255511E-14</c:v>
                </c:pt>
                <c:pt idx="27">
                  <c:v>3.976929359770484E-11</c:v>
                </c:pt>
                <c:pt idx="28">
                  <c:v>5.4823442146773468E-9</c:v>
                </c:pt>
                <c:pt idx="29">
                  <c:v>2.7430998090970397E-7</c:v>
                </c:pt>
                <c:pt idx="30">
                  <c:v>6.1368429840813562E-6</c:v>
                </c:pt>
                <c:pt idx="31">
                  <c:v>7.2444049458092677E-5</c:v>
                </c:pt>
                <c:pt idx="32">
                  <c:v>5.1467964854046968E-4</c:v>
                </c:pt>
                <c:pt idx="33">
                  <c:v>2.4429517309596683E-3</c:v>
                </c:pt>
                <c:pt idx="34">
                  <c:v>8.4172152031460439E-3</c:v>
                </c:pt>
                <c:pt idx="35">
                  <c:v>2.2486206639449974E-2</c:v>
                </c:pt>
                <c:pt idx="36">
                  <c:v>4.9078244171976169E-2</c:v>
                </c:pt>
                <c:pt idx="37">
                  <c:v>9.1230815312330266E-2</c:v>
                </c:pt>
                <c:pt idx="38">
                  <c:v>0.14928441394825481</c:v>
                </c:pt>
                <c:pt idx="39">
                  <c:v>0.22074888000245807</c:v>
                </c:pt>
                <c:pt idx="40">
                  <c:v>0.30119059756884675</c:v>
                </c:pt>
                <c:pt idx="41">
                  <c:v>0.38550486996170863</c:v>
                </c:pt>
                <c:pt idx="42">
                  <c:v>0.46899949340530511</c:v>
                </c:pt>
                <c:pt idx="43">
                  <c:v>0.54802865972698489</c:v>
                </c:pt>
                <c:pt idx="44">
                  <c:v>0.62018931142538058</c:v>
                </c:pt>
                <c:pt idx="45">
                  <c:v>0.68422085966979551</c:v>
                </c:pt>
                <c:pt idx="46">
                  <c:v>0.73976173161698444</c:v>
                </c:pt>
                <c:pt idx="47">
                  <c:v>0.78707482761688463</c:v>
                </c:pt>
                <c:pt idx="48">
                  <c:v>0.82680410643813051</c:v>
                </c:pt>
                <c:pt idx="49">
                  <c:v>0.85978644563130235</c:v>
                </c:pt>
                <c:pt idx="50">
                  <c:v>0.88692033028354456</c:v>
                </c:pt>
                <c:pt idx="51">
                  <c:v>0.9090824690575261</c:v>
                </c:pt>
                <c:pt idx="52">
                  <c:v>0.92708045254210114</c:v>
                </c:pt>
                <c:pt idx="53">
                  <c:v>0.94163034341800844</c:v>
                </c:pt>
                <c:pt idx="54">
                  <c:v>0.95335028789784881</c:v>
                </c:pt>
                <c:pt idx="55">
                  <c:v>0.96276363491861572</c:v>
                </c:pt>
                <c:pt idx="56">
                  <c:v>0.97030711446600748</c:v>
                </c:pt>
                <c:pt idx="57">
                  <c:v>0.97634121067707669</c:v>
                </c:pt>
              </c:numCache>
            </c:numRef>
          </c:val>
          <c:smooth val="0"/>
          <c:extLst>
            <c:ext xmlns:c16="http://schemas.microsoft.com/office/drawing/2014/chart" uri="{C3380CC4-5D6E-409C-BE32-E72D297353CC}">
              <c16:uniqueId val="{00000004-555B-E64D-AD31-1BD462620D42}"/>
            </c:ext>
          </c:extLst>
        </c:ser>
        <c:dLbls>
          <c:showLegendKey val="0"/>
          <c:showVal val="0"/>
          <c:showCatName val="0"/>
          <c:showSerName val="0"/>
          <c:showPercent val="0"/>
          <c:showBubbleSize val="0"/>
        </c:dLbls>
        <c:smooth val="0"/>
        <c:axId val="436613424"/>
        <c:axId val="436618912"/>
      </c:lineChart>
      <c:catAx>
        <c:axId val="436613424"/>
        <c:scaling>
          <c:orientation val="minMax"/>
        </c:scaling>
        <c:delete val="0"/>
        <c:axPos val="b"/>
        <c:majorGridlines>
          <c:spPr>
            <a:ln w="9525" cap="flat" cmpd="sng" algn="ctr">
              <a:solidFill>
                <a:schemeClr val="tx1">
                  <a:lumMod val="15000"/>
                  <a:lumOff val="85000"/>
                </a:schemeClr>
              </a:solidFill>
              <a:round/>
            </a:ln>
            <a:effectLst/>
          </c:spPr>
        </c:majorGridlines>
        <c:numFmt formatCode="0.0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36618912"/>
        <c:crosses val="autoZero"/>
        <c:auto val="1"/>
        <c:lblAlgn val="ctr"/>
        <c:lblOffset val="100"/>
        <c:tickLblSkip val="10"/>
        <c:tickMarkSkip val="10"/>
        <c:noMultiLvlLbl val="0"/>
      </c:catAx>
      <c:valAx>
        <c:axId val="4366189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36613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14690015543777"/>
          <c:y val="0.13203689404569141"/>
          <c:w val="0.81553626187514805"/>
          <c:h val="0.79544773978881855"/>
        </c:manualLayout>
      </c:layout>
      <c:scatterChart>
        <c:scatterStyle val="lineMarker"/>
        <c:varyColors val="0"/>
        <c:ser>
          <c:idx val="0"/>
          <c:order val="0"/>
          <c:tx>
            <c:strRef>
              <c:f>Sheet5!$D$1</c:f>
              <c:strCache>
                <c:ptCount val="1"/>
                <c:pt idx="0">
                  <c:v>Training compute (FLOP)</c:v>
                </c:pt>
              </c:strCache>
            </c:strRef>
          </c:tx>
          <c:spPr>
            <a:ln w="25400" cap="rnd">
              <a:noFill/>
              <a:round/>
            </a:ln>
            <a:effectLst/>
          </c:spPr>
          <c:marker>
            <c:symbol val="circle"/>
            <c:size val="5"/>
            <c:spPr>
              <a:solidFill>
                <a:schemeClr val="accent6">
                  <a:lumMod val="40000"/>
                  <a:lumOff val="60000"/>
                </a:schemeClr>
              </a:solidFill>
              <a:ln w="9525">
                <a:noFill/>
                <a:round/>
              </a:ln>
              <a:effectLst/>
            </c:spPr>
          </c:marker>
          <c:dPt>
            <c:idx val="402"/>
            <c:marker>
              <c:symbol val="circle"/>
              <c:size val="5"/>
              <c:spPr>
                <a:solidFill>
                  <a:schemeClr val="bg1">
                    <a:lumMod val="50000"/>
                  </a:schemeClr>
                </a:solidFill>
                <a:ln w="9525">
                  <a:noFill/>
                  <a:round/>
                </a:ln>
                <a:effectLst/>
              </c:spPr>
            </c:marker>
            <c:bubble3D val="0"/>
            <c:extLst>
              <c:ext xmlns:c16="http://schemas.microsoft.com/office/drawing/2014/chart" uri="{C3380CC4-5D6E-409C-BE32-E72D297353CC}">
                <c16:uniqueId val="{00000000-73A2-F940-8C8D-FC981002CA8B}"/>
              </c:ext>
            </c:extLst>
          </c:dPt>
          <c:dPt>
            <c:idx val="403"/>
            <c:marker>
              <c:symbol val="circle"/>
              <c:size val="5"/>
              <c:spPr>
                <a:solidFill>
                  <a:schemeClr val="bg1">
                    <a:lumMod val="50000"/>
                  </a:schemeClr>
                </a:solidFill>
                <a:ln w="9525">
                  <a:noFill/>
                  <a:round/>
                </a:ln>
                <a:effectLst/>
              </c:spPr>
            </c:marker>
            <c:bubble3D val="0"/>
            <c:extLst>
              <c:ext xmlns:c16="http://schemas.microsoft.com/office/drawing/2014/chart" uri="{C3380CC4-5D6E-409C-BE32-E72D297353CC}">
                <c16:uniqueId val="{00000001-73A2-F940-8C8D-FC981002CA8B}"/>
              </c:ext>
            </c:extLst>
          </c:dPt>
          <c:dPt>
            <c:idx val="404"/>
            <c:marker>
              <c:symbol val="circle"/>
              <c:size val="5"/>
              <c:spPr>
                <a:solidFill>
                  <a:schemeClr val="bg1">
                    <a:lumMod val="50000"/>
                  </a:schemeClr>
                </a:solidFill>
                <a:ln w="9525">
                  <a:noFill/>
                  <a:round/>
                </a:ln>
                <a:effectLst/>
              </c:spPr>
            </c:marker>
            <c:bubble3D val="0"/>
            <c:extLst>
              <c:ext xmlns:c16="http://schemas.microsoft.com/office/drawing/2014/chart" uri="{C3380CC4-5D6E-409C-BE32-E72D297353CC}">
                <c16:uniqueId val="{00000002-73A2-F940-8C8D-FC981002CA8B}"/>
              </c:ext>
            </c:extLst>
          </c:dPt>
          <c:dPt>
            <c:idx val="405"/>
            <c:marker>
              <c:symbol val="circle"/>
              <c:size val="5"/>
              <c:spPr>
                <a:solidFill>
                  <a:schemeClr val="bg1">
                    <a:lumMod val="50000"/>
                  </a:schemeClr>
                </a:solidFill>
                <a:ln w="9525">
                  <a:noFill/>
                  <a:round/>
                </a:ln>
                <a:effectLst/>
              </c:spPr>
            </c:marker>
            <c:bubble3D val="0"/>
            <c:extLst>
              <c:ext xmlns:c16="http://schemas.microsoft.com/office/drawing/2014/chart" uri="{C3380CC4-5D6E-409C-BE32-E72D297353CC}">
                <c16:uniqueId val="{00000003-73A2-F940-8C8D-FC981002CA8B}"/>
              </c:ext>
            </c:extLst>
          </c:dPt>
          <c:dPt>
            <c:idx val="406"/>
            <c:marker>
              <c:symbol val="circle"/>
              <c:size val="5"/>
              <c:spPr>
                <a:solidFill>
                  <a:schemeClr val="bg1">
                    <a:lumMod val="50000"/>
                  </a:schemeClr>
                </a:solidFill>
                <a:ln w="9525">
                  <a:noFill/>
                  <a:round/>
                </a:ln>
                <a:effectLst/>
              </c:spPr>
            </c:marker>
            <c:bubble3D val="0"/>
            <c:extLst>
              <c:ext xmlns:c16="http://schemas.microsoft.com/office/drawing/2014/chart" uri="{C3380CC4-5D6E-409C-BE32-E72D297353CC}">
                <c16:uniqueId val="{00000004-73A2-F940-8C8D-FC981002CA8B}"/>
              </c:ext>
            </c:extLst>
          </c:dPt>
          <c:dPt>
            <c:idx val="407"/>
            <c:marker>
              <c:symbol val="circle"/>
              <c:size val="5"/>
              <c:spPr>
                <a:solidFill>
                  <a:schemeClr val="bg1">
                    <a:lumMod val="50000"/>
                  </a:schemeClr>
                </a:solidFill>
                <a:ln w="9525">
                  <a:noFill/>
                  <a:round/>
                </a:ln>
                <a:effectLst/>
              </c:spPr>
            </c:marker>
            <c:bubble3D val="0"/>
            <c:extLst>
              <c:ext xmlns:c16="http://schemas.microsoft.com/office/drawing/2014/chart" uri="{C3380CC4-5D6E-409C-BE32-E72D297353CC}">
                <c16:uniqueId val="{00000005-73A2-F940-8C8D-FC981002CA8B}"/>
              </c:ext>
            </c:extLst>
          </c:dPt>
          <c:dPt>
            <c:idx val="408"/>
            <c:marker>
              <c:symbol val="circle"/>
              <c:size val="5"/>
              <c:spPr>
                <a:solidFill>
                  <a:schemeClr val="bg1">
                    <a:lumMod val="50000"/>
                  </a:schemeClr>
                </a:solidFill>
                <a:ln w="9525">
                  <a:noFill/>
                  <a:round/>
                </a:ln>
                <a:effectLst/>
              </c:spPr>
            </c:marker>
            <c:bubble3D val="0"/>
            <c:extLst>
              <c:ext xmlns:c16="http://schemas.microsoft.com/office/drawing/2014/chart" uri="{C3380CC4-5D6E-409C-BE32-E72D297353CC}">
                <c16:uniqueId val="{00000006-73A2-F940-8C8D-FC981002CA8B}"/>
              </c:ext>
            </c:extLst>
          </c:dPt>
          <c:xVal>
            <c:numRef>
              <c:f>Sheet5!$C$2:$C$410</c:f>
              <c:numCache>
                <c:formatCode>General</c:formatCode>
                <c:ptCount val="409"/>
                <c:pt idx="0">
                  <c:v>2023</c:v>
                </c:pt>
                <c:pt idx="1">
                  <c:v>2023</c:v>
                </c:pt>
                <c:pt idx="2">
                  <c:v>2022</c:v>
                </c:pt>
                <c:pt idx="3">
                  <c:v>2022</c:v>
                </c:pt>
                <c:pt idx="4">
                  <c:v>2022</c:v>
                </c:pt>
                <c:pt idx="5">
                  <c:v>2022</c:v>
                </c:pt>
                <c:pt idx="6">
                  <c:v>2022</c:v>
                </c:pt>
                <c:pt idx="7">
                  <c:v>2022</c:v>
                </c:pt>
                <c:pt idx="8">
                  <c:v>2022</c:v>
                </c:pt>
                <c:pt idx="9">
                  <c:v>2022</c:v>
                </c:pt>
                <c:pt idx="10">
                  <c:v>2022</c:v>
                </c:pt>
                <c:pt idx="11">
                  <c:v>2022</c:v>
                </c:pt>
                <c:pt idx="12">
                  <c:v>2022</c:v>
                </c:pt>
                <c:pt idx="13">
                  <c:v>2022</c:v>
                </c:pt>
                <c:pt idx="14">
                  <c:v>2022</c:v>
                </c:pt>
                <c:pt idx="15">
                  <c:v>2022</c:v>
                </c:pt>
                <c:pt idx="16">
                  <c:v>2022</c:v>
                </c:pt>
                <c:pt idx="17">
                  <c:v>2022</c:v>
                </c:pt>
                <c:pt idx="18">
                  <c:v>2022</c:v>
                </c:pt>
                <c:pt idx="19">
                  <c:v>2022</c:v>
                </c:pt>
                <c:pt idx="20">
                  <c:v>2022</c:v>
                </c:pt>
                <c:pt idx="21">
                  <c:v>2022</c:v>
                </c:pt>
                <c:pt idx="22">
                  <c:v>2022</c:v>
                </c:pt>
                <c:pt idx="23">
                  <c:v>2022</c:v>
                </c:pt>
                <c:pt idx="24">
                  <c:v>2022</c:v>
                </c:pt>
                <c:pt idx="25">
                  <c:v>2022</c:v>
                </c:pt>
                <c:pt idx="26">
                  <c:v>2022</c:v>
                </c:pt>
                <c:pt idx="27">
                  <c:v>2022</c:v>
                </c:pt>
                <c:pt idx="28">
                  <c:v>2022</c:v>
                </c:pt>
                <c:pt idx="29">
                  <c:v>2022</c:v>
                </c:pt>
                <c:pt idx="30">
                  <c:v>2022</c:v>
                </c:pt>
                <c:pt idx="31">
                  <c:v>2022</c:v>
                </c:pt>
                <c:pt idx="32">
                  <c:v>2022</c:v>
                </c:pt>
                <c:pt idx="33">
                  <c:v>2022</c:v>
                </c:pt>
                <c:pt idx="34">
                  <c:v>2022</c:v>
                </c:pt>
                <c:pt idx="35">
                  <c:v>2022</c:v>
                </c:pt>
                <c:pt idx="36">
                  <c:v>2022</c:v>
                </c:pt>
                <c:pt idx="37">
                  <c:v>2022</c:v>
                </c:pt>
                <c:pt idx="38">
                  <c:v>2022</c:v>
                </c:pt>
                <c:pt idx="39">
                  <c:v>2022</c:v>
                </c:pt>
                <c:pt idx="40">
                  <c:v>2022</c:v>
                </c:pt>
                <c:pt idx="41">
                  <c:v>2022</c:v>
                </c:pt>
                <c:pt idx="42">
                  <c:v>2021</c:v>
                </c:pt>
                <c:pt idx="43">
                  <c:v>2021</c:v>
                </c:pt>
                <c:pt idx="44">
                  <c:v>2021</c:v>
                </c:pt>
                <c:pt idx="45">
                  <c:v>2021</c:v>
                </c:pt>
                <c:pt idx="46">
                  <c:v>2021</c:v>
                </c:pt>
                <c:pt idx="47">
                  <c:v>2021</c:v>
                </c:pt>
                <c:pt idx="48">
                  <c:v>2021</c:v>
                </c:pt>
                <c:pt idx="49">
                  <c:v>2021</c:v>
                </c:pt>
                <c:pt idx="50">
                  <c:v>2021</c:v>
                </c:pt>
                <c:pt idx="51">
                  <c:v>2021</c:v>
                </c:pt>
                <c:pt idx="52">
                  <c:v>2021</c:v>
                </c:pt>
                <c:pt idx="53">
                  <c:v>2021</c:v>
                </c:pt>
                <c:pt idx="54">
                  <c:v>2021</c:v>
                </c:pt>
                <c:pt idx="55">
                  <c:v>2021</c:v>
                </c:pt>
                <c:pt idx="56">
                  <c:v>2021</c:v>
                </c:pt>
                <c:pt idx="57">
                  <c:v>2021</c:v>
                </c:pt>
                <c:pt idx="58">
                  <c:v>2021</c:v>
                </c:pt>
                <c:pt idx="59">
                  <c:v>2021</c:v>
                </c:pt>
                <c:pt idx="60">
                  <c:v>2021</c:v>
                </c:pt>
                <c:pt idx="61">
                  <c:v>2021</c:v>
                </c:pt>
                <c:pt idx="62">
                  <c:v>2021</c:v>
                </c:pt>
                <c:pt idx="63">
                  <c:v>2021</c:v>
                </c:pt>
                <c:pt idx="64">
                  <c:v>2021</c:v>
                </c:pt>
                <c:pt idx="65">
                  <c:v>2021</c:v>
                </c:pt>
                <c:pt idx="66">
                  <c:v>2021</c:v>
                </c:pt>
                <c:pt idx="67">
                  <c:v>2021</c:v>
                </c:pt>
                <c:pt idx="68">
                  <c:v>2021</c:v>
                </c:pt>
                <c:pt idx="69">
                  <c:v>2021</c:v>
                </c:pt>
                <c:pt idx="70">
                  <c:v>2021</c:v>
                </c:pt>
                <c:pt idx="71">
                  <c:v>2021</c:v>
                </c:pt>
                <c:pt idx="72">
                  <c:v>2021</c:v>
                </c:pt>
                <c:pt idx="73">
                  <c:v>2021</c:v>
                </c:pt>
                <c:pt idx="74">
                  <c:v>2021</c:v>
                </c:pt>
                <c:pt idx="75">
                  <c:v>2021</c:v>
                </c:pt>
                <c:pt idx="76">
                  <c:v>2021</c:v>
                </c:pt>
                <c:pt idx="77">
                  <c:v>2021</c:v>
                </c:pt>
                <c:pt idx="78">
                  <c:v>2021</c:v>
                </c:pt>
                <c:pt idx="79">
                  <c:v>2021</c:v>
                </c:pt>
                <c:pt idx="80">
                  <c:v>2021</c:v>
                </c:pt>
                <c:pt idx="81">
                  <c:v>2021</c:v>
                </c:pt>
                <c:pt idx="82">
                  <c:v>2021</c:v>
                </c:pt>
                <c:pt idx="83">
                  <c:v>2021</c:v>
                </c:pt>
                <c:pt idx="84">
                  <c:v>2021</c:v>
                </c:pt>
                <c:pt idx="85">
                  <c:v>2021</c:v>
                </c:pt>
                <c:pt idx="86">
                  <c:v>2021</c:v>
                </c:pt>
                <c:pt idx="87">
                  <c:v>2021</c:v>
                </c:pt>
                <c:pt idx="88">
                  <c:v>2021</c:v>
                </c:pt>
                <c:pt idx="89">
                  <c:v>2021</c:v>
                </c:pt>
                <c:pt idx="90">
                  <c:v>2021</c:v>
                </c:pt>
                <c:pt idx="91">
                  <c:v>2021</c:v>
                </c:pt>
                <c:pt idx="92">
                  <c:v>2021</c:v>
                </c:pt>
                <c:pt idx="93">
                  <c:v>2021</c:v>
                </c:pt>
                <c:pt idx="94">
                  <c:v>2021</c:v>
                </c:pt>
                <c:pt idx="95">
                  <c:v>2021</c:v>
                </c:pt>
                <c:pt idx="96">
                  <c:v>2021</c:v>
                </c:pt>
                <c:pt idx="97">
                  <c:v>2021</c:v>
                </c:pt>
                <c:pt idx="98">
                  <c:v>2021</c:v>
                </c:pt>
                <c:pt idx="99">
                  <c:v>2020</c:v>
                </c:pt>
                <c:pt idx="100">
                  <c:v>2020</c:v>
                </c:pt>
                <c:pt idx="101">
                  <c:v>2020</c:v>
                </c:pt>
                <c:pt idx="102">
                  <c:v>2020</c:v>
                </c:pt>
                <c:pt idx="103">
                  <c:v>2020</c:v>
                </c:pt>
                <c:pt idx="104">
                  <c:v>2020</c:v>
                </c:pt>
                <c:pt idx="105">
                  <c:v>2020</c:v>
                </c:pt>
                <c:pt idx="106">
                  <c:v>2020</c:v>
                </c:pt>
                <c:pt idx="107">
                  <c:v>2020</c:v>
                </c:pt>
                <c:pt idx="108">
                  <c:v>2020</c:v>
                </c:pt>
                <c:pt idx="109">
                  <c:v>2020</c:v>
                </c:pt>
                <c:pt idx="110">
                  <c:v>2020</c:v>
                </c:pt>
                <c:pt idx="111">
                  <c:v>2020</c:v>
                </c:pt>
                <c:pt idx="112">
                  <c:v>2020</c:v>
                </c:pt>
                <c:pt idx="113">
                  <c:v>2020</c:v>
                </c:pt>
                <c:pt idx="114">
                  <c:v>2020</c:v>
                </c:pt>
                <c:pt idx="115">
                  <c:v>2020</c:v>
                </c:pt>
                <c:pt idx="116">
                  <c:v>2020</c:v>
                </c:pt>
                <c:pt idx="117">
                  <c:v>2020</c:v>
                </c:pt>
                <c:pt idx="118">
                  <c:v>2020</c:v>
                </c:pt>
                <c:pt idx="119">
                  <c:v>2020</c:v>
                </c:pt>
                <c:pt idx="120">
                  <c:v>2020</c:v>
                </c:pt>
                <c:pt idx="121">
                  <c:v>2020</c:v>
                </c:pt>
                <c:pt idx="122">
                  <c:v>2020</c:v>
                </c:pt>
                <c:pt idx="123">
                  <c:v>2020</c:v>
                </c:pt>
                <c:pt idx="124">
                  <c:v>2020</c:v>
                </c:pt>
                <c:pt idx="125">
                  <c:v>2020</c:v>
                </c:pt>
                <c:pt idx="126">
                  <c:v>2020</c:v>
                </c:pt>
                <c:pt idx="127">
                  <c:v>2020</c:v>
                </c:pt>
                <c:pt idx="128">
                  <c:v>2020</c:v>
                </c:pt>
                <c:pt idx="129">
                  <c:v>2020</c:v>
                </c:pt>
                <c:pt idx="130">
                  <c:v>2020</c:v>
                </c:pt>
                <c:pt idx="131">
                  <c:v>2020</c:v>
                </c:pt>
                <c:pt idx="132">
                  <c:v>2020</c:v>
                </c:pt>
                <c:pt idx="133">
                  <c:v>2020</c:v>
                </c:pt>
                <c:pt idx="134">
                  <c:v>2020</c:v>
                </c:pt>
                <c:pt idx="135">
                  <c:v>2020</c:v>
                </c:pt>
                <c:pt idx="136">
                  <c:v>2019</c:v>
                </c:pt>
                <c:pt idx="137">
                  <c:v>2019</c:v>
                </c:pt>
                <c:pt idx="138">
                  <c:v>2019</c:v>
                </c:pt>
                <c:pt idx="139">
                  <c:v>2019</c:v>
                </c:pt>
                <c:pt idx="140">
                  <c:v>2019</c:v>
                </c:pt>
                <c:pt idx="141">
                  <c:v>2019</c:v>
                </c:pt>
                <c:pt idx="142">
                  <c:v>2019</c:v>
                </c:pt>
                <c:pt idx="143">
                  <c:v>2019</c:v>
                </c:pt>
                <c:pt idx="144">
                  <c:v>2019</c:v>
                </c:pt>
                <c:pt idx="145">
                  <c:v>2019</c:v>
                </c:pt>
                <c:pt idx="146">
                  <c:v>2019</c:v>
                </c:pt>
                <c:pt idx="147">
                  <c:v>2019</c:v>
                </c:pt>
                <c:pt idx="148">
                  <c:v>2019</c:v>
                </c:pt>
                <c:pt idx="149">
                  <c:v>2019</c:v>
                </c:pt>
                <c:pt idx="150">
                  <c:v>2019</c:v>
                </c:pt>
                <c:pt idx="151">
                  <c:v>2019</c:v>
                </c:pt>
                <c:pt idx="152">
                  <c:v>2019</c:v>
                </c:pt>
                <c:pt idx="153">
                  <c:v>2019</c:v>
                </c:pt>
                <c:pt idx="154">
                  <c:v>2019</c:v>
                </c:pt>
                <c:pt idx="155">
                  <c:v>2019</c:v>
                </c:pt>
                <c:pt idx="156">
                  <c:v>2019</c:v>
                </c:pt>
                <c:pt idx="157">
                  <c:v>2019</c:v>
                </c:pt>
                <c:pt idx="158">
                  <c:v>2019</c:v>
                </c:pt>
                <c:pt idx="159">
                  <c:v>2019</c:v>
                </c:pt>
                <c:pt idx="160">
                  <c:v>2019</c:v>
                </c:pt>
                <c:pt idx="161">
                  <c:v>2019</c:v>
                </c:pt>
                <c:pt idx="162">
                  <c:v>2019</c:v>
                </c:pt>
                <c:pt idx="163">
                  <c:v>2019</c:v>
                </c:pt>
                <c:pt idx="164">
                  <c:v>2019</c:v>
                </c:pt>
                <c:pt idx="165">
                  <c:v>2019</c:v>
                </c:pt>
                <c:pt idx="166">
                  <c:v>2019</c:v>
                </c:pt>
                <c:pt idx="167">
                  <c:v>2019</c:v>
                </c:pt>
                <c:pt idx="168">
                  <c:v>2019</c:v>
                </c:pt>
                <c:pt idx="169">
                  <c:v>2019</c:v>
                </c:pt>
                <c:pt idx="170">
                  <c:v>2019</c:v>
                </c:pt>
                <c:pt idx="171">
                  <c:v>2019</c:v>
                </c:pt>
                <c:pt idx="172">
                  <c:v>2019</c:v>
                </c:pt>
                <c:pt idx="173">
                  <c:v>2019</c:v>
                </c:pt>
                <c:pt idx="174">
                  <c:v>2019</c:v>
                </c:pt>
                <c:pt idx="175">
                  <c:v>2019</c:v>
                </c:pt>
                <c:pt idx="176">
                  <c:v>2019</c:v>
                </c:pt>
                <c:pt idx="177">
                  <c:v>2019</c:v>
                </c:pt>
                <c:pt idx="178">
                  <c:v>2019</c:v>
                </c:pt>
                <c:pt idx="179">
                  <c:v>2019</c:v>
                </c:pt>
                <c:pt idx="180">
                  <c:v>2019</c:v>
                </c:pt>
                <c:pt idx="181">
                  <c:v>2018</c:v>
                </c:pt>
                <c:pt idx="182">
                  <c:v>2018</c:v>
                </c:pt>
                <c:pt idx="183">
                  <c:v>2018</c:v>
                </c:pt>
                <c:pt idx="184">
                  <c:v>2018</c:v>
                </c:pt>
                <c:pt idx="185">
                  <c:v>2018</c:v>
                </c:pt>
                <c:pt idx="186">
                  <c:v>2018</c:v>
                </c:pt>
                <c:pt idx="187">
                  <c:v>2018</c:v>
                </c:pt>
                <c:pt idx="188">
                  <c:v>2018</c:v>
                </c:pt>
                <c:pt idx="189">
                  <c:v>2018</c:v>
                </c:pt>
                <c:pt idx="190">
                  <c:v>2018</c:v>
                </c:pt>
                <c:pt idx="191">
                  <c:v>2018</c:v>
                </c:pt>
                <c:pt idx="192">
                  <c:v>2018</c:v>
                </c:pt>
                <c:pt idx="193">
                  <c:v>2018</c:v>
                </c:pt>
                <c:pt idx="194">
                  <c:v>2018</c:v>
                </c:pt>
                <c:pt idx="195">
                  <c:v>2018</c:v>
                </c:pt>
                <c:pt idx="196">
                  <c:v>2018</c:v>
                </c:pt>
                <c:pt idx="197">
                  <c:v>2018</c:v>
                </c:pt>
                <c:pt idx="198">
                  <c:v>2018</c:v>
                </c:pt>
                <c:pt idx="199">
                  <c:v>2018</c:v>
                </c:pt>
                <c:pt idx="200">
                  <c:v>2018</c:v>
                </c:pt>
                <c:pt idx="201">
                  <c:v>2018</c:v>
                </c:pt>
                <c:pt idx="202">
                  <c:v>2018</c:v>
                </c:pt>
                <c:pt idx="203">
                  <c:v>2018</c:v>
                </c:pt>
                <c:pt idx="204">
                  <c:v>2018</c:v>
                </c:pt>
                <c:pt idx="205">
                  <c:v>2017</c:v>
                </c:pt>
                <c:pt idx="206">
                  <c:v>2017</c:v>
                </c:pt>
                <c:pt idx="207">
                  <c:v>2017</c:v>
                </c:pt>
                <c:pt idx="208">
                  <c:v>2017</c:v>
                </c:pt>
                <c:pt idx="209">
                  <c:v>2017</c:v>
                </c:pt>
                <c:pt idx="210">
                  <c:v>2017</c:v>
                </c:pt>
                <c:pt idx="211">
                  <c:v>2017</c:v>
                </c:pt>
                <c:pt idx="212">
                  <c:v>2017</c:v>
                </c:pt>
                <c:pt idx="213">
                  <c:v>2017</c:v>
                </c:pt>
                <c:pt idx="214">
                  <c:v>2017</c:v>
                </c:pt>
                <c:pt idx="215">
                  <c:v>2017</c:v>
                </c:pt>
                <c:pt idx="216">
                  <c:v>2017</c:v>
                </c:pt>
                <c:pt idx="217">
                  <c:v>2017</c:v>
                </c:pt>
                <c:pt idx="218">
                  <c:v>2017</c:v>
                </c:pt>
                <c:pt idx="219">
                  <c:v>2017</c:v>
                </c:pt>
                <c:pt idx="220">
                  <c:v>2017</c:v>
                </c:pt>
                <c:pt idx="221">
                  <c:v>2017</c:v>
                </c:pt>
                <c:pt idx="222">
                  <c:v>2017</c:v>
                </c:pt>
                <c:pt idx="223">
                  <c:v>2017</c:v>
                </c:pt>
                <c:pt idx="224">
                  <c:v>2017</c:v>
                </c:pt>
                <c:pt idx="225">
                  <c:v>2017</c:v>
                </c:pt>
                <c:pt idx="226">
                  <c:v>2017</c:v>
                </c:pt>
                <c:pt idx="227">
                  <c:v>2017</c:v>
                </c:pt>
                <c:pt idx="228">
                  <c:v>2017</c:v>
                </c:pt>
                <c:pt idx="229">
                  <c:v>2017</c:v>
                </c:pt>
                <c:pt idx="230">
                  <c:v>2017</c:v>
                </c:pt>
                <c:pt idx="231">
                  <c:v>2017</c:v>
                </c:pt>
                <c:pt idx="232">
                  <c:v>2017</c:v>
                </c:pt>
                <c:pt idx="233">
                  <c:v>2017</c:v>
                </c:pt>
                <c:pt idx="234">
                  <c:v>2017</c:v>
                </c:pt>
                <c:pt idx="235">
                  <c:v>2017</c:v>
                </c:pt>
                <c:pt idx="236">
                  <c:v>2017</c:v>
                </c:pt>
                <c:pt idx="237">
                  <c:v>2017</c:v>
                </c:pt>
                <c:pt idx="238">
                  <c:v>2017</c:v>
                </c:pt>
                <c:pt idx="239">
                  <c:v>2017</c:v>
                </c:pt>
                <c:pt idx="240">
                  <c:v>2017</c:v>
                </c:pt>
                <c:pt idx="241">
                  <c:v>2017</c:v>
                </c:pt>
                <c:pt idx="242">
                  <c:v>2017</c:v>
                </c:pt>
                <c:pt idx="243">
                  <c:v>2016</c:v>
                </c:pt>
                <c:pt idx="244">
                  <c:v>2016</c:v>
                </c:pt>
                <c:pt idx="245">
                  <c:v>2016</c:v>
                </c:pt>
                <c:pt idx="246">
                  <c:v>2016</c:v>
                </c:pt>
                <c:pt idx="247">
                  <c:v>2016</c:v>
                </c:pt>
                <c:pt idx="248">
                  <c:v>2016</c:v>
                </c:pt>
                <c:pt idx="249">
                  <c:v>2016</c:v>
                </c:pt>
                <c:pt idx="250">
                  <c:v>2016</c:v>
                </c:pt>
                <c:pt idx="251">
                  <c:v>2016</c:v>
                </c:pt>
                <c:pt idx="252">
                  <c:v>2016</c:v>
                </c:pt>
                <c:pt idx="253">
                  <c:v>2016</c:v>
                </c:pt>
                <c:pt idx="254">
                  <c:v>2016</c:v>
                </c:pt>
                <c:pt idx="255">
                  <c:v>2016</c:v>
                </c:pt>
                <c:pt idx="256">
                  <c:v>2016</c:v>
                </c:pt>
                <c:pt idx="257">
                  <c:v>2016</c:v>
                </c:pt>
                <c:pt idx="258">
                  <c:v>2016</c:v>
                </c:pt>
                <c:pt idx="259">
                  <c:v>2016</c:v>
                </c:pt>
                <c:pt idx="260">
                  <c:v>2016</c:v>
                </c:pt>
                <c:pt idx="261">
                  <c:v>2016</c:v>
                </c:pt>
                <c:pt idx="262">
                  <c:v>2016</c:v>
                </c:pt>
                <c:pt idx="263">
                  <c:v>2016</c:v>
                </c:pt>
                <c:pt idx="264">
                  <c:v>2016</c:v>
                </c:pt>
                <c:pt idx="265">
                  <c:v>2016</c:v>
                </c:pt>
                <c:pt idx="266">
                  <c:v>2016</c:v>
                </c:pt>
                <c:pt idx="267">
                  <c:v>2016</c:v>
                </c:pt>
                <c:pt idx="268">
                  <c:v>2016</c:v>
                </c:pt>
                <c:pt idx="269">
                  <c:v>2016</c:v>
                </c:pt>
                <c:pt idx="270">
                  <c:v>2016</c:v>
                </c:pt>
                <c:pt idx="271">
                  <c:v>2016</c:v>
                </c:pt>
                <c:pt idx="272">
                  <c:v>2016</c:v>
                </c:pt>
                <c:pt idx="273">
                  <c:v>2016</c:v>
                </c:pt>
                <c:pt idx="274">
                  <c:v>2016</c:v>
                </c:pt>
                <c:pt idx="275">
                  <c:v>2016</c:v>
                </c:pt>
                <c:pt idx="276">
                  <c:v>2016</c:v>
                </c:pt>
                <c:pt idx="277">
                  <c:v>2016</c:v>
                </c:pt>
                <c:pt idx="278">
                  <c:v>2016</c:v>
                </c:pt>
                <c:pt idx="279">
                  <c:v>2016</c:v>
                </c:pt>
                <c:pt idx="280">
                  <c:v>2016</c:v>
                </c:pt>
                <c:pt idx="281">
                  <c:v>2015</c:v>
                </c:pt>
                <c:pt idx="282">
                  <c:v>2015</c:v>
                </c:pt>
                <c:pt idx="283">
                  <c:v>2015</c:v>
                </c:pt>
                <c:pt idx="284">
                  <c:v>2015</c:v>
                </c:pt>
                <c:pt idx="285">
                  <c:v>2015</c:v>
                </c:pt>
                <c:pt idx="286">
                  <c:v>2015</c:v>
                </c:pt>
                <c:pt idx="287">
                  <c:v>2015</c:v>
                </c:pt>
                <c:pt idx="288">
                  <c:v>2015</c:v>
                </c:pt>
                <c:pt idx="289">
                  <c:v>2015</c:v>
                </c:pt>
                <c:pt idx="290">
                  <c:v>2015</c:v>
                </c:pt>
                <c:pt idx="291">
                  <c:v>2015</c:v>
                </c:pt>
                <c:pt idx="292">
                  <c:v>2015</c:v>
                </c:pt>
                <c:pt idx="293">
                  <c:v>2015</c:v>
                </c:pt>
                <c:pt idx="294">
                  <c:v>2015</c:v>
                </c:pt>
                <c:pt idx="295">
                  <c:v>2015</c:v>
                </c:pt>
                <c:pt idx="296">
                  <c:v>2015</c:v>
                </c:pt>
                <c:pt idx="297">
                  <c:v>2015</c:v>
                </c:pt>
                <c:pt idx="298">
                  <c:v>2015</c:v>
                </c:pt>
                <c:pt idx="299">
                  <c:v>2015</c:v>
                </c:pt>
                <c:pt idx="300">
                  <c:v>2015</c:v>
                </c:pt>
                <c:pt idx="301">
                  <c:v>2015</c:v>
                </c:pt>
                <c:pt idx="302">
                  <c:v>2015</c:v>
                </c:pt>
                <c:pt idx="303">
                  <c:v>2015</c:v>
                </c:pt>
                <c:pt idx="304">
                  <c:v>2015</c:v>
                </c:pt>
                <c:pt idx="305">
                  <c:v>2015</c:v>
                </c:pt>
                <c:pt idx="306">
                  <c:v>2014</c:v>
                </c:pt>
                <c:pt idx="307">
                  <c:v>2014</c:v>
                </c:pt>
                <c:pt idx="308">
                  <c:v>2014</c:v>
                </c:pt>
                <c:pt idx="309">
                  <c:v>2014</c:v>
                </c:pt>
                <c:pt idx="310">
                  <c:v>2014</c:v>
                </c:pt>
                <c:pt idx="311">
                  <c:v>2014</c:v>
                </c:pt>
                <c:pt idx="312">
                  <c:v>2014</c:v>
                </c:pt>
                <c:pt idx="313">
                  <c:v>2014</c:v>
                </c:pt>
                <c:pt idx="314">
                  <c:v>2014</c:v>
                </c:pt>
                <c:pt idx="315">
                  <c:v>2014</c:v>
                </c:pt>
                <c:pt idx="316">
                  <c:v>2014</c:v>
                </c:pt>
                <c:pt idx="317">
                  <c:v>2014</c:v>
                </c:pt>
                <c:pt idx="318">
                  <c:v>2014</c:v>
                </c:pt>
                <c:pt idx="319">
                  <c:v>2014</c:v>
                </c:pt>
                <c:pt idx="320">
                  <c:v>2014</c:v>
                </c:pt>
                <c:pt idx="321">
                  <c:v>2014</c:v>
                </c:pt>
                <c:pt idx="322">
                  <c:v>2014</c:v>
                </c:pt>
                <c:pt idx="323">
                  <c:v>2014</c:v>
                </c:pt>
                <c:pt idx="324">
                  <c:v>2014</c:v>
                </c:pt>
                <c:pt idx="325">
                  <c:v>2014</c:v>
                </c:pt>
                <c:pt idx="326">
                  <c:v>2014</c:v>
                </c:pt>
                <c:pt idx="327">
                  <c:v>2014</c:v>
                </c:pt>
                <c:pt idx="328">
                  <c:v>2014</c:v>
                </c:pt>
                <c:pt idx="329">
                  <c:v>2013</c:v>
                </c:pt>
                <c:pt idx="330">
                  <c:v>2013</c:v>
                </c:pt>
                <c:pt idx="331">
                  <c:v>2013</c:v>
                </c:pt>
                <c:pt idx="332">
                  <c:v>2013</c:v>
                </c:pt>
                <c:pt idx="333">
                  <c:v>2013</c:v>
                </c:pt>
                <c:pt idx="334">
                  <c:v>2013</c:v>
                </c:pt>
                <c:pt idx="335">
                  <c:v>2013</c:v>
                </c:pt>
                <c:pt idx="336">
                  <c:v>2013</c:v>
                </c:pt>
                <c:pt idx="337">
                  <c:v>2013</c:v>
                </c:pt>
                <c:pt idx="338">
                  <c:v>2013</c:v>
                </c:pt>
                <c:pt idx="339">
                  <c:v>2013</c:v>
                </c:pt>
                <c:pt idx="340">
                  <c:v>2013</c:v>
                </c:pt>
                <c:pt idx="341">
                  <c:v>2013</c:v>
                </c:pt>
                <c:pt idx="342">
                  <c:v>2013</c:v>
                </c:pt>
                <c:pt idx="343">
                  <c:v>2013</c:v>
                </c:pt>
                <c:pt idx="344">
                  <c:v>2013</c:v>
                </c:pt>
                <c:pt idx="345">
                  <c:v>2013</c:v>
                </c:pt>
                <c:pt idx="346">
                  <c:v>2013</c:v>
                </c:pt>
                <c:pt idx="347">
                  <c:v>2013</c:v>
                </c:pt>
                <c:pt idx="348">
                  <c:v>2012</c:v>
                </c:pt>
                <c:pt idx="349">
                  <c:v>2012</c:v>
                </c:pt>
                <c:pt idx="350">
                  <c:v>2012</c:v>
                </c:pt>
                <c:pt idx="351">
                  <c:v>2012</c:v>
                </c:pt>
                <c:pt idx="352">
                  <c:v>2012</c:v>
                </c:pt>
                <c:pt idx="353">
                  <c:v>2012</c:v>
                </c:pt>
                <c:pt idx="354">
                  <c:v>2012</c:v>
                </c:pt>
                <c:pt idx="355">
                  <c:v>2012</c:v>
                </c:pt>
                <c:pt idx="356">
                  <c:v>2012</c:v>
                </c:pt>
                <c:pt idx="357">
                  <c:v>2012</c:v>
                </c:pt>
                <c:pt idx="358">
                  <c:v>2011</c:v>
                </c:pt>
                <c:pt idx="359">
                  <c:v>2011</c:v>
                </c:pt>
                <c:pt idx="360">
                  <c:v>2011</c:v>
                </c:pt>
                <c:pt idx="361">
                  <c:v>2011</c:v>
                </c:pt>
                <c:pt idx="362">
                  <c:v>2011</c:v>
                </c:pt>
                <c:pt idx="363">
                  <c:v>2011</c:v>
                </c:pt>
                <c:pt idx="364">
                  <c:v>2011</c:v>
                </c:pt>
                <c:pt idx="365">
                  <c:v>2011</c:v>
                </c:pt>
                <c:pt idx="366">
                  <c:v>2011</c:v>
                </c:pt>
                <c:pt idx="367">
                  <c:v>2011</c:v>
                </c:pt>
                <c:pt idx="368">
                  <c:v>2010</c:v>
                </c:pt>
                <c:pt idx="369">
                  <c:v>2010</c:v>
                </c:pt>
                <c:pt idx="370">
                  <c:v>2010</c:v>
                </c:pt>
                <c:pt idx="371">
                  <c:v>2010</c:v>
                </c:pt>
                <c:pt idx="372">
                  <c:v>2010</c:v>
                </c:pt>
                <c:pt idx="373">
                  <c:v>2010</c:v>
                </c:pt>
                <c:pt idx="374">
                  <c:v>2010</c:v>
                </c:pt>
                <c:pt idx="375">
                  <c:v>2010</c:v>
                </c:pt>
                <c:pt idx="376">
                  <c:v>2010</c:v>
                </c:pt>
                <c:pt idx="377">
                  <c:v>2010</c:v>
                </c:pt>
                <c:pt idx="378">
                  <c:v>2010</c:v>
                </c:pt>
                <c:pt idx="379">
                  <c:v>2010</c:v>
                </c:pt>
                <c:pt idx="380">
                  <c:v>2010</c:v>
                </c:pt>
                <c:pt idx="381">
                  <c:v>2010</c:v>
                </c:pt>
                <c:pt idx="382">
                  <c:v>2023</c:v>
                </c:pt>
                <c:pt idx="383">
                  <c:v>2021</c:v>
                </c:pt>
                <c:pt idx="384">
                  <c:v>2021</c:v>
                </c:pt>
                <c:pt idx="385">
                  <c:v>2017</c:v>
                </c:pt>
                <c:pt idx="386">
                  <c:v>2017</c:v>
                </c:pt>
                <c:pt idx="387">
                  <c:v>2021</c:v>
                </c:pt>
                <c:pt idx="388">
                  <c:v>2022</c:v>
                </c:pt>
                <c:pt idx="389">
                  <c:v>2022</c:v>
                </c:pt>
                <c:pt idx="395">
                  <c:v>2023</c:v>
                </c:pt>
                <c:pt idx="396">
                  <c:v>2012</c:v>
                </c:pt>
                <c:pt idx="397">
                  <c:v>2023</c:v>
                </c:pt>
                <c:pt idx="398">
                  <c:v>2023</c:v>
                </c:pt>
                <c:pt idx="399">
                  <c:v>2019</c:v>
                </c:pt>
                <c:pt idx="400">
                  <c:v>2019</c:v>
                </c:pt>
                <c:pt idx="401">
                  <c:v>2023</c:v>
                </c:pt>
                <c:pt idx="402">
                  <c:v>2024</c:v>
                </c:pt>
                <c:pt idx="403">
                  <c:v>2025</c:v>
                </c:pt>
                <c:pt idx="404">
                  <c:v>2026</c:v>
                </c:pt>
                <c:pt idx="405">
                  <c:v>2027</c:v>
                </c:pt>
                <c:pt idx="406">
                  <c:v>2028</c:v>
                </c:pt>
                <c:pt idx="407">
                  <c:v>2029</c:v>
                </c:pt>
                <c:pt idx="408">
                  <c:v>2030</c:v>
                </c:pt>
              </c:numCache>
            </c:numRef>
          </c:xVal>
          <c:yVal>
            <c:numRef>
              <c:f>Sheet5!$D$2:$D$410</c:f>
              <c:numCache>
                <c:formatCode>0.00E+00</c:formatCode>
                <c:ptCount val="409"/>
                <c:pt idx="0">
                  <c:v>7.3399999999999997E+24</c:v>
                </c:pt>
                <c:pt idx="1">
                  <c:v>2.0999999999999999E+25</c:v>
                </c:pt>
                <c:pt idx="3">
                  <c:v>2.7399999999999999E+24</c:v>
                </c:pt>
                <c:pt idx="4">
                  <c:v>2.5299999999999998E+24</c:v>
                </c:pt>
                <c:pt idx="5">
                  <c:v>4.2999999999999999E+23</c:v>
                </c:pt>
                <c:pt idx="6">
                  <c:v>5.76E+23</c:v>
                </c:pt>
                <c:pt idx="7">
                  <c:v>3.9600000000000001E+23</c:v>
                </c:pt>
                <c:pt idx="8">
                  <c:v>3.55E+23</c:v>
                </c:pt>
                <c:pt idx="9">
                  <c:v>2.2000000000000001E+23</c:v>
                </c:pt>
                <c:pt idx="10">
                  <c:v>2.0400000000000001E+23</c:v>
                </c:pt>
                <c:pt idx="11">
                  <c:v>1.7999999999999999E+23</c:v>
                </c:pt>
                <c:pt idx="12">
                  <c:v>9.3199999999999996E+22</c:v>
                </c:pt>
                <c:pt idx="13">
                  <c:v>4.9999999999999996E+22</c:v>
                </c:pt>
                <c:pt idx="14">
                  <c:v>4.6499999999999999E+22</c:v>
                </c:pt>
                <c:pt idx="15">
                  <c:v>4.6000000000000004E+22</c:v>
                </c:pt>
                <c:pt idx="16">
                  <c:v>4.0500000000000001E+23</c:v>
                </c:pt>
                <c:pt idx="17">
                  <c:v>1.7500000000000001E+22</c:v>
                </c:pt>
                <c:pt idx="18">
                  <c:v>7.1E+21</c:v>
                </c:pt>
                <c:pt idx="19">
                  <c:v>5.44E+21</c:v>
                </c:pt>
                <c:pt idx="20">
                  <c:v>1.3E+21</c:v>
                </c:pt>
                <c:pt idx="21">
                  <c:v>2.17E+19</c:v>
                </c:pt>
                <c:pt idx="22">
                  <c:v>200000000000</c:v>
                </c:pt>
                <c:pt idx="43">
                  <c:v>1.35E+24</c:v>
                </c:pt>
                <c:pt idx="44">
                  <c:v>6.3100000000000006E+23</c:v>
                </c:pt>
                <c:pt idx="45">
                  <c:v>4.1E+23</c:v>
                </c:pt>
                <c:pt idx="46">
                  <c:v>3.7000000000000001E+23</c:v>
                </c:pt>
                <c:pt idx="47">
                  <c:v>3.5399999999999998E+23</c:v>
                </c:pt>
                <c:pt idx="48">
                  <c:v>2.1499999999999999E+23</c:v>
                </c:pt>
                <c:pt idx="49">
                  <c:v>2.1199999999999999E+23</c:v>
                </c:pt>
                <c:pt idx="50">
                  <c:v>8.2199999999999994E+22</c:v>
                </c:pt>
                <c:pt idx="51">
                  <c:v>7.8000000000000004E+22</c:v>
                </c:pt>
                <c:pt idx="52">
                  <c:v>7.3699999999999999E+22</c:v>
                </c:pt>
                <c:pt idx="53">
                  <c:v>6.3000000000000002E+22</c:v>
                </c:pt>
                <c:pt idx="54">
                  <c:v>5.8300000000000001E+22</c:v>
                </c:pt>
                <c:pt idx="55">
                  <c:v>4.8999999999999998E+22</c:v>
                </c:pt>
                <c:pt idx="56">
                  <c:v>4.7000000000000002E+22</c:v>
                </c:pt>
                <c:pt idx="57">
                  <c:v>3.6E+22</c:v>
                </c:pt>
                <c:pt idx="58">
                  <c:v>2.68E+22</c:v>
                </c:pt>
                <c:pt idx="59">
                  <c:v>1.7900000000000001E+22</c:v>
                </c:pt>
                <c:pt idx="60">
                  <c:v>1.5E+22</c:v>
                </c:pt>
                <c:pt idx="61">
                  <c:v>1.0499999999999999E+22</c:v>
                </c:pt>
                <c:pt idx="62">
                  <c:v>7.9E+21</c:v>
                </c:pt>
                <c:pt idx="63">
                  <c:v>7.2E+21</c:v>
                </c:pt>
                <c:pt idx="64">
                  <c:v>6E+21</c:v>
                </c:pt>
                <c:pt idx="65">
                  <c:v>5.54E+21</c:v>
                </c:pt>
                <c:pt idx="66">
                  <c:v>5.5299999999999995E+21</c:v>
                </c:pt>
                <c:pt idx="67">
                  <c:v>4.84E+21</c:v>
                </c:pt>
                <c:pt idx="68">
                  <c:v>4.42E+21</c:v>
                </c:pt>
                <c:pt idx="69">
                  <c:v>3.4E+21</c:v>
                </c:pt>
                <c:pt idx="70">
                  <c:v>1.1E+21</c:v>
                </c:pt>
                <c:pt idx="71">
                  <c:v>6.5E+20</c:v>
                </c:pt>
                <c:pt idx="72">
                  <c:v>2.59E+20</c:v>
                </c:pt>
                <c:pt idx="73">
                  <c:v>1.16E+20</c:v>
                </c:pt>
                <c:pt idx="74">
                  <c:v>2.41E+19</c:v>
                </c:pt>
                <c:pt idx="75">
                  <c:v>2.2499999999999999E+22</c:v>
                </c:pt>
                <c:pt idx="76">
                  <c:v>1.6E+18</c:v>
                </c:pt>
                <c:pt idx="77">
                  <c:v>314000000000</c:v>
                </c:pt>
                <c:pt idx="85">
                  <c:v>5.5E+21</c:v>
                </c:pt>
                <c:pt idx="99">
                  <c:v>3.14E+23</c:v>
                </c:pt>
                <c:pt idx="100">
                  <c:v>1.12E+23</c:v>
                </c:pt>
                <c:pt idx="101">
                  <c:v>3.2999999999999998E+22</c:v>
                </c:pt>
                <c:pt idx="102">
                  <c:v>2.6E+22</c:v>
                </c:pt>
                <c:pt idx="103">
                  <c:v>1.5699999999999999E+22</c:v>
                </c:pt>
                <c:pt idx="104">
                  <c:v>1.3299999999999999E+22</c:v>
                </c:pt>
                <c:pt idx="105">
                  <c:v>1.28E+22</c:v>
                </c:pt>
                <c:pt idx="106">
                  <c:v>8.9100000000000005E+21</c:v>
                </c:pt>
                <c:pt idx="107">
                  <c:v>2.54E+21</c:v>
                </c:pt>
                <c:pt idx="108">
                  <c:v>2E+21</c:v>
                </c:pt>
                <c:pt idx="109">
                  <c:v>1.8E+21</c:v>
                </c:pt>
                <c:pt idx="110">
                  <c:v>1.78E+21</c:v>
                </c:pt>
                <c:pt idx="111">
                  <c:v>1.9E+21</c:v>
                </c:pt>
                <c:pt idx="112">
                  <c:v>3E+20</c:v>
                </c:pt>
                <c:pt idx="113">
                  <c:v>2.7E+20</c:v>
                </c:pt>
                <c:pt idx="114">
                  <c:v>2E+20</c:v>
                </c:pt>
                <c:pt idx="115">
                  <c:v>1.24E+20</c:v>
                </c:pt>
                <c:pt idx="116">
                  <c:v>1E+20</c:v>
                </c:pt>
                <c:pt idx="136">
                  <c:v>2.02E+23</c:v>
                </c:pt>
                <c:pt idx="137">
                  <c:v>6.7000000000000002E+22</c:v>
                </c:pt>
                <c:pt idx="138">
                  <c:v>5.68E+22</c:v>
                </c:pt>
                <c:pt idx="139">
                  <c:v>4.0500000000000003E+22</c:v>
                </c:pt>
                <c:pt idx="140">
                  <c:v>1.3E+22</c:v>
                </c:pt>
                <c:pt idx="141">
                  <c:v>1.04E+22</c:v>
                </c:pt>
                <c:pt idx="142">
                  <c:v>9.1E+21</c:v>
                </c:pt>
                <c:pt idx="143">
                  <c:v>7.26E+21</c:v>
                </c:pt>
                <c:pt idx="144">
                  <c:v>1.5E+21</c:v>
                </c:pt>
                <c:pt idx="145">
                  <c:v>1.5E+21</c:v>
                </c:pt>
                <c:pt idx="146">
                  <c:v>1.49E+21</c:v>
                </c:pt>
                <c:pt idx="147">
                  <c:v>8.54E+20</c:v>
                </c:pt>
                <c:pt idx="148">
                  <c:v>4.8E+19</c:v>
                </c:pt>
                <c:pt idx="149">
                  <c:v>3.71E+19</c:v>
                </c:pt>
                <c:pt idx="150">
                  <c:v>1.94E+19</c:v>
                </c:pt>
                <c:pt idx="151">
                  <c:v>7.6E+18</c:v>
                </c:pt>
                <c:pt idx="152">
                  <c:v>4E+18</c:v>
                </c:pt>
                <c:pt idx="153">
                  <c:v>2.56E+18</c:v>
                </c:pt>
                <c:pt idx="154">
                  <c:v>2.47E+18</c:v>
                </c:pt>
                <c:pt idx="155">
                  <c:v>3.04E+17</c:v>
                </c:pt>
                <c:pt idx="156">
                  <c:v>9.16E+16</c:v>
                </c:pt>
                <c:pt idx="157">
                  <c:v>6.6E+16</c:v>
                </c:pt>
                <c:pt idx="181">
                  <c:v>3E+21</c:v>
                </c:pt>
                <c:pt idx="182">
                  <c:v>3.85E+20</c:v>
                </c:pt>
                <c:pt idx="183">
                  <c:v>2.85E+20</c:v>
                </c:pt>
                <c:pt idx="184">
                  <c:v>1.68E+20</c:v>
                </c:pt>
                <c:pt idx="185">
                  <c:v>5.09E+19</c:v>
                </c:pt>
                <c:pt idx="186">
                  <c:v>3.49E+19</c:v>
                </c:pt>
                <c:pt idx="187">
                  <c:v>1.76E+19</c:v>
                </c:pt>
                <c:pt idx="205">
                  <c:v>3.4100000000000001E+23</c:v>
                </c:pt>
                <c:pt idx="206">
                  <c:v>1.5E+23</c:v>
                </c:pt>
                <c:pt idx="207">
                  <c:v>3.6700000000000001E+22</c:v>
                </c:pt>
                <c:pt idx="208">
                  <c:v>1.15E+21</c:v>
                </c:pt>
                <c:pt idx="209">
                  <c:v>6.05E+20</c:v>
                </c:pt>
                <c:pt idx="210">
                  <c:v>4.79E+20</c:v>
                </c:pt>
                <c:pt idx="211">
                  <c:v>9.39E+19</c:v>
                </c:pt>
                <c:pt idx="212">
                  <c:v>6.63E+19</c:v>
                </c:pt>
                <c:pt idx="213">
                  <c:v>7.42E+18</c:v>
                </c:pt>
                <c:pt idx="214">
                  <c:v>150000000000000</c:v>
                </c:pt>
                <c:pt idx="243">
                  <c:v>6.9E+21</c:v>
                </c:pt>
                <c:pt idx="244">
                  <c:v>2.2E+21</c:v>
                </c:pt>
                <c:pt idx="245">
                  <c:v>1.9E+21</c:v>
                </c:pt>
                <c:pt idx="246">
                  <c:v>4.36E+19</c:v>
                </c:pt>
                <c:pt idx="247">
                  <c:v>1.45E+17</c:v>
                </c:pt>
                <c:pt idx="248">
                  <c:v>9.69E+16</c:v>
                </c:pt>
                <c:pt idx="249">
                  <c:v>6.15E+16</c:v>
                </c:pt>
                <c:pt idx="281">
                  <c:v>3.8E+20</c:v>
                </c:pt>
                <c:pt idx="282">
                  <c:v>2.6E+19</c:v>
                </c:pt>
                <c:pt idx="283">
                  <c:v>2.4E+19</c:v>
                </c:pt>
                <c:pt idx="284">
                  <c:v>1.21E+19</c:v>
                </c:pt>
                <c:pt idx="285">
                  <c:v>1.56E+18</c:v>
                </c:pt>
                <c:pt idx="306">
                  <c:v>9.25E+18</c:v>
                </c:pt>
                <c:pt idx="307">
                  <c:v>7.3E+18</c:v>
                </c:pt>
                <c:pt idx="308">
                  <c:v>6.11E+18</c:v>
                </c:pt>
                <c:pt idx="309">
                  <c:v>1.56E+18</c:v>
                </c:pt>
                <c:pt idx="310">
                  <c:v>5.18E+17</c:v>
                </c:pt>
                <c:pt idx="311">
                  <c:v>6.05E+16</c:v>
                </c:pt>
                <c:pt idx="329">
                  <c:v>1.34E+18</c:v>
                </c:pt>
                <c:pt idx="330">
                  <c:v>5.32E+17</c:v>
                </c:pt>
                <c:pt idx="331">
                  <c:v>1.37E+17</c:v>
                </c:pt>
                <c:pt idx="332">
                  <c:v>3.89E+16</c:v>
                </c:pt>
                <c:pt idx="333">
                  <c:v>2300000000000000</c:v>
                </c:pt>
                <c:pt idx="334">
                  <c:v>475000000000000</c:v>
                </c:pt>
                <c:pt idx="335">
                  <c:v>90800000000000</c:v>
                </c:pt>
                <c:pt idx="348">
                  <c:v>4.7E+17</c:v>
                </c:pt>
                <c:pt idx="349">
                  <c:v>6040000000000000</c:v>
                </c:pt>
                <c:pt idx="350">
                  <c:v>3730000000000000</c:v>
                </c:pt>
                <c:pt idx="352">
                  <c:v>8540000000000000</c:v>
                </c:pt>
                <c:pt idx="353">
                  <c:v>5.46E+17</c:v>
                </c:pt>
                <c:pt idx="368">
                  <c:v>6.14E+16</c:v>
                </c:pt>
                <c:pt idx="369">
                  <c:v>3410000000000000</c:v>
                </c:pt>
                <c:pt idx="370">
                  <c:v>350000000000000</c:v>
                </c:pt>
                <c:pt idx="371">
                  <c:v>131000000000000</c:v>
                </c:pt>
                <c:pt idx="382">
                  <c:v>5.5E+23</c:v>
                </c:pt>
                <c:pt idx="383">
                  <c:v>2.8E+20</c:v>
                </c:pt>
                <c:pt idx="384">
                  <c:v>94000000000</c:v>
                </c:pt>
                <c:pt idx="388">
                  <c:v>2.5500000000000001E+22</c:v>
                </c:pt>
                <c:pt idx="391">
                  <c:v>5.1E+20</c:v>
                </c:pt>
                <c:pt idx="396">
                  <c:v>6E+17</c:v>
                </c:pt>
                <c:pt idx="399">
                  <c:v>2.32E+19</c:v>
                </c:pt>
                <c:pt idx="402">
                  <c:v>1E+26</c:v>
                </c:pt>
                <c:pt idx="403">
                  <c:v>1E+27</c:v>
                </c:pt>
                <c:pt idx="404">
                  <c:v>9.9999999999999996E+27</c:v>
                </c:pt>
                <c:pt idx="405">
                  <c:v>9.9999999999999996E+27</c:v>
                </c:pt>
                <c:pt idx="406">
                  <c:v>9.9999999999999991E+28</c:v>
                </c:pt>
                <c:pt idx="407">
                  <c:v>9.9999999999999991E+28</c:v>
                </c:pt>
                <c:pt idx="408">
                  <c:v>1E+30</c:v>
                </c:pt>
              </c:numCache>
            </c:numRef>
          </c:yVal>
          <c:smooth val="0"/>
          <c:extLst>
            <c:ext xmlns:c16="http://schemas.microsoft.com/office/drawing/2014/chart" uri="{C3380CC4-5D6E-409C-BE32-E72D297353CC}">
              <c16:uniqueId val="{00000007-73A2-F940-8C8D-FC981002CA8B}"/>
            </c:ext>
          </c:extLst>
        </c:ser>
        <c:dLbls>
          <c:showLegendKey val="0"/>
          <c:showVal val="0"/>
          <c:showCatName val="0"/>
          <c:showSerName val="0"/>
          <c:showPercent val="0"/>
          <c:showBubbleSize val="0"/>
        </c:dLbls>
        <c:axId val="1478668880"/>
        <c:axId val="1478659472"/>
      </c:scatterChart>
      <c:valAx>
        <c:axId val="1478668880"/>
        <c:scaling>
          <c:orientation val="minMax"/>
          <c:max val="2030"/>
          <c:min val="2010"/>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478659472"/>
        <c:crosses val="autoZero"/>
        <c:crossBetween val="midCat"/>
        <c:majorUnit val="2"/>
      </c:valAx>
      <c:valAx>
        <c:axId val="1478659472"/>
        <c:scaling>
          <c:logBase val="10"/>
          <c:orientation val="minMax"/>
          <c:max val="9.9999999999999988E+29"/>
          <c:min val="1000000000000"/>
        </c:scaling>
        <c:delete val="0"/>
        <c:axPos val="l"/>
        <c:majorGridlines>
          <c:spPr>
            <a:ln w="9525" cap="flat" cmpd="sng" algn="ctr">
              <a:solidFill>
                <a:schemeClr val="tx2">
                  <a:lumMod val="15000"/>
                  <a:lumOff val="85000"/>
                </a:schemeClr>
              </a:solidFill>
              <a:round/>
            </a:ln>
            <a:effectLst/>
          </c:spPr>
        </c:majorGridlines>
        <c:numFmt formatCode="0.00E+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478668880"/>
        <c:crosses val="autoZero"/>
        <c:crossBetween val="midCat"/>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atin typeface="MetricHPE" panose="020B0503030202060203" pitchFamily="2" charset="0"/>
              </a:defRPr>
            </a:lvl1pPr>
          </a:lstStyle>
          <a:p>
            <a:endParaRPr lang="en-GB"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atin typeface="MetricHPE" panose="020B0503030202060203" pitchFamily="2" charset="0"/>
              </a:defRPr>
            </a:lvl1pPr>
          </a:lstStyle>
          <a:p>
            <a:fld id="{5CC2FE4C-5A45-49A8-8D4C-A895EFE98F35}" type="datetimeFigureOut">
              <a:rPr lang="en-GB" smtClean="0"/>
              <a:pPr/>
              <a:t>22/04/2024</a:t>
            </a:fld>
            <a:endParaRPr lang="en-GB"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atin typeface="MetricHPE" panose="020B0503030202060203" pitchFamily="2" charset="0"/>
              </a:defRPr>
            </a:lvl1pPr>
          </a:lstStyle>
          <a:p>
            <a:endParaRPr lang="en-GB"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atin typeface="MetricHPE" panose="020B0503030202060203" pitchFamily="2" charset="0"/>
              </a:defRPr>
            </a:lvl1pPr>
          </a:lstStyle>
          <a:p>
            <a:fld id="{B5FB3C23-B538-414F-BB6D-306C49D57113}" type="slidenum">
              <a:rPr lang="en-GB" smtClean="0"/>
              <a:pPr/>
              <a:t>‹#›</a:t>
            </a:fld>
            <a:endParaRPr lang="en-GB" dirty="0"/>
          </a:p>
        </p:txBody>
      </p:sp>
    </p:spTree>
    <p:extLst>
      <p:ext uri="{BB962C8B-B14F-4D97-AF65-F5344CB8AC3E}">
        <p14:creationId xmlns:p14="http://schemas.microsoft.com/office/powerpoint/2010/main" val="2165276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tricHPE" panose="020B0503030202060203" pitchFamily="2" charset="0"/>
        <a:ea typeface="+mn-ea"/>
        <a:cs typeface="+mn-cs"/>
      </a:defRPr>
    </a:lvl1pPr>
    <a:lvl2pPr marL="457200" algn="l" defTabSz="914400" rtl="0" eaLnBrk="1" latinLnBrk="0" hangingPunct="1">
      <a:defRPr sz="1200" kern="1200">
        <a:solidFill>
          <a:schemeClr val="tx1"/>
        </a:solidFill>
        <a:latin typeface="MetricHPE" panose="020B0503030202060203" pitchFamily="2" charset="0"/>
        <a:ea typeface="+mn-ea"/>
        <a:cs typeface="+mn-cs"/>
      </a:defRPr>
    </a:lvl2pPr>
    <a:lvl3pPr marL="914400" algn="l" defTabSz="914400" rtl="0" eaLnBrk="1" latinLnBrk="0" hangingPunct="1">
      <a:defRPr sz="1200" kern="1200">
        <a:solidFill>
          <a:schemeClr val="tx1"/>
        </a:solidFill>
        <a:latin typeface="MetricHPE" panose="020B0503030202060203" pitchFamily="2" charset="0"/>
        <a:ea typeface="+mn-ea"/>
        <a:cs typeface="+mn-cs"/>
      </a:defRPr>
    </a:lvl3pPr>
    <a:lvl4pPr marL="1371600" algn="l" defTabSz="914400" rtl="0" eaLnBrk="1" latinLnBrk="0" hangingPunct="1">
      <a:defRPr sz="1200" kern="1200">
        <a:solidFill>
          <a:schemeClr val="tx1"/>
        </a:solidFill>
        <a:latin typeface="MetricHPE" panose="020B0503030202060203" pitchFamily="2" charset="0"/>
        <a:ea typeface="+mn-ea"/>
        <a:cs typeface="+mn-cs"/>
      </a:defRPr>
    </a:lvl4pPr>
    <a:lvl5pPr marL="1828800" algn="l" defTabSz="914400" rtl="0" eaLnBrk="1" latinLnBrk="0" hangingPunct="1">
      <a:defRPr sz="1200" kern="1200">
        <a:solidFill>
          <a:schemeClr val="tx1"/>
        </a:solidFill>
        <a:latin typeface="MetricHPE" panose="020B05030302020602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237744"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03379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B3C23-B538-414F-BB6D-306C49D57113}" type="slidenum">
              <a:rPr lang="en-GB" smtClean="0"/>
              <a:pPr/>
              <a:t>22</a:t>
            </a:fld>
            <a:endParaRPr lang="en-GB" dirty="0"/>
          </a:p>
        </p:txBody>
      </p:sp>
    </p:spTree>
    <p:extLst>
      <p:ext uri="{BB962C8B-B14F-4D97-AF65-F5344CB8AC3E}">
        <p14:creationId xmlns:p14="http://schemas.microsoft.com/office/powerpoint/2010/main" val="1342424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Transition to how we are thinking about the solution space (What we are doing),</a:t>
            </a:r>
            <a:r>
              <a:rPr lang="en-US" baseline="0" dirty="0"/>
              <a:t> projects in flight…</a:t>
            </a:r>
          </a:p>
          <a:p>
            <a:endParaRPr lang="en-US" baseline="0" dirty="0"/>
          </a:p>
          <a:p>
            <a:pPr rtl="0" fontAlgn="ctr"/>
            <a:r>
              <a:rPr lang="en-US" sz="1100" kern="1200" dirty="0">
                <a:solidFill>
                  <a:schemeClr val="tx1"/>
                </a:solidFill>
                <a:effectLst/>
                <a:latin typeface="MetricHPE" panose="020B0503030202060203" pitchFamily="34" charset="-18"/>
                <a:ea typeface="+mn-ea"/>
                <a:cs typeface="+mn-cs"/>
              </a:rPr>
              <a:t>Two threads</a:t>
            </a:r>
          </a:p>
          <a:p>
            <a:pPr marL="320040" lvl="1" indent="-228600" rtl="0" fontAlgn="ctr">
              <a:buFont typeface="+mj-lt"/>
              <a:buAutoNum type="arabicPeriod"/>
            </a:pPr>
            <a:r>
              <a:rPr lang="en-US" sz="1050" b="0" i="0" kern="1200" dirty="0">
                <a:solidFill>
                  <a:schemeClr val="tx1"/>
                </a:solidFill>
                <a:effectLst/>
                <a:latin typeface="MetricHPE" panose="020B0503030202060203" pitchFamily="34" charset="-18"/>
                <a:ea typeface="+mn-ea"/>
                <a:cs typeface="+mn-cs"/>
              </a:rPr>
              <a:t>Evolution of "capability" systems; keep and build momentum; 10x and beyond; progress towards Z</a:t>
            </a:r>
          </a:p>
          <a:p>
            <a:pPr lvl="2" rtl="0" fontAlgn="ctr"/>
            <a:r>
              <a:rPr lang="en-US" sz="1000" b="0" i="0" kern="1200" dirty="0">
                <a:solidFill>
                  <a:schemeClr val="tx1"/>
                </a:solidFill>
                <a:effectLst/>
                <a:latin typeface="MetricHPE" panose="020B0503030202060203" pitchFamily="34" charset="-18"/>
                <a:ea typeface="+mn-ea"/>
                <a:cs typeface="+mn-cs"/>
              </a:rPr>
              <a:t>Apply learnings from design and deployment</a:t>
            </a:r>
          </a:p>
          <a:p>
            <a:pPr lvl="2" rtl="0" fontAlgn="ctr"/>
            <a:r>
              <a:rPr lang="en-US" sz="1000" b="0" i="0" kern="1200" dirty="0">
                <a:solidFill>
                  <a:schemeClr val="tx1"/>
                </a:solidFill>
                <a:effectLst/>
                <a:latin typeface="MetricHPE" panose="020B0503030202060203" pitchFamily="34" charset="-18"/>
                <a:ea typeface="+mn-ea"/>
                <a:cs typeface="+mn-cs"/>
              </a:rPr>
              <a:t>Applications (ECP)</a:t>
            </a:r>
          </a:p>
          <a:p>
            <a:pPr lvl="2" rtl="0" fontAlgn="ctr"/>
            <a:r>
              <a:rPr lang="en-US" sz="1000" b="0" i="0" kern="1200" dirty="0">
                <a:solidFill>
                  <a:schemeClr val="tx1"/>
                </a:solidFill>
                <a:effectLst/>
                <a:latin typeface="MetricHPE" panose="020B0503030202060203" pitchFamily="34" charset="-18"/>
                <a:ea typeface="+mn-ea"/>
                <a:cs typeface="+mn-cs"/>
              </a:rPr>
              <a:t>SW and tools investments</a:t>
            </a:r>
          </a:p>
          <a:p>
            <a:pPr marL="320040" lvl="1" indent="-228600" rtl="0" fontAlgn="ctr">
              <a:buFont typeface="+mj-lt"/>
              <a:buAutoNum type="arabicPeriod"/>
            </a:pPr>
            <a:r>
              <a:rPr lang="en-US" sz="1050" b="0" i="0" kern="1200" dirty="0">
                <a:solidFill>
                  <a:schemeClr val="tx1"/>
                </a:solidFill>
                <a:effectLst/>
                <a:latin typeface="MetricHPE" panose="020B0503030202060203" pitchFamily="34" charset="-18"/>
                <a:ea typeface="+mn-ea"/>
                <a:cs typeface="+mn-cs"/>
              </a:rPr>
              <a:t>Workflows: Coupling of AI and Science (Mega Trend)</a:t>
            </a:r>
          </a:p>
          <a:p>
            <a:pPr lvl="2" rtl="0" fontAlgn="ctr"/>
            <a:r>
              <a:rPr lang="en-US" sz="1000" b="0" i="0" kern="1200" dirty="0" err="1">
                <a:solidFill>
                  <a:schemeClr val="tx1"/>
                </a:solidFill>
                <a:effectLst/>
                <a:latin typeface="MetricHPE" panose="020B0503030202060203" pitchFamily="34" charset="-18"/>
                <a:ea typeface="+mn-ea"/>
                <a:cs typeface="+mn-cs"/>
              </a:rPr>
              <a:t>Ack</a:t>
            </a:r>
            <a:r>
              <a:rPr lang="en-US" sz="1000" b="0" i="0" kern="1200" dirty="0">
                <a:solidFill>
                  <a:schemeClr val="tx1"/>
                </a:solidFill>
                <a:effectLst/>
                <a:latin typeface="MetricHPE" panose="020B0503030202060203" pitchFamily="34" charset="-18"/>
                <a:ea typeface="+mn-ea"/>
                <a:cs typeface="+mn-cs"/>
              </a:rPr>
              <a:t> (feedback from many customers) complex workflows will span from Edge to extreme scale</a:t>
            </a:r>
          </a:p>
          <a:p>
            <a:pPr lvl="2" rtl="0" fontAlgn="ctr"/>
            <a:r>
              <a:rPr lang="en-US" sz="1000" b="0" i="0" kern="1200" dirty="0" err="1">
                <a:solidFill>
                  <a:schemeClr val="tx1"/>
                </a:solidFill>
                <a:effectLst/>
                <a:latin typeface="MetricHPE" panose="020B0503030202060203" pitchFamily="34" charset="-18"/>
                <a:ea typeface="+mn-ea"/>
                <a:cs typeface="+mn-cs"/>
              </a:rPr>
              <a:t>Ack</a:t>
            </a:r>
            <a:r>
              <a:rPr lang="en-US" sz="1000" b="0" i="0" kern="1200" dirty="0">
                <a:solidFill>
                  <a:schemeClr val="tx1"/>
                </a:solidFill>
                <a:effectLst/>
                <a:latin typeface="MetricHPE" panose="020B0503030202060203" pitchFamily="34" charset="-18"/>
                <a:ea typeface="+mn-ea"/>
                <a:cs typeface="+mn-cs"/>
              </a:rPr>
              <a:t> growing importance of AI and analytics in these workflows</a:t>
            </a:r>
          </a:p>
          <a:p>
            <a:pPr lvl="3" rtl="0" fontAlgn="ctr"/>
            <a:r>
              <a:rPr lang="en-US" sz="900" b="0" i="0" kern="1200" dirty="0">
                <a:solidFill>
                  <a:schemeClr val="tx1"/>
                </a:solidFill>
                <a:effectLst/>
                <a:latin typeface="MetricHPE" panose="020B0503030202060203" pitchFamily="34" charset="-18"/>
                <a:ea typeface="+mn-ea"/>
                <a:cs typeface="+mn-cs"/>
              </a:rPr>
              <a:t>In the future we’re talking about autonomous experiments, AI embedded everywhere in the decision process, AI-assisted design of experiments, AI-assisted data cleaning and pattern recognition, analysis and pattern recognition. </a:t>
            </a:r>
          </a:p>
          <a:p>
            <a:pPr lvl="2" rtl="0" fontAlgn="ctr"/>
            <a:r>
              <a:rPr lang="en-US" sz="1000" b="0" i="0" kern="1200" dirty="0">
                <a:solidFill>
                  <a:schemeClr val="tx1"/>
                </a:solidFill>
                <a:effectLst/>
                <a:latin typeface="MetricHPE" panose="020B0503030202060203" pitchFamily="34" charset="-18"/>
                <a:ea typeface="+mn-ea"/>
                <a:cs typeface="+mn-cs"/>
              </a:rPr>
              <a:t>Federated Systems</a:t>
            </a:r>
          </a:p>
          <a:p>
            <a:pPr lvl="3" rtl="0" fontAlgn="ctr"/>
            <a:r>
              <a:rPr lang="en-US" sz="900" b="0" i="0" kern="1200" dirty="0">
                <a:solidFill>
                  <a:schemeClr val="tx1"/>
                </a:solidFill>
                <a:effectLst/>
                <a:latin typeface="MetricHPE" panose="020B0503030202060203" pitchFamily="34" charset="-18"/>
                <a:ea typeface="+mn-ea"/>
                <a:cs typeface="+mn-cs"/>
              </a:rPr>
              <a:t>Edge, compute system, memory system, training, analytics, data science</a:t>
            </a:r>
          </a:p>
          <a:p>
            <a:pPr lvl="3" rtl="0" fontAlgn="ctr"/>
            <a:r>
              <a:rPr lang="en-US" sz="900" b="0" i="0" kern="1200" dirty="0">
                <a:solidFill>
                  <a:schemeClr val="tx1"/>
                </a:solidFill>
                <a:effectLst/>
                <a:latin typeface="MetricHPE" panose="020B0503030202060203" pitchFamily="34" charset="-18"/>
                <a:ea typeface="+mn-ea"/>
                <a:cs typeface="+mn-cs"/>
              </a:rPr>
              <a:t>(system most conducive to running a given part of the job)</a:t>
            </a:r>
          </a:p>
          <a:p>
            <a:pPr lvl="2" rtl="0" fontAlgn="ctr"/>
            <a:r>
              <a:rPr lang="en-US" sz="1000" b="0" i="0" kern="1200" dirty="0">
                <a:solidFill>
                  <a:schemeClr val="tx1"/>
                </a:solidFill>
                <a:effectLst/>
                <a:latin typeface="MetricHPE" panose="020B0503030202060203" pitchFamily="34" charset="-18"/>
                <a:ea typeface="+mn-ea"/>
                <a:cs typeface="+mn-cs"/>
              </a:rPr>
              <a:t>System of systems for each workflow</a:t>
            </a:r>
          </a:p>
          <a:p>
            <a:pPr lvl="3" rtl="0" fontAlgn="ctr"/>
            <a:r>
              <a:rPr lang="en-US" sz="900" b="0" i="0" kern="1200" dirty="0">
                <a:solidFill>
                  <a:schemeClr val="tx1"/>
                </a:solidFill>
                <a:effectLst/>
                <a:latin typeface="MetricHPE" panose="020B0503030202060203" pitchFamily="34" charset="-18"/>
                <a:ea typeface="+mn-ea"/>
                <a:cs typeface="+mn-cs"/>
              </a:rPr>
              <a:t>Systems designed to run the workflows; different SW components</a:t>
            </a:r>
          </a:p>
          <a:p>
            <a:pPr lvl="3" rtl="0" fontAlgn="ctr"/>
            <a:r>
              <a:rPr lang="en-US" sz="900" b="0" i="0" kern="1200" dirty="0">
                <a:solidFill>
                  <a:schemeClr val="tx1"/>
                </a:solidFill>
                <a:effectLst/>
                <a:latin typeface="MetricHPE" panose="020B0503030202060203" pitchFamily="34" charset="-18"/>
                <a:ea typeface="+mn-ea"/>
                <a:cs typeface="+mn-cs"/>
              </a:rPr>
              <a:t>Deeper integration, sophisticated orchestration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4920B-4A99-F24F-A1A7-388E531D7860}" type="slidenum">
              <a:rPr kumimoji="0" lang="en-US" sz="1000" b="0" i="0" u="none" strike="noStrike" kern="1200" cap="none" spc="0" normalizeH="0" baseline="0" noProof="0" smtClean="0">
                <a:ln>
                  <a:noFill/>
                </a:ln>
                <a:solidFill>
                  <a:prstClr val="black"/>
                </a:solidFill>
                <a:effectLst/>
                <a:uLnTx/>
                <a:uFillTx/>
                <a:latin typeface="MetricHP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prstClr val="black"/>
              </a:solidFill>
              <a:effectLst/>
              <a:uLnTx/>
              <a:uFillTx/>
              <a:latin typeface="MetricHPE" pitchFamily="2" charset="0"/>
              <a:ea typeface="+mn-ea"/>
              <a:cs typeface="+mn-cs"/>
            </a:endParaRPr>
          </a:p>
        </p:txBody>
      </p:sp>
    </p:spTree>
    <p:extLst>
      <p:ext uri="{BB962C8B-B14F-4D97-AF65-F5344CB8AC3E}">
        <p14:creationId xmlns:p14="http://schemas.microsoft.com/office/powerpoint/2010/main" val="106319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55000" lnSpcReduction="20000"/>
          </a:bodyPr>
          <a:lstStyle/>
          <a:p>
            <a:pPr marL="226695" lvl="1" indent="-226695">
              <a:lnSpc>
                <a:spcPct val="107000"/>
              </a:lnSpc>
              <a:buAutoNum type="arabicPeriod"/>
            </a:pPr>
            <a:r>
              <a:rPr lang="en-GB" dirty="0">
                <a:latin typeface="MetricHPE"/>
              </a:rPr>
              <a:t>Parallel/Distributed/Federated Programming environments</a:t>
            </a:r>
            <a:endParaRPr lang="en-US" dirty="0">
              <a:latin typeface="MetricHPE"/>
            </a:endParaRPr>
          </a:p>
          <a:p>
            <a:pPr marL="226695" lvl="1" indent="-226695">
              <a:lnSpc>
                <a:spcPct val="107000"/>
              </a:lnSpc>
              <a:buAutoNum type="arabicPeriod"/>
            </a:pPr>
            <a:r>
              <a:rPr lang="en-GB" dirty="0">
                <a:latin typeface="MetricHPE"/>
              </a:rPr>
              <a:t>Data management </a:t>
            </a:r>
            <a:endParaRPr lang="en-US" dirty="0">
              <a:latin typeface="MetricHPE"/>
            </a:endParaRPr>
          </a:p>
          <a:p>
            <a:pPr marL="461645" lvl="2" indent="-179070">
              <a:lnSpc>
                <a:spcPct val="107000"/>
              </a:lnSpc>
              <a:spcBef>
                <a:spcPts val="0"/>
              </a:spcBef>
              <a:buFont typeface="MetricHPE"/>
              <a:buChar char="•"/>
            </a:pPr>
            <a:r>
              <a:rPr lang="en-GB" dirty="0">
                <a:latin typeface="MetricHPE"/>
              </a:rPr>
              <a:t>at-rest</a:t>
            </a:r>
            <a:endParaRPr lang="en-US" dirty="0">
              <a:latin typeface="MetricHPE"/>
            </a:endParaRPr>
          </a:p>
          <a:p>
            <a:pPr marL="461645" lvl="2" indent="-179070">
              <a:lnSpc>
                <a:spcPct val="107000"/>
              </a:lnSpc>
              <a:spcBef>
                <a:spcPts val="0"/>
              </a:spcBef>
              <a:buFont typeface="MetricHPE"/>
              <a:buChar char="•"/>
            </a:pPr>
            <a:r>
              <a:rPr lang="en-GB" dirty="0">
                <a:latin typeface="MetricHPE"/>
              </a:rPr>
              <a:t>event-triggered</a:t>
            </a:r>
            <a:endParaRPr lang="en-US" dirty="0">
              <a:latin typeface="MetricHPE"/>
            </a:endParaRPr>
          </a:p>
          <a:p>
            <a:pPr marL="461645" lvl="2" indent="-179070">
              <a:lnSpc>
                <a:spcPct val="107000"/>
              </a:lnSpc>
              <a:spcBef>
                <a:spcPts val="0"/>
              </a:spcBef>
              <a:buFont typeface="MetricHPE"/>
              <a:buChar char="•"/>
            </a:pPr>
            <a:r>
              <a:rPr lang="en-GB" dirty="0">
                <a:latin typeface="MetricHPE"/>
              </a:rPr>
              <a:t>in-motion</a:t>
            </a:r>
            <a:endParaRPr lang="en-US" dirty="0">
              <a:latin typeface="MetricHPE"/>
            </a:endParaRPr>
          </a:p>
          <a:p>
            <a:pPr marL="226695" lvl="1" indent="-226695">
              <a:lnSpc>
                <a:spcPct val="107000"/>
              </a:lnSpc>
              <a:buAutoNum type="arabicPeriod"/>
            </a:pPr>
            <a:r>
              <a:rPr lang="en-GB" dirty="0">
                <a:latin typeface="MetricHPE"/>
              </a:rPr>
              <a:t>Federated orchestration</a:t>
            </a:r>
            <a:endParaRPr lang="en-US" dirty="0">
              <a:latin typeface="MetricHPE"/>
            </a:endParaRPr>
          </a:p>
          <a:p>
            <a:pPr marL="226695" lvl="1" indent="-226695">
              <a:lnSpc>
                <a:spcPct val="107000"/>
              </a:lnSpc>
              <a:buAutoNum type="arabicPeriod"/>
            </a:pPr>
            <a:r>
              <a:rPr lang="en-GB" dirty="0"/>
              <a:t>Analytics and AI Enablement </a:t>
            </a:r>
            <a:endParaRPr lang="en-US" dirty="0"/>
          </a:p>
          <a:p>
            <a:pPr marL="461645" lvl="2" indent="-179070">
              <a:lnSpc>
                <a:spcPct val="107000"/>
              </a:lnSpc>
              <a:spcBef>
                <a:spcPts val="0"/>
              </a:spcBef>
              <a:buFont typeface="MetricHPE"/>
              <a:buChar char="•"/>
            </a:pPr>
            <a:r>
              <a:rPr lang="en-GB" dirty="0"/>
              <a:t>Persistent</a:t>
            </a:r>
            <a:endParaRPr lang="en-US" dirty="0"/>
          </a:p>
          <a:p>
            <a:pPr marL="461645" lvl="2" indent="-179070">
              <a:lnSpc>
                <a:spcPct val="107000"/>
              </a:lnSpc>
              <a:spcBef>
                <a:spcPts val="0"/>
              </a:spcBef>
              <a:buFont typeface="MetricHPE"/>
              <a:buChar char="•"/>
            </a:pPr>
            <a:r>
              <a:rPr lang="en-GB" dirty="0" err="1"/>
              <a:t>Serverless</a:t>
            </a:r>
            <a:endParaRPr lang="en-US" dirty="0"/>
          </a:p>
          <a:p>
            <a:pPr marL="461645" lvl="2" indent="-179070">
              <a:lnSpc>
                <a:spcPct val="107000"/>
              </a:lnSpc>
              <a:spcBef>
                <a:spcPts val="0"/>
              </a:spcBef>
              <a:buFont typeface="MetricHPE"/>
              <a:buChar char="•"/>
            </a:pPr>
            <a:r>
              <a:rPr lang="en-GB" dirty="0"/>
              <a:t>Batch</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Delivering performance for end-to-end workflows comes with its own challenges. </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the post-</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exascale</a:t>
            </a:r>
            <a:r>
              <a:rPr lang="en-US" sz="1100" dirty="0">
                <a:effectLst/>
                <a:latin typeface="Calibri" panose="020F0502020204030204" pitchFamily="34" charset="0"/>
                <a:ea typeface="Calibri" panose="020F0502020204030204" pitchFamily="34" charset="0"/>
                <a:cs typeface="Times New Roman" panose="02020603050405020304" pitchFamily="18" charset="0"/>
              </a:rPr>
              <a:t> future, workflows (that can be defined as a semi-automated complex sequence of workloads) will touch a spectrum of resources across the whole computing landscape, from the edge to supercomputers to the cloud. (This is an example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fwd</a:t>
            </a:r>
            <a:r>
              <a:rPr lang="en-US" sz="1100" baseline="0" dirty="0">
                <a:effectLst/>
                <a:latin typeface="Calibri" panose="020F0502020204030204" pitchFamily="34" charset="0"/>
                <a:ea typeface="Calibri" panose="020F0502020204030204" pitchFamily="34" charset="0"/>
                <a:cs typeface="Times New Roman" panose="02020603050405020304" pitchFamily="18" charset="0"/>
              </a:rPr>
              <a:t> looking workflow</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startAt="2"/>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these workflows, data can emerge from an edge device, from a simulation/digital twin or from a massive data store. </a:t>
            </a:r>
          </a:p>
          <a:p>
            <a:pPr marL="228600" marR="0" lvl="1" indent="-36576" algn="l" defTabSz="914400" rtl="0" eaLnBrk="1" fontAlgn="auto" latinLnBrk="0" hangingPunct="1">
              <a:lnSpc>
                <a:spcPct val="100000"/>
              </a:lnSpc>
              <a:spcBef>
                <a:spcPts val="600"/>
              </a:spcBef>
              <a:spcAft>
                <a:spcPts val="0"/>
              </a:spcAft>
              <a:buClrTx/>
              <a:buSzPct val="25000"/>
              <a:tabLst/>
              <a:defRPr/>
            </a:pPr>
            <a:r>
              <a:rPr lang="en-US" sz="1000" dirty="0">
                <a:effectLst/>
                <a:latin typeface="Calibri" panose="020F0502020204030204" pitchFamily="34" charset="0"/>
                <a:ea typeface="Calibri" panose="020F0502020204030204" pitchFamily="34" charset="0"/>
                <a:cs typeface="Times New Roman" panose="02020603050405020304" pitchFamily="18" charset="0"/>
              </a:rPr>
              <a:t>Data will have to be managed in all its forms – at rest, triggered by events, and in motion. </a:t>
            </a:r>
          </a:p>
          <a:p>
            <a:pPr marL="228600" marR="0" lvl="1" indent="-36576" algn="l" defTabSz="914400" rtl="0" eaLnBrk="1" fontAlgn="auto" latinLnBrk="0" hangingPunct="1">
              <a:lnSpc>
                <a:spcPct val="100000"/>
              </a:lnSpc>
              <a:spcBef>
                <a:spcPts val="600"/>
              </a:spcBef>
              <a:spcAft>
                <a:spcPts val="0"/>
              </a:spcAft>
              <a:buClrTx/>
              <a:buSzPct val="25000"/>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Workloads will need to be orchestrated across mediums, and analytics will need to be managed to serve persistent,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serverless</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batch processing scenarios. </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startAt="3"/>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the post-</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exascale</a:t>
            </a:r>
            <a:r>
              <a:rPr lang="en-US" sz="1100" dirty="0">
                <a:effectLst/>
                <a:latin typeface="Calibri" panose="020F0502020204030204" pitchFamily="34" charset="0"/>
                <a:ea typeface="Calibri" panose="020F0502020204030204" pitchFamily="34" charset="0"/>
                <a:cs typeface="Times New Roman" panose="02020603050405020304" pitchFamily="18" charset="0"/>
              </a:rPr>
              <a:t> era, users need to be able to orchestrate workloads that connect edge instruments of interest for any industry – be it telecom, retail, manufacturing or cameras installed for security/safety purposes. </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startAt="4"/>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HPE systems in the post-</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exascale</a:t>
            </a:r>
            <a:r>
              <a:rPr lang="en-US" sz="1100" dirty="0">
                <a:effectLst/>
                <a:latin typeface="Calibri" panose="020F0502020204030204" pitchFamily="34" charset="0"/>
                <a:ea typeface="Calibri" panose="020F0502020204030204" pitchFamily="34" charset="0"/>
                <a:cs typeface="Times New Roman" panose="02020603050405020304" pitchFamily="18" charset="0"/>
              </a:rPr>
              <a:t> era will provide different knobs of performance (capacity, capability, latency, and scalability) to these emerging workflows. </a:t>
            </a:r>
          </a:p>
          <a:p>
            <a:pPr marL="228600" marR="0" lvl="1" indent="-36576" algn="l" defTabSz="914400" rtl="0" eaLnBrk="1" fontAlgn="auto" latinLnBrk="0" hangingPunct="1">
              <a:lnSpc>
                <a:spcPct val="100000"/>
              </a:lnSpc>
              <a:spcBef>
                <a:spcPts val="600"/>
              </a:spcBef>
              <a:spcAft>
                <a:spcPts val="0"/>
              </a:spcAft>
              <a:buClrTx/>
              <a:buSzPct val="25000"/>
              <a:tabLst/>
              <a:defRPr/>
            </a:pPr>
            <a:r>
              <a:rPr lang="en-US" sz="1050" dirty="0">
                <a:effectLst/>
                <a:latin typeface="Calibri" panose="020F0502020204030204" pitchFamily="34" charset="0"/>
                <a:ea typeface="Calibri" panose="020F0502020204030204" pitchFamily="34" charset="0"/>
                <a:cs typeface="Times New Roman" panose="02020603050405020304" pitchFamily="18" charset="0"/>
              </a:rPr>
              <a:t>That is, given any workflow, a customer can build a supercomputer that will run that specific workflow the fastest.</a:t>
            </a:r>
          </a:p>
          <a:p>
            <a:pPr marL="228600" marR="0" lvl="1" indent="-36576" algn="l" defTabSz="914400" rtl="0" eaLnBrk="1" fontAlgn="auto" latinLnBrk="0" hangingPunct="1">
              <a:lnSpc>
                <a:spcPct val="100000"/>
              </a:lnSpc>
              <a:spcBef>
                <a:spcPts val="600"/>
              </a:spcBef>
              <a:spcAft>
                <a:spcPts val="0"/>
              </a:spcAft>
              <a:buClrTx/>
              <a:buSzPct val="25000"/>
              <a:tabLst/>
              <a:defRPr/>
            </a:pPr>
            <a:r>
              <a:rPr lang="en-US" sz="1050" dirty="0">
                <a:effectLst/>
                <a:latin typeface="Calibri" panose="020F0502020204030204" pitchFamily="34" charset="0"/>
                <a:ea typeface="Calibri" panose="020F0502020204030204" pitchFamily="34" charset="0"/>
                <a:cs typeface="Times New Roman" panose="02020603050405020304" pitchFamily="18" charset="0"/>
              </a:rPr>
              <a:t>(Dashed</a:t>
            </a:r>
            <a:r>
              <a:rPr lang="en-US" sz="1050" baseline="0" dirty="0">
                <a:effectLst/>
                <a:latin typeface="Calibri" panose="020F0502020204030204" pitchFamily="34" charset="0"/>
                <a:ea typeface="Calibri" panose="020F0502020204030204" pitchFamily="34" charset="0"/>
                <a:cs typeface="Times New Roman" panose="02020603050405020304" pitchFamily="18" charset="0"/>
              </a:rPr>
              <a:t> rectangles represent opportunities for AI)</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4920B-4A99-F24F-A1A7-388E531D7860}" type="slidenum">
              <a:rPr kumimoji="0" lang="en-US" sz="1000" b="0" i="0" u="none" strike="noStrike" kern="1200" cap="none" spc="0" normalizeH="0" baseline="0" noProof="0" smtClean="0">
                <a:ln>
                  <a:noFill/>
                </a:ln>
                <a:solidFill>
                  <a:prstClr val="black"/>
                </a:solidFill>
                <a:effectLst/>
                <a:uLnTx/>
                <a:uFillTx/>
                <a:latin typeface="MetricHP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prstClr val="black"/>
              </a:solidFill>
              <a:effectLst/>
              <a:uLnTx/>
              <a:uFillTx/>
              <a:latin typeface="MetricHPE" pitchFamily="2" charset="0"/>
              <a:ea typeface="+mn-ea"/>
              <a:cs typeface="+mn-cs"/>
            </a:endParaRPr>
          </a:p>
        </p:txBody>
      </p:sp>
    </p:spTree>
    <p:extLst>
      <p:ext uri="{BB962C8B-B14F-4D97-AF65-F5344CB8AC3E}">
        <p14:creationId xmlns:p14="http://schemas.microsoft.com/office/powerpoint/2010/main" val="245912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1"/>
              <a:t>Intent of slide: Close with the unique long-term vision that we are working on for the post-</a:t>
            </a:r>
            <a:r>
              <a:rPr lang="en-US" b="1" err="1"/>
              <a:t>Exascale</a:t>
            </a:r>
            <a:r>
              <a:rPr lang="en-US" b="1"/>
              <a:t> era.</a:t>
            </a:r>
          </a:p>
          <a:p>
            <a:r>
              <a:rPr lang="en-US" b="0"/>
              <a:t>But we do not stop here. We already are already working on what come after </a:t>
            </a:r>
            <a:r>
              <a:rPr lang="en-US" b="0" err="1"/>
              <a:t>Exascale</a:t>
            </a:r>
            <a:r>
              <a:rPr lang="en-US" b="0"/>
              <a:t>. Our long term vision is the “Internet of Workflows” where workloads and their data freely flow between supercomputing sites around the globe and are execute wherever it makes the most sense from a scientific or business perspective. This open and distributed supercomputing vision will create much more value than the vision of others </a:t>
            </a:r>
            <a:r>
              <a:rPr lang="en-US" b="0" i="1"/>
              <a:t>(Comment Uli: Intel) </a:t>
            </a:r>
            <a:r>
              <a:rPr lang="en-US" b="0"/>
              <a:t>who just want to get to “</a:t>
            </a:r>
            <a:r>
              <a:rPr lang="en-US" b="0" err="1"/>
              <a:t>Zettascale</a:t>
            </a:r>
            <a:r>
              <a:rPr lang="en-US" b="0"/>
              <a:t>” as fast a possible by building even larger, highly centralized machines.</a:t>
            </a:r>
          </a:p>
          <a:p>
            <a:r>
              <a:rPr lang="en-US" b="0"/>
              <a:t>We must ensure that supercomputing is a widely accessible resource. Accelerating innovation at scale can’t happen if leadership supercomputing capabilities remain confined to a small number of global supercomputing leadership sites —especially with supercomputing priorities such as developing AI that’s inclusive and responsible. Making supercomputing accessible to many more organizations independent of geographic locations also will increase the chances for creative sparks to jump between public and private poles.</a:t>
            </a:r>
          </a:p>
        </p:txBody>
      </p:sp>
      <p:sp>
        <p:nvSpPr>
          <p:cNvPr id="4" name="Date Placeholder 3"/>
          <p:cNvSpPr>
            <a:spLocks noGrp="1"/>
          </p:cNvSpPr>
          <p:nvPr>
            <p:ph type="dt" idx="1"/>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9D798F82-33A0-4CA5-BA50-38F2C0C69DEB}" type="datetime8">
              <a:rPr kumimoji="0" lang="en-US" sz="12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4/22/24 9:00 PM</a:t>
            </a:fld>
            <a:endParaRPr kumimoji="0" lang="en-US" sz="1200" b="0" i="0" u="none" strike="noStrike" kern="1200" cap="none" spc="0" normalizeH="0" baseline="0" noProof="0">
              <a:ln>
                <a:noFill/>
              </a:ln>
              <a:solidFill>
                <a:prstClr val="black"/>
              </a:solidFill>
              <a:effectLst/>
              <a:uLnTx/>
              <a:uFillTx/>
              <a:latin typeface="MetricHPE" panose="020B050303020206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panose="020B0503030202060203" pitchFamily="34" charset="0"/>
                <a:ea typeface="+mn-ea"/>
                <a:cs typeface="+mn-cs"/>
              </a:rPr>
              <a:t>Presenter Name</a:t>
            </a:r>
          </a:p>
        </p:txBody>
      </p:sp>
      <p:sp>
        <p:nvSpPr>
          <p:cNvPr id="6" name="Slide Number Placeholder 5"/>
          <p:cNvSpPr>
            <a:spLocks noGrp="1"/>
          </p:cNvSpPr>
          <p:nvPr>
            <p:ph type="sldNum" sz="quarter" idx="5"/>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FAFD0A4E-C84B-4CA7-B282-E0CBFDBAC773}" type="slidenum">
              <a:rPr kumimoji="0" lang="en-US" sz="12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MetricHPE" panose="020B0503030202060203" pitchFamily="34" charset="0"/>
              <a:ea typeface="+mn-ea"/>
              <a:cs typeface="+mn-cs"/>
            </a:endParaRPr>
          </a:p>
        </p:txBody>
      </p:sp>
    </p:spTree>
    <p:extLst>
      <p:ext uri="{BB962C8B-B14F-4D97-AF65-F5344CB8AC3E}">
        <p14:creationId xmlns:p14="http://schemas.microsoft.com/office/powerpoint/2010/main" val="3121556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B3C23-B538-414F-BB6D-306C49D57113}" type="slidenum">
              <a:rPr lang="en-GB" smtClean="0"/>
              <a:pPr/>
              <a:t>32</a:t>
            </a:fld>
            <a:endParaRPr lang="en-GB" dirty="0"/>
          </a:p>
        </p:txBody>
      </p:sp>
    </p:spTree>
    <p:extLst>
      <p:ext uri="{BB962C8B-B14F-4D97-AF65-F5344CB8AC3E}">
        <p14:creationId xmlns:p14="http://schemas.microsoft.com/office/powerpoint/2010/main" val="3355943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b="1" dirty="0"/>
          </a:p>
          <a:p>
            <a:endParaRPr lang="en-US" b="1" dirty="0"/>
          </a:p>
          <a:p>
            <a:r>
              <a:rPr lang="en-US" u="sng" dirty="0"/>
              <a:t>Skills shortage</a:t>
            </a:r>
          </a:p>
          <a:p>
            <a:r>
              <a:rPr kumimoji="0" lang="en-GB" sz="1100" b="0" i="0" u="none" strike="noStrike" kern="1200" cap="none" spc="0" normalizeH="0" baseline="0" noProof="0" dirty="0">
                <a:ln>
                  <a:noFill/>
                </a:ln>
                <a:effectLst/>
                <a:uLnTx/>
                <a:uFillTx/>
                <a:latin typeface="MetricHPE (Body)"/>
                <a:ea typeface="+mn-ea"/>
                <a:cs typeface="+mn-cs"/>
              </a:rPr>
              <a:t>Most enterprises face challenges to scale </a:t>
            </a:r>
            <a:br>
              <a:rPr kumimoji="0" lang="en-GB" sz="1100" b="0" i="0" u="none" strike="noStrike" kern="1200" cap="none" spc="0" normalizeH="0" baseline="0" noProof="0" dirty="0">
                <a:ln>
                  <a:noFill/>
                </a:ln>
                <a:effectLst/>
                <a:uLnTx/>
                <a:uFillTx/>
                <a:latin typeface="MetricHPE (Body)"/>
                <a:ea typeface="+mn-ea"/>
                <a:cs typeface="+mn-cs"/>
              </a:rPr>
            </a:br>
            <a:r>
              <a:rPr kumimoji="0" lang="en-GB" sz="1100" b="0" i="0" u="none" strike="noStrike" kern="1200" cap="none" spc="0" normalizeH="0" baseline="0" noProof="0" dirty="0">
                <a:ln>
                  <a:noFill/>
                </a:ln>
                <a:effectLst/>
                <a:uLnTx/>
                <a:uFillTx/>
                <a:latin typeface="MetricHPE (Body)"/>
                <a:ea typeface="+mn-ea"/>
                <a:cs typeface="+mn-cs"/>
              </a:rPr>
              <a:t>successful simulation &amp; AI proof-of-concepts into production due to a lack of skills to</a:t>
            </a:r>
            <a:br>
              <a:rPr kumimoji="0" lang="en-GB" sz="1100" b="0" i="0" u="none" strike="noStrike" kern="1200" cap="none" spc="0" normalizeH="0" baseline="0" noProof="0" dirty="0">
                <a:ln>
                  <a:noFill/>
                </a:ln>
                <a:effectLst/>
                <a:uLnTx/>
                <a:uFillTx/>
                <a:latin typeface="MetricHPE (Body)"/>
                <a:ea typeface="+mn-ea"/>
                <a:cs typeface="+mn-cs"/>
              </a:rPr>
            </a:br>
            <a:r>
              <a:rPr kumimoji="0" lang="en-GB" sz="1100" b="0" i="0" u="none" strike="noStrike" kern="1200" cap="none" spc="0" normalizeH="0" baseline="0" noProof="0" dirty="0">
                <a:ln>
                  <a:noFill/>
                </a:ln>
                <a:effectLst/>
                <a:uLnTx/>
                <a:uFillTx/>
                <a:latin typeface="MetricHPE (Body)"/>
                <a:ea typeface="+mn-ea"/>
                <a:cs typeface="+mn-cs"/>
              </a:rPr>
              <a:t>build /operate / run the required systems.</a:t>
            </a:r>
          </a:p>
          <a:p>
            <a:endParaRPr lang="en-US" u="sng" dirty="0"/>
          </a:p>
          <a:p>
            <a:endParaRPr lang="en-US" u="sng" dirty="0"/>
          </a:p>
          <a:p>
            <a:r>
              <a:rPr lang="en-US" u="sng" dirty="0"/>
              <a:t>Multi-gen on prem infra</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kumimoji="0" lang="en-GB" sz="1100" b="0" i="0" u="none" strike="noStrike" kern="1200" cap="none" spc="0" normalizeH="0" baseline="0" noProof="0" dirty="0">
                <a:ln>
                  <a:noFill/>
                </a:ln>
                <a:solidFill>
                  <a:prstClr val="white"/>
                </a:solidFill>
                <a:effectLst/>
                <a:uLnTx/>
                <a:uFillTx/>
                <a:latin typeface="MetricHPE (Body)"/>
                <a:ea typeface="+mn-ea"/>
                <a:cs typeface="+mn-cs"/>
              </a:rPr>
              <a:t>Most enterprises struggle to achieve maximum acceleration of their new product/AI initiatives without the latest in processing power.</a:t>
            </a:r>
          </a:p>
          <a:p>
            <a:endParaRPr lang="en-US" u="sng" dirty="0"/>
          </a:p>
          <a:p>
            <a:r>
              <a:rPr lang="en-US" u="sng" dirty="0"/>
              <a:t>Data Privacy</a:t>
            </a:r>
          </a:p>
          <a:p>
            <a:endParaRPr lang="en-US" u="sng" dirty="0"/>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kumimoji="0" lang="en-GB" sz="1100" b="0" i="0" u="none" strike="noStrike" kern="1200" cap="none" spc="0" normalizeH="0" baseline="0" noProof="0" dirty="0">
                <a:ln>
                  <a:noFill/>
                </a:ln>
                <a:solidFill>
                  <a:prstClr val="white"/>
                </a:solidFill>
                <a:effectLst/>
                <a:uLnTx/>
                <a:uFillTx/>
                <a:latin typeface="MetricHPE (Body)"/>
                <a:ea typeface="+mn-ea"/>
                <a:cs typeface="+mn-cs"/>
              </a:rPr>
              <a:t>Many enterprises are reluctant to put their “crown jewels” (R&amp;D data, differentiated AI model) into anonymous public clouds</a:t>
            </a:r>
          </a:p>
          <a:p>
            <a:endParaRPr lang="en-US" u="sng" dirty="0"/>
          </a:p>
          <a:p>
            <a:r>
              <a:rPr lang="en-US" u="sng" dirty="0"/>
              <a:t>Public clouds not optimized</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kumimoji="0" lang="en-US" sz="1100" b="0" i="0" u="none" strike="noStrike" kern="1200" cap="none" spc="0" normalizeH="0" baseline="0" noProof="0" dirty="0">
                <a:ln>
                  <a:noFill/>
                </a:ln>
                <a:solidFill>
                  <a:prstClr val="white"/>
                </a:solidFill>
                <a:effectLst/>
                <a:uLnTx/>
                <a:uFillTx/>
                <a:latin typeface="MetricHPE (Body)"/>
                <a:ea typeface="+mn-ea"/>
                <a:cs typeface="+mn-cs"/>
              </a:rPr>
              <a:t>Public clouds have built HPC instances, but control, governance and costs concerns are prohibitive for most enterprises for large-scale jobs that run 24x7.</a:t>
            </a:r>
            <a:endParaRPr kumimoji="0" lang="en-GB" sz="1100" b="0" i="0" u="none" strike="noStrike" kern="1200" cap="none" spc="0" normalizeH="0" baseline="0" noProof="0" dirty="0">
              <a:ln>
                <a:noFill/>
              </a:ln>
              <a:solidFill>
                <a:prstClr val="white"/>
              </a:solidFill>
              <a:effectLst/>
              <a:uLnTx/>
              <a:uFillTx/>
              <a:latin typeface="MetricHPE (Body)"/>
              <a:ea typeface="+mn-ea"/>
              <a:cs typeface="+mn-cs"/>
            </a:endParaRPr>
          </a:p>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63312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Intent of the slide:  describe the benefits of </a:t>
            </a:r>
            <a:r>
              <a:rPr lang="en-US" dirty="0" err="1"/>
              <a:t>Proj</a:t>
            </a:r>
            <a:r>
              <a:rPr lang="en-US" dirty="0"/>
              <a:t> Breckenridge</a:t>
            </a:r>
          </a:p>
          <a:p>
            <a:endParaRPr lang="en-US" dirty="0"/>
          </a:p>
          <a:p>
            <a:pPr marL="182880" marR="0" lvl="0" indent="-182880" algn="l" defTabSz="914400" rtl="0" eaLnBrk="1" fontAlgn="auto" latinLnBrk="0" hangingPunct="1">
              <a:lnSpc>
                <a:spcPct val="90000"/>
              </a:lnSpc>
              <a:spcBef>
                <a:spcPts val="600"/>
              </a:spcBef>
              <a:spcAft>
                <a:spcPts val="0"/>
              </a:spcAft>
              <a:buClrTx/>
              <a:buSzTx/>
              <a:buFont typeface="" panose="020B0303030202060203" pitchFamily="34" charset="0"/>
              <a:buChar char="•"/>
              <a:tabLst/>
              <a:defRPr/>
            </a:pPr>
            <a:r>
              <a:rPr kumimoji="0" lang="en-US" sz="1100" i="0" u="none" strike="noStrike" kern="1200" cap="none" spc="0" normalizeH="0" baseline="0" noProof="0" dirty="0">
                <a:ln>
                  <a:noFill/>
                </a:ln>
                <a:solidFill>
                  <a:prstClr val="black"/>
                </a:solidFill>
                <a:effectLst/>
                <a:uLnTx/>
                <a:uFillTx/>
                <a:latin typeface="MetricHPE" panose="020B0603030202060203" pitchFamily="34" charset="0"/>
                <a:ea typeface="+mn-ea"/>
                <a:cs typeface="+mn-cs"/>
              </a:rPr>
              <a:t>Extremely efficient for large-scale  jobs that run 24x7</a:t>
            </a:r>
          </a:p>
          <a:p>
            <a:pPr marL="182880" marR="0" lvl="0" indent="-182880" algn="l" defTabSz="914400" rtl="0" eaLnBrk="1" fontAlgn="auto" latinLnBrk="0" hangingPunct="1">
              <a:lnSpc>
                <a:spcPct val="90000"/>
              </a:lnSpc>
              <a:spcBef>
                <a:spcPts val="600"/>
              </a:spcBef>
              <a:spcAft>
                <a:spcPts val="0"/>
              </a:spcAft>
              <a:buClrTx/>
              <a:buSzTx/>
              <a:buFont typeface="" panose="020B0303030202060203" pitchFamily="34" charset="0"/>
              <a:buChar char="•"/>
              <a:tabLst/>
              <a:defRPr/>
            </a:pPr>
            <a:r>
              <a:rPr kumimoji="0" lang="en-US" sz="1100" i="0" u="none" strike="noStrike" kern="1200" cap="none" spc="0" normalizeH="0" baseline="0" noProof="0" dirty="0">
                <a:ln>
                  <a:noFill/>
                </a:ln>
                <a:solidFill>
                  <a:prstClr val="black"/>
                </a:solidFill>
                <a:effectLst/>
                <a:uLnTx/>
                <a:uFillTx/>
                <a:latin typeface="MetricHPE" panose="020B0603030202060203" pitchFamily="34" charset="0"/>
                <a:ea typeface="+mn-ea"/>
                <a:cs typeface="+mn-cs"/>
              </a:rPr>
              <a:t>Unbeatable price/performance</a:t>
            </a:r>
          </a:p>
          <a:p>
            <a:pPr marL="182880" marR="0" lvl="0" indent="-182880" algn="l" defTabSz="914400" rtl="0" eaLnBrk="1" fontAlgn="auto" latinLnBrk="0" hangingPunct="1">
              <a:lnSpc>
                <a:spcPct val="90000"/>
              </a:lnSpc>
              <a:spcBef>
                <a:spcPts val="600"/>
              </a:spcBef>
              <a:spcAft>
                <a:spcPts val="0"/>
              </a:spcAft>
              <a:buClrTx/>
              <a:buSzTx/>
              <a:buFont typeface="" panose="020B0303030202060203" pitchFamily="34" charset="0"/>
              <a:buChar char="•"/>
              <a:tabLst/>
              <a:defRPr/>
            </a:pPr>
            <a:r>
              <a:rPr kumimoji="0" lang="en-US" sz="1100" i="0" u="none" strike="noStrike" kern="1200" cap="none" spc="0" normalizeH="0" baseline="0" noProof="0" dirty="0">
                <a:ln>
                  <a:noFill/>
                </a:ln>
                <a:solidFill>
                  <a:prstClr val="black"/>
                </a:solidFill>
                <a:effectLst/>
                <a:uLnTx/>
                <a:uFillTx/>
                <a:latin typeface="MetricHPE" panose="020B0603030202060203" pitchFamily="34" charset="0"/>
                <a:ea typeface="+mn-ea"/>
                <a:cs typeface="+mn-cs"/>
              </a:rPr>
              <a:t>No data egress fees that impose unnecessary cost and complexity</a:t>
            </a:r>
          </a:p>
          <a:p>
            <a:pPr marL="182880" marR="0" lvl="0" indent="-182880" algn="l" defTabSz="914400" rtl="0" eaLnBrk="1" fontAlgn="auto" latinLnBrk="0" hangingPunct="1">
              <a:lnSpc>
                <a:spcPct val="90000"/>
              </a:lnSpc>
              <a:spcBef>
                <a:spcPts val="600"/>
              </a:spcBef>
              <a:spcAft>
                <a:spcPts val="0"/>
              </a:spcAft>
              <a:buClrTx/>
              <a:buSzTx/>
              <a:buFont typeface="" panose="020B0303030202060203" pitchFamily="34" charset="0"/>
              <a:buChar char="•"/>
              <a:tabLst/>
              <a:defRPr/>
            </a:pPr>
            <a:r>
              <a:rPr kumimoji="0" lang="en-US" sz="1100" i="0" u="none" strike="noStrike" kern="1200" cap="none" spc="0" normalizeH="0" baseline="0" noProof="0" dirty="0">
                <a:ln>
                  <a:noFill/>
                </a:ln>
                <a:solidFill>
                  <a:prstClr val="black"/>
                </a:solidFill>
                <a:effectLst/>
                <a:uLnTx/>
                <a:uFillTx/>
                <a:latin typeface="MetricHPE" panose="020B0603030202060203" pitchFamily="34" charset="0"/>
                <a:ea typeface="+mn-ea"/>
                <a:cs typeface="+mn-cs"/>
              </a:rPr>
              <a:t>Easy to access with cloud-native tools from anywhere</a:t>
            </a:r>
          </a:p>
          <a:p>
            <a:pPr marL="182880" marR="0" lvl="0" indent="-182880" algn="l" defTabSz="914400" rtl="0" eaLnBrk="1" fontAlgn="auto" latinLnBrk="0" hangingPunct="1">
              <a:lnSpc>
                <a:spcPct val="90000"/>
              </a:lnSpc>
              <a:spcBef>
                <a:spcPts val="600"/>
              </a:spcBef>
              <a:spcAft>
                <a:spcPts val="0"/>
              </a:spcAft>
              <a:buClrTx/>
              <a:buSzTx/>
              <a:buFont typeface="" panose="020B0303030202060203" pitchFamily="34" charset="0"/>
              <a:buChar char="•"/>
              <a:tabLst/>
              <a:defRPr/>
            </a:pPr>
            <a:r>
              <a:rPr kumimoji="0" lang="en-US" sz="1100" i="0" u="none" strike="noStrike" kern="1200" cap="none" spc="0" normalizeH="0" baseline="0" noProof="0" dirty="0">
                <a:ln>
                  <a:noFill/>
                </a:ln>
                <a:solidFill>
                  <a:prstClr val="black"/>
                </a:solidFill>
                <a:effectLst/>
                <a:uLnTx/>
                <a:uFillTx/>
                <a:latin typeface="MetricHPE" panose="020B0603030202060203" pitchFamily="34" charset="0"/>
                <a:ea typeface="+mn-ea"/>
                <a:cs typeface="+mn-cs"/>
              </a:rPr>
              <a:t>As-a-service model shields user from skills, liquid-cooling, data center infrastructure and power complexities</a:t>
            </a:r>
          </a:p>
          <a:p>
            <a:pPr marL="182880" marR="0" lvl="0" indent="-182880" algn="l" defTabSz="914400" rtl="0" eaLnBrk="1" fontAlgn="auto" latinLnBrk="0" hangingPunct="1">
              <a:lnSpc>
                <a:spcPct val="90000"/>
              </a:lnSpc>
              <a:spcBef>
                <a:spcPts val="600"/>
              </a:spcBef>
              <a:spcAft>
                <a:spcPts val="0"/>
              </a:spcAft>
              <a:buClrTx/>
              <a:buSzTx/>
              <a:buFont typeface="" panose="020B0303030202060203" pitchFamily="34" charset="0"/>
              <a:buChar char="•"/>
              <a:tabLst/>
              <a:defRPr/>
            </a:pPr>
            <a:r>
              <a:rPr kumimoji="0" lang="en-US" sz="1100" i="0" u="none" strike="noStrike" kern="1200" cap="none" spc="0" normalizeH="0" baseline="0" noProof="0" dirty="0">
                <a:ln>
                  <a:noFill/>
                </a:ln>
                <a:solidFill>
                  <a:prstClr val="black"/>
                </a:solidFill>
                <a:effectLst/>
                <a:uLnTx/>
                <a:uFillTx/>
                <a:latin typeface="MetricHPE" panose="020B0603030202060203" pitchFamily="34" charset="0"/>
                <a:ea typeface="+mn-ea"/>
                <a:cs typeface="+mn-cs"/>
              </a:rPr>
              <a:t>Cloud-based consumption model (only pay for what you use)</a:t>
            </a:r>
          </a:p>
          <a:p>
            <a:pPr marL="182880" marR="0" lvl="0" indent="-182880" algn="l" defTabSz="914400" rtl="0" eaLnBrk="1" fontAlgn="auto" latinLnBrk="0" hangingPunct="1">
              <a:lnSpc>
                <a:spcPct val="90000"/>
              </a:lnSpc>
              <a:spcBef>
                <a:spcPts val="600"/>
              </a:spcBef>
              <a:spcAft>
                <a:spcPts val="0"/>
              </a:spcAft>
              <a:buClrTx/>
              <a:buSzTx/>
              <a:buFont typeface="" panose="020B0303030202060203" pitchFamily="34" charset="0"/>
              <a:buChar char="•"/>
              <a:tabLst/>
              <a:defRPr/>
            </a:pPr>
            <a:r>
              <a:rPr kumimoji="0" lang="en-US" sz="1100" i="0" u="none" strike="noStrike" kern="1200" cap="none" spc="0" normalizeH="0" baseline="0" noProof="0" dirty="0">
                <a:ln>
                  <a:noFill/>
                </a:ln>
                <a:solidFill>
                  <a:prstClr val="black"/>
                </a:solidFill>
                <a:effectLst/>
                <a:uLnTx/>
                <a:uFillTx/>
                <a:latin typeface="MetricHPE" panose="020B0603030202060203" pitchFamily="34" charset="0"/>
                <a:ea typeface="+mn-ea"/>
                <a:cs typeface="+mn-cs"/>
              </a:rPr>
              <a:t>Short time lag from decision to production</a:t>
            </a:r>
          </a:p>
          <a:p>
            <a:r>
              <a:rPr lang="en-US" dirty="0"/>
              <a:t>- Complements the current HPE GreenLake for HPE, on-premises</a:t>
            </a:r>
          </a:p>
        </p:txBody>
      </p:sp>
      <p:sp>
        <p:nvSpPr>
          <p:cNvPr id="4" name="Slide Number Placeholder 3"/>
          <p:cNvSpPr>
            <a:spLocks noGrp="1"/>
          </p:cNvSpPr>
          <p:nvPr>
            <p:ph type="sldNum" sz="quarter" idx="5"/>
          </p:nvPr>
        </p:nvSpPr>
        <p:spPr/>
        <p:txBody>
          <a:bodyPr/>
          <a:lstStyle/>
          <a:p>
            <a:fld id="{5BFEAE42-E3FE-4405-B7FC-4425D05B92A0}" type="slidenum">
              <a:rPr lang="en-US" smtClean="0"/>
              <a:pPr/>
              <a:t>34</a:t>
            </a:fld>
            <a:endParaRPr lang="en-US" dirty="0"/>
          </a:p>
        </p:txBody>
      </p:sp>
    </p:spTree>
    <p:extLst>
      <p:ext uri="{BB962C8B-B14F-4D97-AF65-F5344CB8AC3E}">
        <p14:creationId xmlns:p14="http://schemas.microsoft.com/office/powerpoint/2010/main" val="1060196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6248400" cy="3516313"/>
          </a:xfrm>
        </p:spPr>
      </p:sp>
      <p:sp>
        <p:nvSpPr>
          <p:cNvPr id="3" name="Notes Placeholder 2"/>
          <p:cNvSpPr>
            <a:spLocks noGrp="1"/>
          </p:cNvSpPr>
          <p:nvPr>
            <p:ph type="body" idx="1"/>
          </p:nvPr>
        </p:nvSpPr>
        <p:spPr>
          <a:xfrm>
            <a:off x="381000" y="3898900"/>
            <a:ext cx="6096000" cy="4559300"/>
          </a:xfrm>
        </p:spPr>
        <p:txBody>
          <a:bodyPr>
            <a:normAutofit fontScale="70000" lnSpcReduction="20000"/>
          </a:bodyPr>
          <a:lstStyle/>
          <a:p>
            <a:pPr algn="l"/>
            <a:r>
              <a:rPr lang="en-US" sz="1900" b="0" i="0" u="sng" dirty="0">
                <a:solidFill>
                  <a:srgbClr val="000000"/>
                </a:solidFill>
                <a:effectLst/>
                <a:latin typeface="MetricHPE (Body)"/>
                <a:cs typeface="Calibri" panose="020F0502020204030204" pitchFamily="34" charset="0"/>
              </a:rPr>
              <a:t>Target Markets</a:t>
            </a:r>
          </a:p>
          <a:p>
            <a:pPr algn="l"/>
            <a:r>
              <a:rPr lang="en-US" sz="1900" b="0" i="0" dirty="0" err="1">
                <a:solidFill>
                  <a:srgbClr val="000000"/>
                </a:solidFill>
                <a:effectLst/>
                <a:latin typeface="MetricHPE (Body)"/>
                <a:cs typeface="Calibri" panose="020F0502020204030204" pitchFamily="34" charset="0"/>
              </a:rPr>
              <a:t>i</a:t>
            </a:r>
            <a:r>
              <a:rPr lang="en-US" sz="1900" b="0" i="0" dirty="0">
                <a:solidFill>
                  <a:srgbClr val="000000"/>
                </a:solidFill>
                <a:effectLst/>
                <a:latin typeface="MetricHPE (Body)"/>
                <a:cs typeface="Calibri" panose="020F0502020204030204" pitchFamily="34" charset="0"/>
              </a:rPr>
              <a:t>. First – enterprises, government and academic organizations that know HPE well can now get supercomputing on demand for crash simulations, molecular docking, etc.</a:t>
            </a:r>
          </a:p>
          <a:p>
            <a:pPr algn="l"/>
            <a:r>
              <a:rPr lang="en-US" sz="1900" dirty="0" err="1">
                <a:solidFill>
                  <a:srgbClr val="000000"/>
                </a:solidFill>
                <a:latin typeface="MetricHPE (Body)"/>
                <a:cs typeface="Calibri" panose="020F0502020204030204" pitchFamily="34" charset="0"/>
              </a:rPr>
              <a:t>Ii</a:t>
            </a:r>
            <a:r>
              <a:rPr lang="en-US" sz="1900" dirty="0">
                <a:solidFill>
                  <a:srgbClr val="000000"/>
                </a:solidFill>
                <a:latin typeface="MetricHPE (Body)"/>
                <a:cs typeface="Calibri" panose="020F0502020204030204" pitchFamily="34" charset="0"/>
              </a:rPr>
              <a:t>. Second</a:t>
            </a:r>
            <a:r>
              <a:rPr lang="en-US" sz="1900" b="0" i="0" dirty="0">
                <a:solidFill>
                  <a:srgbClr val="000000"/>
                </a:solidFill>
                <a:effectLst/>
                <a:latin typeface="MetricHPE (Body)"/>
                <a:cs typeface="Calibri" panose="020F0502020204030204" pitchFamily="34" charset="0"/>
              </a:rPr>
              <a:t>, traditional modeling and simulation organizations, that had been running on-premises for decades, are now asking for a more flexible high-performance computing (HPC) consumption model, allowing them to ramp from idle to </a:t>
            </a:r>
            <a:r>
              <a:rPr lang="en-US" sz="1900" b="0" i="0" dirty="0" err="1">
                <a:solidFill>
                  <a:srgbClr val="000000"/>
                </a:solidFill>
                <a:effectLst/>
                <a:latin typeface="MetricHPE (Body)"/>
                <a:cs typeface="Calibri" panose="020F0502020204030204" pitchFamily="34" charset="0"/>
              </a:rPr>
              <a:t>PetaFlops</a:t>
            </a:r>
            <a:r>
              <a:rPr lang="en-US" sz="1900" b="0" i="0" dirty="0">
                <a:solidFill>
                  <a:srgbClr val="000000"/>
                </a:solidFill>
                <a:effectLst/>
                <a:latin typeface="MetricHPE (Body)"/>
                <a:cs typeface="Calibri" panose="020F0502020204030204" pitchFamily="34" charset="0"/>
              </a:rPr>
              <a:t> in a matter of minutes. Additionally, there is an opportunity to serve a new market, where a new generation of technical computing customers - who cannot afford an on-premises HPC system - could afford a consumption-based model.</a:t>
            </a:r>
          </a:p>
          <a:p>
            <a:pPr algn="l"/>
            <a:r>
              <a:rPr lang="en-US" sz="1900" dirty="0" err="1">
                <a:solidFill>
                  <a:srgbClr val="000000"/>
                </a:solidFill>
                <a:latin typeface="MetricHPE (Body)"/>
                <a:cs typeface="Calibri" panose="020F0502020204030204" pitchFamily="34" charset="0"/>
              </a:rPr>
              <a:t>Iii</a:t>
            </a:r>
            <a:r>
              <a:rPr lang="en-US" sz="1900" dirty="0">
                <a:solidFill>
                  <a:srgbClr val="000000"/>
                </a:solidFill>
                <a:latin typeface="MetricHPE (Body)"/>
                <a:cs typeface="Calibri" panose="020F0502020204030204" pitchFamily="34" charset="0"/>
              </a:rPr>
              <a:t>. R&amp;D organizations within enterprises are seeking to leverage AI and supercomputing capabilities to increase productivity and accelerate TTM.</a:t>
            </a:r>
          </a:p>
          <a:p>
            <a:r>
              <a:rPr lang="en-US" sz="1900" b="0" i="0" dirty="0">
                <a:solidFill>
                  <a:srgbClr val="000000"/>
                </a:solidFill>
                <a:effectLst/>
                <a:latin typeface="MetricHPE (Body)"/>
                <a:cs typeface="Calibri" panose="020F0502020204030204" pitchFamily="34" charset="0"/>
              </a:rPr>
              <a:t>Iv. </a:t>
            </a:r>
            <a:r>
              <a:rPr lang="en-US" sz="1900" dirty="0">
                <a:solidFill>
                  <a:srgbClr val="000000"/>
                </a:solidFill>
                <a:latin typeface="MetricHPE (Body)"/>
                <a:cs typeface="Calibri" panose="020F0502020204030204" pitchFamily="34" charset="0"/>
              </a:rPr>
              <a:t>, </a:t>
            </a:r>
            <a:r>
              <a:rPr lang="en-US" sz="1900" b="0" i="0" dirty="0">
                <a:solidFill>
                  <a:srgbClr val="000000"/>
                </a:solidFill>
                <a:effectLst/>
                <a:latin typeface="MetricHPE (Body)"/>
                <a:cs typeface="Calibri" panose="020F0502020204030204" pitchFamily="34" charset="0"/>
              </a:rPr>
              <a:t> the fast-growing AI segment - with startups that had all began in the cloud on single GPUs - is now scaling to large language models (LLMs) and GPT-3 sized workloads requiring dozens, hundreds and even thousands of GPUs, all running in concert. It is estimated that it took $2-$3bn in compute cost to train GPT-3 [] [2] (per WSJ) over the past few years and the compute requirements for large-scale AI experiments have increased &gt;300,000x in the last decade (per State of AI 2022 Report).</a:t>
            </a:r>
          </a:p>
          <a:p>
            <a:pPr algn="l"/>
            <a:endParaRPr lang="en-US" sz="1900" b="0" i="0" dirty="0">
              <a:solidFill>
                <a:srgbClr val="000000"/>
              </a:solidFill>
              <a:effectLst/>
              <a:latin typeface="MetricHPE (Body)"/>
              <a:cs typeface="Calibri" panose="020F0502020204030204" pitchFamily="34" charset="0"/>
            </a:endParaRPr>
          </a:p>
          <a:p>
            <a:pPr algn="l"/>
            <a:r>
              <a:rPr lang="en-US" sz="1900" u="sng" dirty="0">
                <a:solidFill>
                  <a:srgbClr val="000000"/>
                </a:solidFill>
                <a:latin typeface="MetricHPE (Body)"/>
                <a:cs typeface="Calibri" panose="020F0502020204030204" pitchFamily="34" charset="0"/>
              </a:rPr>
              <a:t>Target Use cases</a:t>
            </a:r>
            <a:endParaRPr lang="en-US" sz="1900" b="0" i="0" dirty="0">
              <a:solidFill>
                <a:srgbClr val="000000"/>
              </a:solidFill>
              <a:effectLst/>
              <a:latin typeface="MetricHPE (Body)"/>
              <a:cs typeface="Calibri" panose="020F0502020204030204" pitchFamily="34" charset="0"/>
            </a:endParaRPr>
          </a:p>
          <a:p>
            <a:pPr marL="0" marR="0" lvl="0" indent="0">
              <a:lnSpc>
                <a:spcPct val="107000"/>
              </a:lnSpc>
              <a:spcBef>
                <a:spcPts val="0"/>
              </a:spcBef>
              <a:spcAft>
                <a:spcPts val="800"/>
              </a:spcAft>
              <a:buFont typeface="Times New Roman" panose="02020603050405020304" pitchFamily="18" charset="0"/>
              <a:buNone/>
              <a:tabLst>
                <a:tab pos="457200" algn="l"/>
              </a:tabLst>
            </a:pPr>
            <a:r>
              <a:rPr lang="en-GB" sz="1800" dirty="0">
                <a:effectLst/>
                <a:latin typeface="MetricHPE (Body)"/>
                <a:ea typeface="Calibri" panose="020F0502020204030204" pitchFamily="34" charset="0"/>
                <a:cs typeface="Times New Roman" panose="02020603050405020304" pitchFamily="18" charset="0"/>
              </a:rPr>
              <a:t> - Mod/sim: unplanned, business- and time-critical , large scale (instances with 100s or 1000s of CPUS)</a:t>
            </a:r>
          </a:p>
          <a:p>
            <a:pPr marL="0" marR="0" lvl="0" indent="0">
              <a:lnSpc>
                <a:spcPct val="107000"/>
              </a:lnSpc>
              <a:spcBef>
                <a:spcPts val="0"/>
              </a:spcBef>
              <a:spcAft>
                <a:spcPts val="800"/>
              </a:spcAft>
              <a:buFont typeface="Times New Roman" panose="02020603050405020304" pitchFamily="18" charset="0"/>
              <a:buNone/>
              <a:tabLst>
                <a:tab pos="457200" algn="l"/>
              </a:tabLst>
            </a:pPr>
            <a:r>
              <a:rPr lang="en-GB" sz="1800" dirty="0">
                <a:latin typeface="MetricHPE (Body)"/>
                <a:ea typeface="Calibri" panose="020F0502020204030204" pitchFamily="34" charset="0"/>
                <a:cs typeface="Times New Roman" panose="02020603050405020304" pitchFamily="18" charset="0"/>
              </a:rPr>
              <a:t> - AI: unplanned, business-and time-critical, large scale (instances with 100s or 1000s of GPUs)</a:t>
            </a:r>
            <a:endParaRPr lang="en-GB" sz="1800" dirty="0">
              <a:effectLst/>
              <a:latin typeface="MetricHPE (Body)"/>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366203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36</a:t>
            </a:fld>
            <a:endParaRPr lang="en-US"/>
          </a:p>
        </p:txBody>
      </p:sp>
    </p:spTree>
    <p:extLst>
      <p:ext uri="{BB962C8B-B14F-4D97-AF65-F5344CB8AC3E}">
        <p14:creationId xmlns:p14="http://schemas.microsoft.com/office/powerpoint/2010/main" val="3568261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200" dirty="0"/>
              <a:t>Intent of the slide: demonstrate we have the software partnerships and hardware partnerships to enable large scale AI workloads</a:t>
            </a:r>
          </a:p>
          <a:p>
            <a:endParaRPr lang="en-US" sz="1200" dirty="0"/>
          </a:p>
          <a:p>
            <a:r>
              <a:rPr lang="en-US" sz="1200" u="sng" dirty="0"/>
              <a:t>Key message</a:t>
            </a:r>
            <a:r>
              <a:rPr lang="en-US" sz="1200" dirty="0"/>
              <a:t>: best of enterprise software from strong partner NVIDIA plus the choice to “bring your own software and platforms” while leveraging HPE superior infrastructure, tools, support and services.</a:t>
            </a:r>
          </a:p>
          <a:p>
            <a:endParaRPr lang="en-US" sz="1400" b="1" dirty="0">
              <a:solidFill>
                <a:srgbClr val="002060"/>
              </a:solidFill>
              <a:latin typeface="MetricHPE (Body)"/>
            </a:endParaRP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sz="1400" b="1" dirty="0">
                <a:solidFill>
                  <a:srgbClr val="002060"/>
                </a:solidFill>
                <a:latin typeface="MetricHPE (Body)"/>
              </a:rPr>
              <a:t>- </a:t>
            </a:r>
            <a:r>
              <a:rPr lang="en-US" sz="1400" b="1" dirty="0">
                <a:latin typeface="MetricHPE (Body)"/>
              </a:rPr>
              <a:t>Infra </a:t>
            </a:r>
            <a:r>
              <a:rPr lang="en-US" sz="1400" dirty="0">
                <a:latin typeface="MetricHPE (Body)"/>
              </a:rPr>
              <a:t>- </a:t>
            </a:r>
            <a:r>
              <a:rPr lang="en-US" sz="1400" dirty="0" err="1">
                <a:latin typeface="MetricHPE (Body)"/>
              </a:rPr>
              <a:t>Proj</a:t>
            </a:r>
            <a:r>
              <a:rPr lang="en-US" sz="1400" dirty="0">
                <a:latin typeface="MetricHPE (Body)"/>
              </a:rPr>
              <a:t> Breck will feature Cray XD products, initially. </a:t>
            </a:r>
            <a:r>
              <a:rPr lang="en-US" sz="1400" dirty="0">
                <a:effectLst/>
                <a:latin typeface="MetricHPE (Body)"/>
                <a:ea typeface="Calibri" panose="020F0502020204030204" pitchFamily="34" charset="0"/>
                <a:cs typeface="Arial" panose="020B0604020202020204" pitchFamily="34" charset="0"/>
              </a:rPr>
              <a:t>We also plan on providing other options in addition to NVIDIA GPUs from our other partners such as AMD, offering our potential customers a variety of hardware to scale up their workloads. </a:t>
            </a:r>
          </a:p>
          <a:p>
            <a:r>
              <a:rPr lang="en-US" sz="1400" b="1" dirty="0">
                <a:latin typeface="MetricHPE (Body)"/>
              </a:rPr>
              <a:t> - Slingshot </a:t>
            </a:r>
            <a:r>
              <a:rPr lang="en-US" sz="1400" dirty="0">
                <a:latin typeface="MetricHPE (Body)"/>
              </a:rPr>
              <a:t>– available at launch for large scale HPC workloads.  For large scale AI, Slingshot is expected to be available soon after GA</a:t>
            </a:r>
          </a:p>
          <a:p>
            <a:pPr marL="0" marR="0">
              <a:lnSpc>
                <a:spcPct val="107000"/>
              </a:lnSpc>
              <a:spcBef>
                <a:spcPts val="0"/>
              </a:spcBef>
              <a:spcAft>
                <a:spcPts val="800"/>
              </a:spcAft>
            </a:pPr>
            <a:r>
              <a:rPr lang="en-US" sz="1400" b="1" dirty="0">
                <a:effectLst/>
                <a:latin typeface="MetricHPE (Body)"/>
                <a:ea typeface="Calibri" panose="020F0502020204030204" pitchFamily="34" charset="0"/>
                <a:cs typeface="Arial" panose="020B0604020202020204" pitchFamily="34" charset="0"/>
              </a:rPr>
              <a:t>- DLC </a:t>
            </a:r>
            <a:r>
              <a:rPr lang="en-US" sz="1400" dirty="0">
                <a:effectLst/>
                <a:latin typeface="MetricHPE (Body)"/>
                <a:ea typeface="Calibri" panose="020F0502020204030204" pitchFamily="34" charset="0"/>
                <a:cs typeface="Arial" panose="020B0604020202020204" pitchFamily="34" charset="0"/>
              </a:rPr>
              <a:t>- We are working with our vendor partners to accelerate the DLC versions of their solutions and will be rolling them out at the earliest availability. We are initially using rear door heat exchangers and ARCS Units as an interim cooling strategy.</a:t>
            </a:r>
          </a:p>
          <a:p>
            <a:pPr marL="0" marR="0">
              <a:lnSpc>
                <a:spcPct val="107000"/>
              </a:lnSpc>
              <a:spcBef>
                <a:spcPts val="0"/>
              </a:spcBef>
              <a:spcAft>
                <a:spcPts val="800"/>
              </a:spcAft>
            </a:pPr>
            <a:r>
              <a:rPr lang="en-US" sz="1400" b="1" dirty="0">
                <a:effectLst/>
                <a:latin typeface="MetricHPE (Body)"/>
                <a:cs typeface="Arial" panose="020B0604020202020204" pitchFamily="34" charset="0"/>
              </a:rPr>
              <a:t>- </a:t>
            </a:r>
            <a:r>
              <a:rPr lang="en-US" sz="1400" b="1" dirty="0">
                <a:latin typeface="MetricHPE (Body)"/>
              </a:rPr>
              <a:t>MLDE </a:t>
            </a:r>
            <a:r>
              <a:rPr lang="en-US" sz="1400" dirty="0">
                <a:latin typeface="MetricHPE (Body)"/>
              </a:rPr>
              <a:t>is expected to be supported in CYQ4’23.</a:t>
            </a:r>
          </a:p>
          <a:p>
            <a:pPr marL="0" marR="0">
              <a:lnSpc>
                <a:spcPct val="107000"/>
              </a:lnSpc>
              <a:spcBef>
                <a:spcPts val="0"/>
              </a:spcBef>
              <a:spcAft>
                <a:spcPts val="800"/>
              </a:spcAft>
            </a:pPr>
            <a:r>
              <a:rPr lang="en-US" sz="1400" b="1" dirty="0">
                <a:latin typeface="MetricHPE (Body)"/>
              </a:rPr>
              <a:t>- MLDMS </a:t>
            </a:r>
            <a:r>
              <a:rPr lang="en-US" sz="1400" dirty="0">
                <a:latin typeface="MetricHPE (Body)"/>
              </a:rPr>
              <a:t>- </a:t>
            </a:r>
            <a:r>
              <a:rPr lang="en-US" sz="1400" dirty="0" err="1">
                <a:latin typeface="MetricHPE (Body)"/>
              </a:rPr>
              <a:t>tbd</a:t>
            </a:r>
            <a:endParaRPr lang="en-US" sz="1400" dirty="0">
              <a:latin typeface="MetricHPE (Body)"/>
            </a:endParaRPr>
          </a:p>
          <a:p>
            <a:pPr marL="0" marR="0">
              <a:lnSpc>
                <a:spcPct val="107000"/>
              </a:lnSpc>
              <a:spcBef>
                <a:spcPts val="0"/>
              </a:spcBef>
              <a:spcAft>
                <a:spcPts val="800"/>
              </a:spcAft>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1824306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9D798F82-33A0-4CA5-BA50-38F2C0C69DEB}" type="datetime8">
              <a:rPr lang="en-US" smtClean="0"/>
              <a:pPr/>
              <a:t>4/22/24 9:00 PM</a:t>
            </a:fld>
            <a:endParaRPr lang="en-US" dirty="0"/>
          </a:p>
        </p:txBody>
      </p:sp>
      <p:sp>
        <p:nvSpPr>
          <p:cNvPr id="5" name="Footer Placeholder 4"/>
          <p:cNvSpPr>
            <a:spLocks noGrp="1"/>
          </p:cNvSpPr>
          <p:nvPr>
            <p:ph type="ftr" sz="quarter" idx="4"/>
          </p:nvPr>
        </p:nvSpPr>
        <p:spPr/>
        <p:txBody>
          <a:bodyPr/>
          <a:lstStyle/>
          <a:p>
            <a:r>
              <a:rPr lang="en-US"/>
              <a:t>Presenter Name</a:t>
            </a:r>
            <a:endParaRPr lang="en-US" dirty="0"/>
          </a:p>
        </p:txBody>
      </p:sp>
      <p:sp>
        <p:nvSpPr>
          <p:cNvPr id="6" name="Slide Number Placeholder 5"/>
          <p:cNvSpPr>
            <a:spLocks noGrp="1"/>
          </p:cNvSpPr>
          <p:nvPr>
            <p:ph type="sldNum" sz="quarter" idx="5"/>
          </p:nvPr>
        </p:nvSpPr>
        <p:spPr/>
        <p:txBody>
          <a:bodyPr/>
          <a:lstStyle/>
          <a:p>
            <a:fld id="{FAFD0A4E-C84B-4CA7-B282-E0CBFDBAC773}" type="slidenum">
              <a:rPr lang="en-US" smtClean="0"/>
              <a:pPr/>
              <a:t>3</a:t>
            </a:fld>
            <a:endParaRPr lang="en-US" dirty="0"/>
          </a:p>
        </p:txBody>
      </p:sp>
    </p:spTree>
    <p:extLst>
      <p:ext uri="{BB962C8B-B14F-4D97-AF65-F5344CB8AC3E}">
        <p14:creationId xmlns:p14="http://schemas.microsoft.com/office/powerpoint/2010/main" val="1637006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38</a:t>
            </a:fld>
            <a:endParaRPr lang="en-US"/>
          </a:p>
        </p:txBody>
      </p:sp>
    </p:spTree>
    <p:extLst>
      <p:ext uri="{BB962C8B-B14F-4D97-AF65-F5344CB8AC3E}">
        <p14:creationId xmlns:p14="http://schemas.microsoft.com/office/powerpoint/2010/main" val="2692361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381000"/>
            <a:ext cx="4575175" cy="2573338"/>
          </a:xfrm>
        </p:spPr>
      </p:sp>
      <p:sp>
        <p:nvSpPr>
          <p:cNvPr id="3" name="Notes Placeholder 2"/>
          <p:cNvSpPr>
            <a:spLocks noGrp="1"/>
          </p:cNvSpPr>
          <p:nvPr>
            <p:ph type="body" idx="1"/>
          </p:nvPr>
        </p:nvSpPr>
        <p:spPr/>
        <p:txBody>
          <a:bodyPr/>
          <a:lstStyle/>
          <a:p>
            <a:pPr marL="880110" marR="0" lvl="2" indent="-285750" algn="l" defTabSz="914400" rtl="0" eaLnBrk="1" latinLnBrk="0" hangingPunct="1">
              <a:spcBef>
                <a:spcPts val="0"/>
              </a:spcBef>
              <a:spcAft>
                <a:spcPts val="0"/>
              </a:spcAft>
              <a:buFont typeface="Arial" panose="020B0604020202020204" pitchFamily="34" charset="0"/>
              <a:buChar char="•"/>
            </a:pPr>
            <a:endParaRPr lang="en-US" sz="1750" kern="1200" dirty="0">
              <a:solidFill>
                <a:schemeClr val="tx1"/>
              </a:solidFill>
              <a:effectLst/>
              <a:latin typeface="MetricHPE" panose="020B0503030202060203" pitchFamily="34" charset="77"/>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200" b="0" i="0" u="none" strike="noStrike" kern="1200" cap="none" spc="0" normalizeH="0" baseline="0" noProof="0" smtClean="0">
                <a:ln>
                  <a:noFill/>
                </a:ln>
                <a:solidFill>
                  <a:prstClr val="black"/>
                </a:solidFill>
                <a:effectLst/>
                <a:uLnTx/>
                <a:uFillTx/>
                <a:latin typeface="MetricHPE Light" panose="020B0303030202060203" pitchFamily="34" charset="0"/>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MetricHPE Light" panose="020B0303030202060203" pitchFamily="34" charset="0"/>
              <a:ea typeface="+mn-ea"/>
              <a:cs typeface="+mn-cs"/>
            </a:endParaRPr>
          </a:p>
        </p:txBody>
      </p:sp>
    </p:spTree>
    <p:extLst>
      <p:ext uri="{BB962C8B-B14F-4D97-AF65-F5344CB8AC3E}">
        <p14:creationId xmlns:p14="http://schemas.microsoft.com/office/powerpoint/2010/main" val="246201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47500" lnSpcReduction="20000"/>
          </a:bodyPr>
          <a:lstStyle/>
          <a:p>
            <a:pPr marL="9144" indent="0">
              <a:buNone/>
            </a:pPr>
            <a:r>
              <a:rPr lang="en-US" dirty="0"/>
              <a:t>Double click on the AI mega-trend: Today, AI is a supercomputing problem.</a:t>
            </a:r>
          </a:p>
          <a:p>
            <a:endParaRPr lang="en-US" dirty="0"/>
          </a:p>
          <a:p>
            <a:pPr marL="237744" indent="-228600">
              <a:buFont typeface="+mj-lt"/>
              <a:buAutoNum type="arabicPeriod"/>
            </a:pPr>
            <a:r>
              <a:rPr lang="en-US" dirty="0"/>
              <a:t>Backdrop of 3 Eras</a:t>
            </a:r>
            <a:r>
              <a:rPr lang="en-US" baseline="0" dirty="0"/>
              <a:t> and compute trends…</a:t>
            </a:r>
          </a:p>
          <a:p>
            <a:endParaRPr lang="en-US" dirty="0"/>
          </a:p>
          <a:p>
            <a:r>
              <a:rPr lang="en-US" dirty="0"/>
              <a:t>X: Model publication data;</a:t>
            </a:r>
            <a:r>
              <a:rPr lang="en-US" baseline="0" dirty="0"/>
              <a:t> 3 eras</a:t>
            </a:r>
            <a:endParaRPr lang="en-US" dirty="0"/>
          </a:p>
          <a:p>
            <a:r>
              <a:rPr lang="en-US" dirty="0"/>
              <a:t>Y: Compute</a:t>
            </a:r>
            <a:r>
              <a:rPr lang="en-US" baseline="0" dirty="0"/>
              <a:t> load (Flops) for training</a:t>
            </a:r>
          </a:p>
          <a:p>
            <a:pPr marL="9144" marR="0" lvl="0" indent="0" algn="l" defTabSz="914400" rtl="0" eaLnBrk="1" fontAlgn="auto" latinLnBrk="0" hangingPunct="1">
              <a:lnSpc>
                <a:spcPct val="100000"/>
              </a:lnSpc>
              <a:spcBef>
                <a:spcPts val="600"/>
              </a:spcBef>
              <a:spcAft>
                <a:spcPts val="0"/>
              </a:spcAft>
              <a:buClrTx/>
              <a:buSzPct val="25000"/>
              <a:buFont typeface="+mj-lt"/>
              <a:buNone/>
              <a:tabLst/>
              <a:defRPr/>
            </a:pPr>
            <a:endParaRPr lang="en-US" i="1" dirty="0"/>
          </a:p>
          <a:p>
            <a:pPr marL="9144" marR="0" lvl="0" indent="0" algn="l" defTabSz="914400" rtl="0" eaLnBrk="1" fontAlgn="auto" latinLnBrk="0" hangingPunct="1">
              <a:lnSpc>
                <a:spcPct val="100000"/>
              </a:lnSpc>
              <a:spcBef>
                <a:spcPts val="600"/>
              </a:spcBef>
              <a:spcAft>
                <a:spcPts val="0"/>
              </a:spcAft>
              <a:buClrTx/>
              <a:buSzPct val="25000"/>
              <a:buFont typeface="+mj-lt"/>
              <a:buNone/>
              <a:tabLst/>
              <a:defRPr/>
            </a:pPr>
            <a:r>
              <a:rPr lang="en-US" i="1" dirty="0"/>
              <a:t>Summary: We have collected a dataset and </a:t>
            </a:r>
            <a:r>
              <a:rPr lang="en-US" i="1" dirty="0" err="1"/>
              <a:t>analysed</a:t>
            </a:r>
            <a:r>
              <a:rPr lang="en-US" i="1" dirty="0"/>
              <a:t> key trends in the training compute of Machine Learning models since 1950. We identify three major eras of training compute - the pre-Deep Learning Era, the Deep Learning Era, and the Large-Scale Era. Furthermore, we find that the training compute has grown by a factor of 10 billion since 2010, with a doubling rate of around 5-6 months. See our recent paper, Compute Trends Across Three Eras of Machine Learning, for more details.</a:t>
            </a:r>
          </a:p>
          <a:p>
            <a:pPr marL="9144" marR="0" lvl="0" indent="0" algn="l" defTabSz="914400" rtl="0" eaLnBrk="1" fontAlgn="auto" latinLnBrk="0" hangingPunct="1">
              <a:lnSpc>
                <a:spcPct val="100000"/>
              </a:lnSpc>
              <a:spcBef>
                <a:spcPts val="600"/>
              </a:spcBef>
              <a:spcAft>
                <a:spcPts val="0"/>
              </a:spcAft>
              <a:buClrTx/>
              <a:buSzPct val="25000"/>
              <a:buFont typeface="+mj-lt"/>
              <a:buNone/>
              <a:tabLst/>
              <a:defRPr/>
            </a:pPr>
            <a:endParaRPr lang="en-US" i="1" dirty="0"/>
          </a:p>
          <a:p>
            <a:r>
              <a:rPr lang="en-US" dirty="0"/>
              <a:t>Pre-deep learning:  1.5x/</a:t>
            </a:r>
            <a:r>
              <a:rPr lang="en-US" dirty="0" err="1"/>
              <a:t>yr</a:t>
            </a:r>
            <a:r>
              <a:rPr lang="en-US" baseline="0" dirty="0"/>
              <a:t> - </a:t>
            </a:r>
            <a:r>
              <a:rPr lang="en-US" dirty="0"/>
              <a:t>Growth rate in the training compute of milestone systems from 1956 to 2010</a:t>
            </a:r>
          </a:p>
          <a:p>
            <a:r>
              <a:rPr lang="en-US" dirty="0"/>
              <a:t>Deep Learning: 4.2x/</a:t>
            </a:r>
            <a:r>
              <a:rPr lang="en-US" dirty="0" err="1"/>
              <a:t>yr</a:t>
            </a:r>
            <a:r>
              <a:rPr lang="en-US" baseline="0" dirty="0"/>
              <a:t> - Growth rate in the training compute of milestone systems since 2010.</a:t>
            </a:r>
            <a:endParaRPr lang="en-US" dirty="0"/>
          </a:p>
          <a:p>
            <a:r>
              <a:rPr lang="en-US" dirty="0"/>
              <a:t>Foundation Models: 100x - Gap between the compute used by large-scale models and other notable models in the same year.</a:t>
            </a:r>
          </a:p>
          <a:p>
            <a:pPr marL="9144" marR="0" lvl="0" indent="0" algn="l" defTabSz="914400" rtl="0" eaLnBrk="1" fontAlgn="auto" latinLnBrk="0" hangingPunct="1">
              <a:lnSpc>
                <a:spcPct val="100000"/>
              </a:lnSpc>
              <a:spcBef>
                <a:spcPts val="600"/>
              </a:spcBef>
              <a:spcAft>
                <a:spcPts val="0"/>
              </a:spcAft>
              <a:buClrTx/>
              <a:buSzPct val="25000"/>
              <a:buFont typeface="+mj-lt"/>
              <a:buNone/>
              <a:tabLst/>
              <a:defRPr/>
            </a:pPr>
            <a:endParaRPr lang="en-US" i="1" dirty="0"/>
          </a:p>
          <a:p>
            <a:pPr marL="237744" indent="-228600">
              <a:buFont typeface="+mj-lt"/>
              <a:buAutoNum type="arabicPeriod"/>
            </a:pPr>
            <a:endParaRPr lang="en-US" baseline="0" dirty="0"/>
          </a:p>
          <a:p>
            <a:pPr marL="237744" indent="-228600">
              <a:buFont typeface="+mj-lt"/>
              <a:buAutoNum type="arabicPeriod"/>
            </a:pPr>
            <a:r>
              <a:rPr lang="en-US" dirty="0"/>
              <a:t>Ten years ago, the first successful neural networks for run on a single GPU. Today, a model like GPT-3 that is behind </a:t>
            </a:r>
            <a:r>
              <a:rPr lang="en-US" dirty="0" err="1"/>
              <a:t>ChatGPT</a:t>
            </a:r>
            <a:r>
              <a:rPr lang="en-US" dirty="0"/>
              <a:t> requires thousands of GPUs. It costs tens of millions of dollars to train one model to a desired accuracy and the workload itself runs for several months (6 months of AI model training is not uncommon)</a:t>
            </a:r>
          </a:p>
          <a:p>
            <a:pPr marL="237744" indent="-228600">
              <a:buFont typeface="+mj-lt"/>
              <a:buAutoNum type="arabicPeriod"/>
            </a:pPr>
            <a:r>
              <a:rPr lang="en-US" dirty="0"/>
              <a:t>The availability of supercomputers to train AI models has enabled new innovations for AI - From training computer vision models or simple natural language processing tasks , we now are able to train foundational models and generative AI models to create legal documents, code, images, video etc. using natural language prompts. Supercomputers enable training large models with trillions of parameters. AI models trained on large amounts of data and on supercomputers get more accurate, customizable and valuable.</a:t>
            </a:r>
          </a:p>
          <a:p>
            <a:pPr marL="237744" indent="-228600">
              <a:buFont typeface="+mj-lt"/>
              <a:buAutoNum type="arabicPeriod"/>
            </a:pPr>
            <a:endParaRPr lang="en-US" dirty="0"/>
          </a:p>
          <a:p>
            <a:pPr marL="9144" marR="0" lvl="0" indent="0" algn="l" defTabSz="914400" rtl="0" eaLnBrk="1" fontAlgn="auto" latinLnBrk="0" hangingPunct="1">
              <a:lnSpc>
                <a:spcPct val="100000"/>
              </a:lnSpc>
              <a:spcBef>
                <a:spcPts val="600"/>
              </a:spcBef>
              <a:spcAft>
                <a:spcPts val="0"/>
              </a:spcAft>
              <a:buClrTx/>
              <a:buSzPct val="25000"/>
              <a:buFont typeface="+mj-lt"/>
              <a:buNone/>
              <a:tabLst/>
              <a:defRPr/>
            </a:pPr>
            <a:r>
              <a:rPr lang="en-US" dirty="0"/>
              <a:t>=================</a:t>
            </a:r>
          </a:p>
          <a:p>
            <a:pPr marL="9144" indent="0">
              <a:buFont typeface="+mj-lt"/>
              <a:buNone/>
            </a:pPr>
            <a:endParaRPr lang="en-US" dirty="0"/>
          </a:p>
          <a:p>
            <a:pPr marL="9144" indent="0">
              <a:buFont typeface="+mj-lt"/>
              <a:buNone/>
            </a:pPr>
            <a:r>
              <a:rPr lang="en-US" b="1" dirty="0"/>
              <a:t>Compute Trends Across Three Eras of Machine Learning</a:t>
            </a:r>
          </a:p>
          <a:p>
            <a:pPr marL="9144" indent="0">
              <a:buFont typeface="+mj-lt"/>
              <a:buNone/>
            </a:pPr>
            <a:endParaRPr lang="en-US" dirty="0"/>
          </a:p>
          <a:p>
            <a:endParaRPr lang="en-US" dirty="0"/>
          </a:p>
          <a:p>
            <a:endParaRPr lang="en-US" dirty="0"/>
          </a:p>
          <a:p>
            <a:r>
              <a:rPr lang="en-US" dirty="0"/>
              <a:t>Model size has grown 5x/year in the last 4 years</a:t>
            </a:r>
          </a:p>
          <a:p>
            <a:r>
              <a:rPr lang="en-US" dirty="0"/>
              <a:t>Vision and language training datasets from 1990 to 2022 have grown by 5 and 9 orders of magnitude</a:t>
            </a:r>
          </a:p>
          <a:p>
            <a:pPr marL="9144" indent="0">
              <a:buNone/>
            </a:pPr>
            <a:r>
              <a:rPr lang="en-US" baseline="0" dirty="0"/>
              <a:t> </a:t>
            </a:r>
            <a:r>
              <a:rPr lang="en-US" dirty="0"/>
              <a:t>The cost of the </a:t>
            </a:r>
            <a:r>
              <a:rPr lang="en-US" u="sng" dirty="0"/>
              <a:t>single</a:t>
            </a:r>
            <a:r>
              <a:rPr lang="en-US" dirty="0"/>
              <a:t> final training run of a milestone ML model has passed $1M in 2022</a:t>
            </a:r>
          </a:p>
          <a:p>
            <a:pPr marL="9144" indent="0">
              <a:buNone/>
            </a:pPr>
            <a:endParaRPr lang="en-US" dirty="0"/>
          </a:p>
          <a:p>
            <a:pPr marL="9144" indent="0">
              <a:buNone/>
            </a:pPr>
            <a:r>
              <a:rPr lang="en-US" dirty="0"/>
              <a:t>1 week = 604,800s</a:t>
            </a:r>
            <a:r>
              <a:rPr lang="en-US" baseline="0" dirty="0"/>
              <a:t> = 6 * 10^5 s</a:t>
            </a:r>
            <a:endParaRPr lang="en-US" dirty="0"/>
          </a:p>
          <a:p>
            <a:pPr marL="9144" indent="0">
              <a:buNone/>
            </a:pPr>
            <a:endParaRPr lang="en-US" dirty="0"/>
          </a:p>
          <a:p>
            <a:pPr marL="9144" indent="0">
              <a:buNone/>
            </a:pPr>
            <a:r>
              <a:rPr lang="en-US" dirty="0"/>
              <a:t>Frontier</a:t>
            </a:r>
            <a:r>
              <a:rPr lang="en-US" baseline="0" dirty="0"/>
              <a:t>: 1.2 EF64/s, approx. 5 EF16/s  = 5 * 10^18 F16/s</a:t>
            </a:r>
          </a:p>
          <a:p>
            <a:pPr marL="9144" indent="0">
              <a:buNone/>
            </a:pPr>
            <a:r>
              <a:rPr lang="en-US" baseline="0" dirty="0"/>
              <a:t>1 week of Frontier = 5 * 6 * 10^ 23 F16 = 3 * 10^24 F16</a:t>
            </a:r>
          </a:p>
          <a:p>
            <a:pPr marL="9144" indent="0">
              <a:buNone/>
            </a:pPr>
            <a:endParaRPr lang="en-US" baseline="0" dirty="0"/>
          </a:p>
          <a:p>
            <a:pPr marL="9144" indent="0">
              <a:buNone/>
            </a:pPr>
            <a:r>
              <a:rPr lang="en-US" dirty="0" err="1"/>
              <a:t>Iphone</a:t>
            </a:r>
            <a:r>
              <a:rPr lang="en-US" baseline="0" dirty="0"/>
              <a:t> 14: 2 TF16/s = 2 * 10^12 F16/s</a:t>
            </a:r>
          </a:p>
          <a:p>
            <a:pPr marL="9144" indent="0">
              <a:buNone/>
            </a:pPr>
            <a:r>
              <a:rPr lang="en-US" baseline="0" dirty="0"/>
              <a:t>1 week of </a:t>
            </a:r>
            <a:r>
              <a:rPr lang="en-US" baseline="0" dirty="0" err="1"/>
              <a:t>iphone</a:t>
            </a:r>
            <a:r>
              <a:rPr lang="en-US" baseline="0" dirty="0"/>
              <a:t> 14 = 5 * 2 * 10 ^ 17 F16 = 10^18 F16</a:t>
            </a:r>
          </a:p>
          <a:p>
            <a:pPr marL="9144" indent="0">
              <a:buNone/>
            </a:pPr>
            <a:endParaRPr lang="en-US" baseline="0" dirty="0"/>
          </a:p>
          <a:p>
            <a:pPr marL="9144" indent="0">
              <a:buNone/>
            </a:pPr>
            <a:r>
              <a:rPr lang="en-US" baseline="0" dirty="0"/>
              <a:t>H100: 750 TF16/s = 7.5 * 10^14 F16/s </a:t>
            </a:r>
          </a:p>
          <a:p>
            <a:pPr marL="9144" indent="0">
              <a:buNone/>
            </a:pPr>
            <a:r>
              <a:rPr lang="en-US" baseline="0" dirty="0"/>
              <a:t>8xH100 = 6 * 10^15 F16/s</a:t>
            </a:r>
          </a:p>
          <a:p>
            <a:pPr marL="9144" indent="0">
              <a:buNone/>
            </a:pPr>
            <a:r>
              <a:rPr lang="en-US" baseline="0" dirty="0"/>
              <a:t>1 week of 8-GPU server = 6 * 6 *10^20 = 4 * 10 ^21 F16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308275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B3C23-B538-414F-BB6D-306C49D57113}" type="slidenum">
              <a:rPr lang="en-GB" smtClean="0"/>
              <a:pPr/>
              <a:t>9</a:t>
            </a:fld>
            <a:endParaRPr lang="en-GB" dirty="0"/>
          </a:p>
        </p:txBody>
      </p:sp>
    </p:spTree>
    <p:extLst>
      <p:ext uri="{BB962C8B-B14F-4D97-AF65-F5344CB8AC3E}">
        <p14:creationId xmlns:p14="http://schemas.microsoft.com/office/powerpoint/2010/main" val="169587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15939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a:t>USE CASE 2</a:t>
            </a:r>
          </a:p>
          <a:p>
            <a:r>
              <a:rPr lang="en-US"/>
              <a:t>Digital Twin</a:t>
            </a:r>
          </a:p>
          <a:p>
            <a:r>
              <a:rPr lang="en-US"/>
              <a:t>Climate Modeling</a:t>
            </a: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813514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a:p>
            <a:endParaRPr lang="en-US" dirty="0"/>
          </a:p>
          <a:p>
            <a:r>
              <a:rPr lang="en-US" dirty="0"/>
              <a:t>Literally hundreds or people at HPE, SGI and Cray have worked on the US exascale program since 2010</a:t>
            </a:r>
          </a:p>
          <a:p>
            <a:r>
              <a:rPr lang="en-US" dirty="0"/>
              <a:t>Recognize the team that has worked on PathForward</a:t>
            </a:r>
          </a:p>
          <a:p>
            <a:r>
              <a:rPr lang="en-US" dirty="0"/>
              <a:t>But also everybody in engineering and product management that had to make the design real and build it</a:t>
            </a:r>
          </a:p>
          <a:p>
            <a:r>
              <a:rPr lang="en-US" dirty="0"/>
              <a:t>Dealing through a global pandemic and unprecedented supply chain crisis, that was no easy task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prstClr val="black"/>
              </a:solidFill>
              <a:effectLst/>
              <a:uLnTx/>
              <a:uFillTx/>
              <a:latin typeface="MetricHPE Light"/>
              <a:ea typeface="+mn-ea"/>
              <a:cs typeface="+mn-cs"/>
            </a:endParaRPr>
          </a:p>
        </p:txBody>
      </p:sp>
    </p:spTree>
    <p:extLst>
      <p:ext uri="{BB962C8B-B14F-4D97-AF65-F5344CB8AC3E}">
        <p14:creationId xmlns:p14="http://schemas.microsoft.com/office/powerpoint/2010/main" val="2195936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B3C23-B538-414F-BB6D-306C49D57113}" type="slidenum">
              <a:rPr lang="en-GB" smtClean="0"/>
              <a:pPr/>
              <a:t>21</a:t>
            </a:fld>
            <a:endParaRPr lang="en-GB" dirty="0"/>
          </a:p>
        </p:txBody>
      </p:sp>
    </p:spTree>
    <p:extLst>
      <p:ext uri="{BB962C8B-B14F-4D97-AF65-F5344CB8AC3E}">
        <p14:creationId xmlns:p14="http://schemas.microsoft.com/office/powerpoint/2010/main" val="34469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hyperlink" Target="https://hpe.kadanza.com/kadanza/photography/ppt-title-images/#/overview"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ody)"/>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ody)"/>
              </a:endParaRPr>
            </a:p>
          </p:txBody>
        </p:sp>
      </p:grpSp>
    </p:spTree>
    <p:extLst>
      <p:ext uri="{BB962C8B-B14F-4D97-AF65-F5344CB8AC3E}">
        <p14:creationId xmlns:p14="http://schemas.microsoft.com/office/powerpoint/2010/main" val="211243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a:t>Confidential | Authorized </a:t>
            </a:r>
          </a:p>
        </p:txBody>
      </p:sp>
    </p:spTree>
    <p:extLst>
      <p:ext uri="{BB962C8B-B14F-4D97-AF65-F5344CB8AC3E}">
        <p14:creationId xmlns:p14="http://schemas.microsoft.com/office/powerpoint/2010/main" val="6542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2689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79587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204241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95534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61537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230020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273475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83863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31592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63618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t>Confidential | Authorized </a:t>
            </a:r>
          </a:p>
        </p:txBody>
      </p:sp>
    </p:spTree>
    <p:extLst>
      <p:ext uri="{BB962C8B-B14F-4D97-AF65-F5344CB8AC3E}">
        <p14:creationId xmlns:p14="http://schemas.microsoft.com/office/powerpoint/2010/main" val="21261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66409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03711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246727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1861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5440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7857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08153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167724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290398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1808684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a:t>Confidential | Authorized </a:t>
            </a:r>
          </a:p>
        </p:txBody>
      </p:sp>
    </p:spTree>
    <p:extLst>
      <p:ext uri="{BB962C8B-B14F-4D97-AF65-F5344CB8AC3E}">
        <p14:creationId xmlns:p14="http://schemas.microsoft.com/office/powerpoint/2010/main" val="47077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1893666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257913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solidFill>
                  <a:schemeClr val="bg1"/>
                </a:solidFill>
              </a:defRPr>
            </a:lvl1pPr>
          </a:lstStyle>
          <a:p>
            <a:r>
              <a:rPr lang="en-US"/>
              <a:t>Click to add thank you message</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a:solidFill>
                  <a:schemeClr val="bg1"/>
                </a:solidFill>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solidFill>
                  <a:schemeClr val="bg1"/>
                </a:solidFill>
                <a:effectLst/>
                <a:latin typeface="+mj-lt"/>
                <a:ea typeface="Times New Roman" panose="02020603050405020304" pitchFamily="18" charset="0"/>
                <a:cs typeface="Times New Roman" panose="02020603050405020304" pitchFamily="18" charset="0"/>
              </a:rPr>
              <a:pPr algn="r"/>
              <a:t>2024</a:t>
            </a:fld>
            <a:r>
              <a:rPr lang="en-US" sz="1200">
                <a:solidFill>
                  <a:schemeClr val="bg1"/>
                </a:solidFill>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163513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MetricHPE"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Tree>
    <p:extLst>
      <p:ext uri="{BB962C8B-B14F-4D97-AF65-F5344CB8AC3E}">
        <p14:creationId xmlns:p14="http://schemas.microsoft.com/office/powerpoint/2010/main" val="110278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tx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MetricHPE"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&lt;DURATION&gt;</a:t>
              </a:r>
            </a:p>
          </p:txBody>
        </p:sp>
      </p:grpSp>
    </p:spTree>
    <p:extLst>
      <p:ext uri="{BB962C8B-B14F-4D97-AF65-F5344CB8AC3E}">
        <p14:creationId xmlns:p14="http://schemas.microsoft.com/office/powerpoint/2010/main" val="237421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7" name="Bar"/>
          <p:cNvSpPr/>
          <p:nvPr/>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endParaRPr lang="en-GB"/>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fld id="{60E5E6DD-DF66-4F15-B993-8B5E75B915F7}" type="slidenum">
              <a:rPr lang="en-GB" smtClean="0"/>
              <a:t>‹#›</a:t>
            </a:fld>
            <a:endParaRPr lang="en-GB"/>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657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CD470-0E20-7608-EEC8-9F858F824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FA494C-C26D-3561-3A8D-FF71EB9A40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11432E-7CA7-D3C6-D0CA-99004B1D2296}"/>
              </a:ext>
            </a:extLst>
          </p:cNvPr>
          <p:cNvSpPr>
            <a:spLocks noGrp="1"/>
          </p:cNvSpPr>
          <p:nvPr>
            <p:ph type="dt" sz="half" idx="10"/>
          </p:nvPr>
        </p:nvSpPr>
        <p:spPr/>
        <p:txBody>
          <a:bodyPr/>
          <a:lstStyle/>
          <a:p>
            <a:fld id="{10572AF4-382F-4424-83D6-C6E6CB918232}" type="datetimeFigureOut">
              <a:rPr lang="en-GB" smtClean="0"/>
              <a:t>22/04/2024</a:t>
            </a:fld>
            <a:endParaRPr lang="en-GB"/>
          </a:p>
        </p:txBody>
      </p:sp>
      <p:sp>
        <p:nvSpPr>
          <p:cNvPr id="5" name="Footer Placeholder 4">
            <a:extLst>
              <a:ext uri="{FF2B5EF4-FFF2-40B4-BE49-F238E27FC236}">
                <a16:creationId xmlns:a16="http://schemas.microsoft.com/office/drawing/2014/main" id="{12E56172-250F-4783-5077-7E4EAD84AB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E1E80A-1220-9537-D5BF-FD90398B5BCB}"/>
              </a:ext>
            </a:extLst>
          </p:cNvPr>
          <p:cNvSpPr>
            <a:spLocks noGrp="1"/>
          </p:cNvSpPr>
          <p:nvPr>
            <p:ph type="sldNum" sz="quarter" idx="12"/>
          </p:nvPr>
        </p:nvSpPr>
        <p:spPr/>
        <p:txBody>
          <a:bodyPr/>
          <a:lstStyle/>
          <a:p>
            <a:fld id="{60E5E6DD-DF66-4F15-B993-8B5E75B915F7}" type="slidenum">
              <a:rPr lang="en-GB" smtClean="0"/>
              <a:t>‹#›</a:t>
            </a:fld>
            <a:endParaRPr lang="en-GB"/>
          </a:p>
        </p:txBody>
      </p:sp>
    </p:spTree>
    <p:extLst>
      <p:ext uri="{BB962C8B-B14F-4D97-AF65-F5344CB8AC3E}">
        <p14:creationId xmlns:p14="http://schemas.microsoft.com/office/powerpoint/2010/main" val="37393827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0767-9915-531A-B235-F781BFED64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028305-EDF3-4C1A-8383-76060E1D01FB}"/>
              </a:ext>
            </a:extLst>
          </p:cNvPr>
          <p:cNvSpPr>
            <a:spLocks noGrp="1"/>
          </p:cNvSpPr>
          <p:nvPr>
            <p:ph type="dt" sz="half" idx="10"/>
          </p:nvPr>
        </p:nvSpPr>
        <p:spPr/>
        <p:txBody>
          <a:bodyPr/>
          <a:lstStyle/>
          <a:p>
            <a:fld id="{10572AF4-382F-4424-83D6-C6E6CB918232}" type="datetimeFigureOut">
              <a:rPr lang="en-GB" smtClean="0"/>
              <a:t>22/04/2024</a:t>
            </a:fld>
            <a:endParaRPr lang="en-GB"/>
          </a:p>
        </p:txBody>
      </p:sp>
      <p:sp>
        <p:nvSpPr>
          <p:cNvPr id="4" name="Footer Placeholder 3">
            <a:extLst>
              <a:ext uri="{FF2B5EF4-FFF2-40B4-BE49-F238E27FC236}">
                <a16:creationId xmlns:a16="http://schemas.microsoft.com/office/drawing/2014/main" id="{968E0888-8988-19D4-FAF1-72BEF2CDD5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A297E5-EBD8-C557-2A7C-22E5108D8677}"/>
              </a:ext>
            </a:extLst>
          </p:cNvPr>
          <p:cNvSpPr>
            <a:spLocks noGrp="1"/>
          </p:cNvSpPr>
          <p:nvPr>
            <p:ph type="sldNum" sz="quarter" idx="12"/>
          </p:nvPr>
        </p:nvSpPr>
        <p:spPr/>
        <p:txBody>
          <a:bodyPr/>
          <a:lstStyle/>
          <a:p>
            <a:fld id="{60E5E6DD-DF66-4F15-B993-8B5E75B915F7}" type="slidenum">
              <a:rPr lang="en-GB" smtClean="0"/>
              <a:t>‹#›</a:t>
            </a:fld>
            <a:endParaRPr lang="en-GB"/>
          </a:p>
        </p:txBody>
      </p:sp>
    </p:spTree>
    <p:extLst>
      <p:ext uri="{BB962C8B-B14F-4D97-AF65-F5344CB8AC3E}">
        <p14:creationId xmlns:p14="http://schemas.microsoft.com/office/powerpoint/2010/main" val="24624564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11681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76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8" name="Content Placeholder">
            <a:extLst>
              <a:ext uri="{FF2B5EF4-FFF2-40B4-BE49-F238E27FC236}">
                <a16:creationId xmlns:a16="http://schemas.microsoft.com/office/drawing/2014/main" id="{65A0C7EC-4798-4728-86EA-B35780094DC0}"/>
              </a:ext>
            </a:extLst>
          </p:cNvPr>
          <p:cNvSpPr>
            <a:spLocks noGrp="1"/>
          </p:cNvSpPr>
          <p:nvPr>
            <p:ph sz="quarter" idx="20"/>
          </p:nvPr>
        </p:nvSpPr>
        <p:spPr>
          <a:xfrm>
            <a:off x="381000" y="999160"/>
            <a:ext cx="11403014"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805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 master title style</a:t>
            </a:r>
          </a:p>
        </p:txBody>
      </p:sp>
      <p:sp>
        <p:nvSpPr>
          <p:cNvPr id="3" name="Footer Placeholder">
            <a:extLst>
              <a:ext uri="{FF2B5EF4-FFF2-40B4-BE49-F238E27FC236}">
                <a16:creationId xmlns:a16="http://schemas.microsoft.com/office/drawing/2014/main" id="{5D4E938B-64FA-52E2-E61B-E9D57C49069D}"/>
              </a:ext>
            </a:extLst>
          </p:cNvPr>
          <p:cNvSpPr txBox="1">
            <a:spLocks/>
          </p:cNvSpPr>
          <p:nvPr userDrawn="1"/>
        </p:nvSpPr>
        <p:spPr>
          <a:xfrm>
            <a:off x="290747" y="6246577"/>
            <a:ext cx="2819036" cy="368718"/>
          </a:xfrm>
          <a:prstGeom prst="rect">
            <a:avLst/>
          </a:prstGeom>
        </p:spPr>
        <p:txBody>
          <a:bodyPr vert="horz" lIns="90000" tIns="0" rIns="90000" bIns="0" rtlCol="0" anchor="b" anchorCtr="0"/>
          <a:lstStyle>
            <a:defPPr>
              <a:defRPr lang="en-US"/>
            </a:defPPr>
            <a:lvl1pPr marL="0" algn="r" defTabSz="914400" rtl="0" eaLnBrk="1" latinLnBrk="0" hangingPunct="1">
              <a:lnSpc>
                <a:spcPct val="90000"/>
              </a:lnSpc>
              <a:defRPr sz="1200" kern="1200" cap="all"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b="0" i="0" cap="none">
                <a:solidFill>
                  <a:schemeClr val="bg1"/>
                </a:solidFill>
                <a:latin typeface="MetricHPE Light" panose="020B0303030202060203" pitchFamily="34" charset="77"/>
              </a:rPr>
              <a:t>#</a:t>
            </a:r>
            <a:r>
              <a:rPr lang="en-US" sz="1800" b="0" i="0" cap="none" err="1">
                <a:solidFill>
                  <a:schemeClr val="bg1"/>
                </a:solidFill>
                <a:latin typeface="MetricHPE Light" panose="020B0303030202060203" pitchFamily="34" charset="77"/>
              </a:rPr>
              <a:t>HPEDiscover</a:t>
            </a:r>
            <a:endParaRPr lang="en-US" sz="1800" b="0" i="0" cap="none">
              <a:solidFill>
                <a:schemeClr val="bg1"/>
              </a:solidFill>
              <a:latin typeface="MetricHPE Light" panose="020B0303030202060203" pitchFamily="34" charset="77"/>
            </a:endParaRPr>
          </a:p>
        </p:txBody>
      </p:sp>
      <p:sp>
        <p:nvSpPr>
          <p:cNvPr id="4" name="Element">
            <a:extLst>
              <a:ext uri="{FF2B5EF4-FFF2-40B4-BE49-F238E27FC236}">
                <a16:creationId xmlns:a16="http://schemas.microsoft.com/office/drawing/2014/main" id="{1DBB7E2A-AFAB-D9A2-34D8-9208036814CB}"/>
              </a:ext>
            </a:extLst>
          </p:cNvPr>
          <p:cNvSpPr>
            <a:spLocks noChangeAspect="1"/>
          </p:cNvSpPr>
          <p:nvPr userDrawn="1"/>
        </p:nvSpPr>
        <p:spPr>
          <a:xfrm>
            <a:off x="10859489" y="376316"/>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6AC55682-BA0C-1CD4-FE95-41EBD9B5B9FC}"/>
              </a:ext>
            </a:extLst>
          </p:cNvPr>
          <p:cNvPicPr>
            <a:picLocks noChangeAspect="1"/>
          </p:cNvPicPr>
          <p:nvPr userDrawn="1"/>
        </p:nvPicPr>
        <p:blipFill>
          <a:blip r:embed="rId3"/>
          <a:stretch>
            <a:fillRect/>
          </a:stretch>
        </p:blipFill>
        <p:spPr>
          <a:xfrm>
            <a:off x="381000" y="382299"/>
            <a:ext cx="1384300" cy="990600"/>
          </a:xfrm>
          <a:prstGeom prst="rect">
            <a:avLst/>
          </a:prstGeom>
        </p:spPr>
      </p:pic>
    </p:spTree>
    <p:extLst>
      <p:ext uri="{BB962C8B-B14F-4D97-AF65-F5344CB8AC3E}">
        <p14:creationId xmlns:p14="http://schemas.microsoft.com/office/powerpoint/2010/main" val="412330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a:xfrm>
            <a:off x="11202856" y="6301811"/>
            <a:ext cx="684344" cy="365125"/>
          </a:xfrm>
          <a:prstGeom prst="rect">
            <a:avLst/>
          </a:prstGeom>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96879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07033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HPE Internal Use Only</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112297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HPE Internal Use Only</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187212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HPE Internal Use Only</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193080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a:t>Confidential | HPE Internal Use Only</a:t>
            </a:r>
          </a:p>
        </p:txBody>
      </p:sp>
    </p:spTree>
    <p:extLst>
      <p:ext uri="{BB962C8B-B14F-4D97-AF65-F5344CB8AC3E}">
        <p14:creationId xmlns:p14="http://schemas.microsoft.com/office/powerpoint/2010/main" val="50094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t>Confidential | HPE Internal Use Only</a:t>
            </a:r>
          </a:p>
        </p:txBody>
      </p:sp>
    </p:spTree>
    <p:extLst>
      <p:ext uri="{BB962C8B-B14F-4D97-AF65-F5344CB8AC3E}">
        <p14:creationId xmlns:p14="http://schemas.microsoft.com/office/powerpoint/2010/main" val="131689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223088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15693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a:t>Confidential | HPE Internal Use Only</a:t>
            </a:r>
          </a:p>
        </p:txBody>
      </p:sp>
    </p:spTree>
    <p:extLst>
      <p:ext uri="{BB962C8B-B14F-4D97-AF65-F5344CB8AC3E}">
        <p14:creationId xmlns:p14="http://schemas.microsoft.com/office/powerpoint/2010/main" val="216519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a:t>Confidential | HPE Internal Use Only</a:t>
            </a:r>
          </a:p>
        </p:txBody>
      </p:sp>
    </p:spTree>
    <p:extLst>
      <p:ext uri="{BB962C8B-B14F-4D97-AF65-F5344CB8AC3E}">
        <p14:creationId xmlns:p14="http://schemas.microsoft.com/office/powerpoint/2010/main" val="335065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a:t>Confidential | HPE Internal Use Only</a:t>
            </a:r>
          </a:p>
        </p:txBody>
      </p:sp>
    </p:spTree>
    <p:extLst>
      <p:ext uri="{BB962C8B-B14F-4D97-AF65-F5344CB8AC3E}">
        <p14:creationId xmlns:p14="http://schemas.microsoft.com/office/powerpoint/2010/main" val="253665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a:t>Confidential | HPE Internal Use Only</a:t>
            </a:r>
          </a:p>
        </p:txBody>
      </p:sp>
    </p:spTree>
    <p:extLst>
      <p:ext uri="{BB962C8B-B14F-4D97-AF65-F5344CB8AC3E}">
        <p14:creationId xmlns:p14="http://schemas.microsoft.com/office/powerpoint/2010/main" val="197469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t>Confidential | HPE Internal Use Only</a:t>
            </a:r>
          </a:p>
        </p:txBody>
      </p:sp>
    </p:spTree>
    <p:extLst>
      <p:ext uri="{BB962C8B-B14F-4D97-AF65-F5344CB8AC3E}">
        <p14:creationId xmlns:p14="http://schemas.microsoft.com/office/powerpoint/2010/main" val="26845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a:t>Confidential | HPE Internal Use Only</a:t>
            </a:r>
          </a:p>
        </p:txBody>
      </p:sp>
    </p:spTree>
    <p:extLst>
      <p:ext uri="{BB962C8B-B14F-4D97-AF65-F5344CB8AC3E}">
        <p14:creationId xmlns:p14="http://schemas.microsoft.com/office/powerpoint/2010/main" val="336965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HPE Internal Use Only</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718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t>Confidential | HPE Internal Use Only</a:t>
            </a:r>
          </a:p>
        </p:txBody>
      </p:sp>
    </p:spTree>
    <p:extLst>
      <p:ext uri="{BB962C8B-B14F-4D97-AF65-F5344CB8AC3E}">
        <p14:creationId xmlns:p14="http://schemas.microsoft.com/office/powerpoint/2010/main" val="339266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a:t>Confidential | HPE Internal Use Only</a:t>
            </a:r>
          </a:p>
        </p:txBody>
      </p:sp>
    </p:spTree>
    <p:extLst>
      <p:ext uri="{BB962C8B-B14F-4D97-AF65-F5344CB8AC3E}">
        <p14:creationId xmlns:p14="http://schemas.microsoft.com/office/powerpoint/2010/main" val="131061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a:t>Confidential | HPE Internal Use Only</a:t>
            </a:r>
          </a:p>
        </p:txBody>
      </p:sp>
    </p:spTree>
    <p:extLst>
      <p:ext uri="{BB962C8B-B14F-4D97-AF65-F5344CB8AC3E}">
        <p14:creationId xmlns:p14="http://schemas.microsoft.com/office/powerpoint/2010/main" val="21591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a:t>Confidential | Authorized </a:t>
            </a:r>
          </a:p>
        </p:txBody>
      </p:sp>
    </p:spTree>
    <p:extLst>
      <p:ext uri="{BB962C8B-B14F-4D97-AF65-F5344CB8AC3E}">
        <p14:creationId xmlns:p14="http://schemas.microsoft.com/office/powerpoint/2010/main" val="226936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a:t>Confidential | HPE Internal Use Only</a:t>
            </a:r>
          </a:p>
        </p:txBody>
      </p:sp>
    </p:spTree>
    <p:extLst>
      <p:ext uri="{BB962C8B-B14F-4D97-AF65-F5344CB8AC3E}">
        <p14:creationId xmlns:p14="http://schemas.microsoft.com/office/powerpoint/2010/main" val="374044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Confidential | HPE Internal Use Only</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663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a:t>Confidential | HPE Internal Use Only</a:t>
            </a:r>
          </a:p>
        </p:txBody>
      </p:sp>
    </p:spTree>
    <p:extLst>
      <p:ext uri="{BB962C8B-B14F-4D97-AF65-F5344CB8AC3E}">
        <p14:creationId xmlns:p14="http://schemas.microsoft.com/office/powerpoint/2010/main" val="277248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a:t>Confidential | HPE Internal Use Only</a:t>
            </a:r>
          </a:p>
        </p:txBody>
      </p:sp>
    </p:spTree>
    <p:extLst>
      <p:ext uri="{BB962C8B-B14F-4D97-AF65-F5344CB8AC3E}">
        <p14:creationId xmlns:p14="http://schemas.microsoft.com/office/powerpoint/2010/main" val="5772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a:t>Confidential | HPE Internal Use Only</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428850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a:t>Confidential | HPE Internal Use Only</a:t>
            </a:r>
          </a:p>
        </p:txBody>
      </p:sp>
    </p:spTree>
    <p:extLst>
      <p:ext uri="{BB962C8B-B14F-4D97-AF65-F5344CB8AC3E}">
        <p14:creationId xmlns:p14="http://schemas.microsoft.com/office/powerpoint/2010/main" val="134234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a:t>Confidential | HPE Internal Use Only</a:t>
            </a:r>
          </a:p>
        </p:txBody>
      </p:sp>
    </p:spTree>
    <p:extLst>
      <p:ext uri="{BB962C8B-B14F-4D97-AF65-F5344CB8AC3E}">
        <p14:creationId xmlns:p14="http://schemas.microsoft.com/office/powerpoint/2010/main" val="133859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 | HPE Internal Use Only</a:t>
            </a:r>
          </a:p>
        </p:txBody>
      </p:sp>
    </p:spTree>
    <p:extLst>
      <p:ext uri="{BB962C8B-B14F-4D97-AF65-F5344CB8AC3E}">
        <p14:creationId xmlns:p14="http://schemas.microsoft.com/office/powerpoint/2010/main" val="104567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Confidential | HPE Internal Use Only</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261766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a:t>Confidential | HPE Internal Use Only</a:t>
            </a:r>
          </a:p>
        </p:txBody>
      </p:sp>
    </p:spTree>
    <p:extLst>
      <p:ext uri="{BB962C8B-B14F-4D97-AF65-F5344CB8AC3E}">
        <p14:creationId xmlns:p14="http://schemas.microsoft.com/office/powerpoint/2010/main" val="90135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87012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a:t>Confidential | HPE Internal Use Only</a:t>
            </a:r>
          </a:p>
        </p:txBody>
      </p:sp>
    </p:spTree>
    <p:extLst>
      <p:ext uri="{BB962C8B-B14F-4D97-AF65-F5344CB8AC3E}">
        <p14:creationId xmlns:p14="http://schemas.microsoft.com/office/powerpoint/2010/main" val="418634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 | HPE Internal Use Only</a:t>
            </a:r>
          </a:p>
        </p:txBody>
      </p:sp>
    </p:spTree>
    <p:extLst>
      <p:ext uri="{BB962C8B-B14F-4D97-AF65-F5344CB8AC3E}">
        <p14:creationId xmlns:p14="http://schemas.microsoft.com/office/powerpoint/2010/main" val="401149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a:t>Confidential | HPE Internal Use Only</a:t>
            </a:r>
          </a:p>
        </p:txBody>
      </p:sp>
    </p:spTree>
    <p:extLst>
      <p:ext uri="{BB962C8B-B14F-4D97-AF65-F5344CB8AC3E}">
        <p14:creationId xmlns:p14="http://schemas.microsoft.com/office/powerpoint/2010/main" val="36642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a:t>Confidential | HPE Internal Use Only</a:t>
            </a:r>
          </a:p>
        </p:txBody>
      </p:sp>
    </p:spTree>
    <p:extLst>
      <p:ext uri="{BB962C8B-B14F-4D97-AF65-F5344CB8AC3E}">
        <p14:creationId xmlns:p14="http://schemas.microsoft.com/office/powerpoint/2010/main" val="103878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a:t>Confidential | HPE Internal Use Only</a:t>
            </a:r>
          </a:p>
        </p:txBody>
      </p:sp>
    </p:spTree>
    <p:extLst>
      <p:ext uri="{BB962C8B-B14F-4D97-AF65-F5344CB8AC3E}">
        <p14:creationId xmlns:p14="http://schemas.microsoft.com/office/powerpoint/2010/main" val="27674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 | HPE Internal Use Only</a:t>
            </a:r>
          </a:p>
        </p:txBody>
      </p:sp>
    </p:spTree>
    <p:extLst>
      <p:ext uri="{BB962C8B-B14F-4D97-AF65-F5344CB8AC3E}">
        <p14:creationId xmlns:p14="http://schemas.microsoft.com/office/powerpoint/2010/main" val="137797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a:t>Confidential | HPE Internal Use Only</a:t>
            </a:r>
          </a:p>
        </p:txBody>
      </p:sp>
    </p:spTree>
    <p:extLst>
      <p:ext uri="{BB962C8B-B14F-4D97-AF65-F5344CB8AC3E}">
        <p14:creationId xmlns:p14="http://schemas.microsoft.com/office/powerpoint/2010/main" val="209956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HPE Internal Use Only</a:t>
            </a:r>
          </a:p>
        </p:txBody>
      </p:sp>
    </p:spTree>
    <p:extLst>
      <p:ext uri="{BB962C8B-B14F-4D97-AF65-F5344CB8AC3E}">
        <p14:creationId xmlns:p14="http://schemas.microsoft.com/office/powerpoint/2010/main" val="400586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HPE Internal Use Only</a:t>
            </a:r>
          </a:p>
        </p:txBody>
      </p:sp>
    </p:spTree>
    <p:extLst>
      <p:ext uri="{BB962C8B-B14F-4D97-AF65-F5344CB8AC3E}">
        <p14:creationId xmlns:p14="http://schemas.microsoft.com/office/powerpoint/2010/main" val="182980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a:t>Confidential | HPE Internal Use Only</a:t>
            </a:r>
          </a:p>
        </p:txBody>
      </p:sp>
    </p:spTree>
    <p:extLst>
      <p:ext uri="{BB962C8B-B14F-4D97-AF65-F5344CB8AC3E}">
        <p14:creationId xmlns:p14="http://schemas.microsoft.com/office/powerpoint/2010/main" val="13748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a:t>Confidential | Authorized </a:t>
            </a:r>
          </a:p>
        </p:txBody>
      </p:sp>
    </p:spTree>
    <p:extLst>
      <p:ext uri="{BB962C8B-B14F-4D97-AF65-F5344CB8AC3E}">
        <p14:creationId xmlns:p14="http://schemas.microsoft.com/office/powerpoint/2010/main" val="278081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t>Confidential | HPE Internal Use Only</a:t>
            </a:r>
          </a:p>
        </p:txBody>
      </p:sp>
    </p:spTree>
    <p:extLst>
      <p:ext uri="{BB962C8B-B14F-4D97-AF65-F5344CB8AC3E}">
        <p14:creationId xmlns:p14="http://schemas.microsoft.com/office/powerpoint/2010/main" val="26155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HPE Internal Use Only</a:t>
            </a:r>
          </a:p>
        </p:txBody>
      </p:sp>
    </p:spTree>
    <p:extLst>
      <p:ext uri="{BB962C8B-B14F-4D97-AF65-F5344CB8AC3E}">
        <p14:creationId xmlns:p14="http://schemas.microsoft.com/office/powerpoint/2010/main" val="123362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HPE Internal Use Only</a:t>
            </a:r>
          </a:p>
        </p:txBody>
      </p:sp>
    </p:spTree>
    <p:extLst>
      <p:ext uri="{BB962C8B-B14F-4D97-AF65-F5344CB8AC3E}">
        <p14:creationId xmlns:p14="http://schemas.microsoft.com/office/powerpoint/2010/main" val="4302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HPE Internal Use Only</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406224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287241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2249458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3871580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60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a:t>Confidential | HPE Internal Use Only</a:t>
            </a:r>
          </a:p>
        </p:txBody>
      </p:sp>
    </p:spTree>
    <p:extLst>
      <p:ext uri="{BB962C8B-B14F-4D97-AF65-F5344CB8AC3E}">
        <p14:creationId xmlns:p14="http://schemas.microsoft.com/office/powerpoint/2010/main" val="173294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HPE Internal Use Only</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2024</a:t>
            </a:fld>
            <a:r>
              <a:rPr lang="en-US" sz="120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272015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Confidential | Authorized </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948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Tree>
    <p:extLst>
      <p:ext uri="{BB962C8B-B14F-4D97-AF65-F5344CB8AC3E}">
        <p14:creationId xmlns:p14="http://schemas.microsoft.com/office/powerpoint/2010/main" val="234758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&lt;DURATION&gt;</a:t>
              </a:r>
            </a:p>
          </p:txBody>
        </p:sp>
      </p:grpSp>
    </p:spTree>
    <p:extLst>
      <p:ext uri="{BB962C8B-B14F-4D97-AF65-F5344CB8AC3E}">
        <p14:creationId xmlns:p14="http://schemas.microsoft.com/office/powerpoint/2010/main" val="237033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Two Content and Headings">
    <p:spTree>
      <p:nvGrpSpPr>
        <p:cNvPr id="1" name=""/>
        <p:cNvGrpSpPr/>
        <p:nvPr/>
      </p:nvGrpSpPr>
      <p:grpSpPr>
        <a:xfrm>
          <a:off x="0" y="0"/>
          <a:ext cx="0" cy="0"/>
          <a:chOff x="0" y="0"/>
          <a:chExt cx="0" cy="0"/>
        </a:xfrm>
      </p:grpSpPr>
      <p:sp>
        <p:nvSpPr>
          <p:cNvPr id="12" name="Bar">
            <a:extLst>
              <a:ext uri="{FF2B5EF4-FFF2-40B4-BE49-F238E27FC236}">
                <a16:creationId xmlns:a16="http://schemas.microsoft.com/office/drawing/2014/main" id="{509F307F-2042-4E5D-9DD3-7346390C8233}"/>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4" name="Content Placeholder 2">
            <a:extLst>
              <a:ext uri="{FF2B5EF4-FFF2-40B4-BE49-F238E27FC236}">
                <a16:creationId xmlns:a16="http://schemas.microsoft.com/office/drawing/2014/main" id="{7D93EC89-D007-42C7-92F3-5FAFA7AF243D}"/>
              </a:ext>
            </a:extLst>
          </p:cNvPr>
          <p:cNvSpPr>
            <a:spLocks noGrp="1"/>
          </p:cNvSpPr>
          <p:nvPr>
            <p:ph sz="quarter" idx="23"/>
          </p:nvPr>
        </p:nvSpPr>
        <p:spPr>
          <a:xfrm>
            <a:off x="6358729" y="1376363"/>
            <a:ext cx="5416903" cy="47196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Heading 2"/>
          <p:cNvSpPr>
            <a:spLocks noGrp="1"/>
          </p:cNvSpPr>
          <p:nvPr>
            <p:ph type="body" sz="quarter" idx="21" hasCustomPrompt="1"/>
          </p:nvPr>
        </p:nvSpPr>
        <p:spPr>
          <a:xfrm>
            <a:off x="6261641" y="995363"/>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3" name="Content Placeholder 1">
            <a:extLst>
              <a:ext uri="{FF2B5EF4-FFF2-40B4-BE49-F238E27FC236}">
                <a16:creationId xmlns:a16="http://schemas.microsoft.com/office/drawing/2014/main" id="{807963B9-3178-4B51-AFEC-FF40F8FF0570}"/>
              </a:ext>
            </a:extLst>
          </p:cNvPr>
          <p:cNvSpPr>
            <a:spLocks noGrp="1"/>
          </p:cNvSpPr>
          <p:nvPr>
            <p:ph sz="quarter" idx="22"/>
          </p:nvPr>
        </p:nvSpPr>
        <p:spPr>
          <a:xfrm>
            <a:off x="385100" y="1376363"/>
            <a:ext cx="5416903" cy="47196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Heading 1"/>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5" name="Title">
            <a:extLst>
              <a:ext uri="{FF2B5EF4-FFF2-40B4-BE49-F238E27FC236}">
                <a16:creationId xmlns:a16="http://schemas.microsoft.com/office/drawing/2014/main" id="{AE93C262-FA4B-43C3-AD92-4CEC861AD37B}"/>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2414D7CD-D200-4A01-8CED-7A9B8239970A}"/>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9E1FA036-2D0C-4476-9395-CB088922F480}"/>
              </a:ext>
            </a:extLst>
          </p:cNvPr>
          <p:cNvSpPr>
            <a:spLocks noGrp="1"/>
          </p:cNvSpPr>
          <p:nvPr>
            <p:ph type="ftr" sz="quarter" idx="24"/>
          </p:nvPr>
        </p:nvSpPr>
        <p:spPr/>
        <p:txBody>
          <a:bodyPr/>
          <a:lstStyle/>
          <a:p>
            <a:r>
              <a:rPr lang="en-US"/>
              <a:t>Confidential | HPE Internal Use Only</a:t>
            </a:r>
          </a:p>
        </p:txBody>
      </p:sp>
    </p:spTree>
    <p:extLst>
      <p:ext uri="{BB962C8B-B14F-4D97-AF65-F5344CB8AC3E}">
        <p14:creationId xmlns:p14="http://schemas.microsoft.com/office/powerpoint/2010/main" val="167795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itchFamily="2"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itchFamily="2" charset="0"/>
              </a:endParaRPr>
            </a:p>
          </p:txBody>
        </p:sp>
      </p:grpSp>
    </p:spTree>
    <p:extLst>
      <p:ext uri="{BB962C8B-B14F-4D97-AF65-F5344CB8AC3E}">
        <p14:creationId xmlns:p14="http://schemas.microsoft.com/office/powerpoint/2010/main" val="234246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itchFamily="2"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itchFamily="2" charset="0"/>
              </a:endParaRPr>
            </a:p>
          </p:txBody>
        </p:sp>
      </p:grpSp>
    </p:spTree>
    <p:extLst>
      <p:ext uri="{BB962C8B-B14F-4D97-AF65-F5344CB8AC3E}">
        <p14:creationId xmlns:p14="http://schemas.microsoft.com/office/powerpoint/2010/main" val="112303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itchFamily="2"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itchFamily="2" charset="0"/>
              </a:endParaRPr>
            </a:p>
          </p:txBody>
        </p:sp>
      </p:grpSp>
    </p:spTree>
    <p:extLst>
      <p:ext uri="{BB962C8B-B14F-4D97-AF65-F5344CB8AC3E}">
        <p14:creationId xmlns:p14="http://schemas.microsoft.com/office/powerpoint/2010/main" val="406044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1507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t>Confidential</a:t>
            </a:r>
          </a:p>
        </p:txBody>
      </p:sp>
    </p:spTree>
    <p:extLst>
      <p:ext uri="{BB962C8B-B14F-4D97-AF65-F5344CB8AC3E}">
        <p14:creationId xmlns:p14="http://schemas.microsoft.com/office/powerpoint/2010/main" val="317818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275533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a:t>Confidential</a:t>
            </a:r>
          </a:p>
        </p:txBody>
      </p:sp>
    </p:spTree>
    <p:extLst>
      <p:ext uri="{BB962C8B-B14F-4D97-AF65-F5344CB8AC3E}">
        <p14:creationId xmlns:p14="http://schemas.microsoft.com/office/powerpoint/2010/main" val="72232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a:t>Confidential | Authorized </a:t>
            </a:r>
          </a:p>
        </p:txBody>
      </p:sp>
    </p:spTree>
    <p:extLst>
      <p:ext uri="{BB962C8B-B14F-4D97-AF65-F5344CB8AC3E}">
        <p14:creationId xmlns:p14="http://schemas.microsoft.com/office/powerpoint/2010/main" val="32005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a:t>Confidential</a:t>
            </a:r>
          </a:p>
        </p:txBody>
      </p:sp>
    </p:spTree>
    <p:extLst>
      <p:ext uri="{BB962C8B-B14F-4D97-AF65-F5344CB8AC3E}">
        <p14:creationId xmlns:p14="http://schemas.microsoft.com/office/powerpoint/2010/main" val="205042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a:t>Confidential</a:t>
            </a:r>
          </a:p>
        </p:txBody>
      </p:sp>
    </p:spTree>
    <p:extLst>
      <p:ext uri="{BB962C8B-B14F-4D97-AF65-F5344CB8AC3E}">
        <p14:creationId xmlns:p14="http://schemas.microsoft.com/office/powerpoint/2010/main" val="116343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a:t>Confidential</a:t>
            </a:r>
          </a:p>
        </p:txBody>
      </p:sp>
    </p:spTree>
    <p:extLst>
      <p:ext uri="{BB962C8B-B14F-4D97-AF65-F5344CB8AC3E}">
        <p14:creationId xmlns:p14="http://schemas.microsoft.com/office/powerpoint/2010/main" val="198383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t>Confidential</a:t>
            </a:r>
          </a:p>
        </p:txBody>
      </p:sp>
    </p:spTree>
    <p:extLst>
      <p:ext uri="{BB962C8B-B14F-4D97-AF65-F5344CB8AC3E}">
        <p14:creationId xmlns:p14="http://schemas.microsoft.com/office/powerpoint/2010/main" val="15386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a:t>Confidential</a:t>
            </a:r>
          </a:p>
        </p:txBody>
      </p:sp>
    </p:spTree>
    <p:extLst>
      <p:ext uri="{BB962C8B-B14F-4D97-AF65-F5344CB8AC3E}">
        <p14:creationId xmlns:p14="http://schemas.microsoft.com/office/powerpoint/2010/main" val="46852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95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t>Confidential</a:t>
            </a:r>
          </a:p>
        </p:txBody>
      </p:sp>
    </p:spTree>
    <p:extLst>
      <p:ext uri="{BB962C8B-B14F-4D97-AF65-F5344CB8AC3E}">
        <p14:creationId xmlns:p14="http://schemas.microsoft.com/office/powerpoint/2010/main" val="335323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a:t>Confidential</a:t>
            </a:r>
          </a:p>
        </p:txBody>
      </p:sp>
    </p:spTree>
    <p:extLst>
      <p:ext uri="{BB962C8B-B14F-4D97-AF65-F5344CB8AC3E}">
        <p14:creationId xmlns:p14="http://schemas.microsoft.com/office/powerpoint/2010/main" val="21067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a:t>Confidential</a:t>
            </a:r>
          </a:p>
        </p:txBody>
      </p:sp>
    </p:spTree>
    <p:extLst>
      <p:ext uri="{BB962C8B-B14F-4D97-AF65-F5344CB8AC3E}">
        <p14:creationId xmlns:p14="http://schemas.microsoft.com/office/powerpoint/2010/main" val="424124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a:t>Confidential</a:t>
            </a:r>
          </a:p>
        </p:txBody>
      </p:sp>
    </p:spTree>
    <p:extLst>
      <p:ext uri="{BB962C8B-B14F-4D97-AF65-F5344CB8AC3E}">
        <p14:creationId xmlns:p14="http://schemas.microsoft.com/office/powerpoint/2010/main" val="149750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Authorized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ody)"/>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ody)"/>
              </a:endParaRPr>
            </a:p>
          </p:txBody>
        </p:sp>
      </p:grpSp>
    </p:spTree>
    <p:extLst>
      <p:ext uri="{BB962C8B-B14F-4D97-AF65-F5344CB8AC3E}">
        <p14:creationId xmlns:p14="http://schemas.microsoft.com/office/powerpoint/2010/main" val="280616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a:t>Confidential | Authorized </a:t>
            </a:r>
          </a:p>
        </p:txBody>
      </p:sp>
    </p:spTree>
    <p:extLst>
      <p:ext uri="{BB962C8B-B14F-4D97-AF65-F5344CB8AC3E}">
        <p14:creationId xmlns:p14="http://schemas.microsoft.com/office/powerpoint/2010/main" val="172611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Confidential</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064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a:t>Confidential</a:t>
            </a:r>
          </a:p>
        </p:txBody>
      </p:sp>
    </p:spTree>
    <p:extLst>
      <p:ext uri="{BB962C8B-B14F-4D97-AF65-F5344CB8AC3E}">
        <p14:creationId xmlns:p14="http://schemas.microsoft.com/office/powerpoint/2010/main" val="372312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a:t>Confidential</a:t>
            </a:r>
          </a:p>
        </p:txBody>
      </p:sp>
    </p:spTree>
    <p:extLst>
      <p:ext uri="{BB962C8B-B14F-4D97-AF65-F5344CB8AC3E}">
        <p14:creationId xmlns:p14="http://schemas.microsoft.com/office/powerpoint/2010/main" val="6594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a:t>Confidential</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5309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a:t>Confidential</a:t>
            </a:r>
          </a:p>
        </p:txBody>
      </p:sp>
    </p:spTree>
    <p:extLst>
      <p:ext uri="{BB962C8B-B14F-4D97-AF65-F5344CB8AC3E}">
        <p14:creationId xmlns:p14="http://schemas.microsoft.com/office/powerpoint/2010/main" val="192359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a:t>Confidential</a:t>
            </a:r>
          </a:p>
        </p:txBody>
      </p:sp>
    </p:spTree>
    <p:extLst>
      <p:ext uri="{BB962C8B-B14F-4D97-AF65-F5344CB8AC3E}">
        <p14:creationId xmlns:p14="http://schemas.microsoft.com/office/powerpoint/2010/main" val="75749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17202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Confidential</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63556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107478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a:t>Confidential</a:t>
            </a:r>
          </a:p>
        </p:txBody>
      </p:sp>
    </p:spTree>
    <p:extLst>
      <p:ext uri="{BB962C8B-B14F-4D97-AF65-F5344CB8AC3E}">
        <p14:creationId xmlns:p14="http://schemas.microsoft.com/office/powerpoint/2010/main" val="285478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a:t>Confidential | Authorized </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285865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404403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a:t>Confidential</a:t>
            </a:r>
          </a:p>
        </p:txBody>
      </p:sp>
    </p:spTree>
    <p:extLst>
      <p:ext uri="{BB962C8B-B14F-4D97-AF65-F5344CB8AC3E}">
        <p14:creationId xmlns:p14="http://schemas.microsoft.com/office/powerpoint/2010/main" val="193098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a:t>Confidential</a:t>
            </a:r>
          </a:p>
        </p:txBody>
      </p:sp>
    </p:spTree>
    <p:extLst>
      <p:ext uri="{BB962C8B-B14F-4D97-AF65-F5344CB8AC3E}">
        <p14:creationId xmlns:p14="http://schemas.microsoft.com/office/powerpoint/2010/main" val="203923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a:t>Confidential</a:t>
            </a:r>
          </a:p>
        </p:txBody>
      </p:sp>
    </p:spTree>
    <p:extLst>
      <p:ext uri="{BB962C8B-B14F-4D97-AF65-F5344CB8AC3E}">
        <p14:creationId xmlns:p14="http://schemas.microsoft.com/office/powerpoint/2010/main" val="6596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a:t>
            </a:r>
          </a:p>
        </p:txBody>
      </p:sp>
    </p:spTree>
    <p:extLst>
      <p:ext uri="{BB962C8B-B14F-4D97-AF65-F5344CB8AC3E}">
        <p14:creationId xmlns:p14="http://schemas.microsoft.com/office/powerpoint/2010/main" val="48638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a:t>Confidential</a:t>
            </a:r>
          </a:p>
        </p:txBody>
      </p:sp>
    </p:spTree>
    <p:extLst>
      <p:ext uri="{BB962C8B-B14F-4D97-AF65-F5344CB8AC3E}">
        <p14:creationId xmlns:p14="http://schemas.microsoft.com/office/powerpoint/2010/main" val="162858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a:t>
            </a:r>
          </a:p>
        </p:txBody>
      </p:sp>
    </p:spTree>
    <p:extLst>
      <p:ext uri="{BB962C8B-B14F-4D97-AF65-F5344CB8AC3E}">
        <p14:creationId xmlns:p14="http://schemas.microsoft.com/office/powerpoint/2010/main" val="316982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a:t>
            </a:r>
          </a:p>
        </p:txBody>
      </p:sp>
    </p:spTree>
    <p:extLst>
      <p:ext uri="{BB962C8B-B14F-4D97-AF65-F5344CB8AC3E}">
        <p14:creationId xmlns:p14="http://schemas.microsoft.com/office/powerpoint/2010/main" val="6916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a:t>Confidential</a:t>
            </a:r>
          </a:p>
        </p:txBody>
      </p:sp>
    </p:spTree>
    <p:extLst>
      <p:ext uri="{BB962C8B-B14F-4D97-AF65-F5344CB8AC3E}">
        <p14:creationId xmlns:p14="http://schemas.microsoft.com/office/powerpoint/2010/main" val="11818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t>Confidential</a:t>
            </a:r>
          </a:p>
        </p:txBody>
      </p:sp>
    </p:spTree>
    <p:extLst>
      <p:ext uri="{BB962C8B-B14F-4D97-AF65-F5344CB8AC3E}">
        <p14:creationId xmlns:p14="http://schemas.microsoft.com/office/powerpoint/2010/main" val="157978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a:t>Confidential | Authorized </a:t>
            </a:r>
          </a:p>
        </p:txBody>
      </p:sp>
    </p:spTree>
    <p:extLst>
      <p:ext uri="{BB962C8B-B14F-4D97-AF65-F5344CB8AC3E}">
        <p14:creationId xmlns:p14="http://schemas.microsoft.com/office/powerpoint/2010/main" val="17000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a:t>
            </a:r>
          </a:p>
        </p:txBody>
      </p:sp>
    </p:spTree>
    <p:extLst>
      <p:ext uri="{BB962C8B-B14F-4D97-AF65-F5344CB8AC3E}">
        <p14:creationId xmlns:p14="http://schemas.microsoft.com/office/powerpoint/2010/main" val="23804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a:t>
            </a:r>
          </a:p>
        </p:txBody>
      </p:sp>
    </p:spTree>
    <p:extLst>
      <p:ext uri="{BB962C8B-B14F-4D97-AF65-F5344CB8AC3E}">
        <p14:creationId xmlns:p14="http://schemas.microsoft.com/office/powerpoint/2010/main" val="118149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131913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346406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4214463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3784039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107598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2024</a:t>
            </a:fld>
            <a:r>
              <a:rPr lang="en-US" sz="120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42845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a:t>Confidential | Authorized </a:t>
            </a:r>
          </a:p>
        </p:txBody>
      </p:sp>
    </p:spTree>
    <p:extLst>
      <p:ext uri="{BB962C8B-B14F-4D97-AF65-F5344CB8AC3E}">
        <p14:creationId xmlns:p14="http://schemas.microsoft.com/office/powerpoint/2010/main" val="244085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 | Authorized </a:t>
            </a:r>
          </a:p>
        </p:txBody>
      </p:sp>
    </p:spTree>
    <p:extLst>
      <p:ext uri="{BB962C8B-B14F-4D97-AF65-F5344CB8AC3E}">
        <p14:creationId xmlns:p14="http://schemas.microsoft.com/office/powerpoint/2010/main" val="20790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Confidential | Authorized </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40505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a:t>Confidential | Authorized </a:t>
            </a:r>
          </a:p>
        </p:txBody>
      </p:sp>
    </p:spTree>
    <p:extLst>
      <p:ext uri="{BB962C8B-B14F-4D97-AF65-F5344CB8AC3E}">
        <p14:creationId xmlns:p14="http://schemas.microsoft.com/office/powerpoint/2010/main" val="37575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a:t>Confidential | Authorized </a:t>
            </a:r>
          </a:p>
        </p:txBody>
      </p:sp>
    </p:spTree>
    <p:extLst>
      <p:ext uri="{BB962C8B-B14F-4D97-AF65-F5344CB8AC3E}">
        <p14:creationId xmlns:p14="http://schemas.microsoft.com/office/powerpoint/2010/main" val="225863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 | Authorized </a:t>
            </a:r>
          </a:p>
        </p:txBody>
      </p:sp>
    </p:spTree>
    <p:extLst>
      <p:ext uri="{BB962C8B-B14F-4D97-AF65-F5344CB8AC3E}">
        <p14:creationId xmlns:p14="http://schemas.microsoft.com/office/powerpoint/2010/main" val="1204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a:t>Confidential | Authorized </a:t>
            </a:r>
          </a:p>
        </p:txBody>
      </p:sp>
    </p:spTree>
    <p:extLst>
      <p:ext uri="{BB962C8B-B14F-4D97-AF65-F5344CB8AC3E}">
        <p14:creationId xmlns:p14="http://schemas.microsoft.com/office/powerpoint/2010/main" val="163502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ody)"/>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ody)"/>
              </a:endParaRPr>
            </a:p>
          </p:txBody>
        </p:sp>
      </p:grpSp>
    </p:spTree>
    <p:extLst>
      <p:ext uri="{BB962C8B-B14F-4D97-AF65-F5344CB8AC3E}">
        <p14:creationId xmlns:p14="http://schemas.microsoft.com/office/powerpoint/2010/main" val="425114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a:t>Confidential | Authorized </a:t>
            </a:r>
          </a:p>
        </p:txBody>
      </p:sp>
    </p:spTree>
    <p:extLst>
      <p:ext uri="{BB962C8B-B14F-4D97-AF65-F5344CB8AC3E}">
        <p14:creationId xmlns:p14="http://schemas.microsoft.com/office/powerpoint/2010/main" val="155828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a:t>Confidential | Authorized </a:t>
            </a:r>
          </a:p>
        </p:txBody>
      </p:sp>
    </p:spTree>
    <p:extLst>
      <p:ext uri="{BB962C8B-B14F-4D97-AF65-F5344CB8AC3E}">
        <p14:creationId xmlns:p14="http://schemas.microsoft.com/office/powerpoint/2010/main" val="29279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 | Authorized </a:t>
            </a:r>
          </a:p>
        </p:txBody>
      </p:sp>
    </p:spTree>
    <p:extLst>
      <p:ext uri="{BB962C8B-B14F-4D97-AF65-F5344CB8AC3E}">
        <p14:creationId xmlns:p14="http://schemas.microsoft.com/office/powerpoint/2010/main" val="168100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33495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288024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185616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a:t>Confidential | Authorized </a:t>
            </a:r>
          </a:p>
        </p:txBody>
      </p:sp>
    </p:spTree>
    <p:extLst>
      <p:ext uri="{BB962C8B-B14F-4D97-AF65-F5344CB8AC3E}">
        <p14:creationId xmlns:p14="http://schemas.microsoft.com/office/powerpoint/2010/main" val="313637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t>Confidential | Authorized </a:t>
            </a:r>
          </a:p>
        </p:txBody>
      </p:sp>
    </p:spTree>
    <p:extLst>
      <p:ext uri="{BB962C8B-B14F-4D97-AF65-F5344CB8AC3E}">
        <p14:creationId xmlns:p14="http://schemas.microsoft.com/office/powerpoint/2010/main" val="152893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a:t>
            </a:r>
          </a:p>
        </p:txBody>
      </p:sp>
    </p:spTree>
    <p:extLst>
      <p:ext uri="{BB962C8B-B14F-4D97-AF65-F5344CB8AC3E}">
        <p14:creationId xmlns:p14="http://schemas.microsoft.com/office/powerpoint/2010/main" val="20783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a:t>
            </a:r>
          </a:p>
        </p:txBody>
      </p:sp>
    </p:spTree>
    <p:extLst>
      <p:ext uri="{BB962C8B-B14F-4D97-AF65-F5344CB8AC3E}">
        <p14:creationId xmlns:p14="http://schemas.microsoft.com/office/powerpoint/2010/main" val="11849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a:t>Confidential | Authorized </a:t>
            </a:r>
          </a:p>
        </p:txBody>
      </p:sp>
    </p:spTree>
    <p:extLst>
      <p:ext uri="{BB962C8B-B14F-4D97-AF65-F5344CB8AC3E}">
        <p14:creationId xmlns:p14="http://schemas.microsoft.com/office/powerpoint/2010/main" val="103711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342468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158389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772425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3631686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8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a:t>Confidential | Authorized </a:t>
            </a:r>
          </a:p>
        </p:txBody>
      </p:sp>
    </p:spTree>
    <p:extLst>
      <p:ext uri="{BB962C8B-B14F-4D97-AF65-F5344CB8AC3E}">
        <p14:creationId xmlns:p14="http://schemas.microsoft.com/office/powerpoint/2010/main" val="149868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 </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dirty="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2024</a:t>
            </a:fld>
            <a:r>
              <a:rPr lang="en-US" sz="1200" dirty="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5446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Slate 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45" indent="-219445">
              <a:defRPr sz="4400" b="1" i="0" cap="none" baseline="0">
                <a:latin typeface="MetricHPE (Body)"/>
              </a:defRPr>
            </a:lvl1pPr>
          </a:lstStyle>
          <a:p>
            <a:r>
              <a:rPr lang="en-US" dirty="0"/>
              <a:t>“Click to add quote here. Type quotation marks before and after text.”</a:t>
            </a:r>
          </a:p>
        </p:txBody>
      </p:sp>
      <p:sp>
        <p:nvSpPr>
          <p:cNvPr id="12" name="Text Placeholder 9"/>
          <p:cNvSpPr>
            <a:spLocks noGrp="1"/>
          </p:cNvSpPr>
          <p:nvPr>
            <p:ph type="body" sz="quarter" idx="14" hasCustomPrompt="1"/>
          </p:nvPr>
        </p:nvSpPr>
        <p:spPr>
          <a:xfrm>
            <a:off x="608249" y="3989508"/>
            <a:ext cx="8228011" cy="533400"/>
          </a:xfrm>
        </p:spPr>
        <p:txBody>
          <a:bodyPr>
            <a:noAutofit/>
          </a:bodyPr>
          <a:lstStyle>
            <a:lvl1pPr marL="0" indent="0">
              <a:spcBef>
                <a:spcPts val="0"/>
              </a:spcBef>
              <a:buFontTx/>
              <a:buNone/>
              <a:defRPr sz="2400" b="0" i="0">
                <a:latin typeface="MetricHPE (Body)"/>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5"/>
            <a:ext cx="954000" cy="274320"/>
          </a:xfrm>
          <a:prstGeom prst="rect">
            <a:avLst/>
          </a:prstGeom>
        </p:spPr>
      </p:pic>
      <p:sp>
        <p:nvSpPr>
          <p:cNvPr id="2" name="Footer Placeholder 1"/>
          <p:cNvSpPr>
            <a:spLocks noGrp="1"/>
          </p:cNvSpPr>
          <p:nvPr>
            <p:ph type="ftr" sz="quarter" idx="15"/>
          </p:nvPr>
        </p:nvSpPr>
        <p:spPr/>
        <p:txBody>
          <a:bodyPr/>
          <a:lstStyle>
            <a:lvl1pPr>
              <a:defRPr b="0" i="0">
                <a:latin typeface="MetricHPE (Body)"/>
              </a:defRPr>
            </a:lvl1pPr>
          </a:lstStyle>
          <a:p>
            <a:r>
              <a:rPr lang="en-US" dirty="0">
                <a:solidFill>
                  <a:srgbClr val="C6C6C2"/>
                </a:solidFill>
              </a:rPr>
              <a:t>HPE Confidential | Internal Use Only</a:t>
            </a:r>
          </a:p>
        </p:txBody>
      </p:sp>
      <p:sp>
        <p:nvSpPr>
          <p:cNvPr id="3" name="Slide Number Placeholder 2"/>
          <p:cNvSpPr>
            <a:spLocks noGrp="1"/>
          </p:cNvSpPr>
          <p:nvPr>
            <p:ph type="sldNum" sz="quarter" idx="16"/>
          </p:nvPr>
        </p:nvSpPr>
        <p:spPr/>
        <p:txBody>
          <a:bodyPr/>
          <a:lstStyle>
            <a:lvl1pPr>
              <a:defRPr b="0" i="0">
                <a:latin typeface="MetricHPE (Body)"/>
              </a:defRPr>
            </a:lvl1pPr>
          </a:lstStyle>
          <a:p>
            <a:pPr defTabSz="1088367">
              <a:buFontTx/>
              <a:buBlip>
                <a:blip r:embed="rId3"/>
              </a:buBlip>
            </a:pPr>
            <a:fld id="{104FC826-72BB-4AF1-BA01-A94F7396A7DC}" type="slidenum">
              <a:rPr lang="en-US" smtClean="0">
                <a:solidFill>
                  <a:srgbClr val="C6C6C2"/>
                </a:solidFill>
              </a:rPr>
              <a:pPr defTabSz="1088367">
                <a:buFontTx/>
                <a:buBlip>
                  <a:blip r:embed="rId3"/>
                </a:buBlip>
              </a:pPr>
              <a:t>‹#›</a:t>
            </a:fld>
            <a:endParaRPr lang="en-US" dirty="0">
              <a:solidFill>
                <a:srgbClr val="C6C6C2"/>
              </a:solidFill>
            </a:endParaRPr>
          </a:p>
        </p:txBody>
      </p:sp>
    </p:spTree>
    <p:extLst>
      <p:ext uri="{BB962C8B-B14F-4D97-AF65-F5344CB8AC3E}">
        <p14:creationId xmlns:p14="http://schemas.microsoft.com/office/powerpoint/2010/main" val="176289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840" y="6246014"/>
            <a:ext cx="954000" cy="274320"/>
          </a:xfrm>
          <a:prstGeom prst="rect">
            <a:avLst/>
          </a:prstGeom>
        </p:spPr>
      </p:pic>
      <p:sp>
        <p:nvSpPr>
          <p:cNvPr id="3" name="Footer Placeholder 2"/>
          <p:cNvSpPr>
            <a:spLocks noGrp="1"/>
          </p:cNvSpPr>
          <p:nvPr>
            <p:ph type="ftr" sz="quarter" idx="14"/>
          </p:nvPr>
        </p:nvSpPr>
        <p:spPr/>
        <p:txBody>
          <a:bodyPr/>
          <a:lstStyle/>
          <a:p>
            <a:r>
              <a:rPr lang="en-US" dirty="0"/>
              <a:t>CONFIDENTIAL | AUTHORIZED</a:t>
            </a:r>
          </a:p>
        </p:txBody>
      </p:sp>
      <p:sp>
        <p:nvSpPr>
          <p:cNvPr id="4" name="Slide Number Placeholder 3"/>
          <p:cNvSpPr>
            <a:spLocks noGrp="1"/>
          </p:cNvSpPr>
          <p:nvPr>
            <p:ph type="sldNum" sz="quarter" idx="15"/>
          </p:nvPr>
        </p:nvSpPr>
        <p:spPr/>
        <p:txBody>
          <a:bodyPr/>
          <a:lstStyle/>
          <a:p>
            <a:fld id="{104FC826-72BB-4AF1-BA01-A94F7396A7DC}" type="slidenum">
              <a:rPr lang="en-US" smtClean="0"/>
              <a:pPr/>
              <a:t>‹#›</a:t>
            </a:fld>
            <a:endParaRPr lang="en-US" dirty="0"/>
          </a:p>
        </p:txBody>
      </p:sp>
      <p:sp>
        <p:nvSpPr>
          <p:cNvPr id="9" name="Rectangle 8">
            <a:extLst>
              <a:ext uri="{FF2B5EF4-FFF2-40B4-BE49-F238E27FC236}">
                <a16:creationId xmlns:a16="http://schemas.microsoft.com/office/drawing/2014/main" id="{9A522B3F-5911-4CCA-8F61-CA2FA892A042}"/>
              </a:ext>
            </a:extLst>
          </p:cNvPr>
          <p:cNvSpPr/>
          <p:nvPr userDrawn="1"/>
        </p:nvSpPr>
        <p:spPr>
          <a:xfrm>
            <a:off x="419839" y="76325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 Placeholder 6">
            <a:extLst>
              <a:ext uri="{FF2B5EF4-FFF2-40B4-BE49-F238E27FC236}">
                <a16:creationId xmlns:a16="http://schemas.microsoft.com/office/drawing/2014/main" id="{8C30334E-0EDD-4782-93CF-5657B19A07E7}"/>
              </a:ext>
            </a:extLst>
          </p:cNvPr>
          <p:cNvSpPr>
            <a:spLocks noGrp="1"/>
          </p:cNvSpPr>
          <p:nvPr>
            <p:ph type="body" sz="quarter" idx="13"/>
          </p:nvPr>
        </p:nvSpPr>
        <p:spPr>
          <a:xfrm>
            <a:off x="275425" y="900057"/>
            <a:ext cx="11496736" cy="5202112"/>
          </a:xfrm>
        </p:spPr>
        <p:txBody>
          <a:bodyPr>
            <a:normAutofit/>
          </a:bodyPr>
          <a:lstStyle>
            <a:lvl1pPr indent="-205699">
              <a:defRPr sz="2400"/>
            </a:lvl1pPr>
            <a:lvl2pPr indent="-205699">
              <a:defRPr sz="2000"/>
            </a:lvl2pPr>
            <a:lvl3pPr indent="-205699">
              <a:defRPr sz="2000"/>
            </a:lvl3pPr>
            <a:lvl4pPr indent="-205699">
              <a:defRPr sz="2000"/>
            </a:lvl4pPr>
            <a:lvl5pPr indent="-205699">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7782950B-5B51-47EA-BC7A-44578C25056E}"/>
              </a:ext>
            </a:extLst>
          </p:cNvPr>
          <p:cNvSpPr>
            <a:spLocks noGrp="1"/>
          </p:cNvSpPr>
          <p:nvPr>
            <p:ph type="title" hasCustomPrompt="1"/>
          </p:nvPr>
        </p:nvSpPr>
        <p:spPr>
          <a:xfrm>
            <a:off x="275425" y="254282"/>
            <a:ext cx="11496736" cy="427036"/>
          </a:xfrm>
        </p:spPr>
        <p:txBody>
          <a:bodyPr lIns="274320"/>
          <a:lstStyle>
            <a:lvl1pPr>
              <a:defRPr sz="3199"/>
            </a:lvl1pPr>
          </a:lstStyle>
          <a:p>
            <a:r>
              <a:rPr lang="en-US" dirty="0"/>
              <a:t>Click to add one-Line Title</a:t>
            </a:r>
          </a:p>
        </p:txBody>
      </p:sp>
    </p:spTree>
    <p:extLst>
      <p:ext uri="{BB962C8B-B14F-4D97-AF65-F5344CB8AC3E}">
        <p14:creationId xmlns:p14="http://schemas.microsoft.com/office/powerpoint/2010/main" val="1312843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solidFill>
          <a:schemeClr val="tx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dirty="0"/>
              <a:t>Click to edit</a:t>
            </a:r>
            <a:br>
              <a:rPr lang="en-US" dirty="0"/>
            </a:br>
            <a:r>
              <a:rPr lang="en-US" dirty="0"/>
              <a:t>master title style</a:t>
            </a:r>
            <a:endParaRPr dirty="0"/>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Tree>
    <p:extLst>
      <p:ext uri="{BB962C8B-B14F-4D97-AF65-F5344CB8AC3E}">
        <p14:creationId xmlns:p14="http://schemas.microsoft.com/office/powerpoint/2010/main" val="231483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t>Confidential | Authorized </a:t>
            </a:r>
          </a:p>
        </p:txBody>
      </p:sp>
    </p:spTree>
    <p:extLst>
      <p:ext uri="{BB962C8B-B14F-4D97-AF65-F5344CB8AC3E}">
        <p14:creationId xmlns:p14="http://schemas.microsoft.com/office/powerpoint/2010/main" val="75153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2"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tx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9"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tx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235946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ysClr val="windowText" lastClr="000000"/>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ysClr val="windowText" lastClr="000000"/>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Tree>
    <p:extLst>
      <p:ext uri="{BB962C8B-B14F-4D97-AF65-F5344CB8AC3E}">
        <p14:creationId xmlns:p14="http://schemas.microsoft.com/office/powerpoint/2010/main" val="32009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Light" panose="020B0303030202060203" pitchFamily="34" charset="0"/>
              </a:defRPr>
            </a:lvl1pPr>
          </a:lstStyle>
          <a:p>
            <a:r>
              <a:rPr lang="en-US" dirty="0"/>
              <a:t>Click to add picture</a:t>
            </a:r>
          </a:p>
        </p:txBody>
      </p:sp>
      <p:sp>
        <p:nvSpPr>
          <p:cNvPr id="8" name="Title 1"/>
          <p:cNvSpPr>
            <a:spLocks noGrp="1"/>
          </p:cNvSpPr>
          <p:nvPr>
            <p:ph type="title" hasCustomPrompt="1"/>
          </p:nvPr>
        </p:nvSpPr>
        <p:spPr>
          <a:xfrm>
            <a:off x="419839" y="2743510"/>
            <a:ext cx="5630583" cy="1485280"/>
          </a:xfrm>
        </p:spPr>
        <p:txBody>
          <a:bodyPr anchor="t"/>
          <a:lstStyle>
            <a:lvl1pPr>
              <a:defRPr sz="3200" baseline="0"/>
            </a:lvl1pPr>
          </a:lstStyle>
          <a:p>
            <a:r>
              <a:rPr lang="en-US" dirty="0"/>
              <a:t>Click to add section header</a:t>
            </a:r>
            <a:br>
              <a:rPr lang="en-US" dirty="0"/>
            </a:br>
            <a:r>
              <a:rPr lang="en-US" dirty="0"/>
              <a:t>or big idea statement</a:t>
            </a:r>
          </a:p>
        </p:txBody>
      </p:sp>
      <p:sp>
        <p:nvSpPr>
          <p:cNvPr id="2" name="Footer Placeholder 1"/>
          <p:cNvSpPr>
            <a:spLocks noGrp="1"/>
          </p:cNvSpPr>
          <p:nvPr>
            <p:ph type="ftr" sz="quarter" idx="16"/>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7"/>
          </p:nvPr>
        </p:nvSpPr>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Tree>
    <p:extLst>
      <p:ext uri="{BB962C8B-B14F-4D97-AF65-F5344CB8AC3E}">
        <p14:creationId xmlns:p14="http://schemas.microsoft.com/office/powerpoint/2010/main" val="415936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8"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381001" y="2686713"/>
            <a:ext cx="8522208" cy="499365"/>
          </a:xfrm>
        </p:spPr>
        <p:txBody>
          <a:bodyPr anchor="b" anchorCtr="0"/>
          <a:lstStyle>
            <a:lvl1pPr>
              <a:defRPr sz="3200" baseline="0">
                <a:solidFill>
                  <a:schemeClr val="bg1"/>
                </a:solidFill>
              </a:defRPr>
            </a:lvl1pPr>
          </a:lstStyle>
          <a:p>
            <a:r>
              <a:rPr lang="en-US" dirty="0"/>
              <a:t>Click to add section header</a:t>
            </a:r>
          </a:p>
        </p:txBody>
      </p:sp>
      <p:sp>
        <p:nvSpPr>
          <p:cNvPr id="11" name="Text Placeholder 9"/>
          <p:cNvSpPr>
            <a:spLocks noGrp="1"/>
          </p:cNvSpPr>
          <p:nvPr>
            <p:ph type="body" sz="quarter" idx="14"/>
          </p:nvPr>
        </p:nvSpPr>
        <p:spPr>
          <a:xfrm>
            <a:off x="381000" y="3413925"/>
            <a:ext cx="8228011" cy="533400"/>
          </a:xfrm>
        </p:spPr>
        <p:txBody>
          <a:bodyPr>
            <a:noAutofit/>
          </a:bodyPr>
          <a:lstStyle>
            <a:lvl1pPr marL="0" indent="0">
              <a:spcBef>
                <a:spcPts val="0"/>
              </a:spcBef>
              <a:buFontTx/>
              <a:buNone/>
              <a:defRPr sz="2400">
                <a:solidFill>
                  <a:schemeClr val="bg1"/>
                </a:solidFill>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4"/>
              </a:buBlip>
            </a:pPr>
            <a:fld id="{104FC826-72BB-4AF1-BA01-A94F7396A7DC}" type="slidenum">
              <a:rPr lang="en-US" smtClean="0"/>
              <a:pPr defTabSz="1088421">
                <a:buFontTx/>
                <a:buBlip>
                  <a:blip r:embed="rId4"/>
                </a:buBlip>
              </a:pPr>
              <a:t>‹#›</a:t>
            </a:fld>
            <a:endParaRPr lang="en-US" dirty="0"/>
          </a:p>
        </p:txBody>
      </p:sp>
      <p:sp>
        <p:nvSpPr>
          <p:cNvPr id="13" name="TextBox 12"/>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dirty="0">
                <a:latin typeface="MetricHPE Light" panose="020B0303030202060203" pitchFamily="34" charset="0"/>
              </a:rPr>
              <a:t>Please use a section divider image that relates well with the subject of your presentation.</a:t>
            </a:r>
          </a:p>
          <a:p>
            <a:pPr>
              <a:lnSpc>
                <a:spcPct val="90000"/>
              </a:lnSpc>
              <a:spcAft>
                <a:spcPts val="1600"/>
              </a:spcAft>
            </a:pPr>
            <a:r>
              <a:rPr lang="en-US" sz="1500" dirty="0">
                <a:latin typeface="MetricHPE Light" panose="020B0303030202060203" pitchFamily="34" charset="0"/>
              </a:rPr>
              <a:t>To change your section image, go to </a:t>
            </a:r>
            <a:r>
              <a:rPr lang="en-US" sz="1500" dirty="0">
                <a:latin typeface="+mj-lt"/>
              </a:rPr>
              <a:t>[View] </a:t>
            </a:r>
            <a:r>
              <a:rPr lang="en-US" sz="1500" dirty="0">
                <a:latin typeface="MetricHPE Light" panose="020B0303030202060203" pitchFamily="34" charset="0"/>
              </a:rPr>
              <a:t>-&gt; </a:t>
            </a:r>
            <a:r>
              <a:rPr lang="en-US" sz="1500" dirty="0">
                <a:latin typeface="+mj-lt"/>
              </a:rPr>
              <a:t>[Slide Master] </a:t>
            </a:r>
            <a:r>
              <a:rPr lang="en-US" sz="1500" dirty="0">
                <a:latin typeface="MetricHPE Light" panose="020B0303030202060203" pitchFamily="34" charset="0"/>
              </a:rPr>
              <a:t>to delete and insert a new image.</a:t>
            </a:r>
          </a:p>
          <a:p>
            <a:pPr>
              <a:lnSpc>
                <a:spcPct val="90000"/>
              </a:lnSpc>
              <a:spcAft>
                <a:spcPts val="1600"/>
              </a:spcAft>
            </a:pPr>
            <a:r>
              <a:rPr lang="en-US" sz="1500" dirty="0">
                <a:latin typeface="MetricHPE Light" panose="020B0303030202060203" pitchFamily="34" charset="0"/>
              </a:rPr>
              <a:t>A collection of images specifically formatted for use as PPT title slides can be found </a:t>
            </a:r>
            <a:r>
              <a:rPr lang="en-US" sz="1500" dirty="0">
                <a:latin typeface="+mj-lt"/>
                <a:hlinkClick r:id="rId5"/>
              </a:rPr>
              <a:t>here</a:t>
            </a:r>
            <a:r>
              <a:rPr lang="en-US" sz="1500" dirty="0">
                <a:latin typeface="MetricHPE Light" panose="020B0303030202060203" pitchFamily="34" charset="0"/>
              </a:rPr>
              <a:t> in the HPE Brand Library, and cropped to fit.</a:t>
            </a:r>
          </a:p>
          <a:p>
            <a:pPr>
              <a:lnSpc>
                <a:spcPct val="90000"/>
              </a:lnSpc>
              <a:spcAft>
                <a:spcPts val="1600"/>
              </a:spcAft>
            </a:pPr>
            <a:r>
              <a:rPr lang="en-US" sz="1500" dirty="0">
                <a:latin typeface="+mj-lt"/>
              </a:rPr>
              <a:t>Please delete this box in the Slide Master after you update your title image.</a:t>
            </a:r>
          </a:p>
          <a:p>
            <a:pPr>
              <a:lnSpc>
                <a:spcPct val="90000"/>
              </a:lnSpc>
            </a:pPr>
            <a:endParaRPr lang="en-US" sz="1500" dirty="0" err="1">
              <a:solidFill>
                <a:schemeClr val="bg1"/>
              </a:solidFill>
              <a:latin typeface="MetricHPE Light" panose="020B0303030202060203" pitchFamily="34" charset="0"/>
            </a:endParaRPr>
          </a:p>
        </p:txBody>
      </p:sp>
    </p:spTree>
    <p:extLst>
      <p:ext uri="{BB962C8B-B14F-4D97-AF65-F5344CB8AC3E}">
        <p14:creationId xmlns:p14="http://schemas.microsoft.com/office/powerpoint/2010/main" val="17229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7"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Rectangle 17"/>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69230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18458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250052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dirty="0"/>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08405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Semibold" panose="020B0703030202060203" pitchFamily="34" charset="0"/>
              </a:defRPr>
            </a:lvl1pPr>
          </a:lstStyle>
          <a:p>
            <a:r>
              <a:rPr lang="en-US" dirty="0"/>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39740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Semibold" panose="020B0703030202060203" pitchFamily="34" charset="0"/>
              </a:defRPr>
            </a:lvl1pPr>
          </a:lstStyle>
          <a:p>
            <a:r>
              <a:rPr lang="en-US" dirty="0"/>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25299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304435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10330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4" name="Text Placeholder 4"/>
          <p:cNvSpPr>
            <a:spLocks noGrp="1"/>
          </p:cNvSpPr>
          <p:nvPr>
            <p:ph type="body" sz="quarter" idx="17"/>
          </p:nvPr>
        </p:nvSpPr>
        <p:spPr>
          <a:xfrm>
            <a:off x="389696" y="1363331"/>
            <a:ext cx="11430000" cy="4732669"/>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22339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2" name="Rectangle 11"/>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6" name="Text Placeholder 4"/>
          <p:cNvSpPr>
            <a:spLocks noGrp="1"/>
          </p:cNvSpPr>
          <p:nvPr>
            <p:ph type="body" sz="quarter" idx="17"/>
          </p:nvPr>
        </p:nvSpPr>
        <p:spPr>
          <a:xfrm>
            <a:off x="389696" y="1752066"/>
            <a:ext cx="11430000" cy="4343934"/>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7"/>
          <p:cNvSpPr>
            <a:spLocks noGrp="1"/>
          </p:cNvSpPr>
          <p:nvPr>
            <p:ph type="body" sz="quarter" idx="18" hasCustomPrompt="1"/>
          </p:nvPr>
        </p:nvSpPr>
        <p:spPr>
          <a:xfrm>
            <a:off x="389696" y="1369346"/>
            <a:ext cx="11421304"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65183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73218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Light" panose="020B0303030202060203" pitchFamily="34" charset="0"/>
              </a:defRPr>
            </a:lvl1pPr>
          </a:lstStyle>
          <a:p>
            <a:r>
              <a:rPr lang="en-US" dirty="0"/>
              <a:t>Confidential</a:t>
            </a: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355202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Light" panose="020B0303030202060203" pitchFamily="34" charset="0"/>
              </a:defRPr>
            </a:lvl1pPr>
          </a:lstStyle>
          <a:p>
            <a:r>
              <a:rPr lang="en-US" dirty="0"/>
              <a:t>Confidential</a:t>
            </a:r>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389393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9" name="Rectangle 8"/>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5" name="Content Placeholder 14"/>
          <p:cNvSpPr>
            <a:spLocks noGrp="1"/>
          </p:cNvSpPr>
          <p:nvPr>
            <p:ph sz="quarter" idx="17"/>
          </p:nvPr>
        </p:nvSpPr>
        <p:spPr>
          <a:xfrm>
            <a:off x="385100" y="1014413"/>
            <a:ext cx="5422392"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4"/>
          <p:cNvSpPr>
            <a:spLocks noGrp="1"/>
          </p:cNvSpPr>
          <p:nvPr>
            <p:ph sz="quarter" idx="18"/>
          </p:nvPr>
        </p:nvSpPr>
        <p:spPr>
          <a:xfrm>
            <a:off x="6388608" y="1014413"/>
            <a:ext cx="5422392"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44665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22" name="Content Placeholder 14"/>
          <p:cNvSpPr>
            <a:spLocks noGrp="1"/>
          </p:cNvSpPr>
          <p:nvPr>
            <p:ph sz="quarter" idx="17"/>
          </p:nvPr>
        </p:nvSpPr>
        <p:spPr>
          <a:xfrm>
            <a:off x="385100" y="1395413"/>
            <a:ext cx="5422392"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7"/>
          <p:cNvSpPr>
            <a:spLocks noGrp="1"/>
          </p:cNvSpPr>
          <p:nvPr>
            <p:ph type="body" sz="quarter" idx="19" hasCustomPrompt="1"/>
          </p:nvPr>
        </p:nvSpPr>
        <p:spPr>
          <a:xfrm>
            <a:off x="389696" y="1014413"/>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5" name="Content Placeholder 14"/>
          <p:cNvSpPr>
            <a:spLocks noGrp="1"/>
          </p:cNvSpPr>
          <p:nvPr>
            <p:ph sz="quarter" idx="20"/>
          </p:nvPr>
        </p:nvSpPr>
        <p:spPr>
          <a:xfrm>
            <a:off x="6394014" y="1395413"/>
            <a:ext cx="5422392"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1" hasCustomPrompt="1"/>
          </p:nvPr>
        </p:nvSpPr>
        <p:spPr>
          <a:xfrm>
            <a:off x="6398610" y="1014413"/>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3"/>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232975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3" name="Content Placeholder 14"/>
          <p:cNvSpPr>
            <a:spLocks noGrp="1"/>
          </p:cNvSpPr>
          <p:nvPr>
            <p:ph sz="quarter" idx="17"/>
          </p:nvPr>
        </p:nvSpPr>
        <p:spPr>
          <a:xfrm>
            <a:off x="385100" y="1757281"/>
            <a:ext cx="5422392" cy="433872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9" hasCustomPrompt="1"/>
          </p:nvPr>
        </p:nvSpPr>
        <p:spPr>
          <a:xfrm>
            <a:off x="389696" y="1376280"/>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1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18" name="Rectangle 1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24" name="Text Placeholder 7"/>
          <p:cNvSpPr>
            <a:spLocks noGrp="1"/>
          </p:cNvSpPr>
          <p:nvPr>
            <p:ph type="body" sz="quarter" idx="21" hasCustomPrompt="1"/>
          </p:nvPr>
        </p:nvSpPr>
        <p:spPr>
          <a:xfrm>
            <a:off x="6388562" y="1376280"/>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3"/>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12" name="Content Placeholder 14"/>
          <p:cNvSpPr>
            <a:spLocks noGrp="1"/>
          </p:cNvSpPr>
          <p:nvPr>
            <p:ph sz="quarter" idx="24"/>
          </p:nvPr>
        </p:nvSpPr>
        <p:spPr>
          <a:xfrm>
            <a:off x="6385208" y="1757281"/>
            <a:ext cx="5422392" cy="433872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086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3" name="Rectangle 12"/>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7" name="Content Placeholder 14"/>
          <p:cNvSpPr>
            <a:spLocks noGrp="1"/>
          </p:cNvSpPr>
          <p:nvPr>
            <p:ph sz="quarter" idx="17"/>
          </p:nvPr>
        </p:nvSpPr>
        <p:spPr>
          <a:xfrm>
            <a:off x="385100"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4"/>
          <p:cNvSpPr>
            <a:spLocks noGrp="1"/>
          </p:cNvSpPr>
          <p:nvPr>
            <p:ph sz="quarter" idx="18"/>
          </p:nvPr>
        </p:nvSpPr>
        <p:spPr>
          <a:xfrm>
            <a:off x="4335556"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14"/>
          <p:cNvSpPr>
            <a:spLocks noGrp="1"/>
          </p:cNvSpPr>
          <p:nvPr>
            <p:ph sz="quarter" idx="19"/>
          </p:nvPr>
        </p:nvSpPr>
        <p:spPr>
          <a:xfrm>
            <a:off x="8284558"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240777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a:t>Confidential | Authorized </a:t>
            </a:r>
          </a:p>
        </p:txBody>
      </p:sp>
    </p:spTree>
    <p:extLst>
      <p:ext uri="{BB962C8B-B14F-4D97-AF65-F5344CB8AC3E}">
        <p14:creationId xmlns:p14="http://schemas.microsoft.com/office/powerpoint/2010/main" val="28369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6" name="Rectangle 15"/>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21" name="Text Placeholder 7"/>
          <p:cNvSpPr>
            <a:spLocks noGrp="1"/>
          </p:cNvSpPr>
          <p:nvPr>
            <p:ph type="body" sz="quarter" idx="19" hasCustomPrompt="1"/>
          </p:nvPr>
        </p:nvSpPr>
        <p:spPr>
          <a:xfrm>
            <a:off x="389696" y="1014413"/>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3" name="Text Placeholder 7"/>
          <p:cNvSpPr>
            <a:spLocks noGrp="1"/>
          </p:cNvSpPr>
          <p:nvPr>
            <p:ph type="body" sz="quarter" idx="21" hasCustomPrompt="1"/>
          </p:nvPr>
        </p:nvSpPr>
        <p:spPr>
          <a:xfrm>
            <a:off x="8284558" y="1014413"/>
            <a:ext cx="353184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4" name="Content Placeholder 14"/>
          <p:cNvSpPr>
            <a:spLocks noGrp="1"/>
          </p:cNvSpPr>
          <p:nvPr>
            <p:ph sz="quarter" idx="17"/>
          </p:nvPr>
        </p:nvSpPr>
        <p:spPr>
          <a:xfrm>
            <a:off x="385100"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4"/>
          <p:cNvSpPr>
            <a:spLocks noGrp="1"/>
          </p:cNvSpPr>
          <p:nvPr>
            <p:ph sz="quarter" idx="18"/>
          </p:nvPr>
        </p:nvSpPr>
        <p:spPr>
          <a:xfrm>
            <a:off x="4335556"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4"/>
          <p:cNvSpPr>
            <a:spLocks noGrp="1"/>
          </p:cNvSpPr>
          <p:nvPr>
            <p:ph sz="quarter" idx="22"/>
          </p:nvPr>
        </p:nvSpPr>
        <p:spPr>
          <a:xfrm>
            <a:off x="8284558"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7"/>
          <p:cNvSpPr>
            <a:spLocks noGrp="1"/>
          </p:cNvSpPr>
          <p:nvPr>
            <p:ph type="body" sz="quarter" idx="23" hasCustomPrompt="1"/>
          </p:nvPr>
        </p:nvSpPr>
        <p:spPr>
          <a:xfrm>
            <a:off x="4335556" y="1014413"/>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2047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21" name="Text Placeholder 7"/>
          <p:cNvSpPr>
            <a:spLocks noGrp="1"/>
          </p:cNvSpPr>
          <p:nvPr>
            <p:ph type="body" sz="quarter" idx="19" hasCustomPrompt="1"/>
          </p:nvPr>
        </p:nvSpPr>
        <p:spPr>
          <a:xfrm>
            <a:off x="389696" y="1383214"/>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2" name="Text Placeholder 7"/>
          <p:cNvSpPr>
            <a:spLocks noGrp="1"/>
          </p:cNvSpPr>
          <p:nvPr>
            <p:ph type="body" sz="quarter" idx="21" hasCustomPrompt="1"/>
          </p:nvPr>
        </p:nvSpPr>
        <p:spPr>
          <a:xfrm>
            <a:off x="8284558" y="1383214"/>
            <a:ext cx="353184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3" name="Content Placeholder 14"/>
          <p:cNvSpPr>
            <a:spLocks noGrp="1"/>
          </p:cNvSpPr>
          <p:nvPr>
            <p:ph sz="quarter" idx="17"/>
          </p:nvPr>
        </p:nvSpPr>
        <p:spPr>
          <a:xfrm>
            <a:off x="385100"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14"/>
          <p:cNvSpPr>
            <a:spLocks noGrp="1"/>
          </p:cNvSpPr>
          <p:nvPr>
            <p:ph sz="quarter" idx="18"/>
          </p:nvPr>
        </p:nvSpPr>
        <p:spPr>
          <a:xfrm>
            <a:off x="4335556"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4"/>
          <p:cNvSpPr>
            <a:spLocks noGrp="1"/>
          </p:cNvSpPr>
          <p:nvPr>
            <p:ph sz="quarter" idx="22"/>
          </p:nvPr>
        </p:nvSpPr>
        <p:spPr>
          <a:xfrm>
            <a:off x="8284558"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3" hasCustomPrompt="1"/>
          </p:nvPr>
        </p:nvSpPr>
        <p:spPr>
          <a:xfrm>
            <a:off x="4335556" y="1383214"/>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a:t>
            </a:r>
            <a:r>
              <a:rPr lang="en-US" dirty="0"/>
              <a:t>heading</a:t>
            </a:r>
            <a:endParaRPr dirty="0"/>
          </a:p>
        </p:txBody>
      </p:sp>
      <p:sp>
        <p:nvSpPr>
          <p:cNvPr id="2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28" name="Rectangle 2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409298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4" name="Text Placeholder 4"/>
          <p:cNvSpPr>
            <a:spLocks noGrp="1"/>
          </p:cNvSpPr>
          <p:nvPr>
            <p:ph type="body" sz="quarter" idx="17"/>
          </p:nvPr>
        </p:nvSpPr>
        <p:spPr>
          <a:xfrm>
            <a:off x="388938" y="1018211"/>
            <a:ext cx="7863840"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3"/>
          <p:cNvSpPr>
            <a:spLocks noGrp="1"/>
          </p:cNvSpPr>
          <p:nvPr>
            <p:ph type="body" sz="half" idx="2" hasCustomPrompt="1"/>
          </p:nvPr>
        </p:nvSpPr>
        <p:spPr bwMode="ltGray">
          <a:xfrm>
            <a:off x="8661437" y="1017722"/>
            <a:ext cx="3149563" cy="5078278"/>
          </a:xfrm>
          <a:noFill/>
          <a:ln w="57150">
            <a:solidFill>
              <a:srgbClr val="32DAC8"/>
            </a:solid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7124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Light" panose="020B0303030202060203" pitchFamily="34" charset="0"/>
              </a:defRPr>
            </a:lvl1pPr>
          </a:lstStyle>
          <a:p>
            <a:r>
              <a:rPr lang="en-US" dirty="0"/>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71110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Light" panose="020B0303030202060203" pitchFamily="34" charset="0"/>
              </a:defRPr>
            </a:lvl1pPr>
          </a:lstStyle>
          <a:p>
            <a:r>
              <a:rPr lang="en-US" dirty="0"/>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68917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2" name="Rectangle 11"/>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6" name="Text Placeholder 3"/>
          <p:cNvSpPr>
            <a:spLocks noGrp="1"/>
          </p:cNvSpPr>
          <p:nvPr>
            <p:ph type="body" sz="half" idx="2" hasCustomPrompt="1"/>
          </p:nvPr>
        </p:nvSpPr>
        <p:spPr bwMode="ltGray">
          <a:xfrm>
            <a:off x="389696"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3"/>
          <p:cNvSpPr>
            <a:spLocks noGrp="1"/>
          </p:cNvSpPr>
          <p:nvPr>
            <p:ph type="pic" sz="quarter" idx="18" hasCustomPrompt="1"/>
          </p:nvPr>
        </p:nvSpPr>
        <p:spPr>
          <a:xfrm>
            <a:off x="381000" y="1017588"/>
            <a:ext cx="5605272" cy="3803904"/>
          </a:xfrm>
        </p:spPr>
        <p:txBody>
          <a:bodyPr anchor="ctr"/>
          <a:lstStyle>
            <a:lvl1pPr marL="0" indent="0" algn="ctr">
              <a:buNone/>
              <a:defRPr>
                <a:latin typeface="MetricHPE Light" panose="020B0303030202060203" pitchFamily="34" charset="0"/>
              </a:defRPr>
            </a:lvl1pPr>
          </a:lstStyle>
          <a:p>
            <a:r>
              <a:rPr lang="en-US" dirty="0"/>
              <a:t>Click to add picture</a:t>
            </a:r>
          </a:p>
        </p:txBody>
      </p:sp>
      <p:sp>
        <p:nvSpPr>
          <p:cNvPr id="18" name="Text Placeholder 3"/>
          <p:cNvSpPr>
            <a:spLocks noGrp="1"/>
          </p:cNvSpPr>
          <p:nvPr>
            <p:ph type="body" sz="half" idx="19" hasCustomPrompt="1"/>
          </p:nvPr>
        </p:nvSpPr>
        <p:spPr bwMode="ltGray">
          <a:xfrm>
            <a:off x="6214424"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3"/>
          <p:cNvSpPr>
            <a:spLocks noGrp="1"/>
          </p:cNvSpPr>
          <p:nvPr>
            <p:ph type="pic" sz="quarter" idx="20" hasCustomPrompt="1"/>
          </p:nvPr>
        </p:nvSpPr>
        <p:spPr>
          <a:xfrm>
            <a:off x="6205728" y="1017588"/>
            <a:ext cx="5605272" cy="3803904"/>
          </a:xfrm>
        </p:spPr>
        <p:txBody>
          <a:bodyPr anchor="ctr"/>
          <a:lstStyle>
            <a:lvl1pPr marL="0" indent="0" algn="ctr">
              <a:buNone/>
              <a:defRPr>
                <a:latin typeface="MetricHPE Light" panose="020B0303030202060203" pitchFamily="34" charset="0"/>
              </a:defRPr>
            </a:lvl1pPr>
          </a:lstStyle>
          <a:p>
            <a:r>
              <a:rPr lang="en-US" dirty="0"/>
              <a:t>Click to add picture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2"/>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79214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14" name="Rectangle 13"/>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8" name="Text Placeholder 3"/>
          <p:cNvSpPr>
            <a:spLocks noGrp="1"/>
          </p:cNvSpPr>
          <p:nvPr>
            <p:ph type="body" sz="half" idx="2" hasCustomPrompt="1"/>
          </p:nvPr>
        </p:nvSpPr>
        <p:spPr bwMode="ltGray">
          <a:xfrm>
            <a:off x="389696"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3"/>
          <p:cNvSpPr>
            <a:spLocks noGrp="1"/>
          </p:cNvSpPr>
          <p:nvPr>
            <p:ph type="pic" sz="quarter" idx="18" hasCustomPrompt="1"/>
          </p:nvPr>
        </p:nvSpPr>
        <p:spPr>
          <a:xfrm>
            <a:off x="381000" y="1017588"/>
            <a:ext cx="3687004" cy="3803904"/>
          </a:xfrm>
        </p:spPr>
        <p:txBody>
          <a:bodyPr anchor="ctr"/>
          <a:lstStyle>
            <a:lvl1pPr marL="0" indent="0" algn="ctr">
              <a:buNone/>
              <a:defRPr>
                <a:latin typeface="MetricHPE Light" panose="020B0303030202060203" pitchFamily="34" charset="0"/>
              </a:defRPr>
            </a:lvl1pPr>
          </a:lstStyle>
          <a:p>
            <a:r>
              <a:rPr lang="en-US" dirty="0"/>
              <a:t>Click to add picture</a:t>
            </a:r>
          </a:p>
        </p:txBody>
      </p:sp>
      <p:sp>
        <p:nvSpPr>
          <p:cNvPr id="24" name="Text Placeholder 3"/>
          <p:cNvSpPr>
            <a:spLocks noGrp="1"/>
          </p:cNvSpPr>
          <p:nvPr>
            <p:ph type="body" sz="half" idx="19" hasCustomPrompt="1"/>
          </p:nvPr>
        </p:nvSpPr>
        <p:spPr bwMode="ltGray">
          <a:xfrm>
            <a:off x="4261194"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3"/>
          <p:cNvSpPr>
            <a:spLocks noGrp="1"/>
          </p:cNvSpPr>
          <p:nvPr>
            <p:ph type="pic" sz="quarter" idx="20" hasCustomPrompt="1"/>
          </p:nvPr>
        </p:nvSpPr>
        <p:spPr>
          <a:xfrm>
            <a:off x="4252498" y="1017588"/>
            <a:ext cx="3687004" cy="3803904"/>
          </a:xfrm>
        </p:spPr>
        <p:txBody>
          <a:bodyPr anchor="ctr"/>
          <a:lstStyle>
            <a:lvl1pPr marL="0" indent="0" algn="ctr">
              <a:buNone/>
              <a:defRPr>
                <a:latin typeface="MetricHPE Light" panose="020B0303030202060203" pitchFamily="34" charset="0"/>
              </a:defRPr>
            </a:lvl1pPr>
          </a:lstStyle>
          <a:p>
            <a:r>
              <a:rPr lang="en-US" dirty="0"/>
              <a:t>Click to add picture</a:t>
            </a:r>
          </a:p>
        </p:txBody>
      </p:sp>
      <p:sp>
        <p:nvSpPr>
          <p:cNvPr id="26" name="Text Placeholder 3"/>
          <p:cNvSpPr>
            <a:spLocks noGrp="1"/>
          </p:cNvSpPr>
          <p:nvPr>
            <p:ph type="body" sz="half" idx="21" hasCustomPrompt="1"/>
          </p:nvPr>
        </p:nvSpPr>
        <p:spPr bwMode="ltGray">
          <a:xfrm>
            <a:off x="8141388"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132692" y="1017588"/>
            <a:ext cx="3687004" cy="3803904"/>
          </a:xfrm>
        </p:spPr>
        <p:txBody>
          <a:bodyPr anchor="ctr"/>
          <a:lstStyle>
            <a:lvl1pPr marL="0" indent="0" algn="ctr">
              <a:buNone/>
              <a:defRPr>
                <a:latin typeface="MetricHPE Light" panose="020B0303030202060203" pitchFamily="34" charset="0"/>
              </a:defRPr>
            </a:lvl1pPr>
          </a:lstStyle>
          <a:p>
            <a:r>
              <a:rPr lang="en-US" dirty="0"/>
              <a:t>Click to add picture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24"/>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72230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81002" y="521016"/>
            <a:ext cx="6143922" cy="2828660"/>
          </a:xfrm>
        </p:spPr>
        <p:txBody>
          <a:bodyPr anchor="b"/>
          <a:lstStyle>
            <a:lvl1pPr>
              <a:lnSpc>
                <a:spcPct val="85000"/>
              </a:lnSpc>
              <a:defRPr sz="4400"/>
            </a:lvl1pPr>
          </a:lstStyle>
          <a:p>
            <a:r>
              <a:rPr lang="en-US" dirty="0"/>
              <a:t>Click to add thank you message</a:t>
            </a:r>
          </a:p>
        </p:txBody>
      </p:sp>
      <p:sp>
        <p:nvSpPr>
          <p:cNvPr id="15" name="Rectangle 14"/>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389696" y="3528820"/>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endParaRPr dirty="0"/>
          </a:p>
        </p:txBody>
      </p:sp>
      <p:sp>
        <p:nvSpPr>
          <p:cNvPr id="2" name="Footer Placeholder 1"/>
          <p:cNvSpPr>
            <a:spLocks noGrp="1"/>
          </p:cNvSpPr>
          <p:nvPr>
            <p:ph type="ftr" sz="quarter" idx="14"/>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94419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Black" panose="020B0A03030202060203" pitchFamily="34" charset="0"/>
              </a:endParaRPr>
            </a:p>
          </p:txBody>
        </p:sp>
      </p:grpSp>
      <p:sp>
        <p:nvSpPr>
          <p:cNvPr id="13"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endParaRPr dirty="0"/>
          </a:p>
        </p:txBody>
      </p:sp>
      <p:sp>
        <p:nvSpPr>
          <p:cNvPr id="14"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ysClr val="windowText" lastClr="000000"/>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5"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ysClr val="windowText" lastClr="000000"/>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
        <p:nvSpPr>
          <p:cNvPr id="16" name="Rectangle 15"/>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Tree>
    <p:extLst>
      <p:ext uri="{BB962C8B-B14F-4D97-AF65-F5344CB8AC3E}">
        <p14:creationId xmlns:p14="http://schemas.microsoft.com/office/powerpoint/2010/main" val="311431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dirty="0"/>
              <a:t>Click to Add</a:t>
            </a:r>
            <a:br>
              <a:rPr lang="en-US" dirty="0"/>
            </a:br>
            <a:r>
              <a:rPr lang="en-US" dirty="0"/>
              <a:t>Two-Line Title</a:t>
            </a:r>
          </a:p>
        </p:txBody>
      </p:sp>
      <p:sp>
        <p:nvSpPr>
          <p:cNvPr id="5" name="Rectangle 4"/>
          <p:cNvSpPr/>
          <p:nvPr userDrawn="1"/>
        </p:nvSpPr>
        <p:spPr>
          <a:xfrm>
            <a:off x="383369" y="1228187"/>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Light" panose="020B0303030202060203" pitchFamily="34" charset="0"/>
              </a:defRPr>
            </a:lvl1pPr>
          </a:lstStyle>
          <a:p>
            <a:r>
              <a:rPr lang="en-US" dirty="0"/>
              <a:t>Confidential</a:t>
            </a:r>
          </a:p>
        </p:txBody>
      </p:sp>
      <p:sp>
        <p:nvSpPr>
          <p:cNvPr id="8" name="Slide Number Placeholder 7"/>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78573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a:t>Confidential | Authorized </a:t>
            </a:r>
          </a:p>
        </p:txBody>
      </p:sp>
    </p:spTree>
    <p:extLst>
      <p:ext uri="{BB962C8B-B14F-4D97-AF65-F5344CB8AC3E}">
        <p14:creationId xmlns:p14="http://schemas.microsoft.com/office/powerpoint/2010/main" val="258126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dirty="0"/>
              <a:t>Click to Add</a:t>
            </a:r>
            <a:br>
              <a:rPr lang="en-US" dirty="0"/>
            </a:br>
            <a:r>
              <a:rPr lang="en-US" dirty="0"/>
              <a:t>Two-Line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389696" y="1205694"/>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8" name="Rectangle 7"/>
          <p:cNvSpPr/>
          <p:nvPr userDrawn="1"/>
        </p:nvSpPr>
        <p:spPr>
          <a:xfrm>
            <a:off x="385100" y="161869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0" name="Footer Placeholder 9"/>
          <p:cNvSpPr>
            <a:spLocks noGrp="1"/>
          </p:cNvSpPr>
          <p:nvPr>
            <p:ph type="ftr" sz="quarter" idx="14"/>
          </p:nvPr>
        </p:nvSpPr>
        <p:spPr/>
        <p:txBody>
          <a:bodyPr/>
          <a:lstStyle>
            <a:lvl1pPr>
              <a:defRPr>
                <a:latin typeface="MetricHPE Light" panose="020B0303030202060203" pitchFamily="34" charset="0"/>
              </a:defRPr>
            </a:lvl1pPr>
          </a:lstStyle>
          <a:p>
            <a:r>
              <a:rPr lang="en-US" dirty="0"/>
              <a:t>Confidential</a:t>
            </a:r>
          </a:p>
        </p:txBody>
      </p:sp>
      <p:sp>
        <p:nvSpPr>
          <p:cNvPr id="11" name="Slide Number Placeholder 10"/>
          <p:cNvSpPr>
            <a:spLocks noGrp="1"/>
          </p:cNvSpPr>
          <p:nvPr>
            <p:ph type="sldNum" sz="quarter" idx="1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413712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685309"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9" name="Footer Placeholder 8"/>
          <p:cNvSpPr>
            <a:spLocks noGrp="1"/>
          </p:cNvSpPr>
          <p:nvPr>
            <p:ph type="ftr" sz="quarter" idx="10"/>
          </p:nvPr>
        </p:nvSpPr>
        <p:spPr/>
        <p:txBody>
          <a:bodyPr/>
          <a:lstStyle>
            <a:lvl1pPr>
              <a:defRPr>
                <a:latin typeface="MetricHPE Light" panose="020B0303030202060203" pitchFamily="34" charset="0"/>
              </a:defRPr>
            </a:lvl1pPr>
          </a:lstStyle>
          <a:p>
            <a:r>
              <a:rPr lang="en-US" dirty="0"/>
              <a:t>Confidential</a:t>
            </a:r>
          </a:p>
        </p:txBody>
      </p:sp>
      <p:sp>
        <p:nvSpPr>
          <p:cNvPr id="10" name="Slide Number Placeholder 9"/>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6281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4"/>
          </p:nvPr>
        </p:nvSpPr>
        <p:spPr/>
        <p:txBody>
          <a:bodyPr/>
          <a:lstStyle>
            <a:lvl1pPr>
              <a:defRPr>
                <a:latin typeface="MetricHPE Light" panose="020B0303030202060203" pitchFamily="34" charset="0"/>
              </a:defRPr>
            </a:lvl1pPr>
          </a:lstStyle>
          <a:p>
            <a:r>
              <a:rPr lang="en-US" dirty="0"/>
              <a:t>Confidential</a:t>
            </a:r>
          </a:p>
        </p:txBody>
      </p:sp>
      <p:sp>
        <p:nvSpPr>
          <p:cNvPr id="7" name="Slide Number Placeholder 6"/>
          <p:cNvSpPr>
            <a:spLocks noGrp="1"/>
          </p:cNvSpPr>
          <p:nvPr>
            <p:ph type="sldNum" sz="quarter" idx="1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33209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4" hasCustomPrompt="1"/>
          </p:nvPr>
        </p:nvSpPr>
        <p:spPr>
          <a:xfrm>
            <a:off x="389696" y="2703886"/>
            <a:ext cx="3567901" cy="795528"/>
          </a:xfrm>
        </p:spPr>
        <p:txBody>
          <a:bodyPr anchor="b">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a:t>
            </a:r>
            <a:br>
              <a:rPr lang="en-US" dirty="0"/>
            </a:br>
            <a:r>
              <a:rPr lang="en-US" dirty="0"/>
              <a:t>two</a:t>
            </a:r>
            <a:r>
              <a:rPr dirty="0"/>
              <a:t>-line subtitle</a:t>
            </a:r>
          </a:p>
        </p:txBody>
      </p:sp>
      <p:sp>
        <p:nvSpPr>
          <p:cNvPr id="14" name="Title 1"/>
          <p:cNvSpPr>
            <a:spLocks noGrp="1"/>
          </p:cNvSpPr>
          <p:nvPr>
            <p:ph type="title" hasCustomPrompt="1"/>
          </p:nvPr>
        </p:nvSpPr>
        <p:spPr>
          <a:xfrm>
            <a:off x="391391" y="1980879"/>
            <a:ext cx="3566206" cy="868680"/>
          </a:xfrm>
        </p:spPr>
        <p:txBody>
          <a:bodyPr anchor="b"/>
          <a:lstStyle>
            <a:lvl1pPr>
              <a:defRPr/>
            </a:lvl1pPr>
          </a:lstStyle>
          <a:p>
            <a:r>
              <a:rPr lang="en-US" dirty="0"/>
              <a:t>Click to Add</a:t>
            </a:r>
            <a:br>
              <a:rPr lang="en-US" dirty="0"/>
            </a:br>
            <a:r>
              <a:rPr lang="en-US" dirty="0"/>
              <a:t>multi-Line Title</a:t>
            </a: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dirty="0"/>
              <a:t>Confidential</a:t>
            </a:r>
          </a:p>
        </p:txBody>
      </p:sp>
      <p:sp>
        <p:nvSpPr>
          <p:cNvPr id="5" name="Slide Number Placeholder 4"/>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93528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5"/>
          </p:nvPr>
        </p:nvSpPr>
        <p:spPr/>
        <p:txBody>
          <a:bodyPr/>
          <a:lstStyle>
            <a:lvl1pPr>
              <a:defRPr>
                <a:latin typeface="MetricHPE Light" panose="020B0303030202060203" pitchFamily="34" charset="0"/>
              </a:defRPr>
            </a:lvl1pPr>
          </a:lstStyle>
          <a:p>
            <a:r>
              <a:rPr lang="en-US" dirty="0"/>
              <a:t>Confidential</a:t>
            </a:r>
          </a:p>
        </p:txBody>
      </p:sp>
      <p:sp>
        <p:nvSpPr>
          <p:cNvPr id="9" name="Slide Number Placeholder 8"/>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152132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Light" panose="020B0303030202060203" pitchFamily="34" charset="0"/>
              </a:defRPr>
            </a:lvl1pPr>
          </a:lstStyle>
          <a:p>
            <a:r>
              <a:rPr lang="en-US" dirty="0"/>
              <a:t>Click to add edge-to-edge picture</a:t>
            </a:r>
          </a:p>
        </p:txBody>
      </p:sp>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dirty="0"/>
              <a:t>Click to Add</a:t>
            </a:r>
            <a:br>
              <a:rPr lang="en-US" dirty="0"/>
            </a:br>
            <a:r>
              <a:rPr lang="en-US" dirty="0"/>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6"/>
          </p:nvPr>
        </p:nvSpPr>
        <p:spPr/>
        <p:txBody>
          <a:bodyPr/>
          <a:lstStyle>
            <a:lvl1pPr>
              <a:defRPr>
                <a:latin typeface="MetricHPE Light" panose="020B0303030202060203" pitchFamily="34" charset="0"/>
              </a:defRPr>
            </a:lvl1pPr>
          </a:lstStyle>
          <a:p>
            <a:r>
              <a:rPr lang="en-US" dirty="0"/>
              <a:t>Confidential</a:t>
            </a:r>
          </a:p>
        </p:txBody>
      </p:sp>
      <p:sp>
        <p:nvSpPr>
          <p:cNvPr id="9" name="Slide Number Placeholder 8"/>
          <p:cNvSpPr>
            <a:spLocks noGrp="1"/>
          </p:cNvSpPr>
          <p:nvPr>
            <p:ph type="sldNum" sz="quarter" idx="17"/>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Tree>
    <p:extLst>
      <p:ext uri="{BB962C8B-B14F-4D97-AF65-F5344CB8AC3E}">
        <p14:creationId xmlns:p14="http://schemas.microsoft.com/office/powerpoint/2010/main" val="90392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I AUTHORIZED HPE PARTNER USE ONLY</a:t>
            </a:r>
            <a:endParaRPr lang="en-US" dirty="0"/>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
        <p:nvSpPr>
          <p:cNvPr id="8" name="Content Placeholder">
            <a:extLst>
              <a:ext uri="{FF2B5EF4-FFF2-40B4-BE49-F238E27FC236}">
                <a16:creationId xmlns:a16="http://schemas.microsoft.com/office/drawing/2014/main" id="{65A0C7EC-4798-4728-86EA-B35780094DC0}"/>
              </a:ext>
            </a:extLst>
          </p:cNvPr>
          <p:cNvSpPr>
            <a:spLocks noGrp="1"/>
          </p:cNvSpPr>
          <p:nvPr>
            <p:ph sz="quarter" idx="20"/>
          </p:nvPr>
        </p:nvSpPr>
        <p:spPr>
          <a:xfrm>
            <a:off x="381000" y="999160"/>
            <a:ext cx="11403014" cy="5097600"/>
          </a:xfrm>
        </p:spPr>
        <p:txBody>
          <a:bodyPr lIns="0" r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498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 master title style</a:t>
            </a:r>
          </a:p>
        </p:txBody>
      </p:sp>
      <p:grpSp>
        <p:nvGrpSpPr>
          <p:cNvPr id="2" name="Logo">
            <a:extLst>
              <a:ext uri="{FF2B5EF4-FFF2-40B4-BE49-F238E27FC236}">
                <a16:creationId xmlns:a16="http://schemas.microsoft.com/office/drawing/2014/main" id="{1F4CC1FC-FCF2-94B1-B630-51FD5CC6640F}"/>
              </a:ext>
            </a:extLst>
          </p:cNvPr>
          <p:cNvGrpSpPr>
            <a:grpSpLocks noChangeAspect="1"/>
          </p:cNvGrpSpPr>
          <p:nvPr userDrawn="1"/>
        </p:nvGrpSpPr>
        <p:grpSpPr>
          <a:xfrm>
            <a:off x="393523" y="381956"/>
            <a:ext cx="2218745" cy="893759"/>
            <a:chOff x="393523" y="381956"/>
            <a:chExt cx="2218745" cy="893759"/>
          </a:xfrm>
        </p:grpSpPr>
        <p:sp>
          <p:nvSpPr>
            <p:cNvPr id="6" name="Element">
              <a:extLst>
                <a:ext uri="{FF2B5EF4-FFF2-40B4-BE49-F238E27FC236}">
                  <a16:creationId xmlns:a16="http://schemas.microsoft.com/office/drawing/2014/main" id="{95A6055B-AFF3-ABDD-4BE7-82FC76B9E916}"/>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ody)"/>
              </a:endParaRPr>
            </a:p>
          </p:txBody>
        </p:sp>
        <p:sp>
          <p:nvSpPr>
            <p:cNvPr id="7" name="Wordmark">
              <a:extLst>
                <a:ext uri="{FF2B5EF4-FFF2-40B4-BE49-F238E27FC236}">
                  <a16:creationId xmlns:a16="http://schemas.microsoft.com/office/drawing/2014/main" id="{64E24F78-52BA-B17B-F531-C82BF3AA96FD}"/>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ody)"/>
              </a:endParaRPr>
            </a:p>
          </p:txBody>
        </p:sp>
      </p:grpSp>
    </p:spTree>
    <p:extLst>
      <p:ext uri="{BB962C8B-B14F-4D97-AF65-F5344CB8AC3E}">
        <p14:creationId xmlns:p14="http://schemas.microsoft.com/office/powerpoint/2010/main" val="43305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 master title style</a:t>
            </a:r>
          </a:p>
        </p:txBody>
      </p:sp>
      <p:sp>
        <p:nvSpPr>
          <p:cNvPr id="3" name="Footer Placeholder">
            <a:extLst>
              <a:ext uri="{FF2B5EF4-FFF2-40B4-BE49-F238E27FC236}">
                <a16:creationId xmlns:a16="http://schemas.microsoft.com/office/drawing/2014/main" id="{5D4E938B-64FA-52E2-E61B-E9D57C49069D}"/>
              </a:ext>
            </a:extLst>
          </p:cNvPr>
          <p:cNvSpPr txBox="1">
            <a:spLocks/>
          </p:cNvSpPr>
          <p:nvPr userDrawn="1"/>
        </p:nvSpPr>
        <p:spPr>
          <a:xfrm>
            <a:off x="290747" y="6246577"/>
            <a:ext cx="2819036" cy="368718"/>
          </a:xfrm>
          <a:prstGeom prst="rect">
            <a:avLst/>
          </a:prstGeom>
        </p:spPr>
        <p:txBody>
          <a:bodyPr vert="horz" lIns="90000" tIns="0" rIns="90000" bIns="0" rtlCol="0" anchor="b" anchorCtr="0"/>
          <a:lstStyle>
            <a:defPPr>
              <a:defRPr lang="en-US"/>
            </a:defPPr>
            <a:lvl1pPr marL="0" algn="r" defTabSz="914400" rtl="0" eaLnBrk="1" latinLnBrk="0" hangingPunct="1">
              <a:lnSpc>
                <a:spcPct val="90000"/>
              </a:lnSpc>
              <a:defRPr sz="1200" kern="1200" cap="all"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b="0" i="0" cap="none" dirty="0">
                <a:solidFill>
                  <a:schemeClr val="bg1"/>
                </a:solidFill>
                <a:latin typeface="MetricHPE" pitchFamily="2" charset="0"/>
              </a:rPr>
              <a:t>#HPEDiscover</a:t>
            </a:r>
          </a:p>
        </p:txBody>
      </p:sp>
      <p:sp>
        <p:nvSpPr>
          <p:cNvPr id="4" name="Element">
            <a:extLst>
              <a:ext uri="{FF2B5EF4-FFF2-40B4-BE49-F238E27FC236}">
                <a16:creationId xmlns:a16="http://schemas.microsoft.com/office/drawing/2014/main" id="{1DBB7E2A-AFAB-D9A2-34D8-9208036814CB}"/>
              </a:ext>
            </a:extLst>
          </p:cNvPr>
          <p:cNvSpPr>
            <a:spLocks noChangeAspect="1"/>
          </p:cNvSpPr>
          <p:nvPr userDrawn="1"/>
        </p:nvSpPr>
        <p:spPr>
          <a:xfrm>
            <a:off x="10859489" y="376316"/>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6AC55682-BA0C-1CD4-FE95-41EBD9B5B9FC}"/>
              </a:ext>
            </a:extLst>
          </p:cNvPr>
          <p:cNvPicPr>
            <a:picLocks noChangeAspect="1"/>
          </p:cNvPicPr>
          <p:nvPr userDrawn="1"/>
        </p:nvPicPr>
        <p:blipFill>
          <a:blip r:embed="rId3"/>
          <a:stretch>
            <a:fillRect/>
          </a:stretch>
        </p:blipFill>
        <p:spPr>
          <a:xfrm>
            <a:off x="381000" y="382299"/>
            <a:ext cx="1384300" cy="990600"/>
          </a:xfrm>
          <a:prstGeom prst="rect">
            <a:avLst/>
          </a:prstGeom>
        </p:spPr>
      </p:pic>
    </p:spTree>
    <p:extLst>
      <p:ext uri="{BB962C8B-B14F-4D97-AF65-F5344CB8AC3E}">
        <p14:creationId xmlns:p14="http://schemas.microsoft.com/office/powerpoint/2010/main" val="166667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270877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a:t>Confidential | Authorized </a:t>
            </a:r>
          </a:p>
        </p:txBody>
      </p:sp>
    </p:spTree>
    <p:extLst>
      <p:ext uri="{BB962C8B-B14F-4D97-AF65-F5344CB8AC3E}">
        <p14:creationId xmlns:p14="http://schemas.microsoft.com/office/powerpoint/2010/main" val="339152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Tree>
    <p:extLst>
      <p:ext uri="{BB962C8B-B14F-4D97-AF65-F5344CB8AC3E}">
        <p14:creationId xmlns:p14="http://schemas.microsoft.com/office/powerpoint/2010/main" val="58857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88161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86931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31671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67474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12567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6598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02765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916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30430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theme" Target="../theme/theme2.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image" Target="../media/image6.emf"/><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oleObject" Target="../embeddings/oleObject1.bin"/><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tags" Target="../tags/tag1.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image" Target="../media/image5.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image" Target="../media/image7.jpg"/><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image" Target="../media/image1.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theme" Target="../theme/theme3.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8.xml"/><Relationship Id="rId7" Type="http://schemas.openxmlformats.org/officeDocument/2006/relationships/tags" Target="../tags/tag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theme" Target="../theme/theme4.xml"/><Relationship Id="rId5" Type="http://schemas.openxmlformats.org/officeDocument/2006/relationships/slideLayout" Target="../slideLayouts/slideLayout130.xml"/><Relationship Id="rId10" Type="http://schemas.openxmlformats.org/officeDocument/2006/relationships/image" Target="../media/image11.emf"/><Relationship Id="rId4" Type="http://schemas.openxmlformats.org/officeDocument/2006/relationships/slideLayout" Target="../slideLayouts/slideLayout129.xml"/><Relationship Id="rId9" Type="http://schemas.openxmlformats.org/officeDocument/2006/relationships/oleObject" Target="../embeddings/oleObject2.bin"/></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9" Type="http://schemas.openxmlformats.org/officeDocument/2006/relationships/slideLayout" Target="../slideLayouts/slideLayout172.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42" Type="http://schemas.openxmlformats.org/officeDocument/2006/relationships/slideLayout" Target="../slideLayouts/slideLayout175.xml"/><Relationship Id="rId47" Type="http://schemas.openxmlformats.org/officeDocument/2006/relationships/slideLayout" Target="../slideLayouts/slideLayout180.xml"/><Relationship Id="rId50" Type="http://schemas.openxmlformats.org/officeDocument/2006/relationships/theme" Target="../theme/theme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9" Type="http://schemas.openxmlformats.org/officeDocument/2006/relationships/slideLayout" Target="../slideLayouts/slideLayout162.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slideLayout" Target="../slideLayouts/slideLayout173.xml"/><Relationship Id="rId45" Type="http://schemas.openxmlformats.org/officeDocument/2006/relationships/slideLayout" Target="../slideLayouts/slideLayout178.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49" Type="http://schemas.openxmlformats.org/officeDocument/2006/relationships/slideLayout" Target="../slideLayouts/slideLayout182.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4" Type="http://schemas.openxmlformats.org/officeDocument/2006/relationships/slideLayout" Target="../slideLayouts/slideLayout177.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43" Type="http://schemas.openxmlformats.org/officeDocument/2006/relationships/slideLayout" Target="../slideLayouts/slideLayout176.xml"/><Relationship Id="rId48" Type="http://schemas.openxmlformats.org/officeDocument/2006/relationships/slideLayout" Target="../slideLayouts/slideLayout181.xml"/><Relationship Id="rId8" Type="http://schemas.openxmlformats.org/officeDocument/2006/relationships/slideLayout" Target="../slideLayouts/slideLayout141.xml"/><Relationship Id="rId51" Type="http://schemas.openxmlformats.org/officeDocument/2006/relationships/image" Target="../media/image1.png"/><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 Id="rId46" Type="http://schemas.openxmlformats.org/officeDocument/2006/relationships/slideLayout" Target="../slideLayouts/slideLayout179.xml"/><Relationship Id="rId20" Type="http://schemas.openxmlformats.org/officeDocument/2006/relationships/slideLayout" Target="../slideLayouts/slideLayout153.xml"/><Relationship Id="rId41" Type="http://schemas.openxmlformats.org/officeDocument/2006/relationships/slideLayout" Target="../slideLayouts/slideLayout174.xml"/><Relationship Id="rId1" Type="http://schemas.openxmlformats.org/officeDocument/2006/relationships/slideLayout" Target="../slideLayouts/slideLayout134.xml"/><Relationship Id="rId6" Type="http://schemas.openxmlformats.org/officeDocument/2006/relationships/slideLayout" Target="../slideLayouts/slideLayout13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9" Type="http://schemas.openxmlformats.org/officeDocument/2006/relationships/slideLayout" Target="../slideLayouts/slideLayout221.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42" Type="http://schemas.openxmlformats.org/officeDocument/2006/relationships/slideLayout" Target="../slideLayouts/slideLayout224.xml"/><Relationship Id="rId47" Type="http://schemas.openxmlformats.org/officeDocument/2006/relationships/theme" Target="../theme/theme7.xml"/><Relationship Id="rId50" Type="http://schemas.openxmlformats.org/officeDocument/2006/relationships/image" Target="../media/image12.emf"/><Relationship Id="rId7" Type="http://schemas.openxmlformats.org/officeDocument/2006/relationships/slideLayout" Target="../slideLayouts/slideLayout18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9" Type="http://schemas.openxmlformats.org/officeDocument/2006/relationships/slideLayout" Target="../slideLayouts/slideLayout211.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40" Type="http://schemas.openxmlformats.org/officeDocument/2006/relationships/slideLayout" Target="../slideLayouts/slideLayout222.xml"/><Relationship Id="rId45" Type="http://schemas.openxmlformats.org/officeDocument/2006/relationships/slideLayout" Target="../slideLayouts/slideLayout227.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49" Type="http://schemas.openxmlformats.org/officeDocument/2006/relationships/oleObject" Target="../embeddings/oleObject3.bin"/><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4" Type="http://schemas.openxmlformats.org/officeDocument/2006/relationships/slideLayout" Target="../slideLayouts/slideLayout226.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 Id="rId43" Type="http://schemas.openxmlformats.org/officeDocument/2006/relationships/slideLayout" Target="../slideLayouts/slideLayout225.xml"/><Relationship Id="rId48" Type="http://schemas.openxmlformats.org/officeDocument/2006/relationships/tags" Target="../tags/tag3.xml"/><Relationship Id="rId8" Type="http://schemas.openxmlformats.org/officeDocument/2006/relationships/slideLayout" Target="../slideLayouts/slideLayout190.xml"/><Relationship Id="rId51" Type="http://schemas.openxmlformats.org/officeDocument/2006/relationships/image" Target="../media/image1.png"/><Relationship Id="rId3" Type="http://schemas.openxmlformats.org/officeDocument/2006/relationships/slideLayout" Target="../slideLayouts/slideLayout185.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slideLayout" Target="../slideLayouts/slideLayout220.xml"/><Relationship Id="rId46" Type="http://schemas.openxmlformats.org/officeDocument/2006/relationships/slideLayout" Target="../slideLayouts/slideLayout228.xml"/><Relationship Id="rId20" Type="http://schemas.openxmlformats.org/officeDocument/2006/relationships/slideLayout" Target="../slideLayouts/slideLayout202.xml"/><Relationship Id="rId41" Type="http://schemas.openxmlformats.org/officeDocument/2006/relationships/slideLayout" Target="../slideLayouts/slideLayout223.xml"/><Relationship Id="rId1" Type="http://schemas.openxmlformats.org/officeDocument/2006/relationships/slideLayout" Target="../slideLayouts/slideLayout183.xml"/><Relationship Id="rId6"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0"/>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 </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88437361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 id="2147483839" r:id="rId31"/>
    <p:sldLayoutId id="2147483840" r:id="rId32"/>
    <p:sldLayoutId id="2147483841" r:id="rId33"/>
    <p:sldLayoutId id="2147483842" r:id="rId34"/>
    <p:sldLayoutId id="2147483843" r:id="rId35"/>
    <p:sldLayoutId id="2147483844" r:id="rId36"/>
    <p:sldLayoutId id="2147483845" r:id="rId37"/>
    <p:sldLayoutId id="2147483846" r:id="rId38"/>
    <p:sldLayoutId id="2147483847" r:id="rId39"/>
    <p:sldLayoutId id="2147483848" r:id="rId40"/>
    <p:sldLayoutId id="2147483849" r:id="rId41"/>
    <p:sldLayoutId id="2147483850" r:id="rId42"/>
    <p:sldLayoutId id="2147483851" r:id="rId43"/>
    <p:sldLayoutId id="2147483852" r:id="rId44"/>
    <p:sldLayoutId id="2147483853" r:id="rId45"/>
    <p:sldLayoutId id="2147483854" r:id="rId46"/>
    <p:sldLayoutId id="2147483855" r:id="rId47"/>
    <p:sldLayoutId id="2147483856"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FC20B22-1FEC-4C79-A8B1-68F5EB0D328B}"/>
              </a:ext>
            </a:extLst>
          </p:cNvPr>
          <p:cNvGraphicFramePr>
            <a:graphicFrameLocks noChangeAspect="1"/>
          </p:cNvGraphicFramePr>
          <p:nvPr userDrawn="1">
            <p:custDataLst>
              <p:tags r:id="rId40"/>
            </p:custDataLst>
            <p:extLst>
              <p:ext uri="{D42A27DB-BD31-4B8C-83A1-F6EECF244321}">
                <p14:modId xmlns:p14="http://schemas.microsoft.com/office/powerpoint/2010/main" val="1187256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25" imgH="426" progId="TCLayout.ActiveDocument.1">
                  <p:embed/>
                </p:oleObj>
              </mc:Choice>
              <mc:Fallback>
                <p:oleObj name="think-cell Slide" r:id="rId41" imgW="425" imgH="426" progId="TCLayout.ActiveDocument.1">
                  <p:embed/>
                  <p:pic>
                    <p:nvPicPr>
                      <p:cNvPr id="5" name="Object 4" hidden="1">
                        <a:extLst>
                          <a:ext uri="{FF2B5EF4-FFF2-40B4-BE49-F238E27FC236}">
                            <a16:creationId xmlns:a16="http://schemas.microsoft.com/office/drawing/2014/main" id="{0FC20B22-1FEC-4C79-A8B1-68F5EB0D328B}"/>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81000" y="391852"/>
            <a:ext cx="11430000" cy="401362"/>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381159" y="1163782"/>
            <a:ext cx="1142983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43"/>
              </a:buBlip>
              <a:defRPr sz="2000" kern="1200" cap="all" normalizeH="0" baseline="10000">
                <a:solidFill>
                  <a:schemeClr val="bg2"/>
                </a:solidFill>
                <a:latin typeface="MetricHPE Light" panose="020B0303030202060203" pitchFamily="34" charset="0"/>
              </a:defRPr>
            </a:lvl1pPr>
          </a:lstStyle>
          <a:p>
            <a:pPr defTabSz="1088421">
              <a:buFontTx/>
              <a:buBlip>
                <a:blip r:embed="rId44"/>
              </a:buBlip>
            </a:pPr>
            <a:fld id="{104FC826-72BB-4AF1-BA01-A94F7396A7DC}" type="slidenum">
              <a:rPr lang="en-US" smtClean="0"/>
              <a:pPr defTabSz="1088421">
                <a:buFontTx/>
                <a:buBlip>
                  <a:blip r:embed="rId44"/>
                </a:buBlip>
              </a:pPr>
              <a:t>‹#›</a:t>
            </a:fld>
            <a:endParaRPr lang="en-US" dirty="0"/>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bg2"/>
                </a:solidFill>
                <a:latin typeface="MetricHPE Light" panose="020B0303030202060203" pitchFamily="34" charset="0"/>
              </a:defRPr>
            </a:lvl1pPr>
          </a:lstStyle>
          <a:p>
            <a:r>
              <a:rPr lang="en-US" dirty="0"/>
              <a:t>Confidential</a:t>
            </a:r>
          </a:p>
        </p:txBody>
      </p:sp>
    </p:spTree>
    <p:extLst>
      <p:ext uri="{BB962C8B-B14F-4D97-AF65-F5344CB8AC3E}">
        <p14:creationId xmlns:p14="http://schemas.microsoft.com/office/powerpoint/2010/main" val="303955636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 id="2147483891" r:id="rId34"/>
    <p:sldLayoutId id="2147483892" r:id="rId35"/>
    <p:sldLayoutId id="2147483893" r:id="rId36"/>
    <p:sldLayoutId id="2147483894" r:id="rId37"/>
    <p:sldLayoutId id="214748389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tx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
          <a:schemeClr val="tx1"/>
        </a:buClr>
        <a:buFont typeface="MetricHPE Light" panose="020B0303030202060203" pitchFamily="34" charset="0"/>
        <a:buChar char="•"/>
        <a:defRPr sz="2000" kern="1200">
          <a:solidFill>
            <a:schemeClr val="tx1"/>
          </a:solidFill>
          <a:latin typeface="MetricHPE Light" panose="020B0303030202060203" pitchFamily="34" charset="0"/>
          <a:ea typeface="+mn-ea"/>
          <a:cs typeface="+mn-cs"/>
        </a:defRPr>
      </a:lvl1pPr>
      <a:lvl2pPr marL="411480" indent="-182880" algn="l" defTabSz="914400" rtl="0" eaLnBrk="1" latinLnBrk="0" hangingPunct="1">
        <a:lnSpc>
          <a:spcPct val="90000"/>
        </a:lnSpc>
        <a:spcBef>
          <a:spcPts val="400"/>
        </a:spcBef>
        <a:buClr>
          <a:schemeClr val="tx1"/>
        </a:buClr>
        <a:buSzPct val="90000"/>
        <a:buFont typeface="MetricHPE Light" panose="020B0303030202060203" pitchFamily="34" charset="0"/>
        <a:buChar char="•"/>
        <a:defRPr sz="1800" kern="1200">
          <a:solidFill>
            <a:schemeClr val="tx1"/>
          </a:solidFill>
          <a:latin typeface="MetricHPE Light" panose="020B0303030202060203" pitchFamily="34" charset="0"/>
          <a:ea typeface="+mn-ea"/>
          <a:cs typeface="+mn-cs"/>
        </a:defRPr>
      </a:lvl2pPr>
      <a:lvl3pPr marL="548640" indent="-137160" algn="l" defTabSz="914400" rtl="0" eaLnBrk="1" latinLnBrk="0" hangingPunct="1">
        <a:lnSpc>
          <a:spcPct val="90000"/>
        </a:lnSpc>
        <a:spcBef>
          <a:spcPts val="400"/>
        </a:spcBef>
        <a:buClr>
          <a:schemeClr val="tx1"/>
        </a:buClr>
        <a:buFont typeface="MetricHPE Light" panose="020B0303030202060203" pitchFamily="34" charset="0"/>
        <a:buChar char="–"/>
        <a:defRPr sz="1600" kern="1200">
          <a:solidFill>
            <a:schemeClr val="tx1"/>
          </a:solidFill>
          <a:latin typeface="MetricHPE Light" panose="020B0303030202060203" pitchFamily="34" charset="0"/>
          <a:ea typeface="+mn-ea"/>
          <a:cs typeface="+mn-cs"/>
        </a:defRPr>
      </a:lvl3pPr>
      <a:lvl4pPr marL="731520" indent="-137160" algn="l" defTabSz="914400" rtl="0" eaLnBrk="1" latinLnBrk="0" hangingPunct="1">
        <a:lnSpc>
          <a:spcPct val="90000"/>
        </a:lnSpc>
        <a:spcBef>
          <a:spcPts val="400"/>
        </a:spcBef>
        <a:buClr>
          <a:schemeClr val="tx1"/>
        </a:buClr>
        <a:buFont typeface="MetricHPE Light" panose="020B0303030202060203" pitchFamily="34" charset="0"/>
        <a:buChar char="–"/>
        <a:defRPr sz="1400" kern="1200">
          <a:solidFill>
            <a:schemeClr val="tx1"/>
          </a:solidFill>
          <a:latin typeface="MetricHPE Light" panose="020B0303030202060203" pitchFamily="34" charset="0"/>
          <a:ea typeface="+mn-ea"/>
          <a:cs typeface="+mn-cs"/>
        </a:defRPr>
      </a:lvl4pPr>
      <a:lvl5pPr marL="868680" indent="-137160" algn="l" defTabSz="914400" rtl="0" eaLnBrk="1" latinLnBrk="0" hangingPunct="1">
        <a:lnSpc>
          <a:spcPct val="90000"/>
        </a:lnSpc>
        <a:spcBef>
          <a:spcPts val="400"/>
        </a:spcBef>
        <a:buClr>
          <a:schemeClr val="tx1"/>
        </a:buClr>
        <a:buFont typeface="MetricHPE Light" panose="020B0303030202060203" pitchFamily="34" charset="0"/>
        <a:buChar char="–"/>
        <a:defRPr sz="1400" kern="1200">
          <a:solidFill>
            <a:schemeClr val="tx1"/>
          </a:solidFill>
          <a:latin typeface="MetricHPE Light" panose="020B03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32">
          <p15:clr>
            <a:srgbClr val="F26B43"/>
          </p15:clr>
        </p15:guide>
        <p15:guide id="6" orient="horz" pos="3840">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41"/>
              </a:buBlip>
              <a:defRPr sz="2000" kern="1200" cap="all" normalizeH="0" baseline="10000">
                <a:solidFill>
                  <a:schemeClr val="bg1"/>
                </a:solidFill>
                <a:latin typeface="+mn-lt"/>
              </a:defRPr>
            </a:lvl1pPr>
          </a:lstStyle>
          <a:p>
            <a:pPr defTabSz="1088421"/>
            <a:fld id="{104FC826-72BB-4AF1-BA01-A94F7396A7DC}" type="slidenum">
              <a:rPr lang="en-US" smtClean="0"/>
              <a:pPr defTabSz="1088421"/>
              <a:t>‹#›</a:t>
            </a:fld>
            <a:endParaRPr lang="en-US"/>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1746821335"/>
      </p:ext>
    </p:extLst>
  </p:cSld>
  <p:clrMap bg1="lt1" tx1="dk1" bg2="lt2" tx2="dk2" accent1="accent1" accent2="accent2" accent3="accent3" accent4="accent4" accent5="accent5" accent6="accent6" hlink="hlink" folHlink="folHlink"/>
  <p:sldLayoutIdLst>
    <p:sldLayoutId id="2147483897" r:id="rId1"/>
    <p:sldLayoutId id="2147483935"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 id="2147483925" r:id="rId30"/>
    <p:sldLayoutId id="2147483926" r:id="rId31"/>
    <p:sldLayoutId id="2147483927" r:id="rId32"/>
    <p:sldLayoutId id="2147483928" r:id="rId33"/>
    <p:sldLayoutId id="2147483929" r:id="rId34"/>
    <p:sldLayoutId id="2147483930" r:id="rId35"/>
    <p:sldLayoutId id="2147483931" r:id="rId36"/>
    <p:sldLayoutId id="2147483932" r:id="rId37"/>
    <p:sldLayoutId id="2147483933" r:id="rId38"/>
    <p:sldLayoutId id="2147483934"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bg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8"/>
              </a:buBlip>
              <a:defRPr sz="2000" kern="1200" cap="all" normalizeH="0" baseline="10000">
                <a:solidFill>
                  <a:schemeClr val="tx1"/>
                </a:solidFill>
                <a:latin typeface="+mn-lt"/>
              </a:defRPr>
            </a:lvl1pPr>
          </a:lstStyle>
          <a:p>
            <a:fld id="{60E5E6DD-DF66-4F15-B993-8B5E75B915F7}" type="slidenum">
              <a:rPr lang="en-GB" smtClean="0"/>
              <a:t>‹#›</a:t>
            </a:fld>
            <a:endParaRPr lang="en-GB"/>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endParaRPr lang="en-GB"/>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solidFill>
                <a:prstClr val="black"/>
              </a:solidFill>
            </a:endParaRPr>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graphicFrame>
        <p:nvGraphicFramePr>
          <p:cNvPr id="4" name="Object 3" hidden="1">
            <a:extLst>
              <a:ext uri="{FF2B5EF4-FFF2-40B4-BE49-F238E27FC236}">
                <a16:creationId xmlns:a16="http://schemas.microsoft.com/office/drawing/2014/main" id="{2AB53D8E-5D76-B3E8-E169-8DC6BA48D8C8}"/>
              </a:ext>
            </a:extLst>
          </p:cNvPr>
          <p:cNvGraphicFramePr>
            <a:graphicFrameLocks noChangeAspect="1"/>
          </p:cNvGraphicFramePr>
          <p:nvPr>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6" progId="TCLayout.ActiveDocument.1">
                  <p:embed/>
                </p:oleObj>
              </mc:Choice>
              <mc:Fallback>
                <p:oleObj name="think-cell Slide" r:id="rId9" imgW="473" imgH="476" progId="TCLayout.ActiveDocument.1">
                  <p:embed/>
                  <p:pic>
                    <p:nvPicPr>
                      <p:cNvPr id="4" name="Object 3" hidden="1">
                        <a:extLst>
                          <a:ext uri="{FF2B5EF4-FFF2-40B4-BE49-F238E27FC236}">
                            <a16:creationId xmlns:a16="http://schemas.microsoft.com/office/drawing/2014/main" id="{2AB53D8E-5D76-B3E8-E169-8DC6BA48D8C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15596422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609600" y="73641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9060648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bg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1"/>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HPE Internal Use Only</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1298653081"/>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 id="2147483976" r:id="rId30"/>
    <p:sldLayoutId id="2147483977" r:id="rId31"/>
    <p:sldLayoutId id="2147483978" r:id="rId32"/>
    <p:sldLayoutId id="2147483979" r:id="rId33"/>
    <p:sldLayoutId id="2147483980" r:id="rId34"/>
    <p:sldLayoutId id="2147483981" r:id="rId35"/>
    <p:sldLayoutId id="2147483982" r:id="rId36"/>
    <p:sldLayoutId id="2147483983" r:id="rId37"/>
    <p:sldLayoutId id="2147483984" r:id="rId38"/>
    <p:sldLayoutId id="2147483985" r:id="rId39"/>
    <p:sldLayoutId id="2147483986" r:id="rId40"/>
    <p:sldLayoutId id="2147483987" r:id="rId41"/>
    <p:sldLayoutId id="2147483988" r:id="rId42"/>
    <p:sldLayoutId id="2147483989" r:id="rId43"/>
    <p:sldLayoutId id="2147483990" r:id="rId44"/>
    <p:sldLayoutId id="2147483991" r:id="rId45"/>
    <p:sldLayoutId id="2147483992" r:id="rId46"/>
    <p:sldLayoutId id="2147483993" r:id="rId47"/>
    <p:sldLayoutId id="2147483994" r:id="rId48"/>
    <p:sldLayoutId id="2147483995"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48"/>
            </p:custDataLst>
            <p:extLst>
              <p:ext uri="{D42A27DB-BD31-4B8C-83A1-F6EECF244321}">
                <p14:modId xmlns:p14="http://schemas.microsoft.com/office/powerpoint/2010/main" val="139371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395" imgH="394" progId="TCLayout.ActiveDocument.1">
                  <p:embed/>
                </p:oleObj>
              </mc:Choice>
              <mc:Fallback>
                <p:oleObj name="think-cell Slide" r:id="rId49" imgW="395" imgH="394" progId="TCLayout.ActiveDocument.1">
                  <p:embed/>
                  <p:pic>
                    <p:nvPicPr>
                      <p:cNvPr id="5" name="Object 4"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1"/>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398285190"/>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4019" r:id="rId23"/>
    <p:sldLayoutId id="2147484020" r:id="rId24"/>
    <p:sldLayoutId id="2147484021" r:id="rId25"/>
    <p:sldLayoutId id="2147484022" r:id="rId26"/>
    <p:sldLayoutId id="2147484023" r:id="rId27"/>
    <p:sldLayoutId id="2147484024" r:id="rId28"/>
    <p:sldLayoutId id="2147484025" r:id="rId29"/>
    <p:sldLayoutId id="2147484026" r:id="rId30"/>
    <p:sldLayoutId id="2147484027" r:id="rId31"/>
    <p:sldLayoutId id="2147484028" r:id="rId32"/>
    <p:sldLayoutId id="2147484029" r:id="rId33"/>
    <p:sldLayoutId id="2147484030" r:id="rId34"/>
    <p:sldLayoutId id="2147484031" r:id="rId35"/>
    <p:sldLayoutId id="2147484032" r:id="rId36"/>
    <p:sldLayoutId id="2147484033" r:id="rId37"/>
    <p:sldLayoutId id="2147484034" r:id="rId38"/>
    <p:sldLayoutId id="2147484035" r:id="rId39"/>
    <p:sldLayoutId id="2147484036" r:id="rId40"/>
    <p:sldLayoutId id="2147484037" r:id="rId41"/>
    <p:sldLayoutId id="2147484038" r:id="rId42"/>
    <p:sldLayoutId id="2147484039" r:id="rId43"/>
    <p:sldLayoutId id="2147484040" r:id="rId44"/>
    <p:sldLayoutId id="2147484041" r:id="rId45"/>
    <p:sldLayoutId id="2147484042"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image" Target="../media/image1.png"/><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image" Target="../media/image12.emf"/><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oleObject" Target="../embeddings/oleObject4.bin"/><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slideLayout" Target="../slideLayouts/slideLayout208.xml"/><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3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54.emf"/><Relationship Id="rId3" Type="http://schemas.openxmlformats.org/officeDocument/2006/relationships/image" Target="../media/image45.tiff"/><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6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tiff"/><Relationship Id="rId10" Type="http://schemas.openxmlformats.org/officeDocument/2006/relationships/image" Target="../media/image51.jpeg"/><Relationship Id="rId4" Type="http://schemas.openxmlformats.org/officeDocument/2006/relationships/image" Target="../media/image5.png"/><Relationship Id="rId9" Type="http://schemas.openxmlformats.org/officeDocument/2006/relationships/image" Target="../media/image50.jpe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9.xml"/><Relationship Id="rId1" Type="http://schemas.openxmlformats.org/officeDocument/2006/relationships/slideLayout" Target="../slideLayouts/slideLayout98.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2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0.xml"/><Relationship Id="rId1" Type="http://schemas.openxmlformats.org/officeDocument/2006/relationships/slideLayout" Target="../slideLayouts/slideLayout98.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01.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1.png"/><Relationship Id="rId4" Type="http://schemas.openxmlformats.org/officeDocument/2006/relationships/image" Target="../media/image61.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0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71.jpeg"/><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7.xml"/><Relationship Id="rId1" Type="http://schemas.openxmlformats.org/officeDocument/2006/relationships/tags" Target="../tags/tag26.x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8.png"/><Relationship Id="rId1" Type="http://schemas.openxmlformats.org/officeDocument/2006/relationships/slideLayout" Target="../slideLayouts/slideLayout157.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gif"/><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1.xml"/><Relationship Id="rId5" Type="http://schemas.openxmlformats.org/officeDocument/2006/relationships/hyperlink" Target="https://epochai.org/"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8" Type="http://schemas.openxmlformats.org/officeDocument/2006/relationships/hyperlink" Target="https://github.com/bigscience-workshop/bigscience/" TargetMode="External"/><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arxiv.org/html/2401.00134v1" TargetMode="External"/><Relationship Id="rId9" Type="http://schemas.openxmlformats.org/officeDocument/2006/relationships/hyperlink" Target="https://arxiv.org/pdf/2304.09871.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tmp"/><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8.tmp"/><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F05E50B2-AB22-4A7A-83F4-EBD278039190}"/>
              </a:ext>
            </a:extLst>
          </p:cNvPr>
          <p:cNvSpPr>
            <a:spLocks noGrp="1"/>
          </p:cNvSpPr>
          <p:nvPr>
            <p:ph type="body" sz="quarter" idx="13"/>
          </p:nvPr>
        </p:nvSpPr>
        <p:spPr>
          <a:xfrm>
            <a:off x="290747" y="5375147"/>
            <a:ext cx="5489578" cy="339214"/>
          </a:xfrm>
        </p:spPr>
        <p:txBody>
          <a:bodyPr/>
          <a:lstStyle/>
          <a:p>
            <a:r>
              <a:rPr lang="en-US" dirty="0"/>
              <a:t>World Summit AI - Montreal</a:t>
            </a:r>
          </a:p>
          <a:p>
            <a:r>
              <a:rPr lang="en-US" dirty="0"/>
              <a:t>April 24</a:t>
            </a:r>
            <a:r>
              <a:rPr lang="en-US" baseline="30000" dirty="0"/>
              <a:t>th</a:t>
            </a:r>
            <a:r>
              <a:rPr lang="en-US" dirty="0"/>
              <a:t>, 2024</a:t>
            </a:r>
          </a:p>
        </p:txBody>
      </p:sp>
      <p:sp>
        <p:nvSpPr>
          <p:cNvPr id="3" name="Subtitle">
            <a:extLst>
              <a:ext uri="{FF2B5EF4-FFF2-40B4-BE49-F238E27FC236}">
                <a16:creationId xmlns:a16="http://schemas.microsoft.com/office/drawing/2014/main" id="{940F81D8-5C7D-4F33-A461-CA45B169FF0D}"/>
              </a:ext>
            </a:extLst>
          </p:cNvPr>
          <p:cNvSpPr>
            <a:spLocks noGrp="1"/>
          </p:cNvSpPr>
          <p:nvPr>
            <p:ph type="subTitle" idx="1"/>
          </p:nvPr>
        </p:nvSpPr>
        <p:spPr>
          <a:xfrm>
            <a:off x="290746" y="4133087"/>
            <a:ext cx="10553099" cy="1242059"/>
          </a:xfrm>
        </p:spPr>
        <p:txBody>
          <a:bodyPr/>
          <a:lstStyle/>
          <a:p>
            <a:pPr>
              <a:lnSpc>
                <a:spcPct val="100000"/>
              </a:lnSpc>
            </a:pPr>
            <a:r>
              <a:rPr lang="en-US" sz="3200" dirty="0">
                <a:latin typeface="+mj-lt"/>
              </a:rPr>
              <a:t>Nicolas </a:t>
            </a:r>
            <a:r>
              <a:rPr lang="en-US" sz="3200" i="0" dirty="0">
                <a:effectLst/>
                <a:latin typeface="+mj-lt"/>
              </a:rPr>
              <a:t>Dubé</a:t>
            </a:r>
            <a:r>
              <a:rPr lang="en-US" sz="2400" i="0" dirty="0">
                <a:effectLst/>
                <a:latin typeface="+mj-lt"/>
              </a:rPr>
              <a:t>, Ph.D.</a:t>
            </a:r>
            <a:endParaRPr lang="en-US" sz="2400" dirty="0">
              <a:latin typeface="+mj-lt"/>
            </a:endParaRPr>
          </a:p>
          <a:p>
            <a:pPr>
              <a:lnSpc>
                <a:spcPct val="100000"/>
              </a:lnSpc>
            </a:pPr>
            <a:r>
              <a:rPr lang="en-US" sz="2000" dirty="0">
                <a:latin typeface="+mj-lt"/>
              </a:rPr>
              <a:t>HPE Senior Fellow and Chief Architect</a:t>
            </a:r>
          </a:p>
          <a:p>
            <a:pPr>
              <a:lnSpc>
                <a:spcPct val="100000"/>
              </a:lnSpc>
            </a:pPr>
            <a:r>
              <a:rPr lang="en-US" sz="2000" dirty="0">
                <a:latin typeface="+mj-lt"/>
              </a:rPr>
              <a:t>HPC and AI Business Unit</a:t>
            </a:r>
          </a:p>
        </p:txBody>
      </p:sp>
      <p:sp>
        <p:nvSpPr>
          <p:cNvPr id="2" name="Title">
            <a:extLst>
              <a:ext uri="{FF2B5EF4-FFF2-40B4-BE49-F238E27FC236}">
                <a16:creationId xmlns:a16="http://schemas.microsoft.com/office/drawing/2014/main" id="{6D650731-F75D-4A00-8A26-A472193D371A}"/>
              </a:ext>
            </a:extLst>
          </p:cNvPr>
          <p:cNvSpPr>
            <a:spLocks noGrp="1"/>
          </p:cNvSpPr>
          <p:nvPr>
            <p:ph type="title"/>
          </p:nvPr>
        </p:nvSpPr>
        <p:spPr/>
        <p:txBody>
          <a:bodyPr/>
          <a:lstStyle/>
          <a:p>
            <a:r>
              <a:rPr lang="en-US" dirty="0"/>
              <a:t>Supercomputing for AI</a:t>
            </a:r>
            <a:br>
              <a:rPr lang="en-US" dirty="0"/>
            </a:br>
            <a:r>
              <a:rPr lang="en-US" sz="3200" b="1" dirty="0">
                <a:latin typeface="+mj-lt"/>
              </a:rPr>
              <a:t>Today, tomorrow, and how to do it in a sustainable way</a:t>
            </a:r>
            <a:endParaRPr lang="en-US" dirty="0"/>
          </a:p>
        </p:txBody>
      </p:sp>
      <p:sp>
        <p:nvSpPr>
          <p:cNvPr id="5" name="TextBox 4">
            <a:extLst>
              <a:ext uri="{FF2B5EF4-FFF2-40B4-BE49-F238E27FC236}">
                <a16:creationId xmlns:a16="http://schemas.microsoft.com/office/drawing/2014/main" id="{752AC025-F88C-5C13-A28A-AB03CC5AB623}"/>
              </a:ext>
            </a:extLst>
          </p:cNvPr>
          <p:cNvSpPr txBox="1"/>
          <p:nvPr/>
        </p:nvSpPr>
        <p:spPr>
          <a:xfrm>
            <a:off x="962526" y="902368"/>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dirty="0" err="1"/>
          </a:p>
        </p:txBody>
      </p:sp>
      <p:sp>
        <p:nvSpPr>
          <p:cNvPr id="6" name="TextBox 5">
            <a:extLst>
              <a:ext uri="{FF2B5EF4-FFF2-40B4-BE49-F238E27FC236}">
                <a16:creationId xmlns:a16="http://schemas.microsoft.com/office/drawing/2014/main" id="{A0ED703F-0001-E94B-B539-BA66BF5AC893}"/>
              </a:ext>
            </a:extLst>
          </p:cNvPr>
          <p:cNvSpPr txBox="1"/>
          <p:nvPr/>
        </p:nvSpPr>
        <p:spPr>
          <a:xfrm>
            <a:off x="733926" y="902368"/>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dirty="0" err="1"/>
          </a:p>
        </p:txBody>
      </p:sp>
    </p:spTree>
    <p:extLst>
      <p:ext uri="{BB962C8B-B14F-4D97-AF65-F5344CB8AC3E}">
        <p14:creationId xmlns:p14="http://schemas.microsoft.com/office/powerpoint/2010/main" val="50470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5DA9A9D-0C81-49AC-A0DE-20127AA4AE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95" imgH="394" progId="TCLayout.ActiveDocument.1">
                  <p:embed/>
                </p:oleObj>
              </mc:Choice>
              <mc:Fallback>
                <p:oleObj name="think-cell Slide" r:id="rId24" imgW="395" imgH="394" progId="TCLayout.ActiveDocument.1">
                  <p:embed/>
                  <p:pic>
                    <p:nvPicPr>
                      <p:cNvPr id="8" name="think-cell data - do not delete" hidden="1">
                        <a:extLst>
                          <a:ext uri="{FF2B5EF4-FFF2-40B4-BE49-F238E27FC236}">
                            <a16:creationId xmlns:a16="http://schemas.microsoft.com/office/drawing/2014/main" id="{55DA9A9D-0C81-49AC-A0DE-20127AA4AEAD}"/>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005F6A-3A5A-1CE8-0456-16B7DCBFD791}"/>
              </a:ext>
            </a:extLst>
          </p:cNvPr>
          <p:cNvSpPr>
            <a:spLocks noGrp="1"/>
          </p:cNvSpPr>
          <p:nvPr>
            <p:ph type="title"/>
          </p:nvPr>
        </p:nvSpPr>
        <p:spPr>
          <a:xfrm>
            <a:off x="289122" y="398368"/>
            <a:ext cx="11598077" cy="868680"/>
          </a:xfrm>
        </p:spPr>
        <p:txBody>
          <a:bodyPr vert="horz"/>
          <a:lstStyle/>
          <a:p>
            <a:r>
              <a:rPr lang="en-US"/>
              <a:t>Supercomputing technology also allows us to train trillion parameter (GPT4-sized) models as one single monolithic model</a:t>
            </a:r>
          </a:p>
        </p:txBody>
      </p:sp>
      <p:sp>
        <p:nvSpPr>
          <p:cNvPr id="3" name="Slide Number Placeholder 2">
            <a:extLst>
              <a:ext uri="{FF2B5EF4-FFF2-40B4-BE49-F238E27FC236}">
                <a16:creationId xmlns:a16="http://schemas.microsoft.com/office/drawing/2014/main" id="{25B307C4-4ED0-D8AD-6E91-0356304EC6DB}"/>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26"/>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26"/>
                </a:buBlip>
                <a:tabLst/>
                <a:defRPr/>
              </a:pPr>
              <a:t>10</a:t>
            </a:fld>
            <a:endParaRPr kumimoji="0" lang="en-US" sz="2000" b="0" i="0" u="none" strike="noStrike" kern="1200" cap="all" spc="0" normalizeH="0" baseline="10000" noProof="0">
              <a:ln>
                <a:noFill/>
              </a:ln>
              <a:solidFill>
                <a:prstClr val="black"/>
              </a:solidFill>
              <a:effectLst/>
              <a:uLnTx/>
              <a:uFillTx/>
              <a:latin typeface="MetricHPE"/>
              <a:ea typeface="+mn-ea"/>
              <a:cs typeface="+mn-cs"/>
            </a:endParaRPr>
          </a:p>
        </p:txBody>
      </p:sp>
      <p:sp>
        <p:nvSpPr>
          <p:cNvPr id="4" name="Footer Placeholder 3">
            <a:extLst>
              <a:ext uri="{FF2B5EF4-FFF2-40B4-BE49-F238E27FC236}">
                <a16:creationId xmlns:a16="http://schemas.microsoft.com/office/drawing/2014/main" id="{631693E6-C8C4-8702-E81D-0E988C16A17F}"/>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Confidential</a:t>
            </a:r>
          </a:p>
        </p:txBody>
      </p:sp>
      <p:sp>
        <p:nvSpPr>
          <p:cNvPr id="89" name="TextBox 88">
            <a:extLst>
              <a:ext uri="{FF2B5EF4-FFF2-40B4-BE49-F238E27FC236}">
                <a16:creationId xmlns:a16="http://schemas.microsoft.com/office/drawing/2014/main" id="{024BD183-314F-E1E5-4DB0-DAF3635CA2CB}"/>
              </a:ext>
            </a:extLst>
          </p:cNvPr>
          <p:cNvSpPr txBox="1"/>
          <p:nvPr/>
        </p:nvSpPr>
        <p:spPr>
          <a:xfrm>
            <a:off x="285743" y="1476375"/>
            <a:ext cx="914400" cy="292100"/>
          </a:xfrm>
          <a:prstGeom prst="rect">
            <a:avLst/>
          </a:prstGeom>
          <a:noFill/>
          <a:ln w="57150">
            <a:noFill/>
            <a:miter lim="800000"/>
          </a:ln>
        </p:spPr>
        <p:txBody>
          <a:bodyPr wrap="non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1" i="0" u="none" strike="noStrike" kern="1200" cap="none" spc="0" normalizeH="0" baseline="0" noProof="0">
                <a:ln>
                  <a:noFill/>
                </a:ln>
                <a:solidFill>
                  <a:prstClr val="black"/>
                </a:solidFill>
                <a:effectLst/>
                <a:uLnTx/>
                <a:uFillTx/>
                <a:latin typeface="MetricHPE"/>
                <a:ea typeface="+mn-ea"/>
                <a:cs typeface="+mn-cs"/>
              </a:rPr>
              <a:t>Time to Train Model vs. System Size</a:t>
            </a:r>
          </a:p>
        </p:txBody>
      </p:sp>
      <p:cxnSp>
        <p:nvCxnSpPr>
          <p:cNvPr id="90" name="Straight Connector 89">
            <a:extLst>
              <a:ext uri="{FF2B5EF4-FFF2-40B4-BE49-F238E27FC236}">
                <a16:creationId xmlns:a16="http://schemas.microsoft.com/office/drawing/2014/main" id="{89AA5F78-5109-2E93-3B66-743CDEF9B77F}"/>
              </a:ext>
            </a:extLst>
          </p:cNvPr>
          <p:cNvCxnSpPr>
            <a:cxnSpLocks/>
          </p:cNvCxnSpPr>
          <p:nvPr/>
        </p:nvCxnSpPr>
        <p:spPr>
          <a:xfrm>
            <a:off x="370550" y="1766888"/>
            <a:ext cx="6387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F717D980-154B-083B-C088-95A0844B5D12}"/>
              </a:ext>
            </a:extLst>
          </p:cNvPr>
          <p:cNvSpPr/>
          <p:nvPr/>
        </p:nvSpPr>
        <p:spPr bwMode="ltGray">
          <a:xfrm>
            <a:off x="7163077" y="1766887"/>
            <a:ext cx="4332303" cy="396557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etricHPE"/>
                <a:ea typeface="+mn-ea"/>
                <a:cs typeface="+mn-cs"/>
              </a:rPr>
              <a:t>With supercomputing technology, we’re able to train a GPT-4 size model in a monolithic approach in 49 days (at a cost of $150M), compared to 91 days without supercomputing (at a cost of $272M)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etricHPE"/>
                <a:ea typeface="+mn-ea"/>
                <a:cs typeface="+mn-cs"/>
              </a:rPr>
              <a:t>This contrasts with an MOE approach where a model can be trained in 12 days without supercomputing, and 7 days with supercomputing</a:t>
            </a:r>
          </a:p>
        </p:txBody>
      </p:sp>
      <p:sp>
        <p:nvSpPr>
          <p:cNvPr id="14" name="TextBox 13">
            <a:extLst>
              <a:ext uri="{FF2B5EF4-FFF2-40B4-BE49-F238E27FC236}">
                <a16:creationId xmlns:a16="http://schemas.microsoft.com/office/drawing/2014/main" id="{C827C4D1-1150-EFDE-E7AC-2948A298EC8E}"/>
              </a:ext>
            </a:extLst>
          </p:cNvPr>
          <p:cNvSpPr txBox="1"/>
          <p:nvPr/>
        </p:nvSpPr>
        <p:spPr>
          <a:xfrm>
            <a:off x="1377379" y="6242050"/>
            <a:ext cx="4332303" cy="364131"/>
          </a:xfrm>
          <a:prstGeom prst="rect">
            <a:avLst/>
          </a:prstGeom>
          <a:noFill/>
          <a:ln w="57150">
            <a:noFill/>
            <a:miter lim="800000"/>
          </a:ln>
        </p:spPr>
        <p:txBody>
          <a:bodyPr wrap="non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etricHPE"/>
                <a:ea typeface="+mn-ea"/>
                <a:cs typeface="+mn-cs"/>
              </a:rPr>
              <a:t>Note: Efficiency is shown as a % on each plot, defined as: Productive model training time / Total Time</a:t>
            </a:r>
          </a:p>
        </p:txBody>
      </p:sp>
      <p:graphicFrame>
        <p:nvGraphicFramePr>
          <p:cNvPr id="9" name="Chart 8">
            <a:extLst>
              <a:ext uri="{FF2B5EF4-FFF2-40B4-BE49-F238E27FC236}">
                <a16:creationId xmlns:a16="http://schemas.microsoft.com/office/drawing/2014/main" id="{D7411A34-622C-4F1E-76D3-B32331C89DB3}"/>
              </a:ext>
            </a:extLst>
          </p:cNvPr>
          <p:cNvGraphicFramePr/>
          <p:nvPr>
            <p:custDataLst>
              <p:tags r:id="rId2"/>
            </p:custDataLst>
          </p:nvPr>
        </p:nvGraphicFramePr>
        <p:xfrm>
          <a:off x="989013" y="1963738"/>
          <a:ext cx="5768975" cy="3221037"/>
        </p:xfrm>
        <a:graphic>
          <a:graphicData uri="http://schemas.openxmlformats.org/drawingml/2006/chart">
            <c:chart xmlns:c="http://schemas.openxmlformats.org/drawingml/2006/chart" xmlns:r="http://schemas.openxmlformats.org/officeDocument/2006/relationships" r:id="rId27"/>
          </a:graphicData>
        </a:graphic>
      </p:graphicFrame>
      <p:sp>
        <p:nvSpPr>
          <p:cNvPr id="24" name="Text Placeholder">
            <a:extLst>
              <a:ext uri="{FF2B5EF4-FFF2-40B4-BE49-F238E27FC236}">
                <a16:creationId xmlns:a16="http://schemas.microsoft.com/office/drawing/2014/main" id="{8E128660-A028-1677-30E2-E60637F52881}"/>
              </a:ext>
            </a:extLst>
          </p:cNvPr>
          <p:cNvSpPr>
            <a:spLocks noGrp="1"/>
          </p:cNvSpPr>
          <p:nvPr>
            <p:custDataLst>
              <p:tags r:id="rId3"/>
            </p:custDataLst>
          </p:nvPr>
        </p:nvSpPr>
        <p:spPr bwMode="auto">
          <a:xfrm>
            <a:off x="1870075" y="5103813"/>
            <a:ext cx="92075"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fld id="{AC3F304D-E090-406D-8479-4A946E6F5DF5}" type="datetime'''''''''''''''''''''''''''''''1'''''''''''''''''''''''''''">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t>1</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25" name="Text Placeholder">
            <a:extLst>
              <a:ext uri="{FF2B5EF4-FFF2-40B4-BE49-F238E27FC236}">
                <a16:creationId xmlns:a16="http://schemas.microsoft.com/office/drawing/2014/main" id="{3F274354-7D72-5910-9019-A37B24C04350}"/>
              </a:ext>
            </a:extLst>
          </p:cNvPr>
          <p:cNvSpPr>
            <a:spLocks noGrp="1"/>
          </p:cNvSpPr>
          <p:nvPr>
            <p:custDataLst>
              <p:tags r:id="rId4"/>
            </p:custDataLst>
          </p:nvPr>
        </p:nvSpPr>
        <p:spPr bwMode="auto">
          <a:xfrm>
            <a:off x="2505075" y="5103813"/>
            <a:ext cx="92075"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fld id="{2BA4AC28-9D5F-43C9-8A11-612F76B13CA7}" type="datetime'''''''''''''''''''2'''''">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t>2</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26" name="Text Placeholder">
            <a:extLst>
              <a:ext uri="{FF2B5EF4-FFF2-40B4-BE49-F238E27FC236}">
                <a16:creationId xmlns:a16="http://schemas.microsoft.com/office/drawing/2014/main" id="{575797F2-59C7-7941-C642-7F2DC8326919}"/>
              </a:ext>
            </a:extLst>
          </p:cNvPr>
          <p:cNvSpPr>
            <a:spLocks noGrp="1"/>
          </p:cNvSpPr>
          <p:nvPr>
            <p:custDataLst>
              <p:tags r:id="rId5"/>
            </p:custDataLst>
          </p:nvPr>
        </p:nvSpPr>
        <p:spPr bwMode="auto">
          <a:xfrm>
            <a:off x="3138488" y="5103813"/>
            <a:ext cx="92075"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fld id="{D7D39D87-2B4E-4377-8DBD-4BC061949B10}" type="datetime'''''''''''''''''''''''''''''''''''''''''''''''''''5'''''''">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t>5</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27" name="Text Placeholder">
            <a:extLst>
              <a:ext uri="{FF2B5EF4-FFF2-40B4-BE49-F238E27FC236}">
                <a16:creationId xmlns:a16="http://schemas.microsoft.com/office/drawing/2014/main" id="{E7B41BB9-DD36-EB16-AD99-BF3DB4CB3B7C}"/>
              </a:ext>
            </a:extLst>
          </p:cNvPr>
          <p:cNvSpPr>
            <a:spLocks noGrp="1"/>
          </p:cNvSpPr>
          <p:nvPr>
            <p:custDataLst>
              <p:tags r:id="rId6"/>
            </p:custDataLst>
          </p:nvPr>
        </p:nvSpPr>
        <p:spPr bwMode="auto">
          <a:xfrm>
            <a:off x="3733800" y="5103813"/>
            <a:ext cx="171450"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fld id="{A0285400-991F-4F0B-9039-E57B13D5E105}" type="datetime'''''''''''''''''''''1''0'''''''">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t>10</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28" name="Text Placeholder">
            <a:extLst>
              <a:ext uri="{FF2B5EF4-FFF2-40B4-BE49-F238E27FC236}">
                <a16:creationId xmlns:a16="http://schemas.microsoft.com/office/drawing/2014/main" id="{DCBEDB68-B82B-D313-7FF3-5C655991A82F}"/>
              </a:ext>
            </a:extLst>
          </p:cNvPr>
          <p:cNvSpPr>
            <a:spLocks noGrp="1"/>
          </p:cNvSpPr>
          <p:nvPr>
            <p:custDataLst>
              <p:tags r:id="rId7"/>
            </p:custDataLst>
          </p:nvPr>
        </p:nvSpPr>
        <p:spPr bwMode="auto">
          <a:xfrm>
            <a:off x="4368800" y="5103813"/>
            <a:ext cx="171450"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fld id="{B40A9E0F-DACC-43F4-A106-E908E984E6BB}" type="datetime'''''''''''2''''''''0'''''''''''''''''''''''''''''''''''''''''">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t>20</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29" name="Text Placeholder">
            <a:extLst>
              <a:ext uri="{FF2B5EF4-FFF2-40B4-BE49-F238E27FC236}">
                <a16:creationId xmlns:a16="http://schemas.microsoft.com/office/drawing/2014/main" id="{B324E32E-9419-B894-C681-F00B544FC2B1}"/>
              </a:ext>
            </a:extLst>
          </p:cNvPr>
          <p:cNvSpPr>
            <a:spLocks noGrp="1"/>
          </p:cNvSpPr>
          <p:nvPr>
            <p:custDataLst>
              <p:tags r:id="rId8"/>
            </p:custDataLst>
          </p:nvPr>
        </p:nvSpPr>
        <p:spPr bwMode="auto">
          <a:xfrm>
            <a:off x="5003800" y="5103813"/>
            <a:ext cx="171450"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fld id="{6EEEE50B-753C-4E2E-BD79-24A6AECC009D}" type="datetime'''''''''''''''''''''''''''''''''5''''''''''''''''''''''0'">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t>50</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30" name="Text Placeholder">
            <a:extLst>
              <a:ext uri="{FF2B5EF4-FFF2-40B4-BE49-F238E27FC236}">
                <a16:creationId xmlns:a16="http://schemas.microsoft.com/office/drawing/2014/main" id="{D8C272D9-CC1C-0394-E3F3-E900B11528AE}"/>
              </a:ext>
            </a:extLst>
          </p:cNvPr>
          <p:cNvSpPr>
            <a:spLocks noGrp="1"/>
          </p:cNvSpPr>
          <p:nvPr>
            <p:custDataLst>
              <p:tags r:id="rId9"/>
            </p:custDataLst>
          </p:nvPr>
        </p:nvSpPr>
        <p:spPr bwMode="auto">
          <a:xfrm>
            <a:off x="5597525" y="5103813"/>
            <a:ext cx="250825"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fld id="{C34412AE-A384-4779-85EC-B9DEB90FDEBE}" type="datetime'''''''''1''0''''''''''0'''''">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t>100</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31" name="Text Placeholder">
            <a:extLst>
              <a:ext uri="{FF2B5EF4-FFF2-40B4-BE49-F238E27FC236}">
                <a16:creationId xmlns:a16="http://schemas.microsoft.com/office/drawing/2014/main" id="{F7AC6B60-A81E-4FF0-DD6F-E187191CF2CE}"/>
              </a:ext>
            </a:extLst>
          </p:cNvPr>
          <p:cNvSpPr>
            <a:spLocks noGrp="1"/>
          </p:cNvSpPr>
          <p:nvPr>
            <p:custDataLst>
              <p:tags r:id="rId10"/>
            </p:custDataLst>
          </p:nvPr>
        </p:nvSpPr>
        <p:spPr bwMode="auto">
          <a:xfrm>
            <a:off x="6232525" y="5103813"/>
            <a:ext cx="250825"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fld id="{68DF2488-23B8-4DF4-8289-04C2739058E9}" type="datetime'''''''''''2''''''''''''''''''''''''''''''0''''''''''0'''''''''">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ctr" defTabSz="914400" rtl="0" eaLnBrk="1" fontAlgn="auto" latinLnBrk="0" hangingPunct="1">
                <a:lnSpc>
                  <a:spcPct val="90000"/>
                </a:lnSpc>
                <a:spcBef>
                  <a:spcPct val="0"/>
                </a:spcBef>
                <a:spcAft>
                  <a:spcPct val="0"/>
                </a:spcAft>
                <a:buClrTx/>
                <a:buSzTx/>
                <a:buFont typeface="" panose="020B0303030202060203" pitchFamily="34" charset="0"/>
                <a:buNone/>
                <a:tabLst/>
                <a:defRPr/>
              </a:pPr>
              <a:t>200</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cxnSp>
        <p:nvCxnSpPr>
          <p:cNvPr id="97" name="Straight Connector 96">
            <a:extLst>
              <a:ext uri="{FF2B5EF4-FFF2-40B4-BE49-F238E27FC236}">
                <a16:creationId xmlns:a16="http://schemas.microsoft.com/office/drawing/2014/main" id="{9A90EF65-3DC2-6D44-FB71-99AD0B33E1DF}"/>
              </a:ext>
            </a:extLst>
          </p:cNvPr>
          <p:cNvCxnSpPr/>
          <p:nvPr>
            <p:custDataLst>
              <p:tags r:id="rId11"/>
            </p:custDataLst>
          </p:nvPr>
        </p:nvCxnSpPr>
        <p:spPr bwMode="gray">
          <a:xfrm>
            <a:off x="452437" y="5381625"/>
            <a:ext cx="280988" cy="0"/>
          </a:xfrm>
          <a:prstGeom prst="line">
            <a:avLst/>
          </a:prstGeom>
          <a:ln w="19050" cap="rnd" cmpd="sng" algn="ctr">
            <a:solidFill>
              <a:schemeClr val="accent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F3C9B9E5-BFC0-564A-033C-D49789B02F85}"/>
              </a:ext>
            </a:extLst>
          </p:cNvPr>
          <p:cNvCxnSpPr/>
          <p:nvPr>
            <p:custDataLst>
              <p:tags r:id="rId12"/>
            </p:custDataLst>
          </p:nvPr>
        </p:nvCxnSpPr>
        <p:spPr bwMode="gray">
          <a:xfrm>
            <a:off x="452438" y="5605463"/>
            <a:ext cx="280988" cy="0"/>
          </a:xfrm>
          <a:prstGeom prst="line">
            <a:avLst/>
          </a:prstGeom>
          <a:ln w="19050"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18B753BC-C7C8-3ADB-BDA5-AAEBF2A452C8}"/>
              </a:ext>
            </a:extLst>
          </p:cNvPr>
          <p:cNvCxnSpPr/>
          <p:nvPr>
            <p:custDataLst>
              <p:tags r:id="rId13"/>
            </p:custDataLst>
          </p:nvPr>
        </p:nvCxnSpPr>
        <p:spPr bwMode="gray">
          <a:xfrm>
            <a:off x="452438" y="5829300"/>
            <a:ext cx="280988" cy="0"/>
          </a:xfrm>
          <a:prstGeom prst="line">
            <a:avLst/>
          </a:prstGeom>
          <a:ln w="19050" cap="rnd" cmpd="sng" algn="ctr">
            <a:solidFill>
              <a:schemeClr val="accent3"/>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9C3C74-6386-91B9-2B93-133CB28CE419}"/>
              </a:ext>
            </a:extLst>
          </p:cNvPr>
          <p:cNvCxnSpPr/>
          <p:nvPr>
            <p:custDataLst>
              <p:tags r:id="rId14"/>
            </p:custDataLst>
          </p:nvPr>
        </p:nvCxnSpPr>
        <p:spPr bwMode="gray">
          <a:xfrm>
            <a:off x="457200" y="6053138"/>
            <a:ext cx="271463" cy="0"/>
          </a:xfrm>
          <a:prstGeom prst="line">
            <a:avLst/>
          </a:prstGeom>
          <a:ln w="28575" cap="rnd" cmpd="sng" algn="ctr">
            <a:solidFill>
              <a:srgbClr val="00777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8" name="Oval 97">
            <a:extLst>
              <a:ext uri="{FF2B5EF4-FFF2-40B4-BE49-F238E27FC236}">
                <a16:creationId xmlns:a16="http://schemas.microsoft.com/office/drawing/2014/main" id="{EC323F34-E167-CC7B-9ABF-9C930987795F}"/>
              </a:ext>
            </a:extLst>
          </p:cNvPr>
          <p:cNvSpPr/>
          <p:nvPr>
            <p:custDataLst>
              <p:tags r:id="rId15"/>
            </p:custDataLst>
          </p:nvPr>
        </p:nvSpPr>
        <p:spPr bwMode="auto">
          <a:xfrm>
            <a:off x="554038" y="5343525"/>
            <a:ext cx="76200" cy="762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71" name="Oval 70">
            <a:extLst>
              <a:ext uri="{FF2B5EF4-FFF2-40B4-BE49-F238E27FC236}">
                <a16:creationId xmlns:a16="http://schemas.microsoft.com/office/drawing/2014/main" id="{4E71B406-9376-716E-3AFD-C2950F2534CF}"/>
              </a:ext>
            </a:extLst>
          </p:cNvPr>
          <p:cNvSpPr/>
          <p:nvPr>
            <p:custDataLst>
              <p:tags r:id="rId16"/>
            </p:custDataLst>
          </p:nvPr>
        </p:nvSpPr>
        <p:spPr bwMode="auto">
          <a:xfrm>
            <a:off x="554038" y="5567363"/>
            <a:ext cx="76200" cy="76200"/>
          </a:xfrm>
          <a:prstGeom prst="ellipse">
            <a:avLst/>
          </a:prstGeom>
          <a:solidFill>
            <a:schemeClr val="accent2"/>
          </a:solidFill>
          <a:ln w="9525" cap="flat" cmpd="sng" algn="ctr">
            <a:solidFill>
              <a:schemeClr val="accent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132" name="Oval 131">
            <a:extLst>
              <a:ext uri="{FF2B5EF4-FFF2-40B4-BE49-F238E27FC236}">
                <a16:creationId xmlns:a16="http://schemas.microsoft.com/office/drawing/2014/main" id="{FABA9644-AA68-19C0-5BDF-7694CB0D9021}"/>
              </a:ext>
            </a:extLst>
          </p:cNvPr>
          <p:cNvSpPr/>
          <p:nvPr>
            <p:custDataLst>
              <p:tags r:id="rId17"/>
            </p:custDataLst>
          </p:nvPr>
        </p:nvSpPr>
        <p:spPr bwMode="auto">
          <a:xfrm>
            <a:off x="554038" y="5791200"/>
            <a:ext cx="76200" cy="76200"/>
          </a:xfrm>
          <a:prstGeom prst="ellipse">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134" name="Oval 133">
            <a:extLst>
              <a:ext uri="{FF2B5EF4-FFF2-40B4-BE49-F238E27FC236}">
                <a16:creationId xmlns:a16="http://schemas.microsoft.com/office/drawing/2014/main" id="{973B48AF-FFCC-7FE8-D568-C8F555F353F7}"/>
              </a:ext>
            </a:extLst>
          </p:cNvPr>
          <p:cNvSpPr/>
          <p:nvPr>
            <p:custDataLst>
              <p:tags r:id="rId18"/>
            </p:custDataLst>
          </p:nvPr>
        </p:nvSpPr>
        <p:spPr bwMode="auto">
          <a:xfrm>
            <a:off x="554038" y="6015038"/>
            <a:ext cx="76200" cy="76200"/>
          </a:xfrm>
          <a:prstGeom prst="ellipse">
            <a:avLst/>
          </a:prstGeom>
          <a:solidFill>
            <a:srgbClr val="007770"/>
          </a:solidFill>
          <a:ln w="9525" cap="flat" cmpd="sng" algn="ctr">
            <a:solidFill>
              <a:srgbClr val="007770"/>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94" name="Text Placeholder">
            <a:extLst>
              <a:ext uri="{FF2B5EF4-FFF2-40B4-BE49-F238E27FC236}">
                <a16:creationId xmlns:a16="http://schemas.microsoft.com/office/drawing/2014/main" id="{FC4791F3-6102-E4B9-CB81-4B0EB72C0131}"/>
              </a:ext>
            </a:extLst>
          </p:cNvPr>
          <p:cNvSpPr>
            <a:spLocks noGrp="1"/>
          </p:cNvSpPr>
          <p:nvPr>
            <p:custDataLst>
              <p:tags r:id="rId19"/>
            </p:custDataLst>
          </p:nvPr>
        </p:nvSpPr>
        <p:spPr bwMode="auto">
          <a:xfrm>
            <a:off x="793750" y="5310188"/>
            <a:ext cx="1935163"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Tx/>
              <a:buSzTx/>
              <a:buFont typeface="" panose="020B0303030202060203" pitchFamily="34" charset="0"/>
              <a:buNone/>
              <a:tabLst/>
              <a:defRPr/>
            </a:pPr>
            <a:fld id="{11D2E8A6-F62D-4BB6-A74B-9BEDCC4C3308}" type="datetime'1''.8T Para''m''''et''''''e''rs (~''''''GP''T-''4) -'' Ba''se'">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l" defTabSz="914400" rtl="0" eaLnBrk="1" fontAlgn="auto" latinLnBrk="0" hangingPunct="1">
                <a:lnSpc>
                  <a:spcPct val="90000"/>
                </a:lnSpc>
                <a:spcBef>
                  <a:spcPct val="0"/>
                </a:spcBef>
                <a:spcAft>
                  <a:spcPct val="0"/>
                </a:spcAft>
                <a:buClrTx/>
                <a:buSzTx/>
                <a:buFont typeface="" panose="020B0303030202060203" pitchFamily="34" charset="0"/>
                <a:buNone/>
                <a:tabLst/>
                <a:defRPr/>
              </a:pPr>
              <a:t>1.8T Parameters (~GPT-4) - Base</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65" name="Text Placeholder">
            <a:extLst>
              <a:ext uri="{FF2B5EF4-FFF2-40B4-BE49-F238E27FC236}">
                <a16:creationId xmlns:a16="http://schemas.microsoft.com/office/drawing/2014/main" id="{203F05A3-D75C-F67A-D649-C154D8DB6D33}"/>
              </a:ext>
            </a:extLst>
          </p:cNvPr>
          <p:cNvSpPr>
            <a:spLocks noGrp="1"/>
          </p:cNvSpPr>
          <p:nvPr>
            <p:custDataLst>
              <p:tags r:id="rId20"/>
            </p:custDataLst>
          </p:nvPr>
        </p:nvSpPr>
        <p:spPr bwMode="auto">
          <a:xfrm>
            <a:off x="793750" y="5534025"/>
            <a:ext cx="2255838"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Tx/>
              <a:buSzTx/>
              <a:buFont typeface="" panose="020B0303030202060203" pitchFamily="34" charset="0"/>
              <a:buNone/>
              <a:tabLst/>
              <a:defRPr/>
            </a:pPr>
            <a:fld id="{28780E4A-68F9-4095-BFCB-46736FB6158C}" type="datetime'1.''''8''T ''Para''meter''s (''~G''PT-4)'' - ''''Optim''ized'">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l" defTabSz="914400" rtl="0" eaLnBrk="1" fontAlgn="auto" latinLnBrk="0" hangingPunct="1">
                <a:lnSpc>
                  <a:spcPct val="90000"/>
                </a:lnSpc>
                <a:spcBef>
                  <a:spcPct val="0"/>
                </a:spcBef>
                <a:spcAft>
                  <a:spcPct val="0"/>
                </a:spcAft>
                <a:buClrTx/>
                <a:buSzTx/>
                <a:buFont typeface="" panose="020B0303030202060203" pitchFamily="34" charset="0"/>
                <a:buNone/>
                <a:tabLst/>
                <a:defRPr/>
              </a:pPr>
              <a:t>1.8T Parameters (~GPT-4) - Optimized</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127" name="Text Placeholder">
            <a:extLst>
              <a:ext uri="{FF2B5EF4-FFF2-40B4-BE49-F238E27FC236}">
                <a16:creationId xmlns:a16="http://schemas.microsoft.com/office/drawing/2014/main" id="{2991DB14-A95E-1A4C-4032-40E43D38C8C6}"/>
              </a:ext>
            </a:extLst>
          </p:cNvPr>
          <p:cNvSpPr>
            <a:spLocks noGrp="1"/>
          </p:cNvSpPr>
          <p:nvPr>
            <p:custDataLst>
              <p:tags r:id="rId21"/>
            </p:custDataLst>
          </p:nvPr>
        </p:nvSpPr>
        <p:spPr bwMode="auto">
          <a:xfrm>
            <a:off x="793750" y="5757863"/>
            <a:ext cx="2559050"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Tx/>
              <a:buSzTx/>
              <a:buFont typeface="" panose="020B0303030202060203" pitchFamily="34" charset="0"/>
              <a:buNone/>
              <a:tabLst/>
              <a:defRPr/>
            </a:pPr>
            <a:fld id="{841E84D6-A229-439D-B7A3-4598FE95F10D}" type="datetime'1''.8T'''' Parameters ''(~GPT''-''4)'' - MOE = 8 - Base'''''''">
              <a:rPr kumimoji="0" lang="fr-FR"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l" defTabSz="914400" rtl="0" eaLnBrk="1" fontAlgn="auto" latinLnBrk="0" hangingPunct="1">
                <a:lnSpc>
                  <a:spcPct val="90000"/>
                </a:lnSpc>
                <a:spcBef>
                  <a:spcPct val="0"/>
                </a:spcBef>
                <a:spcAft>
                  <a:spcPct val="0"/>
                </a:spcAft>
                <a:buClrTx/>
                <a:buSzTx/>
                <a:buFont typeface="" panose="020B0303030202060203" pitchFamily="34" charset="0"/>
                <a:buNone/>
                <a:tabLst/>
                <a:defRPr/>
              </a:pPr>
              <a:t>1.8T Parameters (~GPT-4) - MOE = 8 - Base</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128" name="Text Placeholder">
            <a:extLst>
              <a:ext uri="{FF2B5EF4-FFF2-40B4-BE49-F238E27FC236}">
                <a16:creationId xmlns:a16="http://schemas.microsoft.com/office/drawing/2014/main" id="{DE870AC3-858C-0065-EB44-1AA103C4A6A9}"/>
              </a:ext>
            </a:extLst>
          </p:cNvPr>
          <p:cNvSpPr>
            <a:spLocks noGrp="1"/>
          </p:cNvSpPr>
          <p:nvPr>
            <p:custDataLst>
              <p:tags r:id="rId22"/>
            </p:custDataLst>
          </p:nvPr>
        </p:nvSpPr>
        <p:spPr bwMode="auto">
          <a:xfrm>
            <a:off x="793750" y="5981700"/>
            <a:ext cx="2879725" cy="165100"/>
          </a:xfrm>
          <a:prstGeom prst="rect">
            <a:avLst/>
          </a:prstGeom>
          <a:noFill/>
          <a:ln w="57150">
            <a:noFill/>
            <a:miter lim="800000"/>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ct val="0"/>
              </a:spcAft>
              <a:buClrTx/>
              <a:buSzTx/>
              <a:buFont typeface="" panose="020B0303030202060203" pitchFamily="34" charset="0"/>
              <a:buNone/>
              <a:tabLst/>
              <a:defRPr/>
            </a:pPr>
            <a:fld id="{621F95FD-7BA3-48C5-8A2F-10BC231ACF86}" type="datetime'1''.8T P''''ar''ameters (~GPT-4) - MOE = ''''8 - Optim''ized'">
              <a:rPr kumimoji="0" lang="en-US" alt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l" defTabSz="914400" rtl="0" eaLnBrk="1" fontAlgn="auto" latinLnBrk="0" hangingPunct="1">
                <a:lnSpc>
                  <a:spcPct val="90000"/>
                </a:lnSpc>
                <a:spcBef>
                  <a:spcPct val="0"/>
                </a:spcBef>
                <a:spcAft>
                  <a:spcPct val="0"/>
                </a:spcAft>
                <a:buClrTx/>
                <a:buSzTx/>
                <a:buFont typeface="" panose="020B0303030202060203" pitchFamily="34" charset="0"/>
                <a:buNone/>
                <a:tabLst/>
                <a:defRPr/>
              </a:pPr>
              <a:t>1.8T Parameters (~GPT-4) - MOE = 8 - Optimized</a:t>
            </a:fld>
            <a:endParaRPr kumimoji="0" lang="en-US" sz="1200" b="0" i="0" u="none" strike="noStrike" kern="1200" cap="none" spc="0" normalizeH="0" baseline="0" noProof="0">
              <a:ln>
                <a:noFill/>
              </a:ln>
              <a:solidFill>
                <a:prstClr val="black"/>
              </a:solidFill>
              <a:effectLst/>
              <a:uLnTx/>
              <a:uFillTx/>
              <a:latin typeface="MetricHPE"/>
              <a:ea typeface="+mn-ea"/>
              <a:cs typeface="+mn-cs"/>
            </a:endParaRPr>
          </a:p>
        </p:txBody>
      </p:sp>
      <p:sp>
        <p:nvSpPr>
          <p:cNvPr id="38" name="TextBox 37">
            <a:extLst>
              <a:ext uri="{FF2B5EF4-FFF2-40B4-BE49-F238E27FC236}">
                <a16:creationId xmlns:a16="http://schemas.microsoft.com/office/drawing/2014/main" id="{278C58EF-6A69-FB6C-E35A-654AF8702468}"/>
              </a:ext>
            </a:extLst>
          </p:cNvPr>
          <p:cNvSpPr txBox="1"/>
          <p:nvPr/>
        </p:nvSpPr>
        <p:spPr>
          <a:xfrm>
            <a:off x="317725" y="3097213"/>
            <a:ext cx="914400" cy="914400"/>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Time to Train Model (Days)</a:t>
            </a:r>
          </a:p>
        </p:txBody>
      </p:sp>
      <p:sp>
        <p:nvSpPr>
          <p:cNvPr id="42" name="TextBox 41">
            <a:extLst>
              <a:ext uri="{FF2B5EF4-FFF2-40B4-BE49-F238E27FC236}">
                <a16:creationId xmlns:a16="http://schemas.microsoft.com/office/drawing/2014/main" id="{9EA892F9-186D-A594-A0EF-D1659CCB6C4A}"/>
              </a:ext>
            </a:extLst>
          </p:cNvPr>
          <p:cNvSpPr txBox="1"/>
          <p:nvPr/>
        </p:nvSpPr>
        <p:spPr>
          <a:xfrm>
            <a:off x="3733800" y="5295900"/>
            <a:ext cx="914400" cy="341313"/>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System Size (K GPUs)</a:t>
            </a:r>
          </a:p>
        </p:txBody>
      </p:sp>
      <p:sp>
        <p:nvSpPr>
          <p:cNvPr id="43" name="TextBox 42">
            <a:extLst>
              <a:ext uri="{FF2B5EF4-FFF2-40B4-BE49-F238E27FC236}">
                <a16:creationId xmlns:a16="http://schemas.microsoft.com/office/drawing/2014/main" id="{8666823F-04CF-D78C-5AD4-D590B427261A}"/>
              </a:ext>
            </a:extLst>
          </p:cNvPr>
          <p:cNvSpPr txBox="1"/>
          <p:nvPr/>
        </p:nvSpPr>
        <p:spPr>
          <a:xfrm>
            <a:off x="285743" y="1476375"/>
            <a:ext cx="914400" cy="292100"/>
          </a:xfrm>
          <a:prstGeom prst="rect">
            <a:avLst/>
          </a:prstGeom>
          <a:noFill/>
          <a:ln w="57150">
            <a:noFill/>
            <a:miter lim="800000"/>
          </a:ln>
        </p:spPr>
        <p:txBody>
          <a:bodyPr wrap="non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1" i="0" u="none" strike="noStrike" kern="1200" cap="none" spc="0" normalizeH="0" baseline="0" noProof="0">
                <a:ln>
                  <a:noFill/>
                </a:ln>
                <a:solidFill>
                  <a:prstClr val="black"/>
                </a:solidFill>
                <a:effectLst/>
                <a:uLnTx/>
                <a:uFillTx/>
                <a:latin typeface="MetricHPE"/>
                <a:ea typeface="+mn-ea"/>
                <a:cs typeface="+mn-cs"/>
              </a:rPr>
              <a:t>Time to Train Model vs. System Size</a:t>
            </a:r>
          </a:p>
        </p:txBody>
      </p:sp>
      <p:cxnSp>
        <p:nvCxnSpPr>
          <p:cNvPr id="44" name="Straight Connector 43">
            <a:extLst>
              <a:ext uri="{FF2B5EF4-FFF2-40B4-BE49-F238E27FC236}">
                <a16:creationId xmlns:a16="http://schemas.microsoft.com/office/drawing/2014/main" id="{03962A61-3A4B-9DEA-6203-3230497CD11C}"/>
              </a:ext>
            </a:extLst>
          </p:cNvPr>
          <p:cNvCxnSpPr>
            <a:cxnSpLocks/>
          </p:cNvCxnSpPr>
          <p:nvPr/>
        </p:nvCxnSpPr>
        <p:spPr>
          <a:xfrm>
            <a:off x="370550" y="1766888"/>
            <a:ext cx="6387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50BE96E-7953-FC89-EDC9-AA2AAAE22588}"/>
              </a:ext>
            </a:extLst>
          </p:cNvPr>
          <p:cNvCxnSpPr>
            <a:cxnSpLocks/>
          </p:cNvCxnSpPr>
          <p:nvPr/>
        </p:nvCxnSpPr>
        <p:spPr>
          <a:xfrm>
            <a:off x="1610714" y="3459751"/>
            <a:ext cx="3280028" cy="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8740E89-2764-E350-E14D-61D99B434238}"/>
              </a:ext>
            </a:extLst>
          </p:cNvPr>
          <p:cNvCxnSpPr>
            <a:cxnSpLocks/>
          </p:cNvCxnSpPr>
          <p:nvPr/>
        </p:nvCxnSpPr>
        <p:spPr>
          <a:xfrm>
            <a:off x="4859920" y="2159768"/>
            <a:ext cx="0" cy="2924995"/>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64D916D-E17D-1642-2629-86BE3813B59A}"/>
              </a:ext>
            </a:extLst>
          </p:cNvPr>
          <p:cNvCxnSpPr>
            <a:cxnSpLocks/>
          </p:cNvCxnSpPr>
          <p:nvPr/>
        </p:nvCxnSpPr>
        <p:spPr>
          <a:xfrm>
            <a:off x="1751883" y="2110965"/>
            <a:ext cx="0" cy="2924995"/>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5F9C1B6-2100-4EF0-4391-FD21CA8263A3}"/>
              </a:ext>
            </a:extLst>
          </p:cNvPr>
          <p:cNvSpPr txBox="1"/>
          <p:nvPr/>
        </p:nvSpPr>
        <p:spPr>
          <a:xfrm>
            <a:off x="1671778" y="4579317"/>
            <a:ext cx="1109040" cy="223431"/>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050" b="0" i="1" u="none" strike="noStrike" kern="1200" cap="none" spc="0" normalizeH="0" baseline="0" noProof="0">
                <a:ln>
                  <a:noFill/>
                </a:ln>
                <a:solidFill>
                  <a:prstClr val="black"/>
                </a:solidFill>
                <a:effectLst/>
                <a:uLnTx/>
                <a:uFillTx/>
                <a:latin typeface="MetricHPE"/>
                <a:ea typeface="+mn-ea"/>
                <a:cs typeface="+mn-cs"/>
              </a:rPr>
              <a:t>512 NVDA reference pod</a:t>
            </a:r>
          </a:p>
        </p:txBody>
      </p:sp>
      <p:sp>
        <p:nvSpPr>
          <p:cNvPr id="81" name="TextBox 80">
            <a:extLst>
              <a:ext uri="{FF2B5EF4-FFF2-40B4-BE49-F238E27FC236}">
                <a16:creationId xmlns:a16="http://schemas.microsoft.com/office/drawing/2014/main" id="{E58BBE0B-478A-34CF-B637-34496CC227B3}"/>
              </a:ext>
            </a:extLst>
          </p:cNvPr>
          <p:cNvSpPr txBox="1"/>
          <p:nvPr/>
        </p:nvSpPr>
        <p:spPr>
          <a:xfrm>
            <a:off x="4786453" y="4622979"/>
            <a:ext cx="777593" cy="197527"/>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050" b="0" i="1" u="none" strike="noStrike" kern="1200" cap="none" spc="0" normalizeH="0" baseline="0" noProof="0">
                <a:ln>
                  <a:noFill/>
                </a:ln>
                <a:solidFill>
                  <a:prstClr val="black"/>
                </a:solidFill>
                <a:effectLst/>
                <a:uLnTx/>
                <a:uFillTx/>
                <a:latin typeface="MetricHPE"/>
                <a:ea typeface="+mn-ea"/>
                <a:cs typeface="+mn-cs"/>
              </a:rPr>
              <a:t>Frontier: ~40K GPUs</a:t>
            </a:r>
          </a:p>
        </p:txBody>
      </p:sp>
      <p:sp>
        <p:nvSpPr>
          <p:cNvPr id="72" name="Oval 71">
            <a:extLst>
              <a:ext uri="{FF2B5EF4-FFF2-40B4-BE49-F238E27FC236}">
                <a16:creationId xmlns:a16="http://schemas.microsoft.com/office/drawing/2014/main" id="{347DD501-1EF8-B4A3-DB14-D5D32AD9585F}"/>
              </a:ext>
            </a:extLst>
          </p:cNvPr>
          <p:cNvSpPr/>
          <p:nvPr/>
        </p:nvSpPr>
        <p:spPr>
          <a:xfrm>
            <a:off x="4855506" y="2922391"/>
            <a:ext cx="482762" cy="27192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73" name="Oval 72">
            <a:extLst>
              <a:ext uri="{FF2B5EF4-FFF2-40B4-BE49-F238E27FC236}">
                <a16:creationId xmlns:a16="http://schemas.microsoft.com/office/drawing/2014/main" id="{667634B7-C95C-CA04-009A-DBF2130989FB}"/>
              </a:ext>
            </a:extLst>
          </p:cNvPr>
          <p:cNvSpPr/>
          <p:nvPr/>
        </p:nvSpPr>
        <p:spPr>
          <a:xfrm>
            <a:off x="4855506" y="3260754"/>
            <a:ext cx="482762" cy="27192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104" name="TextBox 103">
            <a:extLst>
              <a:ext uri="{FF2B5EF4-FFF2-40B4-BE49-F238E27FC236}">
                <a16:creationId xmlns:a16="http://schemas.microsoft.com/office/drawing/2014/main" id="{4FA47F61-BD99-10C5-2C6B-4A1BB50284DB}"/>
              </a:ext>
            </a:extLst>
          </p:cNvPr>
          <p:cNvSpPr txBox="1"/>
          <p:nvPr/>
        </p:nvSpPr>
        <p:spPr>
          <a:xfrm>
            <a:off x="2905969" y="2221268"/>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95%</a:t>
            </a:r>
          </a:p>
        </p:txBody>
      </p:sp>
      <p:sp>
        <p:nvSpPr>
          <p:cNvPr id="106" name="TextBox 105">
            <a:extLst>
              <a:ext uri="{FF2B5EF4-FFF2-40B4-BE49-F238E27FC236}">
                <a16:creationId xmlns:a16="http://schemas.microsoft.com/office/drawing/2014/main" id="{27B541B0-7F55-1382-044A-FD8CE6861808}"/>
              </a:ext>
            </a:extLst>
          </p:cNvPr>
          <p:cNvSpPr txBox="1"/>
          <p:nvPr/>
        </p:nvSpPr>
        <p:spPr>
          <a:xfrm>
            <a:off x="5278804" y="2697389"/>
            <a:ext cx="71452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MetricHPE"/>
                <a:ea typeface="+mn-ea"/>
                <a:cs typeface="+mn-cs"/>
              </a:rPr>
              <a:t>91 Days</a:t>
            </a:r>
          </a:p>
        </p:txBody>
      </p:sp>
      <p:sp>
        <p:nvSpPr>
          <p:cNvPr id="107" name="TextBox 106">
            <a:extLst>
              <a:ext uri="{FF2B5EF4-FFF2-40B4-BE49-F238E27FC236}">
                <a16:creationId xmlns:a16="http://schemas.microsoft.com/office/drawing/2014/main" id="{2A3C4D0C-A797-257C-3F3D-73681DDF1A01}"/>
              </a:ext>
            </a:extLst>
          </p:cNvPr>
          <p:cNvSpPr txBox="1"/>
          <p:nvPr/>
        </p:nvSpPr>
        <p:spPr>
          <a:xfrm>
            <a:off x="5292327" y="3202803"/>
            <a:ext cx="71452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MetricHPE"/>
                <a:ea typeface="+mn-ea"/>
                <a:cs typeface="+mn-cs"/>
              </a:rPr>
              <a:t>49 Days</a:t>
            </a:r>
          </a:p>
        </p:txBody>
      </p:sp>
      <p:sp>
        <p:nvSpPr>
          <p:cNvPr id="116" name="TextBox 115">
            <a:extLst>
              <a:ext uri="{FF2B5EF4-FFF2-40B4-BE49-F238E27FC236}">
                <a16:creationId xmlns:a16="http://schemas.microsoft.com/office/drawing/2014/main" id="{7D10A0F1-4693-AD01-BC6A-5F38798022D0}"/>
              </a:ext>
            </a:extLst>
          </p:cNvPr>
          <p:cNvSpPr txBox="1"/>
          <p:nvPr/>
        </p:nvSpPr>
        <p:spPr>
          <a:xfrm>
            <a:off x="3448050" y="2473734"/>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90%</a:t>
            </a:r>
          </a:p>
        </p:txBody>
      </p:sp>
      <p:sp>
        <p:nvSpPr>
          <p:cNvPr id="117" name="TextBox 116">
            <a:extLst>
              <a:ext uri="{FF2B5EF4-FFF2-40B4-BE49-F238E27FC236}">
                <a16:creationId xmlns:a16="http://schemas.microsoft.com/office/drawing/2014/main" id="{E3FA8896-A20F-7B53-4048-E6F782A8AEB7}"/>
              </a:ext>
            </a:extLst>
          </p:cNvPr>
          <p:cNvSpPr txBox="1"/>
          <p:nvPr/>
        </p:nvSpPr>
        <p:spPr>
          <a:xfrm>
            <a:off x="4038064" y="2657872"/>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80%</a:t>
            </a:r>
          </a:p>
        </p:txBody>
      </p:sp>
      <p:sp>
        <p:nvSpPr>
          <p:cNvPr id="118" name="TextBox 117">
            <a:extLst>
              <a:ext uri="{FF2B5EF4-FFF2-40B4-BE49-F238E27FC236}">
                <a16:creationId xmlns:a16="http://schemas.microsoft.com/office/drawing/2014/main" id="{8D795983-58F8-EC3B-8E6B-6942AEBC19C9}"/>
              </a:ext>
            </a:extLst>
          </p:cNvPr>
          <p:cNvSpPr txBox="1"/>
          <p:nvPr/>
        </p:nvSpPr>
        <p:spPr>
          <a:xfrm>
            <a:off x="4648200" y="2918287"/>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53%</a:t>
            </a:r>
          </a:p>
        </p:txBody>
      </p:sp>
      <p:sp>
        <p:nvSpPr>
          <p:cNvPr id="119" name="TextBox 118">
            <a:extLst>
              <a:ext uri="{FF2B5EF4-FFF2-40B4-BE49-F238E27FC236}">
                <a16:creationId xmlns:a16="http://schemas.microsoft.com/office/drawing/2014/main" id="{878C2F35-A806-EFAE-ED56-2AA07A8BBABA}"/>
              </a:ext>
            </a:extLst>
          </p:cNvPr>
          <p:cNvSpPr txBox="1"/>
          <p:nvPr/>
        </p:nvSpPr>
        <p:spPr>
          <a:xfrm>
            <a:off x="5238750" y="2907096"/>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27%</a:t>
            </a:r>
          </a:p>
        </p:txBody>
      </p:sp>
      <p:sp>
        <p:nvSpPr>
          <p:cNvPr id="120" name="TextBox 119">
            <a:extLst>
              <a:ext uri="{FF2B5EF4-FFF2-40B4-BE49-F238E27FC236}">
                <a16:creationId xmlns:a16="http://schemas.microsoft.com/office/drawing/2014/main" id="{927F22C1-9EFB-E72B-45BF-C36E4F7D9646}"/>
              </a:ext>
            </a:extLst>
          </p:cNvPr>
          <p:cNvSpPr txBox="1"/>
          <p:nvPr/>
        </p:nvSpPr>
        <p:spPr>
          <a:xfrm>
            <a:off x="5863141" y="2786741"/>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10%</a:t>
            </a:r>
          </a:p>
        </p:txBody>
      </p:sp>
      <p:sp>
        <p:nvSpPr>
          <p:cNvPr id="121" name="TextBox 120">
            <a:extLst>
              <a:ext uri="{FF2B5EF4-FFF2-40B4-BE49-F238E27FC236}">
                <a16:creationId xmlns:a16="http://schemas.microsoft.com/office/drawing/2014/main" id="{8CA1FCEF-8308-9F9F-30A6-8CBEE8C20F22}"/>
              </a:ext>
            </a:extLst>
          </p:cNvPr>
          <p:cNvSpPr txBox="1"/>
          <p:nvPr/>
        </p:nvSpPr>
        <p:spPr>
          <a:xfrm>
            <a:off x="2727325" y="2547598"/>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~100%</a:t>
            </a:r>
          </a:p>
        </p:txBody>
      </p:sp>
      <p:sp>
        <p:nvSpPr>
          <p:cNvPr id="122" name="TextBox 121">
            <a:extLst>
              <a:ext uri="{FF2B5EF4-FFF2-40B4-BE49-F238E27FC236}">
                <a16:creationId xmlns:a16="http://schemas.microsoft.com/office/drawing/2014/main" id="{B38CCF22-6692-F7D2-8F30-A31EBEFD803B}"/>
              </a:ext>
            </a:extLst>
          </p:cNvPr>
          <p:cNvSpPr txBox="1"/>
          <p:nvPr/>
        </p:nvSpPr>
        <p:spPr>
          <a:xfrm>
            <a:off x="3358755" y="2780565"/>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~100%</a:t>
            </a:r>
          </a:p>
        </p:txBody>
      </p:sp>
      <p:sp>
        <p:nvSpPr>
          <p:cNvPr id="123" name="TextBox 122">
            <a:extLst>
              <a:ext uri="{FF2B5EF4-FFF2-40B4-BE49-F238E27FC236}">
                <a16:creationId xmlns:a16="http://schemas.microsoft.com/office/drawing/2014/main" id="{01E0B515-BE45-30BF-A0F5-4F4B87B7245F}"/>
              </a:ext>
            </a:extLst>
          </p:cNvPr>
          <p:cNvSpPr txBox="1"/>
          <p:nvPr/>
        </p:nvSpPr>
        <p:spPr>
          <a:xfrm>
            <a:off x="3879452" y="3071901"/>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99%</a:t>
            </a:r>
          </a:p>
        </p:txBody>
      </p:sp>
      <p:sp>
        <p:nvSpPr>
          <p:cNvPr id="124" name="TextBox 123">
            <a:extLst>
              <a:ext uri="{FF2B5EF4-FFF2-40B4-BE49-F238E27FC236}">
                <a16:creationId xmlns:a16="http://schemas.microsoft.com/office/drawing/2014/main" id="{749FC919-C803-8A82-90D5-5244E73BB0A0}"/>
              </a:ext>
            </a:extLst>
          </p:cNvPr>
          <p:cNvSpPr txBox="1"/>
          <p:nvPr/>
        </p:nvSpPr>
        <p:spPr>
          <a:xfrm>
            <a:off x="4595115" y="3278595"/>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99%</a:t>
            </a:r>
          </a:p>
        </p:txBody>
      </p:sp>
      <p:sp>
        <p:nvSpPr>
          <p:cNvPr id="125" name="TextBox 124">
            <a:extLst>
              <a:ext uri="{FF2B5EF4-FFF2-40B4-BE49-F238E27FC236}">
                <a16:creationId xmlns:a16="http://schemas.microsoft.com/office/drawing/2014/main" id="{8BE6A964-01D1-C32E-7A68-B50AECC7CAAE}"/>
              </a:ext>
            </a:extLst>
          </p:cNvPr>
          <p:cNvSpPr txBox="1"/>
          <p:nvPr/>
        </p:nvSpPr>
        <p:spPr>
          <a:xfrm>
            <a:off x="5383463" y="3485289"/>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97%</a:t>
            </a:r>
          </a:p>
        </p:txBody>
      </p:sp>
      <p:sp>
        <p:nvSpPr>
          <p:cNvPr id="126" name="TextBox 125">
            <a:extLst>
              <a:ext uri="{FF2B5EF4-FFF2-40B4-BE49-F238E27FC236}">
                <a16:creationId xmlns:a16="http://schemas.microsoft.com/office/drawing/2014/main" id="{C8161600-E62F-A4EC-CFE8-9FF5017EECAD}"/>
              </a:ext>
            </a:extLst>
          </p:cNvPr>
          <p:cNvSpPr txBox="1"/>
          <p:nvPr/>
        </p:nvSpPr>
        <p:spPr>
          <a:xfrm>
            <a:off x="5960537" y="3975591"/>
            <a:ext cx="914400" cy="15721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94%</a:t>
            </a:r>
          </a:p>
        </p:txBody>
      </p:sp>
      <p:sp>
        <p:nvSpPr>
          <p:cNvPr id="16" name="Oval 15">
            <a:extLst>
              <a:ext uri="{FF2B5EF4-FFF2-40B4-BE49-F238E27FC236}">
                <a16:creationId xmlns:a16="http://schemas.microsoft.com/office/drawing/2014/main" id="{40014828-A131-141B-6856-74A7DA673E9C}"/>
              </a:ext>
            </a:extLst>
          </p:cNvPr>
          <p:cNvSpPr/>
          <p:nvPr/>
        </p:nvSpPr>
        <p:spPr>
          <a:xfrm>
            <a:off x="4849823" y="4088493"/>
            <a:ext cx="482762" cy="27192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17" name="TextBox 16">
            <a:extLst>
              <a:ext uri="{FF2B5EF4-FFF2-40B4-BE49-F238E27FC236}">
                <a16:creationId xmlns:a16="http://schemas.microsoft.com/office/drawing/2014/main" id="{B268556F-390C-E408-9E17-967D3B1B007D}"/>
              </a:ext>
            </a:extLst>
          </p:cNvPr>
          <p:cNvSpPr txBox="1"/>
          <p:nvPr/>
        </p:nvSpPr>
        <p:spPr>
          <a:xfrm>
            <a:off x="5295161" y="4032219"/>
            <a:ext cx="5901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MetricHPE"/>
                <a:ea typeface="+mn-ea"/>
                <a:cs typeface="+mn-cs"/>
              </a:rPr>
              <a:t>7 Days</a:t>
            </a:r>
          </a:p>
        </p:txBody>
      </p:sp>
      <p:sp>
        <p:nvSpPr>
          <p:cNvPr id="18" name="Oval 17">
            <a:extLst>
              <a:ext uri="{FF2B5EF4-FFF2-40B4-BE49-F238E27FC236}">
                <a16:creationId xmlns:a16="http://schemas.microsoft.com/office/drawing/2014/main" id="{D23C5C5A-8EA7-A8DB-600F-3B32F021E1A3}"/>
              </a:ext>
            </a:extLst>
          </p:cNvPr>
          <p:cNvSpPr/>
          <p:nvPr/>
        </p:nvSpPr>
        <p:spPr>
          <a:xfrm>
            <a:off x="4876864" y="3763640"/>
            <a:ext cx="482762" cy="32680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19" name="TextBox 18">
            <a:extLst>
              <a:ext uri="{FF2B5EF4-FFF2-40B4-BE49-F238E27FC236}">
                <a16:creationId xmlns:a16="http://schemas.microsoft.com/office/drawing/2014/main" id="{F2A47E7D-AD0A-ADAA-0B5B-B1CA29D45160}"/>
              </a:ext>
            </a:extLst>
          </p:cNvPr>
          <p:cNvSpPr txBox="1"/>
          <p:nvPr/>
        </p:nvSpPr>
        <p:spPr>
          <a:xfrm>
            <a:off x="5295265" y="3679070"/>
            <a:ext cx="6550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MetricHPE"/>
                <a:ea typeface="+mn-ea"/>
                <a:cs typeface="+mn-cs"/>
              </a:rPr>
              <a:t>12 days</a:t>
            </a:r>
          </a:p>
        </p:txBody>
      </p:sp>
    </p:spTree>
    <p:extLst>
      <p:ext uri="{BB962C8B-B14F-4D97-AF65-F5344CB8AC3E}">
        <p14:creationId xmlns:p14="http://schemas.microsoft.com/office/powerpoint/2010/main" val="1963090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378136-20AB-AC9D-07E9-2310F3FDA702}"/>
              </a:ext>
            </a:extLst>
          </p:cNvPr>
          <p:cNvSpPr>
            <a:spLocks noGrp="1"/>
          </p:cNvSpPr>
          <p:nvPr>
            <p:ph type="ftr" sz="quarter" idx="18"/>
          </p:nvPr>
        </p:nvSpPr>
        <p:spPr/>
        <p:txBody>
          <a:bodyPr/>
          <a:lstStyle/>
          <a:p>
            <a:r>
              <a:rPr lang="en-US"/>
              <a:t>Confidential</a:t>
            </a:r>
          </a:p>
        </p:txBody>
      </p:sp>
      <p:sp>
        <p:nvSpPr>
          <p:cNvPr id="3" name="Slide Number Placeholder 2">
            <a:extLst>
              <a:ext uri="{FF2B5EF4-FFF2-40B4-BE49-F238E27FC236}">
                <a16:creationId xmlns:a16="http://schemas.microsoft.com/office/drawing/2014/main" id="{434C89C6-AE18-6B24-F5E2-10DE857BCBC3}"/>
              </a:ext>
            </a:extLst>
          </p:cNvPr>
          <p:cNvSpPr>
            <a:spLocks noGrp="1"/>
          </p:cNvSpPr>
          <p:nvPr>
            <p:ph type="sldNum" sz="quarter" idx="19"/>
          </p:nvPr>
        </p:nvSpPr>
        <p:spPr/>
        <p:txBody>
          <a:bodyPr/>
          <a:lstStyle/>
          <a:p>
            <a:pPr defTabSz="1088421"/>
            <a:fld id="{104FC826-72BB-4AF1-BA01-A94F7396A7DC}" type="slidenum">
              <a:rPr lang="en-US" smtClean="0"/>
              <a:pPr defTabSz="1088421"/>
              <a:t>11</a:t>
            </a:fld>
            <a:endParaRPr lang="en-US"/>
          </a:p>
        </p:txBody>
      </p:sp>
      <p:sp>
        <p:nvSpPr>
          <p:cNvPr id="6" name="Content Placeholder 5">
            <a:extLst>
              <a:ext uri="{FF2B5EF4-FFF2-40B4-BE49-F238E27FC236}">
                <a16:creationId xmlns:a16="http://schemas.microsoft.com/office/drawing/2014/main" id="{99CAF725-B87C-2056-5045-8F91D0B01882}"/>
              </a:ext>
            </a:extLst>
          </p:cNvPr>
          <p:cNvSpPr>
            <a:spLocks noGrp="1"/>
          </p:cNvSpPr>
          <p:nvPr>
            <p:ph idx="1"/>
          </p:nvPr>
        </p:nvSpPr>
        <p:spPr/>
        <p:txBody>
          <a:bodyPr/>
          <a:lstStyle/>
          <a:p>
            <a:r>
              <a:rPr lang="en-US" dirty="0"/>
              <a:t>Design AI systems like supercomputers</a:t>
            </a:r>
          </a:p>
          <a:p>
            <a:pPr lvl="1"/>
            <a:r>
              <a:rPr lang="en-US" dirty="0"/>
              <a:t>Liquid Cooling</a:t>
            </a:r>
          </a:p>
          <a:p>
            <a:pPr lvl="1"/>
            <a:r>
              <a:rPr lang="en-US" dirty="0"/>
              <a:t>High-Speed networking with adequate bandwidth</a:t>
            </a:r>
          </a:p>
          <a:p>
            <a:pPr lvl="1"/>
            <a:r>
              <a:rPr lang="en-US" dirty="0"/>
              <a:t>Parallel file system</a:t>
            </a:r>
          </a:p>
          <a:p>
            <a:r>
              <a:rPr lang="en-US" dirty="0"/>
              <a:t>Implement more granular and distributed checkpointing</a:t>
            </a:r>
          </a:p>
          <a:p>
            <a:pPr lvl="1"/>
            <a:r>
              <a:rPr lang="en-US" dirty="0"/>
              <a:t>Per GPU, ideally asynchronous</a:t>
            </a:r>
          </a:p>
          <a:p>
            <a:r>
              <a:rPr lang="en-US" dirty="0"/>
              <a:t>Rethink runtime and frameworks from bulk-synchronous to asynchronous</a:t>
            </a:r>
          </a:p>
          <a:p>
            <a:pPr lvl="1"/>
            <a:r>
              <a:rPr lang="en-US" dirty="0"/>
              <a:t>Neural networks don’t run like physics simulations</a:t>
            </a:r>
          </a:p>
        </p:txBody>
      </p:sp>
      <p:sp>
        <p:nvSpPr>
          <p:cNvPr id="5" name="Title 4">
            <a:extLst>
              <a:ext uri="{FF2B5EF4-FFF2-40B4-BE49-F238E27FC236}">
                <a16:creationId xmlns:a16="http://schemas.microsoft.com/office/drawing/2014/main" id="{A382A729-62A2-4381-F1EC-003E6E267C6C}"/>
              </a:ext>
            </a:extLst>
          </p:cNvPr>
          <p:cNvSpPr>
            <a:spLocks noGrp="1"/>
          </p:cNvSpPr>
          <p:nvPr>
            <p:ph type="title"/>
          </p:nvPr>
        </p:nvSpPr>
        <p:spPr/>
        <p:txBody>
          <a:bodyPr/>
          <a:lstStyle/>
          <a:p>
            <a:r>
              <a:rPr lang="en-US" dirty="0"/>
              <a:t>Next Steps and Innovations Required</a:t>
            </a:r>
          </a:p>
        </p:txBody>
      </p:sp>
    </p:spTree>
    <p:extLst>
      <p:ext uri="{BB962C8B-B14F-4D97-AF65-F5344CB8AC3E}">
        <p14:creationId xmlns:p14="http://schemas.microsoft.com/office/powerpoint/2010/main" val="428857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C1F53A-7627-712E-DA9A-CFABAAFC7DD6}"/>
              </a:ext>
            </a:extLst>
          </p:cNvPr>
          <p:cNvSpPr>
            <a:spLocks noGrp="1"/>
          </p:cNvSpPr>
          <p:nvPr>
            <p:ph type="title"/>
          </p:nvPr>
        </p:nvSpPr>
        <p:spPr/>
        <p:txBody>
          <a:bodyPr/>
          <a:lstStyle/>
          <a:p>
            <a:r>
              <a:rPr lang="en-US" dirty="0"/>
              <a:t>The path to sustainable supercomputing</a:t>
            </a:r>
          </a:p>
        </p:txBody>
      </p:sp>
      <p:sp>
        <p:nvSpPr>
          <p:cNvPr id="8" name="Slide Number Placeholder 7">
            <a:extLst>
              <a:ext uri="{FF2B5EF4-FFF2-40B4-BE49-F238E27FC236}">
                <a16:creationId xmlns:a16="http://schemas.microsoft.com/office/drawing/2014/main" id="{2F96C7B9-C409-C3C4-11CF-673356202F83}"/>
              </a:ext>
            </a:extLst>
          </p:cNvPr>
          <p:cNvSpPr>
            <a:spLocks noGrp="1"/>
          </p:cNvSpPr>
          <p:nvPr>
            <p:ph type="sldNum" sz="quarter" idx="16"/>
          </p:nvPr>
        </p:nvSpPr>
        <p:spPr/>
        <p:txBody>
          <a:bodyPr/>
          <a:lstStyle/>
          <a:p>
            <a:pPr defTabSz="1088421">
              <a:buFontTx/>
              <a:buBlip>
                <a:blip r:embed="rId2"/>
              </a:buBlip>
            </a:pPr>
            <a:fld id="{104FC826-72BB-4AF1-BA01-A94F7396A7DC}" type="slidenum">
              <a:rPr lang="en-US" smtClean="0"/>
              <a:pPr defTabSz="1088421">
                <a:buFontTx/>
                <a:buBlip>
                  <a:blip r:embed="rId2"/>
                </a:buBlip>
              </a:pPr>
              <a:t>12</a:t>
            </a:fld>
            <a:endParaRPr lang="en-US" dirty="0"/>
          </a:p>
        </p:txBody>
      </p:sp>
      <p:sp>
        <p:nvSpPr>
          <p:cNvPr id="7" name="Footer Placeholder 6">
            <a:extLst>
              <a:ext uri="{FF2B5EF4-FFF2-40B4-BE49-F238E27FC236}">
                <a16:creationId xmlns:a16="http://schemas.microsoft.com/office/drawing/2014/main" id="{5373ABD7-A3F9-8B42-1712-BDA8EC2C5F59}"/>
              </a:ext>
            </a:extLst>
          </p:cNvPr>
          <p:cNvSpPr>
            <a:spLocks noGrp="1"/>
          </p:cNvSpPr>
          <p:nvPr>
            <p:ph type="ftr" sz="quarter" idx="4294967295"/>
          </p:nvPr>
        </p:nvSpPr>
        <p:spPr>
          <a:xfrm>
            <a:off x="4710113" y="6129338"/>
            <a:ext cx="7481887" cy="411162"/>
          </a:xfrm>
          <a:prstGeom prst="rect">
            <a:avLst/>
          </a:prstGeom>
        </p:spPr>
        <p:txBody>
          <a:bodyPr/>
          <a:lstStyle/>
          <a:p>
            <a:r>
              <a:rPr lang="en-US"/>
              <a:t>Confidential</a:t>
            </a:r>
            <a:endParaRPr lang="en-US" dirty="0"/>
          </a:p>
        </p:txBody>
      </p:sp>
      <p:sp>
        <p:nvSpPr>
          <p:cNvPr id="2" name="TextBox 1">
            <a:extLst>
              <a:ext uri="{FF2B5EF4-FFF2-40B4-BE49-F238E27FC236}">
                <a16:creationId xmlns:a16="http://schemas.microsoft.com/office/drawing/2014/main" id="{16E98ADE-8326-00A1-67EB-9679F33C5C55}"/>
              </a:ext>
            </a:extLst>
          </p:cNvPr>
          <p:cNvSpPr txBox="1"/>
          <p:nvPr/>
        </p:nvSpPr>
        <p:spPr>
          <a:xfrm>
            <a:off x="2574758" y="3453063"/>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dirty="0" err="1"/>
          </a:p>
        </p:txBody>
      </p:sp>
    </p:spTree>
    <p:extLst>
      <p:ext uri="{BB962C8B-B14F-4D97-AF65-F5344CB8AC3E}">
        <p14:creationId xmlns:p14="http://schemas.microsoft.com/office/powerpoint/2010/main" val="348514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B24F72-463B-89AE-E95B-C56CC82F7BC7}"/>
              </a:ext>
            </a:extLst>
          </p:cNvPr>
          <p:cNvSpPr/>
          <p:nvPr/>
        </p:nvSpPr>
        <p:spPr bwMode="ltGray">
          <a:xfrm>
            <a:off x="7400925" y="-2159084"/>
            <a:ext cx="4791075" cy="1776948"/>
          </a:xfrm>
          <a:prstGeom prst="rect">
            <a:avLst/>
          </a:prstGeom>
          <a:solidFill>
            <a:srgbClr val="FFFF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etricHPE"/>
                <a:ea typeface="+mn-ea"/>
                <a:cs typeface="+mn-cs"/>
              </a:rPr>
              <a:t>Let’s find another image for Large language models. I liked this one on google (see cut/paste below) but it’s obviously not our photo. Can we find something more like this though?  Chat GPT is a well known LLM so something that represents that. </a:t>
            </a:r>
          </a:p>
        </p:txBody>
      </p:sp>
      <p:sp>
        <p:nvSpPr>
          <p:cNvPr id="3" name="Content Placeholder 5">
            <a:extLst>
              <a:ext uri="{FF2B5EF4-FFF2-40B4-BE49-F238E27FC236}">
                <a16:creationId xmlns:a16="http://schemas.microsoft.com/office/drawing/2014/main" id="{CA622D3E-0D71-A187-3006-74A5EB5222D9}"/>
              </a:ext>
            </a:extLst>
          </p:cNvPr>
          <p:cNvSpPr txBox="1">
            <a:spLocks/>
          </p:cNvSpPr>
          <p:nvPr/>
        </p:nvSpPr>
        <p:spPr>
          <a:xfrm>
            <a:off x="351146" y="323124"/>
            <a:ext cx="10371397" cy="1637078"/>
          </a:xfrm>
          <a:prstGeom prst="rect">
            <a:avLst/>
          </a:prstGeom>
        </p:spPr>
        <p:txBody>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Tx/>
              <a:buSzTx/>
              <a:buFont typeface="" panose="020B0303030202060203" pitchFamily="34" charset="0"/>
              <a:buNone/>
              <a:tabLst/>
              <a:defRPr/>
            </a:pPr>
            <a:r>
              <a:rPr kumimoji="0" lang="en-CA" sz="3200" b="0" i="1" u="none" strike="noStrike" kern="1200" cap="none" spc="0" normalizeH="0" baseline="0" noProof="0" dirty="0">
                <a:ln>
                  <a:noFill/>
                </a:ln>
                <a:solidFill>
                  <a:prstClr val="white"/>
                </a:solidFill>
                <a:effectLst/>
                <a:uLnTx/>
                <a:uFillTx/>
                <a:latin typeface="MetricHPE"/>
                <a:ea typeface="+mn-ea"/>
                <a:cs typeface="+mn-cs"/>
              </a:rPr>
              <a:t>“Training GPT-3, for example, which has 175 billion parameters, consumed 1,287 megawatt hours of electricity and generated 552 tons of carbon dioxide”</a:t>
            </a:r>
            <a:endParaRPr kumimoji="0" lang="en-US" sz="3200" b="0" i="1" u="none" strike="noStrike" kern="1200" cap="none" spc="0" normalizeH="0" baseline="0" noProof="0" dirty="0">
              <a:ln>
                <a:noFill/>
              </a:ln>
              <a:solidFill>
                <a:prstClr val="white"/>
              </a:solidFill>
              <a:effectLst/>
              <a:uLnTx/>
              <a:uFillTx/>
              <a:latin typeface="MetricHPE"/>
              <a:ea typeface="+mn-ea"/>
              <a:cs typeface="+mn-cs"/>
            </a:endParaRPr>
          </a:p>
        </p:txBody>
      </p:sp>
      <p:sp>
        <p:nvSpPr>
          <p:cNvPr id="4" name="TextBox 3">
            <a:extLst>
              <a:ext uri="{FF2B5EF4-FFF2-40B4-BE49-F238E27FC236}">
                <a16:creationId xmlns:a16="http://schemas.microsoft.com/office/drawing/2014/main" id="{55FD9542-0FCE-F9FA-070F-37549DF6E8B9}"/>
              </a:ext>
            </a:extLst>
          </p:cNvPr>
          <p:cNvSpPr txBox="1"/>
          <p:nvPr/>
        </p:nvSpPr>
        <p:spPr>
          <a:xfrm>
            <a:off x="233864" y="5618646"/>
            <a:ext cx="6308908" cy="646331"/>
          </a:xfrm>
          <a:prstGeom prst="rect">
            <a:avLst/>
          </a:prstGeom>
          <a:noFill/>
          <a:ln w="571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Patterson &amp; al., Carbon Emissions and Large Neural Network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https://</a:t>
            </a:r>
            <a:r>
              <a:rPr kumimoji="0" lang="en-US" sz="1800" b="0" i="0" u="none" strike="noStrike" kern="1200" cap="none" spc="0" normalizeH="0" baseline="0" noProof="0" dirty="0" err="1">
                <a:ln>
                  <a:noFill/>
                </a:ln>
                <a:solidFill>
                  <a:prstClr val="white"/>
                </a:solidFill>
                <a:effectLst/>
                <a:uLnTx/>
                <a:uFillTx/>
                <a:latin typeface="MetricHPE"/>
                <a:ea typeface="+mn-ea"/>
                <a:cs typeface="+mn-cs"/>
              </a:rPr>
              <a:t>arxiv.org</a:t>
            </a:r>
            <a:r>
              <a:rPr kumimoji="0" lang="en-US" sz="1800" b="0" i="0" u="none" strike="noStrike" kern="1200" cap="none" spc="0" normalizeH="0" baseline="0" noProof="0" dirty="0">
                <a:ln>
                  <a:noFill/>
                </a:ln>
                <a:solidFill>
                  <a:prstClr val="white"/>
                </a:solidFill>
                <a:effectLst/>
                <a:uLnTx/>
                <a:uFillTx/>
                <a:latin typeface="MetricHPE"/>
                <a:ea typeface="+mn-ea"/>
                <a:cs typeface="+mn-cs"/>
              </a:rPr>
              <a:t>/ftp/</a:t>
            </a:r>
            <a:r>
              <a:rPr kumimoji="0" lang="en-US" sz="1800" b="0" i="0" u="none" strike="noStrike" kern="1200" cap="none" spc="0" normalizeH="0" baseline="0" noProof="0" dirty="0" err="1">
                <a:ln>
                  <a:noFill/>
                </a:ln>
                <a:solidFill>
                  <a:prstClr val="white"/>
                </a:solidFill>
                <a:effectLst/>
                <a:uLnTx/>
                <a:uFillTx/>
                <a:latin typeface="MetricHPE"/>
                <a:ea typeface="+mn-ea"/>
                <a:cs typeface="+mn-cs"/>
              </a:rPr>
              <a:t>arxiv</a:t>
            </a:r>
            <a:r>
              <a:rPr kumimoji="0" lang="en-US" sz="1800" b="0" i="0" u="none" strike="noStrike" kern="1200" cap="none" spc="0" normalizeH="0" baseline="0" noProof="0" dirty="0">
                <a:ln>
                  <a:noFill/>
                </a:ln>
                <a:solidFill>
                  <a:prstClr val="white"/>
                </a:solidFill>
                <a:effectLst/>
                <a:uLnTx/>
                <a:uFillTx/>
                <a:latin typeface="MetricHPE"/>
                <a:ea typeface="+mn-ea"/>
                <a:cs typeface="+mn-cs"/>
              </a:rPr>
              <a:t>/papers/2104/2104.10350.pdf</a:t>
            </a:r>
          </a:p>
        </p:txBody>
      </p:sp>
    </p:spTree>
    <p:extLst>
      <p:ext uri="{BB962C8B-B14F-4D97-AF65-F5344CB8AC3E}">
        <p14:creationId xmlns:p14="http://schemas.microsoft.com/office/powerpoint/2010/main" val="140871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Content Placeholder 8" descr="A graph of energy consumption&#10;&#10;Description automatically generated">
            <a:extLst>
              <a:ext uri="{FF2B5EF4-FFF2-40B4-BE49-F238E27FC236}">
                <a16:creationId xmlns:a16="http://schemas.microsoft.com/office/drawing/2014/main" id="{7F063A42-1CF4-3D9F-78A2-4B0E0AA7A8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4823" y="1432511"/>
            <a:ext cx="6682354" cy="4572614"/>
          </a:xfrm>
          <a:prstGeom prst="rect">
            <a:avLst/>
          </a:prstGeom>
        </p:spPr>
      </p:pic>
      <p:sp>
        <p:nvSpPr>
          <p:cNvPr id="4" name="Bar">
            <a:extLst>
              <a:ext uri="{FF2B5EF4-FFF2-40B4-BE49-F238E27FC236}">
                <a16:creationId xmlns:a16="http://schemas.microsoft.com/office/drawing/2014/main" id="{C4DD2650-F3F7-7118-CE05-51561030CBBB}"/>
              </a:ext>
            </a:extLst>
          </p:cNvPr>
          <p:cNvSpPr/>
          <p:nvPr/>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MetricHPE" panose="020B0503030202060203" pitchFamily="34" charset="-18"/>
              <a:ea typeface="+mn-ea"/>
              <a:cs typeface="+mn-cs"/>
            </a:endParaRPr>
          </a:p>
        </p:txBody>
      </p:sp>
      <p:sp>
        <p:nvSpPr>
          <p:cNvPr id="5" name="Title">
            <a:extLst>
              <a:ext uri="{FF2B5EF4-FFF2-40B4-BE49-F238E27FC236}">
                <a16:creationId xmlns:a16="http://schemas.microsoft.com/office/drawing/2014/main" id="{DF098EC1-BD23-628E-450D-BC177299F6D1}"/>
              </a:ext>
            </a:extLst>
          </p:cNvPr>
          <p:cNvSpPr txBox="1">
            <a:spLocks/>
          </p:cNvSpPr>
          <p:nvPr/>
        </p:nvSpPr>
        <p:spPr>
          <a:xfrm>
            <a:off x="276117" y="304646"/>
            <a:ext cx="11498270" cy="401362"/>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etricHPE"/>
                <a:ea typeface="+mj-ea"/>
                <a:cs typeface="+mj-cs"/>
              </a:rPr>
              <a:t>CO</a:t>
            </a:r>
            <a:r>
              <a:rPr kumimoji="0" lang="en-US" sz="2800" b="1" i="0" u="none" strike="noStrike" kern="1200" cap="none" spc="0" normalizeH="0" baseline="-25000" noProof="0" dirty="0">
                <a:ln>
                  <a:noFill/>
                </a:ln>
                <a:solidFill>
                  <a:prstClr val="white"/>
                </a:solidFill>
                <a:effectLst/>
                <a:uLnTx/>
                <a:uFillTx/>
                <a:latin typeface="MetricHPE"/>
                <a:ea typeface="+mj-ea"/>
                <a:cs typeface="+mj-cs"/>
              </a:rPr>
              <a:t>2</a:t>
            </a:r>
            <a:r>
              <a:rPr kumimoji="0" lang="en-US" sz="2800" b="1" i="0" u="none" strike="noStrike" kern="1200" cap="none" spc="0" normalizeH="0" baseline="0" noProof="0" dirty="0">
                <a:ln>
                  <a:noFill/>
                </a:ln>
                <a:solidFill>
                  <a:prstClr val="white"/>
                </a:solidFill>
                <a:effectLst/>
                <a:uLnTx/>
                <a:uFillTx/>
                <a:latin typeface="MetricHPE"/>
                <a:ea typeface="+mj-ea"/>
                <a:cs typeface="+mj-cs"/>
              </a:rPr>
              <a:t> Emissions per kWh of electricity production </a:t>
            </a:r>
          </a:p>
        </p:txBody>
      </p:sp>
    </p:spTree>
    <p:extLst>
      <p:ext uri="{BB962C8B-B14F-4D97-AF65-F5344CB8AC3E}">
        <p14:creationId xmlns:p14="http://schemas.microsoft.com/office/powerpoint/2010/main" val="2033960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34079D-9AB1-646D-6E96-B9834396D1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076700" y="10"/>
            <a:ext cx="8115300" cy="6857990"/>
          </a:xfrm>
          <a:prstGeom prst="rect">
            <a:avLst/>
          </a:prstGeom>
          <a:noFill/>
        </p:spPr>
      </p:pic>
      <p:sp>
        <p:nvSpPr>
          <p:cNvPr id="3" name="Content Placeholder 2">
            <a:extLst>
              <a:ext uri="{FF2B5EF4-FFF2-40B4-BE49-F238E27FC236}">
                <a16:creationId xmlns:a16="http://schemas.microsoft.com/office/drawing/2014/main" id="{922C2344-C117-65DE-4CCB-0099B2D71121}"/>
              </a:ext>
            </a:extLst>
          </p:cNvPr>
          <p:cNvSpPr>
            <a:spLocks noGrp="1"/>
          </p:cNvSpPr>
          <p:nvPr>
            <p:ph type="body" sz="quarter" idx="14"/>
          </p:nvPr>
        </p:nvSpPr>
        <p:spPr>
          <a:xfrm>
            <a:off x="278731" y="2534960"/>
            <a:ext cx="3546475" cy="3446462"/>
          </a:xfrm>
        </p:spPr>
        <p:txBody>
          <a:bodyPr>
            <a:normAutofit/>
          </a:bodyPr>
          <a:lstStyle/>
          <a:p>
            <a:r>
              <a:rPr lang="en-US" dirty="0"/>
              <a:t>&gt; 100 MW site in Canada</a:t>
            </a:r>
          </a:p>
          <a:p>
            <a:r>
              <a:rPr lang="en-US" dirty="0"/>
              <a:t>100% renewable grid</a:t>
            </a:r>
          </a:p>
          <a:p>
            <a:r>
              <a:rPr lang="en-US" dirty="0"/>
              <a:t>Free cooling year round</a:t>
            </a:r>
          </a:p>
          <a:p>
            <a:r>
              <a:rPr lang="en-US" dirty="0"/>
              <a:t>“waste heat” re-capture</a:t>
            </a:r>
          </a:p>
          <a:p>
            <a:endParaRPr lang="en-US" dirty="0"/>
          </a:p>
          <a:p>
            <a:endParaRPr lang="en-US" dirty="0"/>
          </a:p>
          <a:p>
            <a:pPr marL="0" indent="0">
              <a:buNone/>
            </a:pPr>
            <a:endParaRPr lang="en-US" dirty="0"/>
          </a:p>
        </p:txBody>
      </p:sp>
      <p:sp>
        <p:nvSpPr>
          <p:cNvPr id="4" name="Title 3">
            <a:extLst>
              <a:ext uri="{FF2B5EF4-FFF2-40B4-BE49-F238E27FC236}">
                <a16:creationId xmlns:a16="http://schemas.microsoft.com/office/drawing/2014/main" id="{92E2C639-A593-56E8-0DF9-B8FE5E381D93}"/>
              </a:ext>
            </a:extLst>
          </p:cNvPr>
          <p:cNvSpPr>
            <a:spLocks noGrp="1"/>
          </p:cNvSpPr>
          <p:nvPr>
            <p:ph type="title"/>
          </p:nvPr>
        </p:nvSpPr>
        <p:spPr>
          <a:xfrm>
            <a:off x="289122" y="1417320"/>
            <a:ext cx="3536373" cy="868680"/>
          </a:xfrm>
        </p:spPr>
        <p:txBody>
          <a:bodyPr anchor="b">
            <a:normAutofit/>
          </a:bodyPr>
          <a:lstStyle/>
          <a:p>
            <a:r>
              <a:rPr lang="en-US" sz="2400" dirty="0"/>
              <a:t>The Path to Sustainable Supercomputing</a:t>
            </a:r>
          </a:p>
        </p:txBody>
      </p:sp>
      <p:sp>
        <p:nvSpPr>
          <p:cNvPr id="2" name="Slide Number Placeholder 1">
            <a:extLst>
              <a:ext uri="{FF2B5EF4-FFF2-40B4-BE49-F238E27FC236}">
                <a16:creationId xmlns:a16="http://schemas.microsoft.com/office/drawing/2014/main" id="{C269E793-F7BA-6151-AF3F-78C4E4EF3D1D}"/>
              </a:ext>
            </a:extLst>
          </p:cNvPr>
          <p:cNvSpPr>
            <a:spLocks noGrp="1"/>
          </p:cNvSpPr>
          <p:nvPr>
            <p:ph type="sldNum" sz="quarter" idx="17"/>
          </p:nvPr>
        </p:nvSpPr>
        <p:spPr>
          <a:xfrm>
            <a:off x="11202856" y="6301811"/>
            <a:ext cx="684344" cy="365125"/>
          </a:xfrm>
        </p:spPr>
        <p:txBody>
          <a:bodyPr anchor="ctr">
            <a:normAutofit/>
          </a:bodyPr>
          <a:lstStyle/>
          <a:p>
            <a:pPr marL="205699" marR="0" lvl="0" indent="-205699" algn="l" defTabSz="1088421" rtl="0" eaLnBrk="1" fontAlgn="auto" latinLnBrk="0" hangingPunct="1">
              <a:lnSpc>
                <a:spcPct val="90000"/>
              </a:lnSpc>
              <a:spcBef>
                <a:spcPts val="0"/>
              </a:spcBef>
              <a:spcAft>
                <a:spcPts val="600"/>
              </a:spcAft>
              <a:buClrTx/>
              <a:buSzPct val="120000"/>
              <a:buFontTx/>
              <a:buBlip>
                <a:blip r:embed="rId3"/>
              </a:buBlip>
              <a:tabLst/>
              <a:defRPr/>
            </a:pPr>
            <a:fld id="{104FC826-72BB-4AF1-BA01-A94F7396A7DC}" type="slidenum">
              <a:rPr kumimoji="0" lang="en-US" sz="2000" b="0" i="0" u="none" strike="noStrike" kern="1200" cap="all" spc="0" normalizeH="0" baseline="10000" noProof="0" smtClean="0">
                <a:ln>
                  <a:noFill/>
                </a:ln>
                <a:solidFill>
                  <a:prstClr val="white"/>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600"/>
                </a:spcAft>
                <a:buClrTx/>
                <a:buSzPct val="120000"/>
                <a:buFontTx/>
                <a:buBlip>
                  <a:blip r:embed="rId3"/>
                </a:buBlip>
                <a:tabLst/>
                <a:defRPr/>
              </a:pPr>
              <a:t>15</a:t>
            </a:fld>
            <a:endParaRPr kumimoji="0" lang="en-US" sz="2000" b="0" i="0" u="none" strike="noStrike" kern="1200" cap="all" spc="0" normalizeH="0" baseline="10000" noProof="0">
              <a:ln>
                <a:noFill/>
              </a:ln>
              <a:solidFill>
                <a:prstClr val="white"/>
              </a:solidFill>
              <a:effectLst/>
              <a:uLnTx/>
              <a:uFillTx/>
              <a:latin typeface="MetricHPE"/>
              <a:ea typeface="+mn-ea"/>
              <a:cs typeface="+mn-cs"/>
            </a:endParaRPr>
          </a:p>
        </p:txBody>
      </p:sp>
    </p:spTree>
    <p:extLst>
      <p:ext uri="{BB962C8B-B14F-4D97-AF65-F5344CB8AC3E}">
        <p14:creationId xmlns:p14="http://schemas.microsoft.com/office/powerpoint/2010/main" val="343107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D17C79-6EC3-C173-E611-A83BA5E315F7}"/>
              </a:ext>
            </a:extLst>
          </p:cNvPr>
          <p:cNvSpPr>
            <a:spLocks noGrp="1"/>
          </p:cNvSpPr>
          <p:nvPr>
            <p:ph type="title"/>
          </p:nvPr>
        </p:nvSpPr>
        <p:spPr/>
        <p:txBody>
          <a:bodyPr/>
          <a:lstStyle/>
          <a:p>
            <a:r>
              <a:rPr lang="en-US" dirty="0"/>
              <a:t>How many tomatoes can ChatGPT grow?</a:t>
            </a:r>
          </a:p>
        </p:txBody>
      </p:sp>
      <p:sp>
        <p:nvSpPr>
          <p:cNvPr id="5" name="Slide Number Placeholder 4">
            <a:extLst>
              <a:ext uri="{FF2B5EF4-FFF2-40B4-BE49-F238E27FC236}">
                <a16:creationId xmlns:a16="http://schemas.microsoft.com/office/drawing/2014/main" id="{1B218F6C-CB23-3203-075C-5EA1D8A11BC7}"/>
              </a:ext>
            </a:extLst>
          </p:cNvPr>
          <p:cNvSpPr>
            <a:spLocks noGrp="1"/>
          </p:cNvSpPr>
          <p:nvPr>
            <p:ph type="sldNum" sz="quarter" idx="20"/>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2"/>
              </a:buBlip>
              <a:tabLst/>
              <a:defRPr/>
            </a:pPr>
            <a:fld id="{104FC826-72BB-4AF1-BA01-A94F7396A7DC}" type="slidenum">
              <a:rPr kumimoji="0" lang="en-US" sz="2000" b="0" i="0" u="none" strike="noStrike" kern="1200" cap="all" spc="0" normalizeH="0" baseline="10000" noProof="0" smtClean="0">
                <a:ln>
                  <a:noFill/>
                </a:ln>
                <a:solidFill>
                  <a:prstClr val="white"/>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2"/>
                </a:buBlip>
                <a:tabLst/>
                <a:defRPr/>
              </a:pPr>
              <a:t>16</a:t>
            </a:fld>
            <a:endParaRPr kumimoji="0" lang="en-US" sz="2000" b="0" i="0" u="none" strike="noStrike" kern="1200" cap="all" spc="0" normalizeH="0" baseline="10000" noProof="0">
              <a:ln>
                <a:noFill/>
              </a:ln>
              <a:solidFill>
                <a:prstClr val="white"/>
              </a:solidFill>
              <a:effectLst/>
              <a:uLnTx/>
              <a:uFillTx/>
              <a:latin typeface="MetricHPE"/>
              <a:ea typeface="+mn-ea"/>
              <a:cs typeface="+mn-cs"/>
            </a:endParaRPr>
          </a:p>
        </p:txBody>
      </p:sp>
      <p:pic>
        <p:nvPicPr>
          <p:cNvPr id="14" name="Picture 13" descr="A group of tomatoes on a vine&#10;&#10;Description automatically generated with medium confidence">
            <a:extLst>
              <a:ext uri="{FF2B5EF4-FFF2-40B4-BE49-F238E27FC236}">
                <a16:creationId xmlns:a16="http://schemas.microsoft.com/office/drawing/2014/main" id="{A89C6CF3-8EED-DC8F-00E1-EEA184CBBD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6792" y="999674"/>
            <a:ext cx="3827221" cy="5096326"/>
          </a:xfrm>
          <a:prstGeom prst="rect">
            <a:avLst/>
          </a:prstGeom>
        </p:spPr>
      </p:pic>
      <p:sp>
        <p:nvSpPr>
          <p:cNvPr id="17" name="Content Placeholder 6">
            <a:extLst>
              <a:ext uri="{FF2B5EF4-FFF2-40B4-BE49-F238E27FC236}">
                <a16:creationId xmlns:a16="http://schemas.microsoft.com/office/drawing/2014/main" id="{8C8567EE-2B23-3150-B990-91C607F99FDC}"/>
              </a:ext>
            </a:extLst>
          </p:cNvPr>
          <p:cNvSpPr txBox="1">
            <a:spLocks/>
          </p:cNvSpPr>
          <p:nvPr/>
        </p:nvSpPr>
        <p:spPr>
          <a:xfrm>
            <a:off x="381599" y="998682"/>
            <a:ext cx="7342675" cy="1016349"/>
          </a:xfrm>
          <a:prstGeom prst="rect">
            <a:avLst/>
          </a:prstGeom>
        </p:spPr>
        <p:txBody>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400"/>
              </a:spcBef>
              <a:spcAft>
                <a:spcPts val="0"/>
              </a:spcAft>
              <a:buClrTx/>
              <a:buSzTx/>
              <a:buFont typeface="" panose="020B0303030202060203" pitchFamily="34" charset="0"/>
              <a:buChar char="•"/>
              <a:tabLst/>
              <a:defRPr/>
            </a:pPr>
            <a:r>
              <a:rPr kumimoji="0" lang="en-US" sz="2000" b="0" i="0" u="none" strike="noStrike" kern="1200" cap="none" spc="0" normalizeH="0" baseline="0" noProof="0" dirty="0">
                <a:ln>
                  <a:noFill/>
                </a:ln>
                <a:solidFill>
                  <a:prstClr val="white"/>
                </a:solidFill>
                <a:effectLst/>
                <a:uLnTx/>
                <a:uFillTx/>
                <a:latin typeface="MetricHPE"/>
                <a:ea typeface="+mn-ea"/>
                <a:cs typeface="+mn-cs"/>
              </a:rPr>
              <a:t>Typical 500 m</a:t>
            </a:r>
            <a:r>
              <a:rPr kumimoji="0" lang="en-US" sz="2000" b="0" i="0" u="none" strike="noStrike" kern="1200" cap="none" spc="0" normalizeH="0" baseline="30000" noProof="0" dirty="0">
                <a:ln>
                  <a:noFill/>
                </a:ln>
                <a:solidFill>
                  <a:prstClr val="white"/>
                </a:solidFill>
                <a:effectLst/>
                <a:uLnTx/>
                <a:uFillTx/>
                <a:latin typeface="MetricHPE"/>
                <a:ea typeface="+mn-ea"/>
                <a:cs typeface="+mn-cs"/>
              </a:rPr>
              <a:t>2</a:t>
            </a:r>
            <a:r>
              <a:rPr kumimoji="0" lang="en-US" sz="2000" b="0" i="0" u="none" strike="noStrike" kern="1200" cap="none" spc="0" normalizeH="0" baseline="0" noProof="0" dirty="0">
                <a:ln>
                  <a:noFill/>
                </a:ln>
                <a:solidFill>
                  <a:prstClr val="white"/>
                </a:solidFill>
                <a:effectLst/>
                <a:uLnTx/>
                <a:uFillTx/>
                <a:latin typeface="MetricHPE"/>
                <a:ea typeface="+mn-ea"/>
                <a:cs typeface="+mn-cs"/>
              </a:rPr>
              <a:t> Greenhouse in Quebec, Canada</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5549 climate hours below 10ºC</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~1000 Gigajoules per heating season</a:t>
            </a:r>
            <a:endParaRPr kumimoji="0" lang="en-US" sz="2000" b="0" i="0" u="none" strike="noStrike" kern="1200" cap="none" spc="0" normalizeH="0" baseline="0" noProof="0" dirty="0">
              <a:ln>
                <a:noFill/>
              </a:ln>
              <a:solidFill>
                <a:prstClr val="white"/>
              </a:solidFill>
              <a:effectLst/>
              <a:uLnTx/>
              <a:uFillTx/>
              <a:latin typeface="MetricHPE"/>
              <a:ea typeface="+mn-ea"/>
              <a:cs typeface="+mn-cs"/>
            </a:endParaRP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etricHPE"/>
              <a:ea typeface="+mn-ea"/>
              <a:cs typeface="+mn-cs"/>
            </a:endParaRP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etricHPE"/>
              <a:ea typeface="+mn-ea"/>
              <a:cs typeface="+mn-cs"/>
            </a:endParaRP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etricHPE"/>
              <a:ea typeface="+mn-ea"/>
              <a:cs typeface="+mn-cs"/>
            </a:endParaRPr>
          </a:p>
        </p:txBody>
      </p:sp>
      <p:graphicFrame>
        <p:nvGraphicFramePr>
          <p:cNvPr id="18" name="Table 6">
            <a:extLst>
              <a:ext uri="{FF2B5EF4-FFF2-40B4-BE49-F238E27FC236}">
                <a16:creationId xmlns:a16="http://schemas.microsoft.com/office/drawing/2014/main" id="{6B0EFBF1-23C3-B555-2675-E08A066A300A}"/>
              </a:ext>
            </a:extLst>
          </p:cNvPr>
          <p:cNvGraphicFramePr>
            <a:graphicFrameLocks noGrp="1"/>
          </p:cNvGraphicFramePr>
          <p:nvPr/>
        </p:nvGraphicFramePr>
        <p:xfrm>
          <a:off x="3680577" y="7202270"/>
          <a:ext cx="7749424" cy="3666891"/>
        </p:xfrm>
        <a:graphic>
          <a:graphicData uri="http://schemas.openxmlformats.org/drawingml/2006/table">
            <a:tbl>
              <a:tblPr firstRow="1" bandRow="1">
                <a:tableStyleId>{2D5ABB26-0587-4C30-8999-92F81FD0307C}</a:tableStyleId>
              </a:tblPr>
              <a:tblGrid>
                <a:gridCol w="3874712">
                  <a:extLst>
                    <a:ext uri="{9D8B030D-6E8A-4147-A177-3AD203B41FA5}">
                      <a16:colId xmlns:a16="http://schemas.microsoft.com/office/drawing/2014/main" val="1531443458"/>
                    </a:ext>
                  </a:extLst>
                </a:gridCol>
                <a:gridCol w="3874712">
                  <a:extLst>
                    <a:ext uri="{9D8B030D-6E8A-4147-A177-3AD203B41FA5}">
                      <a16:colId xmlns:a16="http://schemas.microsoft.com/office/drawing/2014/main" val="2588274864"/>
                    </a:ext>
                  </a:extLst>
                </a:gridCol>
              </a:tblGrid>
              <a:tr h="366689">
                <a:tc>
                  <a:txBody>
                    <a:bodyPr/>
                    <a:lstStyle/>
                    <a:p>
                      <a:pPr algn="ctr"/>
                      <a:r>
                        <a:rPr lang="en-US" b="1" dirty="0">
                          <a:solidFill>
                            <a:srgbClr val="01A982"/>
                          </a:solidFill>
                        </a:rPr>
                        <a:t>Natural Gas</a:t>
                      </a:r>
                    </a:p>
                  </a:txBody>
                  <a:tcPr/>
                </a:tc>
                <a:tc>
                  <a:txBody>
                    <a:bodyPr/>
                    <a:lstStyle/>
                    <a:p>
                      <a:pPr algn="ctr"/>
                      <a:r>
                        <a:rPr lang="en-US" b="1" dirty="0">
                          <a:solidFill>
                            <a:srgbClr val="01A982"/>
                          </a:solidFill>
                        </a:rPr>
                        <a:t>Electricity</a:t>
                      </a:r>
                    </a:p>
                  </a:txBody>
                  <a:tcPr/>
                </a:tc>
                <a:extLst>
                  <a:ext uri="{0D108BD9-81ED-4DB2-BD59-A6C34878D82A}">
                    <a16:rowId xmlns:a16="http://schemas.microsoft.com/office/drawing/2014/main" val="2442196016"/>
                  </a:ext>
                </a:extLst>
              </a:tr>
              <a:tr h="641706">
                <a:tc>
                  <a:txBody>
                    <a:bodyPr/>
                    <a:lstStyle/>
                    <a:p>
                      <a:pPr algn="ctr"/>
                      <a:r>
                        <a:rPr lang="en-CA" dirty="0">
                          <a:solidFill>
                            <a:schemeClr val="bg1"/>
                          </a:solidFill>
                        </a:rPr>
                        <a:t>Volume required: 0.0372 GJ/m</a:t>
                      </a:r>
                      <a:r>
                        <a:rPr lang="en-CA" baseline="30000" dirty="0">
                          <a:solidFill>
                            <a:schemeClr val="bg1"/>
                          </a:solidFill>
                        </a:rPr>
                        <a:t>3</a:t>
                      </a:r>
                      <a:r>
                        <a:rPr lang="en-CA" dirty="0">
                          <a:solidFill>
                            <a:schemeClr val="bg1"/>
                          </a:solidFill>
                        </a:rPr>
                        <a:t> =&gt; 26 881 m</a:t>
                      </a:r>
                      <a:r>
                        <a:rPr lang="en-CA" baseline="30000" dirty="0">
                          <a:solidFill>
                            <a:schemeClr val="bg1"/>
                          </a:solidFill>
                        </a:rPr>
                        <a:t>3</a:t>
                      </a:r>
                      <a:endParaRPr lang="en-US" dirty="0">
                        <a:solidFill>
                          <a:schemeClr val="bg1"/>
                        </a:solidFill>
                      </a:endParaRPr>
                    </a:p>
                  </a:txBody>
                  <a:tcPr/>
                </a:tc>
                <a:tc>
                  <a:txBody>
                    <a:bodyPr/>
                    <a:lstStyle/>
                    <a:p>
                      <a:pPr algn="ctr"/>
                      <a:r>
                        <a:rPr lang="en-CA" dirty="0">
                          <a:solidFill>
                            <a:schemeClr val="bg1"/>
                          </a:solidFill>
                        </a:rPr>
                        <a:t>0.0036 GJ/kwh =&gt; 277 778 kWh</a:t>
                      </a:r>
                      <a:endParaRPr lang="en-US" dirty="0">
                        <a:solidFill>
                          <a:schemeClr val="bg1"/>
                        </a:solidFill>
                      </a:endParaRPr>
                    </a:p>
                  </a:txBody>
                  <a:tcPr/>
                </a:tc>
                <a:extLst>
                  <a:ext uri="{0D108BD9-81ED-4DB2-BD59-A6C34878D82A}">
                    <a16:rowId xmlns:a16="http://schemas.microsoft.com/office/drawing/2014/main" val="3329044520"/>
                  </a:ext>
                </a:extLst>
              </a:tr>
              <a:tr h="641706">
                <a:tc>
                  <a:txBody>
                    <a:bodyPr/>
                    <a:lstStyle/>
                    <a:p>
                      <a:pPr algn="ctr"/>
                      <a:r>
                        <a:rPr lang="en-US" dirty="0">
                          <a:solidFill>
                            <a:schemeClr val="bg1"/>
                          </a:solidFill>
                        </a:rPr>
                        <a:t>Combustion efficiency: 80% </a:t>
                      </a:r>
                      <a:r>
                        <a:rPr lang="en-CA" dirty="0">
                          <a:solidFill>
                            <a:schemeClr val="bg1"/>
                          </a:solidFill>
                        </a:rPr>
                        <a:t>=&gt; 33 602 m</a:t>
                      </a:r>
                      <a:r>
                        <a:rPr lang="en-CA" baseline="30000" dirty="0">
                          <a:solidFill>
                            <a:schemeClr val="bg1"/>
                          </a:solidFill>
                        </a:rPr>
                        <a:t>3</a:t>
                      </a:r>
                      <a:endParaRPr lang="en-US" dirty="0">
                        <a:solidFill>
                          <a:schemeClr val="bg1"/>
                        </a:solidFill>
                      </a:endParaRPr>
                    </a:p>
                  </a:txBody>
                  <a:tcPr/>
                </a:tc>
                <a:tc>
                  <a:txBody>
                    <a:bodyPr/>
                    <a:lstStyle/>
                    <a:p>
                      <a:pPr algn="ctr"/>
                      <a:r>
                        <a:rPr lang="en-CA" dirty="0">
                          <a:solidFill>
                            <a:schemeClr val="bg1"/>
                          </a:solidFill>
                        </a:rPr>
                        <a:t>Efficiency: 100% =&gt; 277 778 kWh</a:t>
                      </a:r>
                      <a:endParaRPr lang="en-US" dirty="0">
                        <a:solidFill>
                          <a:schemeClr val="bg1"/>
                        </a:solidFill>
                      </a:endParaRPr>
                    </a:p>
                  </a:txBody>
                  <a:tcPr/>
                </a:tc>
                <a:extLst>
                  <a:ext uri="{0D108BD9-81ED-4DB2-BD59-A6C34878D82A}">
                    <a16:rowId xmlns:a16="http://schemas.microsoft.com/office/drawing/2014/main" val="2608240088"/>
                  </a:ext>
                </a:extLst>
              </a:tr>
              <a:tr h="366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solidFill>
                            <a:schemeClr val="bg1"/>
                          </a:solidFill>
                        </a:rPr>
                        <a:t>Cost: $0.38/m</a:t>
                      </a:r>
                      <a:r>
                        <a:rPr lang="en-CA" baseline="30000" dirty="0">
                          <a:solidFill>
                            <a:schemeClr val="bg1"/>
                          </a:solidFill>
                        </a:rPr>
                        <a:t>3 </a:t>
                      </a:r>
                      <a:r>
                        <a:rPr lang="en-CA" dirty="0">
                          <a:solidFill>
                            <a:schemeClr val="bg1"/>
                          </a:solidFill>
                        </a:rPr>
                        <a:t>=&gt; $12,768</a:t>
                      </a:r>
                      <a:endParaRPr lang="en-US"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$0.05/kWh </a:t>
                      </a:r>
                      <a:r>
                        <a:rPr lang="en-CA" dirty="0">
                          <a:solidFill>
                            <a:schemeClr val="bg1"/>
                          </a:solidFill>
                        </a:rPr>
                        <a:t>=&gt; $13,888</a:t>
                      </a:r>
                      <a:endParaRPr lang="en-US" dirty="0">
                        <a:solidFill>
                          <a:schemeClr val="bg1"/>
                        </a:solidFill>
                      </a:endParaRPr>
                    </a:p>
                  </a:txBody>
                  <a:tcPr/>
                </a:tc>
                <a:extLst>
                  <a:ext uri="{0D108BD9-81ED-4DB2-BD59-A6C34878D82A}">
                    <a16:rowId xmlns:a16="http://schemas.microsoft.com/office/drawing/2014/main" val="2075396560"/>
                  </a:ext>
                </a:extLst>
              </a:tr>
              <a:tr h="641706">
                <a:tc>
                  <a:txBody>
                    <a:bodyPr/>
                    <a:lstStyle/>
                    <a:p>
                      <a:pPr algn="ctr"/>
                      <a:r>
                        <a:rPr lang="en-US" dirty="0">
                          <a:solidFill>
                            <a:schemeClr val="bg1"/>
                          </a:solidFill>
                        </a:rPr>
                        <a:t>2 kg of CO</a:t>
                      </a:r>
                      <a:r>
                        <a:rPr lang="en-US" baseline="-25000" dirty="0">
                          <a:solidFill>
                            <a:schemeClr val="bg1"/>
                          </a:solidFill>
                        </a:rPr>
                        <a:t>2</a:t>
                      </a:r>
                      <a:r>
                        <a:rPr lang="en-US" dirty="0">
                          <a:solidFill>
                            <a:schemeClr val="bg1"/>
                          </a:solidFill>
                        </a:rPr>
                        <a:t> / </a:t>
                      </a:r>
                      <a:r>
                        <a:rPr lang="en-CA" dirty="0">
                          <a:solidFill>
                            <a:schemeClr val="bg1"/>
                          </a:solidFill>
                        </a:rPr>
                        <a:t>m</a:t>
                      </a:r>
                      <a:r>
                        <a:rPr lang="en-CA" baseline="30000" dirty="0">
                          <a:solidFill>
                            <a:schemeClr val="bg1"/>
                          </a:solidFill>
                        </a:rPr>
                        <a:t>3 </a:t>
                      </a:r>
                      <a:r>
                        <a:rPr lang="en-CA" dirty="0">
                          <a:solidFill>
                            <a:schemeClr val="bg1"/>
                          </a:solidFill>
                        </a:rPr>
                        <a:t>=&gt; 67 tons of CO2 / year</a:t>
                      </a:r>
                    </a:p>
                  </a:txBody>
                  <a:tcPr/>
                </a:tc>
                <a:tc>
                  <a:txBody>
                    <a:bodyPr/>
                    <a:lstStyle/>
                    <a:p>
                      <a:pPr algn="ctr"/>
                      <a:endParaRPr lang="en-US" dirty="0">
                        <a:solidFill>
                          <a:schemeClr val="bg1"/>
                        </a:solidFill>
                      </a:endParaRPr>
                    </a:p>
                  </a:txBody>
                  <a:tcPr/>
                </a:tc>
                <a:extLst>
                  <a:ext uri="{0D108BD9-81ED-4DB2-BD59-A6C34878D82A}">
                    <a16:rowId xmlns:a16="http://schemas.microsoft.com/office/drawing/2014/main" val="1318126074"/>
                  </a:ext>
                </a:extLst>
              </a:tr>
              <a:tr h="366689">
                <a:tc>
                  <a:txBody>
                    <a:bodyPr/>
                    <a:lstStyle/>
                    <a:p>
                      <a:pPr algn="ctr"/>
                      <a:endParaRPr lang="en-CA" dirty="0">
                        <a:solidFill>
                          <a:schemeClr val="bg1"/>
                        </a:solidFill>
                      </a:endParaRPr>
                    </a:p>
                  </a:txBody>
                  <a:tcPr/>
                </a:tc>
                <a:tc>
                  <a:txBody>
                    <a:bodyPr/>
                    <a:lstStyle/>
                    <a:p>
                      <a:pPr algn="ctr"/>
                      <a:r>
                        <a:rPr lang="en-US" dirty="0">
                          <a:solidFill>
                            <a:schemeClr val="bg1"/>
                          </a:solidFill>
                        </a:rPr>
                        <a:t>277 778 kWh / 5549 h = 50kW</a:t>
                      </a:r>
                    </a:p>
                  </a:txBody>
                  <a:tcPr/>
                </a:tc>
                <a:extLst>
                  <a:ext uri="{0D108BD9-81ED-4DB2-BD59-A6C34878D82A}">
                    <a16:rowId xmlns:a16="http://schemas.microsoft.com/office/drawing/2014/main" val="1823001023"/>
                  </a:ext>
                </a:extLst>
              </a:tr>
              <a:tr h="641706">
                <a:tc gridSpan="2">
                  <a:txBody>
                    <a:bodyPr/>
                    <a:lstStyle/>
                    <a:p>
                      <a:pPr algn="ctr"/>
                      <a:r>
                        <a:rPr lang="en-US" dirty="0">
                          <a:solidFill>
                            <a:schemeClr val="bg1"/>
                          </a:solidFill>
                        </a:rPr>
                        <a:t>10 MW datacenter @ 50% heat re-cycle efficiency = 100 Greenhouses and 6,720 tons of CO</a:t>
                      </a:r>
                      <a:r>
                        <a:rPr lang="en-US" baseline="-25000" dirty="0">
                          <a:solidFill>
                            <a:schemeClr val="bg1"/>
                          </a:solidFill>
                        </a:rPr>
                        <a:t>2 </a:t>
                      </a:r>
                      <a:r>
                        <a:rPr lang="en-US" dirty="0">
                          <a:solidFill>
                            <a:schemeClr val="bg1"/>
                          </a:solidFill>
                        </a:rPr>
                        <a:t>offset </a:t>
                      </a:r>
                      <a:endParaRPr lang="en-US" baseline="-25000" dirty="0">
                        <a:solidFill>
                          <a:schemeClr val="bg1"/>
                        </a:solidFill>
                      </a:endParaRPr>
                    </a:p>
                  </a:txBody>
                  <a:tcPr/>
                </a:tc>
                <a:tc hMerge="1">
                  <a:txBody>
                    <a:bodyPr/>
                    <a:lstStyle/>
                    <a:p>
                      <a:pPr algn="ctr"/>
                      <a:r>
                        <a:rPr lang="en-US" dirty="0"/>
                        <a:t>10 MW datacenter @ 50% heat re-cycle efficiency = 100 Greenhouse and 2500 tons of CO</a:t>
                      </a:r>
                      <a:r>
                        <a:rPr lang="en-US" baseline="-25000" dirty="0"/>
                        <a:t>2 offset!</a:t>
                      </a:r>
                    </a:p>
                  </a:txBody>
                  <a:tcPr/>
                </a:tc>
                <a:extLst>
                  <a:ext uri="{0D108BD9-81ED-4DB2-BD59-A6C34878D82A}">
                    <a16:rowId xmlns:a16="http://schemas.microsoft.com/office/drawing/2014/main" val="3043090042"/>
                  </a:ext>
                </a:extLst>
              </a:tr>
            </a:tbl>
          </a:graphicData>
        </a:graphic>
      </p:graphicFrame>
      <p:sp>
        <p:nvSpPr>
          <p:cNvPr id="19" name="Content Placeholder 6">
            <a:extLst>
              <a:ext uri="{FF2B5EF4-FFF2-40B4-BE49-F238E27FC236}">
                <a16:creationId xmlns:a16="http://schemas.microsoft.com/office/drawing/2014/main" id="{6D47C2A3-40C9-584B-1FB3-CE90E36B652B}"/>
              </a:ext>
            </a:extLst>
          </p:cNvPr>
          <p:cNvSpPr txBox="1">
            <a:spLocks/>
          </p:cNvSpPr>
          <p:nvPr/>
        </p:nvSpPr>
        <p:spPr>
          <a:xfrm>
            <a:off x="381592" y="4169654"/>
            <a:ext cx="7342675" cy="1677271"/>
          </a:xfrm>
          <a:prstGeom prst="rect">
            <a:avLst/>
          </a:prstGeom>
        </p:spPr>
        <p:txBody>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400"/>
              </a:spcBef>
              <a:spcAft>
                <a:spcPts val="0"/>
              </a:spcAft>
              <a:buClrTx/>
              <a:buSzTx/>
              <a:buFont typeface="" panose="020B0303030202060203" pitchFamily="34" charset="0"/>
              <a:buChar char="•"/>
              <a:tabLst/>
              <a:defRPr/>
            </a:pPr>
            <a:r>
              <a:rPr kumimoji="0" lang="en-US" sz="2000" b="0" i="0" u="none" strike="noStrike" kern="1200" cap="none" spc="0" normalizeH="0" baseline="0" noProof="0" dirty="0">
                <a:ln>
                  <a:noFill/>
                </a:ln>
                <a:solidFill>
                  <a:prstClr val="white"/>
                </a:solidFill>
                <a:effectLst/>
                <a:uLnTx/>
                <a:uFillTx/>
                <a:latin typeface="MetricHPE"/>
                <a:ea typeface="+mn-ea"/>
                <a:cs typeface="+mn-cs"/>
              </a:rPr>
              <a:t>Tomatoes production math</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75 kg per m</a:t>
            </a:r>
            <a:r>
              <a:rPr kumimoji="0" lang="en-US" sz="1800" b="0" i="0" u="none" strike="noStrike" kern="1200" cap="none" spc="0" normalizeH="0" baseline="30000" noProof="0" dirty="0">
                <a:ln>
                  <a:noFill/>
                </a:ln>
                <a:solidFill>
                  <a:prstClr val="white"/>
                </a:solidFill>
                <a:effectLst/>
                <a:uLnTx/>
                <a:uFillTx/>
                <a:latin typeface="MetricHPE"/>
                <a:ea typeface="+mn-ea"/>
                <a:cs typeface="+mn-cs"/>
              </a:rPr>
              <a:t>2</a:t>
            </a:r>
            <a:r>
              <a:rPr kumimoji="0" lang="en-US" sz="1800" b="0" i="0" u="none" strike="noStrike" kern="1200" cap="none" spc="0" normalizeH="0" baseline="0" noProof="0" dirty="0">
                <a:ln>
                  <a:noFill/>
                </a:ln>
                <a:solidFill>
                  <a:prstClr val="white"/>
                </a:solidFill>
                <a:effectLst/>
                <a:uLnTx/>
                <a:uFillTx/>
                <a:latin typeface="MetricHPE"/>
                <a:ea typeface="+mn-ea"/>
                <a:cs typeface="+mn-cs"/>
              </a:rPr>
              <a:t>, per year ( !!! )</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85% greenhouse area for production</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4.6 Greenhouses * 500m</a:t>
            </a:r>
            <a:r>
              <a:rPr kumimoji="0" lang="en-US" sz="1800" b="0" i="0" u="none" strike="noStrike" kern="1200" cap="none" spc="0" normalizeH="0" baseline="30000" noProof="0" dirty="0">
                <a:ln>
                  <a:noFill/>
                </a:ln>
                <a:solidFill>
                  <a:prstClr val="white"/>
                </a:solidFill>
                <a:effectLst/>
                <a:uLnTx/>
                <a:uFillTx/>
                <a:latin typeface="MetricHPE"/>
                <a:ea typeface="+mn-ea"/>
                <a:cs typeface="+mn-cs"/>
              </a:rPr>
              <a:t>2</a:t>
            </a:r>
            <a:r>
              <a:rPr kumimoji="0" lang="en-US" sz="1800" b="0" i="0" u="none" strike="noStrike" kern="1200" cap="none" spc="0" normalizeH="0" baseline="0" noProof="0" dirty="0">
                <a:ln>
                  <a:noFill/>
                </a:ln>
                <a:solidFill>
                  <a:prstClr val="white"/>
                </a:solidFill>
                <a:effectLst/>
                <a:uLnTx/>
                <a:uFillTx/>
                <a:latin typeface="MetricHPE"/>
                <a:ea typeface="+mn-ea"/>
                <a:cs typeface="+mn-cs"/>
              </a:rPr>
              <a:t> * 85% = 1,969 production m</a:t>
            </a:r>
            <a:r>
              <a:rPr kumimoji="0" lang="en-US" sz="1800" b="0" i="0" u="none" strike="noStrike" kern="1200" cap="none" spc="0" normalizeH="0" baseline="30000" noProof="0" dirty="0">
                <a:ln>
                  <a:noFill/>
                </a:ln>
                <a:solidFill>
                  <a:prstClr val="white"/>
                </a:solidFill>
                <a:effectLst/>
                <a:uLnTx/>
                <a:uFillTx/>
                <a:latin typeface="MetricHPE"/>
                <a:ea typeface="+mn-ea"/>
                <a:cs typeface="+mn-cs"/>
              </a:rPr>
              <a:t>2</a:t>
            </a:r>
            <a:r>
              <a:rPr kumimoji="0" lang="en-US" sz="1800" b="0" i="0" u="none" strike="noStrike" kern="1200" cap="none" spc="0" normalizeH="0" baseline="0" noProof="0" dirty="0">
                <a:ln>
                  <a:noFill/>
                </a:ln>
                <a:solidFill>
                  <a:prstClr val="white"/>
                </a:solidFill>
                <a:effectLst/>
                <a:uLnTx/>
                <a:uFillTx/>
                <a:latin typeface="MetricHPE"/>
                <a:ea typeface="+mn-ea"/>
                <a:cs typeface="+mn-cs"/>
              </a:rPr>
              <a:t> </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1,969 * 75 kg = 147,677 kg per year</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20" name="Content Placeholder 6">
            <a:extLst>
              <a:ext uri="{FF2B5EF4-FFF2-40B4-BE49-F238E27FC236}">
                <a16:creationId xmlns:a16="http://schemas.microsoft.com/office/drawing/2014/main" id="{69A6733A-9921-D95D-9C84-7D1CFDB31B5E}"/>
              </a:ext>
            </a:extLst>
          </p:cNvPr>
          <p:cNvSpPr txBox="1">
            <a:spLocks/>
          </p:cNvSpPr>
          <p:nvPr/>
        </p:nvSpPr>
        <p:spPr>
          <a:xfrm>
            <a:off x="381593" y="2832550"/>
            <a:ext cx="7342675" cy="1337104"/>
          </a:xfrm>
          <a:prstGeom prst="rect">
            <a:avLst/>
          </a:prstGeom>
        </p:spPr>
        <p:txBody>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400"/>
              </a:spcBef>
              <a:spcAft>
                <a:spcPts val="0"/>
              </a:spcAft>
              <a:buClrTx/>
              <a:buSzTx/>
              <a:buFont typeface="" panose="020B0303030202060203" pitchFamily="34" charset="0"/>
              <a:buChar char="•"/>
              <a:tabLst/>
              <a:defRPr/>
            </a:pPr>
            <a:r>
              <a:rPr kumimoji="0" lang="en-US" sz="2000" b="0" i="0" u="none" strike="noStrike" kern="1200" cap="none" spc="0" normalizeH="0" baseline="0" noProof="0" dirty="0">
                <a:ln>
                  <a:noFill/>
                </a:ln>
                <a:solidFill>
                  <a:prstClr val="white"/>
                </a:solidFill>
                <a:effectLst/>
                <a:uLnTx/>
                <a:uFillTx/>
                <a:latin typeface="MetricHPE"/>
                <a:ea typeface="+mn-ea"/>
                <a:cs typeface="+mn-cs"/>
              </a:rPr>
              <a:t>Natural gas combustion carbon offset (in addition to the 552 tons!)</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0.0372 GJ/m</a:t>
            </a:r>
            <a:r>
              <a:rPr kumimoji="0" lang="en-US" sz="1800" b="0" i="0" u="none" strike="noStrike" kern="1200" cap="none" spc="0" normalizeH="0" baseline="30000" noProof="0" dirty="0">
                <a:ln>
                  <a:noFill/>
                </a:ln>
                <a:solidFill>
                  <a:prstClr val="white"/>
                </a:solidFill>
                <a:effectLst/>
                <a:uLnTx/>
                <a:uFillTx/>
                <a:latin typeface="MetricHPE"/>
                <a:ea typeface="+mn-ea"/>
                <a:cs typeface="+mn-cs"/>
              </a:rPr>
              <a:t>3</a:t>
            </a:r>
            <a:r>
              <a:rPr kumimoji="0" lang="en-US" sz="1800" b="0" i="0" u="none" strike="noStrike" kern="1200" cap="none" spc="0" normalizeH="0" baseline="0" noProof="0" dirty="0">
                <a:ln>
                  <a:noFill/>
                </a:ln>
                <a:solidFill>
                  <a:prstClr val="white"/>
                </a:solidFill>
                <a:effectLst/>
                <a:uLnTx/>
                <a:uFillTx/>
                <a:latin typeface="MetricHPE"/>
                <a:ea typeface="+mn-ea"/>
                <a:cs typeface="+mn-cs"/>
              </a:rPr>
              <a:t> =&gt; 38,402 m</a:t>
            </a:r>
            <a:r>
              <a:rPr kumimoji="0" lang="en-US" sz="1800" b="0" i="0" u="none" strike="noStrike" kern="1200" cap="none" spc="0" normalizeH="0" baseline="30000" noProof="0" dirty="0">
                <a:ln>
                  <a:noFill/>
                </a:ln>
                <a:solidFill>
                  <a:prstClr val="white"/>
                </a:solidFill>
                <a:effectLst/>
                <a:uLnTx/>
                <a:uFillTx/>
                <a:latin typeface="MetricHPE"/>
                <a:ea typeface="+mn-ea"/>
                <a:cs typeface="+mn-cs"/>
              </a:rPr>
              <a:t>3</a:t>
            </a:r>
            <a:r>
              <a:rPr kumimoji="0" lang="en-US" sz="1800" b="0" i="0" u="none" strike="noStrike" kern="1200" cap="none" spc="0" normalizeH="0" baseline="0" noProof="0" dirty="0">
                <a:ln>
                  <a:noFill/>
                </a:ln>
                <a:solidFill>
                  <a:prstClr val="white"/>
                </a:solidFill>
                <a:effectLst/>
                <a:uLnTx/>
                <a:uFillTx/>
                <a:latin typeface="MetricHPE"/>
                <a:ea typeface="+mn-ea"/>
                <a:cs typeface="+mn-cs"/>
              </a:rPr>
              <a:t> needed per greenhouse (70% combustion)</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2.2kg of CO</a:t>
            </a:r>
            <a:r>
              <a:rPr kumimoji="0" lang="en-US" sz="1800" b="0" i="0" u="none" strike="noStrike" kern="1200" cap="none" spc="0" normalizeH="0" baseline="-25000" noProof="0" dirty="0">
                <a:ln>
                  <a:noFill/>
                </a:ln>
                <a:solidFill>
                  <a:prstClr val="white"/>
                </a:solidFill>
                <a:effectLst/>
                <a:uLnTx/>
                <a:uFillTx/>
                <a:latin typeface="MetricHPE"/>
                <a:ea typeface="+mn-ea"/>
                <a:cs typeface="+mn-cs"/>
              </a:rPr>
              <a:t>2</a:t>
            </a:r>
            <a:r>
              <a:rPr kumimoji="0" lang="en-US" sz="1800" b="0" i="0" u="none" strike="noStrike" kern="1200" cap="none" spc="0" normalizeH="0" baseline="0" noProof="0" dirty="0">
                <a:ln>
                  <a:noFill/>
                </a:ln>
                <a:solidFill>
                  <a:prstClr val="white"/>
                </a:solidFill>
                <a:effectLst/>
                <a:uLnTx/>
                <a:uFillTx/>
                <a:latin typeface="MetricHPE"/>
                <a:ea typeface="+mn-ea"/>
                <a:cs typeface="+mn-cs"/>
              </a:rPr>
              <a:t>eq / m</a:t>
            </a:r>
            <a:r>
              <a:rPr kumimoji="0" lang="en-US" sz="1800" b="0" i="0" u="none" strike="noStrike" kern="1200" cap="none" spc="0" normalizeH="0" baseline="30000" noProof="0" dirty="0">
                <a:ln>
                  <a:noFill/>
                </a:ln>
                <a:solidFill>
                  <a:prstClr val="white"/>
                </a:solidFill>
                <a:effectLst/>
                <a:uLnTx/>
                <a:uFillTx/>
                <a:latin typeface="MetricHPE"/>
                <a:ea typeface="+mn-ea"/>
                <a:cs typeface="+mn-cs"/>
              </a:rPr>
              <a:t>3</a:t>
            </a:r>
            <a:r>
              <a:rPr kumimoji="0" lang="en-US" sz="1800" b="0" i="0" u="none" strike="noStrike" kern="1200" cap="none" spc="0" normalizeH="0" baseline="0" noProof="0" dirty="0">
                <a:ln>
                  <a:noFill/>
                </a:ln>
                <a:solidFill>
                  <a:prstClr val="white"/>
                </a:solidFill>
                <a:effectLst/>
                <a:uLnTx/>
                <a:uFillTx/>
                <a:latin typeface="MetricHPE"/>
                <a:ea typeface="+mn-ea"/>
                <a:cs typeface="+mn-cs"/>
              </a:rPr>
              <a:t> =&gt; 85 Tons of CO</a:t>
            </a:r>
            <a:r>
              <a:rPr kumimoji="0" lang="en-US" sz="1800" b="0" i="0" u="none" strike="noStrike" kern="1200" cap="none" spc="0" normalizeH="0" baseline="-25000" noProof="0" dirty="0">
                <a:ln>
                  <a:noFill/>
                </a:ln>
                <a:solidFill>
                  <a:prstClr val="white"/>
                </a:solidFill>
                <a:effectLst/>
                <a:uLnTx/>
                <a:uFillTx/>
                <a:latin typeface="MetricHPE"/>
                <a:ea typeface="+mn-ea"/>
                <a:cs typeface="+mn-cs"/>
              </a:rPr>
              <a:t>2</a:t>
            </a:r>
            <a:r>
              <a:rPr kumimoji="0" lang="en-US" sz="1800" b="0" i="0" u="none" strike="noStrike" kern="1200" cap="none" spc="0" normalizeH="0" baseline="0" noProof="0" dirty="0">
                <a:ln>
                  <a:noFill/>
                </a:ln>
                <a:solidFill>
                  <a:prstClr val="white"/>
                </a:solidFill>
                <a:effectLst/>
                <a:uLnTx/>
                <a:uFillTx/>
                <a:latin typeface="MetricHPE"/>
                <a:ea typeface="+mn-ea"/>
                <a:cs typeface="+mn-cs"/>
              </a:rPr>
              <a:t>eq per greenhouse</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4.6 Greenhouses =&gt; 391 tons of CO</a:t>
            </a:r>
            <a:r>
              <a:rPr kumimoji="0" lang="en-US" sz="1800" b="0" i="0" u="none" strike="noStrike" kern="1200" cap="none" spc="0" normalizeH="0" baseline="-25000" noProof="0" dirty="0">
                <a:ln>
                  <a:noFill/>
                </a:ln>
                <a:solidFill>
                  <a:prstClr val="white"/>
                </a:solidFill>
                <a:effectLst/>
                <a:uLnTx/>
                <a:uFillTx/>
                <a:latin typeface="MetricHPE"/>
                <a:ea typeface="+mn-ea"/>
                <a:cs typeface="+mn-cs"/>
              </a:rPr>
              <a:t>2</a:t>
            </a:r>
            <a:r>
              <a:rPr kumimoji="0" lang="en-US" sz="1800" b="0" i="0" u="none" strike="noStrike" kern="1200" cap="none" spc="0" normalizeH="0" baseline="0" noProof="0" dirty="0">
                <a:ln>
                  <a:noFill/>
                </a:ln>
                <a:solidFill>
                  <a:prstClr val="white"/>
                </a:solidFill>
                <a:effectLst/>
                <a:uLnTx/>
                <a:uFillTx/>
                <a:latin typeface="MetricHPE"/>
                <a:ea typeface="+mn-ea"/>
                <a:cs typeface="+mn-cs"/>
              </a:rPr>
              <a:t> (or 85 cars annual carbon footprint)</a:t>
            </a:r>
          </a:p>
        </p:txBody>
      </p:sp>
      <p:sp>
        <p:nvSpPr>
          <p:cNvPr id="22" name="TextBox 21">
            <a:extLst>
              <a:ext uri="{FF2B5EF4-FFF2-40B4-BE49-F238E27FC236}">
                <a16:creationId xmlns:a16="http://schemas.microsoft.com/office/drawing/2014/main" id="{F3FA88E0-C35D-1F12-98E5-D3F414349300}"/>
              </a:ext>
            </a:extLst>
          </p:cNvPr>
          <p:cNvSpPr txBox="1"/>
          <p:nvPr/>
        </p:nvSpPr>
        <p:spPr>
          <a:xfrm>
            <a:off x="2303276" y="5920594"/>
            <a:ext cx="4557963" cy="461665"/>
          </a:xfrm>
          <a:prstGeom prst="rect">
            <a:avLst/>
          </a:prstGeom>
          <a:noFill/>
          <a:ln w="57150">
            <a:noFill/>
            <a:miter lim="800000"/>
          </a:ln>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4B06"/>
                </a:solidFill>
                <a:effectLst/>
                <a:uLnTx/>
                <a:uFillTx/>
                <a:latin typeface="MetricHPE"/>
                <a:ea typeface="+mn-ea"/>
                <a:cs typeface="+mn-cs"/>
              </a:rPr>
              <a:t>=&gt; 1,033,738 tomatoes !!!</a:t>
            </a:r>
          </a:p>
        </p:txBody>
      </p:sp>
      <p:sp>
        <p:nvSpPr>
          <p:cNvPr id="2" name="Content Placeholder 6">
            <a:extLst>
              <a:ext uri="{FF2B5EF4-FFF2-40B4-BE49-F238E27FC236}">
                <a16:creationId xmlns:a16="http://schemas.microsoft.com/office/drawing/2014/main" id="{255F4C71-5AC9-5060-0DEF-EAEA658E6F2D}"/>
              </a:ext>
            </a:extLst>
          </p:cNvPr>
          <p:cNvSpPr txBox="1">
            <a:spLocks/>
          </p:cNvSpPr>
          <p:nvPr/>
        </p:nvSpPr>
        <p:spPr>
          <a:xfrm>
            <a:off x="381594" y="2086938"/>
            <a:ext cx="7342675" cy="673706"/>
          </a:xfrm>
          <a:prstGeom prst="rect">
            <a:avLst/>
          </a:prstGeom>
        </p:spPr>
        <p:txBody>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400"/>
              </a:spcBef>
              <a:spcAft>
                <a:spcPts val="0"/>
              </a:spcAft>
              <a:buClrTx/>
              <a:buSzTx/>
              <a:buFont typeface="" panose="020B0303030202060203"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MetricHPE"/>
                <a:ea typeface="+mn-ea"/>
                <a:cs typeface="+mn-cs"/>
              </a:rPr>
              <a:t>ChatGPT</a:t>
            </a:r>
            <a:r>
              <a:rPr kumimoji="0" lang="en-US" sz="2000" b="0" i="0" u="none" strike="noStrike" kern="1200" cap="none" spc="0" normalizeH="0" baseline="0" noProof="0" dirty="0">
                <a:ln>
                  <a:noFill/>
                </a:ln>
                <a:solidFill>
                  <a:prstClr val="white"/>
                </a:solidFill>
                <a:effectLst/>
                <a:uLnTx/>
                <a:uFillTx/>
                <a:latin typeface="MetricHPE"/>
                <a:ea typeface="+mn-ea"/>
                <a:cs typeface="+mn-cs"/>
              </a:rPr>
              <a:t> training of 1,287 MWh</a:t>
            </a:r>
          </a:p>
          <a:p>
            <a:pPr marL="411480" marR="0" lvl="1" indent="-182880" algn="l" defTabSz="914400" rtl="0" eaLnBrk="1" fontAlgn="auto" latinLnBrk="0" hangingPunct="1">
              <a:lnSpc>
                <a:spcPct val="90000"/>
              </a:lnSpc>
              <a:spcBef>
                <a:spcPts val="400"/>
              </a:spcBef>
              <a:spcAft>
                <a:spcPts val="0"/>
              </a:spcAft>
              <a:buClrTx/>
              <a:buSzPct val="90000"/>
              <a:buFont typeface="" panose="020B0303030202060203" pitchFamily="34" charset="0"/>
              <a:buChar char="•"/>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 4,633 Gigajoules or 4.6 Greenhouses (for 1 year)</a:t>
            </a:r>
          </a:p>
        </p:txBody>
      </p:sp>
    </p:spTree>
    <p:extLst>
      <p:ext uri="{BB962C8B-B14F-4D97-AF65-F5344CB8AC3E}">
        <p14:creationId xmlns:p14="http://schemas.microsoft.com/office/powerpoint/2010/main" val="120715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E94DB59-2993-41B8-AA2D-A95E6BF6DDA3}"/>
              </a:ext>
            </a:extLst>
          </p:cNvPr>
          <p:cNvSpPr>
            <a:spLocks noGrp="1"/>
          </p:cNvSpPr>
          <p:nvPr>
            <p:ph type="body" sz="quarter" idx="13"/>
          </p:nvPr>
        </p:nvSpPr>
        <p:spPr/>
        <p:txBody>
          <a:bodyPr/>
          <a:lstStyle/>
          <a:p>
            <a:r>
              <a:rPr lang="en-US" dirty="0" err="1"/>
              <a:t>nicdube@hpe.com</a:t>
            </a:r>
            <a:endParaRPr lang="en-US" dirty="0"/>
          </a:p>
        </p:txBody>
      </p:sp>
      <p:sp>
        <p:nvSpPr>
          <p:cNvPr id="3" name="Title">
            <a:extLst>
              <a:ext uri="{FF2B5EF4-FFF2-40B4-BE49-F238E27FC236}">
                <a16:creationId xmlns:a16="http://schemas.microsoft.com/office/drawing/2014/main" id="{3817C569-99BE-4C61-8DBB-67B2DD76189C}"/>
              </a:ext>
            </a:extLst>
          </p:cNvPr>
          <p:cNvSpPr>
            <a:spLocks noGrp="1"/>
          </p:cNvSpPr>
          <p:nvPr>
            <p:ph type="title"/>
          </p:nvPr>
        </p:nvSpPr>
        <p:spPr>
          <a:xfrm>
            <a:off x="284749" y="521016"/>
            <a:ext cx="6195700" cy="2828660"/>
          </a:xfrm>
        </p:spPr>
        <p:txBody>
          <a:bodyPr/>
          <a:lstStyle/>
          <a:p>
            <a:r>
              <a:rPr lang="en-US" dirty="0"/>
              <a:t>Thank you</a:t>
            </a:r>
          </a:p>
        </p:txBody>
      </p:sp>
    </p:spTree>
    <p:extLst>
      <p:ext uri="{BB962C8B-B14F-4D97-AF65-F5344CB8AC3E}">
        <p14:creationId xmlns:p14="http://schemas.microsoft.com/office/powerpoint/2010/main" val="417849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51E23A-C04B-B19A-9EF2-1B2335ED3A91}"/>
              </a:ext>
            </a:extLst>
          </p:cNvPr>
          <p:cNvSpPr>
            <a:spLocks noGrp="1"/>
          </p:cNvSpPr>
          <p:nvPr>
            <p:ph type="title"/>
          </p:nvPr>
        </p:nvSpPr>
        <p:spPr/>
        <p:txBody>
          <a:bodyPr/>
          <a:lstStyle/>
          <a:p>
            <a:r>
              <a:rPr lang="en-US" dirty="0"/>
              <a:t>Today’s agenda</a:t>
            </a:r>
          </a:p>
        </p:txBody>
      </p:sp>
      <p:sp>
        <p:nvSpPr>
          <p:cNvPr id="15" name="Text Placeholder 14">
            <a:extLst>
              <a:ext uri="{FF2B5EF4-FFF2-40B4-BE49-F238E27FC236}">
                <a16:creationId xmlns:a16="http://schemas.microsoft.com/office/drawing/2014/main" id="{4568CB61-38E9-9865-1ABF-F7955E8401F6}"/>
              </a:ext>
            </a:extLst>
          </p:cNvPr>
          <p:cNvSpPr>
            <a:spLocks noGrp="1"/>
          </p:cNvSpPr>
          <p:nvPr>
            <p:ph type="body" sz="quarter" idx="16"/>
          </p:nvPr>
        </p:nvSpPr>
        <p:spPr/>
        <p:txBody>
          <a:bodyPr/>
          <a:lstStyle/>
          <a:p>
            <a:r>
              <a:rPr lang="en-US" dirty="0"/>
              <a:t>Discussion</a:t>
            </a:r>
          </a:p>
        </p:txBody>
      </p:sp>
      <p:sp>
        <p:nvSpPr>
          <p:cNvPr id="10" name="Text Placeholder 9">
            <a:extLst>
              <a:ext uri="{FF2B5EF4-FFF2-40B4-BE49-F238E27FC236}">
                <a16:creationId xmlns:a16="http://schemas.microsoft.com/office/drawing/2014/main" id="{E8C8E511-A758-6BBD-7352-3DB7919F5215}"/>
              </a:ext>
            </a:extLst>
          </p:cNvPr>
          <p:cNvSpPr>
            <a:spLocks noGrp="1"/>
          </p:cNvSpPr>
          <p:nvPr>
            <p:ph type="body" sz="quarter" idx="15"/>
          </p:nvPr>
        </p:nvSpPr>
        <p:spPr/>
        <p:txBody>
          <a:bodyPr/>
          <a:lstStyle/>
          <a:p>
            <a:r>
              <a:rPr lang="en-US" dirty="0"/>
              <a:t>Limiting the carbon footprint</a:t>
            </a:r>
          </a:p>
        </p:txBody>
      </p:sp>
      <p:sp>
        <p:nvSpPr>
          <p:cNvPr id="9" name="Text Placeholder 8">
            <a:extLst>
              <a:ext uri="{FF2B5EF4-FFF2-40B4-BE49-F238E27FC236}">
                <a16:creationId xmlns:a16="http://schemas.microsoft.com/office/drawing/2014/main" id="{C9DD6A5E-4C30-D09C-797A-445DF20C6EE7}"/>
              </a:ext>
            </a:extLst>
          </p:cNvPr>
          <p:cNvSpPr>
            <a:spLocks noGrp="1"/>
          </p:cNvSpPr>
          <p:nvPr>
            <p:ph type="body" sz="quarter" idx="14"/>
          </p:nvPr>
        </p:nvSpPr>
        <p:spPr/>
        <p:txBody>
          <a:bodyPr/>
          <a:lstStyle/>
          <a:p>
            <a:r>
              <a:rPr lang="en-US" dirty="0"/>
              <a:t>How AI can help</a:t>
            </a:r>
          </a:p>
        </p:txBody>
      </p:sp>
      <p:sp>
        <p:nvSpPr>
          <p:cNvPr id="8" name="Text Placeholder 7">
            <a:extLst>
              <a:ext uri="{FF2B5EF4-FFF2-40B4-BE49-F238E27FC236}">
                <a16:creationId xmlns:a16="http://schemas.microsoft.com/office/drawing/2014/main" id="{21A0EE98-AD3A-2E91-4B9D-EFE6E728BB4F}"/>
              </a:ext>
            </a:extLst>
          </p:cNvPr>
          <p:cNvSpPr>
            <a:spLocks noGrp="1"/>
          </p:cNvSpPr>
          <p:nvPr>
            <p:ph type="body" sz="quarter" idx="13"/>
          </p:nvPr>
        </p:nvSpPr>
        <p:spPr/>
        <p:txBody>
          <a:bodyPr/>
          <a:lstStyle/>
          <a:p>
            <a:r>
              <a:rPr lang="en-US" dirty="0"/>
              <a:t>Next generation system architecture options</a:t>
            </a:r>
          </a:p>
        </p:txBody>
      </p:sp>
      <p:sp>
        <p:nvSpPr>
          <p:cNvPr id="7" name="Text Placeholder 6">
            <a:extLst>
              <a:ext uri="{FF2B5EF4-FFF2-40B4-BE49-F238E27FC236}">
                <a16:creationId xmlns:a16="http://schemas.microsoft.com/office/drawing/2014/main" id="{BA58678B-C011-6239-3E73-CC99E8BA711E}"/>
              </a:ext>
            </a:extLst>
          </p:cNvPr>
          <p:cNvSpPr>
            <a:spLocks noGrp="1"/>
          </p:cNvSpPr>
          <p:nvPr>
            <p:ph type="body" sz="quarter" idx="12"/>
          </p:nvPr>
        </p:nvSpPr>
        <p:spPr/>
        <p:txBody>
          <a:bodyPr/>
          <a:lstStyle/>
          <a:p>
            <a:r>
              <a:rPr lang="en-US" dirty="0"/>
              <a:t>Exascale: how we got here</a:t>
            </a:r>
          </a:p>
        </p:txBody>
      </p:sp>
      <p:sp>
        <p:nvSpPr>
          <p:cNvPr id="5" name="Footer Placeholder 4">
            <a:extLst>
              <a:ext uri="{FF2B5EF4-FFF2-40B4-BE49-F238E27FC236}">
                <a16:creationId xmlns:a16="http://schemas.microsoft.com/office/drawing/2014/main" id="{DD243D43-452D-FC06-7F5B-17910DCB677B}"/>
              </a:ext>
            </a:extLst>
          </p:cNvPr>
          <p:cNvSpPr>
            <a:spLocks noGrp="1"/>
          </p:cNvSpPr>
          <p:nvPr>
            <p:ph type="ftr" sz="quarter" idx="4294967295"/>
          </p:nvPr>
        </p:nvSpPr>
        <p:spPr>
          <a:xfrm>
            <a:off x="4710113" y="6129338"/>
            <a:ext cx="7481887" cy="411162"/>
          </a:xfrm>
          <a:prstGeom prst="rect">
            <a:avLst/>
          </a:prstGeom>
        </p:spPr>
        <p:txBody>
          <a:bodyPr/>
          <a:lstStyle/>
          <a:p>
            <a:r>
              <a:rPr lang="en-US" dirty="0"/>
              <a:t>Confidential | Authorized </a:t>
            </a:r>
          </a:p>
        </p:txBody>
      </p:sp>
    </p:spTree>
    <p:extLst>
      <p:ext uri="{BB962C8B-B14F-4D97-AF65-F5344CB8AC3E}">
        <p14:creationId xmlns:p14="http://schemas.microsoft.com/office/powerpoint/2010/main" val="10334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EE025A-96D4-AB67-0660-68E6AC9DAD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2289" y="1715990"/>
            <a:ext cx="1531534" cy="850852"/>
          </a:xfrm>
          <a:prstGeom prst="rect">
            <a:avLst/>
          </a:prstGeom>
        </p:spPr>
      </p:pic>
      <p:sp>
        <p:nvSpPr>
          <p:cNvPr id="14" name="Text Placeholder 13">
            <a:extLst>
              <a:ext uri="{FF2B5EF4-FFF2-40B4-BE49-F238E27FC236}">
                <a16:creationId xmlns:a16="http://schemas.microsoft.com/office/drawing/2014/main" id="{387D6F96-B993-ADAA-D900-70731DD91940}"/>
              </a:ext>
            </a:extLst>
          </p:cNvPr>
          <p:cNvSpPr>
            <a:spLocks noGrp="1"/>
          </p:cNvSpPr>
          <p:nvPr>
            <p:ph type="body" sz="quarter" idx="19"/>
          </p:nvPr>
        </p:nvSpPr>
        <p:spPr>
          <a:xfrm>
            <a:off x="389695" y="1376280"/>
            <a:ext cx="10079013" cy="381000"/>
          </a:xfrm>
        </p:spPr>
        <p:txBody>
          <a:bodyPr/>
          <a:lstStyle/>
          <a:p>
            <a:r>
              <a:rPr lang="en-US" dirty="0"/>
              <a:t>PathForward R&amp;D program : US Dept. of Energy 300 $M investment to accelerate exascale (2016) </a:t>
            </a:r>
          </a:p>
          <a:p>
            <a:endParaRPr lang="en-US" dirty="0"/>
          </a:p>
        </p:txBody>
      </p:sp>
      <p:sp>
        <p:nvSpPr>
          <p:cNvPr id="4" name="Title 3">
            <a:extLst>
              <a:ext uri="{FF2B5EF4-FFF2-40B4-BE49-F238E27FC236}">
                <a16:creationId xmlns:a16="http://schemas.microsoft.com/office/drawing/2014/main" id="{3B1D2A62-F849-A524-1313-205853B4BDF3}"/>
              </a:ext>
            </a:extLst>
          </p:cNvPr>
          <p:cNvSpPr>
            <a:spLocks noGrp="1"/>
          </p:cNvSpPr>
          <p:nvPr>
            <p:ph type="title"/>
          </p:nvPr>
        </p:nvSpPr>
        <p:spPr/>
        <p:txBody>
          <a:bodyPr/>
          <a:lstStyle/>
          <a:p>
            <a:r>
              <a:rPr lang="en-US" sz="3199" b="1" cap="none" dirty="0">
                <a:latin typeface="+mj-lt"/>
              </a:rPr>
              <a:t>The long and windy road to exascale</a:t>
            </a:r>
          </a:p>
        </p:txBody>
      </p:sp>
      <p:sp>
        <p:nvSpPr>
          <p:cNvPr id="5" name="Content Placeholder 4">
            <a:extLst>
              <a:ext uri="{FF2B5EF4-FFF2-40B4-BE49-F238E27FC236}">
                <a16:creationId xmlns:a16="http://schemas.microsoft.com/office/drawing/2014/main" id="{A1FD7E3F-1583-8123-F450-6E048773091D}"/>
              </a:ext>
            </a:extLst>
          </p:cNvPr>
          <p:cNvSpPr>
            <a:spLocks noGrp="1"/>
          </p:cNvSpPr>
          <p:nvPr>
            <p:ph sz="quarter" idx="17"/>
          </p:nvPr>
        </p:nvSpPr>
        <p:spPr>
          <a:xfrm>
            <a:off x="385100" y="2566843"/>
            <a:ext cx="5422392" cy="3529158"/>
          </a:xfrm>
        </p:spPr>
        <p:txBody>
          <a:bodyPr/>
          <a:lstStyle/>
          <a:p>
            <a:r>
              <a:rPr lang="en-US" dirty="0"/>
              <a:t>HPE’s largest R&amp;D program, ever</a:t>
            </a:r>
          </a:p>
          <a:p>
            <a:r>
              <a:rPr lang="en-US" dirty="0"/>
              <a:t>New infrastructure, new software, new interconnect</a:t>
            </a:r>
          </a:p>
          <a:p>
            <a:r>
              <a:rPr lang="en-US" dirty="0"/>
              <a:t>SiPh, VCSEL, new topologies, driving value chain</a:t>
            </a:r>
          </a:p>
        </p:txBody>
      </p:sp>
      <p:sp>
        <p:nvSpPr>
          <p:cNvPr id="16" name="Content Placeholder 15">
            <a:extLst>
              <a:ext uri="{FF2B5EF4-FFF2-40B4-BE49-F238E27FC236}">
                <a16:creationId xmlns:a16="http://schemas.microsoft.com/office/drawing/2014/main" id="{3C46B790-7A6E-C00D-F1F1-983257BB3B12}"/>
              </a:ext>
            </a:extLst>
          </p:cNvPr>
          <p:cNvSpPr>
            <a:spLocks noGrp="1"/>
          </p:cNvSpPr>
          <p:nvPr>
            <p:ph sz="quarter" idx="24"/>
          </p:nvPr>
        </p:nvSpPr>
        <p:spPr>
          <a:xfrm>
            <a:off x="6385208" y="2566843"/>
            <a:ext cx="5422392" cy="3529158"/>
          </a:xfrm>
        </p:spPr>
        <p:txBody>
          <a:bodyPr/>
          <a:lstStyle/>
          <a:p>
            <a:r>
              <a:rPr lang="en-US" dirty="0"/>
              <a:t>Slingshot-2 architecture</a:t>
            </a:r>
          </a:p>
          <a:p>
            <a:r>
              <a:rPr lang="en-US" dirty="0"/>
              <a:t>Cassini-NIC development</a:t>
            </a:r>
          </a:p>
          <a:p>
            <a:r>
              <a:rPr lang="en-US" dirty="0"/>
              <a:t>Advanced processor technologies</a:t>
            </a:r>
          </a:p>
          <a:p>
            <a:r>
              <a:rPr lang="en-US" dirty="0"/>
              <a:t>Research in SoC memory architectures</a:t>
            </a:r>
          </a:p>
          <a:p>
            <a:endParaRPr lang="en-US" dirty="0"/>
          </a:p>
        </p:txBody>
      </p:sp>
      <p:sp>
        <p:nvSpPr>
          <p:cNvPr id="13" name="Text Placeholder 12">
            <a:extLst>
              <a:ext uri="{FF2B5EF4-FFF2-40B4-BE49-F238E27FC236}">
                <a16:creationId xmlns:a16="http://schemas.microsoft.com/office/drawing/2014/main" id="{38C036CE-5300-3F01-AA1F-85F4F55220BE}"/>
              </a:ext>
            </a:extLst>
          </p:cNvPr>
          <p:cNvSpPr>
            <a:spLocks noGrp="1"/>
          </p:cNvSpPr>
          <p:nvPr>
            <p:ph type="body" sz="quarter" idx="13"/>
          </p:nvPr>
        </p:nvSpPr>
        <p:spPr>
          <a:xfrm>
            <a:off x="389696" y="812589"/>
            <a:ext cx="11421304" cy="381000"/>
          </a:xfrm>
        </p:spPr>
        <p:txBody>
          <a:bodyPr/>
          <a:lstStyle/>
          <a:p>
            <a:r>
              <a:rPr lang="en-US" dirty="0"/>
              <a:t>A decade+ long journey, from inception to delivery</a:t>
            </a:r>
          </a:p>
        </p:txBody>
      </p:sp>
      <p:sp>
        <p:nvSpPr>
          <p:cNvPr id="3" name="Slide Number Placeholder 2">
            <a:extLst>
              <a:ext uri="{FF2B5EF4-FFF2-40B4-BE49-F238E27FC236}">
                <a16:creationId xmlns:a16="http://schemas.microsoft.com/office/drawing/2014/main" id="{F7EF2A86-D729-F643-CEB6-C2D43EA3EBDE}"/>
              </a:ext>
            </a:extLst>
          </p:cNvPr>
          <p:cNvSpPr>
            <a:spLocks noGrp="1"/>
          </p:cNvSpPr>
          <p:nvPr>
            <p:ph type="sldNum" sz="quarter" idx="23"/>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srgbClr val="787871"/>
                </a:solidFill>
                <a:effectLst/>
                <a:uLnTx/>
                <a:uFillTx/>
                <a:latin typeface="MetricHPE Light" panose="020B0303030202060203" pitchFamily="34" charset="0"/>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19</a:t>
            </a:fld>
            <a:endParaRPr kumimoji="0" lang="en-US" sz="2000" b="0" i="0" u="none" strike="noStrike" kern="1200" cap="all" spc="0" normalizeH="0" baseline="10000" noProof="0" dirty="0">
              <a:ln>
                <a:noFill/>
              </a:ln>
              <a:solidFill>
                <a:srgbClr val="787871"/>
              </a:solidFill>
              <a:effectLst/>
              <a:uLnTx/>
              <a:uFillTx/>
              <a:latin typeface="MetricHPE Light" panose="020B0303030202060203" pitchFamily="34" charset="0"/>
              <a:ea typeface="+mn-ea"/>
              <a:cs typeface="+mn-cs"/>
            </a:endParaRPr>
          </a:p>
        </p:txBody>
      </p:sp>
      <p:sp>
        <p:nvSpPr>
          <p:cNvPr id="8" name="Content Placeholder 4">
            <a:extLst>
              <a:ext uri="{FF2B5EF4-FFF2-40B4-BE49-F238E27FC236}">
                <a16:creationId xmlns:a16="http://schemas.microsoft.com/office/drawing/2014/main" id="{2B868811-A184-2FAB-7114-781DE13753EE}"/>
              </a:ext>
            </a:extLst>
          </p:cNvPr>
          <p:cNvSpPr txBox="1">
            <a:spLocks/>
          </p:cNvSpPr>
          <p:nvPr/>
        </p:nvSpPr>
        <p:spPr>
          <a:xfrm>
            <a:off x="385100" y="990601"/>
            <a:ext cx="11425900" cy="427036"/>
          </a:xfrm>
          <a:prstGeom prst="rect">
            <a:avLst/>
          </a:prstGeom>
        </p:spPr>
        <p:txBody>
          <a:bodyPr vert="horz" lIns="0" tIns="0" rIns="0" bIns="0" rtlCol="0">
            <a:normAutofit/>
          </a:bodyPr>
          <a:lstStyle>
            <a:lvl1pPr marL="182880" indent="-182880" algn="l" defTabSz="914400" rtl="0" eaLnBrk="1" latinLnBrk="0" hangingPunct="1">
              <a:lnSpc>
                <a:spcPct val="90000"/>
              </a:lnSpc>
              <a:spcBef>
                <a:spcPts val="400"/>
              </a:spcBef>
              <a:buClr>
                <a:schemeClr val="tx1"/>
              </a:buClr>
              <a:buFont typeface="MetricHPE Light" panose="020B0303030202060203" pitchFamily="34" charset="0"/>
              <a:buChar char="•"/>
              <a:defRPr sz="2000" kern="1200">
                <a:solidFill>
                  <a:schemeClr val="tx1"/>
                </a:solidFill>
                <a:latin typeface="MetricHPE Light" panose="020B0303030202060203" pitchFamily="34" charset="0"/>
                <a:ea typeface="+mn-ea"/>
                <a:cs typeface="+mn-cs"/>
              </a:defRPr>
            </a:lvl1pPr>
            <a:lvl2pPr marL="411480" indent="-182880" algn="l" defTabSz="914400" rtl="0" eaLnBrk="1" latinLnBrk="0" hangingPunct="1">
              <a:lnSpc>
                <a:spcPct val="90000"/>
              </a:lnSpc>
              <a:spcBef>
                <a:spcPts val="400"/>
              </a:spcBef>
              <a:buClr>
                <a:schemeClr val="tx1"/>
              </a:buClr>
              <a:buSzPct val="90000"/>
              <a:buFont typeface="MetricHPE Light" panose="020B0303030202060203" pitchFamily="34" charset="0"/>
              <a:buChar char="•"/>
              <a:defRPr sz="1800" kern="1200">
                <a:solidFill>
                  <a:schemeClr val="tx1"/>
                </a:solidFill>
                <a:latin typeface="MetricHPE Light" panose="020B0303030202060203" pitchFamily="34" charset="0"/>
                <a:ea typeface="+mn-ea"/>
                <a:cs typeface="+mn-cs"/>
              </a:defRPr>
            </a:lvl2pPr>
            <a:lvl3pPr marL="548640" indent="-137160" algn="l" defTabSz="914400" rtl="0" eaLnBrk="1" latinLnBrk="0" hangingPunct="1">
              <a:lnSpc>
                <a:spcPct val="90000"/>
              </a:lnSpc>
              <a:spcBef>
                <a:spcPts val="400"/>
              </a:spcBef>
              <a:buClr>
                <a:schemeClr val="tx1"/>
              </a:buClr>
              <a:buFont typeface="MetricHPE Light" panose="020B0303030202060203" pitchFamily="34" charset="0"/>
              <a:buChar char="–"/>
              <a:defRPr sz="1600" kern="1200">
                <a:solidFill>
                  <a:schemeClr val="tx1"/>
                </a:solidFill>
                <a:latin typeface="MetricHPE Light" panose="020B0303030202060203" pitchFamily="34" charset="0"/>
                <a:ea typeface="+mn-ea"/>
                <a:cs typeface="+mn-cs"/>
              </a:defRPr>
            </a:lvl3pPr>
            <a:lvl4pPr marL="731520" indent="-137160" algn="l" defTabSz="914400" rtl="0" eaLnBrk="1" latinLnBrk="0" hangingPunct="1">
              <a:lnSpc>
                <a:spcPct val="90000"/>
              </a:lnSpc>
              <a:spcBef>
                <a:spcPts val="400"/>
              </a:spcBef>
              <a:buClr>
                <a:schemeClr val="tx1"/>
              </a:buClr>
              <a:buFont typeface="MetricHPE Light" panose="020B0303030202060203" pitchFamily="34" charset="0"/>
              <a:buChar char="–"/>
              <a:defRPr sz="1400" kern="1200">
                <a:solidFill>
                  <a:schemeClr val="tx1"/>
                </a:solidFill>
                <a:latin typeface="MetricHPE Light" panose="020B0303030202060203" pitchFamily="34" charset="0"/>
                <a:ea typeface="+mn-ea"/>
                <a:cs typeface="+mn-cs"/>
              </a:defRPr>
            </a:lvl4pPr>
            <a:lvl5pPr marL="868680" indent="-137160" algn="l" defTabSz="914400" rtl="0" eaLnBrk="1" latinLnBrk="0" hangingPunct="1">
              <a:lnSpc>
                <a:spcPct val="90000"/>
              </a:lnSpc>
              <a:spcBef>
                <a:spcPts val="400"/>
              </a:spcBef>
              <a:buClr>
                <a:schemeClr val="tx1"/>
              </a:buClr>
              <a:buFont typeface="MetricHPE Light" panose="020B0303030202060203" pitchFamily="34" charset="0"/>
              <a:buChar char="–"/>
              <a:defRPr sz="1400" kern="1200">
                <a:solidFill>
                  <a:schemeClr val="tx1"/>
                </a:solidFill>
                <a:latin typeface="MetricHPE Light" panose="020B03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
                <a:prstClr val="black"/>
              </a:buClr>
              <a:buSzTx/>
              <a:buFont typeface="MetricHPE Light" panose="020B0303030202060203" pitchFamily="34" charset="0"/>
              <a:buNone/>
              <a:tabLst/>
              <a:defRPr/>
            </a:pPr>
            <a:endParaRPr kumimoji="0" lang="en-US" sz="2000" b="0" i="0" u="none" strike="noStrike" kern="1200" cap="none" spc="0" normalizeH="0" baseline="0" noProof="0" dirty="0">
              <a:ln>
                <a:noFill/>
              </a:ln>
              <a:solidFill>
                <a:prstClr val="black"/>
              </a:solidFill>
              <a:effectLst/>
              <a:uLnTx/>
              <a:uFillTx/>
              <a:latin typeface="MetricHPE Light" panose="020B0303030202060203" pitchFamily="34" charset="0"/>
              <a:ea typeface="+mn-ea"/>
              <a:cs typeface="+mn-cs"/>
            </a:endParaRPr>
          </a:p>
        </p:txBody>
      </p:sp>
      <p:pic>
        <p:nvPicPr>
          <p:cNvPr id="12" name="Picture 11">
            <a:extLst>
              <a:ext uri="{FF2B5EF4-FFF2-40B4-BE49-F238E27FC236}">
                <a16:creationId xmlns:a16="http://schemas.microsoft.com/office/drawing/2014/main" id="{E1AA1481-ED54-CDDF-94E4-67BF5CD58F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5100" y="1836824"/>
            <a:ext cx="1465225" cy="612270"/>
          </a:xfrm>
          <a:prstGeom prst="rect">
            <a:avLst/>
          </a:prstGeom>
        </p:spPr>
      </p:pic>
      <p:pic>
        <p:nvPicPr>
          <p:cNvPr id="17" name="Picture 16">
            <a:extLst>
              <a:ext uri="{FF2B5EF4-FFF2-40B4-BE49-F238E27FC236}">
                <a16:creationId xmlns:a16="http://schemas.microsoft.com/office/drawing/2014/main" id="{6D8F71EF-B505-5D68-64BA-0BF2454E5BE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7133" y="3609963"/>
            <a:ext cx="1129811" cy="2061330"/>
          </a:xfrm>
          <a:prstGeom prst="rect">
            <a:avLst/>
          </a:prstGeom>
        </p:spPr>
      </p:pic>
      <p:pic>
        <p:nvPicPr>
          <p:cNvPr id="18" name="Picture 17">
            <a:extLst>
              <a:ext uri="{FF2B5EF4-FFF2-40B4-BE49-F238E27FC236}">
                <a16:creationId xmlns:a16="http://schemas.microsoft.com/office/drawing/2014/main" id="{91D2DA80-AF30-4C4A-C1C4-441FF734E09E}"/>
              </a:ext>
            </a:extLst>
          </p:cNvPr>
          <p:cNvPicPr/>
          <p:nvPr/>
        </p:nvPicPr>
        <p:blipFill>
          <a:blip r:embed="rId7" cstate="screen">
            <a:extLst>
              <a:ext uri="{28A0092B-C50C-407E-A947-70E740481C1C}">
                <a14:useLocalDpi xmlns:a14="http://schemas.microsoft.com/office/drawing/2010/main"/>
              </a:ext>
            </a:extLst>
          </a:blip>
          <a:stretch>
            <a:fillRect/>
          </a:stretch>
        </p:blipFill>
        <p:spPr>
          <a:xfrm>
            <a:off x="3818615" y="5262757"/>
            <a:ext cx="2506621" cy="1350614"/>
          </a:xfrm>
          <a:prstGeom prst="rect">
            <a:avLst/>
          </a:prstGeom>
        </p:spPr>
      </p:pic>
      <p:pic>
        <p:nvPicPr>
          <p:cNvPr id="23" name="Picture 22">
            <a:extLst>
              <a:ext uri="{FF2B5EF4-FFF2-40B4-BE49-F238E27FC236}">
                <a16:creationId xmlns:a16="http://schemas.microsoft.com/office/drawing/2014/main" id="{37F78037-3F59-8630-8FF9-CCDB7F0537E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6089"/>
          <a:stretch/>
        </p:blipFill>
        <p:spPr>
          <a:xfrm>
            <a:off x="1945146" y="5809119"/>
            <a:ext cx="1521882" cy="849023"/>
          </a:xfrm>
          <a:prstGeom prst="rect">
            <a:avLst/>
          </a:prstGeom>
        </p:spPr>
      </p:pic>
      <p:pic>
        <p:nvPicPr>
          <p:cNvPr id="25" name="Picture 24">
            <a:extLst>
              <a:ext uri="{FF2B5EF4-FFF2-40B4-BE49-F238E27FC236}">
                <a16:creationId xmlns:a16="http://schemas.microsoft.com/office/drawing/2014/main" id="{61271098-DD2C-5E78-B1A1-AB25D06F9C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63449" y="3720989"/>
            <a:ext cx="1441192" cy="1340272"/>
          </a:xfrm>
          <a:prstGeom prst="rect">
            <a:avLst/>
          </a:prstGeom>
        </p:spPr>
      </p:pic>
      <p:pic>
        <p:nvPicPr>
          <p:cNvPr id="26" name="Picture 6" descr="High Bandwidth Memory - Wikipedia">
            <a:extLst>
              <a:ext uri="{FF2B5EF4-FFF2-40B4-BE49-F238E27FC236}">
                <a16:creationId xmlns:a16="http://schemas.microsoft.com/office/drawing/2014/main" id="{494A1A06-6143-93FC-B91D-E5CE6014C58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346421" y="5610949"/>
            <a:ext cx="1518164" cy="10141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1D9E319-3B31-C48D-959A-1A3E78179B1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00714" y="3929567"/>
            <a:ext cx="1944731" cy="1491430"/>
          </a:xfrm>
          <a:prstGeom prst="rect">
            <a:avLst/>
          </a:prstGeom>
        </p:spPr>
      </p:pic>
      <p:pic>
        <p:nvPicPr>
          <p:cNvPr id="29" name="Picture 28">
            <a:extLst>
              <a:ext uri="{FF2B5EF4-FFF2-40B4-BE49-F238E27FC236}">
                <a16:creationId xmlns:a16="http://schemas.microsoft.com/office/drawing/2014/main" id="{E35C5AF5-3122-0041-BDF5-BAA9187CEF4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45995" y="5293824"/>
            <a:ext cx="2506622" cy="932111"/>
          </a:xfrm>
          <a:prstGeom prst="rect">
            <a:avLst/>
          </a:prstGeom>
        </p:spPr>
      </p:pic>
      <p:pic>
        <p:nvPicPr>
          <p:cNvPr id="30" name="Picture 29">
            <a:extLst>
              <a:ext uri="{FF2B5EF4-FFF2-40B4-BE49-F238E27FC236}">
                <a16:creationId xmlns:a16="http://schemas.microsoft.com/office/drawing/2014/main" id="{2F5690C7-21B8-4835-BAB2-3D1564B682C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39383" y="3840755"/>
            <a:ext cx="1255452" cy="2214862"/>
          </a:xfrm>
          <a:prstGeom prst="rect">
            <a:avLst/>
          </a:prstGeom>
        </p:spPr>
      </p:pic>
      <p:pic>
        <p:nvPicPr>
          <p:cNvPr id="31" name="Picture 30">
            <a:extLst>
              <a:ext uri="{FF2B5EF4-FFF2-40B4-BE49-F238E27FC236}">
                <a16:creationId xmlns:a16="http://schemas.microsoft.com/office/drawing/2014/main" id="{B9378594-0626-38A1-09D9-6018F1AA3992}"/>
              </a:ext>
            </a:extLst>
          </p:cNvPr>
          <p:cNvPicPr>
            <a:picLocks noChangeAspect="1"/>
          </p:cNvPicPr>
          <p:nvPr/>
        </p:nvPicPr>
        <p:blipFill>
          <a:blip r:embed="rId14"/>
          <a:stretch>
            <a:fillRect/>
          </a:stretch>
        </p:blipFill>
        <p:spPr>
          <a:xfrm>
            <a:off x="10054608" y="3944341"/>
            <a:ext cx="1600111" cy="1154785"/>
          </a:xfrm>
          <a:prstGeom prst="rect">
            <a:avLst/>
          </a:prstGeom>
        </p:spPr>
      </p:pic>
    </p:spTree>
    <p:extLst>
      <p:ext uri="{BB962C8B-B14F-4D97-AF65-F5344CB8AC3E}">
        <p14:creationId xmlns:p14="http://schemas.microsoft.com/office/powerpoint/2010/main" val="338395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C1F53A-7627-712E-DA9A-CFABAAFC7DD6}"/>
              </a:ext>
            </a:extLst>
          </p:cNvPr>
          <p:cNvSpPr>
            <a:spLocks noGrp="1"/>
          </p:cNvSpPr>
          <p:nvPr>
            <p:ph type="title"/>
          </p:nvPr>
        </p:nvSpPr>
        <p:spPr/>
        <p:txBody>
          <a:bodyPr/>
          <a:lstStyle/>
          <a:p>
            <a:r>
              <a:rPr lang="en-US" dirty="0"/>
              <a:t>Exascale and how we got there</a:t>
            </a:r>
          </a:p>
        </p:txBody>
      </p:sp>
      <p:sp>
        <p:nvSpPr>
          <p:cNvPr id="8" name="Slide Number Placeholder 7">
            <a:extLst>
              <a:ext uri="{FF2B5EF4-FFF2-40B4-BE49-F238E27FC236}">
                <a16:creationId xmlns:a16="http://schemas.microsoft.com/office/drawing/2014/main" id="{2F96C7B9-C409-C3C4-11CF-673356202F83}"/>
              </a:ext>
            </a:extLst>
          </p:cNvPr>
          <p:cNvSpPr>
            <a:spLocks noGrp="1"/>
          </p:cNvSpPr>
          <p:nvPr>
            <p:ph type="sldNum" sz="quarter" idx="16"/>
          </p:nvPr>
        </p:nvSpPr>
        <p:spPr/>
        <p:txBody>
          <a:bodyPr/>
          <a:lstStyle/>
          <a:p>
            <a:pPr defTabSz="1088421">
              <a:buFontTx/>
              <a:buBlip>
                <a:blip r:embed="rId2"/>
              </a:buBlip>
            </a:pPr>
            <a:fld id="{104FC826-72BB-4AF1-BA01-A94F7396A7DC}" type="slidenum">
              <a:rPr lang="en-US" smtClean="0"/>
              <a:pPr defTabSz="1088421">
                <a:buFontTx/>
                <a:buBlip>
                  <a:blip r:embed="rId2"/>
                </a:buBlip>
              </a:pPr>
              <a:t>2</a:t>
            </a:fld>
            <a:endParaRPr lang="en-US" dirty="0"/>
          </a:p>
        </p:txBody>
      </p:sp>
      <p:sp>
        <p:nvSpPr>
          <p:cNvPr id="7" name="Footer Placeholder 6">
            <a:extLst>
              <a:ext uri="{FF2B5EF4-FFF2-40B4-BE49-F238E27FC236}">
                <a16:creationId xmlns:a16="http://schemas.microsoft.com/office/drawing/2014/main" id="{5373ABD7-A3F9-8B42-1712-BDA8EC2C5F59}"/>
              </a:ext>
            </a:extLst>
          </p:cNvPr>
          <p:cNvSpPr>
            <a:spLocks noGrp="1"/>
          </p:cNvSpPr>
          <p:nvPr>
            <p:ph type="ftr" sz="quarter" idx="4294967295"/>
          </p:nvPr>
        </p:nvSpPr>
        <p:spPr>
          <a:xfrm>
            <a:off x="4710113" y="6129338"/>
            <a:ext cx="7481887" cy="411162"/>
          </a:xfrm>
          <a:prstGeom prst="rect">
            <a:avLst/>
          </a:prstGeom>
        </p:spPr>
        <p:txBody>
          <a:bodyPr/>
          <a:lstStyle/>
          <a:p>
            <a:r>
              <a:rPr lang="en-US"/>
              <a:t>Confidential</a:t>
            </a:r>
            <a:endParaRPr lang="en-US" dirty="0"/>
          </a:p>
        </p:txBody>
      </p:sp>
    </p:spTree>
    <p:extLst>
      <p:ext uri="{BB962C8B-B14F-4D97-AF65-F5344CB8AC3E}">
        <p14:creationId xmlns:p14="http://schemas.microsoft.com/office/powerpoint/2010/main" val="347828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BBC1E5-FF1C-5D94-FA95-52C768187C64}"/>
              </a:ext>
            </a:extLst>
          </p:cNvPr>
          <p:cNvSpPr>
            <a:spLocks noGrp="1"/>
          </p:cNvSpPr>
          <p:nvPr>
            <p:ph type="body" sz="quarter" idx="14"/>
          </p:nvPr>
        </p:nvSpPr>
        <p:spPr>
          <a:xfrm>
            <a:off x="512997" y="3833096"/>
            <a:ext cx="8426466" cy="1637078"/>
          </a:xfrm>
        </p:spPr>
        <p:txBody>
          <a:bodyPr/>
          <a:lstStyle/>
          <a:p>
            <a:r>
              <a:rPr lang="en-CA" i="1" dirty="0"/>
              <a:t>“Training GPT-3, for example, which has 175 billion parameters, consumed 1,287 megawatt hours of electricity and generated 552 tons of carbon dioxide”</a:t>
            </a:r>
            <a:endParaRPr lang="en-US" i="1" dirty="0"/>
          </a:p>
        </p:txBody>
      </p:sp>
      <p:sp>
        <p:nvSpPr>
          <p:cNvPr id="5" name="Title 4">
            <a:extLst>
              <a:ext uri="{FF2B5EF4-FFF2-40B4-BE49-F238E27FC236}">
                <a16:creationId xmlns:a16="http://schemas.microsoft.com/office/drawing/2014/main" id="{F4676E36-6E6D-FB92-99B3-B14EB70F29F0}"/>
              </a:ext>
            </a:extLst>
          </p:cNvPr>
          <p:cNvSpPr>
            <a:spLocks noGrp="1"/>
          </p:cNvSpPr>
          <p:nvPr>
            <p:ph type="title"/>
          </p:nvPr>
        </p:nvSpPr>
        <p:spPr/>
        <p:txBody>
          <a:bodyPr/>
          <a:lstStyle/>
          <a:p>
            <a:r>
              <a:rPr lang="en-US" dirty="0"/>
              <a:t>Carbon footprint of Generative AI</a:t>
            </a:r>
          </a:p>
        </p:txBody>
      </p:sp>
      <p:sp>
        <p:nvSpPr>
          <p:cNvPr id="4" name="Slide Number Placeholder 3">
            <a:extLst>
              <a:ext uri="{FF2B5EF4-FFF2-40B4-BE49-F238E27FC236}">
                <a16:creationId xmlns:a16="http://schemas.microsoft.com/office/drawing/2014/main" id="{70AD4E42-273F-2FE0-9EE2-26863F613889}"/>
              </a:ext>
            </a:extLst>
          </p:cNvPr>
          <p:cNvSpPr>
            <a:spLocks noGrp="1"/>
          </p:cNvSpPr>
          <p:nvPr>
            <p:ph type="sldNum" sz="quarter" idx="16"/>
          </p:nvPr>
        </p:nvSpPr>
        <p:spPr/>
        <p:txBody>
          <a:bodyPr/>
          <a:lstStyle/>
          <a:p>
            <a:pPr defTabSz="1088421"/>
            <a:fld id="{104FC826-72BB-4AF1-BA01-A94F7396A7DC}" type="slidenum">
              <a:rPr lang="en-US" smtClean="0"/>
              <a:pPr defTabSz="1088421"/>
              <a:t>20</a:t>
            </a:fld>
            <a:endParaRPr lang="en-US"/>
          </a:p>
        </p:txBody>
      </p:sp>
      <p:sp>
        <p:nvSpPr>
          <p:cNvPr id="8" name="TextBox 7">
            <a:extLst>
              <a:ext uri="{FF2B5EF4-FFF2-40B4-BE49-F238E27FC236}">
                <a16:creationId xmlns:a16="http://schemas.microsoft.com/office/drawing/2014/main" id="{27966C99-7D04-8130-E8A4-36BB089C7B6C}"/>
              </a:ext>
            </a:extLst>
          </p:cNvPr>
          <p:cNvSpPr txBox="1"/>
          <p:nvPr/>
        </p:nvSpPr>
        <p:spPr>
          <a:xfrm>
            <a:off x="512997" y="5147008"/>
            <a:ext cx="6308908" cy="646331"/>
          </a:xfrm>
          <a:prstGeom prst="rect">
            <a:avLst/>
          </a:prstGeom>
          <a:noFill/>
          <a:ln w="57150">
            <a:noFill/>
            <a:miter lim="800000"/>
          </a:ln>
        </p:spPr>
        <p:txBody>
          <a:bodyPr wrap="square">
            <a:spAutoFit/>
          </a:bodyPr>
          <a:lstStyle/>
          <a:p>
            <a:r>
              <a:rPr lang="en-US" dirty="0">
                <a:solidFill>
                  <a:schemeClr val="bg1"/>
                </a:solidFill>
              </a:rPr>
              <a:t>Patterson &amp; al., Carbon Emissions and Large Neural Network Training</a:t>
            </a:r>
          </a:p>
          <a:p>
            <a:r>
              <a:rPr lang="en-US" dirty="0">
                <a:solidFill>
                  <a:schemeClr val="bg1"/>
                </a:solidFill>
              </a:rPr>
              <a:t>https://</a:t>
            </a:r>
            <a:r>
              <a:rPr lang="en-US" dirty="0" err="1">
                <a:solidFill>
                  <a:schemeClr val="bg1"/>
                </a:solidFill>
              </a:rPr>
              <a:t>arxiv.org</a:t>
            </a:r>
            <a:r>
              <a:rPr lang="en-US" dirty="0">
                <a:solidFill>
                  <a:schemeClr val="bg1"/>
                </a:solidFill>
              </a:rPr>
              <a:t>/ftp/</a:t>
            </a:r>
            <a:r>
              <a:rPr lang="en-US" dirty="0" err="1">
                <a:solidFill>
                  <a:schemeClr val="bg1"/>
                </a:solidFill>
              </a:rPr>
              <a:t>arxiv</a:t>
            </a:r>
            <a:r>
              <a:rPr lang="en-US" dirty="0">
                <a:solidFill>
                  <a:schemeClr val="bg1"/>
                </a:solidFill>
              </a:rPr>
              <a:t>/papers/2104/2104.10350.pdf</a:t>
            </a:r>
          </a:p>
        </p:txBody>
      </p:sp>
    </p:spTree>
    <p:extLst>
      <p:ext uri="{BB962C8B-B14F-4D97-AF65-F5344CB8AC3E}">
        <p14:creationId xmlns:p14="http://schemas.microsoft.com/office/powerpoint/2010/main" val="60302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D6EF07-B120-6F6D-DA73-7B7BD9DC9584}"/>
              </a:ext>
            </a:extLst>
          </p:cNvPr>
          <p:cNvSpPr>
            <a:spLocks noGrp="1"/>
          </p:cNvSpPr>
          <p:nvPr>
            <p:ph type="sldNum" sz="quarter" idx="19"/>
          </p:nvPr>
        </p:nvSpPr>
        <p:spPr/>
        <p:txBody>
          <a:bodyPr/>
          <a:lstStyle/>
          <a:p>
            <a:pPr defTabSz="1088421"/>
            <a:fld id="{104FC826-72BB-4AF1-BA01-A94F7396A7DC}" type="slidenum">
              <a:rPr lang="en-US" smtClean="0"/>
              <a:pPr defTabSz="1088421"/>
              <a:t>21</a:t>
            </a:fld>
            <a:endParaRPr lang="en-US"/>
          </a:p>
        </p:txBody>
      </p:sp>
      <p:sp>
        <p:nvSpPr>
          <p:cNvPr id="7" name="Content Placeholder 6">
            <a:extLst>
              <a:ext uri="{FF2B5EF4-FFF2-40B4-BE49-F238E27FC236}">
                <a16:creationId xmlns:a16="http://schemas.microsoft.com/office/drawing/2014/main" id="{AAD9E14A-A3EF-FD1F-561E-DC43C1A8ABBF}"/>
              </a:ext>
            </a:extLst>
          </p:cNvPr>
          <p:cNvSpPr>
            <a:spLocks noGrp="1"/>
          </p:cNvSpPr>
          <p:nvPr>
            <p:ph idx="1"/>
          </p:nvPr>
        </p:nvSpPr>
        <p:spPr/>
        <p:txBody>
          <a:bodyPr/>
          <a:lstStyle/>
          <a:p>
            <a:pPr marL="0" indent="0">
              <a:buNone/>
            </a:pPr>
            <a:r>
              <a:rPr lang="en-US" u="sng" dirty="0"/>
              <a:t>Notional system design</a:t>
            </a:r>
            <a:endParaRPr lang="en-US" dirty="0"/>
          </a:p>
          <a:p>
            <a:r>
              <a:rPr lang="en-US" dirty="0"/>
              <a:t>256 Compute Racks</a:t>
            </a:r>
          </a:p>
          <a:p>
            <a:r>
              <a:rPr lang="en-US" dirty="0"/>
              <a:t>65,536 GPUs</a:t>
            </a:r>
          </a:p>
          <a:p>
            <a:r>
              <a:rPr lang="en-US" dirty="0"/>
              <a:t>3D hyper-X, 16x16x16, 16 GPUs per router</a:t>
            </a:r>
          </a:p>
          <a:p>
            <a:r>
              <a:rPr lang="en-US" dirty="0"/>
              <a:t>Built with Nvidia H100:</a:t>
            </a:r>
          </a:p>
          <a:p>
            <a:pPr lvl="1"/>
            <a:r>
              <a:rPr lang="en-US" dirty="0"/>
              <a:t>FP64 SIMD: 2.2 Exaflops (peak)</a:t>
            </a:r>
          </a:p>
          <a:p>
            <a:pPr lvl="1"/>
            <a:r>
              <a:rPr lang="en-US" dirty="0"/>
              <a:t>FP64 Tensor Cores: 4.4 Exaflops (peak)</a:t>
            </a:r>
          </a:p>
          <a:p>
            <a:pPr lvl="1"/>
            <a:r>
              <a:rPr lang="en-US" dirty="0"/>
              <a:t>BF16 Tensor Cores: 130 Exaflops (peak)</a:t>
            </a:r>
          </a:p>
          <a:p>
            <a:pPr lvl="1"/>
            <a:r>
              <a:rPr lang="en-US" dirty="0"/>
              <a:t>HBM3 memory: 5.24 PB</a:t>
            </a:r>
          </a:p>
          <a:p>
            <a:pPr lvl="1"/>
            <a:r>
              <a:rPr lang="en-US" dirty="0"/>
              <a:t>Power: ~ 60-80 MW</a:t>
            </a:r>
          </a:p>
          <a:p>
            <a:pPr lvl="1"/>
            <a:r>
              <a:rPr lang="en-US" dirty="0"/>
              <a:t>Floor space: ~ 1000 sq. meters</a:t>
            </a:r>
          </a:p>
          <a:p>
            <a:pPr lvl="1"/>
            <a:r>
              <a:rPr lang="en-US" dirty="0"/>
              <a:t>Cost: “Few” B$ </a:t>
            </a:r>
          </a:p>
          <a:p>
            <a:pPr lvl="2"/>
            <a:r>
              <a:rPr lang="en-US" dirty="0"/>
              <a:t>excluding the datacenter</a:t>
            </a:r>
          </a:p>
          <a:p>
            <a:pPr lvl="1"/>
            <a:endParaRPr lang="en-US" dirty="0"/>
          </a:p>
          <a:p>
            <a:pPr lvl="1"/>
            <a:endParaRPr lang="en-US" dirty="0"/>
          </a:p>
          <a:p>
            <a:pPr lvl="1"/>
            <a:endParaRPr lang="en-US" dirty="0"/>
          </a:p>
          <a:p>
            <a:pPr lvl="1"/>
            <a:endParaRPr lang="en-US" dirty="0"/>
          </a:p>
        </p:txBody>
      </p:sp>
      <p:sp>
        <p:nvSpPr>
          <p:cNvPr id="6" name="Title 5">
            <a:extLst>
              <a:ext uri="{FF2B5EF4-FFF2-40B4-BE49-F238E27FC236}">
                <a16:creationId xmlns:a16="http://schemas.microsoft.com/office/drawing/2014/main" id="{E8D2FD5F-88B2-633B-8667-BDD92DE85055}"/>
              </a:ext>
            </a:extLst>
          </p:cNvPr>
          <p:cNvSpPr>
            <a:spLocks noGrp="1"/>
          </p:cNvSpPr>
          <p:nvPr>
            <p:ph type="title"/>
          </p:nvPr>
        </p:nvSpPr>
        <p:spPr/>
        <p:txBody>
          <a:bodyPr/>
          <a:lstStyle/>
          <a:p>
            <a:r>
              <a:rPr lang="en-US" dirty="0"/>
              <a:t>Option 1 - Build a very large supercomputer</a:t>
            </a:r>
          </a:p>
        </p:txBody>
      </p:sp>
      <p:grpSp>
        <p:nvGrpSpPr>
          <p:cNvPr id="21" name="Group 20">
            <a:extLst>
              <a:ext uri="{FF2B5EF4-FFF2-40B4-BE49-F238E27FC236}">
                <a16:creationId xmlns:a16="http://schemas.microsoft.com/office/drawing/2014/main" id="{5F07C9EA-F5EA-2D2F-CA5D-673DC5384A37}"/>
              </a:ext>
            </a:extLst>
          </p:cNvPr>
          <p:cNvGrpSpPr/>
          <p:nvPr/>
        </p:nvGrpSpPr>
        <p:grpSpPr>
          <a:xfrm>
            <a:off x="7627645" y="887448"/>
            <a:ext cx="4156368" cy="5414363"/>
            <a:chOff x="7056312" y="610354"/>
            <a:chExt cx="4749607" cy="6087352"/>
          </a:xfrm>
        </p:grpSpPr>
        <p:pic>
          <p:nvPicPr>
            <p:cNvPr id="19" name="Picture 18">
              <a:extLst>
                <a:ext uri="{FF2B5EF4-FFF2-40B4-BE49-F238E27FC236}">
                  <a16:creationId xmlns:a16="http://schemas.microsoft.com/office/drawing/2014/main" id="{16AE6945-74FC-D40C-612C-ADA1CEF9B3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6312" y="1202216"/>
              <a:ext cx="4749607" cy="4903944"/>
            </a:xfrm>
            <a:prstGeom prst="rect">
              <a:avLst/>
            </a:prstGeom>
          </p:spPr>
        </p:pic>
        <p:pic>
          <p:nvPicPr>
            <p:cNvPr id="20" name="Picture 19">
              <a:extLst>
                <a:ext uri="{FF2B5EF4-FFF2-40B4-BE49-F238E27FC236}">
                  <a16:creationId xmlns:a16="http://schemas.microsoft.com/office/drawing/2014/main" id="{E6C8E7B7-68E1-67DA-39C9-B90C8452CB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46588" y="610354"/>
              <a:ext cx="3555929" cy="6087352"/>
            </a:xfrm>
            <a:prstGeom prst="rect">
              <a:avLst/>
            </a:prstGeom>
          </p:spPr>
        </p:pic>
      </p:grpSp>
      <p:grpSp>
        <p:nvGrpSpPr>
          <p:cNvPr id="29" name="Group 28">
            <a:extLst>
              <a:ext uri="{FF2B5EF4-FFF2-40B4-BE49-F238E27FC236}">
                <a16:creationId xmlns:a16="http://schemas.microsoft.com/office/drawing/2014/main" id="{0536EC7E-BB54-4354-B66A-4ADAA3A23088}"/>
              </a:ext>
            </a:extLst>
          </p:cNvPr>
          <p:cNvGrpSpPr/>
          <p:nvPr/>
        </p:nvGrpSpPr>
        <p:grpSpPr>
          <a:xfrm>
            <a:off x="5208159" y="3429000"/>
            <a:ext cx="2178600" cy="3077284"/>
            <a:chOff x="5201804" y="2503144"/>
            <a:chExt cx="2805655" cy="3963004"/>
          </a:xfrm>
        </p:grpSpPr>
        <p:pic>
          <p:nvPicPr>
            <p:cNvPr id="30" name="Picture 29">
              <a:extLst>
                <a:ext uri="{FF2B5EF4-FFF2-40B4-BE49-F238E27FC236}">
                  <a16:creationId xmlns:a16="http://schemas.microsoft.com/office/drawing/2014/main" id="{2F07D6EE-CEA6-CA56-409A-29CCD2241F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01804" y="2792582"/>
              <a:ext cx="488164" cy="3384128"/>
            </a:xfrm>
            <a:prstGeom prst="rect">
              <a:avLst/>
            </a:prstGeom>
          </p:spPr>
        </p:pic>
        <p:cxnSp>
          <p:nvCxnSpPr>
            <p:cNvPr id="31" name="Straight Arrow Connector 30">
              <a:extLst>
                <a:ext uri="{FF2B5EF4-FFF2-40B4-BE49-F238E27FC236}">
                  <a16:creationId xmlns:a16="http://schemas.microsoft.com/office/drawing/2014/main" id="{6F992E7C-5410-FA05-9B09-A4340D6A6592}"/>
                </a:ext>
              </a:extLst>
            </p:cNvPr>
            <p:cNvCxnSpPr>
              <a:cxnSpLocks/>
            </p:cNvCxnSpPr>
            <p:nvPr/>
          </p:nvCxnSpPr>
          <p:spPr>
            <a:xfrm>
              <a:off x="5689968" y="6176710"/>
              <a:ext cx="488164" cy="289438"/>
            </a:xfrm>
            <a:prstGeom prst="straightConnector1">
              <a:avLst/>
            </a:prstGeom>
            <a:ln w="19050">
              <a:solidFill>
                <a:srgbClr val="666666"/>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A175B9B-0DBB-A5B8-8D1A-F219CAD9A49E}"/>
                </a:ext>
              </a:extLst>
            </p:cNvPr>
            <p:cNvCxnSpPr>
              <a:cxnSpLocks/>
            </p:cNvCxnSpPr>
            <p:nvPr/>
          </p:nvCxnSpPr>
          <p:spPr>
            <a:xfrm flipV="1">
              <a:off x="5728261" y="2503144"/>
              <a:ext cx="488164" cy="287019"/>
            </a:xfrm>
            <a:prstGeom prst="straightConnector1">
              <a:avLst/>
            </a:prstGeom>
            <a:ln w="19050">
              <a:solidFill>
                <a:srgbClr val="666666"/>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1" descr="page6image71084816">
              <a:extLst>
                <a:ext uri="{FF2B5EF4-FFF2-40B4-BE49-F238E27FC236}">
                  <a16:creationId xmlns:a16="http://schemas.microsoft.com/office/drawing/2014/main" id="{8CE52C83-48FD-70D7-0D33-5F2E27173B11}"/>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6216425" y="2503144"/>
              <a:ext cx="1791034" cy="39630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2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D6EF07-B120-6F6D-DA73-7B7BD9DC9584}"/>
              </a:ext>
            </a:extLst>
          </p:cNvPr>
          <p:cNvSpPr>
            <a:spLocks noGrp="1"/>
          </p:cNvSpPr>
          <p:nvPr>
            <p:ph type="sldNum" sz="quarter" idx="19"/>
          </p:nvPr>
        </p:nvSpPr>
        <p:spPr/>
        <p:txBody>
          <a:bodyPr/>
          <a:lstStyle/>
          <a:p>
            <a:pPr defTabSz="1088421"/>
            <a:fld id="{104FC826-72BB-4AF1-BA01-A94F7396A7DC}" type="slidenum">
              <a:rPr lang="en-US" smtClean="0"/>
              <a:pPr defTabSz="1088421"/>
              <a:t>22</a:t>
            </a:fld>
            <a:endParaRPr lang="en-US"/>
          </a:p>
        </p:txBody>
      </p:sp>
      <p:sp>
        <p:nvSpPr>
          <p:cNvPr id="7" name="Content Placeholder 6">
            <a:extLst>
              <a:ext uri="{FF2B5EF4-FFF2-40B4-BE49-F238E27FC236}">
                <a16:creationId xmlns:a16="http://schemas.microsoft.com/office/drawing/2014/main" id="{AAD9E14A-A3EF-FD1F-561E-DC43C1A8ABBF}"/>
              </a:ext>
            </a:extLst>
          </p:cNvPr>
          <p:cNvSpPr>
            <a:spLocks noGrp="1"/>
          </p:cNvSpPr>
          <p:nvPr>
            <p:ph idx="1"/>
          </p:nvPr>
        </p:nvSpPr>
        <p:spPr/>
        <p:txBody>
          <a:bodyPr/>
          <a:lstStyle/>
          <a:p>
            <a:pPr marL="0" indent="0">
              <a:buNone/>
            </a:pPr>
            <a:r>
              <a:rPr lang="en-US" u="sng" dirty="0"/>
              <a:t>Notional system design</a:t>
            </a:r>
            <a:endParaRPr lang="en-US" dirty="0"/>
          </a:p>
          <a:p>
            <a:r>
              <a:rPr lang="en-US" dirty="0"/>
              <a:t> </a:t>
            </a:r>
            <a:r>
              <a:rPr lang="en-US" dirty="0">
                <a:solidFill>
                  <a:schemeClr val="accent5"/>
                </a:solidFill>
              </a:rPr>
              <a:t>2048</a:t>
            </a:r>
            <a:r>
              <a:rPr lang="en-US" dirty="0"/>
              <a:t> Compute Racks</a:t>
            </a:r>
          </a:p>
          <a:p>
            <a:r>
              <a:rPr lang="en-US" dirty="0"/>
              <a:t> </a:t>
            </a:r>
            <a:r>
              <a:rPr lang="en-US" dirty="0">
                <a:solidFill>
                  <a:schemeClr val="accent5"/>
                </a:solidFill>
              </a:rPr>
              <a:t>524,288</a:t>
            </a:r>
            <a:r>
              <a:rPr lang="en-US" dirty="0"/>
              <a:t> GPUs</a:t>
            </a:r>
          </a:p>
          <a:p>
            <a:r>
              <a:rPr lang="en-US" dirty="0"/>
              <a:t> </a:t>
            </a:r>
            <a:r>
              <a:rPr lang="en-US" dirty="0">
                <a:solidFill>
                  <a:schemeClr val="accent5"/>
                </a:solidFill>
              </a:rPr>
              <a:t>8 rails</a:t>
            </a:r>
            <a:r>
              <a:rPr lang="en-US" dirty="0"/>
              <a:t> 3D hyper-X, 16x16x16, 16 GPUs per router</a:t>
            </a:r>
          </a:p>
          <a:p>
            <a:r>
              <a:rPr lang="en-US" dirty="0"/>
              <a:t>Built with Nvidia H100:</a:t>
            </a:r>
          </a:p>
          <a:p>
            <a:pPr lvl="1"/>
            <a:r>
              <a:rPr lang="en-US" dirty="0"/>
              <a:t>FP64 SIMD: </a:t>
            </a:r>
            <a:r>
              <a:rPr lang="en-US" dirty="0">
                <a:solidFill>
                  <a:schemeClr val="accent5"/>
                </a:solidFill>
              </a:rPr>
              <a:t>17.7</a:t>
            </a:r>
            <a:r>
              <a:rPr lang="en-US" dirty="0"/>
              <a:t> Exaflops (peak)</a:t>
            </a:r>
          </a:p>
          <a:p>
            <a:pPr lvl="1"/>
            <a:r>
              <a:rPr lang="en-US" dirty="0"/>
              <a:t>FP64 Tensor Cores: </a:t>
            </a:r>
            <a:r>
              <a:rPr lang="en-US" dirty="0">
                <a:solidFill>
                  <a:schemeClr val="accent5"/>
                </a:solidFill>
              </a:rPr>
              <a:t>35.4</a:t>
            </a:r>
            <a:r>
              <a:rPr lang="en-US" dirty="0"/>
              <a:t> Exaflops (peak)</a:t>
            </a:r>
          </a:p>
          <a:p>
            <a:pPr lvl="1"/>
            <a:r>
              <a:rPr lang="en-US" dirty="0"/>
              <a:t>BF16 Tensor Cores: </a:t>
            </a:r>
            <a:r>
              <a:rPr lang="en-US" dirty="0">
                <a:solidFill>
                  <a:schemeClr val="accent5"/>
                </a:solidFill>
              </a:rPr>
              <a:t>1.04</a:t>
            </a:r>
            <a:r>
              <a:rPr lang="en-US" dirty="0"/>
              <a:t> Zettaflops (peak)</a:t>
            </a:r>
          </a:p>
          <a:p>
            <a:pPr lvl="1"/>
            <a:r>
              <a:rPr lang="en-US" dirty="0"/>
              <a:t>HBM3 memory: </a:t>
            </a:r>
            <a:r>
              <a:rPr lang="en-US" dirty="0">
                <a:solidFill>
                  <a:schemeClr val="accent5"/>
                </a:solidFill>
              </a:rPr>
              <a:t>42</a:t>
            </a:r>
            <a:r>
              <a:rPr lang="en-US" dirty="0"/>
              <a:t> PB</a:t>
            </a:r>
          </a:p>
          <a:p>
            <a:pPr lvl="1"/>
            <a:r>
              <a:rPr lang="en-US" dirty="0"/>
              <a:t>Power: ~ </a:t>
            </a:r>
            <a:r>
              <a:rPr lang="en-US" dirty="0">
                <a:solidFill>
                  <a:schemeClr val="accent5"/>
                </a:solidFill>
              </a:rPr>
              <a:t>500-700</a:t>
            </a:r>
            <a:r>
              <a:rPr lang="en-US" dirty="0"/>
              <a:t> MW</a:t>
            </a:r>
          </a:p>
          <a:p>
            <a:pPr lvl="1"/>
            <a:r>
              <a:rPr lang="en-US" dirty="0"/>
              <a:t>Floor space: ~ </a:t>
            </a:r>
            <a:r>
              <a:rPr lang="en-US" dirty="0">
                <a:solidFill>
                  <a:schemeClr val="accent5"/>
                </a:solidFill>
              </a:rPr>
              <a:t>8000</a:t>
            </a:r>
            <a:r>
              <a:rPr lang="en-US" dirty="0"/>
              <a:t> sq. meters</a:t>
            </a:r>
          </a:p>
          <a:p>
            <a:pPr lvl="1"/>
            <a:r>
              <a:rPr lang="en-US" dirty="0"/>
              <a:t>Cost: “Few” </a:t>
            </a:r>
            <a:r>
              <a:rPr lang="en-US" dirty="0">
                <a:solidFill>
                  <a:schemeClr val="accent5"/>
                </a:solidFill>
              </a:rPr>
              <a:t>10s of</a:t>
            </a:r>
            <a:r>
              <a:rPr lang="en-US" dirty="0"/>
              <a:t> B$ </a:t>
            </a:r>
          </a:p>
          <a:p>
            <a:pPr lvl="2"/>
            <a:r>
              <a:rPr lang="en-US" dirty="0"/>
              <a:t>excluding the datacenter</a:t>
            </a:r>
          </a:p>
          <a:p>
            <a:pPr lvl="1"/>
            <a:endParaRPr lang="en-US" dirty="0"/>
          </a:p>
          <a:p>
            <a:pPr lvl="1"/>
            <a:endParaRPr lang="en-US" dirty="0"/>
          </a:p>
          <a:p>
            <a:pPr lvl="1"/>
            <a:endParaRPr lang="en-US" dirty="0"/>
          </a:p>
          <a:p>
            <a:pPr lvl="1"/>
            <a:endParaRPr lang="en-US" dirty="0"/>
          </a:p>
        </p:txBody>
      </p:sp>
      <p:sp>
        <p:nvSpPr>
          <p:cNvPr id="6" name="Title 5">
            <a:extLst>
              <a:ext uri="{FF2B5EF4-FFF2-40B4-BE49-F238E27FC236}">
                <a16:creationId xmlns:a16="http://schemas.microsoft.com/office/drawing/2014/main" id="{E8D2FD5F-88B2-633B-8667-BDD92DE85055}"/>
              </a:ext>
            </a:extLst>
          </p:cNvPr>
          <p:cNvSpPr>
            <a:spLocks noGrp="1"/>
          </p:cNvSpPr>
          <p:nvPr>
            <p:ph type="title"/>
          </p:nvPr>
        </p:nvSpPr>
        <p:spPr/>
        <p:txBody>
          <a:bodyPr/>
          <a:lstStyle/>
          <a:p>
            <a:r>
              <a:rPr lang="en-US" dirty="0"/>
              <a:t>Option 1 </a:t>
            </a:r>
            <a:r>
              <a:rPr lang="en-US" dirty="0">
                <a:solidFill>
                  <a:schemeClr val="accent5"/>
                </a:solidFill>
              </a:rPr>
              <a:t>XL</a:t>
            </a:r>
            <a:r>
              <a:rPr lang="en-US" dirty="0"/>
              <a:t> – Build a very </a:t>
            </a:r>
            <a:r>
              <a:rPr lang="en-US" dirty="0">
                <a:solidFill>
                  <a:schemeClr val="accent5"/>
                </a:solidFill>
              </a:rPr>
              <a:t>very </a:t>
            </a:r>
            <a:r>
              <a:rPr lang="en-US" dirty="0"/>
              <a:t>large supercomputer</a:t>
            </a:r>
          </a:p>
        </p:txBody>
      </p:sp>
      <p:grpSp>
        <p:nvGrpSpPr>
          <p:cNvPr id="21" name="Group 20">
            <a:extLst>
              <a:ext uri="{FF2B5EF4-FFF2-40B4-BE49-F238E27FC236}">
                <a16:creationId xmlns:a16="http://schemas.microsoft.com/office/drawing/2014/main" id="{5F07C9EA-F5EA-2D2F-CA5D-673DC5384A37}"/>
              </a:ext>
            </a:extLst>
          </p:cNvPr>
          <p:cNvGrpSpPr/>
          <p:nvPr/>
        </p:nvGrpSpPr>
        <p:grpSpPr>
          <a:xfrm>
            <a:off x="7627645" y="887448"/>
            <a:ext cx="4156368" cy="5414363"/>
            <a:chOff x="7056312" y="610354"/>
            <a:chExt cx="4749607" cy="6087352"/>
          </a:xfrm>
        </p:grpSpPr>
        <p:pic>
          <p:nvPicPr>
            <p:cNvPr id="19" name="Picture 18">
              <a:extLst>
                <a:ext uri="{FF2B5EF4-FFF2-40B4-BE49-F238E27FC236}">
                  <a16:creationId xmlns:a16="http://schemas.microsoft.com/office/drawing/2014/main" id="{16AE6945-74FC-D40C-612C-ADA1CEF9B3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6312" y="1202216"/>
              <a:ext cx="4749607" cy="4903944"/>
            </a:xfrm>
            <a:prstGeom prst="rect">
              <a:avLst/>
            </a:prstGeom>
          </p:spPr>
        </p:pic>
        <p:pic>
          <p:nvPicPr>
            <p:cNvPr id="20" name="Picture 19">
              <a:extLst>
                <a:ext uri="{FF2B5EF4-FFF2-40B4-BE49-F238E27FC236}">
                  <a16:creationId xmlns:a16="http://schemas.microsoft.com/office/drawing/2014/main" id="{E6C8E7B7-68E1-67DA-39C9-B90C8452CB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46588" y="610354"/>
              <a:ext cx="3555929" cy="6087352"/>
            </a:xfrm>
            <a:prstGeom prst="rect">
              <a:avLst/>
            </a:prstGeom>
          </p:spPr>
        </p:pic>
      </p:grpSp>
      <p:grpSp>
        <p:nvGrpSpPr>
          <p:cNvPr id="28" name="Group 27">
            <a:extLst>
              <a:ext uri="{FF2B5EF4-FFF2-40B4-BE49-F238E27FC236}">
                <a16:creationId xmlns:a16="http://schemas.microsoft.com/office/drawing/2014/main" id="{994BFD5C-40E0-DFB0-4651-C922EFF2D6C7}"/>
              </a:ext>
            </a:extLst>
          </p:cNvPr>
          <p:cNvGrpSpPr/>
          <p:nvPr/>
        </p:nvGrpSpPr>
        <p:grpSpPr>
          <a:xfrm>
            <a:off x="5208159" y="3429000"/>
            <a:ext cx="2178600" cy="3077284"/>
            <a:chOff x="5201804" y="2503144"/>
            <a:chExt cx="2805655" cy="3963004"/>
          </a:xfrm>
        </p:grpSpPr>
        <p:pic>
          <p:nvPicPr>
            <p:cNvPr id="12" name="Picture 11">
              <a:extLst>
                <a:ext uri="{FF2B5EF4-FFF2-40B4-BE49-F238E27FC236}">
                  <a16:creationId xmlns:a16="http://schemas.microsoft.com/office/drawing/2014/main" id="{870792E6-E9FE-528D-A435-B5598A8D17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01804" y="2792582"/>
              <a:ext cx="488164" cy="3384128"/>
            </a:xfrm>
            <a:prstGeom prst="rect">
              <a:avLst/>
            </a:prstGeom>
          </p:spPr>
        </p:pic>
        <p:cxnSp>
          <p:nvCxnSpPr>
            <p:cNvPr id="14" name="Straight Arrow Connector 13">
              <a:extLst>
                <a:ext uri="{FF2B5EF4-FFF2-40B4-BE49-F238E27FC236}">
                  <a16:creationId xmlns:a16="http://schemas.microsoft.com/office/drawing/2014/main" id="{BA829D7A-6463-19D1-8DCB-8F987B679AF8}"/>
                </a:ext>
              </a:extLst>
            </p:cNvPr>
            <p:cNvCxnSpPr>
              <a:cxnSpLocks/>
            </p:cNvCxnSpPr>
            <p:nvPr/>
          </p:nvCxnSpPr>
          <p:spPr>
            <a:xfrm>
              <a:off x="5689968" y="6176710"/>
              <a:ext cx="488164" cy="289438"/>
            </a:xfrm>
            <a:prstGeom prst="straightConnector1">
              <a:avLst/>
            </a:prstGeom>
            <a:ln w="19050">
              <a:solidFill>
                <a:srgbClr val="666666"/>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B64DE2F-713E-73A2-9873-2DEF186C2054}"/>
                </a:ext>
              </a:extLst>
            </p:cNvPr>
            <p:cNvCxnSpPr>
              <a:cxnSpLocks/>
            </p:cNvCxnSpPr>
            <p:nvPr/>
          </p:nvCxnSpPr>
          <p:spPr>
            <a:xfrm flipV="1">
              <a:off x="5728261" y="2503144"/>
              <a:ext cx="488164" cy="287019"/>
            </a:xfrm>
            <a:prstGeom prst="straightConnector1">
              <a:avLst/>
            </a:prstGeom>
            <a:ln w="19050">
              <a:solidFill>
                <a:srgbClr val="666666"/>
              </a:solidFill>
              <a:tailEnd type="arrow"/>
            </a:ln>
          </p:spPr>
          <p:style>
            <a:lnRef idx="1">
              <a:schemeClr val="accent1"/>
            </a:lnRef>
            <a:fillRef idx="0">
              <a:schemeClr val="accent1"/>
            </a:fillRef>
            <a:effectRef idx="0">
              <a:schemeClr val="accent1"/>
            </a:effectRef>
            <a:fontRef idx="minor">
              <a:schemeClr val="tx1"/>
            </a:fontRef>
          </p:style>
        </p:cxnSp>
        <p:pic>
          <p:nvPicPr>
            <p:cNvPr id="3073" name="Picture 1" descr="page6image71084816">
              <a:extLst>
                <a:ext uri="{FF2B5EF4-FFF2-40B4-BE49-F238E27FC236}">
                  <a16:creationId xmlns:a16="http://schemas.microsoft.com/office/drawing/2014/main" id="{B9B77BB5-F4D7-CF0E-21F7-254ECEEF05CA}"/>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6216425" y="2503144"/>
              <a:ext cx="1791034" cy="396300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5721176A-582D-98D2-39FE-286C419F957B}"/>
              </a:ext>
            </a:extLst>
          </p:cNvPr>
          <p:cNvSpPr txBox="1"/>
          <p:nvPr/>
        </p:nvSpPr>
        <p:spPr>
          <a:xfrm>
            <a:off x="11090953" y="763900"/>
            <a:ext cx="759406" cy="584775"/>
          </a:xfrm>
          <a:prstGeom prst="rect">
            <a:avLst/>
          </a:prstGeom>
          <a:noFill/>
          <a:ln w="57150">
            <a:noFill/>
            <a:miter lim="800000"/>
          </a:ln>
        </p:spPr>
        <p:txBody>
          <a:bodyPr wrap="square">
            <a:spAutoFit/>
          </a:bodyPr>
          <a:lstStyle/>
          <a:p>
            <a:r>
              <a:rPr lang="en-US" sz="3200" b="1" dirty="0">
                <a:solidFill>
                  <a:schemeClr val="accent5"/>
                </a:solidFill>
              </a:rPr>
              <a:t>x8</a:t>
            </a:r>
            <a:endParaRPr lang="en-US" sz="3200" b="1" dirty="0"/>
          </a:p>
        </p:txBody>
      </p:sp>
    </p:spTree>
    <p:extLst>
      <p:ext uri="{BB962C8B-B14F-4D97-AF65-F5344CB8AC3E}">
        <p14:creationId xmlns:p14="http://schemas.microsoft.com/office/powerpoint/2010/main" val="23679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F8CBD186-BC06-45CD-5BF0-BF00C8351AC9}"/>
              </a:ext>
            </a:extLst>
          </p:cNvPr>
          <p:cNvSpPr/>
          <p:nvPr/>
        </p:nvSpPr>
        <p:spPr bwMode="ltGray">
          <a:xfrm>
            <a:off x="523481" y="2882960"/>
            <a:ext cx="2496152" cy="325120"/>
          </a:xfrm>
          <a:prstGeom prst="homePlate">
            <a:avLst>
              <a:gd name="adj" fmla="val 46729"/>
            </a:avLst>
          </a:prstGeom>
          <a:gradFill>
            <a:gsLst>
              <a:gs pos="48000">
                <a:schemeClr val="accent1"/>
              </a:gs>
              <a:gs pos="100000">
                <a:srgbClr val="32DAC8"/>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MetricHPE"/>
              <a:ea typeface="+mn-ea"/>
              <a:cs typeface="+mn-cs"/>
            </a:endParaRPr>
          </a:p>
        </p:txBody>
      </p:sp>
      <p:sp>
        <p:nvSpPr>
          <p:cNvPr id="6" name="TextBox 5">
            <a:extLst>
              <a:ext uri="{FF2B5EF4-FFF2-40B4-BE49-F238E27FC236}">
                <a16:creationId xmlns:a16="http://schemas.microsoft.com/office/drawing/2014/main" id="{EBE21B49-8F10-EA95-DD99-878D510ADAC5}"/>
              </a:ext>
            </a:extLst>
          </p:cNvPr>
          <p:cNvSpPr txBox="1"/>
          <p:nvPr/>
        </p:nvSpPr>
        <p:spPr>
          <a:xfrm>
            <a:off x="537865" y="2875232"/>
            <a:ext cx="914400" cy="401362"/>
          </a:xfrm>
          <a:prstGeom prst="rect">
            <a:avLst/>
          </a:prstGeom>
          <a:noFill/>
          <a:ln w="57150">
            <a:noFill/>
            <a:miter lim="800000"/>
          </a:ln>
        </p:spPr>
        <p:txBody>
          <a:bodyPr wrap="none" lIns="91440" tIns="91440" rIns="91440" bIns="91440" rtlCol="0" anchor="t" anchorCtr="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etricHPE"/>
                <a:ea typeface="+mn-ea"/>
                <a:cs typeface="+mn-cs"/>
              </a:rPr>
              <a:t>Today</a:t>
            </a:r>
          </a:p>
        </p:txBody>
      </p:sp>
      <p:sp>
        <p:nvSpPr>
          <p:cNvPr id="7" name="TextBox 6">
            <a:extLst>
              <a:ext uri="{FF2B5EF4-FFF2-40B4-BE49-F238E27FC236}">
                <a16:creationId xmlns:a16="http://schemas.microsoft.com/office/drawing/2014/main" id="{995C9857-2C74-7FC8-F200-5C6A5B973A4D}"/>
              </a:ext>
            </a:extLst>
          </p:cNvPr>
          <p:cNvSpPr txBox="1"/>
          <p:nvPr/>
        </p:nvSpPr>
        <p:spPr>
          <a:xfrm>
            <a:off x="452483" y="3248154"/>
            <a:ext cx="3688065" cy="438735"/>
          </a:xfrm>
          <a:prstGeom prst="rect">
            <a:avLst/>
          </a:prstGeom>
          <a:noFill/>
          <a:ln w="57150">
            <a:noFill/>
            <a:miter lim="800000"/>
          </a:ln>
        </p:spPr>
        <p:txBody>
          <a:bodyPr wrap="square" lIns="91440" tIns="91440" rIns="91440" bIns="91440" rtlCol="0" anchor="t" anchorCtr="0">
            <a:noAutofit/>
          </a:bodyPr>
          <a:lstStyle/>
          <a:p>
            <a:pPr marL="0" marR="0" lvl="0" indent="0" algn="l" defTabSz="914400" rtl="0" eaLnBrk="1" fontAlgn="auto" latinLnBrk="0" hangingPunct="1">
              <a:lnSpc>
                <a:spcPct val="90000"/>
              </a:lnSpc>
              <a:spcBef>
                <a:spcPts val="20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MetricHPE"/>
                <a:ea typeface="+mn-ea"/>
                <a:cs typeface="+mn-cs"/>
              </a:rPr>
              <a:t>Exascale</a:t>
            </a:r>
            <a:r>
              <a:rPr kumimoji="0" lang="en-US" sz="2400" b="1" i="0" u="none" strike="noStrike" kern="1200" cap="none" spc="0" normalizeH="0" baseline="0" noProof="0" dirty="0">
                <a:ln>
                  <a:noFill/>
                </a:ln>
                <a:solidFill>
                  <a:prstClr val="white"/>
                </a:solidFill>
                <a:effectLst/>
                <a:uLnTx/>
                <a:uFillTx/>
                <a:latin typeface="MetricHPE"/>
                <a:ea typeface="+mn-ea"/>
                <a:cs typeface="+mn-cs"/>
              </a:rPr>
              <a:t> supercomputer</a:t>
            </a:r>
          </a:p>
        </p:txBody>
      </p:sp>
      <p:sp>
        <p:nvSpPr>
          <p:cNvPr id="8" name="TextBox 7">
            <a:extLst>
              <a:ext uri="{FF2B5EF4-FFF2-40B4-BE49-F238E27FC236}">
                <a16:creationId xmlns:a16="http://schemas.microsoft.com/office/drawing/2014/main" id="{1CF1E520-D0FC-82E3-E376-FF95216BF6C7}"/>
              </a:ext>
            </a:extLst>
          </p:cNvPr>
          <p:cNvSpPr txBox="1"/>
          <p:nvPr/>
        </p:nvSpPr>
        <p:spPr>
          <a:xfrm>
            <a:off x="4715237" y="2102996"/>
            <a:ext cx="2206441" cy="889257"/>
          </a:xfrm>
          <a:prstGeom prst="rect">
            <a:avLst/>
          </a:prstGeom>
          <a:noFill/>
          <a:ln w="57150">
            <a:noFill/>
            <a:miter lim="800000"/>
          </a:ln>
        </p:spPr>
        <p:txBody>
          <a:bodyPr wrap="square" lIns="91440" tIns="91440" rIns="91440" bIns="91440" rtlCol="0" anchor="t"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etricHPE"/>
                <a:ea typeface="+mn-ea"/>
                <a:cs typeface="+mn-cs"/>
              </a:rPr>
              <a:t>~10x </a:t>
            </a:r>
            <a:r>
              <a:rPr kumimoji="0" lang="en-US" sz="2400" b="1" i="0" u="none" strike="noStrike" kern="1200" cap="none" spc="0" normalizeH="0" baseline="0" noProof="0" dirty="0" err="1">
                <a:ln>
                  <a:noFill/>
                </a:ln>
                <a:solidFill>
                  <a:prstClr val="white"/>
                </a:solidFill>
                <a:effectLst/>
                <a:uLnTx/>
                <a:uFillTx/>
                <a:latin typeface="MetricHPE"/>
                <a:ea typeface="+mn-ea"/>
                <a:cs typeface="+mn-cs"/>
              </a:rPr>
              <a:t>Exascale</a:t>
            </a:r>
            <a:endParaRPr kumimoji="0" lang="en-US" sz="2400" b="1" i="0" u="none" strike="noStrike" kern="1200" cap="none" spc="0" normalizeH="0" baseline="0" noProof="0" dirty="0">
              <a:ln>
                <a:noFill/>
              </a:ln>
              <a:solidFill>
                <a:prstClr val="white"/>
              </a:solidFill>
              <a:effectLst/>
              <a:uLnTx/>
              <a:uFillTx/>
              <a:latin typeface="MetricHPE"/>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MetricHPE" pitchFamily="2" charset="0"/>
                <a:ea typeface="+mn-ea"/>
                <a:cs typeface="+mn-cs"/>
              </a:rPr>
              <a:t>Productivity and agility for HPC and AI applications</a:t>
            </a:r>
          </a:p>
        </p:txBody>
      </p:sp>
      <p:sp>
        <p:nvSpPr>
          <p:cNvPr id="9" name="Freeform 8">
            <a:extLst>
              <a:ext uri="{FF2B5EF4-FFF2-40B4-BE49-F238E27FC236}">
                <a16:creationId xmlns:a16="http://schemas.microsoft.com/office/drawing/2014/main" id="{C635C205-2849-8968-1290-C2519098C8F3}"/>
              </a:ext>
            </a:extLst>
          </p:cNvPr>
          <p:cNvSpPr/>
          <p:nvPr/>
        </p:nvSpPr>
        <p:spPr bwMode="ltGray">
          <a:xfrm>
            <a:off x="2981324" y="3048354"/>
            <a:ext cx="8626475" cy="83751"/>
          </a:xfrm>
          <a:custGeom>
            <a:avLst/>
            <a:gdLst>
              <a:gd name="connsiteX0" fmla="*/ 0 w 4059044"/>
              <a:gd name="connsiteY0" fmla="*/ 0 h 0"/>
              <a:gd name="connsiteX1" fmla="*/ 4059044 w 4059044"/>
              <a:gd name="connsiteY1" fmla="*/ 0 h 0"/>
            </a:gdLst>
            <a:ahLst/>
            <a:cxnLst>
              <a:cxn ang="0">
                <a:pos x="connsiteX0" y="connsiteY0"/>
              </a:cxn>
              <a:cxn ang="0">
                <a:pos x="connsiteX1" y="connsiteY1"/>
              </a:cxn>
            </a:cxnLst>
            <a:rect l="l" t="t" r="r" b="b"/>
            <a:pathLst>
              <a:path w="4059044">
                <a:moveTo>
                  <a:pt x="0" y="0"/>
                </a:moveTo>
                <a:lnTo>
                  <a:pt x="4059044" y="0"/>
                </a:lnTo>
              </a:path>
            </a:pathLst>
          </a:custGeom>
          <a:noFill/>
          <a:ln w="57150">
            <a:solidFill>
              <a:schemeClr val="accent2"/>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10" name="TextBox 9">
            <a:extLst>
              <a:ext uri="{FF2B5EF4-FFF2-40B4-BE49-F238E27FC236}">
                <a16:creationId xmlns:a16="http://schemas.microsoft.com/office/drawing/2014/main" id="{9CD7D8BB-EBAC-08AA-117D-C44AE44B6A19}"/>
              </a:ext>
            </a:extLst>
          </p:cNvPr>
          <p:cNvSpPr txBox="1"/>
          <p:nvPr/>
        </p:nvSpPr>
        <p:spPr>
          <a:xfrm>
            <a:off x="8890202" y="3197067"/>
            <a:ext cx="2697122" cy="401362"/>
          </a:xfrm>
          <a:prstGeom prst="rect">
            <a:avLst/>
          </a:prstGeom>
          <a:noFill/>
          <a:ln w="57150">
            <a:noFill/>
            <a:miter lim="800000"/>
          </a:ln>
        </p:spPr>
        <p:txBody>
          <a:bodyPr wrap="square" lIns="0" tIns="91440" rIns="0" bIns="91440" rtlCol="0" anchor="t"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etricHPE"/>
                <a:ea typeface="+mn-ea"/>
                <a:cs typeface="+mn-cs"/>
              </a:rPr>
              <a:t>Federated diverse systems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MetricHPE" pitchFamily="2" charset="0"/>
                <a:ea typeface="+mn-ea"/>
                <a:cs typeface="+mn-cs"/>
              </a:rPr>
              <a:t>Integrate, automate, and optimize workflows that span multiple organizations, locations, and vendors</a:t>
            </a:r>
          </a:p>
        </p:txBody>
      </p:sp>
      <p:sp>
        <p:nvSpPr>
          <p:cNvPr id="11" name="Rectangle 10"/>
          <p:cNvSpPr/>
          <p:nvPr/>
        </p:nvSpPr>
        <p:spPr>
          <a:xfrm>
            <a:off x="4388038" y="4062284"/>
            <a:ext cx="2860839" cy="1052596"/>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etricHPE"/>
                <a:ea typeface="+mn-ea"/>
                <a:cs typeface="+mn-cs"/>
              </a:rPr>
              <a:t> Multi-faceted, complex workflows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MetricHPE" pitchFamily="2" charset="0"/>
                <a:ea typeface="+mn-ea"/>
                <a:cs typeface="+mn-cs"/>
              </a:rPr>
              <a:t>For modeling, simulation, data analytics, and artificial intelligence</a:t>
            </a:r>
          </a:p>
        </p:txBody>
      </p:sp>
      <p:pic>
        <p:nvPicPr>
          <p:cNvPr id="12" name="Picture 11" descr="Icon&#10;&#10;Description automatically generated">
            <a:extLst>
              <a:ext uri="{FF2B5EF4-FFF2-40B4-BE49-F238E27FC236}">
                <a16:creationId xmlns:a16="http://schemas.microsoft.com/office/drawing/2014/main" id="{F23F0564-37B0-3C75-D1C8-454330E424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858" y="2229528"/>
            <a:ext cx="715970" cy="590958"/>
          </a:xfrm>
          <a:prstGeom prst="rect">
            <a:avLst/>
          </a:prstGeom>
        </p:spPr>
      </p:pic>
      <p:pic>
        <p:nvPicPr>
          <p:cNvPr id="13" name="Picture 12">
            <a:extLst>
              <a:ext uri="{FF2B5EF4-FFF2-40B4-BE49-F238E27FC236}">
                <a16:creationId xmlns:a16="http://schemas.microsoft.com/office/drawing/2014/main" id="{ACC477A3-44CB-215D-CB6D-22BA1D62E84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460779" y="1428376"/>
            <a:ext cx="715356" cy="658582"/>
          </a:xfrm>
          <a:prstGeom prst="rect">
            <a:avLst/>
          </a:prstGeom>
        </p:spPr>
      </p:pic>
      <p:grpSp>
        <p:nvGrpSpPr>
          <p:cNvPr id="14" name="Group 13">
            <a:extLst>
              <a:ext uri="{FF2B5EF4-FFF2-40B4-BE49-F238E27FC236}">
                <a16:creationId xmlns:a16="http://schemas.microsoft.com/office/drawing/2014/main" id="{5C835BBC-D6FB-8467-709C-BD653CBF08F2}"/>
              </a:ext>
            </a:extLst>
          </p:cNvPr>
          <p:cNvGrpSpPr/>
          <p:nvPr/>
        </p:nvGrpSpPr>
        <p:grpSpPr>
          <a:xfrm>
            <a:off x="5029566" y="3318785"/>
            <a:ext cx="1577782" cy="658582"/>
            <a:chOff x="5885858" y="2142697"/>
            <a:chExt cx="2183531" cy="911427"/>
          </a:xfrm>
        </p:grpSpPr>
        <p:sp>
          <p:nvSpPr>
            <p:cNvPr id="15" name="Freeform 14">
              <a:extLst>
                <a:ext uri="{FF2B5EF4-FFF2-40B4-BE49-F238E27FC236}">
                  <a16:creationId xmlns:a16="http://schemas.microsoft.com/office/drawing/2014/main" id="{15653004-6919-E552-C9F1-2FF3360CB436}"/>
                </a:ext>
              </a:extLst>
            </p:cNvPr>
            <p:cNvSpPr/>
            <p:nvPr/>
          </p:nvSpPr>
          <p:spPr bwMode="ltGray">
            <a:xfrm>
              <a:off x="6744007" y="2430345"/>
              <a:ext cx="420885" cy="45719"/>
            </a:xfrm>
            <a:custGeom>
              <a:avLst/>
              <a:gdLst>
                <a:gd name="connsiteX0" fmla="*/ 0 w 4059044"/>
                <a:gd name="connsiteY0" fmla="*/ 0 h 0"/>
                <a:gd name="connsiteX1" fmla="*/ 4059044 w 4059044"/>
                <a:gd name="connsiteY1" fmla="*/ 0 h 0"/>
              </a:gdLst>
              <a:ahLst/>
              <a:cxnLst>
                <a:cxn ang="0">
                  <a:pos x="connsiteX0" y="connsiteY0"/>
                </a:cxn>
                <a:cxn ang="0">
                  <a:pos x="connsiteX1" y="connsiteY1"/>
                </a:cxn>
              </a:cxnLst>
              <a:rect l="l" t="t" r="r" b="b"/>
              <a:pathLst>
                <a:path w="4059044">
                  <a:moveTo>
                    <a:pt x="0" y="0"/>
                  </a:moveTo>
                  <a:lnTo>
                    <a:pt x="4059044" y="0"/>
                  </a:lnTo>
                </a:path>
              </a:pathLst>
            </a:custGeom>
            <a:noFill/>
            <a:ln w="31750" cap="rnd">
              <a:solidFill>
                <a:schemeClr val="accent3"/>
              </a:solidFill>
              <a:prstDash val="sysDot"/>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16" name="Freeform 15">
              <a:extLst>
                <a:ext uri="{FF2B5EF4-FFF2-40B4-BE49-F238E27FC236}">
                  <a16:creationId xmlns:a16="http://schemas.microsoft.com/office/drawing/2014/main" id="{69E99786-4C50-7116-261B-781913F350E4}"/>
                </a:ext>
              </a:extLst>
            </p:cNvPr>
            <p:cNvSpPr/>
            <p:nvPr/>
          </p:nvSpPr>
          <p:spPr bwMode="ltGray">
            <a:xfrm>
              <a:off x="6838699" y="2892357"/>
              <a:ext cx="525384" cy="45719"/>
            </a:xfrm>
            <a:custGeom>
              <a:avLst/>
              <a:gdLst>
                <a:gd name="connsiteX0" fmla="*/ 0 w 4059044"/>
                <a:gd name="connsiteY0" fmla="*/ 0 h 0"/>
                <a:gd name="connsiteX1" fmla="*/ 4059044 w 4059044"/>
                <a:gd name="connsiteY1" fmla="*/ 0 h 0"/>
              </a:gdLst>
              <a:ahLst/>
              <a:cxnLst>
                <a:cxn ang="0">
                  <a:pos x="connsiteX0" y="connsiteY0"/>
                </a:cxn>
                <a:cxn ang="0">
                  <a:pos x="connsiteX1" y="connsiteY1"/>
                </a:cxn>
              </a:cxnLst>
              <a:rect l="l" t="t" r="r" b="b"/>
              <a:pathLst>
                <a:path w="4059044">
                  <a:moveTo>
                    <a:pt x="0" y="0"/>
                  </a:moveTo>
                  <a:lnTo>
                    <a:pt x="4059044" y="0"/>
                  </a:lnTo>
                </a:path>
              </a:pathLst>
            </a:custGeom>
            <a:noFill/>
            <a:ln w="31750" cap="rnd">
              <a:solidFill>
                <a:schemeClr val="accent4"/>
              </a:solidFill>
              <a:prstDash val="sysDot"/>
              <a:headEnd type="arrow" w="med" len="sm"/>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pic>
          <p:nvPicPr>
            <p:cNvPr id="17" name="Picture 16">
              <a:extLst>
                <a:ext uri="{FF2B5EF4-FFF2-40B4-BE49-F238E27FC236}">
                  <a16:creationId xmlns:a16="http://schemas.microsoft.com/office/drawing/2014/main" id="{3F8C00F5-DA6C-23CA-EE91-BB4A4217CDF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885858" y="2142697"/>
              <a:ext cx="989998" cy="911427"/>
            </a:xfrm>
            <a:prstGeom prst="rect">
              <a:avLst/>
            </a:prstGeom>
          </p:spPr>
        </p:pic>
        <p:pic>
          <p:nvPicPr>
            <p:cNvPr id="18" name="Picture 17">
              <a:extLst>
                <a:ext uri="{FF2B5EF4-FFF2-40B4-BE49-F238E27FC236}">
                  <a16:creationId xmlns:a16="http://schemas.microsoft.com/office/drawing/2014/main" id="{2D08F7E8-8621-4AB8-D924-E67168EA5B2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079391" y="2142697"/>
              <a:ext cx="989998" cy="911427"/>
            </a:xfrm>
            <a:prstGeom prst="rect">
              <a:avLst/>
            </a:prstGeom>
          </p:spPr>
        </p:pic>
      </p:grpSp>
      <p:grpSp>
        <p:nvGrpSpPr>
          <p:cNvPr id="3" name="Group 2">
            <a:extLst>
              <a:ext uri="{FF2B5EF4-FFF2-40B4-BE49-F238E27FC236}">
                <a16:creationId xmlns:a16="http://schemas.microsoft.com/office/drawing/2014/main" id="{C0F570E5-5433-312A-EAFD-6976ED45B36B}"/>
              </a:ext>
            </a:extLst>
          </p:cNvPr>
          <p:cNvGrpSpPr/>
          <p:nvPr/>
        </p:nvGrpSpPr>
        <p:grpSpPr>
          <a:xfrm>
            <a:off x="9280246" y="1168431"/>
            <a:ext cx="1849278" cy="1693057"/>
            <a:chOff x="8844868" y="614881"/>
            <a:chExt cx="2939145" cy="2690859"/>
          </a:xfrm>
        </p:grpSpPr>
        <p:sp>
          <p:nvSpPr>
            <p:cNvPr id="20" name="Freeform 19">
              <a:extLst>
                <a:ext uri="{FF2B5EF4-FFF2-40B4-BE49-F238E27FC236}">
                  <a16:creationId xmlns:a16="http://schemas.microsoft.com/office/drawing/2014/main" id="{987D0C0D-58C5-5859-757A-9D97D50F3A4C}"/>
                </a:ext>
              </a:extLst>
            </p:cNvPr>
            <p:cNvSpPr/>
            <p:nvPr/>
          </p:nvSpPr>
          <p:spPr bwMode="ltGray">
            <a:xfrm>
              <a:off x="9164691" y="1790751"/>
              <a:ext cx="1333787" cy="880025"/>
            </a:xfrm>
            <a:custGeom>
              <a:avLst/>
              <a:gdLst>
                <a:gd name="connsiteX0" fmla="*/ 1333787 w 1333787"/>
                <a:gd name="connsiteY0" fmla="*/ 0 h 880025"/>
                <a:gd name="connsiteX1" fmla="*/ 0 w 1333787"/>
                <a:gd name="connsiteY1" fmla="*/ 742521 h 880025"/>
                <a:gd name="connsiteX2" fmla="*/ 247507 w 1333787"/>
                <a:gd name="connsiteY2" fmla="*/ 880025 h 880025"/>
              </a:gdLst>
              <a:ahLst/>
              <a:cxnLst>
                <a:cxn ang="0">
                  <a:pos x="connsiteX0" y="connsiteY0"/>
                </a:cxn>
                <a:cxn ang="0">
                  <a:pos x="connsiteX1" y="connsiteY1"/>
                </a:cxn>
                <a:cxn ang="0">
                  <a:pos x="connsiteX2" y="connsiteY2"/>
                </a:cxn>
              </a:cxnLst>
              <a:rect l="l" t="t" r="r" b="b"/>
              <a:pathLst>
                <a:path w="1333787" h="880025">
                  <a:moveTo>
                    <a:pt x="1333787" y="0"/>
                  </a:moveTo>
                  <a:lnTo>
                    <a:pt x="0" y="742521"/>
                  </a:lnTo>
                  <a:lnTo>
                    <a:pt x="247507" y="880025"/>
                  </a:ln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21" name="Freeform 20">
              <a:extLst>
                <a:ext uri="{FF2B5EF4-FFF2-40B4-BE49-F238E27FC236}">
                  <a16:creationId xmlns:a16="http://schemas.microsoft.com/office/drawing/2014/main" id="{A5A983D6-0648-576E-9752-565BDF877874}"/>
                </a:ext>
              </a:extLst>
            </p:cNvPr>
            <p:cNvSpPr/>
            <p:nvPr/>
          </p:nvSpPr>
          <p:spPr bwMode="ltGray">
            <a:xfrm>
              <a:off x="10781479" y="1729910"/>
              <a:ext cx="391098" cy="457200"/>
            </a:xfrm>
            <a:custGeom>
              <a:avLst/>
              <a:gdLst>
                <a:gd name="connsiteX0" fmla="*/ 0 w 391098"/>
                <a:gd name="connsiteY0" fmla="*/ 0 h 457200"/>
                <a:gd name="connsiteX1" fmla="*/ 391098 w 391098"/>
                <a:gd name="connsiteY1" fmla="*/ 236863 h 457200"/>
                <a:gd name="connsiteX2" fmla="*/ 11016 w 391098"/>
                <a:gd name="connsiteY2" fmla="*/ 457200 h 457200"/>
              </a:gdLst>
              <a:ahLst/>
              <a:cxnLst>
                <a:cxn ang="0">
                  <a:pos x="connsiteX0" y="connsiteY0"/>
                </a:cxn>
                <a:cxn ang="0">
                  <a:pos x="connsiteX1" y="connsiteY1"/>
                </a:cxn>
                <a:cxn ang="0">
                  <a:pos x="connsiteX2" y="connsiteY2"/>
                </a:cxn>
              </a:cxnLst>
              <a:rect l="l" t="t" r="r" b="b"/>
              <a:pathLst>
                <a:path w="391098" h="457200">
                  <a:moveTo>
                    <a:pt x="0" y="0"/>
                  </a:moveTo>
                  <a:lnTo>
                    <a:pt x="391098" y="236863"/>
                  </a:lnTo>
                  <a:lnTo>
                    <a:pt x="11016" y="457200"/>
                  </a:ln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22" name="Freeform 21">
              <a:extLst>
                <a:ext uri="{FF2B5EF4-FFF2-40B4-BE49-F238E27FC236}">
                  <a16:creationId xmlns:a16="http://schemas.microsoft.com/office/drawing/2014/main" id="{CDB5659F-8D2B-D902-1D76-E7E93BB5FAED}"/>
                </a:ext>
              </a:extLst>
            </p:cNvPr>
            <p:cNvSpPr/>
            <p:nvPr/>
          </p:nvSpPr>
          <p:spPr bwMode="ltGray">
            <a:xfrm>
              <a:off x="10897156" y="1652792"/>
              <a:ext cx="886857" cy="688554"/>
            </a:xfrm>
            <a:custGeom>
              <a:avLst/>
              <a:gdLst>
                <a:gd name="connsiteX0" fmla="*/ 616944 w 886857"/>
                <a:gd name="connsiteY0" fmla="*/ 688554 h 688554"/>
                <a:gd name="connsiteX1" fmla="*/ 886857 w 886857"/>
                <a:gd name="connsiteY1" fmla="*/ 506776 h 688554"/>
                <a:gd name="connsiteX2" fmla="*/ 0 w 886857"/>
                <a:gd name="connsiteY2" fmla="*/ 0 h 688554"/>
              </a:gdLst>
              <a:ahLst/>
              <a:cxnLst>
                <a:cxn ang="0">
                  <a:pos x="connsiteX0" y="connsiteY0"/>
                </a:cxn>
                <a:cxn ang="0">
                  <a:pos x="connsiteX1" y="connsiteY1"/>
                </a:cxn>
                <a:cxn ang="0">
                  <a:pos x="connsiteX2" y="connsiteY2"/>
                </a:cxn>
              </a:cxnLst>
              <a:rect l="l" t="t" r="r" b="b"/>
              <a:pathLst>
                <a:path w="886857" h="688554">
                  <a:moveTo>
                    <a:pt x="616944" y="688554"/>
                  </a:moveTo>
                  <a:lnTo>
                    <a:pt x="886857" y="506776"/>
                  </a:lnTo>
                  <a:lnTo>
                    <a:pt x="0" y="0"/>
                  </a:ln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23" name="Freeform 22">
              <a:extLst>
                <a:ext uri="{FF2B5EF4-FFF2-40B4-BE49-F238E27FC236}">
                  <a16:creationId xmlns:a16="http://schemas.microsoft.com/office/drawing/2014/main" id="{5EF9B346-68E3-6A17-2159-0E0304E8818D}"/>
                </a:ext>
              </a:extLst>
            </p:cNvPr>
            <p:cNvSpPr/>
            <p:nvPr/>
          </p:nvSpPr>
          <p:spPr bwMode="ltGray">
            <a:xfrm>
              <a:off x="10748428" y="2484566"/>
              <a:ext cx="583894" cy="269913"/>
            </a:xfrm>
            <a:custGeom>
              <a:avLst/>
              <a:gdLst>
                <a:gd name="connsiteX0" fmla="*/ 583894 w 583894"/>
                <a:gd name="connsiteY0" fmla="*/ 0 h 269913"/>
                <a:gd name="connsiteX1" fmla="*/ 143219 w 583894"/>
                <a:gd name="connsiteY1" fmla="*/ 269913 h 269913"/>
                <a:gd name="connsiteX2" fmla="*/ 0 w 583894"/>
                <a:gd name="connsiteY2" fmla="*/ 187286 h 269913"/>
              </a:gdLst>
              <a:ahLst/>
              <a:cxnLst>
                <a:cxn ang="0">
                  <a:pos x="connsiteX0" y="connsiteY0"/>
                </a:cxn>
                <a:cxn ang="0">
                  <a:pos x="connsiteX1" y="connsiteY1"/>
                </a:cxn>
                <a:cxn ang="0">
                  <a:pos x="connsiteX2" y="connsiteY2"/>
                </a:cxn>
              </a:cxnLst>
              <a:rect l="l" t="t" r="r" b="b"/>
              <a:pathLst>
                <a:path w="583894" h="269913">
                  <a:moveTo>
                    <a:pt x="583894" y="0"/>
                  </a:moveTo>
                  <a:lnTo>
                    <a:pt x="143219" y="269913"/>
                  </a:lnTo>
                  <a:lnTo>
                    <a:pt x="0" y="187286"/>
                  </a:ln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24" name="Freeform 23">
              <a:extLst>
                <a:ext uri="{FF2B5EF4-FFF2-40B4-BE49-F238E27FC236}">
                  <a16:creationId xmlns:a16="http://schemas.microsoft.com/office/drawing/2014/main" id="{A772C580-FC9D-C7DB-8ABA-0F7B7B45F797}"/>
                </a:ext>
              </a:extLst>
            </p:cNvPr>
            <p:cNvSpPr/>
            <p:nvPr/>
          </p:nvSpPr>
          <p:spPr bwMode="ltGray">
            <a:xfrm>
              <a:off x="10831054" y="1344320"/>
              <a:ext cx="622453" cy="170761"/>
            </a:xfrm>
            <a:custGeom>
              <a:avLst/>
              <a:gdLst>
                <a:gd name="connsiteX0" fmla="*/ 622453 w 622453"/>
                <a:gd name="connsiteY0" fmla="*/ 27542 h 170761"/>
                <a:gd name="connsiteX1" fmla="*/ 396608 w 622453"/>
                <a:gd name="connsiteY1" fmla="*/ 170761 h 170761"/>
                <a:gd name="connsiteX2" fmla="*/ 99152 w 622453"/>
                <a:gd name="connsiteY2" fmla="*/ 0 h 170761"/>
                <a:gd name="connsiteX3" fmla="*/ 0 w 622453"/>
                <a:gd name="connsiteY3" fmla="*/ 27542 h 170761"/>
              </a:gdLst>
              <a:ahLst/>
              <a:cxnLst>
                <a:cxn ang="0">
                  <a:pos x="connsiteX0" y="connsiteY0"/>
                </a:cxn>
                <a:cxn ang="0">
                  <a:pos x="connsiteX1" y="connsiteY1"/>
                </a:cxn>
                <a:cxn ang="0">
                  <a:pos x="connsiteX2" y="connsiteY2"/>
                </a:cxn>
                <a:cxn ang="0">
                  <a:pos x="connsiteX3" y="connsiteY3"/>
                </a:cxn>
              </a:cxnLst>
              <a:rect l="l" t="t" r="r" b="b"/>
              <a:pathLst>
                <a:path w="622453" h="170761">
                  <a:moveTo>
                    <a:pt x="622453" y="27542"/>
                  </a:moveTo>
                  <a:lnTo>
                    <a:pt x="396608" y="170761"/>
                  </a:lnTo>
                  <a:lnTo>
                    <a:pt x="99152" y="0"/>
                  </a:lnTo>
                  <a:lnTo>
                    <a:pt x="0" y="27542"/>
                  </a:ln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25" name="Freeform 24">
              <a:extLst>
                <a:ext uri="{FF2B5EF4-FFF2-40B4-BE49-F238E27FC236}">
                  <a16:creationId xmlns:a16="http://schemas.microsoft.com/office/drawing/2014/main" id="{598B6B2D-97BE-8BE4-3CEC-D59B709F2BEA}"/>
                </a:ext>
              </a:extLst>
            </p:cNvPr>
            <p:cNvSpPr/>
            <p:nvPr/>
          </p:nvSpPr>
          <p:spPr bwMode="ltGray">
            <a:xfrm>
              <a:off x="9272168" y="2010840"/>
              <a:ext cx="853807" cy="369065"/>
            </a:xfrm>
            <a:custGeom>
              <a:avLst/>
              <a:gdLst>
                <a:gd name="connsiteX0" fmla="*/ 0 w 853807"/>
                <a:gd name="connsiteY0" fmla="*/ 132203 h 369065"/>
                <a:gd name="connsiteX1" fmla="*/ 291947 w 853807"/>
                <a:gd name="connsiteY1" fmla="*/ 0 h 369065"/>
                <a:gd name="connsiteX2" fmla="*/ 853807 w 853807"/>
                <a:gd name="connsiteY2" fmla="*/ 369065 h 369065"/>
              </a:gdLst>
              <a:ahLst/>
              <a:cxnLst>
                <a:cxn ang="0">
                  <a:pos x="connsiteX0" y="connsiteY0"/>
                </a:cxn>
                <a:cxn ang="0">
                  <a:pos x="connsiteX1" y="connsiteY1"/>
                </a:cxn>
                <a:cxn ang="0">
                  <a:pos x="connsiteX2" y="connsiteY2"/>
                </a:cxn>
              </a:cxnLst>
              <a:rect l="l" t="t" r="r" b="b"/>
              <a:pathLst>
                <a:path w="853807" h="369065">
                  <a:moveTo>
                    <a:pt x="0" y="132203"/>
                  </a:moveTo>
                  <a:lnTo>
                    <a:pt x="291947" y="0"/>
                  </a:lnTo>
                  <a:lnTo>
                    <a:pt x="853807" y="369065"/>
                  </a:ln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26" name="Freeform 25">
              <a:extLst>
                <a:ext uri="{FF2B5EF4-FFF2-40B4-BE49-F238E27FC236}">
                  <a16:creationId xmlns:a16="http://schemas.microsoft.com/office/drawing/2014/main" id="{A410644C-80B5-9FDE-C7B0-D352A226BB2D}"/>
                </a:ext>
              </a:extLst>
            </p:cNvPr>
            <p:cNvSpPr/>
            <p:nvPr/>
          </p:nvSpPr>
          <p:spPr bwMode="ltGray">
            <a:xfrm>
              <a:off x="8844868" y="2291770"/>
              <a:ext cx="719247" cy="627962"/>
            </a:xfrm>
            <a:custGeom>
              <a:avLst/>
              <a:gdLst>
                <a:gd name="connsiteX0" fmla="*/ 209320 w 644487"/>
                <a:gd name="connsiteY0" fmla="*/ 0 h 517793"/>
                <a:gd name="connsiteX1" fmla="*/ 0 w 644487"/>
                <a:gd name="connsiteY1" fmla="*/ 88135 h 517793"/>
                <a:gd name="connsiteX2" fmla="*/ 644487 w 644487"/>
                <a:gd name="connsiteY2" fmla="*/ 517793 h 517793"/>
                <a:gd name="connsiteX0" fmla="*/ 209320 w 644487"/>
                <a:gd name="connsiteY0" fmla="*/ 0 h 517793"/>
                <a:gd name="connsiteX1" fmla="*/ 0 w 644487"/>
                <a:gd name="connsiteY1" fmla="*/ 109989 h 517793"/>
                <a:gd name="connsiteX2" fmla="*/ 644487 w 644487"/>
                <a:gd name="connsiteY2" fmla="*/ 517793 h 517793"/>
              </a:gdLst>
              <a:ahLst/>
              <a:cxnLst>
                <a:cxn ang="0">
                  <a:pos x="connsiteX0" y="connsiteY0"/>
                </a:cxn>
                <a:cxn ang="0">
                  <a:pos x="connsiteX1" y="connsiteY1"/>
                </a:cxn>
                <a:cxn ang="0">
                  <a:pos x="connsiteX2" y="connsiteY2"/>
                </a:cxn>
              </a:cxnLst>
              <a:rect l="l" t="t" r="r" b="b"/>
              <a:pathLst>
                <a:path w="644487" h="517793">
                  <a:moveTo>
                    <a:pt x="209320" y="0"/>
                  </a:moveTo>
                  <a:lnTo>
                    <a:pt x="0" y="109989"/>
                  </a:lnTo>
                  <a:cubicBezTo>
                    <a:pt x="214829" y="253208"/>
                    <a:pt x="429658" y="374574"/>
                    <a:pt x="644487" y="517793"/>
                  </a:cubicBez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27" name="Freeform 26">
              <a:extLst>
                <a:ext uri="{FF2B5EF4-FFF2-40B4-BE49-F238E27FC236}">
                  <a16:creationId xmlns:a16="http://schemas.microsoft.com/office/drawing/2014/main" id="{1EC3ABE1-5901-4AAE-3347-7236058C15EE}"/>
                </a:ext>
              </a:extLst>
            </p:cNvPr>
            <p:cNvSpPr/>
            <p:nvPr/>
          </p:nvSpPr>
          <p:spPr bwMode="ltGray">
            <a:xfrm>
              <a:off x="9222592" y="1537115"/>
              <a:ext cx="969484" cy="655504"/>
            </a:xfrm>
            <a:custGeom>
              <a:avLst/>
              <a:gdLst>
                <a:gd name="connsiteX0" fmla="*/ 0 w 969484"/>
                <a:gd name="connsiteY0" fmla="*/ 0 h 655504"/>
                <a:gd name="connsiteX1" fmla="*/ 969484 w 969484"/>
                <a:gd name="connsiteY1" fmla="*/ 655504 h 655504"/>
              </a:gdLst>
              <a:ahLst/>
              <a:cxnLst>
                <a:cxn ang="0">
                  <a:pos x="connsiteX0" y="connsiteY0"/>
                </a:cxn>
                <a:cxn ang="0">
                  <a:pos x="connsiteX1" y="connsiteY1"/>
                </a:cxn>
              </a:cxnLst>
              <a:rect l="l" t="t" r="r" b="b"/>
              <a:pathLst>
                <a:path w="969484" h="655504">
                  <a:moveTo>
                    <a:pt x="0" y="0"/>
                  </a:moveTo>
                  <a:lnTo>
                    <a:pt x="969484" y="655504"/>
                  </a:ln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28" name="Freeform 27">
              <a:extLst>
                <a:ext uri="{FF2B5EF4-FFF2-40B4-BE49-F238E27FC236}">
                  <a16:creationId xmlns:a16="http://schemas.microsoft.com/office/drawing/2014/main" id="{B34D0FC7-C824-42C1-65D7-8DCC84C08AA9}"/>
                </a:ext>
              </a:extLst>
            </p:cNvPr>
            <p:cNvSpPr/>
            <p:nvPr/>
          </p:nvSpPr>
          <p:spPr bwMode="ltGray">
            <a:xfrm>
              <a:off x="9889112" y="1063390"/>
              <a:ext cx="413133" cy="253388"/>
            </a:xfrm>
            <a:custGeom>
              <a:avLst/>
              <a:gdLst>
                <a:gd name="connsiteX0" fmla="*/ 0 w 413133"/>
                <a:gd name="connsiteY0" fmla="*/ 0 h 253388"/>
                <a:gd name="connsiteX1" fmla="*/ 413133 w 413133"/>
                <a:gd name="connsiteY1" fmla="*/ 253388 h 253388"/>
              </a:gdLst>
              <a:ahLst/>
              <a:cxnLst>
                <a:cxn ang="0">
                  <a:pos x="connsiteX0" y="connsiteY0"/>
                </a:cxn>
                <a:cxn ang="0">
                  <a:pos x="connsiteX1" y="connsiteY1"/>
                </a:cxn>
              </a:cxnLst>
              <a:rect l="l" t="t" r="r" b="b"/>
              <a:pathLst>
                <a:path w="413133" h="253388">
                  <a:moveTo>
                    <a:pt x="0" y="0"/>
                  </a:moveTo>
                  <a:lnTo>
                    <a:pt x="413133" y="253388"/>
                  </a:ln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29" name="Freeform 28">
              <a:extLst>
                <a:ext uri="{FF2B5EF4-FFF2-40B4-BE49-F238E27FC236}">
                  <a16:creationId xmlns:a16="http://schemas.microsoft.com/office/drawing/2014/main" id="{78C17A1B-A676-50B0-D7F0-863105BB9E58}"/>
                </a:ext>
              </a:extLst>
            </p:cNvPr>
            <p:cNvSpPr/>
            <p:nvPr/>
          </p:nvSpPr>
          <p:spPr bwMode="ltGray">
            <a:xfrm>
              <a:off x="9266659" y="1063390"/>
              <a:ext cx="1101687" cy="936433"/>
            </a:xfrm>
            <a:custGeom>
              <a:avLst/>
              <a:gdLst>
                <a:gd name="connsiteX0" fmla="*/ 435167 w 1101687"/>
                <a:gd name="connsiteY0" fmla="*/ 0 h 936433"/>
                <a:gd name="connsiteX1" fmla="*/ 0 w 1101687"/>
                <a:gd name="connsiteY1" fmla="*/ 236862 h 936433"/>
                <a:gd name="connsiteX2" fmla="*/ 1101687 w 1101687"/>
                <a:gd name="connsiteY2" fmla="*/ 936433 h 936433"/>
              </a:gdLst>
              <a:ahLst/>
              <a:cxnLst>
                <a:cxn ang="0">
                  <a:pos x="connsiteX0" y="connsiteY0"/>
                </a:cxn>
                <a:cxn ang="0">
                  <a:pos x="connsiteX1" y="connsiteY1"/>
                </a:cxn>
                <a:cxn ang="0">
                  <a:pos x="connsiteX2" y="connsiteY2"/>
                </a:cxn>
              </a:cxnLst>
              <a:rect l="l" t="t" r="r" b="b"/>
              <a:pathLst>
                <a:path w="1101687" h="936433">
                  <a:moveTo>
                    <a:pt x="435167" y="0"/>
                  </a:moveTo>
                  <a:lnTo>
                    <a:pt x="0" y="236862"/>
                  </a:lnTo>
                  <a:lnTo>
                    <a:pt x="1101687" y="936433"/>
                  </a:ln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pic>
          <p:nvPicPr>
            <p:cNvPr id="30" name="Picture 29">
              <a:extLst>
                <a:ext uri="{FF2B5EF4-FFF2-40B4-BE49-F238E27FC236}">
                  <a16:creationId xmlns:a16="http://schemas.microsoft.com/office/drawing/2014/main" id="{AA8F050A-31D8-FB27-8F43-130EE007408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9976624" y="1923871"/>
              <a:ext cx="989998" cy="911427"/>
            </a:xfrm>
            <a:prstGeom prst="rect">
              <a:avLst/>
            </a:prstGeom>
          </p:spPr>
        </p:pic>
        <p:pic>
          <p:nvPicPr>
            <p:cNvPr id="31" name="Picture 30">
              <a:extLst>
                <a:ext uri="{FF2B5EF4-FFF2-40B4-BE49-F238E27FC236}">
                  <a16:creationId xmlns:a16="http://schemas.microsoft.com/office/drawing/2014/main" id="{E0FF0142-DB18-F7F9-56DF-4EDC423DEA0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208361" y="2553072"/>
              <a:ext cx="817553" cy="752668"/>
            </a:xfrm>
            <a:prstGeom prst="rect">
              <a:avLst/>
            </a:prstGeom>
          </p:spPr>
        </p:pic>
        <p:pic>
          <p:nvPicPr>
            <p:cNvPr id="32" name="Picture 31">
              <a:extLst>
                <a:ext uri="{FF2B5EF4-FFF2-40B4-BE49-F238E27FC236}">
                  <a16:creationId xmlns:a16="http://schemas.microsoft.com/office/drawing/2014/main" id="{6FA02201-0AB6-DD5D-0E9B-F3CC6002790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151276" y="1095072"/>
              <a:ext cx="817553" cy="752668"/>
            </a:xfrm>
            <a:prstGeom prst="rect">
              <a:avLst/>
            </a:prstGeom>
          </p:spPr>
        </p:pic>
        <p:pic>
          <p:nvPicPr>
            <p:cNvPr id="33" name="Picture 32">
              <a:extLst>
                <a:ext uri="{FF2B5EF4-FFF2-40B4-BE49-F238E27FC236}">
                  <a16:creationId xmlns:a16="http://schemas.microsoft.com/office/drawing/2014/main" id="{3E0FA982-48D1-41E8-5286-023F8FC494A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8966239" y="834406"/>
              <a:ext cx="424581" cy="752668"/>
            </a:xfrm>
            <a:prstGeom prst="rect">
              <a:avLst/>
            </a:prstGeom>
          </p:spPr>
        </p:pic>
        <p:pic>
          <p:nvPicPr>
            <p:cNvPr id="34" name="Picture 33">
              <a:extLst>
                <a:ext uri="{FF2B5EF4-FFF2-40B4-BE49-F238E27FC236}">
                  <a16:creationId xmlns:a16="http://schemas.microsoft.com/office/drawing/2014/main" id="{2260A524-C5D9-15E1-90D5-D579FF4813E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8857635" y="1871673"/>
              <a:ext cx="681480" cy="468517"/>
            </a:xfrm>
            <a:prstGeom prst="rect">
              <a:avLst/>
            </a:prstGeom>
          </p:spPr>
        </p:pic>
        <p:pic>
          <p:nvPicPr>
            <p:cNvPr id="35" name="Picture 34">
              <a:extLst>
                <a:ext uri="{FF2B5EF4-FFF2-40B4-BE49-F238E27FC236}">
                  <a16:creationId xmlns:a16="http://schemas.microsoft.com/office/drawing/2014/main" id="{CB02366C-1D91-B384-306B-8C619EC43BC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1199154" y="2082542"/>
              <a:ext cx="421665" cy="468517"/>
            </a:xfrm>
            <a:prstGeom prst="rect">
              <a:avLst/>
            </a:prstGeom>
          </p:spPr>
        </p:pic>
        <p:pic>
          <p:nvPicPr>
            <p:cNvPr id="36" name="Picture 35">
              <a:extLst>
                <a:ext uri="{FF2B5EF4-FFF2-40B4-BE49-F238E27FC236}">
                  <a16:creationId xmlns:a16="http://schemas.microsoft.com/office/drawing/2014/main" id="{DB82C016-9048-CC77-1AA0-FC7EBCE39A6A}"/>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11345258" y="880213"/>
              <a:ext cx="421665" cy="562221"/>
            </a:xfrm>
            <a:prstGeom prst="rect">
              <a:avLst/>
            </a:prstGeom>
          </p:spPr>
        </p:pic>
        <p:pic>
          <p:nvPicPr>
            <p:cNvPr id="37" name="Picture 36">
              <a:extLst>
                <a:ext uri="{FF2B5EF4-FFF2-40B4-BE49-F238E27FC236}">
                  <a16:creationId xmlns:a16="http://schemas.microsoft.com/office/drawing/2014/main" id="{9FFF5087-C75E-2D4B-BC79-2C9AD86BB18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9554959" y="614881"/>
              <a:ext cx="421665" cy="515368"/>
            </a:xfrm>
            <a:prstGeom prst="rect">
              <a:avLst/>
            </a:prstGeom>
          </p:spPr>
        </p:pic>
        <p:sp>
          <p:nvSpPr>
            <p:cNvPr id="38" name="Freeform 37">
              <a:extLst>
                <a:ext uri="{FF2B5EF4-FFF2-40B4-BE49-F238E27FC236}">
                  <a16:creationId xmlns:a16="http://schemas.microsoft.com/office/drawing/2014/main" id="{182169CF-7802-A279-60F8-049F81D79D5E}"/>
                </a:ext>
              </a:extLst>
            </p:cNvPr>
            <p:cNvSpPr/>
            <p:nvPr/>
          </p:nvSpPr>
          <p:spPr bwMode="ltGray">
            <a:xfrm rot="208170">
              <a:off x="9918832" y="2637249"/>
              <a:ext cx="363557" cy="231354"/>
            </a:xfrm>
            <a:custGeom>
              <a:avLst/>
              <a:gdLst>
                <a:gd name="connsiteX0" fmla="*/ 0 w 363557"/>
                <a:gd name="connsiteY0" fmla="*/ 231354 h 231354"/>
                <a:gd name="connsiteX1" fmla="*/ 363557 w 363557"/>
                <a:gd name="connsiteY1" fmla="*/ 0 h 231354"/>
              </a:gdLst>
              <a:ahLst/>
              <a:cxnLst>
                <a:cxn ang="0">
                  <a:pos x="connsiteX0" y="connsiteY0"/>
                </a:cxn>
                <a:cxn ang="0">
                  <a:pos x="connsiteX1" y="connsiteY1"/>
                </a:cxn>
              </a:cxnLst>
              <a:rect l="l" t="t" r="r" b="b"/>
              <a:pathLst>
                <a:path w="363557" h="231354">
                  <a:moveTo>
                    <a:pt x="0" y="231354"/>
                  </a:moveTo>
                  <a:lnTo>
                    <a:pt x="363557" y="0"/>
                  </a:lnTo>
                </a:path>
              </a:pathLst>
            </a:custGeom>
            <a:noFill/>
            <a:ln w="3175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grpSp>
      <p:sp>
        <p:nvSpPr>
          <p:cNvPr id="44" name="Title 43">
            <a:extLst>
              <a:ext uri="{FF2B5EF4-FFF2-40B4-BE49-F238E27FC236}">
                <a16:creationId xmlns:a16="http://schemas.microsoft.com/office/drawing/2014/main" id="{FDC660E7-1C13-3978-27BE-27A4EF1BABE3}"/>
              </a:ext>
            </a:extLst>
          </p:cNvPr>
          <p:cNvSpPr>
            <a:spLocks noGrp="1"/>
          </p:cNvSpPr>
          <p:nvPr>
            <p:ph type="title"/>
          </p:nvPr>
        </p:nvSpPr>
        <p:spPr/>
        <p:txBody>
          <a:bodyPr/>
          <a:lstStyle/>
          <a:p>
            <a:r>
              <a:rPr lang="en-US" dirty="0"/>
              <a:t>Option 2 – Federate a constellation of systems </a:t>
            </a:r>
          </a:p>
        </p:txBody>
      </p:sp>
      <p:sp>
        <p:nvSpPr>
          <p:cNvPr id="46" name="Slide Number Placeholder 45">
            <a:extLst>
              <a:ext uri="{FF2B5EF4-FFF2-40B4-BE49-F238E27FC236}">
                <a16:creationId xmlns:a16="http://schemas.microsoft.com/office/drawing/2014/main" id="{2C21A600-927A-F474-9373-500348CC9D68}"/>
              </a:ext>
            </a:extLst>
          </p:cNvPr>
          <p:cNvSpPr>
            <a:spLocks noGrp="1"/>
          </p:cNvSpPr>
          <p:nvPr>
            <p:ph type="sldNum" sz="quarter" idx="11"/>
          </p:nvPr>
        </p:nvSpPr>
        <p:spPr/>
        <p:txBody>
          <a:bodyPr/>
          <a:lstStyle/>
          <a:p>
            <a:pPr marL="205699" marR="0" lvl="0" indent="-205699" algn="l" defTabSz="914400" rtl="0" eaLnBrk="1" fontAlgn="auto" latinLnBrk="0" hangingPunct="1">
              <a:lnSpc>
                <a:spcPct val="90000"/>
              </a:lnSpc>
              <a:spcBef>
                <a:spcPts val="0"/>
              </a:spcBef>
              <a:spcAft>
                <a:spcPts val="0"/>
              </a:spcAft>
              <a:buClrTx/>
              <a:buSzPct val="120000"/>
              <a:buFontTx/>
              <a:buBlip>
                <a:blip r:embed="rId10"/>
              </a:buBlip>
              <a:tabLst/>
              <a:defRPr/>
            </a:pPr>
            <a:fld id="{104FC826-72BB-4AF1-BA01-A94F7396A7DC}" type="slidenum">
              <a:rPr kumimoji="0" lang="en-US" sz="2000" b="0" i="0" u="none" strike="noStrike" kern="1200" cap="all" spc="0" normalizeH="0" baseline="10000" noProof="0" smtClean="0">
                <a:ln>
                  <a:noFill/>
                </a:ln>
                <a:solidFill>
                  <a:prstClr val="white">
                    <a:lumMod val="85000"/>
                  </a:prstClr>
                </a:solidFill>
                <a:effectLst/>
                <a:uLnTx/>
                <a:uFillTx/>
                <a:latin typeface="MetricHPE"/>
                <a:ea typeface="+mn-ea"/>
                <a:cs typeface="+mn-cs"/>
              </a:rPr>
              <a:pPr marL="205699" marR="0" lvl="0" indent="-205699" algn="l" defTabSz="914400" rtl="0" eaLnBrk="1" fontAlgn="auto" latinLnBrk="0" hangingPunct="1">
                <a:lnSpc>
                  <a:spcPct val="90000"/>
                </a:lnSpc>
                <a:spcBef>
                  <a:spcPts val="0"/>
                </a:spcBef>
                <a:spcAft>
                  <a:spcPts val="0"/>
                </a:spcAft>
                <a:buClrTx/>
                <a:buSzPct val="120000"/>
                <a:buFontTx/>
                <a:buBlip>
                  <a:blip r:embed="rId10"/>
                </a:buBlip>
                <a:tabLst/>
                <a:defRPr/>
              </a:pPr>
              <a:t>23</a:t>
            </a:fld>
            <a:endParaRPr kumimoji="0" lang="en-US" sz="2000" b="0" i="0" u="none" strike="noStrike" kern="1200" cap="all" spc="0" normalizeH="0" baseline="10000" noProof="0">
              <a:ln>
                <a:noFill/>
              </a:ln>
              <a:solidFill>
                <a:prstClr val="white">
                  <a:lumMod val="85000"/>
                </a:prstClr>
              </a:solidFill>
              <a:effectLst/>
              <a:uLnTx/>
              <a:uFillTx/>
              <a:latin typeface="MetricHPE"/>
              <a:ea typeface="+mn-ea"/>
              <a:cs typeface="+mn-cs"/>
            </a:endParaRPr>
          </a:p>
        </p:txBody>
      </p:sp>
      <p:sp>
        <p:nvSpPr>
          <p:cNvPr id="4" name="TextBox 3">
            <a:extLst>
              <a:ext uri="{FF2B5EF4-FFF2-40B4-BE49-F238E27FC236}">
                <a16:creationId xmlns:a16="http://schemas.microsoft.com/office/drawing/2014/main" id="{71CE21BD-4284-06BF-B278-67E216F96D6A}"/>
              </a:ext>
            </a:extLst>
          </p:cNvPr>
          <p:cNvSpPr txBox="1"/>
          <p:nvPr/>
        </p:nvSpPr>
        <p:spPr>
          <a:xfrm>
            <a:off x="-842682" y="4536141"/>
            <a:ext cx="0" cy="0"/>
          </a:xfrm>
          <a:prstGeom prst="rect">
            <a:avLst/>
          </a:prstGeom>
          <a:noFill/>
          <a:ln w="57150">
            <a:noFill/>
            <a:miter lim="800000"/>
          </a:ln>
        </p:spPr>
        <p:txBody>
          <a:bodyPr wrap="none" lIns="91440" tIns="91440" rIns="91440" bIns="9144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MetricHPE"/>
              <a:ea typeface="+mn-ea"/>
              <a:cs typeface="+mn-cs"/>
            </a:endParaRPr>
          </a:p>
        </p:txBody>
      </p:sp>
      <p:sp>
        <p:nvSpPr>
          <p:cNvPr id="45" name="Rounded Rectangle 39">
            <a:extLst>
              <a:ext uri="{FF2B5EF4-FFF2-40B4-BE49-F238E27FC236}">
                <a16:creationId xmlns:a16="http://schemas.microsoft.com/office/drawing/2014/main" id="{5DB70654-3F87-B6F6-21D3-09354B7B3156}"/>
              </a:ext>
            </a:extLst>
          </p:cNvPr>
          <p:cNvSpPr/>
          <p:nvPr/>
        </p:nvSpPr>
        <p:spPr bwMode="ltGray">
          <a:xfrm>
            <a:off x="523481" y="4782837"/>
            <a:ext cx="2406626" cy="833919"/>
          </a:xfrm>
          <a:prstGeom prst="roundRect">
            <a:avLst>
              <a:gd name="adj" fmla="val 0"/>
            </a:avLst>
          </a:prstGeom>
          <a:blipFill>
            <a:blip r:embed="rId11"/>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lIns="109728" tIns="9144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pitchFamily="2" charset="0"/>
                <a:ea typeface="+mn-ea"/>
                <a:cs typeface="+mn-cs"/>
              </a:rPr>
              <a:t>World’s fastest</a:t>
            </a:r>
            <a:br>
              <a:rPr kumimoji="0" lang="en-US" sz="1800" b="1" i="0" u="none" strike="noStrike" kern="1200" cap="none" spc="0" normalizeH="0" baseline="0" noProof="0" dirty="0">
                <a:ln>
                  <a:noFill/>
                </a:ln>
                <a:solidFill>
                  <a:prstClr val="white"/>
                </a:solidFill>
                <a:effectLst/>
                <a:uLnTx/>
                <a:uFillTx/>
                <a:latin typeface="MetricHPE"/>
                <a:ea typeface="+mn-ea"/>
                <a:cs typeface="+mn-cs"/>
              </a:rPr>
            </a:br>
            <a:r>
              <a:rPr kumimoji="0" lang="en-US" sz="2600" b="1" i="0" u="none" strike="noStrike" kern="1200" cap="none" spc="0" normalizeH="0" baseline="0" noProof="0" dirty="0">
                <a:ln>
                  <a:noFill/>
                </a:ln>
                <a:solidFill>
                  <a:prstClr val="white"/>
                </a:solidFill>
                <a:effectLst/>
                <a:uLnTx/>
                <a:uFillTx/>
                <a:latin typeface="MetricHPE"/>
                <a:ea typeface="+mn-ea"/>
                <a:cs typeface="+mn-cs"/>
              </a:rPr>
              <a:t>Supercomputer</a:t>
            </a:r>
          </a:p>
        </p:txBody>
      </p:sp>
      <p:sp>
        <p:nvSpPr>
          <p:cNvPr id="47" name="Rounded Rectangle 41">
            <a:extLst>
              <a:ext uri="{FF2B5EF4-FFF2-40B4-BE49-F238E27FC236}">
                <a16:creationId xmlns:a16="http://schemas.microsoft.com/office/drawing/2014/main" id="{DEC06A40-2653-518B-6240-A77ACDA3164E}"/>
              </a:ext>
            </a:extLst>
          </p:cNvPr>
          <p:cNvSpPr/>
          <p:nvPr/>
        </p:nvSpPr>
        <p:spPr bwMode="ltGray">
          <a:xfrm>
            <a:off x="9143380" y="4782837"/>
            <a:ext cx="2406626" cy="833919"/>
          </a:xfrm>
          <a:prstGeom prst="roundRect">
            <a:avLst>
              <a:gd name="adj" fmla="val 0"/>
            </a:avLst>
          </a:prstGeom>
          <a:gradFill>
            <a:gsLst>
              <a:gs pos="4000">
                <a:srgbClr val="801DF2"/>
              </a:gs>
              <a:gs pos="43000">
                <a:schemeClr val="accent1">
                  <a:lumMod val="60000"/>
                  <a:lumOff val="40000"/>
                </a:schemeClr>
              </a:gs>
              <a:gs pos="59000">
                <a:srgbClr val="23C3B0"/>
              </a:gs>
              <a:gs pos="85000">
                <a:srgbClr val="92D050"/>
              </a:gs>
              <a:gs pos="100000">
                <a:srgbClr val="FFC801"/>
              </a:gs>
            </a:gsLst>
            <a:lin ang="81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lIns="109728" tIns="9144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pitchFamily="2" charset="0"/>
                <a:ea typeface="+mn-ea"/>
                <a:cs typeface="+mn-cs"/>
              </a:rPr>
              <a:t>World’s fastest</a:t>
            </a:r>
            <a:br>
              <a:rPr kumimoji="0" lang="en-US" sz="1800" b="1" i="0" u="none" strike="noStrike" kern="1200" cap="none" spc="0" normalizeH="0" baseline="0" noProof="0" dirty="0">
                <a:ln>
                  <a:noFill/>
                </a:ln>
                <a:solidFill>
                  <a:prstClr val="white"/>
                </a:solidFill>
                <a:effectLst/>
                <a:uLnTx/>
                <a:uFillTx/>
                <a:latin typeface="MetricHPE"/>
                <a:ea typeface="+mn-ea"/>
                <a:cs typeface="+mn-cs"/>
              </a:rPr>
            </a:br>
            <a:r>
              <a:rPr kumimoji="0" lang="en-US" sz="2600" b="1" i="0" u="none" strike="noStrike" kern="1200" cap="none" spc="0" normalizeH="0" baseline="0" noProof="0" dirty="0">
                <a:ln>
                  <a:noFill/>
                </a:ln>
                <a:solidFill>
                  <a:prstClr val="white"/>
                </a:solidFill>
                <a:effectLst/>
                <a:uLnTx/>
                <a:uFillTx/>
                <a:latin typeface="MetricHPE"/>
                <a:ea typeface="+mn-ea"/>
                <a:cs typeface="+mn-cs"/>
              </a:rPr>
              <a:t>Workflows</a:t>
            </a:r>
          </a:p>
        </p:txBody>
      </p:sp>
      <p:sp>
        <p:nvSpPr>
          <p:cNvPr id="48" name="Freeform 42">
            <a:extLst>
              <a:ext uri="{FF2B5EF4-FFF2-40B4-BE49-F238E27FC236}">
                <a16:creationId xmlns:a16="http://schemas.microsoft.com/office/drawing/2014/main" id="{3FEA9277-2EE2-F515-A4B0-877DBBC30A0A}"/>
              </a:ext>
            </a:extLst>
          </p:cNvPr>
          <p:cNvSpPr/>
          <p:nvPr/>
        </p:nvSpPr>
        <p:spPr bwMode="ltGray">
          <a:xfrm>
            <a:off x="2930107" y="5158016"/>
            <a:ext cx="6111054" cy="45719"/>
          </a:xfrm>
          <a:custGeom>
            <a:avLst/>
            <a:gdLst>
              <a:gd name="connsiteX0" fmla="*/ 0 w 6445405"/>
              <a:gd name="connsiteY0" fmla="*/ 0 h 0"/>
              <a:gd name="connsiteX1" fmla="*/ 6445405 w 6445405"/>
              <a:gd name="connsiteY1" fmla="*/ 0 h 0"/>
            </a:gdLst>
            <a:ahLst/>
            <a:cxnLst>
              <a:cxn ang="0">
                <a:pos x="connsiteX0" y="connsiteY0"/>
              </a:cxn>
              <a:cxn ang="0">
                <a:pos x="connsiteX1" y="connsiteY1"/>
              </a:cxn>
            </a:cxnLst>
            <a:rect l="l" t="t" r="r" b="b"/>
            <a:pathLst>
              <a:path w="6445405">
                <a:moveTo>
                  <a:pt x="0" y="0"/>
                </a:moveTo>
                <a:lnTo>
                  <a:pt x="6445405" y="0"/>
                </a:lnTo>
              </a:path>
            </a:pathLst>
          </a:custGeom>
          <a:noFill/>
          <a:ln w="50800" cap="rnd">
            <a:gradFill>
              <a:gsLst>
                <a:gs pos="0">
                  <a:srgbClr val="32DAC8"/>
                </a:gs>
                <a:gs pos="100000">
                  <a:schemeClr val="accent4"/>
                </a:gs>
              </a:gsLst>
              <a:lin ang="0" scaled="0"/>
            </a:gradFill>
            <a:prstDash val="sysDot"/>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Tree>
    <p:extLst>
      <p:ext uri="{BB962C8B-B14F-4D97-AF65-F5344CB8AC3E}">
        <p14:creationId xmlns:p14="http://schemas.microsoft.com/office/powerpoint/2010/main" val="208204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E057-50CD-A438-2077-69FE93BF429C}"/>
              </a:ext>
            </a:extLst>
          </p:cNvPr>
          <p:cNvSpPr>
            <a:spLocks noGrp="1"/>
          </p:cNvSpPr>
          <p:nvPr>
            <p:ph type="title"/>
          </p:nvPr>
        </p:nvSpPr>
        <p:spPr/>
        <p:txBody>
          <a:bodyPr/>
          <a:lstStyle/>
          <a:p>
            <a:r>
              <a:rPr lang="en-US" dirty="0"/>
              <a:t>Workflows: enable end-to-end workflows across boundaries </a:t>
            </a:r>
          </a:p>
        </p:txBody>
      </p:sp>
      <p:sp>
        <p:nvSpPr>
          <p:cNvPr id="3" name="Slide Number Placeholder 2">
            <a:extLst>
              <a:ext uri="{FF2B5EF4-FFF2-40B4-BE49-F238E27FC236}">
                <a16:creationId xmlns:a16="http://schemas.microsoft.com/office/drawing/2014/main" id="{87F3EE55-6AF3-DC7E-18D1-2552F1733858}"/>
              </a:ext>
            </a:extLst>
          </p:cNvPr>
          <p:cNvSpPr>
            <a:spLocks noGrp="1"/>
          </p:cNvSpPr>
          <p:nvPr>
            <p:ph type="sldNum" sz="quarter" idx="11"/>
          </p:nvPr>
        </p:nvSpPr>
        <p:spPr/>
        <p:txBody>
          <a:bodyPr/>
          <a:lstStyle/>
          <a:p>
            <a:pPr marL="205699" marR="0" lvl="0" indent="-205699" algn="l" defTabSz="914400" rtl="0" eaLnBrk="1" fontAlgn="auto" latinLnBrk="0" hangingPunct="1">
              <a:lnSpc>
                <a:spcPct val="90000"/>
              </a:lnSpc>
              <a:spcBef>
                <a:spcPts val="0"/>
              </a:spcBef>
              <a:spcAft>
                <a:spcPts val="0"/>
              </a:spcAft>
              <a:buClrTx/>
              <a:buSzPct val="120000"/>
              <a:buFontTx/>
              <a:buBlip>
                <a:blip r:embed="rId3"/>
              </a:buBlip>
              <a:tabLst/>
              <a:defRPr/>
            </a:pPr>
            <a:fld id="{104FC826-72BB-4AF1-BA01-A94F7396A7DC}" type="slidenum">
              <a:rPr kumimoji="0" lang="en-US" sz="2000" b="0" i="0" u="none" strike="noStrike" kern="1200" cap="all" spc="0" normalizeH="0" baseline="10000" noProof="0" smtClean="0">
                <a:ln>
                  <a:noFill/>
                </a:ln>
                <a:solidFill>
                  <a:prstClr val="white"/>
                </a:solidFill>
                <a:effectLst/>
                <a:uLnTx/>
                <a:uFillTx/>
                <a:latin typeface="MetricHPE"/>
                <a:ea typeface="+mn-ea"/>
                <a:cs typeface="+mn-cs"/>
              </a:rPr>
              <a:pPr marL="205699" marR="0" lvl="0" indent="-205699" algn="l" defTabSz="914400" rtl="0" eaLnBrk="1" fontAlgn="auto" latinLnBrk="0" hangingPunct="1">
                <a:lnSpc>
                  <a:spcPct val="90000"/>
                </a:lnSpc>
                <a:spcBef>
                  <a:spcPts val="0"/>
                </a:spcBef>
                <a:spcAft>
                  <a:spcPts val="0"/>
                </a:spcAft>
                <a:buClrTx/>
                <a:buSzPct val="120000"/>
                <a:buFontTx/>
                <a:buBlip>
                  <a:blip r:embed="rId3"/>
                </a:buBlip>
                <a:tabLst/>
                <a:defRPr/>
              </a:pPr>
              <a:t>24</a:t>
            </a:fld>
            <a:endParaRPr kumimoji="0" lang="en-US" sz="2000" b="0" i="0" u="none" strike="noStrike" kern="1200" cap="all" spc="0" normalizeH="0" baseline="10000" noProof="0">
              <a:ln>
                <a:noFill/>
              </a:ln>
              <a:solidFill>
                <a:prstClr val="white"/>
              </a:solidFill>
              <a:effectLst/>
              <a:uLnTx/>
              <a:uFillTx/>
              <a:latin typeface="MetricHPE"/>
              <a:ea typeface="+mn-ea"/>
              <a:cs typeface="+mn-cs"/>
            </a:endParaRPr>
          </a:p>
        </p:txBody>
      </p:sp>
      <p:sp>
        <p:nvSpPr>
          <p:cNvPr id="47" name="Arrow: Left-Right 46">
            <a:extLst>
              <a:ext uri="{FF2B5EF4-FFF2-40B4-BE49-F238E27FC236}">
                <a16:creationId xmlns:a16="http://schemas.microsoft.com/office/drawing/2014/main" id="{5C0178BB-A8E6-F6EE-67FF-3FF18935AFF1}"/>
              </a:ext>
            </a:extLst>
          </p:cNvPr>
          <p:cNvSpPr/>
          <p:nvPr/>
        </p:nvSpPr>
        <p:spPr bwMode="ltGray">
          <a:xfrm>
            <a:off x="392317" y="1886605"/>
            <a:ext cx="11312673" cy="483620"/>
          </a:xfrm>
          <a:prstGeom prst="leftRightArrow">
            <a:avLst>
              <a:gd name="adj1" fmla="val 100000"/>
              <a:gd name="adj2" fmla="val 50000"/>
            </a:avLst>
          </a:prstGeom>
          <a:blipFill>
            <a:blip r:embed="rId4"/>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lIns="109728" t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etricHPE" pitchFamily="2" charset="0"/>
              <a:ea typeface="+mn-ea"/>
              <a:cs typeface="+mn-cs"/>
            </a:endParaRPr>
          </a:p>
        </p:txBody>
      </p:sp>
      <p:pic>
        <p:nvPicPr>
          <p:cNvPr id="41" name="Picture 40">
            <a:extLst>
              <a:ext uri="{FF2B5EF4-FFF2-40B4-BE49-F238E27FC236}">
                <a16:creationId xmlns:a16="http://schemas.microsoft.com/office/drawing/2014/main" id="{484DF4CA-5A95-D9C8-6A29-7785ADB42E4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8745097" y="1285497"/>
            <a:ext cx="744950" cy="685825"/>
          </a:xfrm>
          <a:prstGeom prst="rect">
            <a:avLst/>
          </a:prstGeom>
        </p:spPr>
      </p:pic>
      <p:pic>
        <p:nvPicPr>
          <p:cNvPr id="42" name="Picture 41">
            <a:extLst>
              <a:ext uri="{FF2B5EF4-FFF2-40B4-BE49-F238E27FC236}">
                <a16:creationId xmlns:a16="http://schemas.microsoft.com/office/drawing/2014/main" id="{D96D26C1-A36E-2BAD-6356-1C2C9E25793A}"/>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856534" y="1139221"/>
            <a:ext cx="464876" cy="824098"/>
          </a:xfrm>
          <a:prstGeom prst="rect">
            <a:avLst/>
          </a:prstGeom>
        </p:spPr>
      </p:pic>
      <p:pic>
        <p:nvPicPr>
          <p:cNvPr id="43" name="Picture 42">
            <a:extLst>
              <a:ext uri="{FF2B5EF4-FFF2-40B4-BE49-F238E27FC236}">
                <a16:creationId xmlns:a16="http://schemas.microsoft.com/office/drawing/2014/main" id="{07E0C076-C0A5-BCA8-246A-4CCDDC6F2412}"/>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3739956" y="1484000"/>
            <a:ext cx="744950" cy="512151"/>
          </a:xfrm>
          <a:prstGeom prst="rect">
            <a:avLst/>
          </a:prstGeom>
        </p:spPr>
      </p:pic>
      <p:pic>
        <p:nvPicPr>
          <p:cNvPr id="44" name="Picture 43">
            <a:extLst>
              <a:ext uri="{FF2B5EF4-FFF2-40B4-BE49-F238E27FC236}">
                <a16:creationId xmlns:a16="http://schemas.microsoft.com/office/drawing/2014/main" id="{5727D8E0-EF42-0C19-DFF1-1EBCE8BB21D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022011" y="1329746"/>
            <a:ext cx="464876" cy="619836"/>
          </a:xfrm>
          <a:prstGeom prst="rect">
            <a:avLst/>
          </a:prstGeom>
        </p:spPr>
      </p:pic>
      <p:sp>
        <p:nvSpPr>
          <p:cNvPr id="49" name="TextBox 48">
            <a:extLst>
              <a:ext uri="{FF2B5EF4-FFF2-40B4-BE49-F238E27FC236}">
                <a16:creationId xmlns:a16="http://schemas.microsoft.com/office/drawing/2014/main" id="{B3F02F85-0B9A-CBA1-1C3D-DC05BAE5F6AA}"/>
              </a:ext>
            </a:extLst>
          </p:cNvPr>
          <p:cNvSpPr txBox="1"/>
          <p:nvPr/>
        </p:nvSpPr>
        <p:spPr>
          <a:xfrm>
            <a:off x="9290626" y="1411413"/>
            <a:ext cx="1877125" cy="450293"/>
          </a:xfrm>
          <a:prstGeom prst="rect">
            <a:avLst/>
          </a:prstGeom>
          <a:noFill/>
          <a:ln w="5715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etricHPE"/>
                <a:ea typeface="+mn-ea"/>
                <a:cs typeface="+mn-cs"/>
              </a:rPr>
              <a:t>API layer</a:t>
            </a:r>
          </a:p>
        </p:txBody>
      </p:sp>
      <p:sp>
        <p:nvSpPr>
          <p:cNvPr id="61" name="TextBox 60">
            <a:extLst>
              <a:ext uri="{FF2B5EF4-FFF2-40B4-BE49-F238E27FC236}">
                <a16:creationId xmlns:a16="http://schemas.microsoft.com/office/drawing/2014/main" id="{31DDB7BD-9D80-EFE4-64BF-49711E89F5E3}"/>
              </a:ext>
            </a:extLst>
          </p:cNvPr>
          <p:cNvSpPr txBox="1"/>
          <p:nvPr/>
        </p:nvSpPr>
        <p:spPr>
          <a:xfrm>
            <a:off x="6705714" y="1403263"/>
            <a:ext cx="1877125" cy="450293"/>
          </a:xfrm>
          <a:prstGeom prst="rect">
            <a:avLst/>
          </a:prstGeom>
          <a:noFill/>
          <a:ln w="5715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etricHPE"/>
                <a:ea typeface="+mn-ea"/>
                <a:cs typeface="+mn-cs"/>
              </a:rPr>
              <a:t>Other data centers</a:t>
            </a:r>
          </a:p>
        </p:txBody>
      </p:sp>
      <p:sp>
        <p:nvSpPr>
          <p:cNvPr id="62" name="TextBox 61">
            <a:extLst>
              <a:ext uri="{FF2B5EF4-FFF2-40B4-BE49-F238E27FC236}">
                <a16:creationId xmlns:a16="http://schemas.microsoft.com/office/drawing/2014/main" id="{5CD7A54C-8E5B-B17D-10C2-3FC04AAE7E2C}"/>
              </a:ext>
            </a:extLst>
          </p:cNvPr>
          <p:cNvSpPr txBox="1"/>
          <p:nvPr/>
        </p:nvSpPr>
        <p:spPr>
          <a:xfrm>
            <a:off x="1005938" y="1948494"/>
            <a:ext cx="2676315" cy="450293"/>
          </a:xfrm>
          <a:prstGeom prst="rect">
            <a:avLst/>
          </a:prstGeom>
          <a:noFill/>
          <a:ln w="5715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etricHPE"/>
                <a:ea typeface="+mn-ea"/>
                <a:cs typeface="+mn-cs"/>
              </a:rPr>
              <a:t>/workflow</a:t>
            </a:r>
          </a:p>
        </p:txBody>
      </p:sp>
      <p:sp>
        <p:nvSpPr>
          <p:cNvPr id="63" name="TextBox 62">
            <a:extLst>
              <a:ext uri="{FF2B5EF4-FFF2-40B4-BE49-F238E27FC236}">
                <a16:creationId xmlns:a16="http://schemas.microsoft.com/office/drawing/2014/main" id="{08BCB8E7-905B-2D66-1B23-2BBCDFB8116F}"/>
              </a:ext>
            </a:extLst>
          </p:cNvPr>
          <p:cNvSpPr txBox="1"/>
          <p:nvPr/>
        </p:nvSpPr>
        <p:spPr>
          <a:xfrm>
            <a:off x="2715688" y="1948494"/>
            <a:ext cx="2676315" cy="450293"/>
          </a:xfrm>
          <a:prstGeom prst="rect">
            <a:avLst/>
          </a:prstGeom>
          <a:noFill/>
          <a:ln w="5715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etricHPE"/>
                <a:ea typeface="+mn-ea"/>
                <a:cs typeface="+mn-cs"/>
              </a:rPr>
              <a:t>/co-schedule</a:t>
            </a:r>
          </a:p>
        </p:txBody>
      </p:sp>
      <p:sp>
        <p:nvSpPr>
          <p:cNvPr id="64" name="TextBox 63">
            <a:extLst>
              <a:ext uri="{FF2B5EF4-FFF2-40B4-BE49-F238E27FC236}">
                <a16:creationId xmlns:a16="http://schemas.microsoft.com/office/drawing/2014/main" id="{F7E018F7-8C2F-E57A-AB0D-965BB4BC97B2}"/>
              </a:ext>
            </a:extLst>
          </p:cNvPr>
          <p:cNvSpPr txBox="1"/>
          <p:nvPr/>
        </p:nvSpPr>
        <p:spPr>
          <a:xfrm>
            <a:off x="4177080" y="1948494"/>
            <a:ext cx="2676315" cy="450293"/>
          </a:xfrm>
          <a:prstGeom prst="rect">
            <a:avLst/>
          </a:prstGeom>
          <a:noFill/>
          <a:ln w="5715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etricHPE"/>
                <a:ea typeface="+mn-ea"/>
                <a:cs typeface="+mn-cs"/>
              </a:rPr>
              <a:t>/data</a:t>
            </a:r>
          </a:p>
        </p:txBody>
      </p:sp>
      <p:sp>
        <p:nvSpPr>
          <p:cNvPr id="65" name="TextBox 64">
            <a:extLst>
              <a:ext uri="{FF2B5EF4-FFF2-40B4-BE49-F238E27FC236}">
                <a16:creationId xmlns:a16="http://schemas.microsoft.com/office/drawing/2014/main" id="{AF49A9E6-75D2-A991-B509-A0C12DFD7DE7}"/>
              </a:ext>
            </a:extLst>
          </p:cNvPr>
          <p:cNvSpPr txBox="1"/>
          <p:nvPr/>
        </p:nvSpPr>
        <p:spPr>
          <a:xfrm>
            <a:off x="5638472" y="1948494"/>
            <a:ext cx="2676315" cy="450293"/>
          </a:xfrm>
          <a:prstGeom prst="rect">
            <a:avLst/>
          </a:prstGeom>
          <a:noFill/>
          <a:ln w="5715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etricHPE"/>
                <a:ea typeface="+mn-ea"/>
                <a:cs typeface="+mn-cs"/>
              </a:rPr>
              <a:t>/metadata</a:t>
            </a:r>
          </a:p>
        </p:txBody>
      </p:sp>
      <p:sp>
        <p:nvSpPr>
          <p:cNvPr id="66" name="TextBox 65">
            <a:extLst>
              <a:ext uri="{FF2B5EF4-FFF2-40B4-BE49-F238E27FC236}">
                <a16:creationId xmlns:a16="http://schemas.microsoft.com/office/drawing/2014/main" id="{3224B396-79BF-E008-AEFE-2AF2113FFA8E}"/>
              </a:ext>
            </a:extLst>
          </p:cNvPr>
          <p:cNvSpPr txBox="1"/>
          <p:nvPr/>
        </p:nvSpPr>
        <p:spPr>
          <a:xfrm>
            <a:off x="7099864" y="1948494"/>
            <a:ext cx="2676315" cy="450293"/>
          </a:xfrm>
          <a:prstGeom prst="rect">
            <a:avLst/>
          </a:prstGeom>
          <a:noFill/>
          <a:ln w="5715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etricHPE"/>
                <a:ea typeface="+mn-ea"/>
                <a:cs typeface="+mn-cs"/>
              </a:rPr>
              <a:t>/fleet</a:t>
            </a:r>
          </a:p>
        </p:txBody>
      </p:sp>
      <p:sp>
        <p:nvSpPr>
          <p:cNvPr id="67" name="TextBox 66">
            <a:extLst>
              <a:ext uri="{FF2B5EF4-FFF2-40B4-BE49-F238E27FC236}">
                <a16:creationId xmlns:a16="http://schemas.microsoft.com/office/drawing/2014/main" id="{791DA524-E58B-C528-65B2-8B09662B7EF6}"/>
              </a:ext>
            </a:extLst>
          </p:cNvPr>
          <p:cNvSpPr txBox="1"/>
          <p:nvPr/>
        </p:nvSpPr>
        <p:spPr>
          <a:xfrm>
            <a:off x="8561254" y="1948494"/>
            <a:ext cx="2676315" cy="450293"/>
          </a:xfrm>
          <a:prstGeom prst="rect">
            <a:avLst/>
          </a:prstGeom>
          <a:noFill/>
          <a:ln w="5715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etricHPE"/>
                <a:ea typeface="+mn-ea"/>
                <a:cs typeface="+mn-cs"/>
              </a:rPr>
              <a:t>/auth</a:t>
            </a:r>
          </a:p>
        </p:txBody>
      </p:sp>
      <p:sp>
        <p:nvSpPr>
          <p:cNvPr id="73" name="TextBox 72">
            <a:extLst>
              <a:ext uri="{FF2B5EF4-FFF2-40B4-BE49-F238E27FC236}">
                <a16:creationId xmlns:a16="http://schemas.microsoft.com/office/drawing/2014/main" id="{765979EE-04C2-0A58-4C8F-78BC3360EAF9}"/>
              </a:ext>
            </a:extLst>
          </p:cNvPr>
          <p:cNvSpPr txBox="1"/>
          <p:nvPr/>
        </p:nvSpPr>
        <p:spPr>
          <a:xfrm>
            <a:off x="2132383" y="1382502"/>
            <a:ext cx="1877125" cy="450293"/>
          </a:xfrm>
          <a:prstGeom prst="rect">
            <a:avLst/>
          </a:prstGeom>
          <a:noFill/>
          <a:ln w="57150">
            <a:noFill/>
            <a:miter lim="800000"/>
          </a:ln>
        </p:spPr>
        <p:txBody>
          <a:bodyPr wrap="square" lIns="91440" tIns="91440" rIns="91440" bIns="9144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icHPE"/>
                <a:ea typeface="+mn-ea"/>
                <a:cs typeface="+mn-cs"/>
              </a:rPr>
              <a:t>Instruments</a:t>
            </a:r>
          </a:p>
        </p:txBody>
      </p:sp>
      <p:cxnSp>
        <p:nvCxnSpPr>
          <p:cNvPr id="7" name="Elbow Connector 61">
            <a:extLst>
              <a:ext uri="{FF2B5EF4-FFF2-40B4-BE49-F238E27FC236}">
                <a16:creationId xmlns:a16="http://schemas.microsoft.com/office/drawing/2014/main" id="{2C07D50F-8928-FD95-6895-627B767F120D}"/>
              </a:ext>
            </a:extLst>
          </p:cNvPr>
          <p:cNvCxnSpPr>
            <a:cxnSpLocks noChangeAspect="1"/>
            <a:stCxn id="51" idx="3"/>
            <a:endCxn id="46" idx="0"/>
          </p:cNvCxnSpPr>
          <p:nvPr/>
        </p:nvCxnSpPr>
        <p:spPr>
          <a:xfrm flipH="1" flipV="1">
            <a:off x="9490047" y="4105893"/>
            <a:ext cx="1991732" cy="441693"/>
          </a:xfrm>
          <a:prstGeom prst="bentConnector4">
            <a:avLst>
              <a:gd name="adj1" fmla="val -12877"/>
              <a:gd name="adj2" fmla="val 162904"/>
            </a:avLst>
          </a:prstGeom>
          <a:ln w="28575">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Elbow Connector 61">
            <a:extLst>
              <a:ext uri="{FF2B5EF4-FFF2-40B4-BE49-F238E27FC236}">
                <a16:creationId xmlns:a16="http://schemas.microsoft.com/office/drawing/2014/main" id="{529BDE92-9E03-4768-4355-5AD680C5706F}"/>
              </a:ext>
            </a:extLst>
          </p:cNvPr>
          <p:cNvCxnSpPr>
            <a:cxnSpLocks noChangeAspect="1"/>
            <a:stCxn id="51" idx="3"/>
            <a:endCxn id="38" idx="0"/>
          </p:cNvCxnSpPr>
          <p:nvPr/>
        </p:nvCxnSpPr>
        <p:spPr>
          <a:xfrm flipH="1" flipV="1">
            <a:off x="5229502" y="4098026"/>
            <a:ext cx="6252277" cy="449560"/>
          </a:xfrm>
          <a:prstGeom prst="bentConnector4">
            <a:avLst>
              <a:gd name="adj1" fmla="val -4102"/>
              <a:gd name="adj2" fmla="val 197459"/>
            </a:avLst>
          </a:prstGeom>
          <a:ln w="28575">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840ADFD-A54B-FD36-08BE-65352BF58372}"/>
              </a:ext>
            </a:extLst>
          </p:cNvPr>
          <p:cNvSpPr txBox="1">
            <a:spLocks noChangeAspect="1"/>
          </p:cNvSpPr>
          <p:nvPr/>
        </p:nvSpPr>
        <p:spPr>
          <a:xfrm>
            <a:off x="4803364" y="5327602"/>
            <a:ext cx="852275" cy="381393"/>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2400" b="1" i="0" u="none" strike="noStrike" kern="1200" cap="none" spc="0" normalizeH="0" baseline="0" noProof="0" dirty="0">
                <a:ln>
                  <a:noFill/>
                </a:ln>
                <a:solidFill>
                  <a:prstClr val="white"/>
                </a:solidFill>
                <a:effectLst/>
                <a:uLnTx/>
                <a:uFillTx/>
                <a:latin typeface="MetricHPE"/>
                <a:ea typeface="+mn-ea"/>
                <a:cs typeface="+mn-cs"/>
              </a:rPr>
              <a:t>HPC</a:t>
            </a:r>
          </a:p>
        </p:txBody>
      </p:sp>
      <p:sp>
        <p:nvSpPr>
          <p:cNvPr id="20" name="TextBox 19">
            <a:extLst>
              <a:ext uri="{FF2B5EF4-FFF2-40B4-BE49-F238E27FC236}">
                <a16:creationId xmlns:a16="http://schemas.microsoft.com/office/drawing/2014/main" id="{1518C6D8-8498-6216-3714-31D9F1E7A9AF}"/>
              </a:ext>
            </a:extLst>
          </p:cNvPr>
          <p:cNvSpPr txBox="1">
            <a:spLocks noChangeAspect="1"/>
          </p:cNvSpPr>
          <p:nvPr/>
        </p:nvSpPr>
        <p:spPr>
          <a:xfrm>
            <a:off x="9167772" y="5327602"/>
            <a:ext cx="747541" cy="334525"/>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2400" b="1" i="0" u="none" strike="noStrike" kern="1200" cap="none" spc="0" normalizeH="0" baseline="0" noProof="0" dirty="0">
                <a:ln>
                  <a:noFill/>
                </a:ln>
                <a:solidFill>
                  <a:prstClr val="white"/>
                </a:solidFill>
                <a:effectLst/>
                <a:uLnTx/>
                <a:uFillTx/>
                <a:latin typeface="MetricHPE"/>
                <a:ea typeface="+mn-ea"/>
                <a:cs typeface="+mn-cs"/>
              </a:rPr>
              <a:t>AI</a:t>
            </a:r>
          </a:p>
        </p:txBody>
      </p:sp>
      <p:sp>
        <p:nvSpPr>
          <p:cNvPr id="27" name="TextBox 26">
            <a:extLst>
              <a:ext uri="{FF2B5EF4-FFF2-40B4-BE49-F238E27FC236}">
                <a16:creationId xmlns:a16="http://schemas.microsoft.com/office/drawing/2014/main" id="{2A2602B9-3FD6-1E57-8812-B923DB123CFF}"/>
              </a:ext>
            </a:extLst>
          </p:cNvPr>
          <p:cNvSpPr txBox="1">
            <a:spLocks noChangeAspect="1"/>
          </p:cNvSpPr>
          <p:nvPr/>
        </p:nvSpPr>
        <p:spPr>
          <a:xfrm>
            <a:off x="1259221" y="5327602"/>
            <a:ext cx="885632" cy="396321"/>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2400" b="1" i="0" u="none" strike="noStrike" kern="1200" cap="none" spc="0" normalizeH="0" baseline="0" noProof="0" dirty="0">
                <a:ln>
                  <a:noFill/>
                </a:ln>
                <a:solidFill>
                  <a:prstClr val="white"/>
                </a:solidFill>
                <a:effectLst/>
                <a:uLnTx/>
                <a:uFillTx/>
                <a:latin typeface="MetricHPE"/>
                <a:ea typeface="+mn-ea"/>
                <a:cs typeface="+mn-cs"/>
              </a:rPr>
              <a:t>Edge</a:t>
            </a:r>
          </a:p>
        </p:txBody>
      </p:sp>
      <p:sp>
        <p:nvSpPr>
          <p:cNvPr id="28" name="Rectangle 27">
            <a:extLst>
              <a:ext uri="{FF2B5EF4-FFF2-40B4-BE49-F238E27FC236}">
                <a16:creationId xmlns:a16="http://schemas.microsoft.com/office/drawing/2014/main" id="{25A62593-301A-DE6A-4A81-E0189DEBC04B}"/>
              </a:ext>
            </a:extLst>
          </p:cNvPr>
          <p:cNvSpPr>
            <a:spLocks noChangeAspect="1"/>
          </p:cNvSpPr>
          <p:nvPr/>
        </p:nvSpPr>
        <p:spPr bwMode="ltGray">
          <a:xfrm>
            <a:off x="392317" y="4105893"/>
            <a:ext cx="1143101" cy="883387"/>
          </a:xfrm>
          <a:prstGeom prst="rect">
            <a:avLst/>
          </a:prstGeom>
          <a:solidFill>
            <a:schemeClr val="tx1">
              <a:alpha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MetricHPE"/>
                <a:ea typeface="+mn-ea"/>
                <a:cs typeface="+mn-cs"/>
              </a:rPr>
              <a:t>Experiment</a:t>
            </a:r>
          </a:p>
        </p:txBody>
      </p:sp>
      <p:cxnSp>
        <p:nvCxnSpPr>
          <p:cNvPr id="29" name="Straight Arrow Connector 28">
            <a:extLst>
              <a:ext uri="{FF2B5EF4-FFF2-40B4-BE49-F238E27FC236}">
                <a16:creationId xmlns:a16="http://schemas.microsoft.com/office/drawing/2014/main" id="{59D696CD-A4E0-AF6B-F570-599E3E395EFB}"/>
              </a:ext>
            </a:extLst>
          </p:cNvPr>
          <p:cNvCxnSpPr>
            <a:cxnSpLocks noChangeAspect="1"/>
            <a:stCxn id="28" idx="3"/>
            <a:endCxn id="35" idx="1"/>
          </p:cNvCxnSpPr>
          <p:nvPr/>
        </p:nvCxnSpPr>
        <p:spPr>
          <a:xfrm flipV="1">
            <a:off x="1535418" y="4534629"/>
            <a:ext cx="278353" cy="12958"/>
          </a:xfrm>
          <a:prstGeom prst="straightConnector1">
            <a:avLst/>
          </a:prstGeom>
          <a:ln w="28575">
            <a:solidFill>
              <a:schemeClr val="accent2"/>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7458225-16CD-A6AE-35E9-11FF7C7A788E}"/>
              </a:ext>
            </a:extLst>
          </p:cNvPr>
          <p:cNvCxnSpPr>
            <a:cxnSpLocks noChangeAspect="1"/>
            <a:stCxn id="35" idx="3"/>
            <a:endCxn id="36" idx="1"/>
          </p:cNvCxnSpPr>
          <p:nvPr/>
        </p:nvCxnSpPr>
        <p:spPr>
          <a:xfrm>
            <a:off x="2956872" y="4534629"/>
            <a:ext cx="278353" cy="5085"/>
          </a:xfrm>
          <a:prstGeom prst="straightConnector1">
            <a:avLst/>
          </a:prstGeom>
          <a:ln w="28575">
            <a:solidFill>
              <a:schemeClr val="accent2"/>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1ADCCE5-502D-97FB-E5CF-8BDF3AF51D9F}"/>
              </a:ext>
            </a:extLst>
          </p:cNvPr>
          <p:cNvCxnSpPr>
            <a:cxnSpLocks noChangeAspect="1"/>
            <a:stCxn id="36" idx="3"/>
            <a:endCxn id="38" idx="1"/>
          </p:cNvCxnSpPr>
          <p:nvPr/>
        </p:nvCxnSpPr>
        <p:spPr>
          <a:xfrm>
            <a:off x="4378326" y="4539713"/>
            <a:ext cx="279625" cy="7"/>
          </a:xfrm>
          <a:prstGeom prst="straightConnector1">
            <a:avLst/>
          </a:prstGeom>
          <a:ln w="28575">
            <a:solidFill>
              <a:schemeClr val="accent2"/>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EE0C37-6244-6286-7AE6-BB7E19A0BE83}"/>
              </a:ext>
            </a:extLst>
          </p:cNvPr>
          <p:cNvCxnSpPr>
            <a:cxnSpLocks noChangeAspect="1"/>
            <a:stCxn id="38" idx="3"/>
            <a:endCxn id="40" idx="1"/>
          </p:cNvCxnSpPr>
          <p:nvPr/>
        </p:nvCxnSpPr>
        <p:spPr>
          <a:xfrm flipV="1">
            <a:off x="5801052" y="4538388"/>
            <a:ext cx="277081" cy="1332"/>
          </a:xfrm>
          <a:prstGeom prst="straightConnector1">
            <a:avLst/>
          </a:prstGeom>
          <a:ln w="28575">
            <a:solidFill>
              <a:schemeClr val="accent2"/>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A276177-0901-39BC-3F07-BBB283922385}"/>
              </a:ext>
            </a:extLst>
          </p:cNvPr>
          <p:cNvSpPr>
            <a:spLocks noChangeAspect="1"/>
          </p:cNvSpPr>
          <p:nvPr/>
        </p:nvSpPr>
        <p:spPr bwMode="ltGray">
          <a:xfrm>
            <a:off x="1813771" y="4098025"/>
            <a:ext cx="1143101" cy="873206"/>
          </a:xfrm>
          <a:prstGeom prst="rect">
            <a:avLst/>
          </a:prstGeom>
          <a:solidFill>
            <a:schemeClr val="tx1">
              <a:alpha val="40000"/>
            </a:schemeClr>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etricHPE"/>
                <a:ea typeface="+mn-ea"/>
                <a:cs typeface="+mn-cs"/>
              </a:rPr>
              <a:t>AI data reconstruction and analysis</a:t>
            </a:r>
          </a:p>
        </p:txBody>
      </p:sp>
      <p:sp>
        <p:nvSpPr>
          <p:cNvPr id="36" name="Rectangle 35">
            <a:extLst>
              <a:ext uri="{FF2B5EF4-FFF2-40B4-BE49-F238E27FC236}">
                <a16:creationId xmlns:a16="http://schemas.microsoft.com/office/drawing/2014/main" id="{645A21A1-F6A7-A63F-CD8F-4B861FB3BC65}"/>
              </a:ext>
            </a:extLst>
          </p:cNvPr>
          <p:cNvSpPr>
            <a:spLocks noChangeAspect="1"/>
          </p:cNvSpPr>
          <p:nvPr/>
        </p:nvSpPr>
        <p:spPr bwMode="ltGray">
          <a:xfrm>
            <a:off x="3235225" y="4105893"/>
            <a:ext cx="1143101" cy="867640"/>
          </a:xfrm>
          <a:prstGeom prst="rect">
            <a:avLst/>
          </a:prstGeom>
          <a:solidFill>
            <a:schemeClr val="tx1">
              <a:alpha val="4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MetricHPE"/>
                <a:ea typeface="+mn-ea"/>
                <a:cs typeface="+mn-cs"/>
              </a:rPr>
              <a:t>Simulation</a:t>
            </a:r>
          </a:p>
        </p:txBody>
      </p:sp>
      <p:sp>
        <p:nvSpPr>
          <p:cNvPr id="38" name="Rectangle 37">
            <a:extLst>
              <a:ext uri="{FF2B5EF4-FFF2-40B4-BE49-F238E27FC236}">
                <a16:creationId xmlns:a16="http://schemas.microsoft.com/office/drawing/2014/main" id="{C9EF3FF6-21FF-A4CC-A3C3-0329C842999F}"/>
              </a:ext>
            </a:extLst>
          </p:cNvPr>
          <p:cNvSpPr>
            <a:spLocks noChangeAspect="1"/>
          </p:cNvSpPr>
          <p:nvPr/>
        </p:nvSpPr>
        <p:spPr bwMode="ltGray">
          <a:xfrm>
            <a:off x="4657951" y="4098026"/>
            <a:ext cx="1143101" cy="883387"/>
          </a:xfrm>
          <a:prstGeom prst="rect">
            <a:avLst/>
          </a:prstGeom>
          <a:solidFill>
            <a:schemeClr val="tx1">
              <a:alpha val="4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etricHPE"/>
                <a:ea typeface="+mn-ea"/>
                <a:cs typeface="+mn-cs"/>
              </a:rPr>
              <a:t>AI surrogate model</a:t>
            </a:r>
            <a:br>
              <a:rPr kumimoji="0" lang="en-US" sz="1300" b="0" i="0" u="none" strike="noStrike" kern="1200" cap="none" spc="0" normalizeH="0" baseline="0" noProof="0" dirty="0">
                <a:ln>
                  <a:noFill/>
                </a:ln>
                <a:solidFill>
                  <a:prstClr val="white"/>
                </a:solidFill>
                <a:effectLst/>
                <a:uLnTx/>
                <a:uFillTx/>
                <a:latin typeface="MetricHPE"/>
                <a:ea typeface="+mn-ea"/>
                <a:cs typeface="+mn-cs"/>
              </a:rPr>
            </a:br>
            <a:r>
              <a:rPr kumimoji="0" lang="en-US" sz="1300" b="0" i="0" u="none" strike="noStrike" kern="1200" cap="none" spc="0" normalizeH="0" baseline="0" noProof="0" dirty="0">
                <a:ln>
                  <a:noFill/>
                </a:ln>
                <a:solidFill>
                  <a:prstClr val="white"/>
                </a:solidFill>
                <a:effectLst/>
                <a:uLnTx/>
                <a:uFillTx/>
                <a:latin typeface="MetricHPE"/>
                <a:ea typeface="+mn-ea"/>
                <a:cs typeface="+mn-cs"/>
              </a:rPr>
              <a:t>inference</a:t>
            </a:r>
          </a:p>
        </p:txBody>
      </p:sp>
      <p:sp>
        <p:nvSpPr>
          <p:cNvPr id="40" name="Rectangle 39">
            <a:extLst>
              <a:ext uri="{FF2B5EF4-FFF2-40B4-BE49-F238E27FC236}">
                <a16:creationId xmlns:a16="http://schemas.microsoft.com/office/drawing/2014/main" id="{04D81BAB-6110-AC48-E55D-8479C5540E82}"/>
              </a:ext>
            </a:extLst>
          </p:cNvPr>
          <p:cNvSpPr>
            <a:spLocks noChangeAspect="1"/>
          </p:cNvSpPr>
          <p:nvPr/>
        </p:nvSpPr>
        <p:spPr bwMode="ltGray">
          <a:xfrm>
            <a:off x="6078133" y="4094053"/>
            <a:ext cx="1143101" cy="888670"/>
          </a:xfrm>
          <a:prstGeom prst="rect">
            <a:avLst/>
          </a:prstGeom>
          <a:solidFill>
            <a:schemeClr val="tx1">
              <a:alpha val="4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MetricHPE"/>
                <a:ea typeface="+mn-ea"/>
                <a:cs typeface="+mn-cs"/>
              </a:rPr>
              <a:t>Monitoring</a:t>
            </a:r>
          </a:p>
        </p:txBody>
      </p:sp>
      <p:sp>
        <p:nvSpPr>
          <p:cNvPr id="45" name="Rectangle 44">
            <a:extLst>
              <a:ext uri="{FF2B5EF4-FFF2-40B4-BE49-F238E27FC236}">
                <a16:creationId xmlns:a16="http://schemas.microsoft.com/office/drawing/2014/main" id="{6C23DA5A-47C7-0A7D-7F5E-866E1C0E5A51}"/>
              </a:ext>
            </a:extLst>
          </p:cNvPr>
          <p:cNvSpPr>
            <a:spLocks noChangeAspect="1"/>
          </p:cNvSpPr>
          <p:nvPr/>
        </p:nvSpPr>
        <p:spPr bwMode="ltGray">
          <a:xfrm>
            <a:off x="7498315" y="4098026"/>
            <a:ext cx="1143101" cy="883387"/>
          </a:xfrm>
          <a:prstGeom prst="rect">
            <a:avLst/>
          </a:prstGeom>
          <a:solidFill>
            <a:schemeClr val="tx1">
              <a:alpha val="40000"/>
            </a:schemeClr>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etricHPE"/>
                <a:ea typeface="+mn-ea"/>
                <a:cs typeface="+mn-cs"/>
              </a:rPr>
              <a:t>Training data selection</a:t>
            </a:r>
          </a:p>
        </p:txBody>
      </p:sp>
      <p:sp>
        <p:nvSpPr>
          <p:cNvPr id="46" name="Rectangle 45">
            <a:extLst>
              <a:ext uri="{FF2B5EF4-FFF2-40B4-BE49-F238E27FC236}">
                <a16:creationId xmlns:a16="http://schemas.microsoft.com/office/drawing/2014/main" id="{85C7D456-BB79-5419-8E69-AA3EB9E6ACA0}"/>
              </a:ext>
            </a:extLst>
          </p:cNvPr>
          <p:cNvSpPr>
            <a:spLocks noChangeAspect="1"/>
          </p:cNvSpPr>
          <p:nvPr/>
        </p:nvSpPr>
        <p:spPr bwMode="ltGray">
          <a:xfrm>
            <a:off x="8918496" y="4105893"/>
            <a:ext cx="1143101" cy="883387"/>
          </a:xfrm>
          <a:prstGeom prst="rect">
            <a:avLst/>
          </a:prstGeom>
          <a:solidFill>
            <a:schemeClr val="tx1">
              <a:alpha val="40000"/>
            </a:schemeClr>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etricHPE"/>
                <a:ea typeface="+mn-ea"/>
                <a:cs typeface="+mn-cs"/>
              </a:rPr>
              <a:t>AI model training and retraining</a:t>
            </a:r>
          </a:p>
        </p:txBody>
      </p:sp>
      <p:sp>
        <p:nvSpPr>
          <p:cNvPr id="51" name="Rectangle 50">
            <a:extLst>
              <a:ext uri="{FF2B5EF4-FFF2-40B4-BE49-F238E27FC236}">
                <a16:creationId xmlns:a16="http://schemas.microsoft.com/office/drawing/2014/main" id="{21164FE5-1C2E-D205-4EE8-DD31481AFC2F}"/>
              </a:ext>
            </a:extLst>
          </p:cNvPr>
          <p:cNvSpPr>
            <a:spLocks noChangeAspect="1"/>
          </p:cNvSpPr>
          <p:nvPr/>
        </p:nvSpPr>
        <p:spPr bwMode="ltGray">
          <a:xfrm>
            <a:off x="10338678" y="4105893"/>
            <a:ext cx="1143101" cy="883387"/>
          </a:xfrm>
          <a:prstGeom prst="rect">
            <a:avLst/>
          </a:prstGeom>
          <a:solidFill>
            <a:schemeClr val="tx1">
              <a:alpha val="40000"/>
            </a:schemeClr>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etricHPE"/>
                <a:ea typeface="+mn-ea"/>
                <a:cs typeface="+mn-cs"/>
              </a:rPr>
              <a:t>AI model validation</a:t>
            </a:r>
          </a:p>
        </p:txBody>
      </p:sp>
      <p:cxnSp>
        <p:nvCxnSpPr>
          <p:cNvPr id="52" name="Elbow Connector 182">
            <a:extLst>
              <a:ext uri="{FF2B5EF4-FFF2-40B4-BE49-F238E27FC236}">
                <a16:creationId xmlns:a16="http://schemas.microsoft.com/office/drawing/2014/main" id="{A08BDB1E-E639-89DD-6814-3D97786A3E5E}"/>
              </a:ext>
            </a:extLst>
          </p:cNvPr>
          <p:cNvCxnSpPr>
            <a:cxnSpLocks/>
            <a:stCxn id="81" idx="2"/>
            <a:endCxn id="82" idx="2"/>
          </p:cNvCxnSpPr>
          <p:nvPr/>
        </p:nvCxnSpPr>
        <p:spPr>
          <a:xfrm rot="5400000">
            <a:off x="4492258" y="3109210"/>
            <a:ext cx="9192" cy="2851815"/>
          </a:xfrm>
          <a:prstGeom prst="bentConnector3">
            <a:avLst>
              <a:gd name="adj1" fmla="val 684295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A308C4E-7A06-A28F-1656-2B43DEB54F40}"/>
              </a:ext>
            </a:extLst>
          </p:cNvPr>
          <p:cNvCxnSpPr>
            <a:cxnSpLocks noChangeAspect="1"/>
          </p:cNvCxnSpPr>
          <p:nvPr/>
        </p:nvCxnSpPr>
        <p:spPr>
          <a:xfrm flipV="1">
            <a:off x="7221234" y="4426845"/>
            <a:ext cx="277081" cy="1987"/>
          </a:xfrm>
          <a:prstGeom prst="straightConnector1">
            <a:avLst/>
          </a:prstGeom>
          <a:ln w="28575">
            <a:solidFill>
              <a:schemeClr val="accent2"/>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CB23DF4-08A3-D08E-B84E-3CDD35D91E8E}"/>
              </a:ext>
            </a:extLst>
          </p:cNvPr>
          <p:cNvCxnSpPr>
            <a:cxnSpLocks noChangeAspect="1"/>
          </p:cNvCxnSpPr>
          <p:nvPr/>
        </p:nvCxnSpPr>
        <p:spPr>
          <a:xfrm flipV="1">
            <a:off x="8641415" y="4436348"/>
            <a:ext cx="277081" cy="1987"/>
          </a:xfrm>
          <a:prstGeom prst="straightConnector1">
            <a:avLst/>
          </a:prstGeom>
          <a:ln w="28575">
            <a:solidFill>
              <a:schemeClr val="accent2"/>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7A09EE-9F4A-437C-4A08-B6569D13A8D7}"/>
              </a:ext>
            </a:extLst>
          </p:cNvPr>
          <p:cNvCxnSpPr>
            <a:cxnSpLocks noChangeAspect="1"/>
          </p:cNvCxnSpPr>
          <p:nvPr/>
        </p:nvCxnSpPr>
        <p:spPr>
          <a:xfrm flipV="1">
            <a:off x="10061597" y="4436348"/>
            <a:ext cx="277081" cy="1987"/>
          </a:xfrm>
          <a:prstGeom prst="straightConnector1">
            <a:avLst/>
          </a:prstGeom>
          <a:ln w="28575">
            <a:solidFill>
              <a:schemeClr val="accent2"/>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Elbow Connector 61">
            <a:extLst>
              <a:ext uri="{FF2B5EF4-FFF2-40B4-BE49-F238E27FC236}">
                <a16:creationId xmlns:a16="http://schemas.microsoft.com/office/drawing/2014/main" id="{2E74B5D9-2658-97D3-5819-C0D4046738B1}"/>
              </a:ext>
            </a:extLst>
          </p:cNvPr>
          <p:cNvCxnSpPr>
            <a:cxnSpLocks noChangeAspect="1"/>
            <a:stCxn id="51" idx="3"/>
            <a:endCxn id="45" idx="0"/>
          </p:cNvCxnSpPr>
          <p:nvPr/>
        </p:nvCxnSpPr>
        <p:spPr>
          <a:xfrm flipH="1" flipV="1">
            <a:off x="8069865" y="4098026"/>
            <a:ext cx="3411914" cy="449560"/>
          </a:xfrm>
          <a:prstGeom prst="bentConnector4">
            <a:avLst>
              <a:gd name="adj1" fmla="val -7517"/>
              <a:gd name="adj2" fmla="val 161803"/>
            </a:avLst>
          </a:prstGeom>
          <a:ln w="28575">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Elbow Connector 61">
            <a:extLst>
              <a:ext uri="{FF2B5EF4-FFF2-40B4-BE49-F238E27FC236}">
                <a16:creationId xmlns:a16="http://schemas.microsoft.com/office/drawing/2014/main" id="{3914C560-8A3F-5442-71EF-0EF8C0EC7C8A}"/>
              </a:ext>
            </a:extLst>
          </p:cNvPr>
          <p:cNvCxnSpPr>
            <a:cxnSpLocks noChangeAspect="1"/>
            <a:stCxn id="51" idx="3"/>
            <a:endCxn id="35" idx="0"/>
          </p:cNvCxnSpPr>
          <p:nvPr/>
        </p:nvCxnSpPr>
        <p:spPr>
          <a:xfrm flipH="1" flipV="1">
            <a:off x="2385321" y="4098025"/>
            <a:ext cx="9096457" cy="449561"/>
          </a:xfrm>
          <a:prstGeom prst="bentConnector4">
            <a:avLst>
              <a:gd name="adj1" fmla="val -2819"/>
              <a:gd name="adj2" fmla="val 199835"/>
            </a:avLst>
          </a:prstGeom>
          <a:ln w="28575">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1EC3A36C-92AA-57A1-8908-A315C7BB0745}"/>
              </a:ext>
            </a:extLst>
          </p:cNvPr>
          <p:cNvSpPr>
            <a:spLocks noChangeAspect="1"/>
          </p:cNvSpPr>
          <p:nvPr/>
        </p:nvSpPr>
        <p:spPr bwMode="ltGray">
          <a:xfrm>
            <a:off x="3235225" y="2841035"/>
            <a:ext cx="1143101" cy="652394"/>
          </a:xfrm>
          <a:prstGeom prst="rect">
            <a:avLst/>
          </a:prstGeom>
          <a:solidFill>
            <a:schemeClr val="tx1">
              <a:alpha val="40000"/>
            </a:scheme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etricHPE"/>
                <a:ea typeface="+mn-ea"/>
                <a:cs typeface="+mn-cs"/>
              </a:rPr>
              <a:t>Simulation steering</a:t>
            </a:r>
          </a:p>
        </p:txBody>
      </p:sp>
      <p:sp>
        <p:nvSpPr>
          <p:cNvPr id="68" name="Rectangle 67">
            <a:extLst>
              <a:ext uri="{FF2B5EF4-FFF2-40B4-BE49-F238E27FC236}">
                <a16:creationId xmlns:a16="http://schemas.microsoft.com/office/drawing/2014/main" id="{C47CC5CF-DEC1-5779-83E4-836A7663CD42}"/>
              </a:ext>
            </a:extLst>
          </p:cNvPr>
          <p:cNvSpPr>
            <a:spLocks noChangeAspect="1"/>
          </p:cNvSpPr>
          <p:nvPr/>
        </p:nvSpPr>
        <p:spPr bwMode="ltGray">
          <a:xfrm>
            <a:off x="392317" y="2841035"/>
            <a:ext cx="1143101" cy="652394"/>
          </a:xfrm>
          <a:prstGeom prst="rect">
            <a:avLst/>
          </a:prstGeom>
          <a:solidFill>
            <a:schemeClr val="tx1">
              <a:alpha val="40000"/>
            </a:schemeClr>
          </a:solid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MetricHPE"/>
                <a:ea typeface="+mn-ea"/>
                <a:cs typeface="+mn-cs"/>
              </a:rPr>
              <a:t>Experiment steering</a:t>
            </a:r>
          </a:p>
        </p:txBody>
      </p:sp>
      <p:cxnSp>
        <p:nvCxnSpPr>
          <p:cNvPr id="69" name="Straight Arrow Connector 68">
            <a:extLst>
              <a:ext uri="{FF2B5EF4-FFF2-40B4-BE49-F238E27FC236}">
                <a16:creationId xmlns:a16="http://schemas.microsoft.com/office/drawing/2014/main" id="{E49DB1E7-BA58-5930-79EB-4BC6DBAFBC75}"/>
              </a:ext>
            </a:extLst>
          </p:cNvPr>
          <p:cNvCxnSpPr>
            <a:cxnSpLocks/>
            <a:stCxn id="28" idx="0"/>
            <a:endCxn id="68" idx="2"/>
          </p:cNvCxnSpPr>
          <p:nvPr/>
        </p:nvCxnSpPr>
        <p:spPr>
          <a:xfrm flipV="1">
            <a:off x="963867" y="3493429"/>
            <a:ext cx="0" cy="612464"/>
          </a:xfrm>
          <a:prstGeom prst="straightConnector1">
            <a:avLst/>
          </a:prstGeom>
          <a:ln w="2857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6020073-5AEE-DC7F-54D3-340118F1F0AD}"/>
              </a:ext>
            </a:extLst>
          </p:cNvPr>
          <p:cNvCxnSpPr>
            <a:cxnSpLocks/>
            <a:stCxn id="36" idx="0"/>
            <a:endCxn id="60" idx="2"/>
          </p:cNvCxnSpPr>
          <p:nvPr/>
        </p:nvCxnSpPr>
        <p:spPr>
          <a:xfrm flipV="1">
            <a:off x="3806775" y="3493429"/>
            <a:ext cx="0" cy="612464"/>
          </a:xfrm>
          <a:prstGeom prst="straightConnector1">
            <a:avLst/>
          </a:prstGeom>
          <a:ln w="2857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Elbow Connector 61">
            <a:extLst>
              <a:ext uri="{FF2B5EF4-FFF2-40B4-BE49-F238E27FC236}">
                <a16:creationId xmlns:a16="http://schemas.microsoft.com/office/drawing/2014/main" id="{1B5F5916-AE64-473F-6EC7-53C54FBDB71E}"/>
              </a:ext>
            </a:extLst>
          </p:cNvPr>
          <p:cNvCxnSpPr>
            <a:cxnSpLocks noChangeAspect="1"/>
            <a:stCxn id="51" idx="3"/>
            <a:endCxn id="60" idx="0"/>
          </p:cNvCxnSpPr>
          <p:nvPr/>
        </p:nvCxnSpPr>
        <p:spPr>
          <a:xfrm flipH="1" flipV="1">
            <a:off x="3806775" y="2841035"/>
            <a:ext cx="7675003" cy="1706552"/>
          </a:xfrm>
          <a:prstGeom prst="bentConnector4">
            <a:avLst>
              <a:gd name="adj1" fmla="val -3342"/>
              <a:gd name="adj2" fmla="val 115028"/>
            </a:avLst>
          </a:prstGeom>
          <a:ln w="28575">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Elbow Connector 61">
            <a:extLst>
              <a:ext uri="{FF2B5EF4-FFF2-40B4-BE49-F238E27FC236}">
                <a16:creationId xmlns:a16="http://schemas.microsoft.com/office/drawing/2014/main" id="{92BD16ED-F899-1D12-F2DC-EC92351B4BBC}"/>
              </a:ext>
            </a:extLst>
          </p:cNvPr>
          <p:cNvCxnSpPr>
            <a:cxnSpLocks noChangeAspect="1"/>
            <a:stCxn id="51" idx="3"/>
            <a:endCxn id="68" idx="0"/>
          </p:cNvCxnSpPr>
          <p:nvPr/>
        </p:nvCxnSpPr>
        <p:spPr>
          <a:xfrm flipH="1" flipV="1">
            <a:off x="963867" y="2841035"/>
            <a:ext cx="10517911" cy="1706552"/>
          </a:xfrm>
          <a:prstGeom prst="bentConnector4">
            <a:avLst>
              <a:gd name="adj1" fmla="val -2438"/>
              <a:gd name="adj2" fmla="val 115028"/>
            </a:avLst>
          </a:prstGeom>
          <a:ln w="28575">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55D70FA2-6DCA-7701-25C4-90C5244C62B5}"/>
              </a:ext>
            </a:extLst>
          </p:cNvPr>
          <p:cNvSpPr/>
          <p:nvPr/>
        </p:nvSpPr>
        <p:spPr bwMode="ltGray">
          <a:xfrm>
            <a:off x="5896839" y="4393248"/>
            <a:ext cx="51844" cy="1372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MetricHPE"/>
              <a:ea typeface="+mn-ea"/>
              <a:cs typeface="+mn-cs"/>
            </a:endParaRPr>
          </a:p>
        </p:txBody>
      </p:sp>
      <p:sp>
        <p:nvSpPr>
          <p:cNvPr id="82" name="Rectangle 81">
            <a:extLst>
              <a:ext uri="{FF2B5EF4-FFF2-40B4-BE49-F238E27FC236}">
                <a16:creationId xmlns:a16="http://schemas.microsoft.com/office/drawing/2014/main" id="{D036C9F4-6AE5-0AAB-438E-DD9CE079D40F}"/>
              </a:ext>
            </a:extLst>
          </p:cNvPr>
          <p:cNvSpPr/>
          <p:nvPr/>
        </p:nvSpPr>
        <p:spPr bwMode="ltGray">
          <a:xfrm>
            <a:off x="3045024" y="4402439"/>
            <a:ext cx="51844" cy="1372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MetricHPE"/>
              <a:ea typeface="+mn-ea"/>
              <a:cs typeface="+mn-cs"/>
            </a:endParaRPr>
          </a:p>
        </p:txBody>
      </p:sp>
    </p:spTree>
    <p:extLst>
      <p:ext uri="{BB962C8B-B14F-4D97-AF65-F5344CB8AC3E}">
        <p14:creationId xmlns:p14="http://schemas.microsoft.com/office/powerpoint/2010/main" val="250242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D0A500-EE89-17E4-91C7-59F448A3E432}"/>
              </a:ext>
            </a:extLst>
          </p:cNvPr>
          <p:cNvSpPr>
            <a:spLocks noGrp="1"/>
          </p:cNvSpPr>
          <p:nvPr>
            <p:ph sz="quarter" idx="18"/>
          </p:nvPr>
        </p:nvSpPr>
        <p:spPr>
          <a:xfrm>
            <a:off x="381000" y="1344281"/>
            <a:ext cx="3918155" cy="4752000"/>
          </a:xfrm>
        </p:spPr>
        <p:txBody>
          <a:bodyPr/>
          <a:lstStyle/>
          <a:p>
            <a:endParaRPr lang="en-US" dirty="0"/>
          </a:p>
        </p:txBody>
      </p:sp>
      <p:sp>
        <p:nvSpPr>
          <p:cNvPr id="3" name="Text Placeholder 2">
            <a:extLst>
              <a:ext uri="{FF2B5EF4-FFF2-40B4-BE49-F238E27FC236}">
                <a16:creationId xmlns:a16="http://schemas.microsoft.com/office/drawing/2014/main" id="{C98C4F2D-19E2-933B-29F8-CCD1F63C28B6}"/>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FEE000B6-9BE5-2A4B-87E7-4F4E1C4079C7}"/>
              </a:ext>
            </a:extLst>
          </p:cNvPr>
          <p:cNvSpPr>
            <a:spLocks noGrp="1"/>
          </p:cNvSpPr>
          <p:nvPr>
            <p:ph type="title"/>
          </p:nvPr>
        </p:nvSpPr>
        <p:spPr/>
        <p:txBody>
          <a:bodyPr/>
          <a:lstStyle/>
          <a:p>
            <a:endParaRPr lang="en-US"/>
          </a:p>
        </p:txBody>
      </p:sp>
      <p:graphicFrame>
        <p:nvGraphicFramePr>
          <p:cNvPr id="6" name="Chart 5">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2938582596"/>
              </p:ext>
            </p:extLst>
          </p:nvPr>
        </p:nvGraphicFramePr>
        <p:xfrm>
          <a:off x="4816823" y="1336581"/>
          <a:ext cx="6362454" cy="475969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E55D4017-6128-68A6-CC79-52746CEE26BA}"/>
              </a:ext>
            </a:extLst>
          </p:cNvPr>
          <p:cNvSpPr/>
          <p:nvPr/>
        </p:nvSpPr>
        <p:spPr bwMode="ltGray">
          <a:xfrm>
            <a:off x="5272547" y="1541206"/>
            <a:ext cx="1932039" cy="3886200"/>
          </a:xfrm>
          <a:prstGeom prst="rect">
            <a:avLst/>
          </a:prstGeom>
          <a:solidFill>
            <a:srgbClr val="8BD2F6">
              <a:alpha val="25098"/>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sp>
        <p:nvSpPr>
          <p:cNvPr id="8" name="Rectangle 7">
            <a:extLst>
              <a:ext uri="{FF2B5EF4-FFF2-40B4-BE49-F238E27FC236}">
                <a16:creationId xmlns:a16="http://schemas.microsoft.com/office/drawing/2014/main" id="{AEC8A03D-7567-E021-C97B-797E0D30965A}"/>
              </a:ext>
            </a:extLst>
          </p:cNvPr>
          <p:cNvSpPr/>
          <p:nvPr/>
        </p:nvSpPr>
        <p:spPr bwMode="ltGray">
          <a:xfrm>
            <a:off x="5272547" y="1541206"/>
            <a:ext cx="1445344" cy="3886200"/>
          </a:xfrm>
          <a:prstGeom prst="rect">
            <a:avLst/>
          </a:prstGeom>
          <a:solidFill>
            <a:srgbClr val="8BD2F6">
              <a:alpha val="25098"/>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spTree>
    <p:extLst>
      <p:ext uri="{BB962C8B-B14F-4D97-AF65-F5344CB8AC3E}">
        <p14:creationId xmlns:p14="http://schemas.microsoft.com/office/powerpoint/2010/main" val="269075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1DDE09-8F40-17E6-D5C2-8FC54EE31080}"/>
              </a:ext>
            </a:extLst>
          </p:cNvPr>
          <p:cNvSpPr/>
          <p:nvPr/>
        </p:nvSpPr>
        <p:spPr bwMode="ltGray">
          <a:xfrm>
            <a:off x="0" y="0"/>
            <a:ext cx="12192000" cy="793214"/>
          </a:xfrm>
          <a:prstGeom prst="rect">
            <a:avLst/>
          </a:prstGeom>
          <a:solidFill>
            <a:srgbClr val="0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pic>
        <p:nvPicPr>
          <p:cNvPr id="7" name="Picture 6">
            <a:extLst>
              <a:ext uri="{FF2B5EF4-FFF2-40B4-BE49-F238E27FC236}">
                <a16:creationId xmlns:a16="http://schemas.microsoft.com/office/drawing/2014/main" id="{DFBB8D46-E131-5258-8A9E-F65D4517FE75}"/>
              </a:ext>
            </a:extLst>
          </p:cNvPr>
          <p:cNvPicPr>
            <a:picLocks noChangeAspect="1"/>
          </p:cNvPicPr>
          <p:nvPr/>
        </p:nvPicPr>
        <p:blipFill rotWithShape="1">
          <a:blip r:embed="rId3">
            <a:extLst>
              <a:ext uri="{28A0092B-C50C-407E-A947-70E740481C1C}">
                <a14:useLocalDpi xmlns:a14="http://schemas.microsoft.com/office/drawing/2010/main"/>
              </a:ext>
            </a:extLst>
          </a:blip>
          <a:srcRect b="-353"/>
          <a:stretch/>
        </p:blipFill>
        <p:spPr>
          <a:xfrm>
            <a:off x="0" y="566960"/>
            <a:ext cx="12204032" cy="6387294"/>
          </a:xfrm>
          <a:prstGeom prst="rect">
            <a:avLst/>
          </a:prstGeom>
        </p:spPr>
      </p:pic>
      <p:sp>
        <p:nvSpPr>
          <p:cNvPr id="3" name="Title 2">
            <a:extLst>
              <a:ext uri="{FF2B5EF4-FFF2-40B4-BE49-F238E27FC236}">
                <a16:creationId xmlns:a16="http://schemas.microsoft.com/office/drawing/2014/main" id="{DBCF54AD-B358-53ED-606D-137CDBE8B023}"/>
              </a:ext>
            </a:extLst>
          </p:cNvPr>
          <p:cNvSpPr>
            <a:spLocks noGrp="1"/>
          </p:cNvSpPr>
          <p:nvPr>
            <p:ph type="title"/>
          </p:nvPr>
        </p:nvSpPr>
        <p:spPr/>
        <p:txBody>
          <a:bodyPr/>
          <a:lstStyle/>
          <a:p>
            <a:r>
              <a:rPr kumimoji="0" lang="en-US" sz="2800" b="1" i="0" u="none" strike="noStrike" kern="1200" cap="none" spc="0" normalizeH="0" baseline="0" noProof="0" dirty="0">
                <a:ln>
                  <a:noFill/>
                </a:ln>
                <a:solidFill>
                  <a:schemeClr val="bg1"/>
                </a:solidFill>
                <a:effectLst/>
                <a:uLnTx/>
                <a:uFillTx/>
                <a:latin typeface="MetricHPE"/>
                <a:ea typeface="+mn-ea"/>
                <a:cs typeface="+mn-cs"/>
              </a:rPr>
              <a:t>What comes after Exascale? </a:t>
            </a:r>
            <a:endParaRPr lang="en-GB" dirty="0">
              <a:solidFill>
                <a:schemeClr val="bg1"/>
              </a:solidFill>
            </a:endParaRPr>
          </a:p>
        </p:txBody>
      </p:sp>
      <p:sp>
        <p:nvSpPr>
          <p:cNvPr id="13" name="TextBox 12">
            <a:extLst>
              <a:ext uri="{FF2B5EF4-FFF2-40B4-BE49-F238E27FC236}">
                <a16:creationId xmlns:a16="http://schemas.microsoft.com/office/drawing/2014/main" id="{D897BB7B-3CD7-E245-9B93-0C3799568CBA}"/>
              </a:ext>
            </a:extLst>
          </p:cNvPr>
          <p:cNvSpPr txBox="1"/>
          <p:nvPr/>
        </p:nvSpPr>
        <p:spPr>
          <a:xfrm>
            <a:off x="665931" y="2021374"/>
            <a:ext cx="3632103" cy="650783"/>
          </a:xfrm>
          <a:prstGeom prst="rect">
            <a:avLst/>
          </a:prstGeom>
        </p:spPr>
        <p:txBody>
          <a:bodyPr vert="horz" wrap="square" lIns="137142" tIns="137142" rIns="137142" bIns="137142" rtlCol="0">
            <a:spAutoFit/>
          </a:bodyPr>
          <a:lstStyle/>
          <a:p>
            <a:pPr marL="0" marR="0" lvl="0" indent="0" algn="l" defTabSz="1088421" rtl="0" eaLnBrk="1" fontAlgn="auto" latinLnBrk="0" hangingPunct="1">
              <a:lnSpc>
                <a:spcPct val="90000"/>
              </a:lnSpc>
              <a:spcBef>
                <a:spcPts val="0"/>
              </a:spcBef>
              <a:spcAft>
                <a:spcPts val="800"/>
              </a:spcAft>
              <a:buClrTx/>
              <a:buSzTx/>
              <a:buFontTx/>
              <a:buNone/>
              <a:tabLst/>
              <a:defRPr/>
            </a:pPr>
            <a:r>
              <a:rPr kumimoji="0" lang="en-US" sz="2699" b="1" i="0" u="none" strike="noStrike" kern="1200" cap="none" spc="0" normalizeH="0" baseline="0" noProof="0" dirty="0">
                <a:ln>
                  <a:noFill/>
                </a:ln>
                <a:solidFill>
                  <a:prstClr val="white"/>
                </a:solidFill>
                <a:effectLst/>
                <a:uLnTx/>
                <a:uFillTx/>
                <a:latin typeface="MetricHPE"/>
                <a:ea typeface="+mn-ea"/>
                <a:cs typeface="+mn-cs"/>
              </a:rPr>
              <a:t>Performance Portability</a:t>
            </a:r>
          </a:p>
        </p:txBody>
      </p:sp>
      <p:sp>
        <p:nvSpPr>
          <p:cNvPr id="14" name="TextBox 13">
            <a:extLst>
              <a:ext uri="{FF2B5EF4-FFF2-40B4-BE49-F238E27FC236}">
                <a16:creationId xmlns:a16="http://schemas.microsoft.com/office/drawing/2014/main" id="{5CCB22C3-949B-324E-BB4E-661D823908E1}"/>
              </a:ext>
            </a:extLst>
          </p:cNvPr>
          <p:cNvSpPr txBox="1"/>
          <p:nvPr/>
        </p:nvSpPr>
        <p:spPr>
          <a:xfrm>
            <a:off x="7601078" y="2619220"/>
            <a:ext cx="4115335" cy="1024603"/>
          </a:xfrm>
          <a:prstGeom prst="rect">
            <a:avLst/>
          </a:prstGeom>
        </p:spPr>
        <p:txBody>
          <a:bodyPr vert="horz" wrap="square" lIns="137142" tIns="137142" rIns="137142" bIns="137142" rtlCol="0">
            <a:spAutoFit/>
          </a:bodyPr>
          <a:lstStyle/>
          <a:p>
            <a:pPr marL="0" marR="0" lvl="0" indent="0" algn="r" defTabSz="1088421" rtl="0" eaLnBrk="1" fontAlgn="auto" latinLnBrk="0" hangingPunct="1">
              <a:lnSpc>
                <a:spcPct val="90000"/>
              </a:lnSpc>
              <a:spcBef>
                <a:spcPts val="0"/>
              </a:spcBef>
              <a:spcAft>
                <a:spcPts val="800"/>
              </a:spcAft>
              <a:buClrTx/>
              <a:buSzTx/>
              <a:buFontTx/>
              <a:buNone/>
              <a:tabLst/>
              <a:defRPr/>
            </a:pPr>
            <a:r>
              <a:rPr kumimoji="0" lang="en-US" sz="2699" b="1" i="0" u="none" strike="noStrike" kern="1200" cap="none" spc="0" normalizeH="0" baseline="0" noProof="0" dirty="0">
                <a:ln>
                  <a:noFill/>
                </a:ln>
                <a:effectLst/>
                <a:uLnTx/>
                <a:uFillTx/>
                <a:latin typeface="MetricHPE"/>
                <a:ea typeface="+mn-ea"/>
                <a:cs typeface="+mn-cs"/>
              </a:rPr>
              <a:t>Secure Networking Foundation</a:t>
            </a:r>
          </a:p>
        </p:txBody>
      </p:sp>
      <p:sp>
        <p:nvSpPr>
          <p:cNvPr id="15" name="TextBox 14">
            <a:extLst>
              <a:ext uri="{FF2B5EF4-FFF2-40B4-BE49-F238E27FC236}">
                <a16:creationId xmlns:a16="http://schemas.microsoft.com/office/drawing/2014/main" id="{474AACA3-D050-0D4D-84BE-237D194A6BF1}"/>
              </a:ext>
            </a:extLst>
          </p:cNvPr>
          <p:cNvSpPr txBox="1"/>
          <p:nvPr/>
        </p:nvSpPr>
        <p:spPr>
          <a:xfrm>
            <a:off x="646944" y="3444548"/>
            <a:ext cx="3670078" cy="1024603"/>
          </a:xfrm>
          <a:prstGeom prst="rect">
            <a:avLst/>
          </a:prstGeom>
        </p:spPr>
        <p:txBody>
          <a:bodyPr vert="horz" wrap="square" lIns="137142" tIns="137142" rIns="137142" bIns="137142" rtlCol="0">
            <a:spAutoFit/>
          </a:bodyPr>
          <a:lstStyle/>
          <a:p>
            <a:pPr marL="0" marR="0" lvl="0" indent="0" algn="l" defTabSz="1088421" rtl="0" eaLnBrk="1" fontAlgn="auto" latinLnBrk="0" hangingPunct="1">
              <a:lnSpc>
                <a:spcPct val="90000"/>
              </a:lnSpc>
              <a:spcBef>
                <a:spcPts val="0"/>
              </a:spcBef>
              <a:spcAft>
                <a:spcPts val="800"/>
              </a:spcAft>
              <a:buClrTx/>
              <a:buSzTx/>
              <a:buFontTx/>
              <a:buNone/>
              <a:tabLst/>
              <a:defRPr/>
            </a:pPr>
            <a:r>
              <a:rPr kumimoji="0" lang="en-US" sz="2699" b="1" i="0" u="none" strike="noStrike" kern="1200" cap="none" spc="0" normalizeH="0" baseline="0" noProof="0" dirty="0">
                <a:ln>
                  <a:noFill/>
                </a:ln>
                <a:solidFill>
                  <a:prstClr val="white"/>
                </a:solidFill>
                <a:effectLst/>
                <a:uLnTx/>
                <a:uFillTx/>
                <a:latin typeface="MetricHPE"/>
                <a:ea typeface="+mn-ea"/>
                <a:cs typeface="+mn-cs"/>
              </a:rPr>
              <a:t>Worldwide </a:t>
            </a:r>
            <a:r>
              <a:rPr kumimoji="0" lang="en-US" sz="2699" b="1" i="0" u="sng" strike="noStrike" kern="1200" cap="none" spc="0" normalizeH="0" baseline="0" noProof="0" dirty="0">
                <a:ln>
                  <a:noFill/>
                </a:ln>
                <a:solidFill>
                  <a:prstClr val="white"/>
                </a:solidFill>
                <a:effectLst/>
                <a:uLnTx/>
                <a:uFillTx/>
                <a:latin typeface="MetricHPE"/>
                <a:ea typeface="+mn-ea"/>
                <a:cs typeface="+mn-cs"/>
              </a:rPr>
              <a:t>Data</a:t>
            </a:r>
            <a:r>
              <a:rPr kumimoji="0" lang="en-US" sz="2699" b="1" i="0" u="none" strike="noStrike" kern="1200" cap="none" spc="0" normalizeH="0" baseline="0" noProof="0" dirty="0">
                <a:ln>
                  <a:noFill/>
                </a:ln>
                <a:solidFill>
                  <a:prstClr val="white"/>
                </a:solidFill>
                <a:effectLst/>
                <a:uLnTx/>
                <a:uFillTx/>
                <a:latin typeface="MetricHPE"/>
                <a:ea typeface="+mn-ea"/>
                <a:cs typeface="+mn-cs"/>
              </a:rPr>
              <a:t> Web with Metadata Indexing</a:t>
            </a:r>
          </a:p>
        </p:txBody>
      </p:sp>
      <p:sp>
        <p:nvSpPr>
          <p:cNvPr id="16" name="TextBox 15">
            <a:extLst>
              <a:ext uri="{FF2B5EF4-FFF2-40B4-BE49-F238E27FC236}">
                <a16:creationId xmlns:a16="http://schemas.microsoft.com/office/drawing/2014/main" id="{8A5DFAFB-83B6-DA41-9769-EA056625EF93}"/>
              </a:ext>
            </a:extLst>
          </p:cNvPr>
          <p:cNvSpPr txBox="1"/>
          <p:nvPr/>
        </p:nvSpPr>
        <p:spPr>
          <a:xfrm>
            <a:off x="8691459" y="1360174"/>
            <a:ext cx="3024954" cy="1398423"/>
          </a:xfrm>
          <a:prstGeom prst="rect">
            <a:avLst/>
          </a:prstGeom>
        </p:spPr>
        <p:txBody>
          <a:bodyPr vert="horz" wrap="square" lIns="137142" tIns="137142" rIns="137142" bIns="137142" rtlCol="0">
            <a:spAutoFit/>
          </a:bodyPr>
          <a:lstStyle/>
          <a:p>
            <a:pPr marL="0" marR="0" lvl="0" indent="0" algn="r" defTabSz="1088421" rtl="0" eaLnBrk="1" fontAlgn="auto" latinLnBrk="0" hangingPunct="1">
              <a:lnSpc>
                <a:spcPct val="90000"/>
              </a:lnSpc>
              <a:spcBef>
                <a:spcPts val="0"/>
              </a:spcBef>
              <a:spcAft>
                <a:spcPts val="800"/>
              </a:spcAft>
              <a:buClrTx/>
              <a:buSzTx/>
              <a:buFontTx/>
              <a:buNone/>
              <a:tabLst/>
              <a:defRPr/>
            </a:pPr>
            <a:r>
              <a:rPr kumimoji="0" lang="en-US" sz="2699" b="1" i="0" u="none" strike="noStrike" kern="1200" cap="none" spc="0" normalizeH="0" baseline="0" noProof="0" dirty="0">
                <a:ln>
                  <a:noFill/>
                </a:ln>
                <a:effectLst/>
                <a:uLnTx/>
                <a:uFillTx/>
                <a:latin typeface="MetricHPE"/>
                <a:ea typeface="+mn-ea"/>
                <a:cs typeface="+mn-cs"/>
              </a:rPr>
              <a:t>Democratization </a:t>
            </a:r>
            <a:br>
              <a:rPr kumimoji="0" lang="en-US" sz="2699" b="1" i="0" u="none" strike="noStrike" kern="1200" cap="none" spc="0" normalizeH="0" baseline="0" noProof="0" dirty="0">
                <a:ln>
                  <a:noFill/>
                </a:ln>
                <a:effectLst/>
                <a:uLnTx/>
                <a:uFillTx/>
                <a:latin typeface="MetricHPE"/>
                <a:ea typeface="+mn-ea"/>
                <a:cs typeface="+mn-cs"/>
              </a:rPr>
            </a:br>
            <a:r>
              <a:rPr kumimoji="0" lang="en-US" sz="2699" b="1" i="0" u="none" strike="noStrike" kern="1200" cap="none" spc="0" normalizeH="0" baseline="0" noProof="0" dirty="0">
                <a:ln>
                  <a:noFill/>
                </a:ln>
                <a:effectLst/>
                <a:uLnTx/>
                <a:uFillTx/>
                <a:latin typeface="MetricHPE"/>
                <a:ea typeface="+mn-ea"/>
                <a:cs typeface="+mn-cs"/>
              </a:rPr>
              <a:t>of Parallel Runtime Environments</a:t>
            </a:r>
          </a:p>
        </p:txBody>
      </p:sp>
      <p:sp>
        <p:nvSpPr>
          <p:cNvPr id="17" name="TextBox 16">
            <a:extLst>
              <a:ext uri="{FF2B5EF4-FFF2-40B4-BE49-F238E27FC236}">
                <a16:creationId xmlns:a16="http://schemas.microsoft.com/office/drawing/2014/main" id="{0834D786-D231-FB4C-B836-C1180D8356A7}"/>
              </a:ext>
            </a:extLst>
          </p:cNvPr>
          <p:cNvSpPr txBox="1"/>
          <p:nvPr/>
        </p:nvSpPr>
        <p:spPr>
          <a:xfrm>
            <a:off x="646944" y="1332990"/>
            <a:ext cx="3417823" cy="650783"/>
          </a:xfrm>
          <a:prstGeom prst="rect">
            <a:avLst/>
          </a:prstGeom>
        </p:spPr>
        <p:txBody>
          <a:bodyPr vert="horz" wrap="none" lIns="137142" tIns="137142" rIns="137142" bIns="137142" rtlCol="0">
            <a:spAutoFit/>
          </a:bodyPr>
          <a:lstStyle/>
          <a:p>
            <a:pPr marL="0" marR="0" lvl="0" indent="0" algn="ctr" defTabSz="1088421" rtl="0" eaLnBrk="1" fontAlgn="auto" latinLnBrk="0" hangingPunct="1">
              <a:lnSpc>
                <a:spcPct val="90000"/>
              </a:lnSpc>
              <a:spcBef>
                <a:spcPts val="0"/>
              </a:spcBef>
              <a:spcAft>
                <a:spcPts val="800"/>
              </a:spcAft>
              <a:buClrTx/>
              <a:buSzTx/>
              <a:buFontTx/>
              <a:buNone/>
              <a:tabLst/>
              <a:defRPr/>
            </a:pPr>
            <a:r>
              <a:rPr kumimoji="0" lang="en-US" sz="2699" b="1" i="0" u="none" strike="noStrike" kern="1200" cap="none" spc="0" normalizeH="0" baseline="0" noProof="0" dirty="0">
                <a:ln>
                  <a:noFill/>
                </a:ln>
                <a:solidFill>
                  <a:prstClr val="white"/>
                </a:solidFill>
                <a:effectLst/>
                <a:uLnTx/>
                <a:uFillTx/>
                <a:latin typeface="MetricHPE"/>
                <a:ea typeface="+mn-ea"/>
                <a:cs typeface="+mn-cs"/>
              </a:rPr>
              <a:t>From Edge to Exascale</a:t>
            </a:r>
          </a:p>
        </p:txBody>
      </p:sp>
      <p:sp>
        <p:nvSpPr>
          <p:cNvPr id="18" name="TextBox 17">
            <a:extLst>
              <a:ext uri="{FF2B5EF4-FFF2-40B4-BE49-F238E27FC236}">
                <a16:creationId xmlns:a16="http://schemas.microsoft.com/office/drawing/2014/main" id="{3A38A820-EF88-C54D-9CBF-598DD7857AB2}"/>
              </a:ext>
            </a:extLst>
          </p:cNvPr>
          <p:cNvSpPr txBox="1"/>
          <p:nvPr/>
        </p:nvSpPr>
        <p:spPr>
          <a:xfrm>
            <a:off x="7462276" y="3526216"/>
            <a:ext cx="4274084" cy="650783"/>
          </a:xfrm>
          <a:prstGeom prst="rect">
            <a:avLst/>
          </a:prstGeom>
        </p:spPr>
        <p:txBody>
          <a:bodyPr vert="horz" wrap="square" lIns="137142" tIns="137142" rIns="137142" bIns="137142" rtlCol="0">
            <a:spAutoFit/>
          </a:bodyPr>
          <a:lstStyle/>
          <a:p>
            <a:pPr marL="0" marR="0" lvl="0" indent="0" algn="r" defTabSz="1088421" rtl="0" eaLnBrk="1" fontAlgn="auto" latinLnBrk="0" hangingPunct="1">
              <a:lnSpc>
                <a:spcPct val="90000"/>
              </a:lnSpc>
              <a:spcBef>
                <a:spcPts val="0"/>
              </a:spcBef>
              <a:spcAft>
                <a:spcPts val="800"/>
              </a:spcAft>
              <a:buClrTx/>
              <a:buSzTx/>
              <a:buFontTx/>
              <a:buNone/>
              <a:tabLst/>
              <a:defRPr/>
            </a:pPr>
            <a:r>
              <a:rPr kumimoji="0" lang="en-US" sz="2699" b="1" i="0" u="none" strike="noStrike" kern="1200" cap="none" spc="0" normalizeH="0" baseline="0" noProof="0" dirty="0">
                <a:ln>
                  <a:noFill/>
                </a:ln>
                <a:effectLst/>
                <a:uLnTx/>
                <a:uFillTx/>
                <a:latin typeface="MetricHPE"/>
                <a:ea typeface="+mn-ea"/>
                <a:cs typeface="+mn-cs"/>
              </a:rPr>
              <a:t>Hybrid Execution Pipelines</a:t>
            </a:r>
          </a:p>
        </p:txBody>
      </p:sp>
      <p:sp>
        <p:nvSpPr>
          <p:cNvPr id="19" name="TextBox 18">
            <a:extLst>
              <a:ext uri="{FF2B5EF4-FFF2-40B4-BE49-F238E27FC236}">
                <a16:creationId xmlns:a16="http://schemas.microsoft.com/office/drawing/2014/main" id="{D5D6F433-61FC-C44C-9189-8C5E43A2E671}"/>
              </a:ext>
            </a:extLst>
          </p:cNvPr>
          <p:cNvSpPr txBox="1"/>
          <p:nvPr/>
        </p:nvSpPr>
        <p:spPr>
          <a:xfrm>
            <a:off x="7785844" y="4070562"/>
            <a:ext cx="3936487" cy="650783"/>
          </a:xfrm>
          <a:prstGeom prst="rect">
            <a:avLst/>
          </a:prstGeom>
        </p:spPr>
        <p:txBody>
          <a:bodyPr vert="horz" wrap="square" lIns="137142" tIns="137142" rIns="137142" bIns="137142" rtlCol="0">
            <a:spAutoFit/>
          </a:bodyPr>
          <a:lstStyle/>
          <a:p>
            <a:pPr marL="0" marR="0" lvl="0" indent="0" algn="r" defTabSz="1088421" rtl="0" eaLnBrk="1" fontAlgn="auto" latinLnBrk="0" hangingPunct="1">
              <a:lnSpc>
                <a:spcPct val="90000"/>
              </a:lnSpc>
              <a:spcBef>
                <a:spcPts val="0"/>
              </a:spcBef>
              <a:spcAft>
                <a:spcPts val="800"/>
              </a:spcAft>
              <a:buClrTx/>
              <a:buSzTx/>
              <a:buFontTx/>
              <a:buNone/>
              <a:tabLst/>
              <a:defRPr/>
            </a:pPr>
            <a:r>
              <a:rPr kumimoji="0" lang="en-US" sz="2699" b="1" i="0" u="none" strike="noStrike" kern="1200" cap="none" spc="0" normalizeH="0" baseline="0" noProof="0" dirty="0">
                <a:ln>
                  <a:noFill/>
                </a:ln>
                <a:effectLst/>
                <a:uLnTx/>
                <a:uFillTx/>
                <a:latin typeface="MetricHPE"/>
                <a:ea typeface="+mn-ea"/>
                <a:cs typeface="+mn-cs"/>
              </a:rPr>
              <a:t>Open - You’re in Control</a:t>
            </a:r>
          </a:p>
        </p:txBody>
      </p:sp>
      <p:sp>
        <p:nvSpPr>
          <p:cNvPr id="20" name="TextBox 19">
            <a:extLst>
              <a:ext uri="{FF2B5EF4-FFF2-40B4-BE49-F238E27FC236}">
                <a16:creationId xmlns:a16="http://schemas.microsoft.com/office/drawing/2014/main" id="{A3886070-BC4B-7043-8B8E-6EC9A8A2B485}"/>
              </a:ext>
            </a:extLst>
          </p:cNvPr>
          <p:cNvSpPr txBox="1"/>
          <p:nvPr/>
        </p:nvSpPr>
        <p:spPr>
          <a:xfrm>
            <a:off x="646944" y="2756164"/>
            <a:ext cx="4262294" cy="650783"/>
          </a:xfrm>
          <a:prstGeom prst="rect">
            <a:avLst/>
          </a:prstGeom>
        </p:spPr>
        <p:txBody>
          <a:bodyPr vert="horz" wrap="square" lIns="137142" tIns="137142" rIns="137142" bIns="137142" rtlCol="0">
            <a:spAutoFit/>
          </a:bodyPr>
          <a:lstStyle/>
          <a:p>
            <a:pPr marL="0" marR="0" lvl="0" indent="0" algn="l" defTabSz="1088421" rtl="0" eaLnBrk="1" fontAlgn="auto" latinLnBrk="0" hangingPunct="1">
              <a:lnSpc>
                <a:spcPct val="90000"/>
              </a:lnSpc>
              <a:spcBef>
                <a:spcPts val="0"/>
              </a:spcBef>
              <a:spcAft>
                <a:spcPts val="800"/>
              </a:spcAft>
              <a:buClrTx/>
              <a:buSzTx/>
              <a:buFontTx/>
              <a:buNone/>
              <a:tabLst/>
              <a:defRPr/>
            </a:pPr>
            <a:r>
              <a:rPr kumimoji="0" lang="en-US" sz="2699" b="1" i="0" u="none" strike="noStrike" kern="1200" cap="none" spc="0" normalizeH="0" baseline="0" noProof="0">
                <a:ln>
                  <a:noFill/>
                </a:ln>
                <a:solidFill>
                  <a:prstClr val="white"/>
                </a:solidFill>
                <a:effectLst/>
                <a:uLnTx/>
                <a:uFillTx/>
                <a:latin typeface="MetricHPE"/>
                <a:ea typeface="+mn-ea"/>
                <a:cs typeface="+mn-cs"/>
              </a:rPr>
              <a:t>Enabling Silicon Innovation</a:t>
            </a:r>
          </a:p>
        </p:txBody>
      </p:sp>
      <p:sp>
        <p:nvSpPr>
          <p:cNvPr id="21" name="TextBox 20">
            <a:extLst>
              <a:ext uri="{FF2B5EF4-FFF2-40B4-BE49-F238E27FC236}">
                <a16:creationId xmlns:a16="http://schemas.microsoft.com/office/drawing/2014/main" id="{06065E30-E717-6140-AF18-EC9EC3FE75B6}"/>
              </a:ext>
            </a:extLst>
          </p:cNvPr>
          <p:cNvSpPr txBox="1"/>
          <p:nvPr/>
        </p:nvSpPr>
        <p:spPr>
          <a:xfrm>
            <a:off x="2083534" y="5095534"/>
            <a:ext cx="8429998" cy="997160"/>
          </a:xfrm>
          <a:prstGeom prst="rect">
            <a:avLst/>
          </a:prstGeom>
        </p:spPr>
        <p:txBody>
          <a:bodyPr vert="horz" wrap="square" lIns="137142" tIns="137142" rIns="137142" bIns="137142" rtlCol="0">
            <a:spAutoFit/>
          </a:bodyPr>
          <a:lstStyle/>
          <a:p>
            <a:pPr marL="0" marR="0" lvl="0" indent="0" algn="ctr" defTabSz="1088421" rtl="0" eaLnBrk="1" fontAlgn="auto" latinLnBrk="0" hangingPunct="1">
              <a:lnSpc>
                <a:spcPct val="90000"/>
              </a:lnSpc>
              <a:spcBef>
                <a:spcPts val="0"/>
              </a:spcBef>
              <a:spcAft>
                <a:spcPts val="80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MetricHPE"/>
                <a:ea typeface="+mn-ea"/>
                <a:cs typeface="+mn-cs"/>
              </a:rPr>
              <a:t>An open internet of supercomputers that will accelerate innovation even faster in the 2</a:t>
            </a:r>
            <a:r>
              <a:rPr kumimoji="0" lang="en-US" sz="2600" b="1" i="0" u="none" strike="noStrike" kern="1200" cap="none" spc="0" normalizeH="0" baseline="30000" noProof="0" dirty="0">
                <a:ln>
                  <a:noFill/>
                </a:ln>
                <a:solidFill>
                  <a:prstClr val="white"/>
                </a:solidFill>
                <a:effectLst/>
                <a:uLnTx/>
                <a:uFillTx/>
                <a:latin typeface="MetricHPE"/>
                <a:ea typeface="+mn-ea"/>
                <a:cs typeface="+mn-cs"/>
              </a:rPr>
              <a:t>nd</a:t>
            </a:r>
            <a:r>
              <a:rPr kumimoji="0" lang="en-US" sz="2600" b="1" i="0" u="none" strike="noStrike" kern="1200" cap="none" spc="0" normalizeH="0" baseline="0" noProof="0" dirty="0">
                <a:ln>
                  <a:noFill/>
                </a:ln>
                <a:solidFill>
                  <a:prstClr val="white"/>
                </a:solidFill>
                <a:effectLst/>
                <a:uLnTx/>
                <a:uFillTx/>
                <a:latin typeface="MetricHPE"/>
                <a:ea typeface="+mn-ea"/>
                <a:cs typeface="+mn-cs"/>
              </a:rPr>
              <a:t> half of the decade</a:t>
            </a:r>
          </a:p>
        </p:txBody>
      </p:sp>
      <p:sp>
        <p:nvSpPr>
          <p:cNvPr id="5" name="Rectangle 4">
            <a:extLst>
              <a:ext uri="{FF2B5EF4-FFF2-40B4-BE49-F238E27FC236}">
                <a16:creationId xmlns:a16="http://schemas.microsoft.com/office/drawing/2014/main" id="{84D8F03C-5E31-8A88-027F-201830D884D3}"/>
              </a:ext>
            </a:extLst>
          </p:cNvPr>
          <p:cNvSpPr/>
          <p:nvPr/>
        </p:nvSpPr>
        <p:spPr bwMode="ltGray">
          <a:xfrm>
            <a:off x="2213812" y="5131229"/>
            <a:ext cx="8169442" cy="929117"/>
          </a:xfrm>
          <a:prstGeom prst="rect">
            <a:avLst/>
          </a:prstGeom>
          <a:no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black"/>
              </a:solidFill>
              <a:effectLst/>
              <a:uLnTx/>
              <a:uFillTx/>
              <a:latin typeface="MetricHPE"/>
              <a:ea typeface="+mn-ea"/>
              <a:cs typeface="+mn-cs"/>
            </a:endParaRPr>
          </a:p>
        </p:txBody>
      </p:sp>
      <p:sp>
        <p:nvSpPr>
          <p:cNvPr id="8" name="Slide Number Placeholder">
            <a:extLst>
              <a:ext uri="{FF2B5EF4-FFF2-40B4-BE49-F238E27FC236}">
                <a16:creationId xmlns:a16="http://schemas.microsoft.com/office/drawing/2014/main" id="{D7AC710F-FEAF-CFAF-2A66-6357D5070DA6}"/>
              </a:ext>
            </a:extLst>
          </p:cNvPr>
          <p:cNvSpPr txBox="1">
            <a:spLocks/>
          </p:cNvSpPr>
          <p:nvPr/>
        </p:nvSpPr>
        <p:spPr>
          <a:xfrm>
            <a:off x="11202856" y="6301811"/>
            <a:ext cx="684344" cy="365125"/>
          </a:xfrm>
          <a:prstGeom prst="rect">
            <a:avLst/>
          </a:prstGeom>
        </p:spPr>
        <p:txBody>
          <a:bodyPr vert="horz" lIns="91440" tIns="45720" rIns="91440" bIns="45720" rtlCol="0" anchor="ctr"/>
          <a:lstStyle>
            <a:defPPr>
              <a:defRPr lang="en-US"/>
            </a:defPPr>
            <a:lvl1pPr marL="205699" indent="-205699" algn="l" defTabSz="914400" rtl="0" eaLnBrk="1" latinLnBrk="0" hangingPunct="1">
              <a:lnSpc>
                <a:spcPct val="90000"/>
              </a:lnSpc>
              <a:buSzPct val="120000"/>
              <a:buFontTx/>
              <a:buBlip>
                <a:blip r:embed="rId4"/>
              </a:buBlip>
              <a:defRPr sz="2000" kern="1200" cap="all" normalizeH="0" baseline="100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white"/>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26</a:t>
            </a:fld>
            <a:endParaRPr kumimoji="0" lang="en-US" sz="2000" b="0" i="0" u="none" strike="noStrike" kern="1200" cap="all" spc="0" normalizeH="0" baseline="10000" noProof="0">
              <a:ln>
                <a:noFill/>
              </a:ln>
              <a:solidFill>
                <a:prstClr val="white"/>
              </a:solidFill>
              <a:effectLst/>
              <a:uLnTx/>
              <a:uFillTx/>
              <a:latin typeface="MetricHPE"/>
              <a:ea typeface="+mn-ea"/>
              <a:cs typeface="+mn-cs"/>
            </a:endParaRPr>
          </a:p>
        </p:txBody>
      </p:sp>
      <p:sp>
        <p:nvSpPr>
          <p:cNvPr id="10" name="Element">
            <a:extLst>
              <a:ext uri="{FF2B5EF4-FFF2-40B4-BE49-F238E27FC236}">
                <a16:creationId xmlns:a16="http://schemas.microsoft.com/office/drawing/2014/main" id="{7BB36169-4ECD-BA17-E060-76D1CEEC7BF0}"/>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6" name="TextBox 5">
            <a:extLst>
              <a:ext uri="{FF2B5EF4-FFF2-40B4-BE49-F238E27FC236}">
                <a16:creationId xmlns:a16="http://schemas.microsoft.com/office/drawing/2014/main" id="{BD8C4CD5-F43E-F31C-5C1D-DEBA43608954}"/>
              </a:ext>
            </a:extLst>
          </p:cNvPr>
          <p:cNvSpPr txBox="1"/>
          <p:nvPr/>
        </p:nvSpPr>
        <p:spPr>
          <a:xfrm>
            <a:off x="2083534" y="4500201"/>
            <a:ext cx="6196262" cy="584775"/>
          </a:xfrm>
          <a:prstGeom prst="rect">
            <a:avLst/>
          </a:prstGeom>
          <a:noFill/>
          <a:ln w="57150">
            <a:noFill/>
            <a:miter lim="800000"/>
          </a:ln>
        </p:spPr>
        <p:txBody>
          <a:bodyPr wrap="square">
            <a:spAutoFit/>
          </a:bodyPr>
          <a:lstStyle/>
          <a:p>
            <a:r>
              <a:rPr kumimoji="0" lang="en-US" sz="3200" b="1" i="0" u="none" strike="noStrike" kern="1200" cap="none" spc="0" normalizeH="0" baseline="0" noProof="0" dirty="0">
                <a:ln>
                  <a:noFill/>
                </a:ln>
                <a:solidFill>
                  <a:srgbClr val="01A982"/>
                </a:solidFill>
                <a:effectLst/>
                <a:uLnTx/>
                <a:uFillTx/>
                <a:latin typeface="MetricHPE"/>
                <a:ea typeface="+mn-ea"/>
                <a:cs typeface="+mn-cs"/>
              </a:rPr>
              <a:t>The Internet of Workflows</a:t>
            </a:r>
            <a:endParaRPr lang="en-US" sz="3200" dirty="0">
              <a:solidFill>
                <a:srgbClr val="01A982"/>
              </a:solidFill>
            </a:endParaRPr>
          </a:p>
        </p:txBody>
      </p:sp>
      <p:sp>
        <p:nvSpPr>
          <p:cNvPr id="9" name="TextBox 8">
            <a:extLst>
              <a:ext uri="{FF2B5EF4-FFF2-40B4-BE49-F238E27FC236}">
                <a16:creationId xmlns:a16="http://schemas.microsoft.com/office/drawing/2014/main" id="{C9561E4D-9E77-889B-EB0D-21DE7B756C5F}"/>
              </a:ext>
            </a:extLst>
          </p:cNvPr>
          <p:cNvSpPr txBox="1"/>
          <p:nvPr/>
        </p:nvSpPr>
        <p:spPr>
          <a:xfrm>
            <a:off x="2083534" y="6203974"/>
            <a:ext cx="8554986" cy="523220"/>
          </a:xfrm>
          <a:prstGeom prst="rect">
            <a:avLst/>
          </a:prstGeom>
          <a:noFill/>
        </p:spPr>
        <p:txBody>
          <a:bodyPr wrap="square">
            <a:spAutoFit/>
          </a:bodyPr>
          <a:lstStyle/>
          <a:p>
            <a:r>
              <a:rPr lang="en-US" sz="1400" dirty="0">
                <a:solidFill>
                  <a:schemeClr val="bg1"/>
                </a:solidFill>
              </a:rPr>
              <a:t>N. Dube, D. </a:t>
            </a:r>
            <a:r>
              <a:rPr lang="en-US" sz="1400" dirty="0" err="1">
                <a:solidFill>
                  <a:schemeClr val="bg1"/>
                </a:solidFill>
              </a:rPr>
              <a:t>Roweth</a:t>
            </a:r>
            <a:r>
              <a:rPr lang="en-US" sz="1400" dirty="0">
                <a:solidFill>
                  <a:schemeClr val="bg1"/>
                </a:solidFill>
              </a:rPr>
              <a:t>, P. </a:t>
            </a:r>
            <a:r>
              <a:rPr lang="en-US" sz="1400" dirty="0" err="1">
                <a:solidFill>
                  <a:schemeClr val="bg1"/>
                </a:solidFill>
              </a:rPr>
              <a:t>Faraboschi</a:t>
            </a:r>
            <a:r>
              <a:rPr lang="en-US" sz="1400" dirty="0">
                <a:solidFill>
                  <a:schemeClr val="bg1"/>
                </a:solidFill>
              </a:rPr>
              <a:t> and D. </a:t>
            </a:r>
            <a:r>
              <a:rPr lang="en-US" sz="1400" dirty="0" err="1">
                <a:solidFill>
                  <a:schemeClr val="bg1"/>
                </a:solidFill>
              </a:rPr>
              <a:t>Milojicic</a:t>
            </a:r>
            <a:r>
              <a:rPr lang="en-US" sz="1400" dirty="0">
                <a:solidFill>
                  <a:schemeClr val="bg1"/>
                </a:solidFill>
              </a:rPr>
              <a:t>, "Future of HPC: The Internet of Workflows," in IEEE Internet Computing, vol. 25, no. 5, pp. 26-34, 1 Sept.-Oct. 2021 </a:t>
            </a:r>
          </a:p>
        </p:txBody>
      </p:sp>
    </p:spTree>
    <p:extLst>
      <p:ext uri="{BB962C8B-B14F-4D97-AF65-F5344CB8AC3E}">
        <p14:creationId xmlns:p14="http://schemas.microsoft.com/office/powerpoint/2010/main" val="76122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5" grpId="0" animBg="1"/>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275F208-6FA0-3395-9C73-B30D1FD54E7C}"/>
              </a:ext>
            </a:extLst>
          </p:cNvPr>
          <p:cNvSpPr>
            <a:spLocks noGrp="1"/>
          </p:cNvSpPr>
          <p:nvPr>
            <p:ph sz="quarter" idx="19"/>
          </p:nvPr>
        </p:nvSpPr>
        <p:spPr>
          <a:xfrm>
            <a:off x="381000" y="1733015"/>
            <a:ext cx="5622096" cy="4366800"/>
          </a:xfrm>
        </p:spPr>
        <p:txBody>
          <a:bodyPr/>
          <a:lstStyle/>
          <a:p>
            <a:r>
              <a:rPr lang="en-US" dirty="0"/>
              <a:t>Reliability and resilience at scale</a:t>
            </a:r>
          </a:p>
          <a:p>
            <a:r>
              <a:rPr lang="en-US" dirty="0"/>
              <a:t>Data movement to a single repository</a:t>
            </a:r>
          </a:p>
          <a:p>
            <a:r>
              <a:rPr lang="en-US" dirty="0"/>
              <a:t>Large scale application scheduling</a:t>
            </a:r>
          </a:p>
          <a:p>
            <a:r>
              <a:rPr lang="en-US" dirty="0"/>
              <a:t>Advanced optical networking</a:t>
            </a:r>
          </a:p>
          <a:p>
            <a:r>
              <a:rPr lang="en-US" dirty="0"/>
              <a:t>Asynchronous runtime (for resilience)</a:t>
            </a:r>
          </a:p>
        </p:txBody>
      </p:sp>
      <p:sp>
        <p:nvSpPr>
          <p:cNvPr id="16" name="Text Placeholder 15">
            <a:extLst>
              <a:ext uri="{FF2B5EF4-FFF2-40B4-BE49-F238E27FC236}">
                <a16:creationId xmlns:a16="http://schemas.microsoft.com/office/drawing/2014/main" id="{4AD59C8B-3D0A-4C37-9E6D-FA77EB410057}"/>
              </a:ext>
            </a:extLst>
          </p:cNvPr>
          <p:cNvSpPr>
            <a:spLocks noGrp="1"/>
          </p:cNvSpPr>
          <p:nvPr>
            <p:ph type="body" sz="quarter" idx="18"/>
          </p:nvPr>
        </p:nvSpPr>
        <p:spPr>
          <a:xfrm>
            <a:off x="288096" y="1350296"/>
            <a:ext cx="5715000" cy="381000"/>
          </a:xfrm>
        </p:spPr>
        <p:txBody>
          <a:bodyPr/>
          <a:lstStyle/>
          <a:p>
            <a:r>
              <a:rPr lang="en-US" dirty="0"/>
              <a:t>Option 1 – Go Big</a:t>
            </a:r>
          </a:p>
        </p:txBody>
      </p:sp>
      <p:sp>
        <p:nvSpPr>
          <p:cNvPr id="8" name="Title 7">
            <a:extLst>
              <a:ext uri="{FF2B5EF4-FFF2-40B4-BE49-F238E27FC236}">
                <a16:creationId xmlns:a16="http://schemas.microsoft.com/office/drawing/2014/main" id="{AB6D9B24-5979-0C43-AB7A-017FD203633E}"/>
              </a:ext>
            </a:extLst>
          </p:cNvPr>
          <p:cNvSpPr>
            <a:spLocks noGrp="1"/>
          </p:cNvSpPr>
          <p:nvPr>
            <p:ph type="title"/>
          </p:nvPr>
        </p:nvSpPr>
        <p:spPr>
          <a:xfrm>
            <a:off x="285742" y="391852"/>
            <a:ext cx="11498271" cy="756448"/>
          </a:xfrm>
        </p:spPr>
        <p:txBody>
          <a:bodyPr/>
          <a:lstStyle/>
          <a:p>
            <a:r>
              <a:rPr lang="en-US" dirty="0"/>
              <a:t>R&amp;D required, for both options</a:t>
            </a:r>
          </a:p>
        </p:txBody>
      </p:sp>
      <p:sp>
        <p:nvSpPr>
          <p:cNvPr id="3" name="Slide Number Placeholder 2">
            <a:extLst>
              <a:ext uri="{FF2B5EF4-FFF2-40B4-BE49-F238E27FC236}">
                <a16:creationId xmlns:a16="http://schemas.microsoft.com/office/drawing/2014/main" id="{6D14AD8F-44C9-4CB0-4F95-FE2D6BAC7CA2}"/>
              </a:ext>
            </a:extLst>
          </p:cNvPr>
          <p:cNvSpPr>
            <a:spLocks noGrp="1"/>
          </p:cNvSpPr>
          <p:nvPr>
            <p:ph type="sldNum" sz="quarter" idx="21"/>
          </p:nvPr>
        </p:nvSpPr>
        <p:spPr/>
        <p:txBody>
          <a:bodyPr/>
          <a:lstStyle/>
          <a:p>
            <a:pPr defTabSz="1088421"/>
            <a:fld id="{104FC826-72BB-4AF1-BA01-A94F7396A7DC}" type="slidenum">
              <a:rPr lang="en-US" smtClean="0"/>
              <a:pPr defTabSz="1088421"/>
              <a:t>27</a:t>
            </a:fld>
            <a:endParaRPr lang="en-US"/>
          </a:p>
        </p:txBody>
      </p:sp>
      <p:sp>
        <p:nvSpPr>
          <p:cNvPr id="20" name="TextBox 19">
            <a:extLst>
              <a:ext uri="{FF2B5EF4-FFF2-40B4-BE49-F238E27FC236}">
                <a16:creationId xmlns:a16="http://schemas.microsoft.com/office/drawing/2014/main" id="{A5235C94-89B5-F56C-8CFC-A5C0414B6590}"/>
              </a:ext>
            </a:extLst>
          </p:cNvPr>
          <p:cNvSpPr txBox="1"/>
          <p:nvPr/>
        </p:nvSpPr>
        <p:spPr>
          <a:xfrm>
            <a:off x="7074568" y="1552074"/>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dirty="0" err="1"/>
          </a:p>
        </p:txBody>
      </p:sp>
      <p:sp>
        <p:nvSpPr>
          <p:cNvPr id="21" name="TextBox 20">
            <a:extLst>
              <a:ext uri="{FF2B5EF4-FFF2-40B4-BE49-F238E27FC236}">
                <a16:creationId xmlns:a16="http://schemas.microsoft.com/office/drawing/2014/main" id="{F410DE4E-BAA9-2E87-C207-38C40E46620E}"/>
              </a:ext>
            </a:extLst>
          </p:cNvPr>
          <p:cNvSpPr txBox="1"/>
          <p:nvPr/>
        </p:nvSpPr>
        <p:spPr>
          <a:xfrm>
            <a:off x="7255042" y="1552074"/>
            <a:ext cx="0" cy="0"/>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endParaRPr lang="en-US" dirty="0" err="1"/>
          </a:p>
        </p:txBody>
      </p:sp>
      <p:sp>
        <p:nvSpPr>
          <p:cNvPr id="22" name="Content Placeholder 16">
            <a:extLst>
              <a:ext uri="{FF2B5EF4-FFF2-40B4-BE49-F238E27FC236}">
                <a16:creationId xmlns:a16="http://schemas.microsoft.com/office/drawing/2014/main" id="{303886F9-B639-01D5-F147-F87C150ED4C2}"/>
              </a:ext>
            </a:extLst>
          </p:cNvPr>
          <p:cNvSpPr txBox="1">
            <a:spLocks/>
          </p:cNvSpPr>
          <p:nvPr/>
        </p:nvSpPr>
        <p:spPr>
          <a:xfrm>
            <a:off x="6188904" y="1733015"/>
            <a:ext cx="5622096" cy="4366800"/>
          </a:xfrm>
          <a:prstGeom prst="rect">
            <a:avLst/>
          </a:prstGeom>
          <a:ln w="57150">
            <a:noFill/>
            <a:miter lim="800000"/>
          </a:ln>
        </p:spPr>
        <p:txBody>
          <a:bodyPr vert="horz" lIns="0" tIns="91440" rIns="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r>
              <a:rPr lang="en-US" dirty="0"/>
              <a:t>Resilience between sites</a:t>
            </a:r>
          </a:p>
          <a:p>
            <a:r>
              <a:rPr lang="en-US" dirty="0"/>
              <a:t>Data movement across sites</a:t>
            </a:r>
          </a:p>
          <a:p>
            <a:r>
              <a:rPr lang="en-US" dirty="0"/>
              <a:t>Multi-site co-scheduling</a:t>
            </a:r>
          </a:p>
          <a:p>
            <a:r>
              <a:rPr lang="en-US" dirty="0"/>
              <a:t>WAN networking between sites</a:t>
            </a:r>
          </a:p>
          <a:p>
            <a:r>
              <a:rPr lang="en-US" dirty="0"/>
              <a:t>Asynchronous runtime (core)</a:t>
            </a:r>
          </a:p>
          <a:p>
            <a:r>
              <a:rPr lang="en-US" dirty="0"/>
              <a:t>Multi-institution identity management / security</a:t>
            </a:r>
          </a:p>
        </p:txBody>
      </p:sp>
      <p:sp>
        <p:nvSpPr>
          <p:cNvPr id="23" name="Text Placeholder 15">
            <a:extLst>
              <a:ext uri="{FF2B5EF4-FFF2-40B4-BE49-F238E27FC236}">
                <a16:creationId xmlns:a16="http://schemas.microsoft.com/office/drawing/2014/main" id="{CEB061E6-F98E-546C-8FE7-5D798806E463}"/>
              </a:ext>
            </a:extLst>
          </p:cNvPr>
          <p:cNvSpPr txBox="1">
            <a:spLocks/>
          </p:cNvSpPr>
          <p:nvPr/>
        </p:nvSpPr>
        <p:spPr>
          <a:xfrm>
            <a:off x="6096000" y="1350296"/>
            <a:ext cx="5715000" cy="381000"/>
          </a:xfrm>
          <a:prstGeom prst="rect">
            <a:avLst/>
          </a:prstGeom>
          <a:ln w="57150">
            <a:noFill/>
            <a:miter lim="800000"/>
          </a:ln>
        </p:spPr>
        <p:txBody>
          <a:bodyPr vert="horz" lIns="91440" tIns="91440" rIns="91440" bIns="91440" rtlCol="0">
            <a:noAutofit/>
          </a:bodyPr>
          <a:lstStyle>
            <a:lvl1pPr marL="0" indent="0" algn="l" defTabSz="914400" rtl="0" eaLnBrk="1" latinLnBrk="0" hangingPunct="1">
              <a:lnSpc>
                <a:spcPct val="90000"/>
              </a:lnSpc>
              <a:spcBef>
                <a:spcPts val="0"/>
              </a:spcBef>
              <a:buClrTx/>
              <a:buFont typeface="" panose="020B0303030202060203" pitchFamily="34" charset="0"/>
              <a:buNone/>
              <a:defRPr sz="2200" b="1" kern="1200" baseline="0">
                <a:solidFill>
                  <a:schemeClr val="bg1"/>
                </a:solidFill>
                <a:latin typeface="+mn-lt"/>
                <a:ea typeface="+mn-ea"/>
                <a:cs typeface="+mn-cs"/>
              </a:defRPr>
            </a:lvl1pPr>
            <a:lvl2pPr marL="0" indent="0" algn="l" defTabSz="914400" rtl="0" eaLnBrk="1" latinLnBrk="0" hangingPunct="1">
              <a:lnSpc>
                <a:spcPct val="90000"/>
              </a:lnSpc>
              <a:spcBef>
                <a:spcPts val="0"/>
              </a:spcBef>
              <a:buClrTx/>
              <a:buSzPct val="90000"/>
              <a:buFont typeface="" panose="020B0303030202060203" pitchFamily="34" charset="0"/>
              <a:buNone/>
              <a:defRPr sz="2400" kern="1200">
                <a:solidFill>
                  <a:schemeClr val="bg1"/>
                </a:solidFill>
                <a:latin typeface="+mn-lt"/>
                <a:ea typeface="+mn-ea"/>
                <a:cs typeface="+mn-cs"/>
              </a:defRPr>
            </a:lvl2pPr>
            <a:lvl3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3pPr>
            <a:lvl4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4pPr>
            <a:lvl5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5pPr>
            <a:lvl6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9pPr>
          </a:lstStyle>
          <a:p>
            <a:r>
              <a:rPr lang="en-US" dirty="0"/>
              <a:t>Option 2 – Go Broad</a:t>
            </a:r>
          </a:p>
        </p:txBody>
      </p:sp>
      <p:pic>
        <p:nvPicPr>
          <p:cNvPr id="24" name="Picture 23">
            <a:extLst>
              <a:ext uri="{FF2B5EF4-FFF2-40B4-BE49-F238E27FC236}">
                <a16:creationId xmlns:a16="http://schemas.microsoft.com/office/drawing/2014/main" id="{2F51D70C-E720-FAD1-E2EE-FC244D838321}"/>
              </a:ext>
            </a:extLst>
          </p:cNvPr>
          <p:cNvPicPr>
            <a:picLocks noChangeAspect="1"/>
          </p:cNvPicPr>
          <p:nvPr/>
        </p:nvPicPr>
        <p:blipFill rotWithShape="1">
          <a:blip r:embed="rId2" cstate="email">
            <a:alphaModFix amt="20000"/>
            <a:extLst>
              <a:ext uri="{28A0092B-C50C-407E-A947-70E740481C1C}">
                <a14:useLocalDpi xmlns:a14="http://schemas.microsoft.com/office/drawing/2010/main"/>
              </a:ext>
            </a:extLst>
          </a:blip>
          <a:srcRect/>
          <a:stretch/>
        </p:blipFill>
        <p:spPr>
          <a:xfrm>
            <a:off x="0" y="0"/>
            <a:ext cx="12192000" cy="6858000"/>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58686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C1F53A-7627-712E-DA9A-CFABAAFC7DD6}"/>
              </a:ext>
            </a:extLst>
          </p:cNvPr>
          <p:cNvSpPr>
            <a:spLocks noGrp="1"/>
          </p:cNvSpPr>
          <p:nvPr>
            <p:ph type="title"/>
          </p:nvPr>
        </p:nvSpPr>
        <p:spPr/>
        <p:txBody>
          <a:bodyPr/>
          <a:lstStyle/>
          <a:p>
            <a:r>
              <a:rPr lang="en-US" dirty="0"/>
              <a:t>Will AI come to the rescue?</a:t>
            </a:r>
          </a:p>
        </p:txBody>
      </p:sp>
      <p:sp>
        <p:nvSpPr>
          <p:cNvPr id="8" name="Slide Number Placeholder 7">
            <a:extLst>
              <a:ext uri="{FF2B5EF4-FFF2-40B4-BE49-F238E27FC236}">
                <a16:creationId xmlns:a16="http://schemas.microsoft.com/office/drawing/2014/main" id="{2F96C7B9-C409-C3C4-11CF-673356202F83}"/>
              </a:ext>
            </a:extLst>
          </p:cNvPr>
          <p:cNvSpPr>
            <a:spLocks noGrp="1"/>
          </p:cNvSpPr>
          <p:nvPr>
            <p:ph type="sldNum" sz="quarter" idx="16"/>
          </p:nvPr>
        </p:nvSpPr>
        <p:spPr/>
        <p:txBody>
          <a:bodyPr/>
          <a:lstStyle/>
          <a:p>
            <a:pPr defTabSz="1088421">
              <a:buFontTx/>
              <a:buBlip>
                <a:blip r:embed="rId2"/>
              </a:buBlip>
            </a:pPr>
            <a:fld id="{104FC826-72BB-4AF1-BA01-A94F7396A7DC}" type="slidenum">
              <a:rPr lang="en-US" smtClean="0"/>
              <a:pPr defTabSz="1088421">
                <a:buFontTx/>
                <a:buBlip>
                  <a:blip r:embed="rId2"/>
                </a:buBlip>
              </a:pPr>
              <a:t>28</a:t>
            </a:fld>
            <a:endParaRPr lang="en-US" dirty="0"/>
          </a:p>
        </p:txBody>
      </p:sp>
      <p:sp>
        <p:nvSpPr>
          <p:cNvPr id="7" name="Footer Placeholder 6">
            <a:extLst>
              <a:ext uri="{FF2B5EF4-FFF2-40B4-BE49-F238E27FC236}">
                <a16:creationId xmlns:a16="http://schemas.microsoft.com/office/drawing/2014/main" id="{5373ABD7-A3F9-8B42-1712-BDA8EC2C5F59}"/>
              </a:ext>
            </a:extLst>
          </p:cNvPr>
          <p:cNvSpPr>
            <a:spLocks noGrp="1"/>
          </p:cNvSpPr>
          <p:nvPr>
            <p:ph type="ftr" sz="quarter" idx="4294967295"/>
          </p:nvPr>
        </p:nvSpPr>
        <p:spPr>
          <a:xfrm>
            <a:off x="4710113" y="6129338"/>
            <a:ext cx="7481887" cy="411162"/>
          </a:xfrm>
          <a:prstGeom prst="rect">
            <a:avLst/>
          </a:prstGeom>
        </p:spPr>
        <p:txBody>
          <a:bodyPr/>
          <a:lstStyle/>
          <a:p>
            <a:r>
              <a:rPr lang="en-US"/>
              <a:t>Confidential</a:t>
            </a:r>
            <a:endParaRPr lang="en-US" dirty="0"/>
          </a:p>
        </p:txBody>
      </p:sp>
    </p:spTree>
    <p:extLst>
      <p:ext uri="{BB962C8B-B14F-4D97-AF65-F5344CB8AC3E}">
        <p14:creationId xmlns:p14="http://schemas.microsoft.com/office/powerpoint/2010/main" val="105408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EA860-8A7A-0808-80C3-00A497A5814F}"/>
              </a:ext>
            </a:extLst>
          </p:cNvPr>
          <p:cNvSpPr>
            <a:spLocks noGrp="1"/>
          </p:cNvSpPr>
          <p:nvPr>
            <p:ph type="title"/>
          </p:nvPr>
        </p:nvSpPr>
        <p:spPr/>
        <p:txBody>
          <a:bodyPr/>
          <a:lstStyle/>
          <a:p>
            <a:r>
              <a:rPr lang="en-US" dirty="0"/>
              <a:t>Simulation driven by AI</a:t>
            </a:r>
          </a:p>
        </p:txBody>
      </p:sp>
      <p:sp>
        <p:nvSpPr>
          <p:cNvPr id="3" name="Slide Number Placeholder 2">
            <a:extLst>
              <a:ext uri="{FF2B5EF4-FFF2-40B4-BE49-F238E27FC236}">
                <a16:creationId xmlns:a16="http://schemas.microsoft.com/office/drawing/2014/main" id="{36D0FF4E-7986-6ED6-AB50-1719ED6FD7F1}"/>
              </a:ext>
            </a:extLst>
          </p:cNvPr>
          <p:cNvSpPr>
            <a:spLocks noGrp="1"/>
          </p:cNvSpPr>
          <p:nvPr>
            <p:ph type="sldNum" sz="quarter" idx="11"/>
          </p:nvPr>
        </p:nvSpPr>
        <p:spPr/>
        <p:txBody>
          <a:bodyPr/>
          <a:lstStyle/>
          <a:p>
            <a:pPr defTabSz="1088421"/>
            <a:fld id="{104FC826-72BB-4AF1-BA01-A94F7396A7DC}" type="slidenum">
              <a:rPr lang="en-US" smtClean="0"/>
              <a:pPr defTabSz="1088421"/>
              <a:t>29</a:t>
            </a:fld>
            <a:endParaRPr lang="en-US"/>
          </a:p>
        </p:txBody>
      </p:sp>
      <p:pic>
        <p:nvPicPr>
          <p:cNvPr id="4" name="Augmenting MOM6 with AI using SmartSim EKE Results">
            <a:hlinkClick r:id="" action="ppaction://media"/>
            <a:extLst>
              <a:ext uri="{FF2B5EF4-FFF2-40B4-BE49-F238E27FC236}">
                <a16:creationId xmlns:a16="http://schemas.microsoft.com/office/drawing/2014/main" id="{9199B72B-0BD8-C9D7-A2F5-7B1C76A468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4087" y="1143000"/>
            <a:ext cx="8623825" cy="4850901"/>
          </a:xfrm>
          <a:prstGeom prst="rect">
            <a:avLst/>
          </a:prstGeom>
        </p:spPr>
      </p:pic>
    </p:spTree>
    <p:extLst>
      <p:ext uri="{BB962C8B-B14F-4D97-AF65-F5344CB8AC3E}">
        <p14:creationId xmlns:p14="http://schemas.microsoft.com/office/powerpoint/2010/main" val="297974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F55BC4-EDCE-421C-1909-C579F9645853}"/>
              </a:ext>
            </a:extLst>
          </p:cNvPr>
          <p:cNvSpPr>
            <a:spLocks noGrp="1"/>
          </p:cNvSpPr>
          <p:nvPr>
            <p:ph type="sldNum" sz="quarter" idx="19"/>
          </p:nvPr>
        </p:nvSpPr>
        <p:spPr/>
        <p:txBody>
          <a:bodyPr/>
          <a:lstStyle/>
          <a:p>
            <a:fld id="{A6A718CD-1F60-478A-BCD3-0DF9B7590A9B}" type="slidenum">
              <a:rPr lang="en-US" smtClean="0"/>
              <a:t>3</a:t>
            </a:fld>
            <a:endParaRPr lang="en-US"/>
          </a:p>
        </p:txBody>
      </p:sp>
      <p:sp>
        <p:nvSpPr>
          <p:cNvPr id="5" name="Text Placeholder 4">
            <a:extLst>
              <a:ext uri="{FF2B5EF4-FFF2-40B4-BE49-F238E27FC236}">
                <a16:creationId xmlns:a16="http://schemas.microsoft.com/office/drawing/2014/main" id="{90E09992-6CAD-AC86-4F9F-16DE8197A3F1}"/>
              </a:ext>
            </a:extLst>
          </p:cNvPr>
          <p:cNvSpPr>
            <a:spLocks noGrp="1"/>
          </p:cNvSpPr>
          <p:nvPr>
            <p:ph idx="1"/>
          </p:nvPr>
        </p:nvSpPr>
        <p:spPr/>
        <p:txBody>
          <a:bodyPr>
            <a:normAutofit lnSpcReduction="10000"/>
          </a:bodyPr>
          <a:lstStyle/>
          <a:p>
            <a:r>
              <a:rPr lang="en-US" dirty="0"/>
              <a:t>Frontier in numbers:</a:t>
            </a:r>
          </a:p>
          <a:p>
            <a:pPr lvl="1"/>
            <a:r>
              <a:rPr lang="en-US" dirty="0"/>
              <a:t>37,888 AMD MI-250 GPUs</a:t>
            </a:r>
          </a:p>
          <a:p>
            <a:pPr lvl="1"/>
            <a:r>
              <a:rPr lang="en-US" dirty="0"/>
              <a:t>9,472 AMD Trento CPUs</a:t>
            </a:r>
          </a:p>
          <a:p>
            <a:pPr lvl="1"/>
            <a:r>
              <a:rPr lang="en-US" dirty="0"/>
              <a:t>2,424,832 HBM chips</a:t>
            </a:r>
          </a:p>
          <a:p>
            <a:pPr lvl="1"/>
            <a:r>
              <a:rPr lang="en-US" dirty="0"/>
              <a:t>75,776 DIMMs</a:t>
            </a:r>
          </a:p>
          <a:p>
            <a:pPr lvl="1"/>
            <a:r>
              <a:rPr lang="en-US" dirty="0"/>
              <a:t>23,680 cooling connectors</a:t>
            </a:r>
          </a:p>
          <a:p>
            <a:pPr lvl="1"/>
            <a:r>
              <a:rPr lang="en-US" dirty="0"/>
              <a:t>2368 switches</a:t>
            </a:r>
          </a:p>
          <a:p>
            <a:pPr lvl="1"/>
            <a:r>
              <a:rPr lang="en-US" dirty="0"/>
              <a:t>37,888 High-Speed NICs</a:t>
            </a:r>
          </a:p>
          <a:p>
            <a:pPr lvl="1"/>
            <a:r>
              <a:rPr lang="en-US" dirty="0"/>
              <a:t>150 km of interconnect cables</a:t>
            </a:r>
          </a:p>
          <a:p>
            <a:pPr lvl="1"/>
            <a:r>
              <a:rPr lang="en-US" dirty="0"/>
              <a:t>21-29 MW of power</a:t>
            </a:r>
          </a:p>
          <a:p>
            <a:pPr lvl="1"/>
            <a:endParaRPr lang="en-US" dirty="0"/>
          </a:p>
          <a:p>
            <a:r>
              <a:rPr lang="en-US" dirty="0"/>
              <a:t>Performance</a:t>
            </a:r>
          </a:p>
          <a:p>
            <a:pPr lvl="1"/>
            <a:r>
              <a:rPr lang="en-US" dirty="0"/>
              <a:t>1.19 Exaflops</a:t>
            </a:r>
          </a:p>
          <a:p>
            <a:pPr lvl="1"/>
            <a:r>
              <a:rPr lang="en-US" dirty="0"/>
              <a:t>19.2 </a:t>
            </a:r>
            <a:r>
              <a:rPr lang="en-US" dirty="0" err="1"/>
              <a:t>Pflops</a:t>
            </a:r>
            <a:r>
              <a:rPr lang="en-US" dirty="0"/>
              <a:t> per rack</a:t>
            </a:r>
          </a:p>
          <a:p>
            <a:pPr lvl="1"/>
            <a:r>
              <a:rPr lang="en-US" dirty="0"/>
              <a:t>4.85 PB HBM + 4.85 PB DDR</a:t>
            </a:r>
          </a:p>
          <a:p>
            <a:pPr lvl="1"/>
            <a:r>
              <a:rPr lang="en-US" dirty="0"/>
              <a:t>7.5 PB/s injection bandwidth</a:t>
            </a:r>
          </a:p>
          <a:p>
            <a:pPr marL="205699" lvl="1" indent="0">
              <a:buNone/>
            </a:pPr>
            <a:endParaRPr lang="en-US" dirty="0"/>
          </a:p>
        </p:txBody>
      </p:sp>
      <p:sp>
        <p:nvSpPr>
          <p:cNvPr id="2" name="Title 1">
            <a:extLst>
              <a:ext uri="{FF2B5EF4-FFF2-40B4-BE49-F238E27FC236}">
                <a16:creationId xmlns:a16="http://schemas.microsoft.com/office/drawing/2014/main" id="{8BC907B6-6BA9-2FA1-E26F-719034735E88}"/>
              </a:ext>
            </a:extLst>
          </p:cNvPr>
          <p:cNvSpPr>
            <a:spLocks noGrp="1"/>
          </p:cNvSpPr>
          <p:nvPr>
            <p:ph type="title"/>
          </p:nvPr>
        </p:nvSpPr>
        <p:spPr/>
        <p:txBody>
          <a:bodyPr/>
          <a:lstStyle/>
          <a:p>
            <a:r>
              <a:rPr lang="en-US" dirty="0"/>
              <a:t>We achieved exascale on May 27</a:t>
            </a:r>
            <a:r>
              <a:rPr lang="en-US" baseline="30000" dirty="0"/>
              <a:t>th</a:t>
            </a:r>
            <a:r>
              <a:rPr lang="en-US" dirty="0"/>
              <a:t>, 2022, at 6:16 am</a:t>
            </a:r>
          </a:p>
        </p:txBody>
      </p:sp>
      <p:pic>
        <p:nvPicPr>
          <p:cNvPr id="6" name="Content Placeholder 5" descr="A picture containing text&#10;&#10;Description automatically generated">
            <a:extLst>
              <a:ext uri="{FF2B5EF4-FFF2-40B4-BE49-F238E27FC236}">
                <a16:creationId xmlns:a16="http://schemas.microsoft.com/office/drawing/2014/main" id="{8110C1C8-C30B-CDC0-42B7-B45705521F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1519" y="883907"/>
            <a:ext cx="5756118" cy="3797368"/>
          </a:xfrm>
          <a:prstGeom prst="rect">
            <a:avLst/>
          </a:prstGeom>
          <a:ln w="57150">
            <a:noFill/>
            <a:miter lim="800000"/>
          </a:ln>
        </p:spPr>
      </p:pic>
      <p:pic>
        <p:nvPicPr>
          <p:cNvPr id="7" name="Picture 6" descr="Chart&#10;&#10;Description automatically generated with medium confidence">
            <a:extLst>
              <a:ext uri="{FF2B5EF4-FFF2-40B4-BE49-F238E27FC236}">
                <a16:creationId xmlns:a16="http://schemas.microsoft.com/office/drawing/2014/main" id="{931CE38C-1CD0-2439-9476-4A1FF7D3617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041519" y="4834569"/>
            <a:ext cx="5756118" cy="1746705"/>
          </a:xfrm>
          <a:prstGeom prst="rect">
            <a:avLst/>
          </a:prstGeom>
        </p:spPr>
      </p:pic>
    </p:spTree>
    <p:extLst>
      <p:ext uri="{BB962C8B-B14F-4D97-AF65-F5344CB8AC3E}">
        <p14:creationId xmlns:p14="http://schemas.microsoft.com/office/powerpoint/2010/main" val="206254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1218A32-FF6C-18F6-CF35-CAE5214151BC}"/>
              </a:ext>
            </a:extLst>
          </p:cNvPr>
          <p:cNvSpPr>
            <a:spLocks noGrp="1"/>
          </p:cNvSpPr>
          <p:nvPr>
            <p:ph type="body" sz="quarter" idx="14"/>
          </p:nvPr>
        </p:nvSpPr>
        <p:spPr/>
        <p:txBody>
          <a:bodyPr/>
          <a:lstStyle/>
          <a:p>
            <a:endParaRPr lang="en-US"/>
          </a:p>
        </p:txBody>
      </p:sp>
      <p:sp>
        <p:nvSpPr>
          <p:cNvPr id="11" name="Title 10">
            <a:extLst>
              <a:ext uri="{FF2B5EF4-FFF2-40B4-BE49-F238E27FC236}">
                <a16:creationId xmlns:a16="http://schemas.microsoft.com/office/drawing/2014/main" id="{CC6823B2-5721-6ACD-EB5F-A47D901FBF6B}"/>
              </a:ext>
            </a:extLst>
          </p:cNvPr>
          <p:cNvSpPr>
            <a:spLocks noGrp="1"/>
          </p:cNvSpPr>
          <p:nvPr>
            <p:ph type="title"/>
          </p:nvPr>
        </p:nvSpPr>
        <p:spPr/>
        <p:txBody>
          <a:bodyPr/>
          <a:lstStyle/>
          <a:p>
            <a:r>
              <a:rPr lang="en-US" dirty="0"/>
              <a:t>Backup</a:t>
            </a:r>
          </a:p>
        </p:txBody>
      </p:sp>
      <p:sp>
        <p:nvSpPr>
          <p:cNvPr id="9" name="Slide Number Placeholder 8">
            <a:extLst>
              <a:ext uri="{FF2B5EF4-FFF2-40B4-BE49-F238E27FC236}">
                <a16:creationId xmlns:a16="http://schemas.microsoft.com/office/drawing/2014/main" id="{7B65A914-D5A7-C676-329F-DE7E1F1E07E5}"/>
              </a:ext>
            </a:extLst>
          </p:cNvPr>
          <p:cNvSpPr>
            <a:spLocks noGrp="1"/>
          </p:cNvSpPr>
          <p:nvPr>
            <p:ph type="sldNum" sz="quarter" idx="16"/>
          </p:nvPr>
        </p:nvSpPr>
        <p:spPr/>
        <p:txBody>
          <a:bodyPr/>
          <a:lstStyle/>
          <a:p>
            <a:pPr defTabSz="1088421"/>
            <a:fld id="{104FC826-72BB-4AF1-BA01-A94F7396A7DC}" type="slidenum">
              <a:rPr lang="en-US" smtClean="0"/>
              <a:pPr defTabSz="1088421"/>
              <a:t>30</a:t>
            </a:fld>
            <a:endParaRPr lang="en-US"/>
          </a:p>
        </p:txBody>
      </p:sp>
      <p:sp>
        <p:nvSpPr>
          <p:cNvPr id="10" name="Footer Placeholder 9">
            <a:extLst>
              <a:ext uri="{FF2B5EF4-FFF2-40B4-BE49-F238E27FC236}">
                <a16:creationId xmlns:a16="http://schemas.microsoft.com/office/drawing/2014/main" id="{104009FD-FA73-C5C3-688C-5F5D3C3FD6F3}"/>
              </a:ext>
            </a:extLst>
          </p:cNvPr>
          <p:cNvSpPr>
            <a:spLocks noGrp="1"/>
          </p:cNvSpPr>
          <p:nvPr>
            <p:ph type="ftr" sz="quarter" idx="4294967295"/>
          </p:nvPr>
        </p:nvSpPr>
        <p:spPr>
          <a:xfrm>
            <a:off x="4710113" y="6129338"/>
            <a:ext cx="7481887" cy="411162"/>
          </a:xfrm>
          <a:prstGeom prst="rect">
            <a:avLst/>
          </a:prstGeom>
        </p:spPr>
        <p:txBody>
          <a:bodyPr/>
          <a:lstStyle/>
          <a:p>
            <a:r>
              <a:rPr lang="en-US"/>
              <a:t>Confidential | Authorized </a:t>
            </a:r>
          </a:p>
        </p:txBody>
      </p:sp>
    </p:spTree>
    <p:extLst>
      <p:ext uri="{BB962C8B-B14F-4D97-AF65-F5344CB8AC3E}">
        <p14:creationId xmlns:p14="http://schemas.microsoft.com/office/powerpoint/2010/main" val="86530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B8CB2-408E-A85E-8407-BCDD474036AF}"/>
              </a:ext>
            </a:extLst>
          </p:cNvPr>
          <p:cNvSpPr>
            <a:spLocks noGrp="1"/>
          </p:cNvSpPr>
          <p:nvPr>
            <p:ph type="title"/>
          </p:nvPr>
        </p:nvSpPr>
        <p:spPr/>
        <p:txBody>
          <a:bodyPr/>
          <a:lstStyle/>
          <a:p>
            <a:r>
              <a:rPr lang="en-US" dirty="0"/>
              <a:t>The Evolution of AI workloads</a:t>
            </a:r>
          </a:p>
        </p:txBody>
      </p:sp>
      <p:grpSp>
        <p:nvGrpSpPr>
          <p:cNvPr id="31" name="Group 30">
            <a:extLst>
              <a:ext uri="{FF2B5EF4-FFF2-40B4-BE49-F238E27FC236}">
                <a16:creationId xmlns:a16="http://schemas.microsoft.com/office/drawing/2014/main" id="{532A273B-9B2C-CB3A-2A79-BC8FF598475B}"/>
              </a:ext>
            </a:extLst>
          </p:cNvPr>
          <p:cNvGrpSpPr/>
          <p:nvPr/>
        </p:nvGrpSpPr>
        <p:grpSpPr>
          <a:xfrm>
            <a:off x="1491916" y="868132"/>
            <a:ext cx="9461476" cy="5671426"/>
            <a:chOff x="3305423" y="869492"/>
            <a:chExt cx="8670653" cy="5259845"/>
          </a:xfrm>
        </p:grpSpPr>
        <p:sp>
          <p:nvSpPr>
            <p:cNvPr id="8" name="Rectangle 7">
              <a:extLst>
                <a:ext uri="{FF2B5EF4-FFF2-40B4-BE49-F238E27FC236}">
                  <a16:creationId xmlns:a16="http://schemas.microsoft.com/office/drawing/2014/main" id="{AEA843C3-D233-2231-1BB7-1DE3C1C72E99}"/>
                </a:ext>
              </a:extLst>
            </p:cNvPr>
            <p:cNvSpPr/>
            <p:nvPr/>
          </p:nvSpPr>
          <p:spPr bwMode="ltGray">
            <a:xfrm>
              <a:off x="8321625" y="1515155"/>
              <a:ext cx="2080862" cy="1209098"/>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10" name="TextBox 9">
              <a:extLst>
                <a:ext uri="{FF2B5EF4-FFF2-40B4-BE49-F238E27FC236}">
                  <a16:creationId xmlns:a16="http://schemas.microsoft.com/office/drawing/2014/main" id="{A86D9D26-F31B-3AAE-0778-4E74D5477B7B}"/>
                </a:ext>
              </a:extLst>
            </p:cNvPr>
            <p:cNvSpPr txBox="1"/>
            <p:nvPr/>
          </p:nvSpPr>
          <p:spPr>
            <a:xfrm>
              <a:off x="3361956" y="869492"/>
              <a:ext cx="8381583" cy="397677"/>
            </a:xfrm>
            <a:prstGeom prst="rect">
              <a:avLst/>
            </a:prstGeom>
            <a:noFill/>
            <a:ln w="57150">
              <a:noFill/>
              <a:miter lim="800000"/>
            </a:ln>
          </p:spPr>
          <p:txBody>
            <a:bodyPr wrap="square" lIns="90000" tIns="90000" rIns="90000" bIns="90000" rtlCol="0" anchor="ctr" anchorCtr="0">
              <a:noAutofit/>
            </a:bodyPr>
            <a:lstStyle/>
            <a:p>
              <a:pPr marL="0" indent="0">
                <a:lnSpc>
                  <a:spcPct val="90000"/>
                </a:lnSpc>
                <a:spcBef>
                  <a:spcPts val="400"/>
                </a:spcBef>
                <a:buFont typeface="MetricHPE" panose="020B0503030202060203" pitchFamily="34" charset="0"/>
                <a:buNone/>
              </a:pPr>
              <a:r>
                <a:rPr lang="en-US" sz="1200" dirty="0"/>
                <a:t>Training compute (FLOPs) of milestone machine learning systems over time</a:t>
              </a:r>
              <a:r>
                <a:rPr lang="en-US" sz="1200" baseline="30000" dirty="0"/>
                <a:t>1</a:t>
              </a:r>
            </a:p>
          </p:txBody>
        </p:sp>
        <p:cxnSp>
          <p:nvCxnSpPr>
            <p:cNvPr id="11" name="Straight Connector 10">
              <a:extLst>
                <a:ext uri="{FF2B5EF4-FFF2-40B4-BE49-F238E27FC236}">
                  <a16:creationId xmlns:a16="http://schemas.microsoft.com/office/drawing/2014/main" id="{FE77E298-E48F-5768-9AB4-F5131F841219}"/>
                </a:ext>
              </a:extLst>
            </p:cNvPr>
            <p:cNvCxnSpPr>
              <a:cxnSpLocks/>
            </p:cNvCxnSpPr>
            <p:nvPr/>
          </p:nvCxnSpPr>
          <p:spPr>
            <a:xfrm>
              <a:off x="4329903" y="3055106"/>
              <a:ext cx="5789018" cy="0"/>
            </a:xfrm>
            <a:prstGeom prst="line">
              <a:avLst/>
            </a:prstGeom>
            <a:ln w="28575">
              <a:solidFill>
                <a:srgbClr val="32DAC8"/>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03264F0-AA8C-A16A-F482-CABEBFB05AA6}"/>
                </a:ext>
              </a:extLst>
            </p:cNvPr>
            <p:cNvSpPr txBox="1"/>
            <p:nvPr/>
          </p:nvSpPr>
          <p:spPr>
            <a:xfrm>
              <a:off x="6584156" y="2670464"/>
              <a:ext cx="5389873" cy="758724"/>
            </a:xfrm>
            <a:prstGeom prst="rect">
              <a:avLst/>
            </a:prstGeom>
            <a:noFill/>
            <a:ln w="57150">
              <a:noFill/>
              <a:miter lim="800000"/>
            </a:ln>
          </p:spPr>
          <p:txBody>
            <a:bodyPr wrap="square" lIns="91440" tIns="91440" rIns="91440" bIns="91440" rtlCol="0">
              <a:spAutoFit/>
            </a:bodyPr>
            <a:lstStyle/>
            <a:p>
              <a:pPr algn="r">
                <a:lnSpc>
                  <a:spcPct val="90000"/>
                </a:lnSpc>
                <a:spcBef>
                  <a:spcPts val="400"/>
                </a:spcBef>
              </a:pPr>
              <a:r>
                <a:rPr lang="en-US" sz="1200" i="1">
                  <a:solidFill>
                    <a:srgbClr val="32DAC8"/>
                  </a:solidFill>
                </a:rPr>
                <a:t>1 week of ORNL Frontier Supercomputer </a:t>
              </a:r>
              <a:br>
                <a:rPr lang="en-US" sz="1200" i="1">
                  <a:solidFill>
                    <a:srgbClr val="32DAC8"/>
                  </a:solidFill>
                </a:rPr>
              </a:br>
              <a:r>
                <a:rPr lang="en-US" sz="1200" i="1">
                  <a:solidFill>
                    <a:srgbClr val="32DAC8"/>
                  </a:solidFill>
                </a:rPr>
                <a:t>(~8 AI EXAFLOP/s, 37,888 GPUs)</a:t>
              </a:r>
            </a:p>
          </p:txBody>
        </p:sp>
        <p:cxnSp>
          <p:nvCxnSpPr>
            <p:cNvPr id="13" name="Straight Connector 12">
              <a:extLst>
                <a:ext uri="{FF2B5EF4-FFF2-40B4-BE49-F238E27FC236}">
                  <a16:creationId xmlns:a16="http://schemas.microsoft.com/office/drawing/2014/main" id="{2934E36C-B575-0C9E-4E19-972F33819185}"/>
                </a:ext>
              </a:extLst>
            </p:cNvPr>
            <p:cNvCxnSpPr>
              <a:cxnSpLocks/>
            </p:cNvCxnSpPr>
            <p:nvPr/>
          </p:nvCxnSpPr>
          <p:spPr>
            <a:xfrm>
              <a:off x="4310952" y="3764607"/>
              <a:ext cx="5835560" cy="30784"/>
            </a:xfrm>
            <a:prstGeom prst="line">
              <a:avLst/>
            </a:prstGeom>
            <a:ln w="28575">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B3E38B-F690-C2E3-19BC-B2A577A0E2CE}"/>
                </a:ext>
              </a:extLst>
            </p:cNvPr>
            <p:cNvSpPr txBox="1"/>
            <p:nvPr/>
          </p:nvSpPr>
          <p:spPr>
            <a:xfrm>
              <a:off x="6068053" y="3161757"/>
              <a:ext cx="5908023" cy="758724"/>
            </a:xfrm>
            <a:prstGeom prst="rect">
              <a:avLst/>
            </a:prstGeom>
            <a:noFill/>
            <a:ln w="57150">
              <a:noFill/>
              <a:miter lim="800000"/>
            </a:ln>
          </p:spPr>
          <p:txBody>
            <a:bodyPr wrap="square" lIns="91440" tIns="91440" rIns="91440" bIns="91440" rtlCol="0">
              <a:spAutoFit/>
            </a:bodyPr>
            <a:lstStyle/>
            <a:p>
              <a:pPr algn="r">
                <a:lnSpc>
                  <a:spcPct val="90000"/>
                </a:lnSpc>
                <a:spcBef>
                  <a:spcPts val="400"/>
                </a:spcBef>
              </a:pPr>
              <a:r>
                <a:rPr lang="en-US" sz="1200" i="1">
                  <a:solidFill>
                    <a:srgbClr val="01A982"/>
                  </a:solidFill>
                </a:rPr>
                <a:t>1 week of an accelerated server</a:t>
              </a:r>
              <a:br>
                <a:rPr lang="en-US" sz="1200" i="1">
                  <a:solidFill>
                    <a:srgbClr val="01A982"/>
                  </a:solidFill>
                </a:rPr>
              </a:br>
              <a:r>
                <a:rPr lang="en-US" sz="1200" i="1">
                  <a:solidFill>
                    <a:srgbClr val="01A982"/>
                  </a:solidFill>
                </a:rPr>
                <a:t>(~6 AI PFLOP/s peak, 8 GPUs)</a:t>
              </a:r>
            </a:p>
          </p:txBody>
        </p:sp>
        <p:cxnSp>
          <p:nvCxnSpPr>
            <p:cNvPr id="15" name="Straight Connector 14">
              <a:extLst>
                <a:ext uri="{FF2B5EF4-FFF2-40B4-BE49-F238E27FC236}">
                  <a16:creationId xmlns:a16="http://schemas.microsoft.com/office/drawing/2014/main" id="{DB9CEDC2-2FFB-8D39-2A9B-CF1D3A34930A}"/>
                </a:ext>
              </a:extLst>
            </p:cNvPr>
            <p:cNvCxnSpPr>
              <a:cxnSpLocks/>
            </p:cNvCxnSpPr>
            <p:nvPr/>
          </p:nvCxnSpPr>
          <p:spPr>
            <a:xfrm flipV="1">
              <a:off x="4290693" y="4420115"/>
              <a:ext cx="5809277" cy="734"/>
            </a:xfrm>
            <a:prstGeom prst="line">
              <a:avLst/>
            </a:prstGeom>
            <a:ln w="28575">
              <a:solidFill>
                <a:srgbClr val="808285"/>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C54C6A4-99EB-138B-0566-55FCB40D0602}"/>
                </a:ext>
              </a:extLst>
            </p:cNvPr>
            <p:cNvSpPr txBox="1"/>
            <p:nvPr/>
          </p:nvSpPr>
          <p:spPr>
            <a:xfrm>
              <a:off x="5492594" y="4426084"/>
              <a:ext cx="6393239" cy="758724"/>
            </a:xfrm>
            <a:prstGeom prst="rect">
              <a:avLst/>
            </a:prstGeom>
            <a:noFill/>
            <a:ln w="57150">
              <a:noFill/>
              <a:miter lim="800000"/>
            </a:ln>
          </p:spPr>
          <p:txBody>
            <a:bodyPr wrap="square" lIns="91440" tIns="91440" rIns="91440" bIns="91440" rtlCol="0">
              <a:spAutoFit/>
            </a:bodyPr>
            <a:lstStyle/>
            <a:p>
              <a:pPr algn="r">
                <a:lnSpc>
                  <a:spcPct val="90000"/>
                </a:lnSpc>
                <a:spcBef>
                  <a:spcPts val="400"/>
                </a:spcBef>
              </a:pPr>
              <a:r>
                <a:rPr lang="en-US" sz="1200" i="1">
                  <a:solidFill>
                    <a:srgbClr val="808285"/>
                  </a:solidFill>
                </a:rPr>
                <a:t>1 week of an iPhone 14 </a:t>
              </a:r>
              <a:br>
                <a:rPr lang="en-US" sz="1200" i="1">
                  <a:solidFill>
                    <a:srgbClr val="808285"/>
                  </a:solidFill>
                </a:rPr>
              </a:br>
              <a:r>
                <a:rPr lang="en-US" sz="1200" i="1">
                  <a:solidFill>
                    <a:srgbClr val="808285"/>
                  </a:solidFill>
                </a:rPr>
                <a:t>(~2 AI TFLOP/s peak, 1 GPU)</a:t>
              </a:r>
            </a:p>
          </p:txBody>
        </p:sp>
        <p:sp>
          <p:nvSpPr>
            <p:cNvPr id="17" name="Oval 16">
              <a:extLst>
                <a:ext uri="{FF2B5EF4-FFF2-40B4-BE49-F238E27FC236}">
                  <a16:creationId xmlns:a16="http://schemas.microsoft.com/office/drawing/2014/main" id="{7479A838-27C8-AE47-922A-DEA24283A4C7}"/>
                </a:ext>
              </a:extLst>
            </p:cNvPr>
            <p:cNvSpPr/>
            <p:nvPr/>
          </p:nvSpPr>
          <p:spPr bwMode="ltGray">
            <a:xfrm>
              <a:off x="7846317" y="2765144"/>
              <a:ext cx="319523" cy="324262"/>
            </a:xfrm>
            <a:prstGeom prst="ellipse">
              <a:avLst/>
            </a:prstGeom>
            <a:solidFill>
              <a:srgbClr val="32DAC8"/>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bg1"/>
                </a:solidFill>
              </a:endParaRPr>
            </a:p>
          </p:txBody>
        </p:sp>
        <p:sp>
          <p:nvSpPr>
            <p:cNvPr id="18" name="TextBox 17">
              <a:extLst>
                <a:ext uri="{FF2B5EF4-FFF2-40B4-BE49-F238E27FC236}">
                  <a16:creationId xmlns:a16="http://schemas.microsoft.com/office/drawing/2014/main" id="{61C810CD-D4B1-88E7-7E6C-73844D808A03}"/>
                </a:ext>
              </a:extLst>
            </p:cNvPr>
            <p:cNvSpPr txBox="1"/>
            <p:nvPr/>
          </p:nvSpPr>
          <p:spPr>
            <a:xfrm>
              <a:off x="4207508" y="5392217"/>
              <a:ext cx="2096977" cy="474201"/>
            </a:xfrm>
            <a:prstGeom prst="rect">
              <a:avLst/>
            </a:prstGeom>
            <a:noFill/>
            <a:ln w="57150">
              <a:noFill/>
              <a:miter lim="800000"/>
            </a:ln>
          </p:spPr>
          <p:txBody>
            <a:bodyPr wrap="square" lIns="91440" tIns="91440" rIns="91440" bIns="91440" rtlCol="0">
              <a:spAutoFit/>
            </a:bodyPr>
            <a:lstStyle/>
            <a:p>
              <a:pPr>
                <a:lnSpc>
                  <a:spcPct val="90000"/>
                </a:lnSpc>
                <a:spcBef>
                  <a:spcPts val="400"/>
                </a:spcBef>
              </a:pPr>
              <a:r>
                <a:rPr lang="en-US" sz="1000" i="1">
                  <a:solidFill>
                    <a:srgbClr val="01A982"/>
                  </a:solidFill>
                </a:rPr>
                <a:t>Deep Learning (‘10-’16)</a:t>
              </a:r>
            </a:p>
          </p:txBody>
        </p:sp>
        <p:sp>
          <p:nvSpPr>
            <p:cNvPr id="19" name="TextBox 18">
              <a:extLst>
                <a:ext uri="{FF2B5EF4-FFF2-40B4-BE49-F238E27FC236}">
                  <a16:creationId xmlns:a16="http://schemas.microsoft.com/office/drawing/2014/main" id="{E45D6CD1-6D6C-56E1-C709-F7515B2D0684}"/>
                </a:ext>
              </a:extLst>
            </p:cNvPr>
            <p:cNvSpPr txBox="1"/>
            <p:nvPr/>
          </p:nvSpPr>
          <p:spPr>
            <a:xfrm>
              <a:off x="5742484" y="5396948"/>
              <a:ext cx="2808150" cy="474201"/>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1000" i="1">
                  <a:solidFill>
                    <a:srgbClr val="32DAC8"/>
                  </a:solidFill>
                </a:rPr>
                <a:t>Foundation Models (‘16-22)</a:t>
              </a:r>
            </a:p>
          </p:txBody>
        </p:sp>
        <p:sp>
          <p:nvSpPr>
            <p:cNvPr id="20" name="Left Brace 19">
              <a:extLst>
                <a:ext uri="{FF2B5EF4-FFF2-40B4-BE49-F238E27FC236}">
                  <a16:creationId xmlns:a16="http://schemas.microsoft.com/office/drawing/2014/main" id="{F10FB637-CCA3-096C-772C-B49707DAAB01}"/>
                </a:ext>
              </a:extLst>
            </p:cNvPr>
            <p:cNvSpPr/>
            <p:nvPr/>
          </p:nvSpPr>
          <p:spPr>
            <a:xfrm rot="5400000">
              <a:off x="5944606" y="3550772"/>
              <a:ext cx="361129" cy="3601215"/>
            </a:xfrm>
            <a:prstGeom prst="leftBrace">
              <a:avLst>
                <a:gd name="adj1" fmla="val 8333"/>
                <a:gd name="adj2" fmla="val 51221"/>
              </a:avLst>
            </a:prstGeom>
            <a:ln w="19050">
              <a:solidFill>
                <a:srgbClr val="C6C9C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0F9D279B-7867-9223-BE5C-2102052C9E7A}"/>
                </a:ext>
              </a:extLst>
            </p:cNvPr>
            <p:cNvSpPr txBox="1"/>
            <p:nvPr/>
          </p:nvSpPr>
          <p:spPr>
            <a:xfrm>
              <a:off x="4697590" y="4760559"/>
              <a:ext cx="2855159" cy="494524"/>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1100" i="1">
                  <a:solidFill>
                    <a:srgbClr val="C6C9CA"/>
                  </a:solidFill>
                </a:rPr>
                <a:t>4.2x/year growth</a:t>
              </a:r>
            </a:p>
          </p:txBody>
        </p:sp>
        <p:cxnSp>
          <p:nvCxnSpPr>
            <p:cNvPr id="22" name="Straight Connector 21">
              <a:extLst>
                <a:ext uri="{FF2B5EF4-FFF2-40B4-BE49-F238E27FC236}">
                  <a16:creationId xmlns:a16="http://schemas.microsoft.com/office/drawing/2014/main" id="{D779A8AA-79A9-6B6D-759E-C48E3A1652FE}"/>
                </a:ext>
              </a:extLst>
            </p:cNvPr>
            <p:cNvCxnSpPr>
              <a:cxnSpLocks/>
            </p:cNvCxnSpPr>
            <p:nvPr/>
          </p:nvCxnSpPr>
          <p:spPr>
            <a:xfrm flipV="1">
              <a:off x="4411888" y="4152771"/>
              <a:ext cx="1656165" cy="1091553"/>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3DF43E-A32F-B2B9-C2CB-ED3CAC8FF222}"/>
                </a:ext>
              </a:extLst>
            </p:cNvPr>
            <p:cNvCxnSpPr>
              <a:cxnSpLocks/>
            </p:cNvCxnSpPr>
            <p:nvPr/>
          </p:nvCxnSpPr>
          <p:spPr>
            <a:xfrm flipV="1">
              <a:off x="6068054" y="3279364"/>
              <a:ext cx="1840187" cy="1136036"/>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036D98-122D-CF7A-786E-625121A28B4E}"/>
                </a:ext>
              </a:extLst>
            </p:cNvPr>
            <p:cNvCxnSpPr>
              <a:cxnSpLocks/>
            </p:cNvCxnSpPr>
            <p:nvPr/>
          </p:nvCxnSpPr>
          <p:spPr>
            <a:xfrm flipV="1">
              <a:off x="6586205" y="1810171"/>
              <a:ext cx="3513766" cy="1869615"/>
            </a:xfrm>
            <a:prstGeom prst="line">
              <a:avLst/>
            </a:prstGeom>
            <a:ln w="285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F683D1-C475-623A-ED42-2560FA83D751}"/>
                </a:ext>
              </a:extLst>
            </p:cNvPr>
            <p:cNvSpPr txBox="1"/>
            <p:nvPr/>
          </p:nvSpPr>
          <p:spPr>
            <a:xfrm>
              <a:off x="7698358" y="5387302"/>
              <a:ext cx="2808150" cy="474201"/>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pPr>
              <a:r>
                <a:rPr lang="en-US" sz="1000" i="1">
                  <a:solidFill>
                    <a:srgbClr val="32DAC8"/>
                  </a:solidFill>
                </a:rPr>
                <a:t>Future Projection</a:t>
              </a:r>
            </a:p>
          </p:txBody>
        </p:sp>
        <p:sp>
          <p:nvSpPr>
            <p:cNvPr id="26" name="TextBox 25">
              <a:extLst>
                <a:ext uri="{FF2B5EF4-FFF2-40B4-BE49-F238E27FC236}">
                  <a16:creationId xmlns:a16="http://schemas.microsoft.com/office/drawing/2014/main" id="{5CF1932F-30EC-70ED-E869-8DC7EF469919}"/>
                </a:ext>
              </a:extLst>
            </p:cNvPr>
            <p:cNvSpPr txBox="1"/>
            <p:nvPr/>
          </p:nvSpPr>
          <p:spPr>
            <a:xfrm>
              <a:off x="8306464" y="1410104"/>
              <a:ext cx="1789013" cy="551226"/>
            </a:xfrm>
            <a:prstGeom prst="rect">
              <a:avLst/>
            </a:prstGeom>
            <a:noFill/>
            <a:ln w="57150">
              <a:noFill/>
              <a:miter lim="800000"/>
            </a:ln>
          </p:spPr>
          <p:txBody>
            <a:bodyPr rot="0" spcFirstLastPara="0" vertOverflow="overflow" horzOverflow="overflow" vert="horz" wrap="square" lIns="90000" tIns="90000" rIns="90000" bIns="90000" numCol="1" spcCol="0" rtlCol="0" fromWordArt="0" anchor="ctr" anchorCtr="0" forceAA="0" compatLnSpc="1">
              <a:prstTxWarp prst="textNoShape">
                <a:avLst/>
              </a:prstTxWarp>
              <a:spAutoFit/>
            </a:bodyPr>
            <a:lstStyle/>
            <a:p>
              <a:pPr marL="0" indent="0" algn="l">
                <a:lnSpc>
                  <a:spcPct val="90000"/>
                </a:lnSpc>
                <a:spcBef>
                  <a:spcPts val="400"/>
                </a:spcBef>
                <a:buFont typeface="MetricHPE" panose="020B0503030202060203" pitchFamily="34" charset="0"/>
                <a:buNone/>
              </a:pPr>
              <a:r>
                <a:rPr lang="en-US" sz="1400"/>
                <a:t>Extrapolation</a:t>
              </a:r>
            </a:p>
          </p:txBody>
        </p:sp>
        <p:cxnSp>
          <p:nvCxnSpPr>
            <p:cNvPr id="28" name="Straight Arrow Connector 27">
              <a:extLst>
                <a:ext uri="{FF2B5EF4-FFF2-40B4-BE49-F238E27FC236}">
                  <a16:creationId xmlns:a16="http://schemas.microsoft.com/office/drawing/2014/main" id="{9FA67F3C-D73E-EC05-0FB9-102AC76E5F71}"/>
                </a:ext>
              </a:extLst>
            </p:cNvPr>
            <p:cNvCxnSpPr/>
            <p:nvPr/>
          </p:nvCxnSpPr>
          <p:spPr>
            <a:xfrm flipH="1">
              <a:off x="8232841" y="1509989"/>
              <a:ext cx="13554" cy="4289564"/>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9" name="Chart 28">
              <a:extLst>
                <a:ext uri="{FF2B5EF4-FFF2-40B4-BE49-F238E27FC236}">
                  <a16:creationId xmlns:a16="http://schemas.microsoft.com/office/drawing/2014/main" id="{E3A755D8-49E0-A619-EDC5-E91C3182E85E}"/>
                </a:ext>
              </a:extLst>
            </p:cNvPr>
            <p:cNvGraphicFramePr>
              <a:graphicFrameLocks/>
            </p:cNvGraphicFramePr>
            <p:nvPr>
              <p:extLst>
                <p:ext uri="{D42A27DB-BD31-4B8C-83A1-F6EECF244321}">
                  <p14:modId xmlns:p14="http://schemas.microsoft.com/office/powerpoint/2010/main" val="3485776644"/>
                </p:ext>
              </p:extLst>
            </p:nvPr>
          </p:nvGraphicFramePr>
          <p:xfrm>
            <a:off x="3305423" y="1127555"/>
            <a:ext cx="7114132" cy="5001782"/>
          </p:xfrm>
          <a:graphic>
            <a:graphicData uri="http://schemas.openxmlformats.org/drawingml/2006/chart">
              <c:chart xmlns:c="http://schemas.openxmlformats.org/drawingml/2006/chart" xmlns:r="http://schemas.openxmlformats.org/officeDocument/2006/relationships" r:id="rId2"/>
            </a:graphicData>
          </a:graphic>
        </p:graphicFrame>
      </p:grpSp>
    </p:spTree>
    <p:extLst>
      <p:ext uri="{BB962C8B-B14F-4D97-AF65-F5344CB8AC3E}">
        <p14:creationId xmlns:p14="http://schemas.microsoft.com/office/powerpoint/2010/main" val="20545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EE460A-2ECF-5318-A1ED-8CC6CD2AAB80}"/>
              </a:ext>
            </a:extLst>
          </p:cNvPr>
          <p:cNvSpPr/>
          <p:nvPr/>
        </p:nvSpPr>
        <p:spPr>
          <a:xfrm>
            <a:off x="2909983" y="1122566"/>
            <a:ext cx="8972022" cy="140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sz="2200" b="1" dirty="0">
                <a:solidFill>
                  <a:schemeClr val="tx1"/>
                </a:solidFill>
                <a:latin typeface="+mj-lt"/>
              </a:rPr>
              <a:t>Workflows</a:t>
            </a:r>
          </a:p>
        </p:txBody>
      </p:sp>
      <p:sp>
        <p:nvSpPr>
          <p:cNvPr id="11" name="Rectangle 10">
            <a:extLst>
              <a:ext uri="{FF2B5EF4-FFF2-40B4-BE49-F238E27FC236}">
                <a16:creationId xmlns:a16="http://schemas.microsoft.com/office/drawing/2014/main" id="{9CC6C311-A850-2256-1455-9602D05E3F6E}"/>
              </a:ext>
            </a:extLst>
          </p:cNvPr>
          <p:cNvSpPr/>
          <p:nvPr/>
        </p:nvSpPr>
        <p:spPr>
          <a:xfrm>
            <a:off x="4737253" y="1194567"/>
            <a:ext cx="7047395" cy="1260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grpSp>
        <p:nvGrpSpPr>
          <p:cNvPr id="21" name="Group 20">
            <a:extLst>
              <a:ext uri="{FF2B5EF4-FFF2-40B4-BE49-F238E27FC236}">
                <a16:creationId xmlns:a16="http://schemas.microsoft.com/office/drawing/2014/main" id="{4644A33E-B0D5-ABEE-008D-382E9ADA8474}"/>
              </a:ext>
            </a:extLst>
          </p:cNvPr>
          <p:cNvGrpSpPr/>
          <p:nvPr/>
        </p:nvGrpSpPr>
        <p:grpSpPr>
          <a:xfrm>
            <a:off x="5125810" y="1451914"/>
            <a:ext cx="6274061" cy="745307"/>
            <a:chOff x="5196000" y="1640763"/>
            <a:chExt cx="6274061" cy="745307"/>
          </a:xfrm>
        </p:grpSpPr>
        <p:sp>
          <p:nvSpPr>
            <p:cNvPr id="6" name="TextBox 5">
              <a:extLst>
                <a:ext uri="{FF2B5EF4-FFF2-40B4-BE49-F238E27FC236}">
                  <a16:creationId xmlns:a16="http://schemas.microsoft.com/office/drawing/2014/main" id="{601F8105-9C3E-3084-27BC-1E0B833703CA}"/>
                </a:ext>
              </a:extLst>
            </p:cNvPr>
            <p:cNvSpPr txBox="1"/>
            <p:nvPr/>
          </p:nvSpPr>
          <p:spPr>
            <a:xfrm>
              <a:off x="5196000" y="1640763"/>
              <a:ext cx="1800000" cy="276999"/>
            </a:xfrm>
            <a:prstGeom prst="rect">
              <a:avLst/>
            </a:prstGeom>
            <a:solidFill>
              <a:schemeClr val="bg1"/>
            </a:solidFill>
            <a:ln w="19050">
              <a:solidFill>
                <a:srgbClr val="FFC000"/>
              </a:solidFill>
            </a:ln>
          </p:spPr>
          <p:txBody>
            <a:bodyPr wrap="square" rtlCol="0">
              <a:spAutoFit/>
            </a:bodyPr>
            <a:lstStyle/>
            <a:p>
              <a:pPr algn="ctr"/>
              <a:r>
                <a:rPr lang="en-US" sz="1200" dirty="0">
                  <a:latin typeface="+mj-lt"/>
                </a:rPr>
                <a:t>AI/ML Integration</a:t>
              </a:r>
            </a:p>
          </p:txBody>
        </p:sp>
        <p:sp>
          <p:nvSpPr>
            <p:cNvPr id="7" name="TextBox 6">
              <a:extLst>
                <a:ext uri="{FF2B5EF4-FFF2-40B4-BE49-F238E27FC236}">
                  <a16:creationId xmlns:a16="http://schemas.microsoft.com/office/drawing/2014/main" id="{25C61B50-B312-DF78-A721-3F2ECF565282}"/>
                </a:ext>
              </a:extLst>
            </p:cNvPr>
            <p:cNvSpPr txBox="1"/>
            <p:nvPr/>
          </p:nvSpPr>
          <p:spPr>
            <a:xfrm>
              <a:off x="8437499" y="2109071"/>
              <a:ext cx="2304000" cy="276999"/>
            </a:xfrm>
            <a:prstGeom prst="rect">
              <a:avLst/>
            </a:prstGeom>
            <a:solidFill>
              <a:schemeClr val="accent6"/>
            </a:solidFill>
          </p:spPr>
          <p:txBody>
            <a:bodyPr wrap="square" rtlCol="0">
              <a:spAutoFit/>
            </a:bodyPr>
            <a:lstStyle/>
            <a:p>
              <a:pPr algn="ctr"/>
              <a:r>
                <a:rPr lang="en-US" sz="1200" dirty="0">
                  <a:latin typeface="+mj-lt"/>
                </a:rPr>
                <a:t>Application and Data Orchestration</a:t>
              </a:r>
            </a:p>
          </p:txBody>
        </p:sp>
        <p:sp>
          <p:nvSpPr>
            <p:cNvPr id="8" name="TextBox 7">
              <a:extLst>
                <a:ext uri="{FF2B5EF4-FFF2-40B4-BE49-F238E27FC236}">
                  <a16:creationId xmlns:a16="http://schemas.microsoft.com/office/drawing/2014/main" id="{BB59B9C9-ABB9-80C8-8718-1DA601790BFB}"/>
                </a:ext>
              </a:extLst>
            </p:cNvPr>
            <p:cNvSpPr txBox="1"/>
            <p:nvPr/>
          </p:nvSpPr>
          <p:spPr>
            <a:xfrm>
              <a:off x="9670061" y="1640763"/>
              <a:ext cx="1800000" cy="276999"/>
            </a:xfrm>
            <a:prstGeom prst="rect">
              <a:avLst/>
            </a:prstGeom>
            <a:noFill/>
            <a:ln w="19050">
              <a:solidFill>
                <a:srgbClr val="FFC000"/>
              </a:solidFill>
            </a:ln>
          </p:spPr>
          <p:txBody>
            <a:bodyPr wrap="square" rtlCol="0">
              <a:spAutoFit/>
            </a:bodyPr>
            <a:lstStyle/>
            <a:p>
              <a:pPr algn="ctr"/>
              <a:r>
                <a:rPr lang="en-US" sz="1200" dirty="0">
                  <a:latin typeface="+mj-lt"/>
                </a:rPr>
                <a:t>Edge Device Integration</a:t>
              </a:r>
            </a:p>
          </p:txBody>
        </p:sp>
        <p:sp>
          <p:nvSpPr>
            <p:cNvPr id="9" name="TextBox 8">
              <a:extLst>
                <a:ext uri="{FF2B5EF4-FFF2-40B4-BE49-F238E27FC236}">
                  <a16:creationId xmlns:a16="http://schemas.microsoft.com/office/drawing/2014/main" id="{F2DE76F0-423D-2FA3-F91E-A8BB9EC460BE}"/>
                </a:ext>
              </a:extLst>
            </p:cNvPr>
            <p:cNvSpPr txBox="1"/>
            <p:nvPr/>
          </p:nvSpPr>
          <p:spPr>
            <a:xfrm>
              <a:off x="5956701" y="2109071"/>
              <a:ext cx="2304000" cy="276999"/>
            </a:xfrm>
            <a:prstGeom prst="rect">
              <a:avLst/>
            </a:prstGeom>
            <a:solidFill>
              <a:schemeClr val="accent6"/>
            </a:solidFill>
          </p:spPr>
          <p:txBody>
            <a:bodyPr wrap="square" rtlCol="0">
              <a:spAutoFit/>
            </a:bodyPr>
            <a:lstStyle/>
            <a:p>
              <a:pPr algn="ctr"/>
              <a:r>
                <a:rPr lang="en-US" sz="1200" dirty="0">
                  <a:latin typeface="+mj-lt"/>
                </a:rPr>
                <a:t>Workflow Framework</a:t>
              </a:r>
            </a:p>
          </p:txBody>
        </p:sp>
        <p:sp>
          <p:nvSpPr>
            <p:cNvPr id="10" name="TextBox 9">
              <a:extLst>
                <a:ext uri="{FF2B5EF4-FFF2-40B4-BE49-F238E27FC236}">
                  <a16:creationId xmlns:a16="http://schemas.microsoft.com/office/drawing/2014/main" id="{57520205-2F73-5A03-EB7A-200289FD6CBD}"/>
                </a:ext>
              </a:extLst>
            </p:cNvPr>
            <p:cNvSpPr txBox="1"/>
            <p:nvPr/>
          </p:nvSpPr>
          <p:spPr>
            <a:xfrm>
              <a:off x="7433031" y="1640763"/>
              <a:ext cx="1800000" cy="276999"/>
            </a:xfrm>
            <a:prstGeom prst="rect">
              <a:avLst/>
            </a:prstGeom>
            <a:noFill/>
            <a:ln w="19050">
              <a:solidFill>
                <a:srgbClr val="FFC000"/>
              </a:solidFill>
            </a:ln>
          </p:spPr>
          <p:txBody>
            <a:bodyPr wrap="square" rtlCol="0">
              <a:spAutoFit/>
            </a:bodyPr>
            <a:lstStyle/>
            <a:p>
              <a:pPr algn="ctr"/>
              <a:r>
                <a:rPr lang="en-US" sz="1200" dirty="0">
                  <a:latin typeface="+mj-lt"/>
                </a:rPr>
                <a:t>Distributed Data Flow</a:t>
              </a:r>
            </a:p>
          </p:txBody>
        </p:sp>
      </p:grpSp>
      <p:sp>
        <p:nvSpPr>
          <p:cNvPr id="16" name="Rectangle 15">
            <a:extLst>
              <a:ext uri="{FF2B5EF4-FFF2-40B4-BE49-F238E27FC236}">
                <a16:creationId xmlns:a16="http://schemas.microsoft.com/office/drawing/2014/main" id="{3B4EEC20-A644-A128-ED33-D256A5CBE8FC}"/>
              </a:ext>
            </a:extLst>
          </p:cNvPr>
          <p:cNvSpPr/>
          <p:nvPr/>
        </p:nvSpPr>
        <p:spPr>
          <a:xfrm>
            <a:off x="402249" y="1122566"/>
            <a:ext cx="2252816" cy="1404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sz="1600" dirty="0">
                <a:solidFill>
                  <a:schemeClr val="tx1"/>
                </a:solidFill>
                <a:latin typeface="+mj-lt"/>
              </a:rPr>
              <a:t>Automate orchestration of apps, distributed data flow, applied AI</a:t>
            </a:r>
          </a:p>
        </p:txBody>
      </p:sp>
      <p:sp>
        <p:nvSpPr>
          <p:cNvPr id="4" name="Rectangle 3">
            <a:extLst>
              <a:ext uri="{FF2B5EF4-FFF2-40B4-BE49-F238E27FC236}">
                <a16:creationId xmlns:a16="http://schemas.microsoft.com/office/drawing/2014/main" id="{CEAE0E1A-07B6-DA3A-D26F-AA515318A3E0}"/>
              </a:ext>
            </a:extLst>
          </p:cNvPr>
          <p:cNvSpPr/>
          <p:nvPr/>
        </p:nvSpPr>
        <p:spPr>
          <a:xfrm>
            <a:off x="2909983" y="2871959"/>
            <a:ext cx="8972022" cy="140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sz="2200" b="1" dirty="0">
                <a:solidFill>
                  <a:schemeClr val="tx1"/>
                </a:solidFill>
                <a:latin typeface="+mj-lt"/>
              </a:rPr>
              <a:t>Applications</a:t>
            </a:r>
          </a:p>
        </p:txBody>
      </p:sp>
      <p:sp>
        <p:nvSpPr>
          <p:cNvPr id="14" name="Rectangle 13">
            <a:extLst>
              <a:ext uri="{FF2B5EF4-FFF2-40B4-BE49-F238E27FC236}">
                <a16:creationId xmlns:a16="http://schemas.microsoft.com/office/drawing/2014/main" id="{87E1926A-E5A4-0EE5-1D9C-651074547B3C}"/>
              </a:ext>
            </a:extLst>
          </p:cNvPr>
          <p:cNvSpPr/>
          <p:nvPr/>
        </p:nvSpPr>
        <p:spPr>
          <a:xfrm>
            <a:off x="402249" y="2871959"/>
            <a:ext cx="2252816" cy="14040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sz="1600" dirty="0">
                <a:solidFill>
                  <a:schemeClr val="tx1"/>
                </a:solidFill>
                <a:latin typeface="+mj-lt"/>
              </a:rPr>
              <a:t>Host on-demand HPC and AI apps for broad consumption</a:t>
            </a:r>
          </a:p>
        </p:txBody>
      </p:sp>
      <p:sp>
        <p:nvSpPr>
          <p:cNvPr id="25" name="Rectangle 24">
            <a:extLst>
              <a:ext uri="{FF2B5EF4-FFF2-40B4-BE49-F238E27FC236}">
                <a16:creationId xmlns:a16="http://schemas.microsoft.com/office/drawing/2014/main" id="{9FB3EC90-9233-0136-70B9-B0C6D1FD5106}"/>
              </a:ext>
            </a:extLst>
          </p:cNvPr>
          <p:cNvSpPr/>
          <p:nvPr/>
        </p:nvSpPr>
        <p:spPr>
          <a:xfrm>
            <a:off x="4737253" y="2943960"/>
            <a:ext cx="7047395" cy="1260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26" name="TextBox 25">
            <a:extLst>
              <a:ext uri="{FF2B5EF4-FFF2-40B4-BE49-F238E27FC236}">
                <a16:creationId xmlns:a16="http://schemas.microsoft.com/office/drawing/2014/main" id="{E9FF2CAE-B3FF-90C7-F933-FDF3D5F71FE7}"/>
              </a:ext>
            </a:extLst>
          </p:cNvPr>
          <p:cNvSpPr txBox="1"/>
          <p:nvPr/>
        </p:nvSpPr>
        <p:spPr>
          <a:xfrm>
            <a:off x="5125810" y="3195762"/>
            <a:ext cx="1800000" cy="276999"/>
          </a:xfrm>
          <a:prstGeom prst="rect">
            <a:avLst/>
          </a:prstGeom>
          <a:solidFill>
            <a:schemeClr val="bg1"/>
          </a:solidFill>
          <a:ln w="19050">
            <a:solidFill>
              <a:schemeClr val="accent3"/>
            </a:solidFill>
          </a:ln>
        </p:spPr>
        <p:txBody>
          <a:bodyPr wrap="square" rtlCol="0">
            <a:spAutoFit/>
          </a:bodyPr>
          <a:lstStyle/>
          <a:p>
            <a:pPr algn="ctr"/>
            <a:r>
              <a:rPr lang="en-US" sz="1200" dirty="0">
                <a:latin typeface="+mj-lt"/>
              </a:rPr>
              <a:t>Optimized Applications</a:t>
            </a:r>
          </a:p>
        </p:txBody>
      </p:sp>
      <p:sp>
        <p:nvSpPr>
          <p:cNvPr id="27" name="TextBox 26">
            <a:extLst>
              <a:ext uri="{FF2B5EF4-FFF2-40B4-BE49-F238E27FC236}">
                <a16:creationId xmlns:a16="http://schemas.microsoft.com/office/drawing/2014/main" id="{A971148A-F7A1-A7C8-9B8F-7900BB2F4EAD}"/>
              </a:ext>
            </a:extLst>
          </p:cNvPr>
          <p:cNvSpPr txBox="1"/>
          <p:nvPr/>
        </p:nvSpPr>
        <p:spPr>
          <a:xfrm>
            <a:off x="5156846" y="3670601"/>
            <a:ext cx="1260000" cy="276999"/>
          </a:xfrm>
          <a:prstGeom prst="rect">
            <a:avLst/>
          </a:prstGeom>
          <a:solidFill>
            <a:schemeClr val="accent3"/>
          </a:solidFill>
          <a:ln>
            <a:noFill/>
          </a:ln>
        </p:spPr>
        <p:txBody>
          <a:bodyPr wrap="square" rtlCol="0">
            <a:spAutoFit/>
          </a:bodyPr>
          <a:lstStyle/>
          <a:p>
            <a:pPr algn="ctr"/>
            <a:r>
              <a:rPr lang="en-US" sz="1200" dirty="0">
                <a:solidFill>
                  <a:schemeClr val="bg1"/>
                </a:solidFill>
                <a:latin typeface="+mj-lt"/>
              </a:rPr>
              <a:t>Apps Marketplace</a:t>
            </a:r>
          </a:p>
        </p:txBody>
      </p:sp>
      <p:sp>
        <p:nvSpPr>
          <p:cNvPr id="28" name="TextBox 27">
            <a:extLst>
              <a:ext uri="{FF2B5EF4-FFF2-40B4-BE49-F238E27FC236}">
                <a16:creationId xmlns:a16="http://schemas.microsoft.com/office/drawing/2014/main" id="{E87B607D-BD66-CEFD-AD5A-49005CA50224}"/>
              </a:ext>
            </a:extLst>
          </p:cNvPr>
          <p:cNvSpPr txBox="1"/>
          <p:nvPr/>
        </p:nvSpPr>
        <p:spPr>
          <a:xfrm>
            <a:off x="9618506" y="3195762"/>
            <a:ext cx="1800000" cy="276999"/>
          </a:xfrm>
          <a:prstGeom prst="rect">
            <a:avLst/>
          </a:prstGeom>
          <a:solidFill>
            <a:schemeClr val="bg1"/>
          </a:solidFill>
          <a:ln w="19050">
            <a:solidFill>
              <a:schemeClr val="accent3"/>
            </a:solidFill>
          </a:ln>
        </p:spPr>
        <p:txBody>
          <a:bodyPr wrap="square" rtlCol="0">
            <a:spAutoFit/>
          </a:bodyPr>
          <a:lstStyle/>
          <a:p>
            <a:pPr algn="ctr"/>
            <a:r>
              <a:rPr lang="en-US" sz="1200" dirty="0">
                <a:latin typeface="+mj-lt"/>
              </a:rPr>
              <a:t>Interactive Visualization</a:t>
            </a:r>
          </a:p>
        </p:txBody>
      </p:sp>
      <p:sp>
        <p:nvSpPr>
          <p:cNvPr id="29" name="TextBox 28">
            <a:extLst>
              <a:ext uri="{FF2B5EF4-FFF2-40B4-BE49-F238E27FC236}">
                <a16:creationId xmlns:a16="http://schemas.microsoft.com/office/drawing/2014/main" id="{386A4A01-A71C-864F-5195-824F8DCA678E}"/>
              </a:ext>
            </a:extLst>
          </p:cNvPr>
          <p:cNvSpPr txBox="1"/>
          <p:nvPr/>
        </p:nvSpPr>
        <p:spPr>
          <a:xfrm>
            <a:off x="7372158" y="3195762"/>
            <a:ext cx="1800000" cy="276999"/>
          </a:xfrm>
          <a:prstGeom prst="rect">
            <a:avLst/>
          </a:prstGeom>
          <a:solidFill>
            <a:schemeClr val="bg1"/>
          </a:solidFill>
          <a:ln w="19050">
            <a:solidFill>
              <a:schemeClr val="accent3"/>
            </a:solidFill>
          </a:ln>
        </p:spPr>
        <p:txBody>
          <a:bodyPr wrap="square" rtlCol="0">
            <a:spAutoFit/>
          </a:bodyPr>
          <a:lstStyle/>
          <a:p>
            <a:pPr algn="ctr"/>
            <a:r>
              <a:rPr lang="en-US" sz="1200" dirty="0">
                <a:latin typeface="+mj-lt"/>
              </a:rPr>
              <a:t>Ai/ML Workloads</a:t>
            </a:r>
          </a:p>
        </p:txBody>
      </p:sp>
      <p:sp>
        <p:nvSpPr>
          <p:cNvPr id="30" name="TextBox 29">
            <a:extLst>
              <a:ext uri="{FF2B5EF4-FFF2-40B4-BE49-F238E27FC236}">
                <a16:creationId xmlns:a16="http://schemas.microsoft.com/office/drawing/2014/main" id="{13D8096B-822A-F159-3CA0-724D87A3BC29}"/>
              </a:ext>
            </a:extLst>
          </p:cNvPr>
          <p:cNvSpPr txBox="1"/>
          <p:nvPr/>
        </p:nvSpPr>
        <p:spPr>
          <a:xfrm>
            <a:off x="7121394" y="3670601"/>
            <a:ext cx="441543" cy="276999"/>
          </a:xfrm>
          <a:prstGeom prst="rect">
            <a:avLst/>
          </a:prstGeom>
          <a:solidFill>
            <a:schemeClr val="accent3"/>
          </a:solidFill>
          <a:ln>
            <a:noFill/>
          </a:ln>
        </p:spPr>
        <p:txBody>
          <a:bodyPr wrap="square" rtlCol="0">
            <a:spAutoFit/>
          </a:bodyPr>
          <a:lstStyle/>
          <a:p>
            <a:pPr algn="ctr"/>
            <a:r>
              <a:rPr lang="en-US" sz="1200" dirty="0">
                <a:solidFill>
                  <a:schemeClr val="bg1"/>
                </a:solidFill>
                <a:latin typeface="+mj-lt"/>
              </a:rPr>
              <a:t>AI</a:t>
            </a:r>
          </a:p>
        </p:txBody>
      </p:sp>
      <p:sp>
        <p:nvSpPr>
          <p:cNvPr id="31" name="TextBox 30">
            <a:extLst>
              <a:ext uri="{FF2B5EF4-FFF2-40B4-BE49-F238E27FC236}">
                <a16:creationId xmlns:a16="http://schemas.microsoft.com/office/drawing/2014/main" id="{A9DDA508-DB64-D5E6-1631-E2DF3D4FB586}"/>
              </a:ext>
            </a:extLst>
          </p:cNvPr>
          <p:cNvSpPr txBox="1"/>
          <p:nvPr/>
        </p:nvSpPr>
        <p:spPr>
          <a:xfrm>
            <a:off x="9096201" y="3670601"/>
            <a:ext cx="1044000" cy="276999"/>
          </a:xfrm>
          <a:prstGeom prst="rect">
            <a:avLst/>
          </a:prstGeom>
          <a:solidFill>
            <a:schemeClr val="accent3"/>
          </a:solidFill>
          <a:ln>
            <a:noFill/>
          </a:ln>
        </p:spPr>
        <p:txBody>
          <a:bodyPr wrap="square" rtlCol="0">
            <a:spAutoFit/>
          </a:bodyPr>
          <a:lstStyle/>
          <a:p>
            <a:pPr algn="ctr"/>
            <a:r>
              <a:rPr lang="en-US" sz="1200" dirty="0">
                <a:solidFill>
                  <a:schemeClr val="bg1"/>
                </a:solidFill>
                <a:latin typeface="+mj-lt"/>
              </a:rPr>
              <a:t>Life Sciences</a:t>
            </a:r>
          </a:p>
        </p:txBody>
      </p:sp>
      <p:sp>
        <p:nvSpPr>
          <p:cNvPr id="32" name="TextBox 31">
            <a:extLst>
              <a:ext uri="{FF2B5EF4-FFF2-40B4-BE49-F238E27FC236}">
                <a16:creationId xmlns:a16="http://schemas.microsoft.com/office/drawing/2014/main" id="{7623ADF5-2BDE-F31E-A087-956B2B1A613F}"/>
              </a:ext>
            </a:extLst>
          </p:cNvPr>
          <p:cNvSpPr txBox="1"/>
          <p:nvPr/>
        </p:nvSpPr>
        <p:spPr>
          <a:xfrm>
            <a:off x="7807569" y="3670601"/>
            <a:ext cx="1044000" cy="276999"/>
          </a:xfrm>
          <a:prstGeom prst="rect">
            <a:avLst/>
          </a:prstGeom>
          <a:solidFill>
            <a:schemeClr val="accent3"/>
          </a:solidFill>
          <a:ln>
            <a:noFill/>
          </a:ln>
        </p:spPr>
        <p:txBody>
          <a:bodyPr wrap="square" rtlCol="0">
            <a:spAutoFit/>
          </a:bodyPr>
          <a:lstStyle/>
          <a:p>
            <a:pPr algn="ctr"/>
            <a:r>
              <a:rPr lang="en-US" sz="1200" dirty="0">
                <a:solidFill>
                  <a:schemeClr val="bg1"/>
                </a:solidFill>
                <a:latin typeface="+mj-lt"/>
              </a:rPr>
              <a:t>Earth Sciences</a:t>
            </a:r>
          </a:p>
        </p:txBody>
      </p:sp>
      <p:sp>
        <p:nvSpPr>
          <p:cNvPr id="33" name="TextBox 32">
            <a:extLst>
              <a:ext uri="{FF2B5EF4-FFF2-40B4-BE49-F238E27FC236}">
                <a16:creationId xmlns:a16="http://schemas.microsoft.com/office/drawing/2014/main" id="{47336D1E-DEBD-8BE8-117B-6FB5BFF9524C}"/>
              </a:ext>
            </a:extLst>
          </p:cNvPr>
          <p:cNvSpPr txBox="1"/>
          <p:nvPr/>
        </p:nvSpPr>
        <p:spPr>
          <a:xfrm>
            <a:off x="10384834" y="3670601"/>
            <a:ext cx="1044000" cy="276999"/>
          </a:xfrm>
          <a:prstGeom prst="rect">
            <a:avLst/>
          </a:prstGeom>
          <a:solidFill>
            <a:schemeClr val="accent3"/>
          </a:solidFill>
          <a:ln>
            <a:noFill/>
          </a:ln>
        </p:spPr>
        <p:txBody>
          <a:bodyPr wrap="square" rtlCol="0">
            <a:spAutoFit/>
          </a:bodyPr>
          <a:lstStyle/>
          <a:p>
            <a:pPr algn="ctr"/>
            <a:r>
              <a:rPr lang="en-US" sz="1200" dirty="0">
                <a:solidFill>
                  <a:schemeClr val="bg1"/>
                </a:solidFill>
                <a:latin typeface="+mj-lt"/>
              </a:rPr>
              <a:t>Manufacturing</a:t>
            </a:r>
          </a:p>
        </p:txBody>
      </p:sp>
      <p:sp>
        <p:nvSpPr>
          <p:cNvPr id="34" name="Arrow: Right 33">
            <a:extLst>
              <a:ext uri="{FF2B5EF4-FFF2-40B4-BE49-F238E27FC236}">
                <a16:creationId xmlns:a16="http://schemas.microsoft.com/office/drawing/2014/main" id="{E351A5BA-87AA-7BBB-8C43-7FFD41B13E44}"/>
              </a:ext>
            </a:extLst>
          </p:cNvPr>
          <p:cNvSpPr/>
          <p:nvPr/>
        </p:nvSpPr>
        <p:spPr>
          <a:xfrm>
            <a:off x="6661478" y="3693788"/>
            <a:ext cx="215284" cy="23062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Rectangle 11">
            <a:extLst>
              <a:ext uri="{FF2B5EF4-FFF2-40B4-BE49-F238E27FC236}">
                <a16:creationId xmlns:a16="http://schemas.microsoft.com/office/drawing/2014/main" id="{D9424965-4C5B-EF3F-4955-348B3FB64D39}"/>
              </a:ext>
            </a:extLst>
          </p:cNvPr>
          <p:cNvSpPr/>
          <p:nvPr/>
        </p:nvSpPr>
        <p:spPr>
          <a:xfrm>
            <a:off x="402249" y="4621353"/>
            <a:ext cx="2252816" cy="1404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sz="1600" dirty="0">
                <a:solidFill>
                  <a:schemeClr val="tx1"/>
                </a:solidFill>
                <a:latin typeface="+mj-lt"/>
              </a:rPr>
              <a:t>Enable simple access to supercomputing resources</a:t>
            </a:r>
          </a:p>
        </p:txBody>
      </p:sp>
      <p:sp>
        <p:nvSpPr>
          <p:cNvPr id="20" name="Rectangle 19">
            <a:extLst>
              <a:ext uri="{FF2B5EF4-FFF2-40B4-BE49-F238E27FC236}">
                <a16:creationId xmlns:a16="http://schemas.microsoft.com/office/drawing/2014/main" id="{6B909D24-250C-1295-8082-FD950F69C9D2}"/>
              </a:ext>
            </a:extLst>
          </p:cNvPr>
          <p:cNvSpPr/>
          <p:nvPr/>
        </p:nvSpPr>
        <p:spPr>
          <a:xfrm>
            <a:off x="2909983" y="4621353"/>
            <a:ext cx="8972022" cy="1404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sz="2200" b="1" dirty="0">
                <a:solidFill>
                  <a:schemeClr val="tx1"/>
                </a:solidFill>
                <a:latin typeface="+mj-lt"/>
              </a:rPr>
              <a:t>Platform</a:t>
            </a:r>
          </a:p>
        </p:txBody>
      </p:sp>
      <p:sp>
        <p:nvSpPr>
          <p:cNvPr id="24" name="Rectangle 23">
            <a:extLst>
              <a:ext uri="{FF2B5EF4-FFF2-40B4-BE49-F238E27FC236}">
                <a16:creationId xmlns:a16="http://schemas.microsoft.com/office/drawing/2014/main" id="{9217C8EE-059B-8F5F-46EA-F2E58F8660BE}"/>
              </a:ext>
            </a:extLst>
          </p:cNvPr>
          <p:cNvSpPr/>
          <p:nvPr/>
        </p:nvSpPr>
        <p:spPr>
          <a:xfrm>
            <a:off x="4737253" y="4693353"/>
            <a:ext cx="7047395" cy="1260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35" name="TextBox 34">
            <a:extLst>
              <a:ext uri="{FF2B5EF4-FFF2-40B4-BE49-F238E27FC236}">
                <a16:creationId xmlns:a16="http://schemas.microsoft.com/office/drawing/2014/main" id="{6222DCCF-FBD5-473A-1ED0-B072AE59FE5C}"/>
              </a:ext>
            </a:extLst>
          </p:cNvPr>
          <p:cNvSpPr txBox="1"/>
          <p:nvPr/>
        </p:nvSpPr>
        <p:spPr>
          <a:xfrm>
            <a:off x="7557493" y="5174447"/>
            <a:ext cx="1128966" cy="276999"/>
          </a:xfrm>
          <a:prstGeom prst="rect">
            <a:avLst/>
          </a:prstGeom>
          <a:solidFill>
            <a:schemeClr val="bg1"/>
          </a:solidFill>
          <a:ln w="19050">
            <a:solidFill>
              <a:schemeClr val="accent2"/>
            </a:solidFill>
          </a:ln>
        </p:spPr>
        <p:txBody>
          <a:bodyPr wrap="square" rtlCol="0">
            <a:spAutoFit/>
          </a:bodyPr>
          <a:lstStyle/>
          <a:p>
            <a:r>
              <a:rPr lang="en-US" sz="1200" dirty="0">
                <a:latin typeface="+mj-lt"/>
              </a:rPr>
              <a:t>Data Movement</a:t>
            </a:r>
          </a:p>
        </p:txBody>
      </p:sp>
      <p:sp>
        <p:nvSpPr>
          <p:cNvPr id="36" name="TextBox 35">
            <a:extLst>
              <a:ext uri="{FF2B5EF4-FFF2-40B4-BE49-F238E27FC236}">
                <a16:creationId xmlns:a16="http://schemas.microsoft.com/office/drawing/2014/main" id="{DF24AB17-C8EC-DD11-745D-3691B257E2B3}"/>
              </a:ext>
            </a:extLst>
          </p:cNvPr>
          <p:cNvSpPr txBox="1"/>
          <p:nvPr/>
        </p:nvSpPr>
        <p:spPr>
          <a:xfrm>
            <a:off x="9436962" y="4818585"/>
            <a:ext cx="1578684" cy="276999"/>
          </a:xfrm>
          <a:prstGeom prst="rect">
            <a:avLst/>
          </a:prstGeom>
          <a:solidFill>
            <a:schemeClr val="bg1"/>
          </a:solidFill>
          <a:ln w="19050">
            <a:solidFill>
              <a:schemeClr val="accent2"/>
            </a:solidFill>
          </a:ln>
        </p:spPr>
        <p:txBody>
          <a:bodyPr wrap="square" rtlCol="0">
            <a:spAutoFit/>
          </a:bodyPr>
          <a:lstStyle/>
          <a:p>
            <a:r>
              <a:rPr lang="en-US" sz="1200" dirty="0">
                <a:latin typeface="+mj-lt"/>
              </a:rPr>
              <a:t>BYO Apps and Licenses</a:t>
            </a:r>
          </a:p>
        </p:txBody>
      </p:sp>
      <p:sp>
        <p:nvSpPr>
          <p:cNvPr id="37" name="TextBox 36">
            <a:extLst>
              <a:ext uri="{FF2B5EF4-FFF2-40B4-BE49-F238E27FC236}">
                <a16:creationId xmlns:a16="http://schemas.microsoft.com/office/drawing/2014/main" id="{5C5D21EF-02F8-D479-1ABC-EE571B840F1F}"/>
              </a:ext>
            </a:extLst>
          </p:cNvPr>
          <p:cNvSpPr txBox="1"/>
          <p:nvPr/>
        </p:nvSpPr>
        <p:spPr>
          <a:xfrm>
            <a:off x="4926696" y="5174447"/>
            <a:ext cx="1058440" cy="276999"/>
          </a:xfrm>
          <a:prstGeom prst="rect">
            <a:avLst/>
          </a:prstGeom>
          <a:solidFill>
            <a:schemeClr val="bg1"/>
          </a:solidFill>
          <a:ln w="19050">
            <a:solidFill>
              <a:schemeClr val="accent2"/>
            </a:solidFill>
          </a:ln>
        </p:spPr>
        <p:txBody>
          <a:bodyPr wrap="square" rtlCol="0">
            <a:spAutoFit/>
          </a:bodyPr>
          <a:lstStyle/>
          <a:p>
            <a:r>
              <a:rPr lang="en-US" sz="1200" dirty="0">
                <a:latin typeface="+mj-lt"/>
              </a:rPr>
              <a:t>Multi-tenancy</a:t>
            </a:r>
          </a:p>
        </p:txBody>
      </p:sp>
      <p:sp>
        <p:nvSpPr>
          <p:cNvPr id="38" name="TextBox 37">
            <a:extLst>
              <a:ext uri="{FF2B5EF4-FFF2-40B4-BE49-F238E27FC236}">
                <a16:creationId xmlns:a16="http://schemas.microsoft.com/office/drawing/2014/main" id="{F20D9CFD-A73B-B1E0-DE4C-5CC82A31367D}"/>
              </a:ext>
            </a:extLst>
          </p:cNvPr>
          <p:cNvSpPr txBox="1"/>
          <p:nvPr/>
        </p:nvSpPr>
        <p:spPr>
          <a:xfrm>
            <a:off x="5315735" y="4818585"/>
            <a:ext cx="2265274" cy="276999"/>
          </a:xfrm>
          <a:prstGeom prst="rect">
            <a:avLst/>
          </a:prstGeom>
          <a:solidFill>
            <a:schemeClr val="bg1"/>
          </a:solidFill>
          <a:ln w="19050">
            <a:solidFill>
              <a:schemeClr val="accent2"/>
            </a:solidFill>
          </a:ln>
        </p:spPr>
        <p:txBody>
          <a:bodyPr wrap="square" rtlCol="0">
            <a:spAutoFit/>
          </a:bodyPr>
          <a:lstStyle/>
          <a:p>
            <a:r>
              <a:rPr lang="en-US" sz="1200" dirty="0">
                <a:latin typeface="+mj-lt"/>
              </a:rPr>
              <a:t>Compile/Debug/Performance Tools</a:t>
            </a:r>
          </a:p>
        </p:txBody>
      </p:sp>
      <p:sp>
        <p:nvSpPr>
          <p:cNvPr id="39" name="TextBox 38">
            <a:extLst>
              <a:ext uri="{FF2B5EF4-FFF2-40B4-BE49-F238E27FC236}">
                <a16:creationId xmlns:a16="http://schemas.microsoft.com/office/drawing/2014/main" id="{089DF15B-B020-C3EC-E839-89489F65DE0D}"/>
              </a:ext>
            </a:extLst>
          </p:cNvPr>
          <p:cNvSpPr txBox="1"/>
          <p:nvPr/>
        </p:nvSpPr>
        <p:spPr>
          <a:xfrm>
            <a:off x="8050032" y="4818585"/>
            <a:ext cx="917908" cy="276999"/>
          </a:xfrm>
          <a:prstGeom prst="rect">
            <a:avLst/>
          </a:prstGeom>
          <a:solidFill>
            <a:schemeClr val="bg1"/>
          </a:solidFill>
          <a:ln w="19050">
            <a:solidFill>
              <a:schemeClr val="accent2"/>
            </a:solidFill>
          </a:ln>
        </p:spPr>
        <p:txBody>
          <a:bodyPr wrap="square" rtlCol="0">
            <a:spAutoFit/>
          </a:bodyPr>
          <a:lstStyle/>
          <a:p>
            <a:r>
              <a:rPr lang="en-US" sz="1200" dirty="0">
                <a:latin typeface="+mj-lt"/>
              </a:rPr>
              <a:t>OS Support</a:t>
            </a:r>
          </a:p>
        </p:txBody>
      </p:sp>
      <p:sp>
        <p:nvSpPr>
          <p:cNvPr id="40" name="TextBox 39">
            <a:extLst>
              <a:ext uri="{FF2B5EF4-FFF2-40B4-BE49-F238E27FC236}">
                <a16:creationId xmlns:a16="http://schemas.microsoft.com/office/drawing/2014/main" id="{D2E3CCBD-1070-E2D2-3DE1-DC2EDDDE22F6}"/>
              </a:ext>
            </a:extLst>
          </p:cNvPr>
          <p:cNvSpPr txBox="1"/>
          <p:nvPr/>
        </p:nvSpPr>
        <p:spPr>
          <a:xfrm>
            <a:off x="6057808" y="5174447"/>
            <a:ext cx="1427013" cy="276999"/>
          </a:xfrm>
          <a:prstGeom prst="rect">
            <a:avLst/>
          </a:prstGeom>
          <a:solidFill>
            <a:schemeClr val="bg1"/>
          </a:solidFill>
          <a:ln w="19050">
            <a:solidFill>
              <a:schemeClr val="accent2"/>
            </a:solidFill>
          </a:ln>
        </p:spPr>
        <p:txBody>
          <a:bodyPr wrap="square" rtlCol="0">
            <a:spAutoFit/>
          </a:bodyPr>
          <a:lstStyle/>
          <a:p>
            <a:r>
              <a:rPr lang="en-US" sz="1200" dirty="0">
                <a:latin typeface="+mj-lt"/>
              </a:rPr>
              <a:t>Security / Monitoring</a:t>
            </a:r>
          </a:p>
        </p:txBody>
      </p:sp>
      <p:sp>
        <p:nvSpPr>
          <p:cNvPr id="41" name="TextBox 40">
            <a:extLst>
              <a:ext uri="{FF2B5EF4-FFF2-40B4-BE49-F238E27FC236}">
                <a16:creationId xmlns:a16="http://schemas.microsoft.com/office/drawing/2014/main" id="{7851544D-63C4-9F7E-7A54-8B02D992F816}"/>
              </a:ext>
            </a:extLst>
          </p:cNvPr>
          <p:cNvSpPr txBox="1"/>
          <p:nvPr/>
        </p:nvSpPr>
        <p:spPr>
          <a:xfrm>
            <a:off x="8759131" y="5174447"/>
            <a:ext cx="1522320" cy="276999"/>
          </a:xfrm>
          <a:prstGeom prst="rect">
            <a:avLst/>
          </a:prstGeom>
          <a:solidFill>
            <a:schemeClr val="bg1"/>
          </a:solidFill>
          <a:ln w="19050">
            <a:solidFill>
              <a:schemeClr val="accent2"/>
            </a:solidFill>
          </a:ln>
        </p:spPr>
        <p:txBody>
          <a:bodyPr wrap="square" lIns="72000" rIns="72000" rtlCol="0">
            <a:spAutoFit/>
          </a:bodyPr>
          <a:lstStyle/>
          <a:p>
            <a:r>
              <a:rPr lang="en-US" sz="1200" dirty="0">
                <a:latin typeface="+mj-lt"/>
              </a:rPr>
              <a:t>Consumption Analytics</a:t>
            </a:r>
          </a:p>
        </p:txBody>
      </p:sp>
      <p:sp>
        <p:nvSpPr>
          <p:cNvPr id="42" name="TextBox 41">
            <a:extLst>
              <a:ext uri="{FF2B5EF4-FFF2-40B4-BE49-F238E27FC236}">
                <a16:creationId xmlns:a16="http://schemas.microsoft.com/office/drawing/2014/main" id="{3515CCD8-CAE9-C21F-B844-3169E3B0648C}"/>
              </a:ext>
            </a:extLst>
          </p:cNvPr>
          <p:cNvSpPr txBox="1"/>
          <p:nvPr/>
        </p:nvSpPr>
        <p:spPr>
          <a:xfrm>
            <a:off x="10354122" y="5174447"/>
            <a:ext cx="1251433" cy="276999"/>
          </a:xfrm>
          <a:prstGeom prst="rect">
            <a:avLst/>
          </a:prstGeom>
          <a:solidFill>
            <a:schemeClr val="bg1"/>
          </a:solidFill>
          <a:ln w="19050">
            <a:solidFill>
              <a:schemeClr val="accent2"/>
            </a:solidFill>
          </a:ln>
        </p:spPr>
        <p:txBody>
          <a:bodyPr wrap="square" rtlCol="0">
            <a:spAutoFit/>
          </a:bodyPr>
          <a:lstStyle/>
          <a:p>
            <a:r>
              <a:rPr lang="en-US" sz="1200" dirty="0">
                <a:latin typeface="+mj-lt"/>
              </a:rPr>
              <a:t>Multi-site Support</a:t>
            </a:r>
          </a:p>
        </p:txBody>
      </p:sp>
      <p:sp>
        <p:nvSpPr>
          <p:cNvPr id="43" name="TextBox 42">
            <a:extLst>
              <a:ext uri="{FF2B5EF4-FFF2-40B4-BE49-F238E27FC236}">
                <a16:creationId xmlns:a16="http://schemas.microsoft.com/office/drawing/2014/main" id="{B58F20AA-EAAE-D1E0-7CF0-1C398DA9A7FC}"/>
              </a:ext>
            </a:extLst>
          </p:cNvPr>
          <p:cNvSpPr txBox="1"/>
          <p:nvPr/>
        </p:nvSpPr>
        <p:spPr>
          <a:xfrm>
            <a:off x="5662307" y="5544373"/>
            <a:ext cx="786065" cy="276999"/>
          </a:xfrm>
          <a:prstGeom prst="rect">
            <a:avLst/>
          </a:prstGeom>
          <a:solidFill>
            <a:schemeClr val="accent2"/>
          </a:solidFill>
          <a:ln w="12700">
            <a:noFill/>
          </a:ln>
        </p:spPr>
        <p:txBody>
          <a:bodyPr wrap="square" rtlCol="0">
            <a:spAutoFit/>
          </a:bodyPr>
          <a:lstStyle/>
          <a:p>
            <a:r>
              <a:rPr lang="en-US" sz="1200" dirty="0">
                <a:latin typeface="+mj-lt"/>
              </a:rPr>
              <a:t>DevCloud</a:t>
            </a:r>
          </a:p>
        </p:txBody>
      </p:sp>
      <p:sp>
        <p:nvSpPr>
          <p:cNvPr id="44" name="TextBox 43">
            <a:extLst>
              <a:ext uri="{FF2B5EF4-FFF2-40B4-BE49-F238E27FC236}">
                <a16:creationId xmlns:a16="http://schemas.microsoft.com/office/drawing/2014/main" id="{D0C420B1-6FF1-4741-A238-A395E8888D00}"/>
              </a:ext>
            </a:extLst>
          </p:cNvPr>
          <p:cNvSpPr txBox="1"/>
          <p:nvPr/>
        </p:nvSpPr>
        <p:spPr>
          <a:xfrm>
            <a:off x="7699054" y="5547314"/>
            <a:ext cx="459044" cy="276999"/>
          </a:xfrm>
          <a:prstGeom prst="rect">
            <a:avLst/>
          </a:prstGeom>
          <a:solidFill>
            <a:schemeClr val="accent2"/>
          </a:solidFill>
          <a:ln w="12700">
            <a:noFill/>
          </a:ln>
        </p:spPr>
        <p:txBody>
          <a:bodyPr wrap="square" rtlCol="0">
            <a:spAutoFit/>
          </a:bodyPr>
          <a:lstStyle/>
          <a:p>
            <a:r>
              <a:rPr lang="en-US" sz="1200" dirty="0">
                <a:latin typeface="+mj-lt"/>
              </a:rPr>
              <a:t>CPU</a:t>
            </a:r>
          </a:p>
        </p:txBody>
      </p:sp>
      <p:sp>
        <p:nvSpPr>
          <p:cNvPr id="45" name="TextBox 44">
            <a:extLst>
              <a:ext uri="{FF2B5EF4-FFF2-40B4-BE49-F238E27FC236}">
                <a16:creationId xmlns:a16="http://schemas.microsoft.com/office/drawing/2014/main" id="{D342FE35-A79B-1271-920E-54D5F999E11E}"/>
              </a:ext>
            </a:extLst>
          </p:cNvPr>
          <p:cNvSpPr txBox="1"/>
          <p:nvPr/>
        </p:nvSpPr>
        <p:spPr>
          <a:xfrm>
            <a:off x="8332399" y="5544374"/>
            <a:ext cx="733522" cy="276999"/>
          </a:xfrm>
          <a:prstGeom prst="rect">
            <a:avLst/>
          </a:prstGeom>
          <a:solidFill>
            <a:schemeClr val="accent2"/>
          </a:solidFill>
          <a:ln w="12700">
            <a:noFill/>
          </a:ln>
        </p:spPr>
        <p:txBody>
          <a:bodyPr wrap="square" rtlCol="0">
            <a:spAutoFit/>
          </a:bodyPr>
          <a:lstStyle/>
          <a:p>
            <a:r>
              <a:rPr lang="en-US" sz="1200" dirty="0">
                <a:latin typeface="+mj-lt"/>
              </a:rPr>
              <a:t>Storage</a:t>
            </a:r>
          </a:p>
        </p:txBody>
      </p:sp>
      <p:sp>
        <p:nvSpPr>
          <p:cNvPr id="46" name="TextBox 45">
            <a:extLst>
              <a:ext uri="{FF2B5EF4-FFF2-40B4-BE49-F238E27FC236}">
                <a16:creationId xmlns:a16="http://schemas.microsoft.com/office/drawing/2014/main" id="{0A1AA74A-A8D1-8F2B-44E0-B7DA13B7F81C}"/>
              </a:ext>
            </a:extLst>
          </p:cNvPr>
          <p:cNvSpPr txBox="1"/>
          <p:nvPr/>
        </p:nvSpPr>
        <p:spPr>
          <a:xfrm>
            <a:off x="9223639" y="5545247"/>
            <a:ext cx="1578563" cy="276999"/>
          </a:xfrm>
          <a:prstGeom prst="rect">
            <a:avLst/>
          </a:prstGeom>
          <a:solidFill>
            <a:schemeClr val="accent2"/>
          </a:solidFill>
          <a:ln w="12700">
            <a:noFill/>
          </a:ln>
        </p:spPr>
        <p:txBody>
          <a:bodyPr wrap="square" rtlCol="0">
            <a:spAutoFit/>
          </a:bodyPr>
          <a:lstStyle/>
          <a:p>
            <a:r>
              <a:rPr lang="en-US" sz="1200" dirty="0">
                <a:latin typeface="+mj-lt"/>
              </a:rPr>
              <a:t>High-Perf Interconnect</a:t>
            </a:r>
          </a:p>
        </p:txBody>
      </p:sp>
      <p:sp>
        <p:nvSpPr>
          <p:cNvPr id="47" name="TextBox 46">
            <a:extLst>
              <a:ext uri="{FF2B5EF4-FFF2-40B4-BE49-F238E27FC236}">
                <a16:creationId xmlns:a16="http://schemas.microsoft.com/office/drawing/2014/main" id="{2CF1D9E9-6374-5076-DFC0-ABAABBB2602D}"/>
              </a:ext>
            </a:extLst>
          </p:cNvPr>
          <p:cNvSpPr txBox="1"/>
          <p:nvPr/>
        </p:nvSpPr>
        <p:spPr>
          <a:xfrm>
            <a:off x="6608436" y="5551122"/>
            <a:ext cx="906040" cy="276999"/>
          </a:xfrm>
          <a:prstGeom prst="rect">
            <a:avLst/>
          </a:prstGeom>
          <a:solidFill>
            <a:schemeClr val="accent2"/>
          </a:solidFill>
          <a:ln w="12700">
            <a:noFill/>
          </a:ln>
        </p:spPr>
        <p:txBody>
          <a:bodyPr wrap="square" rtlCol="0">
            <a:spAutoFit/>
          </a:bodyPr>
          <a:lstStyle/>
          <a:p>
            <a:r>
              <a:rPr lang="en-US" sz="1200" dirty="0">
                <a:latin typeface="+mj-lt"/>
              </a:rPr>
              <a:t>ProdCloud</a:t>
            </a:r>
          </a:p>
        </p:txBody>
      </p:sp>
      <p:sp>
        <p:nvSpPr>
          <p:cNvPr id="3" name="Title 2">
            <a:extLst>
              <a:ext uri="{FF2B5EF4-FFF2-40B4-BE49-F238E27FC236}">
                <a16:creationId xmlns:a16="http://schemas.microsoft.com/office/drawing/2014/main" id="{F69ADA35-C183-B19F-0D14-D37CC66DC5FC}"/>
              </a:ext>
            </a:extLst>
          </p:cNvPr>
          <p:cNvSpPr>
            <a:spLocks noGrp="1"/>
          </p:cNvSpPr>
          <p:nvPr>
            <p:ph type="title"/>
          </p:nvPr>
        </p:nvSpPr>
        <p:spPr/>
        <p:txBody>
          <a:bodyPr/>
          <a:lstStyle/>
          <a:p>
            <a:r>
              <a:rPr lang="en-US" dirty="0"/>
              <a:t>The HPE Vision: A federation of systems for integrated workflows</a:t>
            </a:r>
          </a:p>
        </p:txBody>
      </p:sp>
      <p:sp>
        <p:nvSpPr>
          <p:cNvPr id="15" name="Slide Number Placeholder 2">
            <a:extLst>
              <a:ext uri="{FF2B5EF4-FFF2-40B4-BE49-F238E27FC236}">
                <a16:creationId xmlns:a16="http://schemas.microsoft.com/office/drawing/2014/main" id="{589FEEB8-F803-1DFA-67F5-26A37423A1CF}"/>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32</a:t>
            </a:fld>
            <a:endParaRPr lang="en-US"/>
          </a:p>
        </p:txBody>
      </p:sp>
      <p:sp>
        <p:nvSpPr>
          <p:cNvPr id="17" name="Footer Placeholder 3">
            <a:extLst>
              <a:ext uri="{FF2B5EF4-FFF2-40B4-BE49-F238E27FC236}">
                <a16:creationId xmlns:a16="http://schemas.microsoft.com/office/drawing/2014/main" id="{4BAADEAE-EE3E-BE3F-3700-9DC86CFBE1D8}"/>
              </a:ext>
            </a:extLst>
          </p:cNvPr>
          <p:cNvSpPr>
            <a:spLocks noGrp="1"/>
          </p:cNvSpPr>
          <p:nvPr>
            <p:ph type="ftr" sz="quarter" idx="10"/>
          </p:nvPr>
        </p:nvSpPr>
        <p:spPr>
          <a:xfrm>
            <a:off x="3721696" y="6129337"/>
            <a:ext cx="7481160" cy="411581"/>
          </a:xfrm>
        </p:spPr>
        <p:txBody>
          <a:bodyPr/>
          <a:lstStyle/>
          <a:p>
            <a:r>
              <a:rPr lang="en-US"/>
              <a:t>Confidential | Authorized </a:t>
            </a:r>
          </a:p>
        </p:txBody>
      </p:sp>
      <p:sp>
        <p:nvSpPr>
          <p:cNvPr id="54" name="Arrow: Chevron 53">
            <a:extLst>
              <a:ext uri="{FF2B5EF4-FFF2-40B4-BE49-F238E27FC236}">
                <a16:creationId xmlns:a16="http://schemas.microsoft.com/office/drawing/2014/main" id="{9A1D4993-2A2B-20EA-9903-83CA87D63258}"/>
              </a:ext>
            </a:extLst>
          </p:cNvPr>
          <p:cNvSpPr/>
          <p:nvPr/>
        </p:nvSpPr>
        <p:spPr bwMode="ltGray">
          <a:xfrm rot="16200000">
            <a:off x="1440946" y="2425693"/>
            <a:ext cx="175423" cy="547140"/>
          </a:xfrm>
          <a:prstGeom prst="chevron">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sp>
        <p:nvSpPr>
          <p:cNvPr id="55" name="Arrow: Chevron 54">
            <a:extLst>
              <a:ext uri="{FF2B5EF4-FFF2-40B4-BE49-F238E27FC236}">
                <a16:creationId xmlns:a16="http://schemas.microsoft.com/office/drawing/2014/main" id="{BD7A56FC-DDCD-148E-6AFE-D5DC5F5CB734}"/>
              </a:ext>
            </a:extLst>
          </p:cNvPr>
          <p:cNvSpPr/>
          <p:nvPr/>
        </p:nvSpPr>
        <p:spPr bwMode="ltGray">
          <a:xfrm rot="16200000">
            <a:off x="1440946" y="4175086"/>
            <a:ext cx="175423" cy="547140"/>
          </a:xfrm>
          <a:prstGeom prst="chevron">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spTree>
    <p:extLst>
      <p:ext uri="{BB962C8B-B14F-4D97-AF65-F5344CB8AC3E}">
        <p14:creationId xmlns:p14="http://schemas.microsoft.com/office/powerpoint/2010/main" val="46163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AF7D1-F8DB-C6D2-6F84-C6F0A43FAF66}"/>
              </a:ext>
            </a:extLst>
          </p:cNvPr>
          <p:cNvSpPr>
            <a:spLocks noGrp="1"/>
          </p:cNvSpPr>
          <p:nvPr>
            <p:ph type="title"/>
          </p:nvPr>
        </p:nvSpPr>
        <p:spPr/>
        <p:txBody>
          <a:bodyPr>
            <a:noAutofit/>
          </a:bodyPr>
          <a:lstStyle/>
          <a:p>
            <a:r>
              <a:rPr lang="en-US" sz="2800" b="1" dirty="0"/>
              <a:t>The HPE Opportunity: Enable </a:t>
            </a:r>
            <a:r>
              <a:rPr lang="en-US" sz="2800" b="1" kern="0" dirty="0">
                <a:blipFill dpi="0" rotWithShape="1">
                  <a:blip r:embed="rId3">
                    <a:extLst>
                      <a:ext uri="{28A0092B-C50C-407E-A947-70E740481C1C}">
                        <a14:useLocalDpi xmlns:a14="http://schemas.microsoft.com/office/drawing/2010/main" val="0"/>
                      </a:ext>
                    </a:extLst>
                  </a:blip>
                  <a:srcRect/>
                  <a:stretch>
                    <a:fillRect/>
                  </a:stretch>
                </a:blipFill>
                <a:ea typeface="+mn-ea"/>
                <a:cs typeface="+mn-cs"/>
              </a:rPr>
              <a:t>ACCESS</a:t>
            </a:r>
            <a:r>
              <a:rPr lang="en-US" sz="2800" b="1" dirty="0"/>
              <a:t> to supercomputing on demand to advance transformation and improve decisions</a:t>
            </a:r>
          </a:p>
        </p:txBody>
      </p:sp>
      <p:sp>
        <p:nvSpPr>
          <p:cNvPr id="22" name="TextBox 21">
            <a:extLst>
              <a:ext uri="{FF2B5EF4-FFF2-40B4-BE49-F238E27FC236}">
                <a16:creationId xmlns:a16="http://schemas.microsoft.com/office/drawing/2014/main" id="{E7023904-EAE0-2397-03A9-B403E06DDB2A}"/>
              </a:ext>
            </a:extLst>
          </p:cNvPr>
          <p:cNvSpPr txBox="1"/>
          <p:nvPr/>
        </p:nvSpPr>
        <p:spPr>
          <a:xfrm>
            <a:off x="379948" y="1475847"/>
            <a:ext cx="11177734" cy="472012"/>
          </a:xfrm>
          <a:prstGeom prst="rect">
            <a:avLst/>
          </a:prstGeom>
          <a:noFill/>
          <a:ln w="57150">
            <a:noFill/>
            <a:miter lim="800000"/>
          </a:ln>
        </p:spPr>
        <p:txBody>
          <a:bodyPr wrap="square" lIns="0" tIns="90000" rIns="90000" bIns="90000" rtlCol="0" anchor="ctr" anchorCtr="0">
            <a:noAutofit/>
          </a:bodyPr>
          <a:lstStyle/>
          <a:p>
            <a:pPr marL="0" marR="0" lvl="0" indent="0" defTabSz="914400" rtl="0" eaLnBrk="1" fontAlgn="auto" latinLnBrk="0" hangingPunct="1">
              <a:lnSpc>
                <a:spcPct val="90000"/>
              </a:lnSpc>
              <a:spcBef>
                <a:spcPts val="0"/>
              </a:spcBef>
              <a:spcAft>
                <a:spcPts val="0"/>
              </a:spcAft>
              <a:buClrTx/>
              <a:buSzTx/>
              <a:buFont typeface="MetricHPE" panose="020B0503030202060203" pitchFamily="34" charset="0"/>
              <a:buNone/>
              <a:tabLst/>
              <a:defRPr/>
            </a:pPr>
            <a:r>
              <a:rPr kumimoji="0" lang="en-US" sz="2200" b="1" i="0" u="none" strike="noStrike" kern="1200" cap="none" spc="0" normalizeH="0" baseline="0" noProof="0" dirty="0">
                <a:ln>
                  <a:noFill/>
                </a:ln>
                <a:effectLst/>
                <a:uLnTx/>
                <a:uFillTx/>
                <a:latin typeface="MetricHPE" panose="020B0503030202060203" pitchFamily="34" charset="0"/>
                <a:ea typeface="+mn-ea"/>
                <a:cs typeface="+mn-cs"/>
              </a:rPr>
              <a:t>Scaling simulation and AI workloads </a:t>
            </a:r>
            <a:r>
              <a:rPr kumimoji="0" lang="en-US" sz="2200" b="1" i="0" u="none" strike="noStrike" kern="1200" cap="none" spc="0" normalizeH="0" baseline="0" noProof="0" dirty="0" err="1">
                <a:ln>
                  <a:noFill/>
                </a:ln>
                <a:effectLst/>
                <a:uLnTx/>
                <a:uFillTx/>
                <a:latin typeface="MetricHPE" panose="020B0503030202060203" pitchFamily="34" charset="0"/>
                <a:ea typeface="+mn-ea"/>
                <a:cs typeface="+mn-cs"/>
              </a:rPr>
              <a:t>fo</a:t>
            </a:r>
            <a:r>
              <a:rPr kumimoji="0" lang="en-US" sz="2200" b="1" i="0" u="none" strike="noStrike" kern="1200" cap="none" spc="0" normalizeH="0" baseline="0" noProof="0" dirty="0">
                <a:ln>
                  <a:noFill/>
                </a:ln>
                <a:effectLst/>
                <a:uLnTx/>
                <a:uFillTx/>
                <a:latin typeface="MetricHPE" panose="020B0503030202060203" pitchFamily="34" charset="0"/>
                <a:ea typeface="+mn-ea"/>
                <a:cs typeface="+mn-cs"/>
              </a:rPr>
              <a:t>r large-scale production is difficult for enterprises today</a:t>
            </a:r>
          </a:p>
        </p:txBody>
      </p:sp>
      <p:sp>
        <p:nvSpPr>
          <p:cNvPr id="32" name="Rectangle 31">
            <a:extLst>
              <a:ext uri="{FF2B5EF4-FFF2-40B4-BE49-F238E27FC236}">
                <a16:creationId xmlns:a16="http://schemas.microsoft.com/office/drawing/2014/main" id="{0DA71A5F-AA48-DCD7-AB36-7C650ADB2B81}"/>
              </a:ext>
            </a:extLst>
          </p:cNvPr>
          <p:cNvSpPr/>
          <p:nvPr/>
        </p:nvSpPr>
        <p:spPr bwMode="ltGray">
          <a:xfrm>
            <a:off x="7924800" y="2100813"/>
            <a:ext cx="3632882" cy="3832731"/>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216000" tIns="91440" rIns="216000" bIns="91440" rtlCol="0" anchor="ctr"/>
          <a:lstStyle/>
          <a:p>
            <a:pPr marR="0" lvl="0" defTabSz="914400" rtl="0" eaLnBrk="1" fontAlgn="auto" latinLnBrk="0" hangingPunct="1">
              <a:lnSpc>
                <a:spcPct val="100000"/>
              </a:lnSpc>
              <a:spcBef>
                <a:spcPts val="0"/>
              </a:spcBef>
              <a:spcAft>
                <a:spcPts val="0"/>
              </a:spcAft>
              <a:buClrTx/>
              <a:buSzTx/>
              <a:tabLst/>
              <a:defRPr/>
            </a:pPr>
            <a:r>
              <a:rPr kumimoji="0" lang="en-US" sz="2000" b="1" i="0" strike="noStrike" kern="1200" cap="none" spc="0" normalizeH="0" baseline="0" noProof="0" dirty="0">
                <a:ln>
                  <a:noFill/>
                </a:ln>
                <a:solidFill>
                  <a:schemeClr val="tx1"/>
                </a:solidFill>
                <a:effectLst/>
                <a:uLnTx/>
                <a:uFillTx/>
                <a:latin typeface="MetricHPE (Body)"/>
                <a:cs typeface="Arial"/>
              </a:rPr>
              <a:t>Desired State</a:t>
            </a:r>
            <a:endParaRPr kumimoji="0" lang="en-US" sz="1800" b="0" i="0" u="none" strike="noStrike" kern="1200" cap="none" spc="0" normalizeH="0" baseline="0" noProof="0" dirty="0">
              <a:ln>
                <a:noFill/>
              </a:ln>
              <a:solidFill>
                <a:schemeClr val="tx1"/>
              </a:solidFill>
              <a:effectLst/>
              <a:uLnTx/>
              <a:uFillTx/>
              <a:latin typeface="MetricHPE (Body)"/>
            </a:endParaRPr>
          </a:p>
          <a:p>
            <a:pPr marL="180000" marR="0" lvl="0" indent="-1800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solidFill>
                <a:effectLst/>
                <a:uLnTx/>
                <a:uFillTx/>
                <a:latin typeface="MetricHPE (Body)"/>
                <a:cs typeface="MetricHPE Light"/>
              </a:rPr>
              <a:t>Capability to run massive mod/sim and parallel computing</a:t>
            </a:r>
            <a:endParaRPr kumimoji="0" lang="en-US" b="0" i="0" u="none" strike="noStrike" kern="1200" cap="none" spc="0" normalizeH="0" baseline="0" noProof="0" dirty="0">
              <a:ln>
                <a:noFill/>
              </a:ln>
              <a:solidFill>
                <a:schemeClr val="tx1"/>
              </a:solidFill>
              <a:effectLst/>
              <a:uLnTx/>
              <a:uFillTx/>
              <a:latin typeface="MetricHPE (Body)"/>
            </a:endParaRPr>
          </a:p>
          <a:p>
            <a:pPr marL="180000" marR="0" lvl="0" indent="-1800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solidFill>
                <a:effectLst/>
                <a:uLnTx/>
                <a:uFillTx/>
                <a:latin typeface="MetricHPE (Body)"/>
                <a:cs typeface="MetricHPE Light"/>
              </a:rPr>
              <a:t>Software and platform that </a:t>
            </a:r>
            <a:r>
              <a:rPr lang="en-US" dirty="0">
                <a:solidFill>
                  <a:schemeClr val="tx1"/>
                </a:solidFill>
                <a:latin typeface="MetricHPE (Body)"/>
                <a:cs typeface="MetricHPE Light"/>
              </a:rPr>
              <a:t>accelerates delivery of business value, broadly or domain-specific</a:t>
            </a:r>
            <a:endParaRPr kumimoji="0" lang="en-US" b="0" i="0" u="none" strike="noStrike" kern="1200" cap="none" spc="0" normalizeH="0" baseline="0" noProof="0" dirty="0">
              <a:ln>
                <a:noFill/>
              </a:ln>
              <a:solidFill>
                <a:schemeClr val="tx1"/>
              </a:solidFill>
              <a:effectLst/>
              <a:uLnTx/>
              <a:uFillTx/>
              <a:latin typeface="MetricHPE (Body)"/>
            </a:endParaRPr>
          </a:p>
          <a:p>
            <a:pPr marL="180000" marR="0" lvl="0" indent="-1800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solidFill>
                <a:effectLst/>
                <a:uLnTx/>
                <a:uFillTx/>
                <a:latin typeface="MetricHPE (Body)"/>
                <a:cs typeface="MetricHPE Light"/>
              </a:rPr>
              <a:t>Faster, less expensive access to true supercomputing technologies</a:t>
            </a:r>
            <a:endParaRPr kumimoji="0" lang="en-US" b="0" i="0" u="none" strike="noStrike" kern="1200" cap="none" spc="0" normalizeH="0" baseline="0" noProof="0" dirty="0">
              <a:ln>
                <a:noFill/>
              </a:ln>
              <a:solidFill>
                <a:schemeClr val="tx1"/>
              </a:solidFill>
              <a:effectLst/>
              <a:uLnTx/>
              <a:uFillTx/>
              <a:latin typeface="MetricHPE (Body)"/>
            </a:endParaRPr>
          </a:p>
          <a:p>
            <a:pPr marL="180000" marR="0" lvl="0" indent="-1800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solidFill>
                <a:effectLst/>
                <a:uLnTx/>
                <a:uFillTx/>
                <a:latin typeface="MetricHPE (Body)"/>
                <a:cs typeface="MetricHPE Light"/>
              </a:rPr>
              <a:t>No in-house expertise required</a:t>
            </a:r>
            <a:endParaRPr kumimoji="0" lang="en-US" b="0" i="0" u="none" strike="noStrike" kern="1200" cap="none" spc="0" normalizeH="0" baseline="0" noProof="0" dirty="0">
              <a:ln>
                <a:noFill/>
              </a:ln>
              <a:solidFill>
                <a:schemeClr val="tx1"/>
              </a:solidFill>
              <a:effectLst/>
              <a:uLnTx/>
              <a:uFillTx/>
              <a:latin typeface="MetricHPE (Body)"/>
            </a:endParaRPr>
          </a:p>
          <a:p>
            <a:pPr marL="180000" marR="0" lvl="0" indent="-1800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solidFill>
                <a:effectLst/>
                <a:uLnTx/>
                <a:uFillTx/>
                <a:latin typeface="MetricHPE (Body)"/>
                <a:cs typeface="MetricHPE Light"/>
              </a:rPr>
              <a:t>A trusted, proven technology partner</a:t>
            </a:r>
            <a:endParaRPr kumimoji="0" lang="en-US" b="0" i="0" u="none" strike="noStrike" kern="1200" cap="none" spc="0" normalizeH="0" baseline="0" noProof="0" dirty="0">
              <a:ln>
                <a:noFill/>
              </a:ln>
              <a:solidFill>
                <a:schemeClr val="tx1"/>
              </a:solidFill>
              <a:effectLst/>
              <a:uLnTx/>
              <a:uFillTx/>
              <a:latin typeface="MetricHPE (Body)"/>
            </a:endParaRPr>
          </a:p>
        </p:txBody>
      </p:sp>
      <p:grpSp>
        <p:nvGrpSpPr>
          <p:cNvPr id="10" name="Group 9">
            <a:extLst>
              <a:ext uri="{FF2B5EF4-FFF2-40B4-BE49-F238E27FC236}">
                <a16:creationId xmlns:a16="http://schemas.microsoft.com/office/drawing/2014/main" id="{FA41250A-4B45-2879-665D-5AD4CF99E1BA}"/>
              </a:ext>
            </a:extLst>
          </p:cNvPr>
          <p:cNvGrpSpPr/>
          <p:nvPr/>
        </p:nvGrpSpPr>
        <p:grpSpPr>
          <a:xfrm>
            <a:off x="379947" y="2100813"/>
            <a:ext cx="7294482" cy="3832731"/>
            <a:chOff x="379947" y="2029009"/>
            <a:chExt cx="6586909" cy="3810315"/>
          </a:xfrm>
        </p:grpSpPr>
        <p:sp>
          <p:nvSpPr>
            <p:cNvPr id="4" name="Rectangle 3">
              <a:extLst>
                <a:ext uri="{FF2B5EF4-FFF2-40B4-BE49-F238E27FC236}">
                  <a16:creationId xmlns:a16="http://schemas.microsoft.com/office/drawing/2014/main" id="{F9BCE686-D256-B26B-65C4-401EE9EB7ED2}"/>
                </a:ext>
              </a:extLst>
            </p:cNvPr>
            <p:cNvSpPr/>
            <p:nvPr/>
          </p:nvSpPr>
          <p:spPr bwMode="ltGray">
            <a:xfrm>
              <a:off x="379947" y="2029009"/>
              <a:ext cx="6586909" cy="821010"/>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tIns="91440" rIns="108000" bIns="91440" rtlCol="0" anchor="ctr"/>
            <a:lstStyle/>
            <a:p>
              <a:pPr>
                <a:defRPr/>
              </a:pPr>
              <a:r>
                <a:rPr kumimoji="0" lang="en-US" sz="2000" b="1" i="0" u="none" strike="noStrike" kern="1200" cap="none" spc="0" normalizeH="0" baseline="0" noProof="0" dirty="0">
                  <a:ln>
                    <a:noFill/>
                  </a:ln>
                  <a:solidFill>
                    <a:prstClr val="white"/>
                  </a:solidFill>
                  <a:effectLst/>
                  <a:uLnTx/>
                  <a:uFillTx/>
                  <a:latin typeface="MetricHPE"/>
                  <a:ea typeface="+mn-ea"/>
                  <a:cs typeface="Arial" panose="020B0604020202020204" pitchFamily="34" charset="0"/>
                </a:rPr>
                <a:t>Increasing need for on-demand capability computing</a:t>
              </a:r>
            </a:p>
          </p:txBody>
        </p:sp>
        <p:sp>
          <p:nvSpPr>
            <p:cNvPr id="6" name="Rectangle 5">
              <a:extLst>
                <a:ext uri="{FF2B5EF4-FFF2-40B4-BE49-F238E27FC236}">
                  <a16:creationId xmlns:a16="http://schemas.microsoft.com/office/drawing/2014/main" id="{5A3F0ACB-88E7-49C3-7B77-65A2DE3DC806}"/>
                </a:ext>
              </a:extLst>
            </p:cNvPr>
            <p:cNvSpPr/>
            <p:nvPr/>
          </p:nvSpPr>
          <p:spPr bwMode="ltGray">
            <a:xfrm>
              <a:off x="379947" y="4021879"/>
              <a:ext cx="6586909" cy="821010"/>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tIns="91440" rIns="108000" bIns="91440" rtlCol="0" anchor="ctr"/>
            <a:lstStyle/>
            <a:p>
              <a:pPr>
                <a:defRPr/>
              </a:pPr>
              <a:r>
                <a:rPr kumimoji="0" lang="en-US" sz="2000" b="1" i="0" u="none" strike="noStrike" kern="1200" cap="none" spc="0" normalizeH="0" baseline="0" noProof="0" dirty="0">
                  <a:ln>
                    <a:noFill/>
                  </a:ln>
                  <a:solidFill>
                    <a:prstClr val="white"/>
                  </a:solidFill>
                  <a:effectLst/>
                  <a:uLnTx/>
                  <a:uFillTx/>
                  <a:latin typeface="MetricHPE"/>
                  <a:ea typeface="+mn-ea"/>
                  <a:cs typeface="Arial" panose="020B0604020202020204" pitchFamily="34" charset="0"/>
                </a:rPr>
                <a:t>Multi-tenancy and security need to be addressed differently</a:t>
              </a:r>
            </a:p>
          </p:txBody>
        </p:sp>
        <p:sp>
          <p:nvSpPr>
            <p:cNvPr id="8" name="Rectangle 7">
              <a:extLst>
                <a:ext uri="{FF2B5EF4-FFF2-40B4-BE49-F238E27FC236}">
                  <a16:creationId xmlns:a16="http://schemas.microsoft.com/office/drawing/2014/main" id="{0A0DDD36-ECC6-E4B3-9015-6BAA68E5B1CF}"/>
                </a:ext>
              </a:extLst>
            </p:cNvPr>
            <p:cNvSpPr/>
            <p:nvPr/>
          </p:nvSpPr>
          <p:spPr bwMode="ltGray">
            <a:xfrm>
              <a:off x="379947" y="3025444"/>
              <a:ext cx="6586909" cy="821010"/>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tIns="91440" rIns="108000" bIns="91440" rtlCol="0" anchor="ctr"/>
            <a:lstStyle/>
            <a:p>
              <a:pPr>
                <a:defRPr/>
              </a:pPr>
              <a:r>
                <a:rPr kumimoji="0" lang="en-US" sz="2000" b="1" i="0" u="none" strike="noStrike" kern="1200" cap="none" spc="0" normalizeH="0" baseline="0" noProof="0" dirty="0">
                  <a:ln>
                    <a:noFill/>
                  </a:ln>
                  <a:solidFill>
                    <a:prstClr val="white"/>
                  </a:solidFill>
                  <a:effectLst/>
                  <a:uLnTx/>
                  <a:uFillTx/>
                  <a:latin typeface="MetricHPE"/>
                  <a:ea typeface="+mn-ea"/>
                  <a:cs typeface="Arial" panose="020B0604020202020204" pitchFamily="34" charset="0"/>
                </a:rPr>
                <a:t> Resources – human, financial and technical – are scarce</a:t>
              </a:r>
            </a:p>
          </p:txBody>
        </p:sp>
        <p:sp>
          <p:nvSpPr>
            <p:cNvPr id="9" name="Rectangle 8">
              <a:extLst>
                <a:ext uri="{FF2B5EF4-FFF2-40B4-BE49-F238E27FC236}">
                  <a16:creationId xmlns:a16="http://schemas.microsoft.com/office/drawing/2014/main" id="{E9A9DD1C-BC59-DBEB-35EC-0A750E84449C}"/>
                </a:ext>
              </a:extLst>
            </p:cNvPr>
            <p:cNvSpPr/>
            <p:nvPr/>
          </p:nvSpPr>
          <p:spPr bwMode="ltGray">
            <a:xfrm>
              <a:off x="379947" y="5018314"/>
              <a:ext cx="6586909" cy="821010"/>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tIns="91440" rIns="108000" bIns="91440" rtlCol="0" anchor="ctr"/>
            <a:lstStyle/>
            <a:p>
              <a:pPr>
                <a:defRPr/>
              </a:pPr>
              <a:r>
                <a:rPr kumimoji="0" lang="en-US" sz="2000" b="1" i="0" u="none" strike="noStrike" kern="1200" cap="none" spc="0" normalizeH="0" baseline="0" noProof="0" dirty="0">
                  <a:ln>
                    <a:noFill/>
                  </a:ln>
                  <a:solidFill>
                    <a:prstClr val="white"/>
                  </a:solidFill>
                  <a:effectLst/>
                  <a:uLnTx/>
                  <a:uFillTx/>
                  <a:latin typeface="MetricHPE"/>
                  <a:ea typeface="+mn-ea"/>
                  <a:cs typeface="Arial" panose="020B0604020202020204" pitchFamily="34" charset="0"/>
                </a:rPr>
                <a:t>Traditional public clouds are </a:t>
              </a:r>
              <a:r>
                <a:rPr lang="en-US" sz="2000" b="1" dirty="0">
                  <a:solidFill>
                    <a:prstClr val="white"/>
                  </a:solidFill>
                  <a:latin typeface="MetricHPE"/>
                  <a:cs typeface="Arial" panose="020B0604020202020204" pitchFamily="34" charset="0"/>
                </a:rPr>
                <a:t>not optimized</a:t>
              </a:r>
              <a:r>
                <a:rPr kumimoji="0" lang="en-US" sz="2000" b="1" i="0" u="none" strike="noStrike" kern="1200" cap="none" spc="0" normalizeH="0" baseline="0" noProof="0" dirty="0">
                  <a:ln>
                    <a:noFill/>
                  </a:ln>
                  <a:solidFill>
                    <a:prstClr val="white"/>
                  </a:solidFill>
                  <a:effectLst/>
                  <a:uLnTx/>
                  <a:uFillTx/>
                  <a:latin typeface="MetricHPE"/>
                  <a:ea typeface="+mn-ea"/>
                  <a:cs typeface="Arial" panose="020B0604020202020204" pitchFamily="34" charset="0"/>
                </a:rPr>
                <a:t> for strong scaling jobs</a:t>
              </a:r>
            </a:p>
          </p:txBody>
        </p:sp>
      </p:grpSp>
      <p:sp>
        <p:nvSpPr>
          <p:cNvPr id="11" name="Slide Number Placeholder 2">
            <a:extLst>
              <a:ext uri="{FF2B5EF4-FFF2-40B4-BE49-F238E27FC236}">
                <a16:creationId xmlns:a16="http://schemas.microsoft.com/office/drawing/2014/main" id="{489182C2-1CAB-6064-5D47-CDFC6284E557}"/>
              </a:ext>
            </a:extLst>
          </p:cNvPr>
          <p:cNvSpPr>
            <a:spLocks noGrp="1"/>
          </p:cNvSpPr>
          <p:nvPr>
            <p:ph type="sldNum" sz="quarter" idx="11"/>
          </p:nvPr>
        </p:nvSpPr>
        <p:spPr>
          <a:xfrm>
            <a:off x="11202856" y="6301811"/>
            <a:ext cx="684344" cy="365125"/>
          </a:xfrm>
        </p:spPr>
        <p:txBody>
          <a:bodyPr vert="horz" lIns="91440" tIns="45720" rIns="91440" bIns="45720" rtlCol="0" anchor="ctr"/>
          <a:lstStyle/>
          <a:p>
            <a:pPr defTabSz="1088421"/>
            <a:fld id="{104FC826-72BB-4AF1-BA01-A94F7396A7DC}" type="slidenum">
              <a:rPr lang="en-US" smtClean="0"/>
              <a:pPr defTabSz="1088421"/>
              <a:t>33</a:t>
            </a:fld>
            <a:endParaRPr lang="en-US"/>
          </a:p>
        </p:txBody>
      </p:sp>
      <p:sp>
        <p:nvSpPr>
          <p:cNvPr id="12" name="Footer Placeholder 3">
            <a:extLst>
              <a:ext uri="{FF2B5EF4-FFF2-40B4-BE49-F238E27FC236}">
                <a16:creationId xmlns:a16="http://schemas.microsoft.com/office/drawing/2014/main" id="{2D588947-233B-D0BA-71C5-C8C6970F0244}"/>
              </a:ext>
            </a:extLst>
          </p:cNvPr>
          <p:cNvSpPr>
            <a:spLocks noGrp="1"/>
          </p:cNvSpPr>
          <p:nvPr>
            <p:ph type="ftr" sz="quarter" idx="10"/>
          </p:nvPr>
        </p:nvSpPr>
        <p:spPr>
          <a:xfrm>
            <a:off x="3721696" y="6129337"/>
            <a:ext cx="7481160" cy="411581"/>
          </a:xfrm>
        </p:spPr>
        <p:txBody>
          <a:bodyPr vert="horz" lIns="90000" tIns="0" rIns="90000" bIns="0" rtlCol="0" anchor="b"/>
          <a:lstStyle/>
          <a:p>
            <a:r>
              <a:rPr lang="en-US"/>
              <a:t>Confidential | Authorized </a:t>
            </a:r>
          </a:p>
        </p:txBody>
      </p:sp>
    </p:spTree>
    <p:extLst>
      <p:ext uri="{BB962C8B-B14F-4D97-AF65-F5344CB8AC3E}">
        <p14:creationId xmlns:p14="http://schemas.microsoft.com/office/powerpoint/2010/main" val="311743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D60B99-F6AA-C950-25D5-F02ED4B871EF}"/>
              </a:ext>
            </a:extLst>
          </p:cNvPr>
          <p:cNvSpPr>
            <a:spLocks noGrp="1"/>
          </p:cNvSpPr>
          <p:nvPr>
            <p:ph type="body" sz="quarter" idx="13"/>
          </p:nvPr>
        </p:nvSpPr>
        <p:spPr/>
        <p:txBody>
          <a:bodyPr/>
          <a:lstStyle/>
          <a:p>
            <a:pPr lvl="0"/>
            <a:r>
              <a:rPr lang="en-US" sz="2300" noProof="0" dirty="0"/>
              <a:t>A </a:t>
            </a:r>
            <a:r>
              <a:rPr lang="en-US" sz="2300" dirty="0"/>
              <a:t>better</a:t>
            </a:r>
            <a:r>
              <a:rPr lang="en-US" sz="2300" noProof="0" dirty="0"/>
              <a:t> way to manage  and deliver large-scale AI and ad hoc business-critical simulation workloads</a:t>
            </a:r>
          </a:p>
        </p:txBody>
      </p:sp>
      <p:sp>
        <p:nvSpPr>
          <p:cNvPr id="4" name="Title 3">
            <a:extLst>
              <a:ext uri="{FF2B5EF4-FFF2-40B4-BE49-F238E27FC236}">
                <a16:creationId xmlns:a16="http://schemas.microsoft.com/office/drawing/2014/main" id="{3A725FFC-6DBF-9EA4-A396-B5C1575C8671}"/>
              </a:ext>
            </a:extLst>
          </p:cNvPr>
          <p:cNvSpPr>
            <a:spLocks noGrp="1"/>
          </p:cNvSpPr>
          <p:nvPr>
            <p:ph type="title"/>
          </p:nvPr>
        </p:nvSpPr>
        <p:spPr/>
        <p:txBody>
          <a:bodyPr/>
          <a:lstStyle/>
          <a:p>
            <a:r>
              <a:rPr lang="en-US" dirty="0"/>
              <a:t>Introducing HPE Project Breckenridge, the best of both worlds</a:t>
            </a:r>
          </a:p>
        </p:txBody>
      </p:sp>
      <p:graphicFrame>
        <p:nvGraphicFramePr>
          <p:cNvPr id="3" name="Table 13">
            <a:extLst>
              <a:ext uri="{FF2B5EF4-FFF2-40B4-BE49-F238E27FC236}">
                <a16:creationId xmlns:a16="http://schemas.microsoft.com/office/drawing/2014/main" id="{8699A8A0-0856-A761-8317-0FAE73717B8F}"/>
              </a:ext>
            </a:extLst>
          </p:cNvPr>
          <p:cNvGraphicFramePr>
            <a:graphicFrameLocks noGrp="1"/>
          </p:cNvGraphicFramePr>
          <p:nvPr>
            <p:extLst>
              <p:ext uri="{D42A27DB-BD31-4B8C-83A1-F6EECF244321}">
                <p14:modId xmlns:p14="http://schemas.microsoft.com/office/powerpoint/2010/main" val="3441477280"/>
              </p:ext>
            </p:extLst>
          </p:nvPr>
        </p:nvGraphicFramePr>
        <p:xfrm>
          <a:off x="384600" y="1388965"/>
          <a:ext cx="11422800" cy="4686618"/>
        </p:xfrm>
        <a:graphic>
          <a:graphicData uri="http://schemas.openxmlformats.org/drawingml/2006/table">
            <a:tbl>
              <a:tblPr firstRow="1" bandRow="1">
                <a:tableStyleId>{5C22544A-7EE6-4342-B048-85BDC9FD1C3A}</a:tableStyleId>
              </a:tblPr>
              <a:tblGrid>
                <a:gridCol w="3807600">
                  <a:extLst>
                    <a:ext uri="{9D8B030D-6E8A-4147-A177-3AD203B41FA5}">
                      <a16:colId xmlns:a16="http://schemas.microsoft.com/office/drawing/2014/main" val="500462210"/>
                    </a:ext>
                  </a:extLst>
                </a:gridCol>
                <a:gridCol w="3807600">
                  <a:extLst>
                    <a:ext uri="{9D8B030D-6E8A-4147-A177-3AD203B41FA5}">
                      <a16:colId xmlns:a16="http://schemas.microsoft.com/office/drawing/2014/main" val="1045065485"/>
                    </a:ext>
                  </a:extLst>
                </a:gridCol>
                <a:gridCol w="3807600">
                  <a:extLst>
                    <a:ext uri="{9D8B030D-6E8A-4147-A177-3AD203B41FA5}">
                      <a16:colId xmlns:a16="http://schemas.microsoft.com/office/drawing/2014/main" val="2465436285"/>
                    </a:ext>
                  </a:extLst>
                </a:gridCol>
              </a:tblGrid>
              <a:tr h="643943">
                <a:tc>
                  <a:txBody>
                    <a:bodyPr/>
                    <a:lstStyle/>
                    <a:p>
                      <a:pPr algn="ctr"/>
                      <a:r>
                        <a:rPr lang="en-US" sz="1800" b="1" u="none" dirty="0">
                          <a:solidFill>
                            <a:schemeClr val="bg1"/>
                          </a:solidFill>
                          <a:effectLst/>
                          <a:latin typeface="MetricHPE (Body)"/>
                        </a:rPr>
                        <a:t>Invest</a:t>
                      </a:r>
                      <a:br>
                        <a:rPr lang="en-US" sz="1600" b="1" u="none" dirty="0">
                          <a:solidFill>
                            <a:schemeClr val="bg1"/>
                          </a:solidFill>
                          <a:effectLst/>
                          <a:latin typeface="MetricHPE (Body)"/>
                        </a:rPr>
                      </a:br>
                      <a:r>
                        <a:rPr lang="en-US" sz="1400" b="0" u="none" dirty="0">
                          <a:solidFill>
                            <a:schemeClr val="bg1"/>
                          </a:solidFill>
                          <a:effectLst/>
                          <a:latin typeface="MetricHPE (Body)"/>
                        </a:rPr>
                        <a:t>Purchase one’s own supercomputer</a:t>
                      </a:r>
                      <a:endParaRPr lang="en-US" sz="1100" b="0" u="none" dirty="0">
                        <a:solidFill>
                          <a:schemeClr val="bg1"/>
                        </a:solidFill>
                        <a:effectLst/>
                        <a:latin typeface="MetricHPE (Body)"/>
                        <a:ea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800" b="1" u="none" dirty="0">
                          <a:solidFill>
                            <a:schemeClr val="bg1"/>
                          </a:solidFill>
                          <a:effectLst/>
                          <a:latin typeface="MetricHPE (Body)"/>
                        </a:rPr>
                        <a:t>Best option:</a:t>
                      </a:r>
                    </a:p>
                    <a:p>
                      <a:pPr algn="ctr"/>
                      <a:r>
                        <a:rPr lang="en-US" sz="1400" b="1" u="none" dirty="0">
                          <a:solidFill>
                            <a:schemeClr val="bg1"/>
                          </a:solidFill>
                          <a:effectLst/>
                          <a:latin typeface="MetricHPE (Body)"/>
                        </a:rPr>
                        <a:t>HPE Project Breckenridge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3"/>
                        </a:gs>
                        <a:gs pos="100000">
                          <a:srgbClr val="32DAC8"/>
                        </a:gs>
                      </a:gsLst>
                      <a:path path="circle">
                        <a:fillToRect r="100000" b="100000"/>
                      </a:path>
                      <a:tileRect l="-100000" t="-100000"/>
                    </a:gradFill>
                  </a:tcPr>
                </a:tc>
                <a:tc>
                  <a:txBody>
                    <a:bodyPr/>
                    <a:lstStyle/>
                    <a:p>
                      <a:pPr algn="ctr"/>
                      <a:r>
                        <a:rPr lang="en-US" sz="1800" b="1" u="none" dirty="0">
                          <a:solidFill>
                            <a:schemeClr val="tx1"/>
                          </a:solidFill>
                          <a:effectLst/>
                          <a:latin typeface="MetricHPE (Body)"/>
                        </a:rPr>
                        <a:t>Use Public Cloud</a:t>
                      </a:r>
                    </a:p>
                    <a:p>
                      <a:pPr algn="ctr"/>
                      <a:r>
                        <a:rPr lang="en-US" sz="1400" b="0" u="none" dirty="0">
                          <a:solidFill>
                            <a:schemeClr val="tx1"/>
                          </a:solidFill>
                          <a:effectLst/>
                          <a:latin typeface="MetricHPE (Body)"/>
                        </a:rPr>
                        <a:t>Purchase HPC &amp; AI instances from </a:t>
                      </a:r>
                      <a:r>
                        <a:rPr lang="en-US" sz="1400" b="0" u="none" dirty="0" err="1">
                          <a:solidFill>
                            <a:schemeClr val="tx1"/>
                          </a:solidFill>
                          <a:effectLst/>
                          <a:latin typeface="MetricHPE (Body)"/>
                        </a:rPr>
                        <a:t>hyperscalers</a:t>
                      </a:r>
                      <a:endParaRPr lang="en-US" sz="1400" b="0" u="none" dirty="0">
                        <a:solidFill>
                          <a:schemeClr val="tx1"/>
                        </a:solidFill>
                        <a:effectLst/>
                        <a:latin typeface="MetricHPE (Body)"/>
                        <a:ea typeface="Times New Roman" panose="02020603050405020304" pitchFamily="18" charset="0"/>
                        <a:cs typeface="Times New Roman" panose="02020603050405020304" pitchFamily="18" charset="0"/>
                      </a:endParaRPr>
                    </a:p>
                  </a:txBody>
                  <a:tcPr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2DAC8"/>
                    </a:solidFill>
                  </a:tcPr>
                </a:tc>
                <a:extLst>
                  <a:ext uri="{0D108BD9-81ED-4DB2-BD59-A6C34878D82A}">
                    <a16:rowId xmlns:a16="http://schemas.microsoft.com/office/drawing/2014/main" val="3168970139"/>
                  </a:ext>
                </a:extLst>
              </a:tr>
              <a:tr h="643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accent3"/>
                          </a:solidFill>
                          <a:effectLst/>
                          <a:latin typeface="MetricHPE (Body)"/>
                        </a:rPr>
                        <a:t>Built for single, large-scale SC and AI jobs that run 24x365 on 100s or 1000s of CPUs or GPUs</a:t>
                      </a:r>
                      <a:endParaRPr lang="en-US" sz="1600" b="0" u="none" dirty="0">
                        <a:solidFill>
                          <a:schemeClr val="accent3"/>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rowSpan="3">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MetricHPE (Body)"/>
                        </a:rPr>
                        <a:t>A new class of supercomputing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MetricHPE (Body)"/>
                        </a:rPr>
                        <a:t>cloud from the global leader in supercomputing.</a:t>
                      </a: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tx1"/>
                          </a:solidFill>
                          <a:effectLst/>
                          <a:latin typeface="MetricHPE (Body)"/>
                        </a:rPr>
                        <a:t>Not designed for single, large-scale SC and AI jobs that run 24x365 on  100s or 1000s of CPUs or GPUs</a:t>
                      </a:r>
                      <a:endParaRPr lang="en-US" sz="1600" b="0" u="none" dirty="0">
                        <a:solidFill>
                          <a:schemeClr val="tx1"/>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24626452"/>
                  </a:ext>
                </a:extLst>
              </a:tr>
              <a:tr h="643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accent3"/>
                          </a:solidFill>
                          <a:effectLst/>
                          <a:latin typeface="MetricHPE (Body)"/>
                        </a:rPr>
                        <a:t>Strong governance and control of sensitive models and data</a:t>
                      </a:r>
                      <a:endParaRPr lang="en-US" sz="1600" b="0" u="none" dirty="0">
                        <a:solidFill>
                          <a:schemeClr val="accent3"/>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vMerge="1">
                  <a:txBody>
                    <a:bodyPr/>
                    <a:lstStyle/>
                    <a:p>
                      <a:endParaRPr 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tx1"/>
                          </a:solidFill>
                          <a:effectLst/>
                          <a:latin typeface="MetricHPE (Body)"/>
                        </a:rPr>
                        <a:t>Limited control of sensitive models and data – limited governance</a:t>
                      </a:r>
                      <a:endParaRPr lang="en-US" sz="1600" b="0" u="none" dirty="0">
                        <a:solidFill>
                          <a:schemeClr val="tx1"/>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29942777"/>
                  </a:ext>
                </a:extLst>
              </a:tr>
              <a:tr h="643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accent3"/>
                          </a:solidFill>
                          <a:effectLst/>
                          <a:latin typeface="MetricHPE (Body)"/>
                        </a:rPr>
                        <a:t>No data egress fees that impose unnecessary cost and complexity</a:t>
                      </a:r>
                      <a:endParaRPr lang="en-US" sz="1600" b="0" u="none" dirty="0">
                        <a:solidFill>
                          <a:schemeClr val="accent3"/>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tx1"/>
                          </a:solidFill>
                          <a:effectLst/>
                          <a:latin typeface="MetricHPE (Body)"/>
                        </a:rPr>
                        <a:t>Unnecessary data egress fees to retrieve one’s own data</a:t>
                      </a:r>
                      <a:endParaRPr lang="en-US" sz="1600" b="0" u="none" dirty="0">
                        <a:solidFill>
                          <a:schemeClr val="tx1"/>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806750447"/>
                  </a:ext>
                </a:extLst>
              </a:tr>
              <a:tr h="643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tx1"/>
                          </a:solidFill>
                          <a:effectLst/>
                          <a:latin typeface="MetricHPE (Body)"/>
                        </a:rPr>
                        <a:t>Requires specialized data center infrastructure and skills</a:t>
                      </a:r>
                      <a:endParaRPr lang="en-US" sz="1600" b="0" u="none" dirty="0">
                        <a:solidFill>
                          <a:schemeClr val="tx1"/>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rowSpan="3">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MetricHPE (Body)"/>
                        </a:rPr>
                        <a:t>Combines the power of traditional supercomputers with the agility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MetricHPE (Body)"/>
                        </a:rPr>
                        <a:t>and ease of use of the cloud.</a:t>
                      </a: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accent3"/>
                          </a:solidFill>
                          <a:effectLst/>
                          <a:latin typeface="MetricHPE (Body)"/>
                        </a:rPr>
                        <a:t>No specialized data center or infrastructure skill requirements</a:t>
                      </a:r>
                      <a:endParaRPr lang="en-US" sz="1600" b="0" u="none" dirty="0">
                        <a:solidFill>
                          <a:schemeClr val="accent3"/>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03312444"/>
                  </a:ext>
                </a:extLst>
              </a:tr>
              <a:tr h="643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tx1"/>
                          </a:solidFill>
                          <a:effectLst/>
                          <a:latin typeface="MetricHPE (Body)"/>
                        </a:rPr>
                        <a:t>Typically requiring a large upfront capital investment</a:t>
                      </a:r>
                      <a:endParaRPr lang="en-US" sz="1600" b="0" u="none" dirty="0">
                        <a:solidFill>
                          <a:schemeClr val="tx1"/>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vMerge="1">
                  <a:txBody>
                    <a:bodyPr/>
                    <a:lstStyle/>
                    <a:p>
                      <a:endParaRPr 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accent3"/>
                          </a:solidFill>
                          <a:effectLst/>
                          <a:latin typeface="MetricHPE (Body)"/>
                        </a:rPr>
                        <a:t>Cloud-based consumption model</a:t>
                      </a:r>
                      <a:br>
                        <a:rPr lang="en-US" sz="1600" b="0" u="none" dirty="0">
                          <a:solidFill>
                            <a:schemeClr val="accent3"/>
                          </a:solidFill>
                          <a:effectLst/>
                          <a:latin typeface="MetricHPE (Body)"/>
                        </a:rPr>
                      </a:br>
                      <a:r>
                        <a:rPr lang="en-US" sz="1600" b="0" u="none" dirty="0">
                          <a:solidFill>
                            <a:schemeClr val="accent3"/>
                          </a:solidFill>
                          <a:effectLst/>
                          <a:latin typeface="MetricHPE (Body)"/>
                        </a:rPr>
                        <a:t>(Only pay for what you use)</a:t>
                      </a:r>
                      <a:endParaRPr lang="en-US" sz="1600" b="0" u="none" dirty="0">
                        <a:solidFill>
                          <a:schemeClr val="accent3"/>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249762095"/>
                  </a:ext>
                </a:extLst>
              </a:tr>
              <a:tr h="643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dirty="0">
                          <a:solidFill>
                            <a:schemeClr val="tx1"/>
                          </a:solidFill>
                          <a:effectLst/>
                          <a:latin typeface="MetricHPE (Body)"/>
                        </a:rPr>
                        <a:t>Typically, many months from decision to production</a:t>
                      </a:r>
                      <a:endParaRPr lang="en-US" sz="1600" b="0" u="none" dirty="0">
                        <a:solidFill>
                          <a:schemeClr val="tx1"/>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u="none" dirty="0">
                          <a:solidFill>
                            <a:schemeClr val="accent3"/>
                          </a:solidFill>
                          <a:effectLst/>
                          <a:latin typeface="MetricHPE (Body)"/>
                        </a:rPr>
                        <a:t>Readily accessible for on-demand</a:t>
                      </a:r>
                    </a:p>
                    <a:p>
                      <a:r>
                        <a:rPr lang="en-US" sz="1600" b="0" u="none" dirty="0">
                          <a:solidFill>
                            <a:schemeClr val="accent3"/>
                          </a:solidFill>
                          <a:effectLst/>
                          <a:latin typeface="MetricHPE (Body)"/>
                        </a:rPr>
                        <a:t>production</a:t>
                      </a:r>
                      <a:endParaRPr lang="en-US" sz="1600" b="0" u="none" dirty="0">
                        <a:solidFill>
                          <a:schemeClr val="accent3"/>
                        </a:solidFill>
                        <a:effectLst/>
                        <a:latin typeface="MetricHPE (Body)"/>
                        <a:ea typeface="Times New Roman" panose="02020603050405020304" pitchFamily="18" charset="0"/>
                        <a:cs typeface="Times New Roman" panose="02020603050405020304" pitchFamily="18" charset="0"/>
                      </a:endParaRPr>
                    </a:p>
                  </a:txBody>
                  <a:tcPr marL="144000" marR="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202904002"/>
                  </a:ext>
                </a:extLst>
              </a:tr>
            </a:tbl>
          </a:graphicData>
        </a:graphic>
      </p:graphicFrame>
      <p:sp>
        <p:nvSpPr>
          <p:cNvPr id="14" name="Isosceles Triangle 13">
            <a:extLst>
              <a:ext uri="{FF2B5EF4-FFF2-40B4-BE49-F238E27FC236}">
                <a16:creationId xmlns:a16="http://schemas.microsoft.com/office/drawing/2014/main" id="{58991A8A-4FC3-0A73-F939-F0D9AAD455B6}"/>
              </a:ext>
            </a:extLst>
          </p:cNvPr>
          <p:cNvSpPr/>
          <p:nvPr/>
        </p:nvSpPr>
        <p:spPr bwMode="ltGray">
          <a:xfrm rot="5400000">
            <a:off x="3317751" y="2920679"/>
            <a:ext cx="2109859" cy="344180"/>
          </a:xfrm>
          <a:prstGeom prst="triangle">
            <a:avLst>
              <a:gd name="adj" fmla="val 46552"/>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MetricHPE (Body)"/>
            </a:endParaRPr>
          </a:p>
        </p:txBody>
      </p:sp>
      <p:sp>
        <p:nvSpPr>
          <p:cNvPr id="15" name="Isosceles Triangle 14">
            <a:extLst>
              <a:ext uri="{FF2B5EF4-FFF2-40B4-BE49-F238E27FC236}">
                <a16:creationId xmlns:a16="http://schemas.microsoft.com/office/drawing/2014/main" id="{98767DE0-6C7A-AD3B-A019-0DDB6E7A8DDD}"/>
              </a:ext>
            </a:extLst>
          </p:cNvPr>
          <p:cNvSpPr/>
          <p:nvPr/>
        </p:nvSpPr>
        <p:spPr bwMode="ltGray">
          <a:xfrm rot="16200000">
            <a:off x="6891649" y="4948315"/>
            <a:ext cx="1890974" cy="308786"/>
          </a:xfrm>
          <a:prstGeom prst="triangle">
            <a:avLst>
              <a:gd name="adj" fmla="val 46552"/>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MetricHPE (Body)"/>
            </a:endParaRPr>
          </a:p>
        </p:txBody>
      </p:sp>
      <p:sp>
        <p:nvSpPr>
          <p:cNvPr id="12" name="Slide Number Placeholder 2">
            <a:extLst>
              <a:ext uri="{FF2B5EF4-FFF2-40B4-BE49-F238E27FC236}">
                <a16:creationId xmlns:a16="http://schemas.microsoft.com/office/drawing/2014/main" id="{C945B157-2271-0B9B-DBC4-E6397087802A}"/>
              </a:ext>
            </a:extLst>
          </p:cNvPr>
          <p:cNvSpPr txBox="1">
            <a:spLocks/>
          </p:cNvSpPr>
          <p:nvPr/>
        </p:nvSpPr>
        <p:spPr>
          <a:xfrm>
            <a:off x="11202856" y="6301811"/>
            <a:ext cx="684344" cy="365125"/>
          </a:xfrm>
          <a:prstGeom prst="rect">
            <a:avLst/>
          </a:prstGeom>
        </p:spPr>
        <p:txBody>
          <a:bodyPr vert="horz" lIns="91440" tIns="45720" rIns="91440" bIns="45720" rtlCol="0" anchor="ctr"/>
          <a:lstStyle>
            <a:defPPr>
              <a:defRPr lang="en-US"/>
            </a:defPPr>
            <a:lvl1pPr marL="205699" indent="-205699" defTabSz="1088421">
              <a:lnSpc>
                <a:spcPct val="90000"/>
              </a:lnSpc>
              <a:buSzPct val="120000"/>
              <a:buFontTx/>
              <a:buBlip>
                <a:blip r:embed="rId4"/>
              </a:buBlip>
              <a:defRPr sz="2000" cap="all" normalizeH="0" baseline="100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FC826-72BB-4AF1-BA01-A94F7396A7DC}" type="slidenum">
              <a:rPr lang="en-US" smtClean="0"/>
              <a:pPr/>
              <a:t>34</a:t>
            </a:fld>
            <a:endParaRPr lang="en-US" dirty="0"/>
          </a:p>
        </p:txBody>
      </p:sp>
      <p:sp>
        <p:nvSpPr>
          <p:cNvPr id="13" name="Footer Placeholder 3">
            <a:extLst>
              <a:ext uri="{FF2B5EF4-FFF2-40B4-BE49-F238E27FC236}">
                <a16:creationId xmlns:a16="http://schemas.microsoft.com/office/drawing/2014/main" id="{7BA7EA6D-D075-BB71-7B82-3153A6CA26B7}"/>
              </a:ext>
            </a:extLst>
          </p:cNvPr>
          <p:cNvSpPr txBox="1">
            <a:spLocks/>
          </p:cNvSpPr>
          <p:nvPr/>
        </p:nvSpPr>
        <p:spPr>
          <a:xfrm>
            <a:off x="3721696" y="6129337"/>
            <a:ext cx="7481160" cy="411581"/>
          </a:xfrm>
          <a:prstGeom prst="rect">
            <a:avLst/>
          </a:prstGeom>
        </p:spPr>
        <p:txBody>
          <a:bodyPr vert="horz" lIns="90000" tIns="0" rIns="90000" bIns="0" rtlCol="0" anchor="b"/>
          <a:lstStyle>
            <a:defPPr>
              <a:defRPr lang="en-US"/>
            </a:defPPr>
            <a:lvl1pPr algn="r">
              <a:lnSpc>
                <a:spcPct val="90000"/>
              </a:lnSpc>
              <a:defRPr sz="1200" cap="none" baseline="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Authorized </a:t>
            </a:r>
          </a:p>
        </p:txBody>
      </p:sp>
    </p:spTree>
    <p:extLst>
      <p:ext uri="{BB962C8B-B14F-4D97-AF65-F5344CB8AC3E}">
        <p14:creationId xmlns:p14="http://schemas.microsoft.com/office/powerpoint/2010/main" val="359275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1661A5-1243-3B9D-64C6-F6F8E93D979A}"/>
              </a:ext>
            </a:extLst>
          </p:cNvPr>
          <p:cNvSpPr>
            <a:spLocks noGrp="1"/>
          </p:cNvSpPr>
          <p:nvPr>
            <p:ph type="title"/>
          </p:nvPr>
        </p:nvSpPr>
        <p:spPr/>
        <p:txBody>
          <a:bodyPr/>
          <a:lstStyle/>
          <a:p>
            <a:r>
              <a:rPr lang="en-US" kern="0" dirty="0">
                <a:blipFill dpi="0" rotWithShape="1">
                  <a:blip r:embed="rId3">
                    <a:extLst>
                      <a:ext uri="{28A0092B-C50C-407E-A947-70E740481C1C}">
                        <a14:useLocalDpi xmlns:a14="http://schemas.microsoft.com/office/drawing/2010/main" val="0"/>
                      </a:ext>
                    </a:extLst>
                  </a:blip>
                  <a:srcRect/>
                  <a:stretch>
                    <a:fillRect/>
                  </a:stretch>
                </a:blipFill>
                <a:ea typeface="+mn-ea"/>
                <a:cs typeface="+mn-cs"/>
              </a:rPr>
              <a:t>ACCELERATE</a:t>
            </a:r>
            <a:r>
              <a:rPr kumimoji="0" lang="en-US" b="1" i="0" u="none" strike="noStrike" kern="1200" cap="none" spc="0" normalizeH="0" baseline="0" noProof="0" dirty="0">
                <a:ln>
                  <a:noFill/>
                </a:ln>
                <a:solidFill>
                  <a:prstClr val="black"/>
                </a:solidFill>
                <a:effectLst/>
                <a:uLnTx/>
                <a:uFillTx/>
              </a:rPr>
              <a:t> </a:t>
            </a:r>
            <a:r>
              <a:rPr kumimoji="0" lang="en-US" b="1" i="0" u="none" strike="noStrike" kern="1200" cap="none" spc="0" normalizeH="0" baseline="0" noProof="0" dirty="0">
                <a:ln>
                  <a:noFill/>
                </a:ln>
                <a:effectLst/>
                <a:uLnTx/>
                <a:uFillTx/>
                <a:ea typeface="+mn-ea"/>
                <a:cs typeface="+mn-cs"/>
              </a:rPr>
              <a:t> </a:t>
            </a:r>
            <a:r>
              <a:rPr lang="en-US" dirty="0">
                <a:ea typeface="+mn-ea"/>
                <a:cs typeface="+mn-cs"/>
              </a:rPr>
              <a:t>S</a:t>
            </a:r>
            <a:r>
              <a:rPr kumimoji="0" lang="en-US" b="1" i="0" u="none" strike="noStrike" kern="1200" cap="none" spc="0" normalizeH="0" baseline="0" noProof="0" dirty="0" err="1">
                <a:ln>
                  <a:noFill/>
                </a:ln>
                <a:effectLst/>
                <a:uLnTx/>
                <a:uFillTx/>
                <a:ea typeface="+mn-ea"/>
                <a:cs typeface="+mn-cs"/>
              </a:rPr>
              <a:t>imulation</a:t>
            </a:r>
            <a:r>
              <a:rPr kumimoji="0" lang="en-US" b="1" i="0" u="none" strike="noStrike" kern="1200" cap="none" spc="0" normalizeH="0" baseline="0" noProof="0" dirty="0">
                <a:ln>
                  <a:noFill/>
                </a:ln>
                <a:effectLst/>
                <a:uLnTx/>
                <a:uFillTx/>
                <a:ea typeface="+mn-ea"/>
                <a:cs typeface="+mn-cs"/>
              </a:rPr>
              <a:t> </a:t>
            </a:r>
            <a:r>
              <a:rPr kumimoji="0" lang="en-US" i="0" u="none" strike="noStrike" kern="1200" cap="none" spc="0" normalizeH="0" baseline="0" noProof="0" dirty="0">
                <a:ln>
                  <a:noFill/>
                </a:ln>
                <a:effectLst/>
                <a:uLnTx/>
                <a:uFillTx/>
                <a:ea typeface="+mn-ea"/>
                <a:cs typeface="+mn-cs"/>
              </a:rPr>
              <a:t>and Generative AI </a:t>
            </a:r>
            <a:r>
              <a:rPr kumimoji="0" lang="en-US" i="0" u="none" strike="noStrike" kern="1200" cap="none" spc="0" normalizeH="0" baseline="0" noProof="0" dirty="0">
                <a:ln>
                  <a:noFill/>
                </a:ln>
                <a:solidFill>
                  <a:prstClr val="black"/>
                </a:solidFill>
                <a:effectLst/>
                <a:uLnTx/>
                <a:uFillTx/>
                <a:ea typeface="+mn-ea"/>
                <a:cs typeface="+mn-cs"/>
              </a:rPr>
              <a:t>workloads in the Global 2000</a:t>
            </a:r>
            <a:endParaRPr lang="en-US" dirty="0"/>
          </a:p>
        </p:txBody>
      </p:sp>
      <p:sp>
        <p:nvSpPr>
          <p:cNvPr id="7" name="TextBox 6">
            <a:extLst>
              <a:ext uri="{FF2B5EF4-FFF2-40B4-BE49-F238E27FC236}">
                <a16:creationId xmlns:a16="http://schemas.microsoft.com/office/drawing/2014/main" id="{6AF1EDA5-D5D5-2D1D-ED36-904202D73996}"/>
              </a:ext>
            </a:extLst>
          </p:cNvPr>
          <p:cNvSpPr txBox="1"/>
          <p:nvPr/>
        </p:nvSpPr>
        <p:spPr>
          <a:xfrm>
            <a:off x="8433" y="5687805"/>
            <a:ext cx="1167683" cy="742651"/>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400" b="1" i="0" u="none" strike="noStrike" kern="1200" cap="none" spc="0" normalizeH="0" baseline="0" noProof="0" dirty="0">
              <a:ln>
                <a:noFill/>
              </a:ln>
              <a:solidFill>
                <a:prstClr val="black"/>
              </a:solidFill>
              <a:effectLst/>
              <a:uLnTx/>
              <a:uFillTx/>
              <a:latin typeface="MetricHPE"/>
              <a:ea typeface="+mn-ea"/>
              <a:cs typeface="+mn-cs"/>
            </a:endParaRPr>
          </a:p>
        </p:txBody>
      </p:sp>
      <p:sp>
        <p:nvSpPr>
          <p:cNvPr id="2" name="Title 6">
            <a:extLst>
              <a:ext uri="{FF2B5EF4-FFF2-40B4-BE49-F238E27FC236}">
                <a16:creationId xmlns:a16="http://schemas.microsoft.com/office/drawing/2014/main" id="{AB467850-0108-0D50-0C50-DC7CF87FBB1C}"/>
              </a:ext>
            </a:extLst>
          </p:cNvPr>
          <p:cNvSpPr txBox="1">
            <a:spLocks/>
          </p:cNvSpPr>
          <p:nvPr/>
        </p:nvSpPr>
        <p:spPr>
          <a:xfrm>
            <a:off x="285742" y="391852"/>
            <a:ext cx="12125713" cy="401362"/>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pPr>
              <a:defRPr/>
            </a:pPr>
            <a:endParaRPr kumimoji="0" lang="en-US" i="0" u="none" strike="noStrike" kern="1200" cap="none" spc="0" normalizeH="0" baseline="0" noProof="0" dirty="0">
              <a:ln>
                <a:noFill/>
              </a:ln>
              <a:solidFill>
                <a:prstClr val="black"/>
              </a:solidFill>
              <a:effectLst/>
              <a:uLnTx/>
              <a:uFillTx/>
              <a:latin typeface="Metric HPE (Heading)"/>
            </a:endParaRPr>
          </a:p>
        </p:txBody>
      </p:sp>
      <p:pic>
        <p:nvPicPr>
          <p:cNvPr id="10" name="Picture 9" descr="A person in a suit&#10;&#10;Description automatically generated with low confidence">
            <a:extLst>
              <a:ext uri="{FF2B5EF4-FFF2-40B4-BE49-F238E27FC236}">
                <a16:creationId xmlns:a16="http://schemas.microsoft.com/office/drawing/2014/main" id="{3EBD6460-36BC-171D-B142-4698ED629F1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47354" y="2651249"/>
            <a:ext cx="1375818" cy="1375818"/>
          </a:xfrm>
          <a:prstGeom prst="ellipse">
            <a:avLst/>
          </a:prstGeom>
          <a:ln w="63500" cap="rnd">
            <a:noFill/>
          </a:ln>
          <a:effectLst/>
        </p:spPr>
      </p:pic>
      <p:sp>
        <p:nvSpPr>
          <p:cNvPr id="11" name="TextBox 10">
            <a:extLst>
              <a:ext uri="{FF2B5EF4-FFF2-40B4-BE49-F238E27FC236}">
                <a16:creationId xmlns:a16="http://schemas.microsoft.com/office/drawing/2014/main" id="{8F91EA57-6F6B-16C3-407C-FB74D920273C}"/>
              </a:ext>
            </a:extLst>
          </p:cNvPr>
          <p:cNvSpPr txBox="1"/>
          <p:nvPr/>
        </p:nvSpPr>
        <p:spPr>
          <a:xfrm>
            <a:off x="6237786" y="4132657"/>
            <a:ext cx="2643019" cy="181029"/>
          </a:xfrm>
          <a:prstGeom prst="rect">
            <a:avLst/>
          </a:prstGeom>
          <a:noFill/>
          <a:ln w="57150">
            <a:noFill/>
            <a:miter lim="800000"/>
          </a:ln>
        </p:spPr>
        <p:txBody>
          <a:bodyPr wrap="square" lIns="90000" tIns="90000" rIns="90000" bIns="90000" rtlCol="0" anchor="t"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u="none" strike="noStrike" kern="1200" cap="none" spc="0" normalizeH="0" baseline="0" noProof="0" dirty="0">
                <a:ln>
                  <a:noFill/>
                </a:ln>
                <a:solidFill>
                  <a:prstClr val="black"/>
                </a:solidFill>
                <a:effectLst/>
                <a:uLnTx/>
                <a:uFillTx/>
                <a:latin typeface="MetricHPE"/>
                <a:ea typeface="+mn-ea"/>
                <a:cs typeface="+mn-cs"/>
              </a:rPr>
              <a:t>Chief AI Officer</a:t>
            </a:r>
            <a:br>
              <a:rPr kumimoji="0" lang="en-US" sz="1200" u="none" strike="noStrike" kern="1200" cap="none" spc="0" normalizeH="0" baseline="0" noProof="0" dirty="0">
                <a:ln>
                  <a:noFill/>
                </a:ln>
                <a:solidFill>
                  <a:prstClr val="black"/>
                </a:solidFill>
                <a:effectLst/>
                <a:uLnTx/>
                <a:uFillTx/>
                <a:latin typeface="MetricHPE"/>
                <a:ea typeface="+mn-ea"/>
                <a:cs typeface="+mn-cs"/>
              </a:rPr>
            </a:br>
            <a:endParaRPr kumimoji="0" lang="en-US" sz="1200" u="none" strike="noStrike" kern="1200" cap="none" spc="0" normalizeH="0" baseline="0" noProof="0" dirty="0">
              <a:ln>
                <a:noFill/>
              </a:ln>
              <a:solidFill>
                <a:prstClr val="black"/>
              </a:solidFill>
              <a:effectLst/>
              <a:uLnTx/>
              <a:uFillTx/>
              <a:latin typeface="MetricHPE"/>
              <a:ea typeface="+mn-ea"/>
              <a:cs typeface="+mn-cs"/>
            </a:endParaRPr>
          </a:p>
        </p:txBody>
      </p:sp>
      <p:pic>
        <p:nvPicPr>
          <p:cNvPr id="13" name="Picture 12" descr="A picture containing standing, person, outdoor, person&#10;&#10;Description automatically generated">
            <a:extLst>
              <a:ext uri="{FF2B5EF4-FFF2-40B4-BE49-F238E27FC236}">
                <a16:creationId xmlns:a16="http://schemas.microsoft.com/office/drawing/2014/main" id="{E18BEEC0-AC1C-F446-ADF7-C59BF53D6FF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68623" y="2651249"/>
            <a:ext cx="1375818" cy="1375818"/>
          </a:xfrm>
          <a:prstGeom prst="ellipse">
            <a:avLst/>
          </a:prstGeom>
          <a:ln w="63500" cap="rnd">
            <a:noFill/>
          </a:ln>
          <a:effectLst/>
        </p:spPr>
      </p:pic>
      <p:pic>
        <p:nvPicPr>
          <p:cNvPr id="14" name="Picture 13" descr="A person with her arms crossed&#10;&#10;Description automatically generated with low confidence">
            <a:extLst>
              <a:ext uri="{FF2B5EF4-FFF2-40B4-BE49-F238E27FC236}">
                <a16:creationId xmlns:a16="http://schemas.microsoft.com/office/drawing/2014/main" id="{1CE50DBD-2622-6E14-BECE-F0A73327859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797980" y="2651249"/>
            <a:ext cx="1375818" cy="1375818"/>
          </a:xfrm>
          <a:prstGeom prst="ellipse">
            <a:avLst/>
          </a:prstGeom>
          <a:ln w="63500" cap="rnd">
            <a:noFill/>
          </a:ln>
          <a:effectLst/>
        </p:spPr>
      </p:pic>
      <p:sp>
        <p:nvSpPr>
          <p:cNvPr id="15" name="TextBox 14">
            <a:extLst>
              <a:ext uri="{FF2B5EF4-FFF2-40B4-BE49-F238E27FC236}">
                <a16:creationId xmlns:a16="http://schemas.microsoft.com/office/drawing/2014/main" id="{5A16B070-E417-7DE3-5120-BA47B1B4BEBA}"/>
              </a:ext>
            </a:extLst>
          </p:cNvPr>
          <p:cNvSpPr txBox="1"/>
          <p:nvPr/>
        </p:nvSpPr>
        <p:spPr>
          <a:xfrm>
            <a:off x="9164380" y="4132657"/>
            <a:ext cx="2643019" cy="181029"/>
          </a:xfrm>
          <a:prstGeom prst="rect">
            <a:avLst/>
          </a:prstGeom>
          <a:noFill/>
          <a:ln w="57150">
            <a:noFill/>
            <a:miter lim="800000"/>
          </a:ln>
        </p:spPr>
        <p:txBody>
          <a:bodyPr wrap="square" lIns="90000" tIns="90000" rIns="90000" bIns="90000" rtlCol="0" anchor="t"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u="none" strike="noStrike" kern="1200" cap="none" spc="0" normalizeH="0" baseline="0" noProof="0" dirty="0">
                <a:ln>
                  <a:noFill/>
                </a:ln>
                <a:solidFill>
                  <a:prstClr val="black"/>
                </a:solidFill>
                <a:effectLst/>
                <a:uLnTx/>
                <a:uFillTx/>
                <a:latin typeface="MetricHPE"/>
                <a:ea typeface="+mn-ea"/>
                <a:cs typeface="+mn-cs"/>
              </a:rPr>
              <a:t>CEO, Founder</a:t>
            </a:r>
            <a:br>
              <a:rPr kumimoji="0" lang="en-US" sz="1200" u="none" strike="noStrike" kern="1200" cap="none" spc="0" normalizeH="0" baseline="0" noProof="0" dirty="0">
                <a:ln>
                  <a:noFill/>
                </a:ln>
                <a:solidFill>
                  <a:prstClr val="black"/>
                </a:solidFill>
                <a:effectLst/>
                <a:uLnTx/>
                <a:uFillTx/>
                <a:latin typeface="MetricHPE"/>
                <a:ea typeface="+mn-ea"/>
                <a:cs typeface="+mn-cs"/>
              </a:rPr>
            </a:br>
            <a:endParaRPr kumimoji="0" lang="en-US" sz="1200" u="none" strike="noStrike" kern="1200" cap="none" spc="0" normalizeH="0" baseline="0" noProof="0" dirty="0">
              <a:ln>
                <a:noFill/>
              </a:ln>
              <a:solidFill>
                <a:prstClr val="black"/>
              </a:solidFill>
              <a:effectLst/>
              <a:uLnTx/>
              <a:uFillTx/>
              <a:latin typeface="MetricHPE"/>
              <a:ea typeface="+mn-ea"/>
              <a:cs typeface="+mn-cs"/>
            </a:endParaRPr>
          </a:p>
        </p:txBody>
      </p:sp>
      <p:cxnSp>
        <p:nvCxnSpPr>
          <p:cNvPr id="17" name="Straight Connector 16">
            <a:extLst>
              <a:ext uri="{FF2B5EF4-FFF2-40B4-BE49-F238E27FC236}">
                <a16:creationId xmlns:a16="http://schemas.microsoft.com/office/drawing/2014/main" id="{B627FF97-CA7E-EF0F-21F3-AD10CDB6568C}"/>
              </a:ext>
            </a:extLst>
          </p:cNvPr>
          <p:cNvCxnSpPr>
            <a:cxnSpLocks/>
          </p:cNvCxnSpPr>
          <p:nvPr/>
        </p:nvCxnSpPr>
        <p:spPr>
          <a:xfrm>
            <a:off x="3169080" y="1119442"/>
            <a:ext cx="0" cy="4965274"/>
          </a:xfrm>
          <a:prstGeom prst="line">
            <a:avLst/>
          </a:prstGeom>
          <a:solidFill>
            <a:schemeClr val="bg1"/>
          </a:solidFill>
          <a:ln w="12700" cap="flat" cmpd="sng" algn="ctr">
            <a:solidFill>
              <a:schemeClr val="bg1">
                <a:lumMod val="75000"/>
              </a:schemeClr>
            </a:solidFill>
            <a:prstDash val="solid"/>
            <a:miter lim="800000"/>
          </a:ln>
          <a:effectLst/>
        </p:spPr>
      </p:cxnSp>
      <p:sp>
        <p:nvSpPr>
          <p:cNvPr id="21" name="Text Placeholder 7">
            <a:extLst>
              <a:ext uri="{FF2B5EF4-FFF2-40B4-BE49-F238E27FC236}">
                <a16:creationId xmlns:a16="http://schemas.microsoft.com/office/drawing/2014/main" id="{06021091-0FE5-C38A-63A7-BF30D6DCB10F}"/>
              </a:ext>
            </a:extLst>
          </p:cNvPr>
          <p:cNvSpPr txBox="1">
            <a:spLocks/>
          </p:cNvSpPr>
          <p:nvPr/>
        </p:nvSpPr>
        <p:spPr>
          <a:xfrm>
            <a:off x="9164380" y="1582747"/>
            <a:ext cx="2643019" cy="921306"/>
          </a:xfrm>
          <a:prstGeom prst="rect">
            <a:avLst/>
          </a:prstGeom>
          <a:ln w="25400">
            <a:noFill/>
            <a:miter lim="800000"/>
          </a:ln>
        </p:spPr>
        <p:txBody>
          <a:bodyPr vert="horz" lIns="91440" tIns="91440" rIns="91440" bIns="91440" rtlCol="0" anchor="ctr">
            <a:noAutofit/>
          </a:bodyPr>
          <a:lstStyle>
            <a:lvl1pPr marL="0" indent="0" algn="l" defTabSz="914400" rtl="0" eaLnBrk="1" latinLnBrk="0" hangingPunct="1">
              <a:lnSpc>
                <a:spcPct val="90000"/>
              </a:lnSpc>
              <a:spcBef>
                <a:spcPts val="0"/>
              </a:spcBef>
              <a:buClrTx/>
              <a:buFont typeface="" panose="020B0303030202060203" pitchFamily="34" charset="0"/>
              <a:buNone/>
              <a:defRPr sz="2200" b="1" kern="1200" baseline="0">
                <a:solidFill>
                  <a:schemeClr val="tx1"/>
                </a:solidFill>
                <a:latin typeface="MetricHPE" panose="020B0503030202060203" pitchFamily="34" charset="0"/>
                <a:ea typeface="+mn-ea"/>
                <a:cs typeface="+mn-cs"/>
              </a:defRPr>
            </a:lvl1pPr>
            <a:lvl2pPr marL="0" indent="0" algn="l" defTabSz="914400" rtl="0" eaLnBrk="1" latinLnBrk="0" hangingPunct="1">
              <a:lnSpc>
                <a:spcPct val="90000"/>
              </a:lnSpc>
              <a:spcBef>
                <a:spcPts val="0"/>
              </a:spcBef>
              <a:buClrTx/>
              <a:buSzPct val="90000"/>
              <a:buFont typeface="" panose="020B0303030202060203"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3pPr>
            <a:lvl4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 panose="020B0303030202060203" pitchFamily="34" charset="0"/>
              <a:buNone/>
              <a:tabLst/>
              <a:defRPr/>
            </a:pPr>
            <a:r>
              <a:rPr kumimoji="0" lang="en-US" sz="1400" b="1" i="0" u="none" strike="noStrike" kern="1200" cap="none" spc="0" normalizeH="0" baseline="0" noProof="0" dirty="0">
                <a:ln>
                  <a:noFill/>
                </a:ln>
                <a:solidFill>
                  <a:prstClr val="black"/>
                </a:solidFill>
                <a:effectLst/>
                <a:uLnTx/>
                <a:uFillTx/>
                <a:latin typeface="MetricHPE" panose="020B0503030202060203" pitchFamily="34" charset="0"/>
                <a:ea typeface="+mn-ea"/>
                <a:cs typeface="+mn-cs"/>
              </a:rPr>
              <a:t>“Born-in-the cloud” </a:t>
            </a:r>
            <a:br>
              <a:rPr kumimoji="0" lang="en-US" sz="1400" b="1" i="0" u="none" strike="noStrike" kern="1200" cap="none" spc="0" normalizeH="0" baseline="0" noProof="0" dirty="0">
                <a:ln>
                  <a:noFill/>
                </a:ln>
                <a:solidFill>
                  <a:prstClr val="black"/>
                </a:solidFill>
                <a:effectLst/>
                <a:uLnTx/>
                <a:uFillTx/>
                <a:latin typeface="MetricHPE" panose="020B0503030202060203" pitchFamily="34" charset="0"/>
                <a:ea typeface="+mn-ea"/>
                <a:cs typeface="+mn-cs"/>
              </a:rPr>
            </a:br>
            <a:r>
              <a:rPr kumimoji="0" lang="en-US" sz="1400" b="1" i="0" u="none" strike="noStrike" kern="1200" cap="none" spc="0" normalizeH="0" baseline="0" noProof="0" dirty="0">
                <a:ln>
                  <a:noFill/>
                </a:ln>
                <a:solidFill>
                  <a:prstClr val="black"/>
                </a:solidFill>
                <a:effectLst/>
                <a:uLnTx/>
                <a:uFillTx/>
                <a:latin typeface="MetricHPE" panose="020B0503030202060203" pitchFamily="34" charset="0"/>
                <a:ea typeface="+mn-ea"/>
                <a:cs typeface="+mn-cs"/>
              </a:rPr>
              <a:t>AI companies</a:t>
            </a:r>
            <a:br>
              <a:rPr kumimoji="0" lang="en-US" sz="1200" b="1" i="0" u="none" strike="noStrike" kern="1200" cap="none" spc="0" normalizeH="0" baseline="0" noProof="0" dirty="0">
                <a:ln>
                  <a:noFill/>
                </a:ln>
                <a:solidFill>
                  <a:prstClr val="black"/>
                </a:solidFill>
                <a:effectLst/>
                <a:uLnTx/>
                <a:uFillTx/>
                <a:latin typeface="MetricHPE" panose="020B0503030202060203"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MetricHPE" panose="020B0503030202060203" pitchFamily="34" charset="0"/>
                <a:ea typeface="+mn-ea"/>
                <a:cs typeface="+mn-cs"/>
              </a:rPr>
              <a:t>Are driving innovation around the next generation of AI foundation models</a:t>
            </a:r>
          </a:p>
        </p:txBody>
      </p:sp>
      <p:sp>
        <p:nvSpPr>
          <p:cNvPr id="25" name="Rectangle 24">
            <a:extLst>
              <a:ext uri="{FF2B5EF4-FFF2-40B4-BE49-F238E27FC236}">
                <a16:creationId xmlns:a16="http://schemas.microsoft.com/office/drawing/2014/main" id="{A256AEF9-D1D6-A4DA-B483-5953560527BD}"/>
              </a:ext>
            </a:extLst>
          </p:cNvPr>
          <p:cNvSpPr/>
          <p:nvPr/>
        </p:nvSpPr>
        <p:spPr bwMode="ltGray">
          <a:xfrm>
            <a:off x="384936" y="1119442"/>
            <a:ext cx="2700655" cy="423672"/>
          </a:xfrm>
          <a:prstGeom prst="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etricHPE"/>
                <a:ea typeface="+mn-ea"/>
                <a:cs typeface="+mn-cs"/>
              </a:rPr>
              <a:t>Familiar with supercomputing</a:t>
            </a:r>
          </a:p>
        </p:txBody>
      </p:sp>
      <p:sp>
        <p:nvSpPr>
          <p:cNvPr id="26" name="Rectangle 25">
            <a:extLst>
              <a:ext uri="{FF2B5EF4-FFF2-40B4-BE49-F238E27FC236}">
                <a16:creationId xmlns:a16="http://schemas.microsoft.com/office/drawing/2014/main" id="{B7DAE1AC-7EA3-3A52-1DF3-BFEE7F4B8BF1}"/>
              </a:ext>
            </a:extLst>
          </p:cNvPr>
          <p:cNvSpPr/>
          <p:nvPr/>
        </p:nvSpPr>
        <p:spPr bwMode="ltGray">
          <a:xfrm>
            <a:off x="3310543" y="1119442"/>
            <a:ext cx="8496857" cy="423672"/>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etricHPE"/>
                <a:ea typeface="+mn-ea"/>
                <a:cs typeface="+mn-cs"/>
              </a:rPr>
              <a:t>Getting access to supercomputing for the first time</a:t>
            </a:r>
          </a:p>
        </p:txBody>
      </p:sp>
      <p:sp>
        <p:nvSpPr>
          <p:cNvPr id="27" name="Rectangle 26">
            <a:extLst>
              <a:ext uri="{FF2B5EF4-FFF2-40B4-BE49-F238E27FC236}">
                <a16:creationId xmlns:a16="http://schemas.microsoft.com/office/drawing/2014/main" id="{96983C3F-70E1-8A60-7F11-7C40CAD122D9}"/>
              </a:ext>
            </a:extLst>
          </p:cNvPr>
          <p:cNvSpPr/>
          <p:nvPr/>
        </p:nvSpPr>
        <p:spPr bwMode="ltGray">
          <a:xfrm>
            <a:off x="384600" y="5469218"/>
            <a:ext cx="2701326" cy="615498"/>
          </a:xfrm>
          <a:prstGeom prst="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MetricHPE"/>
                <a:ea typeface="+mn-ea"/>
                <a:cs typeface="+mn-cs"/>
              </a:rPr>
              <a:t>Preloaded tooling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MetricHPE"/>
                <a:ea typeface="+mn-ea"/>
                <a:cs typeface="+mn-cs"/>
              </a:rPr>
              <a:t>Get up and running in minutes</a:t>
            </a:r>
          </a:p>
        </p:txBody>
      </p:sp>
      <p:sp>
        <p:nvSpPr>
          <p:cNvPr id="28" name="Rectangle 27">
            <a:extLst>
              <a:ext uri="{FF2B5EF4-FFF2-40B4-BE49-F238E27FC236}">
                <a16:creationId xmlns:a16="http://schemas.microsoft.com/office/drawing/2014/main" id="{20774626-10AA-1117-D114-6677FD7277EF}"/>
              </a:ext>
            </a:extLst>
          </p:cNvPr>
          <p:cNvSpPr/>
          <p:nvPr/>
        </p:nvSpPr>
        <p:spPr bwMode="ltGray">
          <a:xfrm>
            <a:off x="3290719" y="5469218"/>
            <a:ext cx="8516680" cy="615498"/>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MetricHPE"/>
                <a:ea typeface="+mn-ea"/>
                <a:cs typeface="+mn-cs"/>
              </a:rPr>
              <a:t>Browser-based, cloud-native ease • Preloaded with role-specific tooling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MetricHPE"/>
                <a:ea typeface="+mn-ea"/>
                <a:cs typeface="+mn-cs"/>
              </a:rPr>
              <a:t>• No supercomputing expertise required</a:t>
            </a:r>
          </a:p>
        </p:txBody>
      </p:sp>
      <p:sp>
        <p:nvSpPr>
          <p:cNvPr id="6" name="TextBox 5">
            <a:extLst>
              <a:ext uri="{FF2B5EF4-FFF2-40B4-BE49-F238E27FC236}">
                <a16:creationId xmlns:a16="http://schemas.microsoft.com/office/drawing/2014/main" id="{F1F46FF2-12B5-6E4C-D8E8-456BF0133AFF}"/>
              </a:ext>
            </a:extLst>
          </p:cNvPr>
          <p:cNvSpPr txBox="1"/>
          <p:nvPr/>
        </p:nvSpPr>
        <p:spPr>
          <a:xfrm>
            <a:off x="3311193" y="4132657"/>
            <a:ext cx="2643019" cy="181029"/>
          </a:xfrm>
          <a:prstGeom prst="rect">
            <a:avLst/>
          </a:prstGeom>
          <a:noFill/>
          <a:ln w="57150">
            <a:noFill/>
            <a:miter lim="800000"/>
          </a:ln>
        </p:spPr>
        <p:txBody>
          <a:bodyPr wrap="square" lIns="90000" tIns="90000" rIns="90000" bIns="90000" rtlCol="0" anchor="t" anchorCtr="0">
            <a:noAutofit/>
          </a:bodyPr>
          <a:lstStyle/>
          <a:p>
            <a:pPr marL="0" marR="0" lvl="0" indent="0" algn="ctr" defTabSz="914400" rtl="0" eaLnBrk="1" fontAlgn="auto" latinLnBrk="0" hangingPunct="1">
              <a:lnSpc>
                <a:spcPct val="90000"/>
              </a:lnSpc>
              <a:spcAft>
                <a:spcPts val="0"/>
              </a:spcAft>
              <a:buClrTx/>
              <a:buSzTx/>
              <a:buFont typeface="MetricHPE" panose="020B0503030202060203" pitchFamily="34" charset="0"/>
              <a:buNone/>
              <a:tabLst/>
              <a:defRPr/>
            </a:pPr>
            <a:r>
              <a:rPr kumimoji="0" lang="en-US" sz="1200" u="none" strike="noStrike" kern="1200" cap="none" spc="0" normalizeH="0" baseline="0" noProof="0" dirty="0">
                <a:ln>
                  <a:noFill/>
                </a:ln>
                <a:solidFill>
                  <a:prstClr val="black"/>
                </a:solidFill>
                <a:effectLst/>
                <a:uLnTx/>
                <a:uFillTx/>
                <a:latin typeface="MetricHPE"/>
                <a:ea typeface="+mn-ea"/>
                <a:cs typeface="+mn-cs"/>
              </a:rPr>
              <a:t>Head of R&amp;D</a:t>
            </a:r>
            <a:r>
              <a:rPr lang="en-US" sz="1200" noProof="0" dirty="0">
                <a:solidFill>
                  <a:prstClr val="black"/>
                </a:solidFill>
                <a:latin typeface="MetricHPE"/>
              </a:rPr>
              <a:t>, </a:t>
            </a:r>
            <a:r>
              <a:rPr kumimoji="0" lang="en-US" sz="1200" u="none" strike="noStrike" kern="1200" cap="none" spc="0" normalizeH="0" baseline="0" noProof="0" dirty="0">
                <a:ln>
                  <a:noFill/>
                </a:ln>
                <a:solidFill>
                  <a:prstClr val="black"/>
                </a:solidFill>
                <a:effectLst/>
                <a:uLnTx/>
                <a:uFillTx/>
                <a:latin typeface="MetricHPE"/>
                <a:ea typeface="+mn-ea"/>
                <a:cs typeface="+mn-cs"/>
              </a:rPr>
              <a:t>VP Engineering</a:t>
            </a:r>
            <a:br>
              <a:rPr kumimoji="0" lang="en-US" sz="1200" u="none" strike="noStrike" kern="1200" cap="none" spc="0" normalizeH="0" baseline="0" noProof="0" dirty="0">
                <a:ln>
                  <a:noFill/>
                </a:ln>
                <a:solidFill>
                  <a:prstClr val="black"/>
                </a:solidFill>
                <a:effectLst/>
                <a:uLnTx/>
                <a:uFillTx/>
                <a:latin typeface="MetricHPE"/>
                <a:ea typeface="+mn-ea"/>
                <a:cs typeface="+mn-cs"/>
              </a:rPr>
            </a:br>
            <a:endParaRPr kumimoji="0" lang="en-US" sz="1200" u="none" strike="noStrike" kern="1200" cap="none" spc="0" normalizeH="0" baseline="0" noProof="0" dirty="0">
              <a:ln>
                <a:noFill/>
              </a:ln>
              <a:solidFill>
                <a:prstClr val="black"/>
              </a:solidFill>
              <a:effectLst/>
              <a:uLnTx/>
              <a:uFillTx/>
              <a:latin typeface="MetricHPE"/>
              <a:ea typeface="+mn-ea"/>
              <a:cs typeface="+mn-cs"/>
            </a:endParaRPr>
          </a:p>
        </p:txBody>
      </p:sp>
      <p:pic>
        <p:nvPicPr>
          <p:cNvPr id="16" name="Picture 15" descr="A person in a striped shirt&#10;&#10;Description automatically generated with low confidence">
            <a:extLst>
              <a:ext uri="{FF2B5EF4-FFF2-40B4-BE49-F238E27FC236}">
                <a16:creationId xmlns:a16="http://schemas.microsoft.com/office/drawing/2014/main" id="{6C668778-2192-0AD5-B497-CA7B52E50FF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947558" y="2651249"/>
            <a:ext cx="1367525" cy="1375818"/>
          </a:xfrm>
          <a:prstGeom prst="ellipse">
            <a:avLst/>
          </a:prstGeom>
          <a:ln w="63500" cap="rnd">
            <a:noFill/>
          </a:ln>
          <a:effectLst/>
        </p:spPr>
      </p:pic>
      <p:sp>
        <p:nvSpPr>
          <p:cNvPr id="12" name="TextBox 11">
            <a:extLst>
              <a:ext uri="{FF2B5EF4-FFF2-40B4-BE49-F238E27FC236}">
                <a16:creationId xmlns:a16="http://schemas.microsoft.com/office/drawing/2014/main" id="{856567AC-D605-13C7-89FE-77DA5382683E}"/>
              </a:ext>
            </a:extLst>
          </p:cNvPr>
          <p:cNvSpPr txBox="1"/>
          <p:nvPr/>
        </p:nvSpPr>
        <p:spPr>
          <a:xfrm>
            <a:off x="413754" y="4728272"/>
            <a:ext cx="2643019" cy="669130"/>
          </a:xfrm>
          <a:prstGeom prst="rect">
            <a:avLst/>
          </a:prstGeom>
          <a:noFill/>
          <a:ln w="57150">
            <a:noFill/>
            <a:miter lim="800000"/>
          </a:ln>
        </p:spPr>
        <p:txBody>
          <a:bodyPr wrap="none" lIns="90000" tIns="90000" rIns="90000" bIns="90000" rtlCol="0" anchor="ctr" anchorCtr="0">
            <a:noAutofit/>
          </a:bodyPr>
          <a:lstStyle/>
          <a:p>
            <a:pPr marL="0" marR="0" lvl="0" indent="0"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i="0" u="none" strike="noStrike" kern="1200" cap="none" spc="0" normalizeH="0" baseline="0" noProof="0" dirty="0">
                <a:ln>
                  <a:noFill/>
                </a:ln>
                <a:effectLst/>
                <a:uLnTx/>
                <a:uFillTx/>
                <a:ea typeface="+mn-ea"/>
                <a:cs typeface="+mn-cs"/>
              </a:rPr>
              <a:t>Can now boost on-prem capability </a:t>
            </a:r>
            <a:br>
              <a:rPr kumimoji="0" lang="en-US" sz="1400" i="0" u="none" strike="noStrike" kern="1200" cap="none" spc="0" normalizeH="0" baseline="0" noProof="0" dirty="0">
                <a:ln>
                  <a:noFill/>
                </a:ln>
                <a:effectLst/>
                <a:uLnTx/>
                <a:uFillTx/>
                <a:ea typeface="+mn-ea"/>
                <a:cs typeface="+mn-cs"/>
              </a:rPr>
            </a:br>
            <a:r>
              <a:rPr kumimoji="0" lang="en-US" sz="1400" i="0" u="none" strike="noStrike" kern="1200" cap="none" spc="0" normalizeH="0" baseline="0" noProof="0" dirty="0">
                <a:ln>
                  <a:noFill/>
                </a:ln>
                <a:effectLst/>
                <a:uLnTx/>
                <a:uFillTx/>
                <a:ea typeface="+mn-ea"/>
                <a:cs typeface="+mn-cs"/>
              </a:rPr>
              <a:t>to the new supercomputing cloud to</a:t>
            </a:r>
            <a:br>
              <a:rPr kumimoji="0" lang="en-US" sz="1400" i="0" u="none" strike="noStrike" kern="1200" cap="none" spc="0" normalizeH="0" baseline="0" noProof="0" dirty="0">
                <a:ln>
                  <a:noFill/>
                </a:ln>
                <a:effectLst/>
                <a:uLnTx/>
                <a:uFillTx/>
                <a:ea typeface="+mn-ea"/>
                <a:cs typeface="+mn-cs"/>
              </a:rPr>
            </a:br>
            <a:r>
              <a:rPr kumimoji="0" lang="en-US" sz="1400" i="0" u="none" strike="noStrike" kern="1200" cap="none" spc="0" normalizeH="0" baseline="0" noProof="0" dirty="0">
                <a:ln>
                  <a:noFill/>
                </a:ln>
                <a:effectLst/>
                <a:uLnTx/>
                <a:uFillTx/>
                <a:ea typeface="+mn-ea"/>
                <a:cs typeface="+mn-cs"/>
              </a:rPr>
              <a:t>avoid missed deadlines</a:t>
            </a:r>
          </a:p>
          <a:p>
            <a:pPr marL="0" marR="0" lvl="0" indent="0"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400" i="0" u="none" strike="noStrike" kern="1200" cap="none" spc="0" normalizeH="0" baseline="0" noProof="0" dirty="0">
              <a:ln>
                <a:noFill/>
              </a:ln>
              <a:effectLst/>
              <a:uLnTx/>
              <a:uFillTx/>
              <a:ea typeface="+mn-ea"/>
              <a:cs typeface="+mn-cs"/>
            </a:endParaRPr>
          </a:p>
        </p:txBody>
      </p:sp>
      <p:sp>
        <p:nvSpPr>
          <p:cNvPr id="19" name="TextBox 18">
            <a:extLst>
              <a:ext uri="{FF2B5EF4-FFF2-40B4-BE49-F238E27FC236}">
                <a16:creationId xmlns:a16="http://schemas.microsoft.com/office/drawing/2014/main" id="{38CE1C12-C7A4-B9CA-03BA-3897DF5350DF}"/>
              </a:ext>
            </a:extLst>
          </p:cNvPr>
          <p:cNvSpPr txBox="1"/>
          <p:nvPr/>
        </p:nvSpPr>
        <p:spPr>
          <a:xfrm>
            <a:off x="6237786" y="4728272"/>
            <a:ext cx="2643019" cy="669130"/>
          </a:xfrm>
          <a:prstGeom prst="rect">
            <a:avLst/>
          </a:prstGeom>
          <a:noFill/>
          <a:ln w="57150">
            <a:noFill/>
            <a:miter lim="800000"/>
          </a:ln>
        </p:spPr>
        <p:txBody>
          <a:bodyPr wrap="square" lIns="90000" tIns="90000" rIns="90000" bIns="90000" rtlCol="0" anchor="ctr" anchorCtr="0">
            <a:noAutofit/>
          </a:bodyPr>
          <a:lstStyle/>
          <a:p>
            <a:pPr marL="0" marR="0" lvl="0" indent="0"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i="0" u="none" strike="noStrike" kern="1200" cap="none" spc="0" normalizeH="0" baseline="0" noProof="0" dirty="0">
                <a:ln>
                  <a:noFill/>
                </a:ln>
                <a:effectLst/>
                <a:uLnTx/>
                <a:uFillTx/>
                <a:ea typeface="+mn-ea"/>
                <a:cs typeface="+mn-cs"/>
              </a:rPr>
              <a:t>Can now fine-tune and serve licensed foundation models faster and with higher accuracy</a:t>
            </a:r>
          </a:p>
          <a:p>
            <a:pPr marL="0" marR="0" lvl="0" indent="0"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400" i="0" u="none" strike="noStrike" kern="1200" cap="none" spc="0" normalizeH="0" baseline="0" noProof="0" dirty="0">
              <a:ln>
                <a:noFill/>
              </a:ln>
              <a:effectLst/>
              <a:uLnTx/>
              <a:uFillTx/>
              <a:ea typeface="+mn-ea"/>
              <a:cs typeface="+mn-cs"/>
            </a:endParaRPr>
          </a:p>
        </p:txBody>
      </p:sp>
      <p:sp>
        <p:nvSpPr>
          <p:cNvPr id="32" name="TextBox 31">
            <a:extLst>
              <a:ext uri="{FF2B5EF4-FFF2-40B4-BE49-F238E27FC236}">
                <a16:creationId xmlns:a16="http://schemas.microsoft.com/office/drawing/2014/main" id="{DCEA5D20-E506-0C74-5F26-50E9EE533B77}"/>
              </a:ext>
            </a:extLst>
          </p:cNvPr>
          <p:cNvSpPr txBox="1"/>
          <p:nvPr/>
        </p:nvSpPr>
        <p:spPr>
          <a:xfrm>
            <a:off x="9164380" y="4728272"/>
            <a:ext cx="2643019" cy="669130"/>
          </a:xfrm>
          <a:prstGeom prst="rect">
            <a:avLst/>
          </a:prstGeom>
          <a:noFill/>
          <a:ln w="57150">
            <a:noFill/>
            <a:miter lim="800000"/>
          </a:ln>
        </p:spPr>
        <p:txBody>
          <a:bodyPr wrap="none" lIns="90000" tIns="90000" rIns="90000" bIns="90000" rtlCol="0" anchor="ctr" anchorCtr="0">
            <a:noAutofit/>
          </a:bodyPr>
          <a:lstStyle/>
          <a:p>
            <a:pPr marL="0" marR="0" lvl="0" indent="0"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i="0" u="none" strike="noStrike" kern="1200" cap="none" spc="0" normalizeH="0" baseline="0" noProof="0" dirty="0">
                <a:ln>
                  <a:noFill/>
                </a:ln>
                <a:effectLst/>
                <a:uLnTx/>
                <a:uFillTx/>
                <a:ea typeface="+mn-ea"/>
                <a:cs typeface="+mn-cs"/>
              </a:rPr>
              <a:t>Can now develop next-gen</a:t>
            </a:r>
            <a:br>
              <a:rPr kumimoji="0" lang="en-US" sz="1400" i="0" u="none" strike="noStrike" kern="1200" cap="none" spc="0" normalizeH="0" baseline="0" noProof="0" dirty="0">
                <a:ln>
                  <a:noFill/>
                </a:ln>
                <a:effectLst/>
                <a:uLnTx/>
                <a:uFillTx/>
                <a:ea typeface="+mn-ea"/>
                <a:cs typeface="+mn-cs"/>
              </a:rPr>
            </a:br>
            <a:r>
              <a:rPr kumimoji="0" lang="en-US" sz="1400" i="0" u="none" strike="noStrike" kern="1200" cap="none" spc="0" normalizeH="0" baseline="0" noProof="0" dirty="0">
                <a:ln>
                  <a:noFill/>
                </a:ln>
                <a:effectLst/>
                <a:uLnTx/>
                <a:uFillTx/>
                <a:ea typeface="+mn-ea"/>
                <a:cs typeface="+mn-cs"/>
              </a:rPr>
              <a:t>foundation models faster and</a:t>
            </a:r>
            <a:br>
              <a:rPr kumimoji="0" lang="en-US" sz="1400" i="0" u="none" strike="noStrike" kern="1200" cap="none" spc="0" normalizeH="0" baseline="0" noProof="0" dirty="0">
                <a:ln>
                  <a:noFill/>
                </a:ln>
                <a:effectLst/>
                <a:uLnTx/>
                <a:uFillTx/>
                <a:ea typeface="+mn-ea"/>
                <a:cs typeface="+mn-cs"/>
              </a:rPr>
            </a:br>
            <a:r>
              <a:rPr kumimoji="0" lang="en-US" sz="1400" i="0" u="none" strike="noStrike" kern="1200" cap="none" spc="0" normalizeH="0" baseline="0" noProof="0" dirty="0">
                <a:ln>
                  <a:noFill/>
                </a:ln>
                <a:effectLst/>
                <a:uLnTx/>
                <a:uFillTx/>
                <a:ea typeface="+mn-ea"/>
                <a:cs typeface="+mn-cs"/>
              </a:rPr>
              <a:t>in a more efficient way</a:t>
            </a:r>
          </a:p>
          <a:p>
            <a:pPr marL="0" marR="0" lvl="0" indent="0"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400" i="0" u="none" strike="noStrike" kern="1200" cap="none" spc="0" normalizeH="0" baseline="0" noProof="0" dirty="0">
              <a:ln>
                <a:noFill/>
              </a:ln>
              <a:effectLst/>
              <a:uLnTx/>
              <a:uFillTx/>
              <a:ea typeface="+mn-ea"/>
              <a:cs typeface="+mn-cs"/>
            </a:endParaRPr>
          </a:p>
        </p:txBody>
      </p:sp>
      <p:sp>
        <p:nvSpPr>
          <p:cNvPr id="33" name="TextBox 32">
            <a:extLst>
              <a:ext uri="{FF2B5EF4-FFF2-40B4-BE49-F238E27FC236}">
                <a16:creationId xmlns:a16="http://schemas.microsoft.com/office/drawing/2014/main" id="{A8623DF7-6D8E-DBDE-3194-981FB7C2D3AB}"/>
              </a:ext>
            </a:extLst>
          </p:cNvPr>
          <p:cNvSpPr txBox="1"/>
          <p:nvPr/>
        </p:nvSpPr>
        <p:spPr>
          <a:xfrm>
            <a:off x="3311193" y="4728272"/>
            <a:ext cx="2643019" cy="669130"/>
          </a:xfrm>
          <a:prstGeom prst="rect">
            <a:avLst/>
          </a:prstGeom>
          <a:noFill/>
          <a:ln w="57150">
            <a:noFill/>
            <a:miter lim="800000"/>
          </a:ln>
        </p:spPr>
        <p:txBody>
          <a:bodyPr wrap="square" lIns="90000" tIns="90000" rIns="90000" bIns="90000" rtlCol="0" anchor="ctr" anchorCtr="0">
            <a:noAutofit/>
          </a:bodyPr>
          <a:lstStyle/>
          <a:p>
            <a:pPr marL="0" marR="0" lvl="0" indent="0"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i="0" u="none" strike="noStrike" kern="1200" cap="none" spc="0" normalizeH="0" baseline="0" noProof="0" dirty="0">
                <a:ln>
                  <a:noFill/>
                </a:ln>
                <a:effectLst/>
                <a:uLnTx/>
                <a:uFillTx/>
                <a:ea typeface="+mn-ea"/>
                <a:cs typeface="+mn-cs"/>
              </a:rPr>
              <a:t>Can now tap into supercomputing  power to bring new products to market more </a:t>
            </a:r>
            <a:r>
              <a:rPr lang="en-US" sz="1400" dirty="0"/>
              <a:t>efficiently</a:t>
            </a:r>
            <a:endParaRPr kumimoji="0" lang="en-US" sz="1400" i="0" u="none" strike="noStrike" kern="1200" cap="none" spc="0" normalizeH="0" baseline="0" noProof="0" dirty="0">
              <a:ln>
                <a:noFill/>
              </a:ln>
              <a:effectLst/>
              <a:uLnTx/>
              <a:uFillTx/>
              <a:ea typeface="+mn-ea"/>
              <a:cs typeface="+mn-cs"/>
            </a:endParaRPr>
          </a:p>
          <a:p>
            <a:pPr marL="0" marR="0" lvl="0" indent="0"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400" i="0" u="none" strike="noStrike" kern="1200" cap="none" spc="0" normalizeH="0" baseline="0" noProof="0" dirty="0">
              <a:ln>
                <a:noFill/>
              </a:ln>
              <a:effectLst/>
              <a:uLnTx/>
              <a:uFillTx/>
              <a:ea typeface="+mn-ea"/>
              <a:cs typeface="+mn-cs"/>
            </a:endParaRPr>
          </a:p>
        </p:txBody>
      </p:sp>
      <p:sp>
        <p:nvSpPr>
          <p:cNvPr id="9" name="TextBox 8">
            <a:extLst>
              <a:ext uri="{FF2B5EF4-FFF2-40B4-BE49-F238E27FC236}">
                <a16:creationId xmlns:a16="http://schemas.microsoft.com/office/drawing/2014/main" id="{532953B2-B20D-AF86-3FA2-87365424DF80}"/>
              </a:ext>
            </a:extLst>
          </p:cNvPr>
          <p:cNvSpPr txBox="1"/>
          <p:nvPr/>
        </p:nvSpPr>
        <p:spPr>
          <a:xfrm>
            <a:off x="414406" y="1582747"/>
            <a:ext cx="2641714" cy="921306"/>
          </a:xfrm>
          <a:prstGeom prst="rect">
            <a:avLst/>
          </a:prstGeom>
          <a:noFill/>
          <a:ln w="25400">
            <a:noFill/>
            <a:miter lim="800000"/>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etricHPE"/>
                <a:ea typeface="+mn-ea"/>
                <a:cs typeface="+mn-cs"/>
              </a:rPr>
              <a:t>HPC users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rPr>
              <a:t>Use HPC today on-prem for </a:t>
            </a:r>
            <a:br>
              <a:rPr kumimoji="0" lang="en-US" sz="1200" b="0" i="0" u="none" strike="noStrike" kern="1200" cap="none" spc="0" normalizeH="0" baseline="0" noProof="0" dirty="0">
                <a:ln>
                  <a:noFill/>
                </a:ln>
                <a:solidFill>
                  <a:prstClr val="black"/>
                </a:solidFill>
                <a:effectLst/>
                <a:uLnTx/>
                <a:uFillTx/>
                <a:latin typeface="MetricHPE"/>
                <a:ea typeface="+mn-ea"/>
                <a:cs typeface="+mn-cs"/>
              </a:rPr>
            </a:br>
            <a:r>
              <a:rPr kumimoji="0" lang="en-US" sz="1200" b="0" i="0" u="none" strike="noStrike" kern="1200" cap="none" spc="0" normalizeH="0" baseline="0" noProof="0" dirty="0">
                <a:ln>
                  <a:noFill/>
                </a:ln>
                <a:solidFill>
                  <a:prstClr val="black"/>
                </a:solidFill>
                <a:effectLst/>
                <a:uLnTx/>
                <a:uFillTx/>
                <a:latin typeface="MetricHPE"/>
                <a:ea typeface="+mn-ea"/>
                <a:cs typeface="+mn-cs"/>
              </a:rPr>
              <a:t>business-critical modeling &amp; simulation</a:t>
            </a:r>
          </a:p>
        </p:txBody>
      </p:sp>
      <p:sp>
        <p:nvSpPr>
          <p:cNvPr id="29" name="TextBox 28">
            <a:extLst>
              <a:ext uri="{FF2B5EF4-FFF2-40B4-BE49-F238E27FC236}">
                <a16:creationId xmlns:a16="http://schemas.microsoft.com/office/drawing/2014/main" id="{E7BC8B04-D30D-9A8E-91F3-96AE92D9E99E}"/>
              </a:ext>
            </a:extLst>
          </p:cNvPr>
          <p:cNvSpPr txBox="1"/>
          <p:nvPr/>
        </p:nvSpPr>
        <p:spPr>
          <a:xfrm>
            <a:off x="6237135" y="1582747"/>
            <a:ext cx="2643019" cy="921306"/>
          </a:xfrm>
          <a:prstGeom prst="rect">
            <a:avLst/>
          </a:prstGeom>
          <a:noFill/>
          <a:ln w="25400">
            <a:noFill/>
            <a:miter lim="800000"/>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etricHPE"/>
                <a:ea typeface="+mn-ea"/>
                <a:cs typeface="+mn-cs"/>
              </a:rPr>
              <a:t>AI innovators </a:t>
            </a:r>
            <a:br>
              <a:rPr kumimoji="0" lang="en-US" sz="1400" b="1" i="0" u="none" strike="noStrike" kern="1200" cap="none" spc="0" normalizeH="0" baseline="0" noProof="0" dirty="0">
                <a:ln>
                  <a:noFill/>
                </a:ln>
                <a:solidFill>
                  <a:prstClr val="black"/>
                </a:solidFill>
                <a:effectLst/>
                <a:uLnTx/>
                <a:uFillTx/>
                <a:latin typeface="MetricHPE"/>
                <a:ea typeface="+mn-ea"/>
                <a:cs typeface="+mn-cs"/>
              </a:rPr>
            </a:br>
            <a:r>
              <a:rPr kumimoji="0" lang="en-US" sz="1200" b="0" i="0" u="none" strike="noStrike" kern="1200" cap="none" spc="0" normalizeH="0" baseline="0" noProof="0" dirty="0">
                <a:ln>
                  <a:noFill/>
                </a:ln>
                <a:solidFill>
                  <a:prstClr val="black"/>
                </a:solidFill>
                <a:effectLst/>
                <a:uLnTx/>
                <a:uFillTx/>
                <a:latin typeface="MetricHPE"/>
                <a:ea typeface="+mn-ea"/>
                <a:cs typeface="+mn-cs"/>
              </a:rPr>
              <a:t>Have started strategic AI initiatives </a:t>
            </a:r>
            <a:br>
              <a:rPr kumimoji="0" lang="en-US" sz="1200" b="0" i="0" u="none" strike="noStrike" kern="1200" cap="none" spc="0" normalizeH="0" baseline="0" noProof="0" dirty="0">
                <a:ln>
                  <a:noFill/>
                </a:ln>
                <a:solidFill>
                  <a:prstClr val="black"/>
                </a:solidFill>
                <a:effectLst/>
                <a:uLnTx/>
                <a:uFillTx/>
                <a:latin typeface="MetricHPE"/>
                <a:ea typeface="+mn-ea"/>
                <a:cs typeface="+mn-cs"/>
              </a:rPr>
            </a:br>
            <a:r>
              <a:rPr kumimoji="0" lang="en-US" sz="1200" b="0" i="0" u="none" strike="noStrike" kern="1200" cap="none" spc="0" normalizeH="0" baseline="0" noProof="0" dirty="0">
                <a:ln>
                  <a:noFill/>
                </a:ln>
                <a:solidFill>
                  <a:prstClr val="black"/>
                </a:solidFill>
                <a:effectLst/>
                <a:uLnTx/>
                <a:uFillTx/>
                <a:latin typeface="MetricHPE"/>
                <a:ea typeface="+mn-ea"/>
                <a:cs typeface="+mn-cs"/>
              </a:rPr>
              <a:t>to enable their company to leap ahead</a:t>
            </a:r>
          </a:p>
        </p:txBody>
      </p:sp>
      <p:sp>
        <p:nvSpPr>
          <p:cNvPr id="30" name="TextBox 29">
            <a:extLst>
              <a:ext uri="{FF2B5EF4-FFF2-40B4-BE49-F238E27FC236}">
                <a16:creationId xmlns:a16="http://schemas.microsoft.com/office/drawing/2014/main" id="{131C9D0A-2927-3D2D-34A6-84F60264DA15}"/>
              </a:ext>
            </a:extLst>
          </p:cNvPr>
          <p:cNvSpPr txBox="1"/>
          <p:nvPr/>
        </p:nvSpPr>
        <p:spPr>
          <a:xfrm>
            <a:off x="3311194" y="1582747"/>
            <a:ext cx="2641714" cy="921306"/>
          </a:xfrm>
          <a:prstGeom prst="rect">
            <a:avLst/>
          </a:prstGeom>
          <a:noFill/>
          <a:ln w="25400">
            <a:noFill/>
            <a:miter lim="800000"/>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etricHPE"/>
                <a:ea typeface="+mn-ea"/>
                <a:cs typeface="+mn-cs"/>
              </a:rPr>
              <a:t>R&amp;D innovators </a:t>
            </a:r>
            <a:br>
              <a:rPr kumimoji="0" lang="en-US" sz="1400" b="1" i="0" u="none" strike="noStrike" kern="1200" cap="none" spc="0" normalizeH="0" baseline="0" noProof="0" dirty="0">
                <a:ln>
                  <a:noFill/>
                </a:ln>
                <a:solidFill>
                  <a:prstClr val="black"/>
                </a:solidFill>
                <a:effectLst/>
                <a:uLnTx/>
                <a:uFillTx/>
                <a:latin typeface="MetricHPE"/>
                <a:ea typeface="+mn-ea"/>
                <a:cs typeface="+mn-cs"/>
              </a:rPr>
            </a:br>
            <a:r>
              <a:rPr kumimoji="0" lang="en-US" sz="1200" b="0" i="0" u="none" strike="noStrike" kern="1200" cap="none" spc="0" normalizeH="0" baseline="0" noProof="0" dirty="0">
                <a:ln>
                  <a:noFill/>
                </a:ln>
                <a:solidFill>
                  <a:prstClr val="black"/>
                </a:solidFill>
                <a:effectLst/>
                <a:uLnTx/>
                <a:uFillTx/>
                <a:latin typeface="MetricHPE"/>
                <a:ea typeface="+mn-ea"/>
                <a:cs typeface="+mn-cs"/>
              </a:rPr>
              <a:t>Have started strategic HPC initiatives </a:t>
            </a:r>
            <a:br>
              <a:rPr kumimoji="0" lang="en-US" sz="1200" b="0" i="0" u="none" strike="noStrike" kern="1200" cap="none" spc="0" normalizeH="0" baseline="0" noProof="0" dirty="0">
                <a:ln>
                  <a:noFill/>
                </a:ln>
                <a:solidFill>
                  <a:prstClr val="black"/>
                </a:solidFill>
                <a:effectLst/>
                <a:uLnTx/>
                <a:uFillTx/>
                <a:latin typeface="MetricHPE"/>
                <a:ea typeface="+mn-ea"/>
                <a:cs typeface="+mn-cs"/>
              </a:rPr>
            </a:br>
            <a:r>
              <a:rPr kumimoji="0" lang="en-US" sz="1200" b="0" i="0" u="none" strike="noStrike" kern="1200" cap="none" spc="0" normalizeH="0" baseline="0" noProof="0" dirty="0">
                <a:ln>
                  <a:noFill/>
                </a:ln>
                <a:solidFill>
                  <a:prstClr val="black"/>
                </a:solidFill>
                <a:effectLst/>
                <a:uLnTx/>
                <a:uFillTx/>
                <a:latin typeface="MetricHPE"/>
                <a:ea typeface="+mn-ea"/>
                <a:cs typeface="+mn-cs"/>
              </a:rPr>
              <a:t>to enable their company to leap ahead</a:t>
            </a:r>
          </a:p>
        </p:txBody>
      </p:sp>
      <p:sp>
        <p:nvSpPr>
          <p:cNvPr id="31" name="TextBox 30">
            <a:extLst>
              <a:ext uri="{FF2B5EF4-FFF2-40B4-BE49-F238E27FC236}">
                <a16:creationId xmlns:a16="http://schemas.microsoft.com/office/drawing/2014/main" id="{EE09F9E4-3E54-EB4D-6931-08E6A6026752}"/>
              </a:ext>
            </a:extLst>
          </p:cNvPr>
          <p:cNvSpPr txBox="1"/>
          <p:nvPr/>
        </p:nvSpPr>
        <p:spPr>
          <a:xfrm>
            <a:off x="413754" y="4132657"/>
            <a:ext cx="2643019" cy="181029"/>
          </a:xfrm>
          <a:prstGeom prst="rect">
            <a:avLst/>
          </a:prstGeom>
          <a:noFill/>
          <a:ln w="57150">
            <a:noFill/>
            <a:miter lim="800000"/>
          </a:ln>
        </p:spPr>
        <p:txBody>
          <a:bodyPr wrap="square" lIns="90000" tIns="90000" rIns="90000" bIns="90000" rtlCol="0" anchor="t"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u="none" strike="noStrike" kern="1200" cap="none" spc="0" normalizeH="0" baseline="0" noProof="0" dirty="0">
                <a:ln>
                  <a:noFill/>
                </a:ln>
                <a:solidFill>
                  <a:prstClr val="black"/>
                </a:solidFill>
                <a:effectLst/>
                <a:uLnTx/>
                <a:uFillTx/>
                <a:latin typeface="MetricHPE"/>
                <a:ea typeface="+mn-ea"/>
                <a:cs typeface="+mn-cs"/>
              </a:rPr>
              <a:t>Head of R&amp;D or HPC</a:t>
            </a:r>
            <a:br>
              <a:rPr kumimoji="0" lang="en-US" sz="1200" u="none" strike="noStrike" kern="1200" cap="none" spc="0" normalizeH="0" baseline="0" noProof="0" dirty="0">
                <a:ln>
                  <a:noFill/>
                </a:ln>
                <a:solidFill>
                  <a:prstClr val="black"/>
                </a:solidFill>
                <a:effectLst/>
                <a:uLnTx/>
                <a:uFillTx/>
                <a:latin typeface="MetricHPE"/>
                <a:ea typeface="+mn-ea"/>
                <a:cs typeface="+mn-cs"/>
              </a:rPr>
            </a:br>
            <a:endParaRPr kumimoji="0" lang="en-US" sz="1200" u="none" strike="noStrike" kern="1200" cap="none" spc="0" normalizeH="0" baseline="0" noProof="0" dirty="0">
              <a:ln>
                <a:noFill/>
              </a:ln>
              <a:solidFill>
                <a:prstClr val="black"/>
              </a:solidFill>
              <a:effectLst/>
              <a:uLnTx/>
              <a:uFillTx/>
              <a:latin typeface="MetricHPE"/>
              <a:ea typeface="+mn-ea"/>
              <a:cs typeface="+mn-cs"/>
            </a:endParaRPr>
          </a:p>
        </p:txBody>
      </p:sp>
      <p:cxnSp>
        <p:nvCxnSpPr>
          <p:cNvPr id="18" name="Straight Connector 17">
            <a:extLst>
              <a:ext uri="{FF2B5EF4-FFF2-40B4-BE49-F238E27FC236}">
                <a16:creationId xmlns:a16="http://schemas.microsoft.com/office/drawing/2014/main" id="{28D65970-76C1-0D00-DE1E-233FE7E6677E}"/>
              </a:ext>
            </a:extLst>
          </p:cNvPr>
          <p:cNvCxnSpPr>
            <a:cxnSpLocks/>
          </p:cNvCxnSpPr>
          <p:nvPr/>
        </p:nvCxnSpPr>
        <p:spPr>
          <a:xfrm>
            <a:off x="6095021" y="1646247"/>
            <a:ext cx="0" cy="3594128"/>
          </a:xfrm>
          <a:prstGeom prst="line">
            <a:avLst/>
          </a:prstGeom>
          <a:solidFill>
            <a:schemeClr val="bg1"/>
          </a:solidFill>
          <a:ln w="12700" cap="flat" cmpd="sng" algn="ctr">
            <a:solidFill>
              <a:schemeClr val="bg1">
                <a:lumMod val="95000"/>
              </a:schemeClr>
            </a:solidFill>
            <a:prstDash val="solid"/>
            <a:miter lim="800000"/>
          </a:ln>
          <a:effectLst/>
        </p:spPr>
      </p:cxnSp>
      <p:cxnSp>
        <p:nvCxnSpPr>
          <p:cNvPr id="34" name="Straight Connector 33">
            <a:extLst>
              <a:ext uri="{FF2B5EF4-FFF2-40B4-BE49-F238E27FC236}">
                <a16:creationId xmlns:a16="http://schemas.microsoft.com/office/drawing/2014/main" id="{1500D6E4-5CC5-AF12-37BA-397C22D22B62}"/>
              </a:ext>
            </a:extLst>
          </p:cNvPr>
          <p:cNvCxnSpPr>
            <a:cxnSpLocks/>
          </p:cNvCxnSpPr>
          <p:nvPr/>
        </p:nvCxnSpPr>
        <p:spPr>
          <a:xfrm>
            <a:off x="9022268" y="1646247"/>
            <a:ext cx="0" cy="3594128"/>
          </a:xfrm>
          <a:prstGeom prst="line">
            <a:avLst/>
          </a:prstGeom>
          <a:solidFill>
            <a:schemeClr val="bg1"/>
          </a:solidFill>
          <a:ln w="12700" cap="flat" cmpd="sng" algn="ctr">
            <a:solidFill>
              <a:schemeClr val="bg1">
                <a:lumMod val="95000"/>
              </a:schemeClr>
            </a:solidFill>
            <a:prstDash val="solid"/>
            <a:miter lim="800000"/>
          </a:ln>
          <a:effectLst/>
        </p:spPr>
      </p:cxnSp>
      <p:sp>
        <p:nvSpPr>
          <p:cNvPr id="40" name="Slide Number Placeholder 2">
            <a:extLst>
              <a:ext uri="{FF2B5EF4-FFF2-40B4-BE49-F238E27FC236}">
                <a16:creationId xmlns:a16="http://schemas.microsoft.com/office/drawing/2014/main" id="{C0C8E02D-4C50-8A81-1307-A8D2AC3AC7DA}"/>
              </a:ext>
            </a:extLst>
          </p:cNvPr>
          <p:cNvSpPr txBox="1">
            <a:spLocks/>
          </p:cNvSpPr>
          <p:nvPr/>
        </p:nvSpPr>
        <p:spPr>
          <a:xfrm>
            <a:off x="11202856" y="6301811"/>
            <a:ext cx="684344" cy="365125"/>
          </a:xfrm>
          <a:prstGeom prst="rect">
            <a:avLst/>
          </a:prstGeom>
        </p:spPr>
        <p:txBody>
          <a:bodyPr vert="horz" lIns="91440" tIns="45720" rIns="91440" bIns="45720" rtlCol="0" anchor="ctr"/>
          <a:lstStyle>
            <a:defPPr>
              <a:defRPr lang="en-US"/>
            </a:defPPr>
            <a:lvl1pPr marL="205699" indent="-205699" defTabSz="1088421">
              <a:lnSpc>
                <a:spcPct val="90000"/>
              </a:lnSpc>
              <a:buSzPct val="120000"/>
              <a:buFontTx/>
              <a:buBlip>
                <a:blip r:embed="rId8"/>
              </a:buBlip>
              <a:defRPr sz="2000" cap="all" normalizeH="0" baseline="100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FC826-72BB-4AF1-BA01-A94F7396A7DC}" type="slidenum">
              <a:rPr lang="en-US" smtClean="0"/>
              <a:pPr/>
              <a:t>35</a:t>
            </a:fld>
            <a:endParaRPr lang="en-US" dirty="0"/>
          </a:p>
        </p:txBody>
      </p:sp>
      <p:sp>
        <p:nvSpPr>
          <p:cNvPr id="41" name="Footer Placeholder 3">
            <a:extLst>
              <a:ext uri="{FF2B5EF4-FFF2-40B4-BE49-F238E27FC236}">
                <a16:creationId xmlns:a16="http://schemas.microsoft.com/office/drawing/2014/main" id="{9B947D70-F94A-65B7-F8E2-1B011711EB34}"/>
              </a:ext>
            </a:extLst>
          </p:cNvPr>
          <p:cNvSpPr txBox="1">
            <a:spLocks/>
          </p:cNvSpPr>
          <p:nvPr/>
        </p:nvSpPr>
        <p:spPr>
          <a:xfrm>
            <a:off x="3721696" y="6129337"/>
            <a:ext cx="7481160" cy="411581"/>
          </a:xfrm>
          <a:prstGeom prst="rect">
            <a:avLst/>
          </a:prstGeom>
        </p:spPr>
        <p:txBody>
          <a:bodyPr vert="horz" lIns="90000" tIns="0" rIns="90000" bIns="0" rtlCol="0" anchor="b"/>
          <a:lstStyle>
            <a:defPPr>
              <a:defRPr lang="en-US"/>
            </a:defPPr>
            <a:lvl1pPr algn="r">
              <a:lnSpc>
                <a:spcPct val="90000"/>
              </a:lnSpc>
              <a:defRPr sz="1200" cap="none" baseline="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Authorized </a:t>
            </a:r>
          </a:p>
        </p:txBody>
      </p:sp>
    </p:spTree>
    <p:extLst>
      <p:ext uri="{BB962C8B-B14F-4D97-AF65-F5344CB8AC3E}">
        <p14:creationId xmlns:p14="http://schemas.microsoft.com/office/powerpoint/2010/main" val="284363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A66D95-6B0E-048B-551F-6C669B8A3388}"/>
              </a:ext>
            </a:extLst>
          </p:cNvPr>
          <p:cNvSpPr/>
          <p:nvPr/>
        </p:nvSpPr>
        <p:spPr bwMode="ltGray">
          <a:xfrm>
            <a:off x="6858000" y="0"/>
            <a:ext cx="5334000" cy="6858000"/>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sp>
        <p:nvSpPr>
          <p:cNvPr id="7" name="TextBox 6">
            <a:extLst>
              <a:ext uri="{FF2B5EF4-FFF2-40B4-BE49-F238E27FC236}">
                <a16:creationId xmlns:a16="http://schemas.microsoft.com/office/drawing/2014/main" id="{B2C8BAF6-6C81-8C73-AF5D-56EF78B1CEEE}"/>
              </a:ext>
            </a:extLst>
          </p:cNvPr>
          <p:cNvSpPr txBox="1"/>
          <p:nvPr/>
        </p:nvSpPr>
        <p:spPr>
          <a:xfrm>
            <a:off x="386995" y="3675966"/>
            <a:ext cx="2953867" cy="2293550"/>
          </a:xfrm>
          <a:prstGeom prst="rect">
            <a:avLst/>
          </a:prstGeom>
          <a:solidFill>
            <a:schemeClr val="bg1"/>
          </a:solidFill>
          <a:ln w="28575">
            <a:solidFill>
              <a:schemeClr val="accent2"/>
            </a:solidFill>
            <a:miter lim="800000"/>
          </a:ln>
        </p:spPr>
        <p:txBody>
          <a:bodyPr wrap="square" lIns="216000" tIns="180000" rIns="144000" bIns="90000" rtlCol="0" anchor="t" anchorCtr="0">
            <a:noAutofit/>
          </a:bodyPr>
          <a:lstStyle/>
          <a:p>
            <a:pPr marL="0" marR="0" lvl="0" indent="0" defTabSz="914400" rtl="0" eaLnBrk="1" fontAlgn="auto" latinLnBrk="0" hangingPunct="1">
              <a:spcBef>
                <a:spcPts val="0"/>
              </a:spcBef>
              <a:spcAft>
                <a:spcPts val="0"/>
              </a:spcAft>
              <a:buClrTx/>
              <a:buSzTx/>
              <a:buFont typeface="MetricHPE" panose="020B0503030202060203" pitchFamily="34" charset="0"/>
              <a:buNone/>
              <a:tabLst/>
              <a:defRPr/>
            </a:pPr>
            <a:r>
              <a:rPr kumimoji="0" lang="en-US" sz="2200" b="1" i="0" u="none" strike="noStrike" kern="1200" cap="none" spc="0" normalizeH="0" baseline="0" noProof="0" dirty="0">
                <a:ln>
                  <a:noFill/>
                </a:ln>
                <a:solidFill>
                  <a:prstClr val="black"/>
                </a:solidFill>
                <a:effectLst/>
                <a:uLnTx/>
                <a:uFillTx/>
                <a:latin typeface="MetricHPE"/>
                <a:ea typeface="+mn-ea"/>
                <a:cs typeface="+mn-cs"/>
              </a:rPr>
              <a:t>Compress time exponentially</a:t>
            </a:r>
          </a:p>
          <a:p>
            <a:pPr marL="0" marR="0" lvl="0" indent="0" defTabSz="914400" rtl="0" eaLnBrk="1" fontAlgn="auto" latinLnBrk="0" hangingPunct="1">
              <a:spcBef>
                <a:spcPts val="600"/>
              </a:spcBef>
              <a:spcAft>
                <a:spcPts val="0"/>
              </a:spcAft>
              <a:buClrTx/>
              <a:buSzTx/>
              <a:buFont typeface="MetricHPE" panose="020B0503030202060203" pitchFamily="34" charset="0"/>
              <a:buNone/>
              <a:tabLst/>
              <a:defRPr/>
            </a:pPr>
            <a:r>
              <a:rPr kumimoji="0" lang="en-US" sz="1400" b="0" i="0" u="none" strike="noStrike" kern="1200" cap="none" spc="0" normalizeH="0" baseline="0" noProof="0" dirty="0">
                <a:ln>
                  <a:noFill/>
                </a:ln>
                <a:solidFill>
                  <a:prstClr val="black"/>
                </a:solidFill>
                <a:effectLst/>
                <a:uLnTx/>
                <a:uFillTx/>
                <a:latin typeface="MetricHPE (Body)"/>
                <a:ea typeface="+mn-ea"/>
                <a:cs typeface="+mn-cs"/>
              </a:rPr>
              <a:t>Complex simulations and massive AI training workloads that take weeks on normal resources finish in days, even hours, on an HPE Cray supercomputer.</a:t>
            </a:r>
          </a:p>
        </p:txBody>
      </p:sp>
      <p:sp>
        <p:nvSpPr>
          <p:cNvPr id="8" name="TextBox 7">
            <a:extLst>
              <a:ext uri="{FF2B5EF4-FFF2-40B4-BE49-F238E27FC236}">
                <a16:creationId xmlns:a16="http://schemas.microsoft.com/office/drawing/2014/main" id="{2CC33C0E-F3D4-946F-D1BE-FC1EA452B620}"/>
              </a:ext>
            </a:extLst>
          </p:cNvPr>
          <p:cNvSpPr txBox="1"/>
          <p:nvPr/>
        </p:nvSpPr>
        <p:spPr>
          <a:xfrm>
            <a:off x="3469329" y="3675966"/>
            <a:ext cx="2887371" cy="2293550"/>
          </a:xfrm>
          <a:prstGeom prst="rect">
            <a:avLst/>
          </a:prstGeom>
          <a:solidFill>
            <a:schemeClr val="bg1"/>
          </a:solidFill>
          <a:ln w="28575">
            <a:solidFill>
              <a:schemeClr val="accent2"/>
            </a:solidFill>
            <a:miter lim="800000"/>
          </a:ln>
        </p:spPr>
        <p:txBody>
          <a:bodyPr wrap="square" lIns="216000" tIns="180000" rIns="144000" bIns="90000" rtlCol="0" anchor="t" anchorCtr="0">
            <a:noAutofit/>
          </a:bodyPr>
          <a:lstStyle/>
          <a:p>
            <a:pPr marL="0" marR="0" lvl="0" indent="0" defTabSz="914400" rtl="0" eaLnBrk="1" fontAlgn="auto" latinLnBrk="0" hangingPunct="1">
              <a:spcBef>
                <a:spcPts val="0"/>
              </a:spcBef>
              <a:spcAft>
                <a:spcPts val="0"/>
              </a:spcAft>
              <a:buClrTx/>
              <a:buSzTx/>
              <a:buFont typeface="MetricHPE" panose="020B0503030202060203" pitchFamily="34" charset="0"/>
              <a:buNone/>
              <a:tabLst/>
              <a:defRPr/>
            </a:pPr>
            <a:r>
              <a:rPr kumimoji="0" lang="en-US" sz="2200" b="1" i="0" u="none" strike="noStrike" kern="1200" cap="none" spc="0" normalizeH="0" baseline="0" noProof="0" dirty="0">
                <a:ln>
                  <a:noFill/>
                </a:ln>
                <a:solidFill>
                  <a:prstClr val="black"/>
                </a:solidFill>
                <a:effectLst/>
                <a:uLnTx/>
                <a:uFillTx/>
                <a:latin typeface="MetricHPE"/>
                <a:ea typeface="+mn-ea"/>
                <a:cs typeface="+mn-cs"/>
              </a:rPr>
              <a:t>Log-in and</a:t>
            </a:r>
          </a:p>
          <a:p>
            <a:pPr marL="0" marR="0" lvl="0" indent="0" defTabSz="914400" rtl="0" eaLnBrk="1" fontAlgn="auto" latinLnBrk="0" hangingPunct="1">
              <a:spcBef>
                <a:spcPts val="0"/>
              </a:spcBef>
              <a:spcAft>
                <a:spcPts val="0"/>
              </a:spcAft>
              <a:buClrTx/>
              <a:buSzTx/>
              <a:buFont typeface="MetricHPE" panose="020B0503030202060203" pitchFamily="34" charset="0"/>
              <a:buNone/>
              <a:tabLst/>
              <a:defRPr/>
            </a:pPr>
            <a:r>
              <a:rPr kumimoji="0" lang="en-US" sz="2200" b="1" i="0" u="none" strike="noStrike" kern="1200" cap="none" spc="0" normalizeH="0" baseline="0" noProof="0" dirty="0">
                <a:ln>
                  <a:noFill/>
                </a:ln>
                <a:solidFill>
                  <a:prstClr val="black"/>
                </a:solidFill>
                <a:effectLst/>
                <a:uLnTx/>
                <a:uFillTx/>
                <a:latin typeface="MetricHPE"/>
                <a:ea typeface="+mn-ea"/>
                <a:cs typeface="+mn-cs"/>
              </a:rPr>
              <a:t>get to work</a:t>
            </a:r>
          </a:p>
          <a:p>
            <a:pPr marL="0" marR="0" lvl="0" indent="0" defTabSz="914400" rtl="0" eaLnBrk="1" fontAlgn="auto" latinLnBrk="0" hangingPunct="1">
              <a:spcBef>
                <a:spcPts val="600"/>
              </a:spcBef>
              <a:spcAft>
                <a:spcPts val="0"/>
              </a:spcAft>
              <a:buClrTx/>
              <a:buSzTx/>
              <a:buFont typeface="MetricHPE" panose="020B0503030202060203" pitchFamily="34" charset="0"/>
              <a:buNone/>
              <a:tabLst/>
              <a:defRPr/>
            </a:pPr>
            <a:r>
              <a:rPr kumimoji="0" lang="en-US" sz="1400" b="0" i="0" u="none" strike="noStrike" kern="1200" cap="none" spc="0" normalizeH="0" baseline="0" noProof="0" dirty="0">
                <a:ln>
                  <a:noFill/>
                </a:ln>
                <a:solidFill>
                  <a:prstClr val="black"/>
                </a:solidFill>
                <a:effectLst/>
                <a:uLnTx/>
                <a:uFillTx/>
                <a:latin typeface="MetricHPE (Body)"/>
                <a:ea typeface="+mn-ea"/>
                <a:cs typeface="+mn-cs"/>
              </a:rPr>
              <a:t>Preloaded essential HPC libraries and built-in environments for data science and AI training enable  workloads to be up and running in minutes. </a:t>
            </a:r>
          </a:p>
        </p:txBody>
      </p:sp>
      <p:pic>
        <p:nvPicPr>
          <p:cNvPr id="11" name="Picture 10">
            <a:extLst>
              <a:ext uri="{FF2B5EF4-FFF2-40B4-BE49-F238E27FC236}">
                <a16:creationId xmlns:a16="http://schemas.microsoft.com/office/drawing/2014/main" id="{B40D39F8-47DC-F323-AC3F-649E513EE7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993" y="1234497"/>
            <a:ext cx="5953132" cy="2151537"/>
          </a:xfrm>
          <a:prstGeom prst="rect">
            <a:avLst/>
          </a:prstGeom>
          <a:ln w="15875">
            <a:solidFill>
              <a:schemeClr val="bg1">
                <a:lumMod val="95000"/>
              </a:schemeClr>
            </a:solidFill>
          </a:ln>
        </p:spPr>
      </p:pic>
      <p:pic>
        <p:nvPicPr>
          <p:cNvPr id="25" name="Picture 2" descr="QScale - Q01 Campus - Levis-Quebec - Architectural Concept">
            <a:extLst>
              <a:ext uri="{FF2B5EF4-FFF2-40B4-BE49-F238E27FC236}">
                <a16:creationId xmlns:a16="http://schemas.microsoft.com/office/drawing/2014/main" id="{DD37E89C-7A44-4E02-91EA-0A37C1369D3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858000" y="-1"/>
            <a:ext cx="5334000" cy="29446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6F0930B-8E09-0C9C-8EF2-F49EFF47668F}"/>
              </a:ext>
            </a:extLst>
          </p:cNvPr>
          <p:cNvGrpSpPr/>
          <p:nvPr/>
        </p:nvGrpSpPr>
        <p:grpSpPr>
          <a:xfrm>
            <a:off x="7183462" y="3675966"/>
            <a:ext cx="4683077" cy="2293555"/>
            <a:chOff x="7131853" y="3945729"/>
            <a:chExt cx="3532701" cy="1813564"/>
          </a:xfrm>
        </p:grpSpPr>
        <p:grpSp>
          <p:nvGrpSpPr>
            <p:cNvPr id="6" name="Group 5">
              <a:extLst>
                <a:ext uri="{FF2B5EF4-FFF2-40B4-BE49-F238E27FC236}">
                  <a16:creationId xmlns:a16="http://schemas.microsoft.com/office/drawing/2014/main" id="{8DC08A3E-7193-8784-027E-7F9E296A29B4}"/>
                </a:ext>
              </a:extLst>
            </p:cNvPr>
            <p:cNvGrpSpPr/>
            <p:nvPr/>
          </p:nvGrpSpPr>
          <p:grpSpPr>
            <a:xfrm>
              <a:off x="7131854" y="4610542"/>
              <a:ext cx="3532700" cy="483926"/>
              <a:chOff x="7131854" y="4662878"/>
              <a:chExt cx="3532700" cy="419326"/>
            </a:xfrm>
          </p:grpSpPr>
          <p:sp>
            <p:nvSpPr>
              <p:cNvPr id="26" name="TextBox 25">
                <a:extLst>
                  <a:ext uri="{FF2B5EF4-FFF2-40B4-BE49-F238E27FC236}">
                    <a16:creationId xmlns:a16="http://schemas.microsoft.com/office/drawing/2014/main" id="{A0A54104-45F2-9361-CD87-E6EB931C37F4}"/>
                  </a:ext>
                </a:extLst>
              </p:cNvPr>
              <p:cNvSpPr txBox="1"/>
              <p:nvPr/>
            </p:nvSpPr>
            <p:spPr>
              <a:xfrm>
                <a:off x="8931853" y="4662882"/>
                <a:ext cx="1732701" cy="419322"/>
              </a:xfrm>
              <a:prstGeom prst="rect">
                <a:avLst/>
              </a:prstGeom>
              <a:solidFill>
                <a:schemeClr val="bg1"/>
              </a:solidFill>
              <a:ln w="25400">
                <a:solidFill>
                  <a:schemeClr val="accent3">
                    <a:lumMod val="60000"/>
                    <a:lumOff val="40000"/>
                  </a:schemeClr>
                </a:solidFill>
                <a:miter lim="800000"/>
              </a:ln>
            </p:spPr>
            <p:txBody>
              <a:bodyPr wrap="none" lIns="90000" tIns="90000" rIns="90000" bIns="90000" rtlCol="0" anchor="ctr" anchorCtr="0">
                <a:noAutofit/>
              </a:bodyPr>
              <a:lstStyle>
                <a:defPPr>
                  <a:defRPr lang="en-US"/>
                </a:defPPr>
                <a:lvl1pPr marR="0" lvl="0" indent="0" fontAlgn="auto">
                  <a:lnSpc>
                    <a:spcPct val="90000"/>
                  </a:lnSpc>
                  <a:spcBef>
                    <a:spcPts val="400"/>
                  </a:spcBef>
                  <a:spcAft>
                    <a:spcPts val="0"/>
                  </a:spcAft>
                  <a:buClrTx/>
                  <a:buSzTx/>
                  <a:buFont typeface="MetricHPE" panose="020B0503030202060203" pitchFamily="34" charset="0"/>
                  <a:buNone/>
                  <a:tabLst/>
                  <a:defRPr kumimoji="0" sz="1600" b="0" i="0" u="none" strike="noStrike" cap="none" spc="0" normalizeH="0" baseline="0">
                    <a:ln>
                      <a:noFill/>
                    </a:ln>
                    <a:solidFill>
                      <a:prstClr val="black"/>
                    </a:solidFill>
                    <a:effectLst/>
                    <a:uLnTx/>
                    <a:uFillTx/>
                    <a:latin typeface="MetricHPE"/>
                  </a:defRPr>
                </a:lvl1p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2000" b="1" i="0" u="none" strike="noStrike" kern="1200" cap="none" spc="0" normalizeH="0" baseline="0" noProof="0" dirty="0">
                    <a:ln>
                      <a:noFill/>
                    </a:ln>
                    <a:solidFill>
                      <a:prstClr val="black"/>
                    </a:solidFill>
                    <a:effectLst/>
                    <a:uLnTx/>
                    <a:uFillTx/>
                    <a:latin typeface="MetricHPE"/>
                    <a:ea typeface="+mn-ea"/>
                    <a:cs typeface="+mn-cs"/>
                  </a:rPr>
                  <a:t>290</a:t>
                </a:r>
              </a:p>
            </p:txBody>
          </p:sp>
          <p:sp>
            <p:nvSpPr>
              <p:cNvPr id="29" name="TextBox 28">
                <a:extLst>
                  <a:ext uri="{FF2B5EF4-FFF2-40B4-BE49-F238E27FC236}">
                    <a16:creationId xmlns:a16="http://schemas.microsoft.com/office/drawing/2014/main" id="{BAB7779B-4741-89C9-7347-30762A21F2AF}"/>
                  </a:ext>
                </a:extLst>
              </p:cNvPr>
              <p:cNvSpPr txBox="1"/>
              <p:nvPr/>
            </p:nvSpPr>
            <p:spPr>
              <a:xfrm>
                <a:off x="7131854" y="4662878"/>
                <a:ext cx="1800000" cy="419322"/>
              </a:xfrm>
              <a:prstGeom prst="rect">
                <a:avLst/>
              </a:prstGeom>
              <a:solidFill>
                <a:schemeClr val="accent3">
                  <a:lumMod val="60000"/>
                  <a:lumOff val="40000"/>
                </a:schemeClr>
              </a:solidFill>
              <a:ln w="25400">
                <a:solidFill>
                  <a:schemeClr val="accent3">
                    <a:lumMod val="60000"/>
                    <a:lumOff val="40000"/>
                  </a:schemeClr>
                </a:solidFill>
                <a:miter lim="800000"/>
              </a:ln>
            </p:spPr>
            <p:txBody>
              <a:bodyPr wrap="none" lIns="144000" tIns="90000" rIns="90000" bIns="90000" rtlCol="0" anchor="ctr" anchorCtr="0">
                <a:noAutofit/>
              </a:bodyPr>
              <a:lstStyle/>
              <a:p>
                <a:pPr marL="0" marR="0" lvl="0" indent="0" algn="l" defTabSz="914400" rtl="0" eaLnBrk="1" fontAlgn="auto" latinLnBrk="0" hangingPunct="1">
                  <a:lnSpc>
                    <a:spcPct val="90000"/>
                  </a:lnSpc>
                  <a:spcAft>
                    <a:spcPts val="0"/>
                  </a:spcAft>
                  <a:buClrTx/>
                  <a:buSzTx/>
                  <a:buFont typeface="MetricHPE" panose="020B0503030202060203" pitchFamily="34" charset="0"/>
                  <a:buNone/>
                  <a:tabLst/>
                  <a:defRPr/>
                </a:pPr>
                <a:r>
                  <a:rPr kumimoji="0" lang="en-US" sz="1600" b="0" i="0" u="none" strike="noStrike" kern="1200" cap="none" spc="0" normalizeH="0" baseline="0" noProof="0" dirty="0">
                    <a:ln>
                      <a:noFill/>
                    </a:ln>
                    <a:solidFill>
                      <a:prstClr val="black"/>
                    </a:solidFill>
                    <a:effectLst/>
                    <a:uLnTx/>
                    <a:uFillTx/>
                    <a:latin typeface="MetricHPE"/>
                    <a:ea typeface="+mn-ea"/>
                    <a:cs typeface="+mn-cs"/>
                  </a:rPr>
                  <a:t>Free cooling days</a:t>
                </a:r>
              </a:p>
              <a:p>
                <a:pPr marL="0" marR="0" lvl="0" indent="0" algn="l" defTabSz="914400" rtl="0" eaLnBrk="1" fontAlgn="auto" latinLnBrk="0" hangingPunct="1">
                  <a:lnSpc>
                    <a:spcPct val="90000"/>
                  </a:lnSpc>
                  <a:spcAft>
                    <a:spcPts val="0"/>
                  </a:spcAft>
                  <a:buClrTx/>
                  <a:buSzTx/>
                  <a:buFont typeface="MetricHPE" panose="020B0503030202060203" pitchFamily="34" charset="0"/>
                  <a:buNone/>
                  <a:tabLst/>
                  <a:defRPr/>
                </a:pPr>
                <a:r>
                  <a:rPr kumimoji="0" lang="en-US" sz="1600" b="0" i="0" u="none" strike="noStrike" kern="1200" cap="none" spc="0" normalizeH="0" baseline="0" noProof="0" dirty="0">
                    <a:ln>
                      <a:noFill/>
                    </a:ln>
                    <a:solidFill>
                      <a:prstClr val="black"/>
                    </a:solidFill>
                    <a:effectLst/>
                    <a:uLnTx/>
                    <a:uFillTx/>
                    <a:latin typeface="MetricHPE"/>
                    <a:ea typeface="+mn-ea"/>
                    <a:cs typeface="+mn-cs"/>
                  </a:rPr>
                  <a:t>during a year</a:t>
                </a:r>
                <a:endParaRPr kumimoji="0" lang="en-US" sz="1600" b="0" i="0" u="none" strike="noStrike" kern="1200" cap="none" spc="0" normalizeH="0" baseline="0" noProof="0" dirty="0" err="1">
                  <a:ln>
                    <a:noFill/>
                  </a:ln>
                  <a:solidFill>
                    <a:prstClr val="black"/>
                  </a:solidFill>
                  <a:effectLst/>
                  <a:uLnTx/>
                  <a:uFillTx/>
                  <a:latin typeface="MetricHPE"/>
                  <a:ea typeface="+mn-ea"/>
                  <a:cs typeface="+mn-cs"/>
                </a:endParaRPr>
              </a:p>
            </p:txBody>
          </p:sp>
        </p:grpSp>
        <p:grpSp>
          <p:nvGrpSpPr>
            <p:cNvPr id="4" name="Group 3">
              <a:extLst>
                <a:ext uri="{FF2B5EF4-FFF2-40B4-BE49-F238E27FC236}">
                  <a16:creationId xmlns:a16="http://schemas.microsoft.com/office/drawing/2014/main" id="{F057B46B-23CB-CF23-06A7-7E99ED4E6FEC}"/>
                </a:ext>
              </a:extLst>
            </p:cNvPr>
            <p:cNvGrpSpPr/>
            <p:nvPr/>
          </p:nvGrpSpPr>
          <p:grpSpPr>
            <a:xfrm>
              <a:off x="7131853" y="5275367"/>
              <a:ext cx="3532701" cy="483926"/>
              <a:chOff x="7131853" y="5367896"/>
              <a:chExt cx="3532701" cy="419325"/>
            </a:xfrm>
          </p:grpSpPr>
          <p:sp>
            <p:nvSpPr>
              <p:cNvPr id="27" name="TextBox 26">
                <a:extLst>
                  <a:ext uri="{FF2B5EF4-FFF2-40B4-BE49-F238E27FC236}">
                    <a16:creationId xmlns:a16="http://schemas.microsoft.com/office/drawing/2014/main" id="{E1923A44-ACF2-61B2-612C-3BD1CA62A256}"/>
                  </a:ext>
                </a:extLst>
              </p:cNvPr>
              <p:cNvSpPr txBox="1"/>
              <p:nvPr/>
            </p:nvSpPr>
            <p:spPr>
              <a:xfrm>
                <a:off x="8931853" y="5367899"/>
                <a:ext cx="1732701" cy="419322"/>
              </a:xfrm>
              <a:prstGeom prst="rect">
                <a:avLst/>
              </a:prstGeom>
              <a:solidFill>
                <a:schemeClr val="bg1"/>
              </a:solidFill>
              <a:ln w="25400">
                <a:solidFill>
                  <a:schemeClr val="accent3">
                    <a:lumMod val="20000"/>
                    <a:lumOff val="80000"/>
                  </a:schemeClr>
                </a:solid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Aft>
                    <a:spcPts val="0"/>
                  </a:spcAft>
                  <a:buClrTx/>
                  <a:buSzTx/>
                  <a:buFont typeface="MetricHPE" panose="020B0503030202060203" pitchFamily="34" charset="0"/>
                  <a:buNone/>
                  <a:tabLst/>
                  <a:defRPr/>
                </a:pPr>
                <a:r>
                  <a:rPr kumimoji="0" lang="en-US" sz="2000" b="1" i="0" u="none" strike="noStrike" kern="1200" cap="none" spc="0" normalizeH="0" baseline="0" noProof="0" dirty="0">
                    <a:ln>
                      <a:noFill/>
                    </a:ln>
                    <a:solidFill>
                      <a:prstClr val="black"/>
                    </a:solidFill>
                    <a:effectLst/>
                    <a:uLnTx/>
                    <a:uFillTx/>
                    <a:latin typeface="MetricHPE"/>
                    <a:ea typeface="+mn-ea"/>
                    <a:cs typeface="+mn-cs"/>
                  </a:rPr>
                  <a:t>Yes</a:t>
                </a:r>
              </a:p>
              <a:p>
                <a:pPr algn="ctr">
                  <a:lnSpc>
                    <a:spcPct val="90000"/>
                  </a:lnSpc>
                  <a:defRPr/>
                </a:pPr>
                <a:r>
                  <a:rPr kumimoji="0" lang="en-US" sz="1600" b="0" i="0" u="none" strike="noStrike" kern="1200" cap="none" spc="0" normalizeH="0" baseline="0" noProof="0" dirty="0">
                    <a:ln>
                      <a:noFill/>
                    </a:ln>
                    <a:solidFill>
                      <a:prstClr val="black"/>
                    </a:solidFill>
                    <a:effectLst/>
                    <a:uLnTx/>
                    <a:uFillTx/>
                    <a:latin typeface="MetricHPE"/>
                    <a:ea typeface="+mn-ea"/>
                    <a:cs typeface="+mn-cs"/>
                  </a:rPr>
                  <a:t>(Heating greenhouses)</a:t>
                </a:r>
                <a:endParaRPr lang="en-US" sz="1600" dirty="0"/>
              </a:p>
            </p:txBody>
          </p:sp>
          <p:sp>
            <p:nvSpPr>
              <p:cNvPr id="30" name="TextBox 29">
                <a:extLst>
                  <a:ext uri="{FF2B5EF4-FFF2-40B4-BE49-F238E27FC236}">
                    <a16:creationId xmlns:a16="http://schemas.microsoft.com/office/drawing/2014/main" id="{972B7AF0-A482-E71C-91BD-4B607E88E620}"/>
                  </a:ext>
                </a:extLst>
              </p:cNvPr>
              <p:cNvSpPr txBox="1"/>
              <p:nvPr/>
            </p:nvSpPr>
            <p:spPr>
              <a:xfrm>
                <a:off x="7131853" y="5367896"/>
                <a:ext cx="1800000" cy="419322"/>
              </a:xfrm>
              <a:prstGeom prst="rect">
                <a:avLst/>
              </a:prstGeom>
              <a:solidFill>
                <a:schemeClr val="accent3">
                  <a:lumMod val="20000"/>
                  <a:lumOff val="80000"/>
                </a:schemeClr>
              </a:solidFill>
              <a:ln w="25400">
                <a:solidFill>
                  <a:schemeClr val="accent3">
                    <a:lumMod val="20000"/>
                    <a:lumOff val="80000"/>
                  </a:schemeClr>
                </a:solidFill>
                <a:miter lim="800000"/>
              </a:ln>
            </p:spPr>
            <p:txBody>
              <a:bodyPr wrap="none" lIns="144000" tIns="90000" rIns="90000" bIns="90000" rtlCol="0" anchor="ctr" anchorCtr="0">
                <a:noAutofit/>
              </a:bodyPr>
              <a:lstStyle/>
              <a:p>
                <a:pPr marL="0" marR="0" lvl="0" indent="0" algn="l" defTabSz="914400" rtl="0" eaLnBrk="1" fontAlgn="auto" latinLnBrk="0" hangingPunct="1">
                  <a:lnSpc>
                    <a:spcPct val="90000"/>
                  </a:lnSpc>
                  <a:spcAft>
                    <a:spcPts val="0"/>
                  </a:spcAft>
                  <a:buClrTx/>
                  <a:buSzTx/>
                  <a:buFont typeface="MetricHPE" panose="020B0503030202060203" pitchFamily="34" charset="0"/>
                  <a:buNone/>
                  <a:tabLst/>
                  <a:defRPr/>
                </a:pPr>
                <a:r>
                  <a:rPr kumimoji="0" lang="en-US" sz="1600" b="0" i="0" u="none" strike="noStrike" kern="1200" cap="none" spc="0" normalizeH="0" baseline="0" noProof="0" dirty="0">
                    <a:ln>
                      <a:noFill/>
                    </a:ln>
                    <a:solidFill>
                      <a:prstClr val="black"/>
                    </a:solidFill>
                    <a:effectLst/>
                    <a:uLnTx/>
                    <a:uFillTx/>
                    <a:latin typeface="MetricHPE"/>
                    <a:ea typeface="+mn-ea"/>
                    <a:cs typeface="+mn-cs"/>
                  </a:rPr>
                  <a:t>Waste heat</a:t>
                </a:r>
              </a:p>
              <a:p>
                <a:pPr marL="0" marR="0" lvl="0" indent="0" algn="l" defTabSz="914400" rtl="0" eaLnBrk="1" fontAlgn="auto" latinLnBrk="0" hangingPunct="1">
                  <a:lnSpc>
                    <a:spcPct val="90000"/>
                  </a:lnSpc>
                  <a:spcAft>
                    <a:spcPts val="0"/>
                  </a:spcAft>
                  <a:buClrTx/>
                  <a:buSzTx/>
                  <a:buFont typeface="MetricHPE" panose="020B0503030202060203" pitchFamily="34" charset="0"/>
                  <a:buNone/>
                  <a:tabLst/>
                  <a:defRPr/>
                </a:pPr>
                <a:r>
                  <a:rPr lang="en-US" sz="1600" dirty="0">
                    <a:solidFill>
                      <a:prstClr val="black"/>
                    </a:solidFill>
                    <a:latin typeface="MetricHPE"/>
                  </a:rPr>
                  <a:t>c</a:t>
                </a:r>
                <a:r>
                  <a:rPr kumimoji="0" lang="en-US" sz="1600" b="0" i="0" u="none" strike="noStrike" kern="1200" cap="none" spc="0" normalizeH="0" baseline="0" noProof="0" dirty="0" err="1">
                    <a:ln>
                      <a:noFill/>
                    </a:ln>
                    <a:solidFill>
                      <a:prstClr val="black"/>
                    </a:solidFill>
                    <a:effectLst/>
                    <a:uLnTx/>
                    <a:uFillTx/>
                    <a:latin typeface="MetricHPE"/>
                    <a:ea typeface="+mn-ea"/>
                    <a:cs typeface="+mn-cs"/>
                  </a:rPr>
                  <a:t>apture</a:t>
                </a:r>
                <a:r>
                  <a:rPr kumimoji="0" lang="en-US" sz="1600" b="0" i="0" u="none" strike="noStrike" kern="1200" cap="none" spc="0" normalizeH="0" baseline="0" noProof="0" dirty="0">
                    <a:ln>
                      <a:noFill/>
                    </a:ln>
                    <a:solidFill>
                      <a:prstClr val="black"/>
                    </a:solidFill>
                    <a:effectLst/>
                    <a:uLnTx/>
                    <a:uFillTx/>
                    <a:latin typeface="MetricHPE"/>
                    <a:ea typeface="+mn-ea"/>
                    <a:cs typeface="+mn-cs"/>
                  </a:rPr>
                  <a:t> &amp; re-use</a:t>
                </a:r>
              </a:p>
            </p:txBody>
          </p:sp>
        </p:grpSp>
        <p:grpSp>
          <p:nvGrpSpPr>
            <p:cNvPr id="5" name="Group 4">
              <a:extLst>
                <a:ext uri="{FF2B5EF4-FFF2-40B4-BE49-F238E27FC236}">
                  <a16:creationId xmlns:a16="http://schemas.microsoft.com/office/drawing/2014/main" id="{3AFF4EF8-66DE-BBE1-D20B-00E9AF7D9F57}"/>
                </a:ext>
              </a:extLst>
            </p:cNvPr>
            <p:cNvGrpSpPr/>
            <p:nvPr/>
          </p:nvGrpSpPr>
          <p:grpSpPr>
            <a:xfrm>
              <a:off x="7131854" y="3945729"/>
              <a:ext cx="3532700" cy="483922"/>
              <a:chOff x="7131854" y="3945715"/>
              <a:chExt cx="3532700" cy="419322"/>
            </a:xfrm>
          </p:grpSpPr>
          <p:sp>
            <p:nvSpPr>
              <p:cNvPr id="24" name="TextBox 23">
                <a:extLst>
                  <a:ext uri="{FF2B5EF4-FFF2-40B4-BE49-F238E27FC236}">
                    <a16:creationId xmlns:a16="http://schemas.microsoft.com/office/drawing/2014/main" id="{0407FE35-07AF-6E02-EBD9-ED7770471285}"/>
                  </a:ext>
                </a:extLst>
              </p:cNvPr>
              <p:cNvSpPr txBox="1">
                <a:spLocks/>
              </p:cNvSpPr>
              <p:nvPr/>
            </p:nvSpPr>
            <p:spPr>
              <a:xfrm>
                <a:off x="8931853" y="3945715"/>
                <a:ext cx="1732701" cy="419322"/>
              </a:xfrm>
              <a:prstGeom prst="rect">
                <a:avLst/>
              </a:prstGeom>
              <a:solidFill>
                <a:schemeClr val="bg1"/>
              </a:solidFill>
              <a:ln w="25400">
                <a:solidFill>
                  <a:schemeClr val="accent3">
                    <a:lumMod val="75000"/>
                  </a:schemeClr>
                </a:solid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2000" b="1" i="0" u="none" strike="noStrike" kern="1200" cap="none" spc="0" normalizeH="0" baseline="0" noProof="0" dirty="0">
                    <a:ln>
                      <a:noFill/>
                    </a:ln>
                    <a:solidFill>
                      <a:prstClr val="black"/>
                    </a:solidFill>
                    <a:effectLst/>
                    <a:uLnTx/>
                    <a:uFillTx/>
                    <a:latin typeface="MetricHPE"/>
                    <a:ea typeface="+mn-ea"/>
                    <a:cs typeface="+mn-cs"/>
                  </a:rPr>
                  <a:t>99.5%</a:t>
                </a:r>
              </a:p>
            </p:txBody>
          </p:sp>
          <p:sp>
            <p:nvSpPr>
              <p:cNvPr id="32" name="TextBox 31">
                <a:extLst>
                  <a:ext uri="{FF2B5EF4-FFF2-40B4-BE49-F238E27FC236}">
                    <a16:creationId xmlns:a16="http://schemas.microsoft.com/office/drawing/2014/main" id="{94626C47-0EA0-4D5D-8458-70C544779965}"/>
                  </a:ext>
                </a:extLst>
              </p:cNvPr>
              <p:cNvSpPr txBox="1"/>
              <p:nvPr/>
            </p:nvSpPr>
            <p:spPr>
              <a:xfrm>
                <a:off x="7131854" y="3945715"/>
                <a:ext cx="1800000" cy="419322"/>
              </a:xfrm>
              <a:prstGeom prst="rect">
                <a:avLst/>
              </a:prstGeom>
              <a:solidFill>
                <a:schemeClr val="accent3">
                  <a:lumMod val="75000"/>
                </a:schemeClr>
              </a:solidFill>
              <a:ln w="25400">
                <a:solidFill>
                  <a:schemeClr val="accent3">
                    <a:lumMod val="75000"/>
                  </a:schemeClr>
                </a:solidFill>
                <a:miter lim="800000"/>
              </a:ln>
            </p:spPr>
            <p:txBody>
              <a:bodyPr wrap="none" lIns="144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600" b="0" i="0" u="none" strike="noStrike" kern="1200" cap="none" spc="0" normalizeH="0" baseline="0" noProof="0" dirty="0">
                    <a:ln>
                      <a:noFill/>
                    </a:ln>
                    <a:solidFill>
                      <a:schemeClr val="bg1"/>
                    </a:solidFill>
                    <a:effectLst/>
                    <a:uLnTx/>
                    <a:uFillTx/>
                    <a:latin typeface="MetricHPE"/>
                    <a:ea typeface="+mn-ea"/>
                    <a:cs typeface="+mn-cs"/>
                  </a:rPr>
                  <a:t>Renewable energy</a:t>
                </a:r>
                <a:br>
                  <a:rPr kumimoji="0" lang="en-US" sz="1600" b="0" i="0" u="none" strike="noStrike" kern="1200" cap="none" spc="0" normalizeH="0" baseline="0" noProof="0" dirty="0">
                    <a:ln>
                      <a:noFill/>
                    </a:ln>
                    <a:solidFill>
                      <a:schemeClr val="bg1"/>
                    </a:solidFill>
                    <a:effectLst/>
                    <a:uLnTx/>
                    <a:uFillTx/>
                    <a:latin typeface="MetricHPE"/>
                    <a:ea typeface="+mn-ea"/>
                    <a:cs typeface="+mn-cs"/>
                  </a:rPr>
                </a:br>
                <a:r>
                  <a:rPr kumimoji="0" lang="en-US" sz="1600" b="0" i="0" u="none" strike="noStrike" kern="1200" cap="none" spc="0" normalizeH="0" baseline="0" noProof="0" dirty="0">
                    <a:ln>
                      <a:noFill/>
                    </a:ln>
                    <a:solidFill>
                      <a:schemeClr val="bg1"/>
                    </a:solidFill>
                    <a:effectLst/>
                    <a:uLnTx/>
                    <a:uFillTx/>
                    <a:latin typeface="MetricHPE"/>
                    <a:ea typeface="+mn-ea"/>
                    <a:cs typeface="+mn-cs"/>
                  </a:rPr>
                  <a:t>percentage</a:t>
                </a:r>
              </a:p>
            </p:txBody>
          </p:sp>
        </p:grpSp>
      </p:grpSp>
      <p:sp>
        <p:nvSpPr>
          <p:cNvPr id="37" name="TextBox 36">
            <a:extLst>
              <a:ext uri="{FF2B5EF4-FFF2-40B4-BE49-F238E27FC236}">
                <a16:creationId xmlns:a16="http://schemas.microsoft.com/office/drawing/2014/main" id="{09294E14-FCC8-62C3-F9A1-288B20DCEE8E}"/>
              </a:ext>
            </a:extLst>
          </p:cNvPr>
          <p:cNvSpPr txBox="1"/>
          <p:nvPr/>
        </p:nvSpPr>
        <p:spPr>
          <a:xfrm>
            <a:off x="7575220" y="2985844"/>
            <a:ext cx="3899561" cy="396332"/>
          </a:xfrm>
          <a:prstGeom prst="rect">
            <a:avLst/>
          </a:prstGeom>
          <a:noFill/>
          <a:ln w="57150">
            <a:noFill/>
            <a:miter lim="800000"/>
          </a:ln>
        </p:spPr>
        <p:txBody>
          <a:bodyPr wrap="none" lIns="90000" tIns="90000" rIns="90000" bIns="90000" rtlCol="0" anchor="t"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600" b="0" i="0" u="none" strike="noStrike" kern="1200" cap="none" spc="0" normalizeH="0" baseline="0" noProof="0" dirty="0">
                <a:ln>
                  <a:noFill/>
                </a:ln>
                <a:solidFill>
                  <a:prstClr val="black"/>
                </a:solidFill>
                <a:effectLst/>
                <a:uLnTx/>
                <a:uFillTx/>
                <a:latin typeface="MetricHPE (Body)"/>
                <a:ea typeface="+mn-ea"/>
                <a:cs typeface="+mn-cs"/>
              </a:rPr>
              <a:t>First site: </a:t>
            </a:r>
            <a:r>
              <a:rPr kumimoji="0" lang="en-US" sz="1600" b="0" i="0" u="none" strike="noStrike" kern="1200" cap="none" spc="0" normalizeH="0" baseline="0" noProof="0" dirty="0" err="1">
                <a:ln>
                  <a:noFill/>
                </a:ln>
                <a:solidFill>
                  <a:prstClr val="black"/>
                </a:solidFill>
                <a:effectLst/>
                <a:uLnTx/>
                <a:uFillTx/>
                <a:latin typeface="MetricHPE (Body)"/>
                <a:ea typeface="+mn-ea"/>
                <a:cs typeface="+mn-cs"/>
              </a:rPr>
              <a:t>QScale</a:t>
            </a:r>
            <a:r>
              <a:rPr kumimoji="0" lang="en-US" sz="1600" b="0" i="0" u="none" strike="noStrike" kern="1200" cap="none" spc="0" normalizeH="0" baseline="0" noProof="0" dirty="0">
                <a:ln>
                  <a:noFill/>
                </a:ln>
                <a:solidFill>
                  <a:prstClr val="black"/>
                </a:solidFill>
                <a:effectLst/>
                <a:uLnTx/>
                <a:uFillTx/>
                <a:latin typeface="MetricHPE (Body)"/>
                <a:ea typeface="+mn-ea"/>
                <a:cs typeface="+mn-cs"/>
              </a:rPr>
              <a:t>, Quebec, Canada</a:t>
            </a:r>
          </a:p>
        </p:txBody>
      </p:sp>
      <p:sp>
        <p:nvSpPr>
          <p:cNvPr id="2" name="Title 1">
            <a:extLst>
              <a:ext uri="{FF2B5EF4-FFF2-40B4-BE49-F238E27FC236}">
                <a16:creationId xmlns:a16="http://schemas.microsoft.com/office/drawing/2014/main" id="{F4C0EF5E-F881-59C0-489D-40A762698AC9}"/>
              </a:ext>
            </a:extLst>
          </p:cNvPr>
          <p:cNvSpPr>
            <a:spLocks noGrp="1"/>
          </p:cNvSpPr>
          <p:nvPr>
            <p:ph type="title"/>
          </p:nvPr>
        </p:nvSpPr>
        <p:spPr/>
        <p:txBody>
          <a:bodyPr/>
          <a:lstStyle/>
          <a:p>
            <a:r>
              <a:rPr lang="en-US" kern="0" dirty="0">
                <a:blipFill dpi="0" rotWithShape="1">
                  <a:blip r:embed="rId5">
                    <a:extLst>
                      <a:ext uri="{28A0092B-C50C-407E-A947-70E740481C1C}">
                        <a14:useLocalDpi xmlns:a14="http://schemas.microsoft.com/office/drawing/2010/main" val="0"/>
                      </a:ext>
                    </a:extLst>
                  </a:blip>
                  <a:srcRect/>
                  <a:stretch>
                    <a:fillRect/>
                  </a:stretch>
                </a:blipFill>
                <a:latin typeface="MetricHPE" panose="020B0803030202060203" pitchFamily="34" charset="0"/>
                <a:ea typeface="+mn-ea"/>
                <a:cs typeface="+mn-cs"/>
              </a:rPr>
              <a:t>ACCELERATE </a:t>
            </a:r>
            <a:r>
              <a:rPr lang="en-US" kern="0" dirty="0">
                <a:latin typeface="MetricHPE" panose="020B0803030202060203" pitchFamily="34" charset="0"/>
                <a:ea typeface="+mn-ea"/>
                <a:cs typeface="+mn-cs"/>
              </a:rPr>
              <a:t>Time to Insight, sustainably </a:t>
            </a:r>
            <a:endParaRPr lang="en-US" dirty="0"/>
          </a:p>
        </p:txBody>
      </p:sp>
      <p:sp>
        <p:nvSpPr>
          <p:cNvPr id="10" name="Slide Number Placeholder 2">
            <a:extLst>
              <a:ext uri="{FF2B5EF4-FFF2-40B4-BE49-F238E27FC236}">
                <a16:creationId xmlns:a16="http://schemas.microsoft.com/office/drawing/2014/main" id="{18EB2E03-0E18-A2C4-FA45-FE77B07D7A19}"/>
              </a:ext>
            </a:extLst>
          </p:cNvPr>
          <p:cNvSpPr txBox="1">
            <a:spLocks/>
          </p:cNvSpPr>
          <p:nvPr/>
        </p:nvSpPr>
        <p:spPr>
          <a:xfrm>
            <a:off x="11202856" y="6301811"/>
            <a:ext cx="684344" cy="365125"/>
          </a:xfrm>
          <a:prstGeom prst="rect">
            <a:avLst/>
          </a:prstGeom>
        </p:spPr>
        <p:txBody>
          <a:bodyPr vert="horz" lIns="91440" tIns="45720" rIns="91440" bIns="45720" rtlCol="0" anchor="ctr"/>
          <a:lstStyle>
            <a:defPPr>
              <a:defRPr lang="en-US"/>
            </a:defPPr>
            <a:lvl1pPr marL="205699" indent="-205699" defTabSz="1088421">
              <a:lnSpc>
                <a:spcPct val="90000"/>
              </a:lnSpc>
              <a:buSzPct val="120000"/>
              <a:buFontTx/>
              <a:buBlip>
                <a:blip r:embed="rId6"/>
              </a:buBlip>
              <a:defRPr sz="2000" cap="all" normalizeH="0" baseline="100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4FC826-72BB-4AF1-BA01-A94F7396A7DC}" type="slidenum">
              <a:rPr lang="en-US" smtClean="0"/>
              <a:pPr/>
              <a:t>36</a:t>
            </a:fld>
            <a:endParaRPr lang="en-US" dirty="0"/>
          </a:p>
        </p:txBody>
      </p:sp>
      <p:sp>
        <p:nvSpPr>
          <p:cNvPr id="13" name="Footer Placeholder 3">
            <a:extLst>
              <a:ext uri="{FF2B5EF4-FFF2-40B4-BE49-F238E27FC236}">
                <a16:creationId xmlns:a16="http://schemas.microsoft.com/office/drawing/2014/main" id="{424117A7-CC38-EA72-C290-7B7908EDF5B3}"/>
              </a:ext>
            </a:extLst>
          </p:cNvPr>
          <p:cNvSpPr txBox="1">
            <a:spLocks/>
          </p:cNvSpPr>
          <p:nvPr/>
        </p:nvSpPr>
        <p:spPr>
          <a:xfrm>
            <a:off x="3721696" y="6129337"/>
            <a:ext cx="7481160" cy="411581"/>
          </a:xfrm>
          <a:prstGeom prst="rect">
            <a:avLst/>
          </a:prstGeom>
        </p:spPr>
        <p:txBody>
          <a:bodyPr vert="horz" lIns="90000" tIns="0" rIns="90000" bIns="0" rtlCol="0" anchor="b"/>
          <a:lstStyle>
            <a:defPPr>
              <a:defRPr lang="en-US"/>
            </a:defPPr>
            <a:lvl1pPr algn="r">
              <a:lnSpc>
                <a:spcPct val="90000"/>
              </a:lnSpc>
              <a:defRPr sz="1200" cap="none" baseline="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 | Authorized </a:t>
            </a:r>
          </a:p>
        </p:txBody>
      </p:sp>
    </p:spTree>
    <p:extLst>
      <p:ext uri="{BB962C8B-B14F-4D97-AF65-F5344CB8AC3E}">
        <p14:creationId xmlns:p14="http://schemas.microsoft.com/office/powerpoint/2010/main" val="177833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F8ED2A-BD92-E8A9-8D1B-E85001AAE1A6}"/>
              </a:ext>
            </a:extLst>
          </p:cNvPr>
          <p:cNvSpPr>
            <a:spLocks noGrp="1"/>
          </p:cNvSpPr>
          <p:nvPr>
            <p:ph type="title"/>
          </p:nvPr>
        </p:nvSpPr>
        <p:spPr>
          <a:xfrm>
            <a:off x="289123" y="387351"/>
            <a:ext cx="7021584" cy="868680"/>
          </a:xfrm>
        </p:spPr>
        <p:txBody>
          <a:bodyPr>
            <a:noAutofit/>
          </a:bodyPr>
          <a:lstStyle/>
          <a:p>
            <a:r>
              <a:rPr lang="en-US" sz="2800" b="1" kern="0" dirty="0">
                <a:blipFill dpi="0" rotWithShape="1">
                  <a:blip r:embed="rId3">
                    <a:extLst>
                      <a:ext uri="{28A0092B-C50C-407E-A947-70E740481C1C}">
                        <a14:useLocalDpi xmlns:a14="http://schemas.microsoft.com/office/drawing/2010/main" val="0"/>
                      </a:ext>
                    </a:extLst>
                  </a:blip>
                  <a:srcRect/>
                  <a:stretch>
                    <a:fillRect/>
                  </a:stretch>
                </a:blipFill>
                <a:ea typeface="+mn-ea"/>
                <a:cs typeface="+mn-cs"/>
              </a:rPr>
              <a:t>ACCELERATE</a:t>
            </a:r>
            <a:r>
              <a:rPr lang="en-US" sz="2800" b="1" dirty="0"/>
              <a:t> Simulation and AI initiatives – with the best of HPE and partner software</a:t>
            </a:r>
          </a:p>
        </p:txBody>
      </p:sp>
      <p:sp>
        <p:nvSpPr>
          <p:cNvPr id="2" name="Slide Number Placeholder 1">
            <a:extLst>
              <a:ext uri="{FF2B5EF4-FFF2-40B4-BE49-F238E27FC236}">
                <a16:creationId xmlns:a16="http://schemas.microsoft.com/office/drawing/2014/main" id="{620F1265-9CCB-F4C0-46B8-BB3A0BFE38CB}"/>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37</a:t>
            </a:fld>
            <a:endParaRPr kumimoji="0" lang="en-US" sz="2000" b="0" i="0" u="none" strike="noStrike" kern="1200" cap="all" spc="0" normalizeH="0" baseline="10000" noProof="0" dirty="0">
              <a:ln>
                <a:noFill/>
              </a:ln>
              <a:solidFill>
                <a:prstClr val="black"/>
              </a:solidFill>
              <a:effectLst/>
              <a:uLnTx/>
              <a:uFillTx/>
              <a:latin typeface="MetricHPE"/>
              <a:ea typeface="+mn-ea"/>
              <a:cs typeface="+mn-cs"/>
            </a:endParaRPr>
          </a:p>
        </p:txBody>
      </p:sp>
      <p:sp>
        <p:nvSpPr>
          <p:cNvPr id="3" name="Footer Placeholder 2">
            <a:extLst>
              <a:ext uri="{FF2B5EF4-FFF2-40B4-BE49-F238E27FC236}">
                <a16:creationId xmlns:a16="http://schemas.microsoft.com/office/drawing/2014/main" id="{417727B8-DF74-751E-9236-70BCF3947406}"/>
              </a:ext>
            </a:extLst>
          </p:cNvPr>
          <p:cNvSpPr>
            <a:spLocks noGrp="1"/>
          </p:cNvSpPr>
          <p:nvPr>
            <p:ph type="ftr" sz="quarter" idx="10"/>
          </p:nvPr>
        </p:nvSpPr>
        <p:spPr>
          <a:xfrm>
            <a:off x="9062976" y="6129337"/>
            <a:ext cx="2139879" cy="411581"/>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rPr>
              <a:t>Confidential | Authorized </a:t>
            </a:r>
          </a:p>
        </p:txBody>
      </p:sp>
      <p:grpSp>
        <p:nvGrpSpPr>
          <p:cNvPr id="14" name="Group 13">
            <a:extLst>
              <a:ext uri="{FF2B5EF4-FFF2-40B4-BE49-F238E27FC236}">
                <a16:creationId xmlns:a16="http://schemas.microsoft.com/office/drawing/2014/main" id="{C3D7F3B5-ABB6-A664-C0F6-89435577AEA0}"/>
              </a:ext>
            </a:extLst>
          </p:cNvPr>
          <p:cNvGrpSpPr/>
          <p:nvPr/>
        </p:nvGrpSpPr>
        <p:grpSpPr>
          <a:xfrm>
            <a:off x="9584531" y="697283"/>
            <a:ext cx="2222870" cy="216000"/>
            <a:chOff x="9390324" y="697283"/>
            <a:chExt cx="2417076" cy="216000"/>
          </a:xfrm>
        </p:grpSpPr>
        <p:sp>
          <p:nvSpPr>
            <p:cNvPr id="49" name="TextBox 48">
              <a:extLst>
                <a:ext uri="{FF2B5EF4-FFF2-40B4-BE49-F238E27FC236}">
                  <a16:creationId xmlns:a16="http://schemas.microsoft.com/office/drawing/2014/main" id="{0B143F22-30F4-6520-4347-1259E8D6D48F}"/>
                </a:ext>
              </a:extLst>
            </p:cNvPr>
            <p:cNvSpPr txBox="1"/>
            <p:nvPr/>
          </p:nvSpPr>
          <p:spPr>
            <a:xfrm>
              <a:off x="10226261" y="697283"/>
              <a:ext cx="745202" cy="216000"/>
            </a:xfrm>
            <a:prstGeom prst="rect">
              <a:avLst/>
            </a:prstGeom>
            <a:noFill/>
            <a:ln w="28575">
              <a:solidFill>
                <a:schemeClr val="accent3"/>
              </a:solidFill>
              <a:miter lim="800000"/>
            </a:ln>
          </p:spPr>
          <p:txBody>
            <a:bodyPr wrap="none" lIns="90000" tIns="90000" rIns="90000" bIns="90000" rtlCol="0" anchor="ctr" anchorCtr="0">
              <a:noAutofit/>
            </a:bodyPr>
            <a:lstStyle/>
            <a:p>
              <a:pPr marL="0" marR="0" lvl="0" indent="0" algn="ctr" defTabSz="914400" rtl="0" eaLnBrk="1" fontAlgn="auto" latinLnBrk="0" hangingPunct="1">
                <a:spcBef>
                  <a:spcPts val="400"/>
                </a:spcBef>
                <a:spcAft>
                  <a:spcPts val="0"/>
                </a:spcAft>
                <a:buClrTx/>
                <a:buSzTx/>
                <a:buFont typeface="MetricHPE" panose="020B0503030202060203" pitchFamily="34" charset="0"/>
                <a:buNone/>
                <a:tabLst/>
                <a:defRPr/>
              </a:pPr>
              <a:r>
                <a:rPr kumimoji="0" lang="en-US" sz="900" b="0" i="0" u="none" strike="noStrike" kern="1200" cap="none" spc="0" normalizeH="0" baseline="0" noProof="0" dirty="0">
                  <a:solidFill>
                    <a:prstClr val="black"/>
                  </a:solidFill>
                  <a:effectLst/>
                  <a:uLnTx/>
                  <a:uFillTx/>
                  <a:latin typeface="MetricHPE"/>
                  <a:ea typeface="+mn-ea"/>
                  <a:cs typeface="+mn-cs"/>
                </a:rPr>
                <a:t>NVIDIA</a:t>
              </a:r>
            </a:p>
          </p:txBody>
        </p:sp>
        <p:sp>
          <p:nvSpPr>
            <p:cNvPr id="50" name="TextBox 49">
              <a:extLst>
                <a:ext uri="{FF2B5EF4-FFF2-40B4-BE49-F238E27FC236}">
                  <a16:creationId xmlns:a16="http://schemas.microsoft.com/office/drawing/2014/main" id="{A07B9E4F-0DC4-F46A-CEBE-34083A90726D}"/>
                </a:ext>
              </a:extLst>
            </p:cNvPr>
            <p:cNvSpPr txBox="1"/>
            <p:nvPr/>
          </p:nvSpPr>
          <p:spPr>
            <a:xfrm>
              <a:off x="11062198" y="697283"/>
              <a:ext cx="745202" cy="216000"/>
            </a:xfrm>
            <a:prstGeom prst="rect">
              <a:avLst/>
            </a:prstGeom>
            <a:noFill/>
            <a:ln w="28575">
              <a:solidFill>
                <a:schemeClr val="accent6"/>
              </a:solidFill>
              <a:miter lim="800000"/>
            </a:ln>
          </p:spPr>
          <p:txBody>
            <a:bodyPr wrap="none" lIns="90000" tIns="90000" rIns="90000" bIns="90000" rtlCol="0" anchor="ctr" anchorCtr="0">
              <a:noAutofit/>
            </a:bodyPr>
            <a:lstStyle/>
            <a:p>
              <a:pPr marL="0" marR="0" lvl="0" indent="0" algn="ctr" defTabSz="914400" rtl="0" eaLnBrk="1" fontAlgn="auto" latinLnBrk="0" hangingPunct="1">
                <a:spcBef>
                  <a:spcPts val="400"/>
                </a:spcBef>
                <a:spcAft>
                  <a:spcPts val="0"/>
                </a:spcAft>
                <a:buClrTx/>
                <a:buSzTx/>
                <a:buFont typeface="MetricHPE" panose="020B0503030202060203" pitchFamily="34" charset="0"/>
                <a:buNone/>
                <a:tabLst/>
                <a:defRPr/>
              </a:pPr>
              <a:r>
                <a:rPr kumimoji="0" lang="en-US" sz="900" b="0" i="0" u="none" strike="noStrike" kern="1200" cap="none" spc="0" normalizeH="0" baseline="0" noProof="0" dirty="0">
                  <a:ln>
                    <a:noFill/>
                  </a:ln>
                  <a:solidFill>
                    <a:prstClr val="black"/>
                  </a:solidFill>
                  <a:effectLst/>
                  <a:uLnTx/>
                  <a:uFillTx/>
                  <a:latin typeface="MetricHPE"/>
                  <a:ea typeface="+mn-ea"/>
                  <a:cs typeface="+mn-cs"/>
                </a:rPr>
                <a:t>Aleph Alpha</a:t>
              </a:r>
            </a:p>
          </p:txBody>
        </p:sp>
        <p:sp>
          <p:nvSpPr>
            <p:cNvPr id="51" name="TextBox 50">
              <a:extLst>
                <a:ext uri="{FF2B5EF4-FFF2-40B4-BE49-F238E27FC236}">
                  <a16:creationId xmlns:a16="http://schemas.microsoft.com/office/drawing/2014/main" id="{978620D0-B1AE-258B-9D20-7C33AB5CF826}"/>
                </a:ext>
              </a:extLst>
            </p:cNvPr>
            <p:cNvSpPr txBox="1"/>
            <p:nvPr/>
          </p:nvSpPr>
          <p:spPr>
            <a:xfrm>
              <a:off x="9390324" y="697283"/>
              <a:ext cx="745202" cy="216000"/>
            </a:xfrm>
            <a:prstGeom prst="rect">
              <a:avLst/>
            </a:prstGeom>
            <a:noFill/>
            <a:ln w="28575">
              <a:solidFill>
                <a:srgbClr val="01A982"/>
              </a:solidFill>
              <a:miter lim="800000"/>
            </a:ln>
          </p:spPr>
          <p:txBody>
            <a:bodyPr wrap="none" lIns="90000" tIns="90000" rIns="90000" bIns="90000" rtlCol="0" anchor="ctr" anchorCtr="0">
              <a:noAutofit/>
            </a:bodyPr>
            <a:lstStyle/>
            <a:p>
              <a:pPr marL="0" marR="0" lvl="0" indent="0" algn="ctr" defTabSz="914400" rtl="0" eaLnBrk="1" fontAlgn="auto" latinLnBrk="0" hangingPunct="1">
                <a:spcBef>
                  <a:spcPts val="400"/>
                </a:spcBef>
                <a:spcAft>
                  <a:spcPts val="0"/>
                </a:spcAft>
                <a:buClrTx/>
                <a:buSzTx/>
                <a:buFont typeface="MetricHPE" panose="020B0503030202060203" pitchFamily="34" charset="0"/>
                <a:buNone/>
                <a:tabLst/>
                <a:defRPr/>
              </a:pPr>
              <a:r>
                <a:rPr kumimoji="0" lang="en-US" sz="800" b="0" i="0" u="none" strike="noStrike" kern="1200" cap="none" spc="0" normalizeH="0" baseline="0" noProof="0" dirty="0">
                  <a:ln>
                    <a:noFill/>
                  </a:ln>
                  <a:solidFill>
                    <a:prstClr val="black"/>
                  </a:solidFill>
                  <a:effectLst/>
                  <a:uLnTx/>
                  <a:uFillTx/>
                  <a:latin typeface="MetricHPE"/>
                  <a:ea typeface="+mn-ea"/>
                  <a:cs typeface="+mn-cs"/>
                </a:rPr>
                <a:t>HPE</a:t>
              </a:r>
            </a:p>
          </p:txBody>
        </p:sp>
      </p:grpSp>
      <p:sp>
        <p:nvSpPr>
          <p:cNvPr id="9" name="TextBox 8">
            <a:extLst>
              <a:ext uri="{FF2B5EF4-FFF2-40B4-BE49-F238E27FC236}">
                <a16:creationId xmlns:a16="http://schemas.microsoft.com/office/drawing/2014/main" id="{4959EC95-320E-CA7F-9925-45CF852DCBF4}"/>
              </a:ext>
            </a:extLst>
          </p:cNvPr>
          <p:cNvSpPr txBox="1"/>
          <p:nvPr/>
        </p:nvSpPr>
        <p:spPr>
          <a:xfrm>
            <a:off x="384600" y="5488958"/>
            <a:ext cx="1516629" cy="411581"/>
          </a:xfrm>
          <a:prstGeom prst="rect">
            <a:avLst/>
          </a:prstGeom>
          <a:noFill/>
          <a:ln w="57150">
            <a:noFill/>
            <a:miter lim="800000"/>
          </a:ln>
        </p:spPr>
        <p:txBody>
          <a:bodyPr wrap="non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1" i="0" u="none" strike="noStrike" kern="1200" cap="none" spc="0" normalizeH="0" baseline="0" noProof="0" dirty="0">
                <a:ln>
                  <a:noFill/>
                </a:ln>
                <a:solidFill>
                  <a:prstClr val="black"/>
                </a:solidFill>
                <a:effectLst/>
                <a:uLnTx/>
                <a:uFillTx/>
              </a:rPr>
              <a:t>AI system</a:t>
            </a:r>
            <a:br>
              <a:rPr kumimoji="0" lang="en-US" sz="1400" b="1" i="0" u="none" strike="noStrike" kern="1200" cap="none" spc="0" normalizeH="0" baseline="0" noProof="0" dirty="0">
                <a:ln>
                  <a:noFill/>
                </a:ln>
                <a:solidFill>
                  <a:prstClr val="black"/>
                </a:solidFill>
                <a:effectLst/>
                <a:uLnTx/>
                <a:uFillTx/>
              </a:rPr>
            </a:br>
            <a:r>
              <a:rPr kumimoji="0" lang="en-US" sz="1400" b="1" i="0" u="none" strike="noStrike" kern="1200" cap="none" spc="0" normalizeH="0" baseline="0" noProof="0" dirty="0">
                <a:ln>
                  <a:noFill/>
                </a:ln>
                <a:solidFill>
                  <a:prstClr val="black"/>
                </a:solidFill>
                <a:effectLst/>
                <a:uLnTx/>
                <a:uFillTx/>
              </a:rPr>
              <a:t>infrastructure</a:t>
            </a:r>
            <a:endParaRPr kumimoji="0" lang="en-US" sz="1400" b="1" i="0" u="none" strike="noStrike" kern="1200" cap="none" spc="0" normalizeH="0" baseline="0" noProof="0" dirty="0" err="1">
              <a:ln>
                <a:noFill/>
              </a:ln>
              <a:solidFill>
                <a:prstClr val="black"/>
              </a:solidFill>
              <a:effectLst/>
              <a:uLnTx/>
              <a:uFillTx/>
            </a:endParaRPr>
          </a:p>
        </p:txBody>
      </p:sp>
      <p:sp>
        <p:nvSpPr>
          <p:cNvPr id="15" name="TextBox 14">
            <a:extLst>
              <a:ext uri="{FF2B5EF4-FFF2-40B4-BE49-F238E27FC236}">
                <a16:creationId xmlns:a16="http://schemas.microsoft.com/office/drawing/2014/main" id="{6D0CCAE0-8F7D-5570-D43E-966972F20762}"/>
              </a:ext>
            </a:extLst>
          </p:cNvPr>
          <p:cNvSpPr txBox="1"/>
          <p:nvPr/>
        </p:nvSpPr>
        <p:spPr>
          <a:xfrm>
            <a:off x="384600" y="4712399"/>
            <a:ext cx="1516629" cy="411581"/>
          </a:xfrm>
          <a:prstGeom prst="rect">
            <a:avLst/>
          </a:prstGeom>
          <a:noFill/>
          <a:ln w="57150">
            <a:noFill/>
            <a:miter lim="800000"/>
          </a:ln>
        </p:spPr>
        <p:txBody>
          <a:bodyPr wrap="non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1" i="0" u="none" strike="noStrike" kern="1200" cap="none" spc="0" normalizeH="0" baseline="0" noProof="0" dirty="0">
                <a:ln>
                  <a:noFill/>
                </a:ln>
                <a:solidFill>
                  <a:prstClr val="black"/>
                </a:solidFill>
                <a:effectLst/>
                <a:uLnTx/>
                <a:uFillTx/>
              </a:rPr>
              <a:t>AI infrastructure</a:t>
            </a:r>
          </a:p>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1" i="0" u="none" strike="noStrike" kern="1200" cap="none" spc="0" normalizeH="0" baseline="0" noProof="0" dirty="0">
                <a:ln>
                  <a:noFill/>
                </a:ln>
                <a:solidFill>
                  <a:prstClr val="black"/>
                </a:solidFill>
                <a:effectLst/>
                <a:uLnTx/>
                <a:uFillTx/>
              </a:rPr>
              <a:t>optimization</a:t>
            </a:r>
            <a:endParaRPr kumimoji="0" lang="en-US" sz="1400" b="1" i="0" u="none" strike="noStrike" kern="1200" cap="none" spc="0" normalizeH="0" baseline="0" noProof="0" dirty="0" err="1">
              <a:ln>
                <a:noFill/>
              </a:ln>
              <a:solidFill>
                <a:prstClr val="black"/>
              </a:solidFill>
              <a:effectLst/>
              <a:uLnTx/>
              <a:uFillTx/>
            </a:endParaRPr>
          </a:p>
        </p:txBody>
      </p:sp>
      <p:sp>
        <p:nvSpPr>
          <p:cNvPr id="18" name="TextBox 17">
            <a:extLst>
              <a:ext uri="{FF2B5EF4-FFF2-40B4-BE49-F238E27FC236}">
                <a16:creationId xmlns:a16="http://schemas.microsoft.com/office/drawing/2014/main" id="{67869E3B-0BE7-3D42-626D-83FF9D4AD0E4}"/>
              </a:ext>
            </a:extLst>
          </p:cNvPr>
          <p:cNvSpPr txBox="1"/>
          <p:nvPr/>
        </p:nvSpPr>
        <p:spPr>
          <a:xfrm>
            <a:off x="384600" y="3159279"/>
            <a:ext cx="1516629" cy="411581"/>
          </a:xfrm>
          <a:prstGeom prst="rect">
            <a:avLst/>
          </a:prstGeom>
          <a:noFill/>
          <a:ln w="57150">
            <a:noFill/>
            <a:miter lim="800000"/>
          </a:ln>
        </p:spPr>
        <p:txBody>
          <a:bodyPr wrap="non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1" i="0" u="none" strike="noStrike" kern="1200" cap="none" spc="0" normalizeH="0" baseline="0" noProof="0" dirty="0">
                <a:ln>
                  <a:noFill/>
                </a:ln>
                <a:solidFill>
                  <a:prstClr val="black"/>
                </a:solidFill>
                <a:effectLst/>
                <a:uLnTx/>
                <a:uFillTx/>
              </a:rPr>
              <a:t>AI platform</a:t>
            </a:r>
            <a:br>
              <a:rPr kumimoji="0" lang="en-US" sz="1400" b="1" i="0" u="none" strike="noStrike" kern="1200" cap="none" spc="0" normalizeH="0" baseline="0" noProof="0" dirty="0">
                <a:ln>
                  <a:noFill/>
                </a:ln>
                <a:solidFill>
                  <a:prstClr val="black"/>
                </a:solidFill>
                <a:effectLst/>
                <a:uLnTx/>
                <a:uFillTx/>
              </a:rPr>
            </a:br>
            <a:r>
              <a:rPr kumimoji="0" lang="en-US" sz="1400" b="1" i="0" u="none" strike="noStrike" kern="1200" cap="none" spc="0" normalizeH="0" baseline="0" noProof="0" dirty="0">
                <a:ln>
                  <a:noFill/>
                </a:ln>
                <a:solidFill>
                  <a:prstClr val="black"/>
                </a:solidFill>
                <a:effectLst/>
                <a:uLnTx/>
                <a:uFillTx/>
              </a:rPr>
              <a:t>features</a:t>
            </a:r>
          </a:p>
        </p:txBody>
      </p:sp>
      <p:sp>
        <p:nvSpPr>
          <p:cNvPr id="21" name="TextBox 20">
            <a:extLst>
              <a:ext uri="{FF2B5EF4-FFF2-40B4-BE49-F238E27FC236}">
                <a16:creationId xmlns:a16="http://schemas.microsoft.com/office/drawing/2014/main" id="{067E460E-C937-DB76-8F37-B1C1C96D16EA}"/>
              </a:ext>
            </a:extLst>
          </p:cNvPr>
          <p:cNvSpPr txBox="1"/>
          <p:nvPr/>
        </p:nvSpPr>
        <p:spPr>
          <a:xfrm>
            <a:off x="384600" y="3936178"/>
            <a:ext cx="1516629" cy="411581"/>
          </a:xfrm>
          <a:prstGeom prst="rect">
            <a:avLst/>
          </a:prstGeom>
          <a:noFill/>
          <a:ln w="57150">
            <a:noFill/>
            <a:miter lim="800000"/>
          </a:ln>
        </p:spPr>
        <p:txBody>
          <a:bodyPr wrap="non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1" i="0" u="none" strike="noStrike" kern="1200" cap="none" spc="0" normalizeH="0" baseline="0" noProof="0" dirty="0">
                <a:ln>
                  <a:noFill/>
                </a:ln>
                <a:solidFill>
                  <a:prstClr val="black"/>
                </a:solidFill>
                <a:effectLst/>
                <a:uLnTx/>
                <a:uFillTx/>
              </a:rPr>
              <a:t>AI data</a:t>
            </a:r>
            <a:br>
              <a:rPr kumimoji="0" lang="en-US" sz="1400" b="1" i="0" u="none" strike="noStrike" kern="1200" cap="none" spc="0" normalizeH="0" baseline="0" noProof="0" dirty="0">
                <a:ln>
                  <a:noFill/>
                </a:ln>
                <a:solidFill>
                  <a:prstClr val="black"/>
                </a:solidFill>
                <a:effectLst/>
                <a:uLnTx/>
                <a:uFillTx/>
              </a:rPr>
            </a:br>
            <a:r>
              <a:rPr kumimoji="0" lang="en-US" sz="1400" b="1" i="0" u="none" strike="noStrike" kern="1200" cap="none" spc="0" normalizeH="0" baseline="0" noProof="0" dirty="0">
                <a:ln>
                  <a:noFill/>
                </a:ln>
                <a:solidFill>
                  <a:prstClr val="black"/>
                </a:solidFill>
                <a:effectLst/>
                <a:uLnTx/>
                <a:uFillTx/>
              </a:rPr>
              <a:t>management</a:t>
            </a:r>
          </a:p>
        </p:txBody>
      </p:sp>
      <p:sp>
        <p:nvSpPr>
          <p:cNvPr id="24" name="TextBox 23">
            <a:extLst>
              <a:ext uri="{FF2B5EF4-FFF2-40B4-BE49-F238E27FC236}">
                <a16:creationId xmlns:a16="http://schemas.microsoft.com/office/drawing/2014/main" id="{4A9DD0E9-022D-DDA5-B6B8-4FB5B01C200E}"/>
              </a:ext>
            </a:extLst>
          </p:cNvPr>
          <p:cNvSpPr txBox="1"/>
          <p:nvPr/>
        </p:nvSpPr>
        <p:spPr>
          <a:xfrm>
            <a:off x="384600" y="2382719"/>
            <a:ext cx="1516629" cy="411581"/>
          </a:xfrm>
          <a:prstGeom prst="rect">
            <a:avLst/>
          </a:prstGeom>
          <a:noFill/>
          <a:ln w="57150">
            <a:noFill/>
            <a:miter lim="800000"/>
          </a:ln>
        </p:spPr>
        <p:txBody>
          <a:bodyPr wrap="non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1" i="0" u="none" strike="noStrike" kern="1200" cap="none" spc="0" normalizeH="0" baseline="0" noProof="0" dirty="0">
                <a:ln>
                  <a:noFill/>
                </a:ln>
                <a:solidFill>
                  <a:prstClr val="black"/>
                </a:solidFill>
                <a:effectLst/>
                <a:uLnTx/>
                <a:uFillTx/>
              </a:rPr>
              <a:t>AI tools &amp;</a:t>
            </a:r>
          </a:p>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1" i="0" u="none" strike="noStrike" kern="1200" cap="none" spc="0" normalizeH="0" baseline="0" noProof="0" dirty="0">
                <a:ln>
                  <a:noFill/>
                </a:ln>
                <a:solidFill>
                  <a:prstClr val="black"/>
                </a:solidFill>
                <a:effectLst/>
                <a:uLnTx/>
                <a:uFillTx/>
              </a:rPr>
              <a:t>frameworks</a:t>
            </a:r>
          </a:p>
        </p:txBody>
      </p:sp>
      <p:sp>
        <p:nvSpPr>
          <p:cNvPr id="6" name="TextBox 5">
            <a:extLst>
              <a:ext uri="{FF2B5EF4-FFF2-40B4-BE49-F238E27FC236}">
                <a16:creationId xmlns:a16="http://schemas.microsoft.com/office/drawing/2014/main" id="{97F5708E-C823-8D74-8AA4-CDF4759479DF}"/>
              </a:ext>
            </a:extLst>
          </p:cNvPr>
          <p:cNvSpPr txBox="1"/>
          <p:nvPr/>
        </p:nvSpPr>
        <p:spPr>
          <a:xfrm>
            <a:off x="384600" y="1606159"/>
            <a:ext cx="1516629" cy="411581"/>
          </a:xfrm>
          <a:prstGeom prst="rect">
            <a:avLst/>
          </a:prstGeom>
          <a:noFill/>
          <a:ln w="57150">
            <a:noFill/>
            <a:miter lim="800000"/>
          </a:ln>
        </p:spPr>
        <p:txBody>
          <a:bodyPr wrap="non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1" i="0" u="none" strike="noStrike" kern="1200" cap="none" spc="0" normalizeH="0" baseline="0" noProof="0" dirty="0">
                <a:ln>
                  <a:noFill/>
                </a:ln>
                <a:solidFill>
                  <a:prstClr val="black"/>
                </a:solidFill>
                <a:effectLst/>
                <a:uLnTx/>
                <a:uFillTx/>
              </a:rPr>
              <a:t>LLM aaS</a:t>
            </a:r>
          </a:p>
        </p:txBody>
      </p:sp>
      <p:sp>
        <p:nvSpPr>
          <p:cNvPr id="22" name="Rectangle 21">
            <a:extLst>
              <a:ext uri="{FF2B5EF4-FFF2-40B4-BE49-F238E27FC236}">
                <a16:creationId xmlns:a16="http://schemas.microsoft.com/office/drawing/2014/main" id="{07EB8957-0548-05CA-EF70-941566ABA326}"/>
              </a:ext>
            </a:extLst>
          </p:cNvPr>
          <p:cNvSpPr/>
          <p:nvPr/>
        </p:nvSpPr>
        <p:spPr bwMode="ltGray">
          <a:xfrm>
            <a:off x="2125938" y="1527549"/>
            <a:ext cx="7599727" cy="56880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Enterprise-ready large language model Luminous for explainable and trustworthy AI</a:t>
            </a:r>
          </a:p>
        </p:txBody>
      </p:sp>
      <p:sp>
        <p:nvSpPr>
          <p:cNvPr id="26" name="Rectangle 25">
            <a:extLst>
              <a:ext uri="{FF2B5EF4-FFF2-40B4-BE49-F238E27FC236}">
                <a16:creationId xmlns:a16="http://schemas.microsoft.com/office/drawing/2014/main" id="{073C2E7B-573F-2427-D862-E4A994FDF26D}"/>
              </a:ext>
            </a:extLst>
          </p:cNvPr>
          <p:cNvSpPr/>
          <p:nvPr/>
        </p:nvSpPr>
        <p:spPr bwMode="ltGray">
          <a:xfrm>
            <a:off x="2125938" y="4633789"/>
            <a:ext cx="2414958" cy="56880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Magnum IO</a:t>
            </a:r>
          </a:p>
        </p:txBody>
      </p:sp>
      <p:sp>
        <p:nvSpPr>
          <p:cNvPr id="27" name="Rectangle 26">
            <a:extLst>
              <a:ext uri="{FF2B5EF4-FFF2-40B4-BE49-F238E27FC236}">
                <a16:creationId xmlns:a16="http://schemas.microsoft.com/office/drawing/2014/main" id="{F599402E-CA6F-18C9-8D1A-AAF5E5660371}"/>
              </a:ext>
            </a:extLst>
          </p:cNvPr>
          <p:cNvSpPr/>
          <p:nvPr/>
        </p:nvSpPr>
        <p:spPr bwMode="ltGray">
          <a:xfrm>
            <a:off x="4710736" y="4633789"/>
            <a:ext cx="2414958" cy="56880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CUDA-X AI</a:t>
            </a:r>
          </a:p>
        </p:txBody>
      </p:sp>
      <p:sp>
        <p:nvSpPr>
          <p:cNvPr id="28" name="Rectangle 27">
            <a:extLst>
              <a:ext uri="{FF2B5EF4-FFF2-40B4-BE49-F238E27FC236}">
                <a16:creationId xmlns:a16="http://schemas.microsoft.com/office/drawing/2014/main" id="{3C4FF267-3802-94EC-B5E4-E03D18F191AB}"/>
              </a:ext>
            </a:extLst>
          </p:cNvPr>
          <p:cNvSpPr/>
          <p:nvPr/>
        </p:nvSpPr>
        <p:spPr bwMode="ltGray">
          <a:xfrm>
            <a:off x="7310707" y="4633789"/>
            <a:ext cx="2414958" cy="568800"/>
          </a:xfrm>
          <a:prstGeom prst="rect">
            <a:avLst/>
          </a:prstGeom>
          <a:solidFill>
            <a:schemeClr val="bg1"/>
          </a:solidFill>
          <a:ln w="28575">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Cray Programming Environment</a:t>
            </a:r>
          </a:p>
        </p:txBody>
      </p:sp>
      <p:sp>
        <p:nvSpPr>
          <p:cNvPr id="23" name="Rectangle 22">
            <a:extLst>
              <a:ext uri="{FF2B5EF4-FFF2-40B4-BE49-F238E27FC236}">
                <a16:creationId xmlns:a16="http://schemas.microsoft.com/office/drawing/2014/main" id="{B88B65E2-BC98-44D3-66AF-00C75C89789E}"/>
              </a:ext>
            </a:extLst>
          </p:cNvPr>
          <p:cNvSpPr/>
          <p:nvPr/>
        </p:nvSpPr>
        <p:spPr bwMode="ltGray">
          <a:xfrm>
            <a:off x="2125937" y="3857908"/>
            <a:ext cx="3749565" cy="56812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Bring your own environment</a:t>
            </a:r>
          </a:p>
        </p:txBody>
      </p:sp>
      <p:sp>
        <p:nvSpPr>
          <p:cNvPr id="25" name="Rectangle 24">
            <a:extLst>
              <a:ext uri="{FF2B5EF4-FFF2-40B4-BE49-F238E27FC236}">
                <a16:creationId xmlns:a16="http://schemas.microsoft.com/office/drawing/2014/main" id="{E8453D69-6B87-9748-E087-FECD50956426}"/>
              </a:ext>
            </a:extLst>
          </p:cNvPr>
          <p:cNvSpPr/>
          <p:nvPr/>
        </p:nvSpPr>
        <p:spPr bwMode="ltGray">
          <a:xfrm>
            <a:off x="5966182" y="3857229"/>
            <a:ext cx="3759482" cy="568121"/>
          </a:xfrm>
          <a:prstGeom prst="rect">
            <a:avLst/>
          </a:prstGeom>
          <a:noFill/>
          <a:ln w="28575">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HPE Machine Learning Data Management Software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 HPE Ezmeral Data Fabric</a:t>
            </a:r>
          </a:p>
        </p:txBody>
      </p:sp>
      <p:grpSp>
        <p:nvGrpSpPr>
          <p:cNvPr id="12" name="Group 11">
            <a:extLst>
              <a:ext uri="{FF2B5EF4-FFF2-40B4-BE49-F238E27FC236}">
                <a16:creationId xmlns:a16="http://schemas.microsoft.com/office/drawing/2014/main" id="{7CE0801A-6A58-B895-4C63-854B8E373DB9}"/>
              </a:ext>
            </a:extLst>
          </p:cNvPr>
          <p:cNvGrpSpPr/>
          <p:nvPr/>
        </p:nvGrpSpPr>
        <p:grpSpPr>
          <a:xfrm>
            <a:off x="2141513" y="2304109"/>
            <a:ext cx="7584151" cy="568800"/>
            <a:chOff x="2082961" y="2050496"/>
            <a:chExt cx="6072940" cy="566928"/>
          </a:xfrm>
        </p:grpSpPr>
        <p:sp>
          <p:nvSpPr>
            <p:cNvPr id="29" name="Rectangle 28">
              <a:extLst>
                <a:ext uri="{FF2B5EF4-FFF2-40B4-BE49-F238E27FC236}">
                  <a16:creationId xmlns:a16="http://schemas.microsoft.com/office/drawing/2014/main" id="{24F982B5-85B0-BDD5-D9FF-C3F5B3618A24}"/>
                </a:ext>
              </a:extLst>
            </p:cNvPr>
            <p:cNvSpPr/>
            <p:nvPr/>
          </p:nvSpPr>
          <p:spPr bwMode="ltGray">
            <a:xfrm>
              <a:off x="2082961" y="2050496"/>
              <a:ext cx="1453677" cy="56692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TensorFlow</a:t>
              </a:r>
            </a:p>
          </p:txBody>
        </p:sp>
        <p:sp>
          <p:nvSpPr>
            <p:cNvPr id="31" name="Rectangle 30">
              <a:extLst>
                <a:ext uri="{FF2B5EF4-FFF2-40B4-BE49-F238E27FC236}">
                  <a16:creationId xmlns:a16="http://schemas.microsoft.com/office/drawing/2014/main" id="{17EAAE1B-0B96-DD74-E670-AED95D63AB18}"/>
                </a:ext>
              </a:extLst>
            </p:cNvPr>
            <p:cNvSpPr/>
            <p:nvPr/>
          </p:nvSpPr>
          <p:spPr bwMode="ltGray">
            <a:xfrm>
              <a:off x="3609248" y="2050496"/>
              <a:ext cx="1463672" cy="56692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tx1"/>
                  </a:solidFill>
                  <a:effectLst/>
                  <a:uLnTx/>
                  <a:uFillTx/>
                  <a:ea typeface="+mn-ea"/>
                  <a:cs typeface="+mn-cs"/>
                </a:rPr>
                <a:t>PyTorch</a:t>
              </a:r>
              <a:endParaRPr kumimoji="0" lang="en-US" sz="1200" b="0" i="0" u="none" strike="noStrike" kern="1200" cap="none" spc="0" normalizeH="0" baseline="0" noProof="0" dirty="0">
                <a:ln>
                  <a:noFill/>
                </a:ln>
                <a:solidFill>
                  <a:schemeClr val="tx1"/>
                </a:solidFill>
                <a:effectLst/>
                <a:uLnTx/>
                <a:uFillTx/>
                <a:ea typeface="+mn-ea"/>
                <a:cs typeface="+mn-cs"/>
              </a:endParaRPr>
            </a:p>
          </p:txBody>
        </p:sp>
        <p:sp>
          <p:nvSpPr>
            <p:cNvPr id="32" name="Rectangle 31">
              <a:extLst>
                <a:ext uri="{FF2B5EF4-FFF2-40B4-BE49-F238E27FC236}">
                  <a16:creationId xmlns:a16="http://schemas.microsoft.com/office/drawing/2014/main" id="{72526322-5D22-A9A7-3CC0-BA06D5DBDAB6}"/>
                </a:ext>
              </a:extLst>
            </p:cNvPr>
            <p:cNvSpPr/>
            <p:nvPr/>
          </p:nvSpPr>
          <p:spPr bwMode="ltGray">
            <a:xfrm>
              <a:off x="5145530" y="2050496"/>
              <a:ext cx="1409096" cy="56692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RAPIDS</a:t>
              </a:r>
            </a:p>
          </p:txBody>
        </p:sp>
        <p:sp>
          <p:nvSpPr>
            <p:cNvPr id="33" name="Rectangle 32">
              <a:extLst>
                <a:ext uri="{FF2B5EF4-FFF2-40B4-BE49-F238E27FC236}">
                  <a16:creationId xmlns:a16="http://schemas.microsoft.com/office/drawing/2014/main" id="{1DEF8056-EA4B-D1C8-5EF6-4C6432719111}"/>
                </a:ext>
              </a:extLst>
            </p:cNvPr>
            <p:cNvSpPr/>
            <p:nvPr/>
          </p:nvSpPr>
          <p:spPr bwMode="ltGray">
            <a:xfrm>
              <a:off x="6627237" y="2050496"/>
              <a:ext cx="1528664" cy="56692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chemeClr val="tx1"/>
                  </a:solidFill>
                  <a:effectLst/>
                  <a:uLnTx/>
                  <a:uFillTx/>
                  <a:ea typeface="+mn-ea"/>
                  <a:cs typeface="+mn-cs"/>
                </a:rPr>
                <a:t>NeMO</a:t>
              </a:r>
              <a:endParaRPr kumimoji="0" lang="en-US" sz="1200" b="0" i="0" u="none" strike="noStrike" kern="1200" cap="none" spc="0" normalizeH="0" baseline="0" noProof="0" dirty="0">
                <a:ln>
                  <a:noFill/>
                </a:ln>
                <a:solidFill>
                  <a:schemeClr val="tx1"/>
                </a:solidFill>
                <a:effectLst/>
                <a:uLnTx/>
                <a:uFillTx/>
                <a:ea typeface="+mn-ea"/>
                <a:cs typeface="+mn-cs"/>
              </a:endParaRPr>
            </a:p>
          </p:txBody>
        </p:sp>
      </p:grpSp>
      <p:sp>
        <p:nvSpPr>
          <p:cNvPr id="44" name="TextBox 43">
            <a:extLst>
              <a:ext uri="{FF2B5EF4-FFF2-40B4-BE49-F238E27FC236}">
                <a16:creationId xmlns:a16="http://schemas.microsoft.com/office/drawing/2014/main" id="{26A1BCD4-35BB-B324-9B59-5F83B9CA2F1E}"/>
              </a:ext>
            </a:extLst>
          </p:cNvPr>
          <p:cNvSpPr txBox="1"/>
          <p:nvPr/>
        </p:nvSpPr>
        <p:spPr>
          <a:xfrm>
            <a:off x="2125937" y="3080669"/>
            <a:ext cx="3749565" cy="568800"/>
          </a:xfrm>
          <a:prstGeom prst="rect">
            <a:avLst/>
          </a:prstGeom>
          <a:solidFill>
            <a:schemeClr val="bg1"/>
          </a:solidFill>
          <a:ln w="28575">
            <a:solidFill>
              <a:schemeClr val="accent2"/>
            </a:solidFill>
            <a:miter lim="800000"/>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ea typeface="+mn-ea"/>
                <a:cs typeface="+mn-cs"/>
              </a:rPr>
              <a:t>Bring your own platform</a:t>
            </a:r>
          </a:p>
        </p:txBody>
      </p:sp>
      <p:sp>
        <p:nvSpPr>
          <p:cNvPr id="45" name="TextBox 44">
            <a:extLst>
              <a:ext uri="{FF2B5EF4-FFF2-40B4-BE49-F238E27FC236}">
                <a16:creationId xmlns:a16="http://schemas.microsoft.com/office/drawing/2014/main" id="{95F48171-0275-DA8C-8E35-F4C025480EAF}"/>
              </a:ext>
            </a:extLst>
          </p:cNvPr>
          <p:cNvSpPr txBox="1"/>
          <p:nvPr/>
        </p:nvSpPr>
        <p:spPr>
          <a:xfrm>
            <a:off x="5966182" y="3081509"/>
            <a:ext cx="3759482" cy="567121"/>
          </a:xfrm>
          <a:prstGeom prst="rect">
            <a:avLst/>
          </a:prstGeom>
          <a:solidFill>
            <a:schemeClr val="bg1"/>
          </a:solidFill>
          <a:ln w="28575">
            <a:solidFill>
              <a:srgbClr val="01A982"/>
            </a:solidFill>
            <a:miter lim="800000"/>
          </a:ln>
        </p:spPr>
        <p:txBody>
          <a:bodyPr wrap="squar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r>
              <a:rPr lang="en-US" sz="1200" dirty="0"/>
              <a:t>HPE Machine Learning Development Environment</a:t>
            </a:r>
          </a:p>
        </p:txBody>
      </p:sp>
      <p:sp>
        <p:nvSpPr>
          <p:cNvPr id="8" name="Rectangle 7">
            <a:extLst>
              <a:ext uri="{FF2B5EF4-FFF2-40B4-BE49-F238E27FC236}">
                <a16:creationId xmlns:a16="http://schemas.microsoft.com/office/drawing/2014/main" id="{575723CD-5C01-4995-7F38-8B2968F5CF2D}"/>
              </a:ext>
            </a:extLst>
          </p:cNvPr>
          <p:cNvSpPr/>
          <p:nvPr/>
        </p:nvSpPr>
        <p:spPr bwMode="ltGray">
          <a:xfrm>
            <a:off x="2125938" y="5410645"/>
            <a:ext cx="2414958" cy="568206"/>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x8 H100 GPU</a:t>
            </a:r>
          </a:p>
        </p:txBody>
      </p:sp>
      <p:sp>
        <p:nvSpPr>
          <p:cNvPr id="43" name="Rectangle 42">
            <a:extLst>
              <a:ext uri="{FF2B5EF4-FFF2-40B4-BE49-F238E27FC236}">
                <a16:creationId xmlns:a16="http://schemas.microsoft.com/office/drawing/2014/main" id="{F6CA92F7-49A0-2AC7-5FA9-225A7E975AEC}"/>
              </a:ext>
            </a:extLst>
          </p:cNvPr>
          <p:cNvSpPr/>
          <p:nvPr/>
        </p:nvSpPr>
        <p:spPr bwMode="ltGray">
          <a:xfrm>
            <a:off x="4710736" y="5410349"/>
            <a:ext cx="2414958" cy="568798"/>
          </a:xfrm>
          <a:prstGeom prst="rect">
            <a:avLst/>
          </a:prstGeom>
          <a:solidFill>
            <a:schemeClr val="bg1"/>
          </a:solidFill>
          <a:ln w="28575">
            <a:solidFill>
              <a:srgbClr val="C6C9CA"/>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2P AMD CPU</a:t>
            </a:r>
          </a:p>
        </p:txBody>
      </p:sp>
      <p:sp>
        <p:nvSpPr>
          <p:cNvPr id="89" name="Rectangle 88">
            <a:extLst>
              <a:ext uri="{FF2B5EF4-FFF2-40B4-BE49-F238E27FC236}">
                <a16:creationId xmlns:a16="http://schemas.microsoft.com/office/drawing/2014/main" id="{81E3441D-5151-B33E-E4EB-B13797F60B40}"/>
              </a:ext>
            </a:extLst>
          </p:cNvPr>
          <p:cNvSpPr/>
          <p:nvPr/>
        </p:nvSpPr>
        <p:spPr bwMode="ltGray">
          <a:xfrm>
            <a:off x="7310707" y="5410348"/>
            <a:ext cx="2414958" cy="568800"/>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High Perf, Low Latency Interconnect</a:t>
            </a:r>
            <a:endParaRPr kumimoji="0" lang="en-US" sz="1200" b="0" i="0" u="none" strike="noStrike" kern="1200" cap="none" spc="0" normalizeH="0" baseline="0" noProof="0" dirty="0">
              <a:ln>
                <a:noFill/>
              </a:ln>
              <a:solidFill>
                <a:schemeClr val="tx1"/>
              </a:solidFill>
              <a:effectLst/>
              <a:uLnTx/>
              <a:uFillTx/>
              <a:ea typeface="+mn-ea"/>
              <a:cs typeface="+mn-cs"/>
            </a:endParaRPr>
          </a:p>
        </p:txBody>
      </p:sp>
      <p:sp>
        <p:nvSpPr>
          <p:cNvPr id="91" name="TextBox 90">
            <a:extLst>
              <a:ext uri="{FF2B5EF4-FFF2-40B4-BE49-F238E27FC236}">
                <a16:creationId xmlns:a16="http://schemas.microsoft.com/office/drawing/2014/main" id="{970DE0CE-9879-9ACB-6527-6F1AA80AA33C}"/>
              </a:ext>
            </a:extLst>
          </p:cNvPr>
          <p:cNvSpPr txBox="1"/>
          <p:nvPr/>
        </p:nvSpPr>
        <p:spPr>
          <a:xfrm>
            <a:off x="10050949" y="1549958"/>
            <a:ext cx="1756451" cy="4450110"/>
          </a:xfrm>
          <a:prstGeom prst="rect">
            <a:avLst/>
          </a:prstGeom>
          <a:solidFill>
            <a:schemeClr val="bg1">
              <a:lumMod val="95000"/>
            </a:schemeClr>
          </a:solidFill>
          <a:ln w="50800">
            <a:solidFill>
              <a:srgbClr val="01A982"/>
            </a:solidFill>
            <a:miter lim="800000"/>
          </a:ln>
        </p:spPr>
        <p:txBody>
          <a:bodyPr wrap="square" lIns="91440" tIns="0" rIns="91440" bIns="0" rtlCol="0" anchor="ctr" anchorCtr="0">
            <a:noAutofit/>
          </a:bodyPr>
          <a:lstStyle/>
          <a:p>
            <a:pPr marL="0" marR="0" lvl="0" indent="0" algn="ctr" defTabSz="914400" rtl="0" eaLnBrk="1" fontAlgn="auto" latinLnBrk="0" hangingPunct="1">
              <a:lnSpc>
                <a:spcPct val="80000"/>
              </a:lnSpc>
              <a:spcBef>
                <a:spcPts val="1400"/>
              </a:spcBef>
              <a:spcAft>
                <a:spcPts val="4"/>
              </a:spcAft>
              <a:buClrTx/>
              <a:buSzTx/>
              <a:buFontTx/>
              <a:buNone/>
              <a:tabLst/>
              <a:defRPr/>
            </a:pPr>
            <a:r>
              <a:rPr kumimoji="0" lang="en-US" sz="1400" b="1" i="0" u="none" strike="noStrike" kern="1200" cap="none" spc="0" normalizeH="0" baseline="0" noProof="0" dirty="0">
                <a:ln>
                  <a:noFill/>
                </a:ln>
                <a:effectLst/>
                <a:uLnTx/>
                <a:uFillTx/>
                <a:ea typeface="+mn-ea"/>
                <a:cs typeface="+mn-cs"/>
              </a:rPr>
              <a:t>Advisory </a:t>
            </a:r>
            <a:br>
              <a:rPr kumimoji="0" lang="en-US" sz="1400" b="1" i="0" u="none" strike="noStrike" kern="1200" cap="none" spc="0" normalizeH="0" baseline="0" noProof="0" dirty="0">
                <a:ln>
                  <a:noFill/>
                </a:ln>
                <a:effectLst/>
                <a:uLnTx/>
                <a:uFillTx/>
                <a:ea typeface="+mn-ea"/>
                <a:cs typeface="+mn-cs"/>
              </a:rPr>
            </a:br>
            <a:r>
              <a:rPr kumimoji="0" lang="en-US" sz="1400" b="1" i="0" u="none" strike="noStrike" kern="1200" cap="none" spc="0" normalizeH="0" baseline="0" noProof="0" dirty="0">
                <a:ln>
                  <a:noFill/>
                </a:ln>
                <a:effectLst/>
                <a:uLnTx/>
                <a:uFillTx/>
                <a:ea typeface="+mn-ea"/>
                <a:cs typeface="+mn-cs"/>
              </a:rPr>
              <a:t>services</a:t>
            </a:r>
          </a:p>
          <a:p>
            <a:pPr marL="0" marR="0" lvl="0" indent="0" algn="ctr" defTabSz="914400" rtl="0" eaLnBrk="1" fontAlgn="auto" latinLnBrk="0" hangingPunct="1">
              <a:lnSpc>
                <a:spcPct val="80000"/>
              </a:lnSpc>
              <a:spcBef>
                <a:spcPts val="1400"/>
              </a:spcBef>
              <a:spcAft>
                <a:spcPts val="4"/>
              </a:spcAft>
              <a:buClrTx/>
              <a:buSzTx/>
              <a:buFontTx/>
              <a:buNone/>
              <a:tabLst/>
              <a:defRPr/>
            </a:pPr>
            <a:endParaRPr kumimoji="0" lang="en-US" sz="800" b="1" i="0" u="none" strike="noStrike" kern="1200" cap="none" spc="0" normalizeH="0" baseline="0" noProof="0" dirty="0">
              <a:ln>
                <a:noFill/>
              </a:ln>
              <a:effectLst/>
              <a:uLnTx/>
              <a:uFillTx/>
              <a:ea typeface="+mn-ea"/>
              <a:cs typeface="+mn-cs"/>
            </a:endParaRPr>
          </a:p>
          <a:p>
            <a:pPr marL="0" marR="0" lvl="0" indent="0" algn="ctr" defTabSz="914400" rtl="0" eaLnBrk="1" fontAlgn="auto" latinLnBrk="0" hangingPunct="1">
              <a:lnSpc>
                <a:spcPct val="80000"/>
              </a:lnSpc>
              <a:spcAft>
                <a:spcPts val="4"/>
              </a:spcAft>
              <a:buClrTx/>
              <a:buSzTx/>
              <a:buFontTx/>
              <a:buNone/>
              <a:tabLst/>
              <a:defRPr/>
            </a:pPr>
            <a:r>
              <a:rPr kumimoji="0" lang="en-US" sz="1400" b="1" i="0" u="none" strike="noStrike" kern="1200" cap="none" spc="0" normalizeH="0" baseline="0" noProof="0" dirty="0">
                <a:ln>
                  <a:noFill/>
                </a:ln>
                <a:effectLst/>
                <a:uLnTx/>
                <a:uFillTx/>
                <a:ea typeface="+mn-ea"/>
                <a:cs typeface="+mn-cs"/>
              </a:rPr>
              <a:t>Performance</a:t>
            </a:r>
          </a:p>
          <a:p>
            <a:pPr marL="0" marR="0" lvl="0" indent="0" algn="ctr" defTabSz="914400" rtl="0" eaLnBrk="1" fontAlgn="auto" latinLnBrk="0" hangingPunct="1">
              <a:lnSpc>
                <a:spcPct val="80000"/>
              </a:lnSpc>
              <a:spcAft>
                <a:spcPts val="4"/>
              </a:spcAft>
              <a:buClrTx/>
              <a:buSzTx/>
              <a:buFontTx/>
              <a:buNone/>
              <a:tabLst/>
              <a:defRPr/>
            </a:pPr>
            <a:r>
              <a:rPr kumimoji="0" lang="en-US" sz="1400" b="1" i="0" u="none" strike="noStrike" kern="1200" cap="none" spc="0" normalizeH="0" baseline="0" noProof="0" dirty="0">
                <a:ln>
                  <a:noFill/>
                </a:ln>
                <a:effectLst/>
                <a:uLnTx/>
                <a:uFillTx/>
                <a:ea typeface="+mn-ea"/>
                <a:cs typeface="+mn-cs"/>
              </a:rPr>
              <a:t>Engineering</a:t>
            </a:r>
            <a:br>
              <a:rPr kumimoji="0" lang="en-US" sz="1400" b="1" i="0" u="none" strike="noStrike" kern="1200" cap="none" spc="0" normalizeH="0" baseline="0" noProof="0" dirty="0">
                <a:ln>
                  <a:noFill/>
                </a:ln>
                <a:effectLst/>
                <a:uLnTx/>
                <a:uFillTx/>
                <a:ea typeface="+mn-ea"/>
                <a:cs typeface="+mn-cs"/>
              </a:rPr>
            </a:br>
            <a:r>
              <a:rPr kumimoji="0" lang="en-US" sz="1400" b="1" i="0" u="none" strike="noStrike" kern="1200" cap="none" spc="0" normalizeH="0" baseline="0" noProof="0" dirty="0">
                <a:ln>
                  <a:noFill/>
                </a:ln>
                <a:effectLst/>
                <a:uLnTx/>
                <a:uFillTx/>
                <a:ea typeface="+mn-ea"/>
                <a:cs typeface="+mn-cs"/>
              </a:rPr>
              <a:t>Services</a:t>
            </a:r>
          </a:p>
          <a:p>
            <a:pPr marL="0" marR="0" lvl="0" indent="0" algn="ctr" defTabSz="914400" rtl="0" eaLnBrk="1" fontAlgn="auto" latinLnBrk="0" hangingPunct="1">
              <a:lnSpc>
                <a:spcPct val="80000"/>
              </a:lnSpc>
              <a:spcBef>
                <a:spcPts val="1400"/>
              </a:spcBef>
              <a:spcAft>
                <a:spcPts val="400"/>
              </a:spcAft>
              <a:buClrTx/>
              <a:buSzTx/>
              <a:buFontTx/>
              <a:buNone/>
              <a:tabLst/>
              <a:defRPr/>
            </a:pPr>
            <a:r>
              <a:rPr kumimoji="0" lang="en-US" sz="1400" b="1" i="0" u="none" strike="noStrike" kern="1200" cap="none" spc="0" normalizeH="0" baseline="0" noProof="0" dirty="0">
                <a:ln>
                  <a:noFill/>
                </a:ln>
                <a:effectLst/>
                <a:uLnTx/>
                <a:uFillTx/>
                <a:ea typeface="+mn-ea"/>
                <a:cs typeface="+mn-cs"/>
              </a:rPr>
              <a:t>Financial</a:t>
            </a:r>
            <a:br>
              <a:rPr kumimoji="0" lang="en-US" sz="1400" b="1" i="0" u="none" strike="noStrike" kern="1200" cap="none" spc="0" normalizeH="0" baseline="0" noProof="0" dirty="0">
                <a:ln>
                  <a:noFill/>
                </a:ln>
                <a:effectLst/>
                <a:uLnTx/>
                <a:uFillTx/>
                <a:ea typeface="+mn-ea"/>
                <a:cs typeface="+mn-cs"/>
              </a:rPr>
            </a:br>
            <a:r>
              <a:rPr kumimoji="0" lang="en-US" sz="1400" b="1" i="0" u="none" strike="noStrike" kern="1200" cap="none" spc="0" normalizeH="0" baseline="0" noProof="0" dirty="0">
                <a:ln>
                  <a:noFill/>
                </a:ln>
                <a:effectLst/>
                <a:uLnTx/>
                <a:uFillTx/>
                <a:ea typeface="+mn-ea"/>
                <a:cs typeface="+mn-cs"/>
              </a:rPr>
              <a:t>services</a:t>
            </a:r>
          </a:p>
          <a:p>
            <a:pPr marL="0" marR="0" lvl="0" indent="0" algn="ctr" defTabSz="914400" rtl="0" eaLnBrk="1" fontAlgn="auto" latinLnBrk="0" hangingPunct="1">
              <a:lnSpc>
                <a:spcPct val="80000"/>
              </a:lnSpc>
              <a:spcBef>
                <a:spcPts val="1400"/>
              </a:spcBef>
              <a:spcAft>
                <a:spcPts val="400"/>
              </a:spcAft>
              <a:buClrTx/>
              <a:buSzTx/>
              <a:buFontTx/>
              <a:buNone/>
              <a:tabLst/>
              <a:defRPr/>
            </a:pPr>
            <a:r>
              <a:rPr kumimoji="0" lang="en-US" sz="1400" b="1" i="0" u="none" strike="noStrike" kern="1200" cap="none" spc="0" normalizeH="0" baseline="0" noProof="0" dirty="0">
                <a:ln>
                  <a:noFill/>
                </a:ln>
                <a:effectLst/>
                <a:uLnTx/>
                <a:uFillTx/>
                <a:ea typeface="+mn-ea"/>
                <a:cs typeface="+mn-cs"/>
              </a:rPr>
              <a:t>Support</a:t>
            </a:r>
            <a:br>
              <a:rPr kumimoji="0" lang="en-US" sz="1400" b="1" i="0" u="none" strike="noStrike" kern="1200" cap="none" spc="0" normalizeH="0" baseline="0" noProof="0" dirty="0">
                <a:ln>
                  <a:noFill/>
                </a:ln>
                <a:effectLst/>
                <a:uLnTx/>
                <a:uFillTx/>
                <a:ea typeface="+mn-ea"/>
                <a:cs typeface="+mn-cs"/>
              </a:rPr>
            </a:br>
            <a:r>
              <a:rPr kumimoji="0" lang="en-US" sz="1400" b="1" i="0" u="none" strike="noStrike" kern="1200" cap="none" spc="0" normalizeH="0" baseline="0" noProof="0" dirty="0">
                <a:ln>
                  <a:noFill/>
                </a:ln>
                <a:effectLst/>
                <a:uLnTx/>
                <a:uFillTx/>
                <a:ea typeface="+mn-ea"/>
                <a:cs typeface="+mn-cs"/>
              </a:rPr>
              <a:t>services</a:t>
            </a:r>
            <a:endParaRPr lang="en-US" sz="1400" b="1" dirty="0"/>
          </a:p>
          <a:p>
            <a:pPr marL="0" marR="0" lvl="0" indent="0" algn="ctr" defTabSz="914400" rtl="0" eaLnBrk="1" fontAlgn="auto" latinLnBrk="0" hangingPunct="1">
              <a:lnSpc>
                <a:spcPct val="90000"/>
              </a:lnSpc>
              <a:spcBef>
                <a:spcPts val="1400"/>
              </a:spcBef>
              <a:spcAft>
                <a:spcPts val="0"/>
              </a:spcAft>
              <a:buClrTx/>
              <a:buSzTx/>
              <a:buFontTx/>
              <a:buNone/>
              <a:tabLst/>
              <a:defRPr/>
            </a:pPr>
            <a:endParaRPr kumimoji="0" lang="en-US" sz="1400" b="1" i="0" u="none" strike="noStrike" kern="1200" cap="none" spc="0" normalizeH="0" baseline="0" noProof="0" dirty="0">
              <a:ln>
                <a:noFill/>
              </a:ln>
              <a:effectLst/>
              <a:uLnTx/>
              <a:uFillTx/>
              <a:ea typeface="+mn-ea"/>
              <a:cs typeface="+mn-cs"/>
            </a:endParaRPr>
          </a:p>
          <a:p>
            <a:pPr marL="0" marR="0" lvl="0" indent="0" algn="ctr" defTabSz="914400" rtl="0" eaLnBrk="1" fontAlgn="auto" latinLnBrk="0" hangingPunct="1">
              <a:lnSpc>
                <a:spcPct val="90000"/>
              </a:lnSpc>
              <a:spcBef>
                <a:spcPts val="140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Security</a:t>
            </a:r>
          </a:p>
          <a:p>
            <a:pPr marL="0" marR="0" lvl="0" indent="0" algn="ctr" defTabSz="914400" rtl="0" eaLnBrk="1" fontAlgn="auto" latinLnBrk="0" hangingPunct="1">
              <a:lnSpc>
                <a:spcPct val="90000"/>
              </a:lnSpc>
              <a:spcBef>
                <a:spcPts val="140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Compliance</a:t>
            </a:r>
          </a:p>
          <a:p>
            <a:pPr marL="0" marR="0" lvl="0" indent="0" algn="ctr" defTabSz="914400" rtl="0" eaLnBrk="1" fontAlgn="auto" latinLnBrk="0" hangingPunct="1">
              <a:lnSpc>
                <a:spcPct val="90000"/>
              </a:lnSpc>
              <a:spcBef>
                <a:spcPts val="140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Governance</a:t>
            </a:r>
          </a:p>
        </p:txBody>
      </p:sp>
      <p:cxnSp>
        <p:nvCxnSpPr>
          <p:cNvPr id="93" name="Straight Connector 92">
            <a:extLst>
              <a:ext uri="{FF2B5EF4-FFF2-40B4-BE49-F238E27FC236}">
                <a16:creationId xmlns:a16="http://schemas.microsoft.com/office/drawing/2014/main" id="{91F25CD8-87A2-3F18-5B69-91E0BE65047D}"/>
              </a:ext>
            </a:extLst>
          </p:cNvPr>
          <p:cNvCxnSpPr>
            <a:cxnSpLocks/>
          </p:cNvCxnSpPr>
          <p:nvPr/>
        </p:nvCxnSpPr>
        <p:spPr>
          <a:xfrm>
            <a:off x="10558166" y="4460495"/>
            <a:ext cx="742016"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4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DCAC56C-938C-4834-BE19-FE93A5514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6" progId="TCLayout.ActiveDocument.1">
                  <p:embed/>
                </p:oleObj>
              </mc:Choice>
              <mc:Fallback>
                <p:oleObj name="think-cell Slide" r:id="rId5" imgW="425" imgH="426" progId="TCLayout.ActiveDocument.1">
                  <p:embed/>
                  <p:pic>
                    <p:nvPicPr>
                      <p:cNvPr id="6" name="Object 5" hidden="1">
                        <a:extLst>
                          <a:ext uri="{FF2B5EF4-FFF2-40B4-BE49-F238E27FC236}">
                            <a16:creationId xmlns:a16="http://schemas.microsoft.com/office/drawing/2014/main" id="{0DCAC56C-938C-4834-BE19-FE93A55144C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3EB70EC-DB8A-4F69-BF68-90F857A3D45F}"/>
              </a:ext>
            </a:extLst>
          </p:cNvPr>
          <p:cNvSpPr>
            <a:spLocks noGrp="1"/>
          </p:cNvSpPr>
          <p:nvPr>
            <p:ph type="title"/>
          </p:nvPr>
        </p:nvSpPr>
        <p:spPr/>
        <p:txBody>
          <a:bodyPr vert="horz">
            <a:normAutofit fontScale="90000"/>
          </a:bodyPr>
          <a:lstStyle/>
          <a:p>
            <a:r>
              <a:rPr lang="en-GB" dirty="0">
                <a:solidFill>
                  <a:schemeClr val="bg1"/>
                </a:solidFill>
              </a:rPr>
              <a:t>Thank you</a:t>
            </a:r>
          </a:p>
        </p:txBody>
      </p:sp>
    </p:spTree>
    <p:extLst>
      <p:ext uri="{BB962C8B-B14F-4D97-AF65-F5344CB8AC3E}">
        <p14:creationId xmlns:p14="http://schemas.microsoft.com/office/powerpoint/2010/main" val="281036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C1F53A-7627-712E-DA9A-CFABAAFC7DD6}"/>
              </a:ext>
            </a:extLst>
          </p:cNvPr>
          <p:cNvSpPr>
            <a:spLocks noGrp="1"/>
          </p:cNvSpPr>
          <p:nvPr>
            <p:ph type="title"/>
          </p:nvPr>
        </p:nvSpPr>
        <p:spPr/>
        <p:txBody>
          <a:bodyPr/>
          <a:lstStyle/>
          <a:p>
            <a:r>
              <a:rPr lang="en-US" dirty="0"/>
              <a:t>Where </a:t>
            </a:r>
            <a:r>
              <a:rPr lang="en-US" dirty="0">
                <a:solidFill>
                  <a:srgbClr val="01A982"/>
                </a:solidFill>
              </a:rPr>
              <a:t>should (?)</a:t>
            </a:r>
            <a:r>
              <a:rPr lang="en-US" dirty="0"/>
              <a:t> we go next?</a:t>
            </a:r>
          </a:p>
        </p:txBody>
      </p:sp>
      <p:sp>
        <p:nvSpPr>
          <p:cNvPr id="8" name="Slide Number Placeholder 7">
            <a:extLst>
              <a:ext uri="{FF2B5EF4-FFF2-40B4-BE49-F238E27FC236}">
                <a16:creationId xmlns:a16="http://schemas.microsoft.com/office/drawing/2014/main" id="{2F96C7B9-C409-C3C4-11CF-673356202F83}"/>
              </a:ext>
            </a:extLst>
          </p:cNvPr>
          <p:cNvSpPr>
            <a:spLocks noGrp="1"/>
          </p:cNvSpPr>
          <p:nvPr>
            <p:ph type="sldNum" sz="quarter" idx="16"/>
          </p:nvPr>
        </p:nvSpPr>
        <p:spPr/>
        <p:txBody>
          <a:bodyPr/>
          <a:lstStyle/>
          <a:p>
            <a:pPr defTabSz="1088421">
              <a:buFontTx/>
              <a:buBlip>
                <a:blip r:embed="rId2"/>
              </a:buBlip>
            </a:pPr>
            <a:fld id="{104FC826-72BB-4AF1-BA01-A94F7396A7DC}" type="slidenum">
              <a:rPr lang="en-US" smtClean="0"/>
              <a:pPr defTabSz="1088421">
                <a:buFontTx/>
                <a:buBlip>
                  <a:blip r:embed="rId2"/>
                </a:buBlip>
              </a:pPr>
              <a:t>39</a:t>
            </a:fld>
            <a:endParaRPr lang="en-US" dirty="0"/>
          </a:p>
        </p:txBody>
      </p:sp>
      <p:sp>
        <p:nvSpPr>
          <p:cNvPr id="7" name="Footer Placeholder 6">
            <a:extLst>
              <a:ext uri="{FF2B5EF4-FFF2-40B4-BE49-F238E27FC236}">
                <a16:creationId xmlns:a16="http://schemas.microsoft.com/office/drawing/2014/main" id="{5373ABD7-A3F9-8B42-1712-BDA8EC2C5F59}"/>
              </a:ext>
            </a:extLst>
          </p:cNvPr>
          <p:cNvSpPr>
            <a:spLocks noGrp="1"/>
          </p:cNvSpPr>
          <p:nvPr>
            <p:ph type="ftr" sz="quarter" idx="4294967295"/>
          </p:nvPr>
        </p:nvSpPr>
        <p:spPr>
          <a:xfrm>
            <a:off x="4710113" y="6129338"/>
            <a:ext cx="7481887" cy="411162"/>
          </a:xfrm>
          <a:prstGeom prst="rect">
            <a:avLst/>
          </a:prstGeom>
        </p:spPr>
        <p:txBody>
          <a:bodyPr/>
          <a:lstStyle/>
          <a:p>
            <a:r>
              <a:rPr lang="en-US"/>
              <a:t>Confidential</a:t>
            </a:r>
            <a:endParaRPr lang="en-US" dirty="0"/>
          </a:p>
        </p:txBody>
      </p:sp>
    </p:spTree>
    <p:extLst>
      <p:ext uri="{BB962C8B-B14F-4D97-AF65-F5344CB8AC3E}">
        <p14:creationId xmlns:p14="http://schemas.microsoft.com/office/powerpoint/2010/main" val="90047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EF1566-8598-F65F-55DE-F52F7D44D8BE}"/>
              </a:ext>
            </a:extLst>
          </p:cNvPr>
          <p:cNvSpPr/>
          <p:nvPr/>
        </p:nvSpPr>
        <p:spPr bwMode="ltGray">
          <a:xfrm>
            <a:off x="113650" y="1260096"/>
            <a:ext cx="1626403" cy="4615772"/>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10" name="Rectangle 9">
            <a:extLst>
              <a:ext uri="{FF2B5EF4-FFF2-40B4-BE49-F238E27FC236}">
                <a16:creationId xmlns:a16="http://schemas.microsoft.com/office/drawing/2014/main" id="{3D143ED2-EBC8-2775-0B3E-4BF0735F6E93}"/>
              </a:ext>
            </a:extLst>
          </p:cNvPr>
          <p:cNvSpPr/>
          <p:nvPr/>
        </p:nvSpPr>
        <p:spPr bwMode="ltGray">
          <a:xfrm>
            <a:off x="1828492" y="1260096"/>
            <a:ext cx="1626403" cy="4615772"/>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12" name="Rectangle 11">
            <a:extLst>
              <a:ext uri="{FF2B5EF4-FFF2-40B4-BE49-F238E27FC236}">
                <a16:creationId xmlns:a16="http://schemas.microsoft.com/office/drawing/2014/main" id="{2B32230A-B955-53FE-2024-535DF45FDD64}"/>
              </a:ext>
            </a:extLst>
          </p:cNvPr>
          <p:cNvSpPr/>
          <p:nvPr/>
        </p:nvSpPr>
        <p:spPr bwMode="ltGray">
          <a:xfrm>
            <a:off x="3543335" y="1260096"/>
            <a:ext cx="1626403" cy="4615772"/>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14" name="Rectangle 13">
            <a:extLst>
              <a:ext uri="{FF2B5EF4-FFF2-40B4-BE49-F238E27FC236}">
                <a16:creationId xmlns:a16="http://schemas.microsoft.com/office/drawing/2014/main" id="{ADDA3EBE-EA56-735B-28CF-9D51BC1F6CAA}"/>
              </a:ext>
            </a:extLst>
          </p:cNvPr>
          <p:cNvSpPr/>
          <p:nvPr/>
        </p:nvSpPr>
        <p:spPr bwMode="ltGray">
          <a:xfrm>
            <a:off x="5258178" y="1260096"/>
            <a:ext cx="1626403" cy="4615772"/>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25" name="Rectangle 24">
            <a:extLst>
              <a:ext uri="{FF2B5EF4-FFF2-40B4-BE49-F238E27FC236}">
                <a16:creationId xmlns:a16="http://schemas.microsoft.com/office/drawing/2014/main" id="{4B473319-1998-8B13-6AE5-F1BD26C35E91}"/>
              </a:ext>
            </a:extLst>
          </p:cNvPr>
          <p:cNvSpPr/>
          <p:nvPr/>
        </p:nvSpPr>
        <p:spPr bwMode="ltGray">
          <a:xfrm>
            <a:off x="6973020" y="1260096"/>
            <a:ext cx="1626403" cy="4615772"/>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26" name="Rectangle 25">
            <a:extLst>
              <a:ext uri="{FF2B5EF4-FFF2-40B4-BE49-F238E27FC236}">
                <a16:creationId xmlns:a16="http://schemas.microsoft.com/office/drawing/2014/main" id="{E321A222-DD2D-531A-49BF-0DF522844914}"/>
              </a:ext>
            </a:extLst>
          </p:cNvPr>
          <p:cNvSpPr/>
          <p:nvPr/>
        </p:nvSpPr>
        <p:spPr bwMode="ltGray">
          <a:xfrm>
            <a:off x="8687863" y="1260096"/>
            <a:ext cx="1626403" cy="4615772"/>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27" name="Rectangle 26">
            <a:extLst>
              <a:ext uri="{FF2B5EF4-FFF2-40B4-BE49-F238E27FC236}">
                <a16:creationId xmlns:a16="http://schemas.microsoft.com/office/drawing/2014/main" id="{F782F6CE-52D8-5C1B-2179-46DF51897913}"/>
              </a:ext>
            </a:extLst>
          </p:cNvPr>
          <p:cNvSpPr/>
          <p:nvPr/>
        </p:nvSpPr>
        <p:spPr bwMode="ltGray">
          <a:xfrm>
            <a:off x="10402708" y="1260096"/>
            <a:ext cx="1626403" cy="4615772"/>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3" name="Title 2">
            <a:extLst>
              <a:ext uri="{FF2B5EF4-FFF2-40B4-BE49-F238E27FC236}">
                <a16:creationId xmlns:a16="http://schemas.microsoft.com/office/drawing/2014/main" id="{A5A6A6E3-FDAE-6924-3D5A-4A722F243DC9}"/>
              </a:ext>
            </a:extLst>
          </p:cNvPr>
          <p:cNvSpPr>
            <a:spLocks noGrp="1"/>
          </p:cNvSpPr>
          <p:nvPr>
            <p:ph type="title"/>
          </p:nvPr>
        </p:nvSpPr>
        <p:spPr/>
        <p:txBody>
          <a:bodyPr/>
          <a:lstStyle/>
          <a:p>
            <a:r>
              <a:rPr lang="en-US" dirty="0"/>
              <a:t>Delivering the fastest systems on the Planet</a:t>
            </a:r>
          </a:p>
        </p:txBody>
      </p:sp>
      <p:sp>
        <p:nvSpPr>
          <p:cNvPr id="39" name="Footer Placeholder 3">
            <a:extLst>
              <a:ext uri="{FF2B5EF4-FFF2-40B4-BE49-F238E27FC236}">
                <a16:creationId xmlns:a16="http://schemas.microsoft.com/office/drawing/2014/main" id="{5DB25CCD-0F93-448A-B9C9-288D9E91A4B3}"/>
              </a:ext>
            </a:extLst>
          </p:cNvPr>
          <p:cNvSpPr>
            <a:spLocks noGrp="1"/>
          </p:cNvSpPr>
          <p:nvPr>
            <p:ph type="ftr" sz="quarter" idx="10"/>
          </p:nvPr>
        </p:nvSpPr>
        <p:spPr>
          <a:xfrm>
            <a:off x="3088907" y="6128986"/>
            <a:ext cx="6014188" cy="411527"/>
          </a:xfrm>
        </p:spPr>
        <p:txBody>
          <a:bodyPr/>
          <a:lstStyle/>
          <a:p>
            <a:pPr marL="0" marR="0" lvl="0" indent="0" algn="r" defTabSz="1088421"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etricHPE"/>
                <a:ea typeface="+mn-ea"/>
                <a:cs typeface="+mn-cs"/>
              </a:rPr>
              <a:t>CONFIDENTIAL | AUTHORIZED </a:t>
            </a:r>
          </a:p>
        </p:txBody>
      </p:sp>
      <p:grpSp>
        <p:nvGrpSpPr>
          <p:cNvPr id="5" name="Group 4">
            <a:extLst>
              <a:ext uri="{FF2B5EF4-FFF2-40B4-BE49-F238E27FC236}">
                <a16:creationId xmlns:a16="http://schemas.microsoft.com/office/drawing/2014/main" id="{BE8DFEFD-8D66-7086-9FDA-96EF29538496}"/>
              </a:ext>
            </a:extLst>
          </p:cNvPr>
          <p:cNvGrpSpPr/>
          <p:nvPr/>
        </p:nvGrpSpPr>
        <p:grpSpPr>
          <a:xfrm>
            <a:off x="1742282" y="1219161"/>
            <a:ext cx="8576826" cy="4566291"/>
            <a:chOff x="1741714" y="1142671"/>
            <a:chExt cx="8784800" cy="3944802"/>
          </a:xfrm>
        </p:grpSpPr>
        <p:cxnSp>
          <p:nvCxnSpPr>
            <p:cNvPr id="7" name="Straight Connector 6">
              <a:extLst>
                <a:ext uri="{FF2B5EF4-FFF2-40B4-BE49-F238E27FC236}">
                  <a16:creationId xmlns:a16="http://schemas.microsoft.com/office/drawing/2014/main" id="{327C5211-C0F5-3B34-1EA5-D191E202A662}"/>
                </a:ext>
              </a:extLst>
            </p:cNvPr>
            <p:cNvCxnSpPr>
              <a:cxnSpLocks/>
            </p:cNvCxnSpPr>
            <p:nvPr/>
          </p:nvCxnSpPr>
          <p:spPr>
            <a:xfrm>
              <a:off x="1741714"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8" name="Straight Connector 7">
              <a:extLst>
                <a:ext uri="{FF2B5EF4-FFF2-40B4-BE49-F238E27FC236}">
                  <a16:creationId xmlns:a16="http://schemas.microsoft.com/office/drawing/2014/main" id="{6F30053D-1B00-7CD6-02EB-25E9FB5F8194}"/>
                </a:ext>
              </a:extLst>
            </p:cNvPr>
            <p:cNvCxnSpPr>
              <a:cxnSpLocks/>
            </p:cNvCxnSpPr>
            <p:nvPr/>
          </p:nvCxnSpPr>
          <p:spPr>
            <a:xfrm>
              <a:off x="3499757"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9" name="Straight Connector 8">
              <a:extLst>
                <a:ext uri="{FF2B5EF4-FFF2-40B4-BE49-F238E27FC236}">
                  <a16:creationId xmlns:a16="http://schemas.microsoft.com/office/drawing/2014/main" id="{C652BDD2-560D-C577-EA2B-FE364840D910}"/>
                </a:ext>
              </a:extLst>
            </p:cNvPr>
            <p:cNvCxnSpPr>
              <a:cxnSpLocks/>
            </p:cNvCxnSpPr>
            <p:nvPr/>
          </p:nvCxnSpPr>
          <p:spPr>
            <a:xfrm>
              <a:off x="5257800"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11" name="Straight Connector 10">
              <a:extLst>
                <a:ext uri="{FF2B5EF4-FFF2-40B4-BE49-F238E27FC236}">
                  <a16:creationId xmlns:a16="http://schemas.microsoft.com/office/drawing/2014/main" id="{0688C185-0CAA-FF86-888B-901B14C3437F}"/>
                </a:ext>
              </a:extLst>
            </p:cNvPr>
            <p:cNvCxnSpPr>
              <a:cxnSpLocks/>
            </p:cNvCxnSpPr>
            <p:nvPr/>
          </p:nvCxnSpPr>
          <p:spPr>
            <a:xfrm>
              <a:off x="7015843"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13" name="Straight Connector 12">
              <a:extLst>
                <a:ext uri="{FF2B5EF4-FFF2-40B4-BE49-F238E27FC236}">
                  <a16:creationId xmlns:a16="http://schemas.microsoft.com/office/drawing/2014/main" id="{3A3EC83C-9B7E-40D1-EF4C-02F830BF0F7E}"/>
                </a:ext>
              </a:extLst>
            </p:cNvPr>
            <p:cNvCxnSpPr>
              <a:cxnSpLocks/>
            </p:cNvCxnSpPr>
            <p:nvPr/>
          </p:nvCxnSpPr>
          <p:spPr>
            <a:xfrm>
              <a:off x="8768471"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15" name="Straight Connector 14">
              <a:extLst>
                <a:ext uri="{FF2B5EF4-FFF2-40B4-BE49-F238E27FC236}">
                  <a16:creationId xmlns:a16="http://schemas.microsoft.com/office/drawing/2014/main" id="{19134CB3-AE8B-49B4-C565-515E33A0CB2A}"/>
                </a:ext>
              </a:extLst>
            </p:cNvPr>
            <p:cNvCxnSpPr>
              <a:cxnSpLocks/>
            </p:cNvCxnSpPr>
            <p:nvPr/>
          </p:nvCxnSpPr>
          <p:spPr>
            <a:xfrm>
              <a:off x="10526514" y="1142671"/>
              <a:ext cx="0" cy="3944802"/>
            </a:xfrm>
            <a:prstGeom prst="line">
              <a:avLst/>
            </a:prstGeom>
            <a:noFill/>
            <a:ln w="3175" cap="flat" cmpd="sng" algn="ctr">
              <a:solidFill>
                <a:sysClr val="window" lastClr="FFFFFF">
                  <a:alpha val="50000"/>
                </a:sysClr>
              </a:solidFill>
              <a:prstDash val="solid"/>
              <a:miter lim="800000"/>
            </a:ln>
            <a:effectLst/>
          </p:spPr>
        </p:cxnSp>
      </p:grpSp>
      <p:grpSp>
        <p:nvGrpSpPr>
          <p:cNvPr id="94" name="Group 93">
            <a:extLst>
              <a:ext uri="{FF2B5EF4-FFF2-40B4-BE49-F238E27FC236}">
                <a16:creationId xmlns:a16="http://schemas.microsoft.com/office/drawing/2014/main" id="{CA861C26-D41B-51F4-1374-426FF484FAD6}"/>
              </a:ext>
            </a:extLst>
          </p:cNvPr>
          <p:cNvGrpSpPr/>
          <p:nvPr/>
        </p:nvGrpSpPr>
        <p:grpSpPr>
          <a:xfrm>
            <a:off x="1742282" y="1377083"/>
            <a:ext cx="8576826" cy="4566291"/>
            <a:chOff x="1741714" y="1142671"/>
            <a:chExt cx="8784800" cy="3944802"/>
          </a:xfrm>
        </p:grpSpPr>
        <p:cxnSp>
          <p:nvCxnSpPr>
            <p:cNvPr id="95" name="Straight Connector 94">
              <a:extLst>
                <a:ext uri="{FF2B5EF4-FFF2-40B4-BE49-F238E27FC236}">
                  <a16:creationId xmlns:a16="http://schemas.microsoft.com/office/drawing/2014/main" id="{4B205FBC-025C-50BD-FC00-8846DCCE020C}"/>
                </a:ext>
              </a:extLst>
            </p:cNvPr>
            <p:cNvCxnSpPr>
              <a:cxnSpLocks/>
            </p:cNvCxnSpPr>
            <p:nvPr/>
          </p:nvCxnSpPr>
          <p:spPr>
            <a:xfrm>
              <a:off x="1741714"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96" name="Straight Connector 95">
              <a:extLst>
                <a:ext uri="{FF2B5EF4-FFF2-40B4-BE49-F238E27FC236}">
                  <a16:creationId xmlns:a16="http://schemas.microsoft.com/office/drawing/2014/main" id="{D727A600-7F71-C3D1-8317-4730B7F8C75F}"/>
                </a:ext>
              </a:extLst>
            </p:cNvPr>
            <p:cNvCxnSpPr>
              <a:cxnSpLocks/>
            </p:cNvCxnSpPr>
            <p:nvPr/>
          </p:nvCxnSpPr>
          <p:spPr>
            <a:xfrm>
              <a:off x="3499757"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97" name="Straight Connector 96">
              <a:extLst>
                <a:ext uri="{FF2B5EF4-FFF2-40B4-BE49-F238E27FC236}">
                  <a16:creationId xmlns:a16="http://schemas.microsoft.com/office/drawing/2014/main" id="{2FA86551-E639-BDEE-5A4E-40D4BBFD0749}"/>
                </a:ext>
              </a:extLst>
            </p:cNvPr>
            <p:cNvCxnSpPr>
              <a:cxnSpLocks/>
            </p:cNvCxnSpPr>
            <p:nvPr/>
          </p:nvCxnSpPr>
          <p:spPr>
            <a:xfrm>
              <a:off x="5257800"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98" name="Straight Connector 97">
              <a:extLst>
                <a:ext uri="{FF2B5EF4-FFF2-40B4-BE49-F238E27FC236}">
                  <a16:creationId xmlns:a16="http://schemas.microsoft.com/office/drawing/2014/main" id="{2FCBAB48-B50D-DE2C-8EA9-4CE7C40D5F6A}"/>
                </a:ext>
              </a:extLst>
            </p:cNvPr>
            <p:cNvCxnSpPr>
              <a:cxnSpLocks/>
            </p:cNvCxnSpPr>
            <p:nvPr/>
          </p:nvCxnSpPr>
          <p:spPr>
            <a:xfrm>
              <a:off x="7015843"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99" name="Straight Connector 98">
              <a:extLst>
                <a:ext uri="{FF2B5EF4-FFF2-40B4-BE49-F238E27FC236}">
                  <a16:creationId xmlns:a16="http://schemas.microsoft.com/office/drawing/2014/main" id="{30504350-A138-BDF9-52D3-D17052FCF9D2}"/>
                </a:ext>
              </a:extLst>
            </p:cNvPr>
            <p:cNvCxnSpPr>
              <a:cxnSpLocks/>
            </p:cNvCxnSpPr>
            <p:nvPr/>
          </p:nvCxnSpPr>
          <p:spPr>
            <a:xfrm>
              <a:off x="8768471"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100" name="Straight Connector 99">
              <a:extLst>
                <a:ext uri="{FF2B5EF4-FFF2-40B4-BE49-F238E27FC236}">
                  <a16:creationId xmlns:a16="http://schemas.microsoft.com/office/drawing/2014/main" id="{3AAB2900-A98E-319C-3207-DC3F3882F660}"/>
                </a:ext>
              </a:extLst>
            </p:cNvPr>
            <p:cNvCxnSpPr>
              <a:cxnSpLocks/>
            </p:cNvCxnSpPr>
            <p:nvPr/>
          </p:nvCxnSpPr>
          <p:spPr>
            <a:xfrm>
              <a:off x="10526514" y="1142671"/>
              <a:ext cx="0" cy="3944802"/>
            </a:xfrm>
            <a:prstGeom prst="line">
              <a:avLst/>
            </a:prstGeom>
            <a:noFill/>
            <a:ln w="3175" cap="flat" cmpd="sng" algn="ctr">
              <a:solidFill>
                <a:sysClr val="window" lastClr="FFFFFF">
                  <a:alpha val="50000"/>
                </a:sysClr>
              </a:solidFill>
              <a:prstDash val="solid"/>
              <a:miter lim="800000"/>
            </a:ln>
            <a:effectLst/>
          </p:spPr>
        </p:cxnSp>
      </p:grpSp>
      <p:pic>
        <p:nvPicPr>
          <p:cNvPr id="28" name="Picture 27">
            <a:extLst>
              <a:ext uri="{FF2B5EF4-FFF2-40B4-BE49-F238E27FC236}">
                <a16:creationId xmlns:a16="http://schemas.microsoft.com/office/drawing/2014/main" id="{A092CA66-189B-5E79-C37C-9B9F0413F4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3361" y="2979811"/>
            <a:ext cx="1447423" cy="637283"/>
          </a:xfrm>
          <a:prstGeom prst="rect">
            <a:avLst/>
          </a:prstGeom>
        </p:spPr>
      </p:pic>
      <p:grpSp>
        <p:nvGrpSpPr>
          <p:cNvPr id="29" name="Group 28">
            <a:extLst>
              <a:ext uri="{FF2B5EF4-FFF2-40B4-BE49-F238E27FC236}">
                <a16:creationId xmlns:a16="http://schemas.microsoft.com/office/drawing/2014/main" id="{53BDEB47-7104-8F84-A587-5B05C2A54AD1}"/>
              </a:ext>
            </a:extLst>
          </p:cNvPr>
          <p:cNvGrpSpPr/>
          <p:nvPr/>
        </p:nvGrpSpPr>
        <p:grpSpPr>
          <a:xfrm>
            <a:off x="1742282" y="1219161"/>
            <a:ext cx="8576826" cy="4566291"/>
            <a:chOff x="1741714" y="1142671"/>
            <a:chExt cx="8784800" cy="3944802"/>
          </a:xfrm>
        </p:grpSpPr>
        <p:cxnSp>
          <p:nvCxnSpPr>
            <p:cNvPr id="30" name="Straight Connector 29">
              <a:extLst>
                <a:ext uri="{FF2B5EF4-FFF2-40B4-BE49-F238E27FC236}">
                  <a16:creationId xmlns:a16="http://schemas.microsoft.com/office/drawing/2014/main" id="{A6C90A0C-2242-C281-5C9E-A304CC4B45BD}"/>
                </a:ext>
              </a:extLst>
            </p:cNvPr>
            <p:cNvCxnSpPr>
              <a:cxnSpLocks/>
            </p:cNvCxnSpPr>
            <p:nvPr/>
          </p:nvCxnSpPr>
          <p:spPr>
            <a:xfrm>
              <a:off x="1741714"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32" name="Straight Connector 31">
              <a:extLst>
                <a:ext uri="{FF2B5EF4-FFF2-40B4-BE49-F238E27FC236}">
                  <a16:creationId xmlns:a16="http://schemas.microsoft.com/office/drawing/2014/main" id="{C490DC5D-9661-0077-D635-638916C5C5D0}"/>
                </a:ext>
              </a:extLst>
            </p:cNvPr>
            <p:cNvCxnSpPr>
              <a:cxnSpLocks/>
            </p:cNvCxnSpPr>
            <p:nvPr/>
          </p:nvCxnSpPr>
          <p:spPr>
            <a:xfrm>
              <a:off x="3499757"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33" name="Straight Connector 32">
              <a:extLst>
                <a:ext uri="{FF2B5EF4-FFF2-40B4-BE49-F238E27FC236}">
                  <a16:creationId xmlns:a16="http://schemas.microsoft.com/office/drawing/2014/main" id="{F8522D6F-A261-5C90-F9D5-B384D90ECB51}"/>
                </a:ext>
              </a:extLst>
            </p:cNvPr>
            <p:cNvCxnSpPr>
              <a:cxnSpLocks/>
            </p:cNvCxnSpPr>
            <p:nvPr/>
          </p:nvCxnSpPr>
          <p:spPr>
            <a:xfrm>
              <a:off x="5257800"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34" name="Straight Connector 33">
              <a:extLst>
                <a:ext uri="{FF2B5EF4-FFF2-40B4-BE49-F238E27FC236}">
                  <a16:creationId xmlns:a16="http://schemas.microsoft.com/office/drawing/2014/main" id="{13145A32-5F7E-7550-ACBB-FFAE62640450}"/>
                </a:ext>
              </a:extLst>
            </p:cNvPr>
            <p:cNvCxnSpPr>
              <a:cxnSpLocks/>
            </p:cNvCxnSpPr>
            <p:nvPr/>
          </p:nvCxnSpPr>
          <p:spPr>
            <a:xfrm>
              <a:off x="7015843"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35" name="Straight Connector 34">
              <a:extLst>
                <a:ext uri="{FF2B5EF4-FFF2-40B4-BE49-F238E27FC236}">
                  <a16:creationId xmlns:a16="http://schemas.microsoft.com/office/drawing/2014/main" id="{DE30F4FC-E2D2-55A4-FE6B-836546D3523C}"/>
                </a:ext>
              </a:extLst>
            </p:cNvPr>
            <p:cNvCxnSpPr>
              <a:cxnSpLocks/>
            </p:cNvCxnSpPr>
            <p:nvPr/>
          </p:nvCxnSpPr>
          <p:spPr>
            <a:xfrm>
              <a:off x="8768471"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36" name="Straight Connector 35">
              <a:extLst>
                <a:ext uri="{FF2B5EF4-FFF2-40B4-BE49-F238E27FC236}">
                  <a16:creationId xmlns:a16="http://schemas.microsoft.com/office/drawing/2014/main" id="{72CC2376-EB41-295A-93E9-2323AFE4F25F}"/>
                </a:ext>
              </a:extLst>
            </p:cNvPr>
            <p:cNvCxnSpPr>
              <a:cxnSpLocks/>
            </p:cNvCxnSpPr>
            <p:nvPr/>
          </p:nvCxnSpPr>
          <p:spPr>
            <a:xfrm>
              <a:off x="10526514" y="1142671"/>
              <a:ext cx="0" cy="3944802"/>
            </a:xfrm>
            <a:prstGeom prst="line">
              <a:avLst/>
            </a:prstGeom>
            <a:noFill/>
            <a:ln w="3175" cap="flat" cmpd="sng" algn="ctr">
              <a:solidFill>
                <a:sysClr val="window" lastClr="FFFFFF">
                  <a:alpha val="50000"/>
                </a:sysClr>
              </a:solidFill>
              <a:prstDash val="solid"/>
              <a:miter lim="800000"/>
            </a:ln>
            <a:effectLst/>
          </p:spPr>
        </p:cxnSp>
      </p:grpSp>
      <p:pic>
        <p:nvPicPr>
          <p:cNvPr id="37" name="Picture 2" descr="Aurora Supercomputer">
            <a:extLst>
              <a:ext uri="{FF2B5EF4-FFF2-40B4-BE49-F238E27FC236}">
                <a16:creationId xmlns:a16="http://schemas.microsoft.com/office/drawing/2014/main" id="{082376E7-EF9C-3058-5E16-3BABEDC1E70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23469" y="2804589"/>
            <a:ext cx="1539690" cy="94285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D0BEE627-AD8A-7605-D0EC-1098EB208F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71430" y="1714630"/>
            <a:ext cx="1055905" cy="406390"/>
          </a:xfrm>
          <a:prstGeom prst="rect">
            <a:avLst/>
          </a:prstGeom>
        </p:spPr>
      </p:pic>
      <p:pic>
        <p:nvPicPr>
          <p:cNvPr id="45" name="Picture 44" descr="Jack Deslippe Path to Porting to Perlmutter">
            <a:extLst>
              <a:ext uri="{FF2B5EF4-FFF2-40B4-BE49-F238E27FC236}">
                <a16:creationId xmlns:a16="http://schemas.microsoft.com/office/drawing/2014/main" id="{98496EC2-19B3-51F5-F14A-0C4AF80D4A26}"/>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80258" y="2894366"/>
            <a:ext cx="1485708" cy="76956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517BFF83-00BD-4862-F30D-6787F321E42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4249" y="1702463"/>
            <a:ext cx="1237723" cy="430722"/>
          </a:xfrm>
          <a:prstGeom prst="round2DiagRect">
            <a:avLst>
              <a:gd name="adj1" fmla="val 0"/>
              <a:gd name="adj2" fmla="val 23034"/>
            </a:avLst>
          </a:prstGeom>
        </p:spPr>
      </p:pic>
      <p:pic>
        <p:nvPicPr>
          <p:cNvPr id="48" name="Picture 47">
            <a:extLst>
              <a:ext uri="{FF2B5EF4-FFF2-40B4-BE49-F238E27FC236}">
                <a16:creationId xmlns:a16="http://schemas.microsoft.com/office/drawing/2014/main" id="{23F28B04-3CDC-269A-7E89-273419C0A39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95397" y="2943365"/>
            <a:ext cx="1481669" cy="653058"/>
          </a:xfrm>
          <a:prstGeom prst="rect">
            <a:avLst/>
          </a:prstGeom>
        </p:spPr>
      </p:pic>
      <p:cxnSp>
        <p:nvCxnSpPr>
          <p:cNvPr id="50" name="Straight Connector 49">
            <a:extLst>
              <a:ext uri="{FF2B5EF4-FFF2-40B4-BE49-F238E27FC236}">
                <a16:creationId xmlns:a16="http://schemas.microsoft.com/office/drawing/2014/main" id="{FC64A771-8755-01E4-C8CA-051F806402D7}"/>
              </a:ext>
            </a:extLst>
          </p:cNvPr>
          <p:cNvCxnSpPr/>
          <p:nvPr/>
        </p:nvCxnSpPr>
        <p:spPr>
          <a:xfrm>
            <a:off x="694541" y="4206148"/>
            <a:ext cx="457140" cy="0"/>
          </a:xfrm>
          <a:prstGeom prst="line">
            <a:avLst/>
          </a:prstGeom>
          <a:noFill/>
          <a:ln w="57150" cap="flat" cmpd="sng" algn="ctr">
            <a:solidFill>
              <a:srgbClr val="01A982"/>
            </a:solidFill>
            <a:prstDash val="solid"/>
            <a:miter lim="800000"/>
          </a:ln>
          <a:effectLst/>
        </p:spPr>
      </p:cxnSp>
      <p:cxnSp>
        <p:nvCxnSpPr>
          <p:cNvPr id="52" name="Straight Connector 51">
            <a:extLst>
              <a:ext uri="{FF2B5EF4-FFF2-40B4-BE49-F238E27FC236}">
                <a16:creationId xmlns:a16="http://schemas.microsoft.com/office/drawing/2014/main" id="{C10C3230-7991-62F7-9D54-B736B89BDA93}"/>
              </a:ext>
            </a:extLst>
          </p:cNvPr>
          <p:cNvCxnSpPr>
            <a:cxnSpLocks/>
          </p:cNvCxnSpPr>
          <p:nvPr/>
        </p:nvCxnSpPr>
        <p:spPr>
          <a:xfrm>
            <a:off x="7547501" y="4206148"/>
            <a:ext cx="457140" cy="0"/>
          </a:xfrm>
          <a:prstGeom prst="line">
            <a:avLst/>
          </a:prstGeom>
          <a:noFill/>
          <a:ln w="57150" cap="flat" cmpd="sng" algn="ctr">
            <a:solidFill>
              <a:srgbClr val="01A982"/>
            </a:solidFill>
            <a:prstDash val="solid"/>
            <a:miter lim="800000"/>
          </a:ln>
          <a:effectLst/>
        </p:spPr>
      </p:cxnSp>
      <p:cxnSp>
        <p:nvCxnSpPr>
          <p:cNvPr id="53" name="Straight Connector 52">
            <a:extLst>
              <a:ext uri="{FF2B5EF4-FFF2-40B4-BE49-F238E27FC236}">
                <a16:creationId xmlns:a16="http://schemas.microsoft.com/office/drawing/2014/main" id="{1CD171B1-755A-B9BF-C1C9-9B29A09F3D18}"/>
              </a:ext>
            </a:extLst>
          </p:cNvPr>
          <p:cNvCxnSpPr/>
          <p:nvPr/>
        </p:nvCxnSpPr>
        <p:spPr>
          <a:xfrm>
            <a:off x="4089953" y="4206148"/>
            <a:ext cx="457140" cy="0"/>
          </a:xfrm>
          <a:prstGeom prst="line">
            <a:avLst/>
          </a:prstGeom>
          <a:noFill/>
          <a:ln w="57150" cap="flat" cmpd="sng" algn="ctr">
            <a:solidFill>
              <a:srgbClr val="01A982"/>
            </a:solidFill>
            <a:prstDash val="solid"/>
            <a:miter lim="800000"/>
          </a:ln>
          <a:effectLst/>
        </p:spPr>
      </p:cxnSp>
      <p:cxnSp>
        <p:nvCxnSpPr>
          <p:cNvPr id="54" name="Straight Connector 53">
            <a:extLst>
              <a:ext uri="{FF2B5EF4-FFF2-40B4-BE49-F238E27FC236}">
                <a16:creationId xmlns:a16="http://schemas.microsoft.com/office/drawing/2014/main" id="{753B7651-6D31-4DB8-E67A-5EE89861BAF3}"/>
              </a:ext>
            </a:extLst>
          </p:cNvPr>
          <p:cNvCxnSpPr>
            <a:cxnSpLocks/>
          </p:cNvCxnSpPr>
          <p:nvPr/>
        </p:nvCxnSpPr>
        <p:spPr>
          <a:xfrm>
            <a:off x="2370812" y="4206148"/>
            <a:ext cx="457140" cy="0"/>
          </a:xfrm>
          <a:prstGeom prst="line">
            <a:avLst/>
          </a:prstGeom>
          <a:noFill/>
          <a:ln w="57150" cap="flat" cmpd="sng" algn="ctr">
            <a:solidFill>
              <a:srgbClr val="01A982"/>
            </a:solidFill>
            <a:prstDash val="solid"/>
            <a:miter lim="800000"/>
          </a:ln>
          <a:effectLst/>
        </p:spPr>
      </p:cxnSp>
      <p:cxnSp>
        <p:nvCxnSpPr>
          <p:cNvPr id="55" name="Straight Connector 54">
            <a:extLst>
              <a:ext uri="{FF2B5EF4-FFF2-40B4-BE49-F238E27FC236}">
                <a16:creationId xmlns:a16="http://schemas.microsoft.com/office/drawing/2014/main" id="{AFBEDF70-A9D0-ADE5-E7C3-7D7CD256921D}"/>
              </a:ext>
            </a:extLst>
          </p:cNvPr>
          <p:cNvCxnSpPr/>
          <p:nvPr/>
        </p:nvCxnSpPr>
        <p:spPr>
          <a:xfrm>
            <a:off x="5807662" y="4206148"/>
            <a:ext cx="457140" cy="0"/>
          </a:xfrm>
          <a:prstGeom prst="line">
            <a:avLst/>
          </a:prstGeom>
          <a:noFill/>
          <a:ln w="57150" cap="flat" cmpd="sng" algn="ctr">
            <a:solidFill>
              <a:srgbClr val="01A982"/>
            </a:solidFill>
            <a:prstDash val="solid"/>
            <a:miter lim="800000"/>
          </a:ln>
          <a:effectLst/>
        </p:spPr>
      </p:cxnSp>
      <p:cxnSp>
        <p:nvCxnSpPr>
          <p:cNvPr id="56" name="Straight Connector 55">
            <a:extLst>
              <a:ext uri="{FF2B5EF4-FFF2-40B4-BE49-F238E27FC236}">
                <a16:creationId xmlns:a16="http://schemas.microsoft.com/office/drawing/2014/main" id="{AB7AE7E8-F45E-9208-2965-DFA98E0F4124}"/>
              </a:ext>
            </a:extLst>
          </p:cNvPr>
          <p:cNvCxnSpPr/>
          <p:nvPr/>
        </p:nvCxnSpPr>
        <p:spPr>
          <a:xfrm>
            <a:off x="694541" y="2313623"/>
            <a:ext cx="457140" cy="0"/>
          </a:xfrm>
          <a:prstGeom prst="line">
            <a:avLst/>
          </a:prstGeom>
          <a:noFill/>
          <a:ln w="38100" cap="flat" cmpd="sng" algn="ctr">
            <a:solidFill>
              <a:srgbClr val="01A982"/>
            </a:solidFill>
            <a:prstDash val="solid"/>
            <a:miter lim="800000"/>
          </a:ln>
          <a:effectLst/>
        </p:spPr>
      </p:cxnSp>
      <p:cxnSp>
        <p:nvCxnSpPr>
          <p:cNvPr id="57" name="Straight Connector 56">
            <a:extLst>
              <a:ext uri="{FF2B5EF4-FFF2-40B4-BE49-F238E27FC236}">
                <a16:creationId xmlns:a16="http://schemas.microsoft.com/office/drawing/2014/main" id="{E8DAC005-EC24-C61F-9627-6238E06C4BB8}"/>
              </a:ext>
            </a:extLst>
          </p:cNvPr>
          <p:cNvCxnSpPr/>
          <p:nvPr/>
        </p:nvCxnSpPr>
        <p:spPr>
          <a:xfrm>
            <a:off x="2323374" y="2313623"/>
            <a:ext cx="457140" cy="0"/>
          </a:xfrm>
          <a:prstGeom prst="line">
            <a:avLst/>
          </a:prstGeom>
          <a:noFill/>
          <a:ln w="38100" cap="flat" cmpd="sng" algn="ctr">
            <a:solidFill>
              <a:srgbClr val="01A982"/>
            </a:solidFill>
            <a:prstDash val="solid"/>
            <a:miter lim="800000"/>
          </a:ln>
          <a:effectLst/>
        </p:spPr>
      </p:cxnSp>
      <p:cxnSp>
        <p:nvCxnSpPr>
          <p:cNvPr id="58" name="Straight Connector 57">
            <a:extLst>
              <a:ext uri="{FF2B5EF4-FFF2-40B4-BE49-F238E27FC236}">
                <a16:creationId xmlns:a16="http://schemas.microsoft.com/office/drawing/2014/main" id="{3DC57994-5884-6524-8573-C302B5FED6E0}"/>
              </a:ext>
            </a:extLst>
          </p:cNvPr>
          <p:cNvCxnSpPr/>
          <p:nvPr/>
        </p:nvCxnSpPr>
        <p:spPr>
          <a:xfrm>
            <a:off x="4089953" y="2313623"/>
            <a:ext cx="457140" cy="0"/>
          </a:xfrm>
          <a:prstGeom prst="line">
            <a:avLst/>
          </a:prstGeom>
          <a:noFill/>
          <a:ln w="38100" cap="flat" cmpd="sng" algn="ctr">
            <a:solidFill>
              <a:srgbClr val="01A982"/>
            </a:solidFill>
            <a:prstDash val="solid"/>
            <a:miter lim="800000"/>
          </a:ln>
          <a:effectLst/>
        </p:spPr>
      </p:cxnSp>
      <p:cxnSp>
        <p:nvCxnSpPr>
          <p:cNvPr id="66" name="Straight Connector 65">
            <a:extLst>
              <a:ext uri="{FF2B5EF4-FFF2-40B4-BE49-F238E27FC236}">
                <a16:creationId xmlns:a16="http://schemas.microsoft.com/office/drawing/2014/main" id="{582592BA-4FA9-546C-4AA5-30CF3408F831}"/>
              </a:ext>
            </a:extLst>
          </p:cNvPr>
          <p:cNvCxnSpPr/>
          <p:nvPr/>
        </p:nvCxnSpPr>
        <p:spPr>
          <a:xfrm>
            <a:off x="5807662" y="2313623"/>
            <a:ext cx="457140" cy="0"/>
          </a:xfrm>
          <a:prstGeom prst="line">
            <a:avLst/>
          </a:prstGeom>
          <a:noFill/>
          <a:ln w="38100" cap="flat" cmpd="sng" algn="ctr">
            <a:solidFill>
              <a:srgbClr val="01A982"/>
            </a:solidFill>
            <a:prstDash val="solid"/>
            <a:miter lim="800000"/>
          </a:ln>
          <a:effectLst/>
        </p:spPr>
      </p:cxnSp>
      <p:cxnSp>
        <p:nvCxnSpPr>
          <p:cNvPr id="79" name="Straight Connector 78">
            <a:extLst>
              <a:ext uri="{FF2B5EF4-FFF2-40B4-BE49-F238E27FC236}">
                <a16:creationId xmlns:a16="http://schemas.microsoft.com/office/drawing/2014/main" id="{7D397067-4DFB-0EB2-73C6-80A96E4CDB2C}"/>
              </a:ext>
            </a:extLst>
          </p:cNvPr>
          <p:cNvCxnSpPr>
            <a:cxnSpLocks/>
          </p:cNvCxnSpPr>
          <p:nvPr/>
        </p:nvCxnSpPr>
        <p:spPr>
          <a:xfrm>
            <a:off x="7547501" y="2313623"/>
            <a:ext cx="457140" cy="0"/>
          </a:xfrm>
          <a:prstGeom prst="line">
            <a:avLst/>
          </a:prstGeom>
          <a:noFill/>
          <a:ln w="38100" cap="flat" cmpd="sng" algn="ctr">
            <a:solidFill>
              <a:srgbClr val="01A982"/>
            </a:solidFill>
            <a:prstDash val="solid"/>
            <a:miter lim="800000"/>
          </a:ln>
          <a:effectLst/>
        </p:spPr>
      </p:cxnSp>
      <p:sp>
        <p:nvSpPr>
          <p:cNvPr id="80" name="TextBox 56">
            <a:extLst>
              <a:ext uri="{FF2B5EF4-FFF2-40B4-BE49-F238E27FC236}">
                <a16:creationId xmlns:a16="http://schemas.microsoft.com/office/drawing/2014/main" id="{230853F3-F858-24E6-DA54-8732C0E2829E}"/>
              </a:ext>
            </a:extLst>
          </p:cNvPr>
          <p:cNvSpPr txBox="1"/>
          <p:nvPr/>
        </p:nvSpPr>
        <p:spPr>
          <a:xfrm>
            <a:off x="5735708" y="3862804"/>
            <a:ext cx="601049" cy="20226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200" normalizeH="0" baseline="0" noProof="0" dirty="0">
                <a:ln>
                  <a:noFill/>
                </a:ln>
                <a:solidFill>
                  <a:srgbClr val="01A982"/>
                </a:solidFill>
                <a:effectLst/>
                <a:uLnTx/>
                <a:uFillTx/>
                <a:latin typeface="MetricHPE"/>
                <a:ea typeface="+mn-ea"/>
                <a:cs typeface="+mn-cs"/>
              </a:rPr>
              <a:t>IN FACTORY</a:t>
            </a:r>
            <a:endParaRPr kumimoji="0" lang="en-US" sz="3199" b="0" i="0" u="none" strike="noStrike" kern="1200" cap="none" spc="0" normalizeH="0" baseline="0" noProof="0" dirty="0">
              <a:ln>
                <a:noFill/>
              </a:ln>
              <a:solidFill>
                <a:srgbClr val="01A982"/>
              </a:solidFill>
              <a:effectLst/>
              <a:uLnTx/>
              <a:uFillTx/>
              <a:latin typeface="MetricHPE"/>
              <a:ea typeface="+mn-ea"/>
              <a:cs typeface="+mn-cs"/>
            </a:endParaRPr>
          </a:p>
        </p:txBody>
      </p:sp>
      <p:cxnSp>
        <p:nvCxnSpPr>
          <p:cNvPr id="81" name="Straight Connector 80">
            <a:extLst>
              <a:ext uri="{FF2B5EF4-FFF2-40B4-BE49-F238E27FC236}">
                <a16:creationId xmlns:a16="http://schemas.microsoft.com/office/drawing/2014/main" id="{91D3DD41-B5E3-B063-4F09-9300F589C5F5}"/>
              </a:ext>
            </a:extLst>
          </p:cNvPr>
          <p:cNvCxnSpPr/>
          <p:nvPr/>
        </p:nvCxnSpPr>
        <p:spPr>
          <a:xfrm>
            <a:off x="694541" y="4989073"/>
            <a:ext cx="457140" cy="0"/>
          </a:xfrm>
          <a:prstGeom prst="line">
            <a:avLst/>
          </a:prstGeom>
          <a:noFill/>
          <a:ln w="57150" cap="flat" cmpd="sng" algn="ctr">
            <a:solidFill>
              <a:srgbClr val="01A982"/>
            </a:solidFill>
            <a:prstDash val="solid"/>
            <a:miter lim="800000"/>
          </a:ln>
          <a:effectLst/>
        </p:spPr>
      </p:cxnSp>
      <p:cxnSp>
        <p:nvCxnSpPr>
          <p:cNvPr id="82" name="Straight Connector 81">
            <a:extLst>
              <a:ext uri="{FF2B5EF4-FFF2-40B4-BE49-F238E27FC236}">
                <a16:creationId xmlns:a16="http://schemas.microsoft.com/office/drawing/2014/main" id="{B3EF87F9-F778-03C1-C2FB-6AB46E75A030}"/>
              </a:ext>
            </a:extLst>
          </p:cNvPr>
          <p:cNvCxnSpPr>
            <a:cxnSpLocks/>
          </p:cNvCxnSpPr>
          <p:nvPr/>
        </p:nvCxnSpPr>
        <p:spPr>
          <a:xfrm>
            <a:off x="7547501" y="4989073"/>
            <a:ext cx="457140" cy="0"/>
          </a:xfrm>
          <a:prstGeom prst="line">
            <a:avLst/>
          </a:prstGeom>
          <a:noFill/>
          <a:ln w="57150" cap="flat" cmpd="sng" algn="ctr">
            <a:solidFill>
              <a:srgbClr val="01A982"/>
            </a:solidFill>
            <a:prstDash val="solid"/>
            <a:miter lim="800000"/>
          </a:ln>
          <a:effectLst/>
        </p:spPr>
      </p:cxnSp>
      <p:cxnSp>
        <p:nvCxnSpPr>
          <p:cNvPr id="110" name="Straight Connector 109">
            <a:extLst>
              <a:ext uri="{FF2B5EF4-FFF2-40B4-BE49-F238E27FC236}">
                <a16:creationId xmlns:a16="http://schemas.microsoft.com/office/drawing/2014/main" id="{FF4D009A-ADC3-9A25-0581-B011DD6B1D67}"/>
              </a:ext>
            </a:extLst>
          </p:cNvPr>
          <p:cNvCxnSpPr/>
          <p:nvPr/>
        </p:nvCxnSpPr>
        <p:spPr>
          <a:xfrm>
            <a:off x="4089953" y="4989073"/>
            <a:ext cx="457140" cy="0"/>
          </a:xfrm>
          <a:prstGeom prst="line">
            <a:avLst/>
          </a:prstGeom>
          <a:noFill/>
          <a:ln w="57150" cap="flat" cmpd="sng" algn="ctr">
            <a:solidFill>
              <a:srgbClr val="01A982"/>
            </a:solidFill>
            <a:prstDash val="solid"/>
            <a:miter lim="800000"/>
          </a:ln>
          <a:effectLst/>
        </p:spPr>
      </p:cxnSp>
      <p:cxnSp>
        <p:nvCxnSpPr>
          <p:cNvPr id="132" name="Straight Connector 131">
            <a:extLst>
              <a:ext uri="{FF2B5EF4-FFF2-40B4-BE49-F238E27FC236}">
                <a16:creationId xmlns:a16="http://schemas.microsoft.com/office/drawing/2014/main" id="{E60DCC00-5AFC-15F4-4FA3-3105964D7D37}"/>
              </a:ext>
            </a:extLst>
          </p:cNvPr>
          <p:cNvCxnSpPr>
            <a:cxnSpLocks/>
          </p:cNvCxnSpPr>
          <p:nvPr/>
        </p:nvCxnSpPr>
        <p:spPr>
          <a:xfrm>
            <a:off x="2370812" y="4989073"/>
            <a:ext cx="457140" cy="0"/>
          </a:xfrm>
          <a:prstGeom prst="line">
            <a:avLst/>
          </a:prstGeom>
          <a:noFill/>
          <a:ln w="57150" cap="flat" cmpd="sng" algn="ctr">
            <a:solidFill>
              <a:srgbClr val="01A982"/>
            </a:solidFill>
            <a:prstDash val="solid"/>
            <a:miter lim="800000"/>
          </a:ln>
          <a:effectLst/>
        </p:spPr>
      </p:cxnSp>
      <p:cxnSp>
        <p:nvCxnSpPr>
          <p:cNvPr id="133" name="Straight Connector 132">
            <a:extLst>
              <a:ext uri="{FF2B5EF4-FFF2-40B4-BE49-F238E27FC236}">
                <a16:creationId xmlns:a16="http://schemas.microsoft.com/office/drawing/2014/main" id="{AC400F5A-852F-3A24-5611-D44717915AE0}"/>
              </a:ext>
            </a:extLst>
          </p:cNvPr>
          <p:cNvCxnSpPr/>
          <p:nvPr/>
        </p:nvCxnSpPr>
        <p:spPr>
          <a:xfrm>
            <a:off x="5807662" y="4989073"/>
            <a:ext cx="457140" cy="0"/>
          </a:xfrm>
          <a:prstGeom prst="line">
            <a:avLst/>
          </a:prstGeom>
          <a:noFill/>
          <a:ln w="57150" cap="flat" cmpd="sng" algn="ctr">
            <a:solidFill>
              <a:srgbClr val="01A982"/>
            </a:solidFill>
            <a:prstDash val="solid"/>
            <a:miter lim="800000"/>
          </a:ln>
          <a:effectLst/>
        </p:spPr>
      </p:cxnSp>
      <p:sp>
        <p:nvSpPr>
          <p:cNvPr id="134" name="TextBox 133">
            <a:extLst>
              <a:ext uri="{FF2B5EF4-FFF2-40B4-BE49-F238E27FC236}">
                <a16:creationId xmlns:a16="http://schemas.microsoft.com/office/drawing/2014/main" id="{4F9772DA-1028-9AE9-0588-7E2950414A30}"/>
              </a:ext>
            </a:extLst>
          </p:cNvPr>
          <p:cNvSpPr txBox="1"/>
          <p:nvPr/>
        </p:nvSpPr>
        <p:spPr>
          <a:xfrm>
            <a:off x="1754733" y="4326834"/>
            <a:ext cx="1689298" cy="590931"/>
          </a:xfrm>
          <a:prstGeom prst="rect">
            <a:avLst/>
          </a:prstGeom>
          <a:noFill/>
        </p:spPr>
        <p:txBody>
          <a:bodyPr wrap="square" rtlCol="0">
            <a:spAutoFit/>
          </a:bodyPr>
          <a:lstStyle/>
          <a:p>
            <a:pPr marL="0" marR="0" lvl="0" indent="0" algn="ctr" defTabSz="914217"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etricHPE"/>
                <a:ea typeface="+mn-ea"/>
                <a:cs typeface="+mn-cs"/>
              </a:rPr>
              <a:t>Future Intel Xeon CPU &amp; Intel X</a:t>
            </a:r>
            <a:r>
              <a:rPr kumimoji="0" lang="en-US" sz="1200" b="0" i="0" u="none" strike="noStrike" kern="1200" cap="none" spc="0" normalizeH="0" baseline="30000" noProof="0" dirty="0">
                <a:ln>
                  <a:noFill/>
                </a:ln>
                <a:solidFill>
                  <a:prstClr val="white"/>
                </a:solidFill>
                <a:effectLst/>
                <a:uLnTx/>
                <a:uFillTx/>
                <a:latin typeface="MetricHPE"/>
                <a:ea typeface="+mn-ea"/>
                <a:cs typeface="+mn-cs"/>
              </a:rPr>
              <a:t>e </a:t>
            </a:r>
            <a:r>
              <a:rPr kumimoji="0" lang="en-US" sz="1200" b="0" i="0" u="none" strike="noStrike" kern="1200" cap="none" spc="0" normalizeH="0" baseline="0" noProof="0" dirty="0">
                <a:ln>
                  <a:noFill/>
                </a:ln>
                <a:solidFill>
                  <a:prstClr val="white"/>
                </a:solidFill>
                <a:effectLst/>
                <a:uLnTx/>
                <a:uFillTx/>
                <a:latin typeface="MetricHPE"/>
                <a:ea typeface="+mn-ea"/>
                <a:cs typeface="+mn-cs"/>
              </a:rPr>
              <a:t> architecture with </a:t>
            </a:r>
            <a:r>
              <a:rPr kumimoji="0" lang="en-US" sz="1200" b="1" i="0" u="none" strike="noStrike" kern="1200" cap="none" spc="0" normalizeH="0" baseline="0" noProof="0" dirty="0">
                <a:ln>
                  <a:noFill/>
                </a:ln>
                <a:solidFill>
                  <a:srgbClr val="FEC901"/>
                </a:solidFill>
                <a:effectLst/>
                <a:uLnTx/>
                <a:uFillTx/>
                <a:latin typeface="MetricHPE"/>
                <a:ea typeface="+mn-ea"/>
                <a:cs typeface="+mn-cs"/>
              </a:rPr>
              <a:t>Slingshot interconnect</a:t>
            </a:r>
            <a:endParaRPr kumimoji="0" lang="en-US" sz="1200" b="1" i="0" u="none" strike="noStrike" kern="1200" cap="none" spc="0" normalizeH="0" baseline="30000" noProof="0" dirty="0">
              <a:ln>
                <a:noFill/>
              </a:ln>
              <a:solidFill>
                <a:srgbClr val="FEC901"/>
              </a:solidFill>
              <a:effectLst/>
              <a:uLnTx/>
              <a:uFillTx/>
              <a:latin typeface="MetricHPE"/>
              <a:ea typeface="+mn-ea"/>
              <a:cs typeface="+mn-cs"/>
            </a:endParaRPr>
          </a:p>
        </p:txBody>
      </p:sp>
      <p:sp>
        <p:nvSpPr>
          <p:cNvPr id="135" name="TextBox 134">
            <a:extLst>
              <a:ext uri="{FF2B5EF4-FFF2-40B4-BE49-F238E27FC236}">
                <a16:creationId xmlns:a16="http://schemas.microsoft.com/office/drawing/2014/main" id="{8529CB2E-76F9-A6E3-0535-91B1ECA04F17}"/>
              </a:ext>
            </a:extLst>
          </p:cNvPr>
          <p:cNvSpPr txBox="1"/>
          <p:nvPr/>
        </p:nvSpPr>
        <p:spPr>
          <a:xfrm>
            <a:off x="3473874" y="4326834"/>
            <a:ext cx="1689298" cy="590931"/>
          </a:xfrm>
          <a:prstGeom prst="rect">
            <a:avLst/>
          </a:prstGeom>
          <a:noFill/>
        </p:spPr>
        <p:txBody>
          <a:bodyPr wrap="square" rtlCol="0">
            <a:spAutoFit/>
          </a:bodyPr>
          <a:lstStyle/>
          <a:p>
            <a:pPr marL="0" marR="0" lvl="0" indent="0" algn="ctr" defTabSz="914217"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etricHPE"/>
                <a:ea typeface="+mn-ea"/>
                <a:cs typeface="+mn-cs"/>
              </a:rPr>
              <a:t>AMD EPYC CPU &amp; AMD Instinct GPU with  </a:t>
            </a:r>
            <a:r>
              <a:rPr kumimoji="0" lang="en-US" sz="1200" b="1" i="0" u="none" strike="noStrike" kern="1200" cap="none" spc="0" normalizeH="0" baseline="0" noProof="0" dirty="0">
                <a:ln>
                  <a:noFill/>
                </a:ln>
                <a:solidFill>
                  <a:srgbClr val="FEC901"/>
                </a:solidFill>
                <a:effectLst/>
                <a:uLnTx/>
                <a:uFillTx/>
                <a:latin typeface="MetricHPE"/>
                <a:ea typeface="+mn-ea"/>
                <a:cs typeface="+mn-cs"/>
              </a:rPr>
              <a:t>Slingshot interconnect</a:t>
            </a:r>
            <a:endParaRPr kumimoji="0" lang="en-US" sz="1200" b="1" i="0" u="none" strike="noStrike" kern="1200" cap="none" spc="0" normalizeH="0" baseline="30000" noProof="0" dirty="0">
              <a:ln>
                <a:noFill/>
              </a:ln>
              <a:solidFill>
                <a:srgbClr val="FEC901"/>
              </a:solidFill>
              <a:effectLst/>
              <a:uLnTx/>
              <a:uFillTx/>
              <a:latin typeface="MetricHPE"/>
              <a:ea typeface="+mn-ea"/>
              <a:cs typeface="+mn-cs"/>
            </a:endParaRPr>
          </a:p>
        </p:txBody>
      </p:sp>
      <p:sp>
        <p:nvSpPr>
          <p:cNvPr id="136" name="TextBox 135">
            <a:extLst>
              <a:ext uri="{FF2B5EF4-FFF2-40B4-BE49-F238E27FC236}">
                <a16:creationId xmlns:a16="http://schemas.microsoft.com/office/drawing/2014/main" id="{0ADAA13D-5AB0-740E-FAE7-1B01BB6777ED}"/>
              </a:ext>
            </a:extLst>
          </p:cNvPr>
          <p:cNvSpPr txBox="1"/>
          <p:nvPr/>
        </p:nvSpPr>
        <p:spPr>
          <a:xfrm>
            <a:off x="5191583" y="4326834"/>
            <a:ext cx="1689298" cy="544758"/>
          </a:xfrm>
          <a:prstGeom prst="rect">
            <a:avLst/>
          </a:prstGeom>
          <a:noFill/>
        </p:spPr>
        <p:txBody>
          <a:bodyPr wrap="square" lIns="45714" tIns="22857" rIns="45714" bIns="22857" rtlCol="0" anchor="t">
            <a:spAutoFit/>
          </a:bodyPr>
          <a:lstStyle/>
          <a:p>
            <a:pPr marL="0" marR="0" lvl="0" indent="0" algn="ctr" defTabSz="914217"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etricHPE"/>
                <a:ea typeface="+mn-ea"/>
                <a:cs typeface="+mn-cs"/>
              </a:rPr>
              <a:t>AMD Instinct MI300a APU  with  </a:t>
            </a:r>
            <a:r>
              <a:rPr kumimoji="0" lang="en-US" sz="1200" b="1" i="0" u="none" strike="noStrike" kern="1200" cap="none" spc="0" normalizeH="0" baseline="0" noProof="0" dirty="0">
                <a:ln>
                  <a:noFill/>
                </a:ln>
                <a:solidFill>
                  <a:srgbClr val="FEC901"/>
                </a:solidFill>
                <a:effectLst/>
                <a:uLnTx/>
                <a:uFillTx/>
                <a:latin typeface="MetricHPE"/>
                <a:ea typeface="+mn-ea"/>
                <a:cs typeface="+mn-cs"/>
              </a:rPr>
              <a:t>Slingshot Interconnect</a:t>
            </a:r>
            <a:endParaRPr kumimoji="0" lang="en-US" sz="1200" b="1" i="0" u="none" strike="noStrike" kern="1200" cap="none" spc="0" normalizeH="0" baseline="30000" noProof="0" dirty="0">
              <a:ln>
                <a:noFill/>
              </a:ln>
              <a:solidFill>
                <a:srgbClr val="FEC901"/>
              </a:solidFill>
              <a:effectLst/>
              <a:uLnTx/>
              <a:uFillTx/>
              <a:latin typeface="MetricHPE"/>
              <a:ea typeface="+mn-ea"/>
              <a:cs typeface="+mn-cs"/>
            </a:endParaRPr>
          </a:p>
        </p:txBody>
      </p:sp>
      <p:sp>
        <p:nvSpPr>
          <p:cNvPr id="137" name="TextBox 136">
            <a:extLst>
              <a:ext uri="{FF2B5EF4-FFF2-40B4-BE49-F238E27FC236}">
                <a16:creationId xmlns:a16="http://schemas.microsoft.com/office/drawing/2014/main" id="{EA0994AB-1BEC-18FE-6EA3-E7C73A21DCDE}"/>
              </a:ext>
            </a:extLst>
          </p:cNvPr>
          <p:cNvSpPr txBox="1"/>
          <p:nvPr/>
        </p:nvSpPr>
        <p:spPr>
          <a:xfrm>
            <a:off x="78462" y="4326834"/>
            <a:ext cx="1689298" cy="590931"/>
          </a:xfrm>
          <a:prstGeom prst="rect">
            <a:avLst/>
          </a:prstGeom>
          <a:noFill/>
        </p:spPr>
        <p:txBody>
          <a:bodyPr wrap="square" rtlCol="0">
            <a:spAutoFit/>
          </a:bodyPr>
          <a:lstStyle/>
          <a:p>
            <a:pPr marL="0" marR="0" lvl="0" indent="0" algn="ctr" defTabSz="914217"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etricHPE"/>
                <a:ea typeface="+mn-ea"/>
                <a:cs typeface="+mn-cs"/>
              </a:rPr>
              <a:t>AMD Milan EPYC CPU &amp; NVIDIA GPU with  </a:t>
            </a:r>
            <a:r>
              <a:rPr kumimoji="0" lang="en-US" sz="1200" b="1" i="0" u="none" strike="noStrike" kern="1200" cap="none" spc="0" normalizeH="0" baseline="0" noProof="0" dirty="0">
                <a:ln>
                  <a:noFill/>
                </a:ln>
                <a:solidFill>
                  <a:srgbClr val="FEC901"/>
                </a:solidFill>
                <a:effectLst/>
                <a:uLnTx/>
                <a:uFillTx/>
                <a:latin typeface="MetricHPE"/>
                <a:ea typeface="+mn-ea"/>
                <a:cs typeface="+mn-cs"/>
              </a:rPr>
              <a:t>Slingshot interconnect</a:t>
            </a:r>
            <a:endParaRPr kumimoji="0" lang="en-US" sz="1200" b="1" i="0" u="none" strike="noStrike" kern="1200" cap="none" spc="0" normalizeH="0" baseline="30000" noProof="0" dirty="0">
              <a:ln>
                <a:noFill/>
              </a:ln>
              <a:solidFill>
                <a:srgbClr val="FEC901"/>
              </a:solidFill>
              <a:effectLst/>
              <a:uLnTx/>
              <a:uFillTx/>
              <a:latin typeface="MetricHPE"/>
              <a:ea typeface="+mn-ea"/>
              <a:cs typeface="+mn-cs"/>
            </a:endParaRPr>
          </a:p>
        </p:txBody>
      </p:sp>
      <p:sp>
        <p:nvSpPr>
          <p:cNvPr id="138" name="TextBox 137">
            <a:extLst>
              <a:ext uri="{FF2B5EF4-FFF2-40B4-BE49-F238E27FC236}">
                <a16:creationId xmlns:a16="http://schemas.microsoft.com/office/drawing/2014/main" id="{ABDE7F28-E568-4DC8-7D05-CE209E989F6A}"/>
              </a:ext>
            </a:extLst>
          </p:cNvPr>
          <p:cNvSpPr txBox="1"/>
          <p:nvPr/>
        </p:nvSpPr>
        <p:spPr>
          <a:xfrm>
            <a:off x="6899460" y="4326834"/>
            <a:ext cx="1687263" cy="544758"/>
          </a:xfrm>
          <a:prstGeom prst="rect">
            <a:avLst/>
          </a:prstGeom>
          <a:noFill/>
        </p:spPr>
        <p:txBody>
          <a:bodyPr wrap="square" lIns="45714" tIns="22857" rIns="45714" bIns="22857" rtlCol="0" anchor="t">
            <a:spAutoFit/>
          </a:bodyPr>
          <a:lstStyle/>
          <a:p>
            <a:pPr marL="0" marR="0" lvl="0" indent="0" algn="ctr" defTabSz="914217"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etricHPE"/>
                <a:ea typeface="+mn-ea"/>
                <a:cs typeface="+mn-cs"/>
              </a:rPr>
              <a:t>Intel Xeon Sapphire Rapids HBM/CPU with  </a:t>
            </a:r>
            <a:r>
              <a:rPr kumimoji="0" lang="en-US" sz="1200" b="1" i="0" u="none" strike="noStrike" kern="1200" cap="none" spc="0" normalizeH="0" baseline="0" noProof="0" dirty="0">
                <a:ln>
                  <a:noFill/>
                </a:ln>
                <a:solidFill>
                  <a:srgbClr val="FEC901"/>
                </a:solidFill>
                <a:effectLst/>
                <a:uLnTx/>
                <a:uFillTx/>
                <a:latin typeface="MetricHPE"/>
                <a:ea typeface="+mn-ea"/>
                <a:cs typeface="+mn-cs"/>
              </a:rPr>
              <a:t>Slingshot interconnect</a:t>
            </a:r>
            <a:endParaRPr kumimoji="0" lang="en-US" sz="1200" b="1" i="0" u="none" strike="noStrike" kern="1200" cap="none" spc="0" normalizeH="0" baseline="30000" noProof="0" dirty="0">
              <a:ln>
                <a:noFill/>
              </a:ln>
              <a:solidFill>
                <a:srgbClr val="FEC901"/>
              </a:solidFill>
              <a:effectLst/>
              <a:uLnTx/>
              <a:uFillTx/>
              <a:latin typeface="MetricHPE"/>
              <a:ea typeface="+mn-ea"/>
              <a:cs typeface="+mn-cs"/>
            </a:endParaRPr>
          </a:p>
        </p:txBody>
      </p:sp>
      <p:grpSp>
        <p:nvGrpSpPr>
          <p:cNvPr id="139" name="Group 138">
            <a:extLst>
              <a:ext uri="{FF2B5EF4-FFF2-40B4-BE49-F238E27FC236}">
                <a16:creationId xmlns:a16="http://schemas.microsoft.com/office/drawing/2014/main" id="{2665011E-F493-D7D2-E5AA-54B19FBA347E}"/>
              </a:ext>
            </a:extLst>
          </p:cNvPr>
          <p:cNvGrpSpPr/>
          <p:nvPr/>
        </p:nvGrpSpPr>
        <p:grpSpPr>
          <a:xfrm>
            <a:off x="5303812" y="1702409"/>
            <a:ext cx="1464842" cy="430863"/>
            <a:chOff x="9861933" y="1271450"/>
            <a:chExt cx="2013692" cy="608641"/>
          </a:xfrm>
        </p:grpSpPr>
        <p:pic>
          <p:nvPicPr>
            <p:cNvPr id="140" name="Picture 12" descr="ARM Research Facility">
              <a:extLst>
                <a:ext uri="{FF2B5EF4-FFF2-40B4-BE49-F238E27FC236}">
                  <a16:creationId xmlns:a16="http://schemas.microsoft.com/office/drawing/2014/main" id="{3AC0885A-4231-0F9A-CEE9-F88A496DDA0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861933" y="1352551"/>
              <a:ext cx="273143" cy="278606"/>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a:extLst>
                <a:ext uri="{FF2B5EF4-FFF2-40B4-BE49-F238E27FC236}">
                  <a16:creationId xmlns:a16="http://schemas.microsoft.com/office/drawing/2014/main" id="{CFA78784-D21D-99F9-F51A-57847CCEC36C}"/>
                </a:ext>
              </a:extLst>
            </p:cNvPr>
            <p:cNvSpPr txBox="1"/>
            <p:nvPr/>
          </p:nvSpPr>
          <p:spPr>
            <a:xfrm>
              <a:off x="10071774" y="1271450"/>
              <a:ext cx="1803851" cy="608641"/>
            </a:xfrm>
            <a:prstGeom prst="rect">
              <a:avLst/>
            </a:prstGeom>
            <a:noFill/>
            <a:ln w="57150">
              <a:noFill/>
              <a:miter lim="800000"/>
            </a:ln>
          </p:spPr>
          <p:txBody>
            <a:bodyPr wrap="square" lIns="91428" tIns="91428" rIns="91428" bIns="91428" rtlCol="0">
              <a:spAutoFit/>
            </a:bodyPr>
            <a:lstStyle/>
            <a:p>
              <a:pPr marL="0" marR="0" lvl="0" indent="0" algn="l" defTabSz="914217" rtl="0" eaLnBrk="1" fontAlgn="auto" latinLnBrk="0" hangingPunct="1">
                <a:lnSpc>
                  <a:spcPct val="80000"/>
                </a:lnSpc>
                <a:spcBef>
                  <a:spcPts val="400"/>
                </a:spcBef>
                <a:spcAft>
                  <a:spcPts val="0"/>
                </a:spcAft>
                <a:buClrTx/>
                <a:buSzTx/>
                <a:buFontTx/>
                <a:buNone/>
                <a:tabLst/>
                <a:defRPr/>
              </a:pPr>
              <a:r>
                <a:rPr kumimoji="0" lang="en-AU" sz="1000" b="1" i="0" u="none" strike="noStrike" kern="1200" cap="none" spc="-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Lawrence Livermore National Laboratory</a:t>
              </a:r>
            </a:p>
          </p:txBody>
        </p:sp>
      </p:grpSp>
      <p:grpSp>
        <p:nvGrpSpPr>
          <p:cNvPr id="142" name="Group 141">
            <a:extLst>
              <a:ext uri="{FF2B5EF4-FFF2-40B4-BE49-F238E27FC236}">
                <a16:creationId xmlns:a16="http://schemas.microsoft.com/office/drawing/2014/main" id="{1BF2F690-E14E-F0E1-5984-6D8A21257C21}"/>
              </a:ext>
            </a:extLst>
          </p:cNvPr>
          <p:cNvGrpSpPr/>
          <p:nvPr/>
        </p:nvGrpSpPr>
        <p:grpSpPr>
          <a:xfrm>
            <a:off x="3728636" y="1774948"/>
            <a:ext cx="1173869" cy="285751"/>
            <a:chOff x="3771872" y="1541975"/>
            <a:chExt cx="1174022" cy="285788"/>
          </a:xfrm>
        </p:grpSpPr>
        <p:pic>
          <p:nvPicPr>
            <p:cNvPr id="143" name="Picture 142" descr="Media Assets – Oak Ridge Leadership Computing Facility">
              <a:extLst>
                <a:ext uri="{FF2B5EF4-FFF2-40B4-BE49-F238E27FC236}">
                  <a16:creationId xmlns:a16="http://schemas.microsoft.com/office/drawing/2014/main" id="{EBABC4D6-EDBA-08E3-DD5A-139E563282CF}"/>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777778" y="1541975"/>
              <a:ext cx="1168116" cy="285788"/>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a:extLst>
                <a:ext uri="{FF2B5EF4-FFF2-40B4-BE49-F238E27FC236}">
                  <a16:creationId xmlns:a16="http://schemas.microsoft.com/office/drawing/2014/main" id="{1EBCF748-5CA2-6062-EC08-3657C507FDE6}"/>
                </a:ext>
              </a:extLst>
            </p:cNvPr>
            <p:cNvPicPr>
              <a:picLocks noChangeAspect="1"/>
            </p:cNvPicPr>
            <p:nvPr/>
          </p:nvPicPr>
          <p:blipFill>
            <a:blip r:embed="rId11"/>
            <a:stretch>
              <a:fillRect/>
            </a:stretch>
          </p:blipFill>
          <p:spPr>
            <a:xfrm>
              <a:off x="3771872" y="1547621"/>
              <a:ext cx="208376" cy="255005"/>
            </a:xfrm>
            <a:prstGeom prst="rect">
              <a:avLst/>
            </a:prstGeom>
          </p:spPr>
        </p:pic>
      </p:grpSp>
      <p:grpSp>
        <p:nvGrpSpPr>
          <p:cNvPr id="145" name="Group 144">
            <a:extLst>
              <a:ext uri="{FF2B5EF4-FFF2-40B4-BE49-F238E27FC236}">
                <a16:creationId xmlns:a16="http://schemas.microsoft.com/office/drawing/2014/main" id="{FB229CD6-9556-F0CE-E691-CF97AFA3436F}"/>
              </a:ext>
            </a:extLst>
          </p:cNvPr>
          <p:cNvGrpSpPr/>
          <p:nvPr/>
        </p:nvGrpSpPr>
        <p:grpSpPr>
          <a:xfrm>
            <a:off x="7263058" y="1731357"/>
            <a:ext cx="1026026" cy="372933"/>
            <a:chOff x="2809265" y="902407"/>
            <a:chExt cx="1394925" cy="555997"/>
          </a:xfrm>
        </p:grpSpPr>
        <p:pic>
          <p:nvPicPr>
            <p:cNvPr id="146" name="Picture 145">
              <a:extLst>
                <a:ext uri="{FF2B5EF4-FFF2-40B4-BE49-F238E27FC236}">
                  <a16:creationId xmlns:a16="http://schemas.microsoft.com/office/drawing/2014/main" id="{413988BD-98E9-994F-C00A-CF94A6128E0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809265" y="902407"/>
              <a:ext cx="604237" cy="424444"/>
            </a:xfrm>
            <a:prstGeom prst="rect">
              <a:avLst/>
            </a:prstGeom>
          </p:spPr>
        </p:pic>
        <p:pic>
          <p:nvPicPr>
            <p:cNvPr id="147" name="Picture 146">
              <a:extLst>
                <a:ext uri="{FF2B5EF4-FFF2-40B4-BE49-F238E27FC236}">
                  <a16:creationId xmlns:a16="http://schemas.microsoft.com/office/drawing/2014/main" id="{9470D659-2A5E-A8E4-9130-D071FEECC1A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054410" y="1151409"/>
              <a:ext cx="1149780" cy="306995"/>
            </a:xfrm>
            <a:prstGeom prst="rect">
              <a:avLst/>
            </a:prstGeom>
          </p:spPr>
        </p:pic>
      </p:grpSp>
      <p:pic>
        <p:nvPicPr>
          <p:cNvPr id="148" name="Picture 147">
            <a:extLst>
              <a:ext uri="{FF2B5EF4-FFF2-40B4-BE49-F238E27FC236}">
                <a16:creationId xmlns:a16="http://schemas.microsoft.com/office/drawing/2014/main" id="{0E5A7603-1388-BAAF-BF81-9CBF2935CE17}"/>
              </a:ext>
            </a:extLst>
          </p:cNvPr>
          <p:cNvPicPr>
            <a:picLocks noChangeAspect="1"/>
          </p:cNvPicPr>
          <p:nvPr/>
        </p:nvPicPr>
        <p:blipFill>
          <a:blip r:embed="rId14"/>
          <a:stretch>
            <a:fillRect/>
          </a:stretch>
        </p:blipFill>
        <p:spPr>
          <a:xfrm>
            <a:off x="10453081" y="3024997"/>
            <a:ext cx="1452026" cy="445535"/>
          </a:xfrm>
          <a:prstGeom prst="rect">
            <a:avLst/>
          </a:prstGeom>
        </p:spPr>
      </p:pic>
      <p:pic>
        <p:nvPicPr>
          <p:cNvPr id="149" name="Picture 148">
            <a:extLst>
              <a:ext uri="{FF2B5EF4-FFF2-40B4-BE49-F238E27FC236}">
                <a16:creationId xmlns:a16="http://schemas.microsoft.com/office/drawing/2014/main" id="{01124EB0-19BD-123A-C2DA-EA88A57E77C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767337" y="2955288"/>
            <a:ext cx="1408741" cy="586714"/>
          </a:xfrm>
          <a:prstGeom prst="rect">
            <a:avLst/>
          </a:prstGeom>
        </p:spPr>
      </p:pic>
      <p:grpSp>
        <p:nvGrpSpPr>
          <p:cNvPr id="150" name="Group 149">
            <a:extLst>
              <a:ext uri="{FF2B5EF4-FFF2-40B4-BE49-F238E27FC236}">
                <a16:creationId xmlns:a16="http://schemas.microsoft.com/office/drawing/2014/main" id="{911FD46C-AE06-D320-6AB1-E49BC622C446}"/>
              </a:ext>
            </a:extLst>
          </p:cNvPr>
          <p:cNvGrpSpPr/>
          <p:nvPr/>
        </p:nvGrpSpPr>
        <p:grpSpPr>
          <a:xfrm>
            <a:off x="9119328" y="2042610"/>
            <a:ext cx="704758" cy="209523"/>
            <a:chOff x="9163046" y="2276469"/>
            <a:chExt cx="704850" cy="209550"/>
          </a:xfrm>
        </p:grpSpPr>
        <p:sp>
          <p:nvSpPr>
            <p:cNvPr id="151" name="TextBox 150">
              <a:extLst>
                <a:ext uri="{FF2B5EF4-FFF2-40B4-BE49-F238E27FC236}">
                  <a16:creationId xmlns:a16="http://schemas.microsoft.com/office/drawing/2014/main" id="{EFEAC4B1-BECD-ED85-8B9F-7FB2D2076A99}"/>
                </a:ext>
              </a:extLst>
            </p:cNvPr>
            <p:cNvSpPr txBox="1"/>
            <p:nvPr/>
          </p:nvSpPr>
          <p:spPr>
            <a:xfrm>
              <a:off x="9163046" y="2276469"/>
              <a:ext cx="704850" cy="209550"/>
            </a:xfrm>
            <a:prstGeom prst="rect">
              <a:avLst/>
            </a:prstGeom>
            <a:noFill/>
            <a:ln w="57150">
              <a:noFill/>
              <a:miter lim="800000"/>
            </a:ln>
          </p:spPr>
          <p:txBody>
            <a:bodyPr wrap="none" lIns="91428" tIns="91428" rIns="91428" bIns="91428" rtlCol="0" anchor="ctr" anchorCtr="0">
              <a:noAutofit/>
            </a:bodyPr>
            <a:lstStyle/>
            <a:p>
              <a:pPr marL="0" marR="0" lvl="0" indent="0" algn="ctr" defTabSz="914217" rtl="0" eaLnBrk="1" fontAlgn="auto" latinLnBrk="0" hangingPunct="1">
                <a:lnSpc>
                  <a:spcPct val="90000"/>
                </a:lnSpc>
                <a:spcBef>
                  <a:spcPts val="400"/>
                </a:spcBef>
                <a:spcAft>
                  <a:spcPts val="0"/>
                </a:spcAft>
                <a:buClrTx/>
                <a:buSzTx/>
                <a:buFontTx/>
                <a:buNone/>
                <a:tabLst/>
                <a:defRPr/>
              </a:pPr>
              <a:r>
                <a:rPr kumimoji="0" lang="en-AU" sz="1400" b="0" i="0" u="none" strike="noStrike" kern="1200" cap="none" spc="130" normalizeH="0" baseline="0" noProof="0" dirty="0">
                  <a:ln>
                    <a:noFill/>
                  </a:ln>
                  <a:solidFill>
                    <a:prstClr val="white"/>
                  </a:solidFill>
                  <a:effectLst/>
                  <a:uLnTx/>
                  <a:uFillTx/>
                  <a:latin typeface="MetricHPE"/>
                  <a:ea typeface="+mn-ea"/>
                  <a:cs typeface="+mn-cs"/>
                </a:rPr>
                <a:t>L U M I</a:t>
              </a:r>
            </a:p>
          </p:txBody>
        </p:sp>
        <p:cxnSp>
          <p:nvCxnSpPr>
            <p:cNvPr id="152" name="Straight Connector 151">
              <a:extLst>
                <a:ext uri="{FF2B5EF4-FFF2-40B4-BE49-F238E27FC236}">
                  <a16:creationId xmlns:a16="http://schemas.microsoft.com/office/drawing/2014/main" id="{F4A962ED-737B-EF2C-18FF-F50A818C6ACA}"/>
                </a:ext>
              </a:extLst>
            </p:cNvPr>
            <p:cNvCxnSpPr>
              <a:cxnSpLocks/>
            </p:cNvCxnSpPr>
            <p:nvPr/>
          </p:nvCxnSpPr>
          <p:spPr>
            <a:xfrm>
              <a:off x="9224962" y="2297906"/>
              <a:ext cx="5643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03F660A-4CBC-497F-66EC-ECF26A4381E3}"/>
                </a:ext>
              </a:extLst>
            </p:cNvPr>
            <p:cNvCxnSpPr>
              <a:cxnSpLocks/>
            </p:cNvCxnSpPr>
            <p:nvPr/>
          </p:nvCxnSpPr>
          <p:spPr>
            <a:xfrm>
              <a:off x="9224960" y="2464593"/>
              <a:ext cx="5643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5DB9CD18-B8F7-01E1-94AF-F8DDFECE1A2E}"/>
              </a:ext>
            </a:extLst>
          </p:cNvPr>
          <p:cNvGrpSpPr/>
          <p:nvPr/>
        </p:nvGrpSpPr>
        <p:grpSpPr>
          <a:xfrm>
            <a:off x="10588344" y="1721645"/>
            <a:ext cx="1181501" cy="392391"/>
            <a:chOff x="655064" y="2127060"/>
            <a:chExt cx="1181655" cy="392442"/>
          </a:xfrm>
        </p:grpSpPr>
        <p:sp>
          <p:nvSpPr>
            <p:cNvPr id="155" name="TextBox 154">
              <a:extLst>
                <a:ext uri="{FF2B5EF4-FFF2-40B4-BE49-F238E27FC236}">
                  <a16:creationId xmlns:a16="http://schemas.microsoft.com/office/drawing/2014/main" id="{2521E303-0CA5-0DB7-B672-51DB029A5253}"/>
                </a:ext>
              </a:extLst>
            </p:cNvPr>
            <p:cNvSpPr txBox="1"/>
            <p:nvPr/>
          </p:nvSpPr>
          <p:spPr>
            <a:xfrm>
              <a:off x="1116598" y="2127060"/>
              <a:ext cx="720121" cy="392442"/>
            </a:xfrm>
            <a:prstGeom prst="rect">
              <a:avLst/>
            </a:prstGeom>
            <a:noFill/>
            <a:ln w="57150">
              <a:noFill/>
              <a:miter lim="800000"/>
            </a:ln>
          </p:spPr>
          <p:txBody>
            <a:bodyPr wrap="square" lIns="91428" tIns="91428" rIns="91428" bIns="91428" rtlCol="0">
              <a:spAutoFit/>
            </a:bodyPr>
            <a:lstStyle/>
            <a:p>
              <a:pPr marL="0" marR="0" lvl="0" indent="0" algn="l" defTabSz="914217" rtl="0" eaLnBrk="1" fontAlgn="auto" latinLnBrk="0" hangingPunct="1">
                <a:lnSpc>
                  <a:spcPct val="90000"/>
                </a:lnSpc>
                <a:spcBef>
                  <a:spcPts val="400"/>
                </a:spcBef>
                <a:spcAft>
                  <a:spcPts val="0"/>
                </a:spcAft>
                <a:buClrTx/>
                <a:buSzTx/>
                <a:buFontTx/>
                <a:buNone/>
                <a:tabLst/>
                <a:defRPr/>
              </a:pPr>
              <a:r>
                <a:rPr kumimoji="0" lang="en-AU" sz="1500" b="1" i="0" u="none" strike="noStrike" kern="1200" cap="none" spc="100" normalizeH="0" baseline="0" noProof="0" dirty="0">
                  <a:ln>
                    <a:noFill/>
                  </a:ln>
                  <a:solidFill>
                    <a:prstClr val="white"/>
                  </a:solidFill>
                  <a:effectLst/>
                  <a:uLnTx/>
                  <a:uFillTx/>
                  <a:latin typeface="MetricHPE"/>
                  <a:ea typeface="MS PGothic" panose="020B0600070205080204" pitchFamily="34" charset="-128"/>
                  <a:cs typeface="Arial" panose="020B0604020202020204" pitchFamily="34" charset="0"/>
                </a:rPr>
                <a:t>CSCS</a:t>
              </a:r>
            </a:p>
          </p:txBody>
        </p:sp>
        <p:pic>
          <p:nvPicPr>
            <p:cNvPr id="156" name="Picture 155">
              <a:extLst>
                <a:ext uri="{FF2B5EF4-FFF2-40B4-BE49-F238E27FC236}">
                  <a16:creationId xmlns:a16="http://schemas.microsoft.com/office/drawing/2014/main" id="{7D1C3BB7-99C3-6476-9EDB-435440016A9C}"/>
                </a:ext>
              </a:extLst>
            </p:cNvPr>
            <p:cNvPicPr>
              <a:picLocks noChangeAspect="1"/>
            </p:cNvPicPr>
            <p:nvPr/>
          </p:nvPicPr>
          <p:blipFill>
            <a:blip r:embed="rId16"/>
            <a:stretch>
              <a:fillRect/>
            </a:stretch>
          </p:blipFill>
          <p:spPr>
            <a:xfrm>
              <a:off x="655064" y="2162065"/>
              <a:ext cx="475875" cy="332067"/>
            </a:xfrm>
            <a:prstGeom prst="rect">
              <a:avLst/>
            </a:prstGeom>
          </p:spPr>
        </p:pic>
      </p:grpSp>
      <p:cxnSp>
        <p:nvCxnSpPr>
          <p:cNvPr id="157" name="Straight Connector 156">
            <a:extLst>
              <a:ext uri="{FF2B5EF4-FFF2-40B4-BE49-F238E27FC236}">
                <a16:creationId xmlns:a16="http://schemas.microsoft.com/office/drawing/2014/main" id="{44F4F63B-5935-A8FD-644A-34B0CED01CC8}"/>
              </a:ext>
            </a:extLst>
          </p:cNvPr>
          <p:cNvCxnSpPr>
            <a:cxnSpLocks/>
          </p:cNvCxnSpPr>
          <p:nvPr/>
        </p:nvCxnSpPr>
        <p:spPr>
          <a:xfrm>
            <a:off x="9243137" y="4204316"/>
            <a:ext cx="457140" cy="0"/>
          </a:xfrm>
          <a:prstGeom prst="line">
            <a:avLst/>
          </a:prstGeom>
          <a:noFill/>
          <a:ln w="57150" cap="flat" cmpd="sng" algn="ctr">
            <a:solidFill>
              <a:srgbClr val="01A982"/>
            </a:solidFill>
            <a:prstDash val="solid"/>
            <a:miter lim="800000"/>
          </a:ln>
          <a:effectLst/>
        </p:spPr>
      </p:cxnSp>
      <p:cxnSp>
        <p:nvCxnSpPr>
          <p:cNvPr id="158" name="Straight Connector 157">
            <a:extLst>
              <a:ext uri="{FF2B5EF4-FFF2-40B4-BE49-F238E27FC236}">
                <a16:creationId xmlns:a16="http://schemas.microsoft.com/office/drawing/2014/main" id="{AFC2FD7D-A7E2-C208-BA67-84C6AB482449}"/>
              </a:ext>
            </a:extLst>
          </p:cNvPr>
          <p:cNvCxnSpPr>
            <a:cxnSpLocks/>
          </p:cNvCxnSpPr>
          <p:nvPr/>
        </p:nvCxnSpPr>
        <p:spPr>
          <a:xfrm>
            <a:off x="9243137" y="4987241"/>
            <a:ext cx="457140" cy="0"/>
          </a:xfrm>
          <a:prstGeom prst="line">
            <a:avLst/>
          </a:prstGeom>
          <a:noFill/>
          <a:ln w="57150" cap="flat" cmpd="sng" algn="ctr">
            <a:solidFill>
              <a:srgbClr val="01A982"/>
            </a:solidFill>
            <a:prstDash val="solid"/>
            <a:miter lim="800000"/>
          </a:ln>
          <a:effectLst/>
        </p:spPr>
      </p:cxnSp>
      <p:cxnSp>
        <p:nvCxnSpPr>
          <p:cNvPr id="159" name="Straight Connector 158">
            <a:extLst>
              <a:ext uri="{FF2B5EF4-FFF2-40B4-BE49-F238E27FC236}">
                <a16:creationId xmlns:a16="http://schemas.microsoft.com/office/drawing/2014/main" id="{DFCA38BA-7F12-10D3-2E56-5246763558A3}"/>
              </a:ext>
            </a:extLst>
          </p:cNvPr>
          <p:cNvCxnSpPr>
            <a:cxnSpLocks/>
          </p:cNvCxnSpPr>
          <p:nvPr/>
        </p:nvCxnSpPr>
        <p:spPr>
          <a:xfrm>
            <a:off x="10950523" y="4207990"/>
            <a:ext cx="457140" cy="0"/>
          </a:xfrm>
          <a:prstGeom prst="line">
            <a:avLst/>
          </a:prstGeom>
          <a:noFill/>
          <a:ln w="57150" cap="flat" cmpd="sng" algn="ctr">
            <a:solidFill>
              <a:srgbClr val="01A982"/>
            </a:solidFill>
            <a:prstDash val="solid"/>
            <a:miter lim="800000"/>
          </a:ln>
          <a:effectLst/>
        </p:spPr>
      </p:cxnSp>
      <p:sp>
        <p:nvSpPr>
          <p:cNvPr id="160" name="TextBox 56">
            <a:extLst>
              <a:ext uri="{FF2B5EF4-FFF2-40B4-BE49-F238E27FC236}">
                <a16:creationId xmlns:a16="http://schemas.microsoft.com/office/drawing/2014/main" id="{71D7E7C5-3F01-5617-3CA0-01A97CD241A9}"/>
              </a:ext>
            </a:extLst>
          </p:cNvPr>
          <p:cNvSpPr txBox="1"/>
          <p:nvPr/>
        </p:nvSpPr>
        <p:spPr>
          <a:xfrm>
            <a:off x="10878570" y="3862804"/>
            <a:ext cx="601049" cy="20226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200" normalizeH="0" baseline="0" noProof="0" dirty="0">
                <a:ln>
                  <a:noFill/>
                </a:ln>
                <a:solidFill>
                  <a:srgbClr val="01A982"/>
                </a:solidFill>
                <a:effectLst/>
                <a:uLnTx/>
                <a:uFillTx/>
                <a:latin typeface="MetricHPE"/>
                <a:ea typeface="+mn-ea"/>
                <a:cs typeface="+mn-cs"/>
              </a:rPr>
              <a:t>IN FACTORY</a:t>
            </a:r>
            <a:endParaRPr kumimoji="0" lang="en-US" sz="3199" b="0" i="0" u="none" strike="noStrike" kern="1200" cap="none" spc="0" normalizeH="0" baseline="0" noProof="0" dirty="0">
              <a:ln>
                <a:noFill/>
              </a:ln>
              <a:solidFill>
                <a:srgbClr val="01A982"/>
              </a:solidFill>
              <a:effectLst/>
              <a:uLnTx/>
              <a:uFillTx/>
              <a:latin typeface="MetricHPE"/>
              <a:ea typeface="+mn-ea"/>
              <a:cs typeface="+mn-cs"/>
            </a:endParaRPr>
          </a:p>
        </p:txBody>
      </p:sp>
      <p:cxnSp>
        <p:nvCxnSpPr>
          <p:cNvPr id="161" name="Straight Connector 160">
            <a:extLst>
              <a:ext uri="{FF2B5EF4-FFF2-40B4-BE49-F238E27FC236}">
                <a16:creationId xmlns:a16="http://schemas.microsoft.com/office/drawing/2014/main" id="{913BF1E1-3C5E-9DC6-2421-DE2DCE1BDAF8}"/>
              </a:ext>
            </a:extLst>
          </p:cNvPr>
          <p:cNvCxnSpPr>
            <a:cxnSpLocks/>
          </p:cNvCxnSpPr>
          <p:nvPr/>
        </p:nvCxnSpPr>
        <p:spPr>
          <a:xfrm>
            <a:off x="10950523" y="4990915"/>
            <a:ext cx="457140" cy="0"/>
          </a:xfrm>
          <a:prstGeom prst="line">
            <a:avLst/>
          </a:prstGeom>
          <a:noFill/>
          <a:ln w="57150" cap="flat" cmpd="sng" algn="ctr">
            <a:solidFill>
              <a:srgbClr val="01A982"/>
            </a:solidFill>
            <a:prstDash val="solid"/>
            <a:miter lim="800000"/>
          </a:ln>
          <a:effectLst/>
        </p:spPr>
      </p:cxnSp>
      <p:sp>
        <p:nvSpPr>
          <p:cNvPr id="162" name="TextBox 161">
            <a:extLst>
              <a:ext uri="{FF2B5EF4-FFF2-40B4-BE49-F238E27FC236}">
                <a16:creationId xmlns:a16="http://schemas.microsoft.com/office/drawing/2014/main" id="{10CBA0A8-9E72-C362-3BD9-FFB9DA6B1163}"/>
              </a:ext>
            </a:extLst>
          </p:cNvPr>
          <p:cNvSpPr txBox="1"/>
          <p:nvPr/>
        </p:nvSpPr>
        <p:spPr>
          <a:xfrm>
            <a:off x="8627058" y="4326832"/>
            <a:ext cx="1689298" cy="590931"/>
          </a:xfrm>
          <a:prstGeom prst="rect">
            <a:avLst/>
          </a:prstGeom>
          <a:noFill/>
        </p:spPr>
        <p:txBody>
          <a:bodyPr wrap="square" rtlCol="0">
            <a:spAutoFit/>
          </a:bodyPr>
          <a:lstStyle/>
          <a:p>
            <a:pPr marL="0" marR="0" lvl="0" indent="0" algn="ctr" defTabSz="914217"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etricHPE"/>
                <a:ea typeface="+mn-ea"/>
                <a:cs typeface="+mn-cs"/>
              </a:rPr>
              <a:t>AMD EPYC CPU &amp; AMD Instinct GPU with  </a:t>
            </a:r>
            <a:r>
              <a:rPr kumimoji="0" lang="en-US" sz="1200" b="1" i="0" u="none" strike="noStrike" kern="1200" cap="none" spc="0" normalizeH="0" baseline="0" noProof="0" dirty="0">
                <a:ln>
                  <a:noFill/>
                </a:ln>
                <a:solidFill>
                  <a:srgbClr val="FEC901"/>
                </a:solidFill>
                <a:effectLst/>
                <a:uLnTx/>
                <a:uFillTx/>
                <a:latin typeface="MetricHPE"/>
                <a:ea typeface="+mn-ea"/>
                <a:cs typeface="+mn-cs"/>
              </a:rPr>
              <a:t>Slingshot interconnect</a:t>
            </a:r>
            <a:endParaRPr kumimoji="0" lang="en-US" sz="1200" b="1" i="0" u="none" strike="noStrike" kern="1200" cap="none" spc="0" normalizeH="0" baseline="30000" noProof="0" dirty="0">
              <a:ln>
                <a:noFill/>
              </a:ln>
              <a:solidFill>
                <a:srgbClr val="FEC901"/>
              </a:solidFill>
              <a:effectLst/>
              <a:uLnTx/>
              <a:uFillTx/>
              <a:latin typeface="MetricHPE"/>
              <a:ea typeface="+mn-ea"/>
              <a:cs typeface="+mn-cs"/>
            </a:endParaRPr>
          </a:p>
        </p:txBody>
      </p:sp>
      <p:sp>
        <p:nvSpPr>
          <p:cNvPr id="163" name="TextBox 162">
            <a:extLst>
              <a:ext uri="{FF2B5EF4-FFF2-40B4-BE49-F238E27FC236}">
                <a16:creationId xmlns:a16="http://schemas.microsoft.com/office/drawing/2014/main" id="{B178BF9C-0845-4243-4C98-80BB8420516B}"/>
              </a:ext>
            </a:extLst>
          </p:cNvPr>
          <p:cNvSpPr txBox="1"/>
          <p:nvPr/>
        </p:nvSpPr>
        <p:spPr>
          <a:xfrm>
            <a:off x="10334444" y="4326832"/>
            <a:ext cx="1689298" cy="590931"/>
          </a:xfrm>
          <a:prstGeom prst="rect">
            <a:avLst/>
          </a:prstGeom>
          <a:noFill/>
        </p:spPr>
        <p:txBody>
          <a:bodyPr wrap="square" rtlCol="0">
            <a:spAutoFit/>
          </a:bodyPr>
          <a:lstStyle/>
          <a:p>
            <a:pPr marL="0" marR="0" lvl="0" indent="0" algn="ctr" defTabSz="914217"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etricHPE"/>
                <a:ea typeface="+mn-ea"/>
                <a:cs typeface="+mn-cs"/>
              </a:rPr>
              <a:t>NVIDIA Grace Hopper ARM + GPU with </a:t>
            </a:r>
            <a:r>
              <a:rPr kumimoji="0" lang="en-US" sz="1200" b="1" i="0" u="none" strike="noStrike" kern="1200" cap="none" spc="0" normalizeH="0" baseline="0" noProof="0" dirty="0">
                <a:ln>
                  <a:noFill/>
                </a:ln>
                <a:solidFill>
                  <a:srgbClr val="FEC901"/>
                </a:solidFill>
                <a:effectLst/>
                <a:uLnTx/>
                <a:uFillTx/>
                <a:latin typeface="MetricHPE"/>
                <a:ea typeface="+mn-ea"/>
                <a:cs typeface="+mn-cs"/>
              </a:rPr>
              <a:t>Slingshot interconnect</a:t>
            </a:r>
            <a:endParaRPr kumimoji="0" lang="en-US" sz="1200" b="1" i="0" u="none" strike="noStrike" kern="1200" cap="none" spc="0" normalizeH="0" baseline="30000" noProof="0" dirty="0">
              <a:ln>
                <a:noFill/>
              </a:ln>
              <a:solidFill>
                <a:srgbClr val="FEC901"/>
              </a:solidFill>
              <a:effectLst/>
              <a:uLnTx/>
              <a:uFillTx/>
              <a:latin typeface="MetricHPE"/>
              <a:ea typeface="+mn-ea"/>
              <a:cs typeface="+mn-cs"/>
            </a:endParaRPr>
          </a:p>
        </p:txBody>
      </p:sp>
      <p:cxnSp>
        <p:nvCxnSpPr>
          <p:cNvPr id="164" name="Straight Connector 163">
            <a:extLst>
              <a:ext uri="{FF2B5EF4-FFF2-40B4-BE49-F238E27FC236}">
                <a16:creationId xmlns:a16="http://schemas.microsoft.com/office/drawing/2014/main" id="{E55B0F3D-C0C0-207B-DAE0-797557B5E10D}"/>
              </a:ext>
            </a:extLst>
          </p:cNvPr>
          <p:cNvCxnSpPr>
            <a:cxnSpLocks/>
          </p:cNvCxnSpPr>
          <p:nvPr/>
        </p:nvCxnSpPr>
        <p:spPr>
          <a:xfrm>
            <a:off x="10950523" y="2313622"/>
            <a:ext cx="457140" cy="0"/>
          </a:xfrm>
          <a:prstGeom prst="line">
            <a:avLst/>
          </a:prstGeom>
          <a:noFill/>
          <a:ln w="38100" cap="flat" cmpd="sng" algn="ctr">
            <a:solidFill>
              <a:srgbClr val="01A982"/>
            </a:solidFill>
            <a:prstDash val="solid"/>
            <a:miter lim="800000"/>
          </a:ln>
          <a:effectLst/>
        </p:spPr>
      </p:cxnSp>
      <p:grpSp>
        <p:nvGrpSpPr>
          <p:cNvPr id="165" name="Group 164">
            <a:extLst>
              <a:ext uri="{FF2B5EF4-FFF2-40B4-BE49-F238E27FC236}">
                <a16:creationId xmlns:a16="http://schemas.microsoft.com/office/drawing/2014/main" id="{7F93CFDF-C852-4DF7-0997-EBFB96231FE9}"/>
              </a:ext>
            </a:extLst>
          </p:cNvPr>
          <p:cNvGrpSpPr/>
          <p:nvPr/>
        </p:nvGrpSpPr>
        <p:grpSpPr>
          <a:xfrm>
            <a:off x="1742282" y="1377083"/>
            <a:ext cx="8576826" cy="4566291"/>
            <a:chOff x="1741714" y="1142671"/>
            <a:chExt cx="8784800" cy="3944802"/>
          </a:xfrm>
        </p:grpSpPr>
        <p:cxnSp>
          <p:nvCxnSpPr>
            <p:cNvPr id="166" name="Straight Connector 165">
              <a:extLst>
                <a:ext uri="{FF2B5EF4-FFF2-40B4-BE49-F238E27FC236}">
                  <a16:creationId xmlns:a16="http://schemas.microsoft.com/office/drawing/2014/main" id="{7960FB53-CFDB-9D5A-9623-CAA78F751F76}"/>
                </a:ext>
              </a:extLst>
            </p:cNvPr>
            <p:cNvCxnSpPr>
              <a:cxnSpLocks/>
            </p:cNvCxnSpPr>
            <p:nvPr/>
          </p:nvCxnSpPr>
          <p:spPr>
            <a:xfrm>
              <a:off x="1741714"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167" name="Straight Connector 166">
              <a:extLst>
                <a:ext uri="{FF2B5EF4-FFF2-40B4-BE49-F238E27FC236}">
                  <a16:creationId xmlns:a16="http://schemas.microsoft.com/office/drawing/2014/main" id="{060E1C2E-FFC3-0DBA-06E3-47A69DB80ECB}"/>
                </a:ext>
              </a:extLst>
            </p:cNvPr>
            <p:cNvCxnSpPr>
              <a:cxnSpLocks/>
            </p:cNvCxnSpPr>
            <p:nvPr/>
          </p:nvCxnSpPr>
          <p:spPr>
            <a:xfrm>
              <a:off x="3499757"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168" name="Straight Connector 167">
              <a:extLst>
                <a:ext uri="{FF2B5EF4-FFF2-40B4-BE49-F238E27FC236}">
                  <a16:creationId xmlns:a16="http://schemas.microsoft.com/office/drawing/2014/main" id="{71510D1E-11A6-078E-2391-8B46B7534BA4}"/>
                </a:ext>
              </a:extLst>
            </p:cNvPr>
            <p:cNvCxnSpPr>
              <a:cxnSpLocks/>
            </p:cNvCxnSpPr>
            <p:nvPr/>
          </p:nvCxnSpPr>
          <p:spPr>
            <a:xfrm>
              <a:off x="5257800"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169" name="Straight Connector 168">
              <a:extLst>
                <a:ext uri="{FF2B5EF4-FFF2-40B4-BE49-F238E27FC236}">
                  <a16:creationId xmlns:a16="http://schemas.microsoft.com/office/drawing/2014/main" id="{90CE907B-4E59-C29A-7429-CC36231DF67A}"/>
                </a:ext>
              </a:extLst>
            </p:cNvPr>
            <p:cNvCxnSpPr>
              <a:cxnSpLocks/>
            </p:cNvCxnSpPr>
            <p:nvPr/>
          </p:nvCxnSpPr>
          <p:spPr>
            <a:xfrm>
              <a:off x="7015843"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170" name="Straight Connector 169">
              <a:extLst>
                <a:ext uri="{FF2B5EF4-FFF2-40B4-BE49-F238E27FC236}">
                  <a16:creationId xmlns:a16="http://schemas.microsoft.com/office/drawing/2014/main" id="{03634A14-9627-AE21-0CAC-C5943FE0E5AE}"/>
                </a:ext>
              </a:extLst>
            </p:cNvPr>
            <p:cNvCxnSpPr>
              <a:cxnSpLocks/>
            </p:cNvCxnSpPr>
            <p:nvPr/>
          </p:nvCxnSpPr>
          <p:spPr>
            <a:xfrm>
              <a:off x="8768471" y="1142671"/>
              <a:ext cx="0" cy="3944802"/>
            </a:xfrm>
            <a:prstGeom prst="line">
              <a:avLst/>
            </a:prstGeom>
            <a:noFill/>
            <a:ln w="3175" cap="flat" cmpd="sng" algn="ctr">
              <a:solidFill>
                <a:sysClr val="window" lastClr="FFFFFF">
                  <a:alpha val="50000"/>
                </a:sysClr>
              </a:solidFill>
              <a:prstDash val="solid"/>
              <a:miter lim="800000"/>
            </a:ln>
            <a:effectLst/>
          </p:spPr>
        </p:cxnSp>
        <p:cxnSp>
          <p:nvCxnSpPr>
            <p:cNvPr id="171" name="Straight Connector 170">
              <a:extLst>
                <a:ext uri="{FF2B5EF4-FFF2-40B4-BE49-F238E27FC236}">
                  <a16:creationId xmlns:a16="http://schemas.microsoft.com/office/drawing/2014/main" id="{3CED0982-8D66-5787-E6A8-7A17289750F4}"/>
                </a:ext>
              </a:extLst>
            </p:cNvPr>
            <p:cNvCxnSpPr>
              <a:cxnSpLocks/>
            </p:cNvCxnSpPr>
            <p:nvPr/>
          </p:nvCxnSpPr>
          <p:spPr>
            <a:xfrm>
              <a:off x="10526514" y="1142671"/>
              <a:ext cx="0" cy="3944802"/>
            </a:xfrm>
            <a:prstGeom prst="line">
              <a:avLst/>
            </a:prstGeom>
            <a:noFill/>
            <a:ln w="3175" cap="flat" cmpd="sng" algn="ctr">
              <a:solidFill>
                <a:sysClr val="window" lastClr="FFFFFF">
                  <a:alpha val="50000"/>
                </a:sysClr>
              </a:solidFill>
              <a:prstDash val="solid"/>
              <a:miter lim="800000"/>
            </a:ln>
            <a:effectLst/>
          </p:spPr>
        </p:cxnSp>
      </p:grpSp>
      <p:sp>
        <p:nvSpPr>
          <p:cNvPr id="172" name="TextBox 171">
            <a:extLst>
              <a:ext uri="{FF2B5EF4-FFF2-40B4-BE49-F238E27FC236}">
                <a16:creationId xmlns:a16="http://schemas.microsoft.com/office/drawing/2014/main" id="{C87D904A-D728-EE63-AABF-89736C72017B}"/>
              </a:ext>
            </a:extLst>
          </p:cNvPr>
          <p:cNvSpPr txBox="1"/>
          <p:nvPr/>
        </p:nvSpPr>
        <p:spPr>
          <a:xfrm>
            <a:off x="3525358" y="2504257"/>
            <a:ext cx="1581458" cy="288140"/>
          </a:xfrm>
          <a:prstGeom prst="rect">
            <a:avLst/>
          </a:prstGeom>
          <a:noFill/>
          <a:ln w="57150">
            <a:solidFill>
              <a:srgbClr val="00B08A"/>
            </a:solidFill>
            <a:miter lim="800000"/>
          </a:ln>
        </p:spPr>
        <p:txBody>
          <a:bodyPr wrap="square" lIns="182856" tIns="182856" rIns="182856" bIns="182856" rtlCol="0" anchor="ctr" anchorCtr="0">
            <a:noAutofit/>
          </a:bodyPr>
          <a:lstStyle/>
          <a:p>
            <a:pPr marL="0" marR="0" lvl="0" indent="0" algn="ctr" defTabSz="914217" rtl="0" eaLnBrk="1" fontAlgn="auto" latinLnBrk="0" hangingPunct="1">
              <a:lnSpc>
                <a:spcPct val="90000"/>
              </a:lnSpc>
              <a:spcBef>
                <a:spcPts val="4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etricHPE"/>
                <a:ea typeface="+mn-ea"/>
                <a:cs typeface="+mn-cs"/>
              </a:rPr>
              <a:t>EXASCALE</a:t>
            </a:r>
          </a:p>
        </p:txBody>
      </p:sp>
      <p:sp>
        <p:nvSpPr>
          <p:cNvPr id="173" name="TextBox 172">
            <a:extLst>
              <a:ext uri="{FF2B5EF4-FFF2-40B4-BE49-F238E27FC236}">
                <a16:creationId xmlns:a16="http://schemas.microsoft.com/office/drawing/2014/main" id="{2354E706-B387-F805-23F6-D367426B8918}"/>
              </a:ext>
            </a:extLst>
          </p:cNvPr>
          <p:cNvSpPr txBox="1"/>
          <p:nvPr/>
        </p:nvSpPr>
        <p:spPr>
          <a:xfrm>
            <a:off x="5243519" y="2504257"/>
            <a:ext cx="1581458" cy="288140"/>
          </a:xfrm>
          <a:prstGeom prst="rect">
            <a:avLst/>
          </a:prstGeom>
          <a:noFill/>
          <a:ln w="57150">
            <a:solidFill>
              <a:srgbClr val="00B08A"/>
            </a:solidFill>
            <a:miter lim="800000"/>
          </a:ln>
        </p:spPr>
        <p:txBody>
          <a:bodyPr wrap="square" lIns="182856" tIns="182856" rIns="182856" bIns="182856" rtlCol="0" anchor="ctr" anchorCtr="0">
            <a:noAutofit/>
          </a:bodyPr>
          <a:lstStyle/>
          <a:p>
            <a:pPr marL="0" marR="0" lvl="0" indent="0" algn="ctr" defTabSz="914217" rtl="0" eaLnBrk="1" fontAlgn="auto" latinLnBrk="0" hangingPunct="1">
              <a:lnSpc>
                <a:spcPct val="90000"/>
              </a:lnSpc>
              <a:spcBef>
                <a:spcPts val="4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etricHPE" panose="020B0803030202060203" pitchFamily="34" charset="0"/>
                <a:ea typeface="+mn-ea"/>
                <a:cs typeface="+mn-cs"/>
              </a:rPr>
              <a:t>EXASCALE</a:t>
            </a:r>
          </a:p>
        </p:txBody>
      </p:sp>
      <p:sp>
        <p:nvSpPr>
          <p:cNvPr id="174" name="TextBox 173">
            <a:extLst>
              <a:ext uri="{FF2B5EF4-FFF2-40B4-BE49-F238E27FC236}">
                <a16:creationId xmlns:a16="http://schemas.microsoft.com/office/drawing/2014/main" id="{3240B314-5BBA-B5AD-2592-38CAC02D40C6}"/>
              </a:ext>
            </a:extLst>
          </p:cNvPr>
          <p:cNvSpPr txBox="1"/>
          <p:nvPr/>
        </p:nvSpPr>
        <p:spPr>
          <a:xfrm>
            <a:off x="1805142" y="2504257"/>
            <a:ext cx="1581458" cy="288140"/>
          </a:xfrm>
          <a:prstGeom prst="rect">
            <a:avLst/>
          </a:prstGeom>
          <a:noFill/>
          <a:ln w="57150">
            <a:solidFill>
              <a:srgbClr val="00B08A"/>
            </a:solidFill>
            <a:miter lim="800000"/>
          </a:ln>
        </p:spPr>
        <p:txBody>
          <a:bodyPr wrap="square" lIns="182856" tIns="182856" rIns="182856" bIns="182856" rtlCol="0" anchor="ctr" anchorCtr="0">
            <a:noAutofit/>
          </a:bodyPr>
          <a:lstStyle/>
          <a:p>
            <a:pPr marL="0" marR="0" lvl="0" indent="0" algn="ctr" defTabSz="914217" rtl="0" eaLnBrk="1" fontAlgn="auto" latinLnBrk="0" hangingPunct="1">
              <a:lnSpc>
                <a:spcPct val="90000"/>
              </a:lnSpc>
              <a:spcBef>
                <a:spcPts val="4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etricHPE" panose="020B0803030202060203" pitchFamily="34" charset="0"/>
                <a:ea typeface="+mn-ea"/>
                <a:cs typeface="+mn-cs"/>
              </a:rPr>
              <a:t>EXASCALE</a:t>
            </a:r>
          </a:p>
        </p:txBody>
      </p:sp>
      <p:sp>
        <p:nvSpPr>
          <p:cNvPr id="175" name="TextBox 55">
            <a:extLst>
              <a:ext uri="{FF2B5EF4-FFF2-40B4-BE49-F238E27FC236}">
                <a16:creationId xmlns:a16="http://schemas.microsoft.com/office/drawing/2014/main" id="{37C1BB4E-6102-7D14-BF7B-006B28F12DA5}"/>
              </a:ext>
            </a:extLst>
          </p:cNvPr>
          <p:cNvSpPr txBox="1"/>
          <p:nvPr/>
        </p:nvSpPr>
        <p:spPr>
          <a:xfrm>
            <a:off x="4020063" y="3862804"/>
            <a:ext cx="601049" cy="20226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200" normalizeH="0" baseline="0" noProof="0" dirty="0">
                <a:ln>
                  <a:noFill/>
                </a:ln>
                <a:solidFill>
                  <a:srgbClr val="01A982"/>
                </a:solidFill>
                <a:effectLst/>
                <a:uLnTx/>
                <a:uFillTx/>
                <a:latin typeface="MetricHPE"/>
                <a:ea typeface="+mn-ea"/>
                <a:cs typeface="+mn-cs"/>
              </a:rPr>
              <a:t>DELIVERED</a:t>
            </a:r>
            <a:endParaRPr kumimoji="0" lang="en-US" sz="3199" b="0" i="0" u="none" strike="noStrike" kern="1200" cap="none" spc="0" normalizeH="0" baseline="0" noProof="0" dirty="0">
              <a:ln>
                <a:noFill/>
              </a:ln>
              <a:solidFill>
                <a:srgbClr val="01A982"/>
              </a:solidFill>
              <a:effectLst/>
              <a:uLnTx/>
              <a:uFillTx/>
              <a:latin typeface="MetricHPE"/>
              <a:ea typeface="+mn-ea"/>
              <a:cs typeface="+mn-cs"/>
            </a:endParaRPr>
          </a:p>
        </p:txBody>
      </p:sp>
      <p:sp>
        <p:nvSpPr>
          <p:cNvPr id="176" name="TextBox 55">
            <a:extLst>
              <a:ext uri="{FF2B5EF4-FFF2-40B4-BE49-F238E27FC236}">
                <a16:creationId xmlns:a16="http://schemas.microsoft.com/office/drawing/2014/main" id="{28BF9D1E-90BD-03E6-3A04-462832981C3A}"/>
              </a:ext>
            </a:extLst>
          </p:cNvPr>
          <p:cNvSpPr txBox="1"/>
          <p:nvPr/>
        </p:nvSpPr>
        <p:spPr>
          <a:xfrm>
            <a:off x="639976" y="3862804"/>
            <a:ext cx="601049" cy="20226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200" normalizeH="0" baseline="0" noProof="0" dirty="0">
                <a:ln>
                  <a:noFill/>
                </a:ln>
                <a:solidFill>
                  <a:srgbClr val="01A982"/>
                </a:solidFill>
                <a:effectLst/>
                <a:uLnTx/>
                <a:uFillTx/>
                <a:latin typeface="MetricHPE"/>
                <a:ea typeface="+mn-ea"/>
                <a:cs typeface="+mn-cs"/>
              </a:rPr>
              <a:t>DELIVERED</a:t>
            </a:r>
            <a:endParaRPr kumimoji="0" lang="en-US" sz="3199" b="0" i="0" u="none" strike="noStrike" kern="1200" cap="none" spc="0" normalizeH="0" baseline="0" noProof="0" dirty="0">
              <a:ln>
                <a:noFill/>
              </a:ln>
              <a:solidFill>
                <a:srgbClr val="01A982"/>
              </a:solidFill>
              <a:effectLst/>
              <a:uLnTx/>
              <a:uFillTx/>
              <a:latin typeface="MetricHPE"/>
              <a:ea typeface="+mn-ea"/>
              <a:cs typeface="+mn-cs"/>
            </a:endParaRPr>
          </a:p>
        </p:txBody>
      </p:sp>
      <p:sp>
        <p:nvSpPr>
          <p:cNvPr id="177" name="TextBox 55">
            <a:extLst>
              <a:ext uri="{FF2B5EF4-FFF2-40B4-BE49-F238E27FC236}">
                <a16:creationId xmlns:a16="http://schemas.microsoft.com/office/drawing/2014/main" id="{0377F0DE-D869-FA7E-DD93-3D0317935D63}"/>
              </a:ext>
            </a:extLst>
          </p:cNvPr>
          <p:cNvSpPr txBox="1"/>
          <p:nvPr/>
        </p:nvSpPr>
        <p:spPr>
          <a:xfrm>
            <a:off x="7478035" y="3862804"/>
            <a:ext cx="601049" cy="20226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200" normalizeH="0" baseline="0" noProof="0" dirty="0">
                <a:ln>
                  <a:noFill/>
                </a:ln>
                <a:solidFill>
                  <a:srgbClr val="01A982"/>
                </a:solidFill>
                <a:effectLst/>
                <a:uLnTx/>
                <a:uFillTx/>
                <a:latin typeface="MetricHPE"/>
                <a:ea typeface="+mn-ea"/>
                <a:cs typeface="+mn-cs"/>
              </a:rPr>
              <a:t>DELIVERED</a:t>
            </a:r>
            <a:endParaRPr kumimoji="0" lang="en-US" sz="3199" b="0" i="0" u="none" strike="noStrike" kern="1200" cap="none" spc="0" normalizeH="0" baseline="0" noProof="0" dirty="0">
              <a:ln>
                <a:noFill/>
              </a:ln>
              <a:solidFill>
                <a:srgbClr val="01A982"/>
              </a:solidFill>
              <a:effectLst/>
              <a:uLnTx/>
              <a:uFillTx/>
              <a:latin typeface="MetricHPE"/>
              <a:ea typeface="+mn-ea"/>
              <a:cs typeface="+mn-cs"/>
            </a:endParaRPr>
          </a:p>
        </p:txBody>
      </p:sp>
      <p:sp>
        <p:nvSpPr>
          <p:cNvPr id="178" name="TextBox 55">
            <a:extLst>
              <a:ext uri="{FF2B5EF4-FFF2-40B4-BE49-F238E27FC236}">
                <a16:creationId xmlns:a16="http://schemas.microsoft.com/office/drawing/2014/main" id="{15DE99C6-5B68-416A-F3C2-6087F1BD906C}"/>
              </a:ext>
            </a:extLst>
          </p:cNvPr>
          <p:cNvSpPr txBox="1"/>
          <p:nvPr/>
        </p:nvSpPr>
        <p:spPr>
          <a:xfrm>
            <a:off x="9180210" y="3862804"/>
            <a:ext cx="601049" cy="20226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200" normalizeH="0" baseline="0" noProof="0" dirty="0">
                <a:ln>
                  <a:noFill/>
                </a:ln>
                <a:solidFill>
                  <a:srgbClr val="01A982"/>
                </a:solidFill>
                <a:effectLst/>
                <a:uLnTx/>
                <a:uFillTx/>
                <a:latin typeface="MetricHPE"/>
                <a:ea typeface="+mn-ea"/>
                <a:cs typeface="+mn-cs"/>
              </a:rPr>
              <a:t>DELIVERED</a:t>
            </a:r>
            <a:endParaRPr kumimoji="0" lang="en-US" sz="3199" b="0" i="0" u="none" strike="noStrike" kern="1200" cap="none" spc="0" normalizeH="0" baseline="0" noProof="0" dirty="0">
              <a:ln>
                <a:noFill/>
              </a:ln>
              <a:solidFill>
                <a:srgbClr val="01A982"/>
              </a:solidFill>
              <a:effectLst/>
              <a:uLnTx/>
              <a:uFillTx/>
              <a:latin typeface="MetricHPE"/>
              <a:ea typeface="+mn-ea"/>
              <a:cs typeface="+mn-cs"/>
            </a:endParaRPr>
          </a:p>
        </p:txBody>
      </p:sp>
      <p:sp>
        <p:nvSpPr>
          <p:cNvPr id="179" name="TextBox 55">
            <a:extLst>
              <a:ext uri="{FF2B5EF4-FFF2-40B4-BE49-F238E27FC236}">
                <a16:creationId xmlns:a16="http://schemas.microsoft.com/office/drawing/2014/main" id="{99E5E3E4-5794-0DCF-BF3B-0B8CA1F15EC4}"/>
              </a:ext>
            </a:extLst>
          </p:cNvPr>
          <p:cNvSpPr txBox="1"/>
          <p:nvPr/>
        </p:nvSpPr>
        <p:spPr>
          <a:xfrm>
            <a:off x="2310964" y="3862804"/>
            <a:ext cx="601049" cy="202260"/>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200" normalizeH="0" baseline="0" noProof="0" dirty="0">
                <a:ln>
                  <a:noFill/>
                </a:ln>
                <a:solidFill>
                  <a:srgbClr val="01A982"/>
                </a:solidFill>
                <a:effectLst/>
                <a:uLnTx/>
                <a:uFillTx/>
                <a:latin typeface="MetricHPE"/>
                <a:ea typeface="+mn-ea"/>
                <a:cs typeface="+mn-cs"/>
              </a:rPr>
              <a:t>DELIVERED</a:t>
            </a:r>
            <a:endParaRPr kumimoji="0" lang="en-US" sz="3199" b="1" i="0" u="none" strike="noStrike" kern="1200" cap="none" spc="0" normalizeH="0" baseline="0" noProof="0" dirty="0">
              <a:ln>
                <a:noFill/>
              </a:ln>
              <a:solidFill>
                <a:srgbClr val="01A982"/>
              </a:solidFill>
              <a:effectLst/>
              <a:uLnTx/>
              <a:uFillTx/>
              <a:latin typeface="MetricHPE"/>
              <a:ea typeface="+mn-ea"/>
              <a:cs typeface="+mn-cs"/>
            </a:endParaRPr>
          </a:p>
        </p:txBody>
      </p:sp>
      <p:pic>
        <p:nvPicPr>
          <p:cNvPr id="180" name="Picture 179">
            <a:extLst>
              <a:ext uri="{FF2B5EF4-FFF2-40B4-BE49-F238E27FC236}">
                <a16:creationId xmlns:a16="http://schemas.microsoft.com/office/drawing/2014/main" id="{1AF476A1-9EB4-0DAE-8026-3A654B866F7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127781" y="3016017"/>
            <a:ext cx="1305114" cy="574283"/>
          </a:xfrm>
          <a:prstGeom prst="rect">
            <a:avLst/>
          </a:prstGeom>
        </p:spPr>
      </p:pic>
      <p:pic>
        <p:nvPicPr>
          <p:cNvPr id="181" name="Picture 180">
            <a:extLst>
              <a:ext uri="{FF2B5EF4-FFF2-40B4-BE49-F238E27FC236}">
                <a16:creationId xmlns:a16="http://schemas.microsoft.com/office/drawing/2014/main" id="{421BD4F6-486F-E5A7-B52C-DEE626EA2718}"/>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870401" y="1661785"/>
            <a:ext cx="1195479" cy="325172"/>
          </a:xfrm>
          <a:prstGeom prst="rect">
            <a:avLst/>
          </a:prstGeom>
        </p:spPr>
      </p:pic>
      <p:cxnSp>
        <p:nvCxnSpPr>
          <p:cNvPr id="182" name="Straight Connector 181">
            <a:extLst>
              <a:ext uri="{FF2B5EF4-FFF2-40B4-BE49-F238E27FC236}">
                <a16:creationId xmlns:a16="http://schemas.microsoft.com/office/drawing/2014/main" id="{D4812B8E-EF1B-F96D-A556-F736FDD70A48}"/>
              </a:ext>
            </a:extLst>
          </p:cNvPr>
          <p:cNvCxnSpPr>
            <a:cxnSpLocks/>
          </p:cNvCxnSpPr>
          <p:nvPr/>
        </p:nvCxnSpPr>
        <p:spPr>
          <a:xfrm>
            <a:off x="9243137" y="2313622"/>
            <a:ext cx="457140" cy="0"/>
          </a:xfrm>
          <a:prstGeom prst="line">
            <a:avLst/>
          </a:prstGeom>
          <a:noFill/>
          <a:ln w="38100" cap="flat" cmpd="sng" algn="ctr">
            <a:solidFill>
              <a:srgbClr val="01A982"/>
            </a:solidFill>
            <a:prstDash val="solid"/>
            <a:miter lim="800000"/>
          </a:ln>
          <a:effectLst/>
        </p:spPr>
      </p:cxnSp>
      <p:sp>
        <p:nvSpPr>
          <p:cNvPr id="183" name="TextBox 182">
            <a:extLst>
              <a:ext uri="{FF2B5EF4-FFF2-40B4-BE49-F238E27FC236}">
                <a16:creationId xmlns:a16="http://schemas.microsoft.com/office/drawing/2014/main" id="{33A8B732-0B3E-E14E-8537-5C6125E284A1}"/>
              </a:ext>
            </a:extLst>
          </p:cNvPr>
          <p:cNvSpPr txBox="1"/>
          <p:nvPr/>
        </p:nvSpPr>
        <p:spPr>
          <a:xfrm>
            <a:off x="1747119" y="5327411"/>
            <a:ext cx="1705207" cy="421398"/>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200 PB </a:t>
            </a:r>
          </a:p>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Cray ClusterStor</a:t>
            </a:r>
          </a:p>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E1000</a:t>
            </a:r>
            <a:endParaRPr kumimoji="0" lang="en-US" sz="2799" b="1" i="0" u="none" strike="noStrike" kern="1200" cap="none" spc="100" normalizeH="0" baseline="0" noProof="0" dirty="0">
              <a:ln>
                <a:noFill/>
              </a:ln>
              <a:solidFill>
                <a:srgbClr val="FF8300"/>
              </a:solidFill>
              <a:effectLst/>
              <a:uLnTx/>
              <a:uFillTx/>
              <a:latin typeface="MetricHPE"/>
              <a:ea typeface="+mn-ea"/>
              <a:cs typeface="+mn-cs"/>
            </a:endParaRPr>
          </a:p>
        </p:txBody>
      </p:sp>
      <p:sp>
        <p:nvSpPr>
          <p:cNvPr id="184" name="TextBox 183">
            <a:extLst>
              <a:ext uri="{FF2B5EF4-FFF2-40B4-BE49-F238E27FC236}">
                <a16:creationId xmlns:a16="http://schemas.microsoft.com/office/drawing/2014/main" id="{68A8F54B-D552-D12A-1142-CCE05929C916}"/>
              </a:ext>
            </a:extLst>
          </p:cNvPr>
          <p:cNvSpPr txBox="1"/>
          <p:nvPr/>
        </p:nvSpPr>
        <p:spPr>
          <a:xfrm>
            <a:off x="1749538" y="5145463"/>
            <a:ext cx="1702787" cy="170965"/>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200" normalizeH="0" baseline="0" noProof="0" dirty="0">
                <a:ln>
                  <a:noFill/>
                </a:ln>
                <a:solidFill>
                  <a:srgbClr val="FF8300"/>
                </a:solidFill>
                <a:effectLst/>
                <a:uLnTx/>
                <a:uFillTx/>
                <a:latin typeface="MetricHPE"/>
                <a:ea typeface="+mn-ea"/>
                <a:cs typeface="+mn-cs"/>
              </a:rPr>
              <a:t>STORAGE</a:t>
            </a:r>
            <a:endParaRPr kumimoji="0" lang="en-US" sz="2799" b="0" i="0" u="none" strike="noStrike" kern="1200" cap="none" spc="0" normalizeH="0" baseline="0" noProof="0" dirty="0">
              <a:ln>
                <a:noFill/>
              </a:ln>
              <a:solidFill>
                <a:srgbClr val="FF8300"/>
              </a:solidFill>
              <a:effectLst/>
              <a:uLnTx/>
              <a:uFillTx/>
              <a:latin typeface="MetricHPE"/>
              <a:ea typeface="+mn-ea"/>
              <a:cs typeface="+mn-cs"/>
            </a:endParaRPr>
          </a:p>
        </p:txBody>
      </p:sp>
      <p:sp>
        <p:nvSpPr>
          <p:cNvPr id="185" name="TextBox 184">
            <a:extLst>
              <a:ext uri="{FF2B5EF4-FFF2-40B4-BE49-F238E27FC236}">
                <a16:creationId xmlns:a16="http://schemas.microsoft.com/office/drawing/2014/main" id="{23226CAC-1FB8-74EA-BBA9-D7494AAA8C4B}"/>
              </a:ext>
            </a:extLst>
          </p:cNvPr>
          <p:cNvSpPr txBox="1"/>
          <p:nvPr/>
        </p:nvSpPr>
        <p:spPr>
          <a:xfrm>
            <a:off x="5681133" y="5327411"/>
            <a:ext cx="794993" cy="421398"/>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400 PB </a:t>
            </a:r>
          </a:p>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Cray ClusterStor</a:t>
            </a:r>
            <a:br>
              <a:rPr kumimoji="0" lang="en-US" sz="1200" b="1" i="0" u="none" strike="noStrike" kern="1200" cap="none" spc="100" normalizeH="0" baseline="0" noProof="0" dirty="0">
                <a:ln>
                  <a:noFill/>
                </a:ln>
                <a:solidFill>
                  <a:prstClr val="white"/>
                </a:solidFill>
                <a:effectLst/>
                <a:uLnTx/>
                <a:uFillTx/>
                <a:latin typeface="MetricHPE"/>
                <a:ea typeface="+mn-ea"/>
                <a:cs typeface="+mn-cs"/>
              </a:rPr>
            </a:br>
            <a:r>
              <a:rPr kumimoji="0" lang="en-US" sz="1200" b="1" i="0" u="none" strike="noStrike" kern="1200" cap="none" spc="100" normalizeH="0" baseline="0" noProof="0" dirty="0">
                <a:ln>
                  <a:noFill/>
                </a:ln>
                <a:solidFill>
                  <a:prstClr val="white"/>
                </a:solidFill>
                <a:effectLst/>
                <a:uLnTx/>
                <a:uFillTx/>
                <a:latin typeface="MetricHPE"/>
                <a:ea typeface="+mn-ea"/>
                <a:cs typeface="+mn-cs"/>
              </a:rPr>
              <a:t>E1000</a:t>
            </a:r>
            <a:endParaRPr kumimoji="0" lang="en-US" sz="2799" b="0" i="0" u="none" strike="noStrike" kern="1200" cap="none" spc="100" normalizeH="0" baseline="0" noProof="0" dirty="0">
              <a:ln>
                <a:noFill/>
              </a:ln>
              <a:solidFill>
                <a:srgbClr val="FF8300"/>
              </a:solidFill>
              <a:effectLst/>
              <a:uLnTx/>
              <a:uFillTx/>
              <a:latin typeface="MetricHPE"/>
              <a:ea typeface="+mn-ea"/>
              <a:cs typeface="+mn-cs"/>
            </a:endParaRPr>
          </a:p>
        </p:txBody>
      </p:sp>
      <p:sp>
        <p:nvSpPr>
          <p:cNvPr id="186" name="TextBox 185">
            <a:extLst>
              <a:ext uri="{FF2B5EF4-FFF2-40B4-BE49-F238E27FC236}">
                <a16:creationId xmlns:a16="http://schemas.microsoft.com/office/drawing/2014/main" id="{DD077227-EF3C-CF13-F2AC-FE5BCE97B715}"/>
              </a:ext>
            </a:extLst>
          </p:cNvPr>
          <p:cNvSpPr txBox="1"/>
          <p:nvPr/>
        </p:nvSpPr>
        <p:spPr>
          <a:xfrm>
            <a:off x="5881327" y="5145463"/>
            <a:ext cx="416373" cy="170965"/>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200" normalizeH="0" baseline="0" noProof="0" dirty="0">
                <a:ln>
                  <a:noFill/>
                </a:ln>
                <a:solidFill>
                  <a:srgbClr val="FF8300"/>
                </a:solidFill>
                <a:effectLst/>
                <a:uLnTx/>
                <a:uFillTx/>
                <a:latin typeface="MetricHPE"/>
                <a:ea typeface="+mn-ea"/>
                <a:cs typeface="+mn-cs"/>
              </a:rPr>
              <a:t>STORAGE</a:t>
            </a:r>
            <a:endParaRPr kumimoji="0" lang="en-US" sz="2799" b="0" i="0" u="none" strike="noStrike" kern="1200" cap="none" spc="0" normalizeH="0" baseline="0" noProof="0" dirty="0">
              <a:ln>
                <a:noFill/>
              </a:ln>
              <a:solidFill>
                <a:srgbClr val="FF8300"/>
              </a:solidFill>
              <a:effectLst/>
              <a:uLnTx/>
              <a:uFillTx/>
              <a:latin typeface="MetricHPE"/>
              <a:ea typeface="+mn-ea"/>
              <a:cs typeface="+mn-cs"/>
            </a:endParaRPr>
          </a:p>
        </p:txBody>
      </p:sp>
      <p:sp>
        <p:nvSpPr>
          <p:cNvPr id="187" name="TextBox 186">
            <a:extLst>
              <a:ext uri="{FF2B5EF4-FFF2-40B4-BE49-F238E27FC236}">
                <a16:creationId xmlns:a16="http://schemas.microsoft.com/office/drawing/2014/main" id="{D08E4344-3600-FE9D-1D8B-C9C7EF001F3E}"/>
              </a:ext>
            </a:extLst>
          </p:cNvPr>
          <p:cNvSpPr txBox="1"/>
          <p:nvPr/>
        </p:nvSpPr>
        <p:spPr>
          <a:xfrm>
            <a:off x="3557203" y="5327411"/>
            <a:ext cx="1620071" cy="421398"/>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700 PB </a:t>
            </a:r>
          </a:p>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Cray ClusterStor</a:t>
            </a:r>
            <a:br>
              <a:rPr kumimoji="0" lang="en-US" sz="1200" b="1" i="0" u="none" strike="noStrike" kern="1200" cap="none" spc="100" normalizeH="0" baseline="0" noProof="0" dirty="0">
                <a:ln>
                  <a:noFill/>
                </a:ln>
                <a:solidFill>
                  <a:prstClr val="white"/>
                </a:solidFill>
                <a:effectLst/>
                <a:uLnTx/>
                <a:uFillTx/>
                <a:latin typeface="MetricHPE"/>
                <a:ea typeface="+mn-ea"/>
                <a:cs typeface="+mn-cs"/>
              </a:rPr>
            </a:br>
            <a:r>
              <a:rPr kumimoji="0" lang="en-US" sz="1200" b="1" i="0" u="none" strike="noStrike" kern="1200" cap="none" spc="100" normalizeH="0" baseline="0" noProof="0" dirty="0">
                <a:ln>
                  <a:noFill/>
                </a:ln>
                <a:solidFill>
                  <a:prstClr val="white"/>
                </a:solidFill>
                <a:effectLst/>
                <a:uLnTx/>
                <a:uFillTx/>
                <a:latin typeface="MetricHPE"/>
                <a:ea typeface="+mn-ea"/>
                <a:cs typeface="+mn-cs"/>
              </a:rPr>
              <a:t>E1000</a:t>
            </a:r>
            <a:endParaRPr kumimoji="0" lang="en-US" sz="2799" b="1" i="0" u="none" strike="noStrike" kern="1200" cap="none" spc="100" normalizeH="0" baseline="0" noProof="0" dirty="0">
              <a:ln>
                <a:noFill/>
              </a:ln>
              <a:solidFill>
                <a:srgbClr val="FF8300"/>
              </a:solidFill>
              <a:effectLst/>
              <a:uLnTx/>
              <a:uFillTx/>
              <a:latin typeface="MetricHPE"/>
              <a:ea typeface="+mn-ea"/>
              <a:cs typeface="+mn-cs"/>
            </a:endParaRPr>
          </a:p>
        </p:txBody>
      </p:sp>
      <p:sp>
        <p:nvSpPr>
          <p:cNvPr id="188" name="TextBox 187">
            <a:extLst>
              <a:ext uri="{FF2B5EF4-FFF2-40B4-BE49-F238E27FC236}">
                <a16:creationId xmlns:a16="http://schemas.microsoft.com/office/drawing/2014/main" id="{FD9A3AEA-1DF5-BDD4-CBF6-BB6ED2B60C48}"/>
              </a:ext>
            </a:extLst>
          </p:cNvPr>
          <p:cNvSpPr txBox="1"/>
          <p:nvPr/>
        </p:nvSpPr>
        <p:spPr>
          <a:xfrm>
            <a:off x="4159054" y="5145463"/>
            <a:ext cx="416371" cy="170965"/>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200" normalizeH="0" baseline="0" noProof="0" dirty="0">
                <a:ln>
                  <a:noFill/>
                </a:ln>
                <a:solidFill>
                  <a:srgbClr val="FF8300"/>
                </a:solidFill>
                <a:effectLst/>
                <a:uLnTx/>
                <a:uFillTx/>
                <a:latin typeface="MetricHPE"/>
                <a:ea typeface="+mn-ea"/>
                <a:cs typeface="+mn-cs"/>
              </a:rPr>
              <a:t>STORAGE</a:t>
            </a:r>
            <a:endParaRPr kumimoji="0" lang="en-US" sz="2799" b="0" i="0" u="none" strike="noStrike" kern="1200" cap="none" spc="0" normalizeH="0" baseline="0" noProof="0" dirty="0">
              <a:ln>
                <a:noFill/>
              </a:ln>
              <a:solidFill>
                <a:srgbClr val="FF8300"/>
              </a:solidFill>
              <a:effectLst/>
              <a:uLnTx/>
              <a:uFillTx/>
              <a:latin typeface="MetricHPE"/>
              <a:ea typeface="+mn-ea"/>
              <a:cs typeface="+mn-cs"/>
            </a:endParaRPr>
          </a:p>
        </p:txBody>
      </p:sp>
      <p:sp>
        <p:nvSpPr>
          <p:cNvPr id="189" name="TextBox 188">
            <a:extLst>
              <a:ext uri="{FF2B5EF4-FFF2-40B4-BE49-F238E27FC236}">
                <a16:creationId xmlns:a16="http://schemas.microsoft.com/office/drawing/2014/main" id="{70E23BEB-6319-D059-4CED-B6F4910A75E7}"/>
              </a:ext>
            </a:extLst>
          </p:cNvPr>
          <p:cNvSpPr txBox="1"/>
          <p:nvPr/>
        </p:nvSpPr>
        <p:spPr>
          <a:xfrm>
            <a:off x="235388" y="5327411"/>
            <a:ext cx="1419919" cy="421398"/>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35 PB All Flash</a:t>
            </a:r>
          </a:p>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Cray ClusterStor</a:t>
            </a:r>
            <a:br>
              <a:rPr kumimoji="0" lang="en-US" sz="1200" b="1" i="0" u="none" strike="noStrike" kern="1200" cap="none" spc="100" normalizeH="0" baseline="0" noProof="0" dirty="0">
                <a:ln>
                  <a:noFill/>
                </a:ln>
                <a:solidFill>
                  <a:prstClr val="white"/>
                </a:solidFill>
                <a:effectLst/>
                <a:uLnTx/>
                <a:uFillTx/>
                <a:latin typeface="MetricHPE"/>
                <a:ea typeface="+mn-ea"/>
                <a:cs typeface="+mn-cs"/>
              </a:rPr>
            </a:br>
            <a:r>
              <a:rPr kumimoji="0" lang="en-US" sz="1200" b="1" i="0" u="none" strike="noStrike" kern="1200" cap="none" spc="100" normalizeH="0" baseline="0" noProof="0" dirty="0">
                <a:ln>
                  <a:noFill/>
                </a:ln>
                <a:solidFill>
                  <a:prstClr val="white"/>
                </a:solidFill>
                <a:effectLst/>
                <a:uLnTx/>
                <a:uFillTx/>
                <a:latin typeface="MetricHPE"/>
                <a:ea typeface="+mn-ea"/>
                <a:cs typeface="+mn-cs"/>
              </a:rPr>
              <a:t>E1000</a:t>
            </a:r>
          </a:p>
        </p:txBody>
      </p:sp>
      <p:sp>
        <p:nvSpPr>
          <p:cNvPr id="190" name="TextBox 189">
            <a:extLst>
              <a:ext uri="{FF2B5EF4-FFF2-40B4-BE49-F238E27FC236}">
                <a16:creationId xmlns:a16="http://schemas.microsoft.com/office/drawing/2014/main" id="{BE9DB177-46DD-4C9E-062C-5013F2FA0D55}"/>
              </a:ext>
            </a:extLst>
          </p:cNvPr>
          <p:cNvSpPr txBox="1"/>
          <p:nvPr/>
        </p:nvSpPr>
        <p:spPr>
          <a:xfrm>
            <a:off x="737162" y="5145463"/>
            <a:ext cx="416371" cy="170965"/>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200" normalizeH="0" baseline="0" noProof="0" dirty="0">
                <a:ln>
                  <a:noFill/>
                </a:ln>
                <a:solidFill>
                  <a:srgbClr val="FF8300"/>
                </a:solidFill>
                <a:effectLst/>
                <a:uLnTx/>
                <a:uFillTx/>
                <a:latin typeface="MetricHPE"/>
                <a:ea typeface="+mn-ea"/>
                <a:cs typeface="+mn-cs"/>
              </a:rPr>
              <a:t>STORAGE</a:t>
            </a:r>
            <a:endParaRPr kumimoji="0" lang="en-US" sz="2799" b="0" i="0" u="none" strike="noStrike" kern="1200" cap="none" spc="0" normalizeH="0" baseline="0" noProof="0" dirty="0">
              <a:ln>
                <a:noFill/>
              </a:ln>
              <a:solidFill>
                <a:srgbClr val="FF8300"/>
              </a:solidFill>
              <a:effectLst/>
              <a:uLnTx/>
              <a:uFillTx/>
              <a:latin typeface="MetricHPE"/>
              <a:ea typeface="+mn-ea"/>
              <a:cs typeface="+mn-cs"/>
            </a:endParaRPr>
          </a:p>
        </p:txBody>
      </p:sp>
      <p:sp>
        <p:nvSpPr>
          <p:cNvPr id="191" name="TextBox 190">
            <a:extLst>
              <a:ext uri="{FF2B5EF4-FFF2-40B4-BE49-F238E27FC236}">
                <a16:creationId xmlns:a16="http://schemas.microsoft.com/office/drawing/2014/main" id="{C13636B5-EA16-1639-CBBD-344D39A785ED}"/>
              </a:ext>
            </a:extLst>
          </p:cNvPr>
          <p:cNvSpPr txBox="1"/>
          <p:nvPr/>
        </p:nvSpPr>
        <p:spPr>
          <a:xfrm>
            <a:off x="7381443" y="5327411"/>
            <a:ext cx="794993" cy="421398"/>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Not Publicly</a:t>
            </a:r>
          </a:p>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disclosed</a:t>
            </a:r>
          </a:p>
        </p:txBody>
      </p:sp>
      <p:sp>
        <p:nvSpPr>
          <p:cNvPr id="192" name="TextBox 191">
            <a:extLst>
              <a:ext uri="{FF2B5EF4-FFF2-40B4-BE49-F238E27FC236}">
                <a16:creationId xmlns:a16="http://schemas.microsoft.com/office/drawing/2014/main" id="{A0421F5F-A36D-E4D6-FD0D-FF20F2EA347F}"/>
              </a:ext>
            </a:extLst>
          </p:cNvPr>
          <p:cNvSpPr txBox="1"/>
          <p:nvPr/>
        </p:nvSpPr>
        <p:spPr>
          <a:xfrm>
            <a:off x="7583737" y="5145463"/>
            <a:ext cx="416373" cy="170965"/>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200" normalizeH="0" baseline="0" noProof="0" dirty="0">
                <a:ln>
                  <a:noFill/>
                </a:ln>
                <a:solidFill>
                  <a:srgbClr val="FF8300"/>
                </a:solidFill>
                <a:effectLst/>
                <a:uLnTx/>
                <a:uFillTx/>
                <a:latin typeface="MetricHPE"/>
                <a:ea typeface="+mn-ea"/>
                <a:cs typeface="+mn-cs"/>
              </a:rPr>
              <a:t>STORAGE</a:t>
            </a:r>
            <a:endParaRPr kumimoji="0" lang="en-US" sz="2799" b="0" i="0" u="none" strike="noStrike" kern="1200" cap="none" spc="0" normalizeH="0" baseline="0" noProof="0" dirty="0">
              <a:ln>
                <a:noFill/>
              </a:ln>
              <a:solidFill>
                <a:srgbClr val="FF8300"/>
              </a:solidFill>
              <a:effectLst/>
              <a:uLnTx/>
              <a:uFillTx/>
              <a:latin typeface="MetricHPE"/>
              <a:ea typeface="+mn-ea"/>
              <a:cs typeface="+mn-cs"/>
            </a:endParaRPr>
          </a:p>
        </p:txBody>
      </p:sp>
      <p:sp>
        <p:nvSpPr>
          <p:cNvPr id="193" name="Rectangle 192">
            <a:extLst>
              <a:ext uri="{FF2B5EF4-FFF2-40B4-BE49-F238E27FC236}">
                <a16:creationId xmlns:a16="http://schemas.microsoft.com/office/drawing/2014/main" id="{2C58DFDB-82A5-FF5A-B9F0-11AA6784E189}"/>
              </a:ext>
            </a:extLst>
          </p:cNvPr>
          <p:cNvSpPr/>
          <p:nvPr/>
        </p:nvSpPr>
        <p:spPr bwMode="ltGray">
          <a:xfrm>
            <a:off x="3534387" y="979612"/>
            <a:ext cx="1636043" cy="398754"/>
          </a:xfrm>
          <a:prstGeom prst="rect">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icHPE" panose="020B0703030202060203" pitchFamily="34" charset="0"/>
                <a:ea typeface="+mn-ea"/>
                <a:cs typeface="+mn-cs"/>
              </a:rPr>
              <a:t>WORLD’S FASTEST</a:t>
            </a:r>
          </a:p>
        </p:txBody>
      </p:sp>
      <p:sp>
        <p:nvSpPr>
          <p:cNvPr id="194" name="Arrow: Down 193">
            <a:extLst>
              <a:ext uri="{FF2B5EF4-FFF2-40B4-BE49-F238E27FC236}">
                <a16:creationId xmlns:a16="http://schemas.microsoft.com/office/drawing/2014/main" id="{F474BBEB-F4B1-3492-8EED-DF977F8A9348}"/>
              </a:ext>
            </a:extLst>
          </p:cNvPr>
          <p:cNvSpPr/>
          <p:nvPr/>
        </p:nvSpPr>
        <p:spPr bwMode="ltGray">
          <a:xfrm>
            <a:off x="4144836" y="1327603"/>
            <a:ext cx="410926" cy="295840"/>
          </a:xfrm>
          <a:prstGeom prst="downArrow">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dirty="0" err="1">
              <a:ln>
                <a:noFill/>
              </a:ln>
              <a:solidFill>
                <a:prstClr val="white"/>
              </a:solidFill>
              <a:effectLst/>
              <a:uLnTx/>
              <a:uFillTx/>
              <a:latin typeface="MetricHPE"/>
              <a:ea typeface="+mn-ea"/>
              <a:cs typeface="+mn-cs"/>
            </a:endParaRPr>
          </a:p>
        </p:txBody>
      </p:sp>
      <p:sp>
        <p:nvSpPr>
          <p:cNvPr id="195" name="Rectangle 194">
            <a:extLst>
              <a:ext uri="{FF2B5EF4-FFF2-40B4-BE49-F238E27FC236}">
                <a16:creationId xmlns:a16="http://schemas.microsoft.com/office/drawing/2014/main" id="{463C8E21-CB4C-1359-AC01-D2060FE8B717}"/>
              </a:ext>
            </a:extLst>
          </p:cNvPr>
          <p:cNvSpPr/>
          <p:nvPr/>
        </p:nvSpPr>
        <p:spPr bwMode="ltGray">
          <a:xfrm>
            <a:off x="8687032" y="961477"/>
            <a:ext cx="1636043" cy="398754"/>
          </a:xfrm>
          <a:prstGeom prst="rect">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icHPE" panose="020B0703030202060203" pitchFamily="34" charset="0"/>
                <a:ea typeface="+mn-ea"/>
                <a:cs typeface="+mn-cs"/>
              </a:rPr>
              <a:t>EU’S FASTEST</a:t>
            </a:r>
          </a:p>
        </p:txBody>
      </p:sp>
      <p:sp>
        <p:nvSpPr>
          <p:cNvPr id="196" name="Arrow: Down 195">
            <a:extLst>
              <a:ext uri="{FF2B5EF4-FFF2-40B4-BE49-F238E27FC236}">
                <a16:creationId xmlns:a16="http://schemas.microsoft.com/office/drawing/2014/main" id="{04C25F29-4E5A-8BB3-E00F-91781466CEBF}"/>
              </a:ext>
            </a:extLst>
          </p:cNvPr>
          <p:cNvSpPr/>
          <p:nvPr/>
        </p:nvSpPr>
        <p:spPr bwMode="ltGray">
          <a:xfrm>
            <a:off x="9324112" y="1309469"/>
            <a:ext cx="410926" cy="295840"/>
          </a:xfrm>
          <a:prstGeom prst="downArrow">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28" bIns="91428"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dirty="0" err="1">
              <a:ln>
                <a:noFill/>
              </a:ln>
              <a:solidFill>
                <a:prstClr val="white"/>
              </a:solidFill>
              <a:effectLst/>
              <a:uLnTx/>
              <a:uFillTx/>
              <a:latin typeface="MetricHPE"/>
              <a:ea typeface="+mn-ea"/>
              <a:cs typeface="+mn-cs"/>
            </a:endParaRPr>
          </a:p>
        </p:txBody>
      </p:sp>
      <p:sp>
        <p:nvSpPr>
          <p:cNvPr id="197" name="TextBox 196">
            <a:extLst>
              <a:ext uri="{FF2B5EF4-FFF2-40B4-BE49-F238E27FC236}">
                <a16:creationId xmlns:a16="http://schemas.microsoft.com/office/drawing/2014/main" id="{8BA37D8D-7AD6-010C-546F-8E126CE740BA}"/>
              </a:ext>
            </a:extLst>
          </p:cNvPr>
          <p:cNvSpPr txBox="1"/>
          <p:nvPr/>
        </p:nvSpPr>
        <p:spPr>
          <a:xfrm>
            <a:off x="9060278" y="5323399"/>
            <a:ext cx="794993" cy="421398"/>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87 PB </a:t>
            </a:r>
          </a:p>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Cray ClusterStor</a:t>
            </a:r>
            <a:br>
              <a:rPr kumimoji="0" lang="en-US" sz="1200" b="1" i="0" u="none" strike="noStrike" kern="1200" cap="none" spc="100" normalizeH="0" baseline="0" noProof="0" dirty="0">
                <a:ln>
                  <a:noFill/>
                </a:ln>
                <a:solidFill>
                  <a:prstClr val="white"/>
                </a:solidFill>
                <a:effectLst/>
                <a:uLnTx/>
                <a:uFillTx/>
                <a:latin typeface="MetricHPE"/>
                <a:ea typeface="+mn-ea"/>
                <a:cs typeface="+mn-cs"/>
              </a:rPr>
            </a:br>
            <a:r>
              <a:rPr kumimoji="0" lang="en-US" sz="1200" b="1" i="0" u="none" strike="noStrike" kern="1200" cap="none" spc="100" normalizeH="0" baseline="0" noProof="0" dirty="0">
                <a:ln>
                  <a:noFill/>
                </a:ln>
                <a:solidFill>
                  <a:prstClr val="white"/>
                </a:solidFill>
                <a:effectLst/>
                <a:uLnTx/>
                <a:uFillTx/>
                <a:latin typeface="MetricHPE"/>
                <a:ea typeface="+mn-ea"/>
                <a:cs typeface="+mn-cs"/>
              </a:rPr>
              <a:t>E1000</a:t>
            </a:r>
            <a:endParaRPr kumimoji="0" lang="en-US" sz="2799" b="0" i="0" u="none" strike="noStrike" kern="1200" cap="none" spc="100" normalizeH="0" baseline="0" noProof="0" dirty="0">
              <a:ln>
                <a:noFill/>
              </a:ln>
              <a:solidFill>
                <a:srgbClr val="FF8300"/>
              </a:solidFill>
              <a:effectLst/>
              <a:uLnTx/>
              <a:uFillTx/>
              <a:latin typeface="MetricHPE"/>
              <a:ea typeface="+mn-ea"/>
              <a:cs typeface="+mn-cs"/>
            </a:endParaRPr>
          </a:p>
        </p:txBody>
      </p:sp>
      <p:sp>
        <p:nvSpPr>
          <p:cNvPr id="198" name="TextBox 197">
            <a:extLst>
              <a:ext uri="{FF2B5EF4-FFF2-40B4-BE49-F238E27FC236}">
                <a16:creationId xmlns:a16="http://schemas.microsoft.com/office/drawing/2014/main" id="{EC2E749D-9D40-410D-746E-4A30EE245EEA}"/>
              </a:ext>
            </a:extLst>
          </p:cNvPr>
          <p:cNvSpPr txBox="1"/>
          <p:nvPr/>
        </p:nvSpPr>
        <p:spPr>
          <a:xfrm>
            <a:off x="9262571" y="5141450"/>
            <a:ext cx="416373" cy="170965"/>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200" normalizeH="0" baseline="0" noProof="0" dirty="0">
                <a:ln>
                  <a:noFill/>
                </a:ln>
                <a:solidFill>
                  <a:srgbClr val="FF8300"/>
                </a:solidFill>
                <a:effectLst/>
                <a:uLnTx/>
                <a:uFillTx/>
                <a:latin typeface="MetricHPE"/>
                <a:ea typeface="+mn-ea"/>
                <a:cs typeface="+mn-cs"/>
              </a:rPr>
              <a:t>STORAGE</a:t>
            </a:r>
            <a:endParaRPr kumimoji="0" lang="en-US" sz="2799" b="0" i="0" u="none" strike="noStrike" kern="1200" cap="none" spc="0" normalizeH="0" baseline="0" noProof="0" dirty="0">
              <a:ln>
                <a:noFill/>
              </a:ln>
              <a:solidFill>
                <a:srgbClr val="FF8300"/>
              </a:solidFill>
              <a:effectLst/>
              <a:uLnTx/>
              <a:uFillTx/>
              <a:latin typeface="MetricHPE"/>
              <a:ea typeface="+mn-ea"/>
              <a:cs typeface="+mn-cs"/>
            </a:endParaRPr>
          </a:p>
        </p:txBody>
      </p:sp>
      <p:sp>
        <p:nvSpPr>
          <p:cNvPr id="199" name="TextBox 198">
            <a:extLst>
              <a:ext uri="{FF2B5EF4-FFF2-40B4-BE49-F238E27FC236}">
                <a16:creationId xmlns:a16="http://schemas.microsoft.com/office/drawing/2014/main" id="{E04262C2-A9BC-0ADD-0CA0-F27D5F92996C}"/>
              </a:ext>
            </a:extLst>
          </p:cNvPr>
          <p:cNvSpPr txBox="1"/>
          <p:nvPr/>
        </p:nvSpPr>
        <p:spPr>
          <a:xfrm>
            <a:off x="10769804" y="5323574"/>
            <a:ext cx="794993" cy="421398"/>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10 PB** </a:t>
            </a:r>
          </a:p>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MetricHPE"/>
                <a:ea typeface="+mn-ea"/>
                <a:cs typeface="+mn-cs"/>
              </a:rPr>
              <a:t>Cray ClusterStor</a:t>
            </a:r>
            <a:br>
              <a:rPr kumimoji="0" lang="en-US" sz="1200" b="1" i="0" u="none" strike="noStrike" kern="1200" cap="none" spc="100" normalizeH="0" baseline="0" noProof="0" dirty="0">
                <a:ln>
                  <a:noFill/>
                </a:ln>
                <a:solidFill>
                  <a:prstClr val="white"/>
                </a:solidFill>
                <a:effectLst/>
                <a:uLnTx/>
                <a:uFillTx/>
                <a:latin typeface="MetricHPE"/>
                <a:ea typeface="+mn-ea"/>
                <a:cs typeface="+mn-cs"/>
              </a:rPr>
            </a:br>
            <a:r>
              <a:rPr kumimoji="0" lang="en-US" sz="1200" b="1" i="0" u="none" strike="noStrike" kern="1200" cap="none" spc="100" normalizeH="0" baseline="0" noProof="0" dirty="0">
                <a:ln>
                  <a:noFill/>
                </a:ln>
                <a:solidFill>
                  <a:prstClr val="white"/>
                </a:solidFill>
                <a:effectLst/>
                <a:uLnTx/>
                <a:uFillTx/>
                <a:latin typeface="MetricHPE"/>
                <a:ea typeface="+mn-ea"/>
                <a:cs typeface="+mn-cs"/>
              </a:rPr>
              <a:t>E1000</a:t>
            </a:r>
            <a:endParaRPr kumimoji="0" lang="en-US" sz="2799" b="0" i="0" u="none" strike="noStrike" kern="1200" cap="none" spc="100" normalizeH="0" baseline="0" noProof="0" dirty="0">
              <a:ln>
                <a:noFill/>
              </a:ln>
              <a:solidFill>
                <a:srgbClr val="FF8300"/>
              </a:solidFill>
              <a:effectLst/>
              <a:uLnTx/>
              <a:uFillTx/>
              <a:latin typeface="MetricHPE"/>
              <a:ea typeface="+mn-ea"/>
              <a:cs typeface="+mn-cs"/>
            </a:endParaRPr>
          </a:p>
        </p:txBody>
      </p:sp>
      <p:sp>
        <p:nvSpPr>
          <p:cNvPr id="200" name="TextBox 199">
            <a:extLst>
              <a:ext uri="{FF2B5EF4-FFF2-40B4-BE49-F238E27FC236}">
                <a16:creationId xmlns:a16="http://schemas.microsoft.com/office/drawing/2014/main" id="{CC9A8BCF-6575-19A0-41B8-D59FB2A87835}"/>
              </a:ext>
            </a:extLst>
          </p:cNvPr>
          <p:cNvSpPr txBox="1"/>
          <p:nvPr/>
        </p:nvSpPr>
        <p:spPr>
          <a:xfrm>
            <a:off x="10972097" y="5141625"/>
            <a:ext cx="416373" cy="170965"/>
          </a:xfrm>
          <a:prstGeom prst="rect">
            <a:avLst/>
          </a:prstGeom>
          <a:noFill/>
        </p:spPr>
        <p:txBody>
          <a:bodyPr wrap="none" lIns="0" tIns="0" rIns="0" bIns="0" rtlCol="0">
            <a:noAutofit/>
          </a:bodyPr>
          <a:lstStyle/>
          <a:p>
            <a:pPr marL="0" marR="0" lvl="0" indent="0" algn="ctr" defTabSz="914217"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200" normalizeH="0" baseline="0" noProof="0" dirty="0">
                <a:ln>
                  <a:noFill/>
                </a:ln>
                <a:solidFill>
                  <a:srgbClr val="FF8300"/>
                </a:solidFill>
                <a:effectLst/>
                <a:uLnTx/>
                <a:uFillTx/>
                <a:latin typeface="MetricHPE"/>
                <a:ea typeface="+mn-ea"/>
                <a:cs typeface="+mn-cs"/>
              </a:rPr>
              <a:t>STORAGE</a:t>
            </a:r>
            <a:endParaRPr kumimoji="0" lang="en-US" sz="2799" b="0" i="0" u="none" strike="noStrike" kern="1200" cap="none" spc="0" normalizeH="0" baseline="0" noProof="0" dirty="0">
              <a:ln>
                <a:noFill/>
              </a:ln>
              <a:solidFill>
                <a:srgbClr val="FF8300"/>
              </a:solidFill>
              <a:effectLst/>
              <a:uLnTx/>
              <a:uFillTx/>
              <a:latin typeface="MetricHPE"/>
              <a:ea typeface="+mn-ea"/>
              <a:cs typeface="+mn-cs"/>
            </a:endParaRPr>
          </a:p>
        </p:txBody>
      </p:sp>
    </p:spTree>
    <p:extLst>
      <p:ext uri="{BB962C8B-B14F-4D97-AF65-F5344CB8AC3E}">
        <p14:creationId xmlns:p14="http://schemas.microsoft.com/office/powerpoint/2010/main" val="315191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C1F53A-7627-712E-DA9A-CFABAAFC7DD6}"/>
              </a:ext>
            </a:extLst>
          </p:cNvPr>
          <p:cNvSpPr>
            <a:spLocks noGrp="1"/>
          </p:cNvSpPr>
          <p:nvPr>
            <p:ph type="title"/>
          </p:nvPr>
        </p:nvSpPr>
        <p:spPr/>
        <p:txBody>
          <a:bodyPr/>
          <a:lstStyle/>
          <a:p>
            <a:r>
              <a:rPr lang="en-US" dirty="0"/>
              <a:t>Has AI become a supercomputing problem?</a:t>
            </a:r>
          </a:p>
        </p:txBody>
      </p:sp>
      <p:sp>
        <p:nvSpPr>
          <p:cNvPr id="8" name="Slide Number Placeholder 7">
            <a:extLst>
              <a:ext uri="{FF2B5EF4-FFF2-40B4-BE49-F238E27FC236}">
                <a16:creationId xmlns:a16="http://schemas.microsoft.com/office/drawing/2014/main" id="{2F96C7B9-C409-C3C4-11CF-673356202F83}"/>
              </a:ext>
            </a:extLst>
          </p:cNvPr>
          <p:cNvSpPr>
            <a:spLocks noGrp="1"/>
          </p:cNvSpPr>
          <p:nvPr>
            <p:ph type="sldNum" sz="quarter" idx="16"/>
          </p:nvPr>
        </p:nvSpPr>
        <p:spPr/>
        <p:txBody>
          <a:bodyPr/>
          <a:lstStyle/>
          <a:p>
            <a:pPr defTabSz="1088421">
              <a:buFontTx/>
              <a:buBlip>
                <a:blip r:embed="rId2"/>
              </a:buBlip>
            </a:pPr>
            <a:fld id="{104FC826-72BB-4AF1-BA01-A94F7396A7DC}" type="slidenum">
              <a:rPr lang="en-US" smtClean="0"/>
              <a:pPr defTabSz="1088421">
                <a:buFontTx/>
                <a:buBlip>
                  <a:blip r:embed="rId2"/>
                </a:buBlip>
              </a:pPr>
              <a:t>5</a:t>
            </a:fld>
            <a:endParaRPr lang="en-US" dirty="0"/>
          </a:p>
        </p:txBody>
      </p:sp>
      <p:sp>
        <p:nvSpPr>
          <p:cNvPr id="7" name="Footer Placeholder 6">
            <a:extLst>
              <a:ext uri="{FF2B5EF4-FFF2-40B4-BE49-F238E27FC236}">
                <a16:creationId xmlns:a16="http://schemas.microsoft.com/office/drawing/2014/main" id="{5373ABD7-A3F9-8B42-1712-BDA8EC2C5F59}"/>
              </a:ext>
            </a:extLst>
          </p:cNvPr>
          <p:cNvSpPr>
            <a:spLocks noGrp="1"/>
          </p:cNvSpPr>
          <p:nvPr>
            <p:ph type="ftr" sz="quarter" idx="4294967295"/>
          </p:nvPr>
        </p:nvSpPr>
        <p:spPr>
          <a:xfrm>
            <a:off x="4710113" y="6129338"/>
            <a:ext cx="7481887" cy="411162"/>
          </a:xfrm>
          <a:prstGeom prst="rect">
            <a:avLst/>
          </a:prstGeom>
        </p:spPr>
        <p:txBody>
          <a:bodyPr/>
          <a:lstStyle/>
          <a:p>
            <a:r>
              <a:rPr lang="en-US"/>
              <a:t>Confidential</a:t>
            </a:r>
            <a:endParaRPr lang="en-US" dirty="0"/>
          </a:p>
        </p:txBody>
      </p:sp>
    </p:spTree>
    <p:extLst>
      <p:ext uri="{BB962C8B-B14F-4D97-AF65-F5344CB8AC3E}">
        <p14:creationId xmlns:p14="http://schemas.microsoft.com/office/powerpoint/2010/main" val="80676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Factors and megatrends: </a:t>
            </a:r>
            <a:r>
              <a:rPr lang="en-US" cap="none" dirty="0"/>
              <a:t>AI </a:t>
            </a:r>
            <a:r>
              <a:rPr lang="en-US" dirty="0"/>
              <a:t>is now a supercomputing problem</a:t>
            </a:r>
            <a:endParaRPr lang="en-US" b="0" dirty="0"/>
          </a:p>
        </p:txBody>
      </p:sp>
      <p:pic>
        <p:nvPicPr>
          <p:cNvPr id="9" name="Picture 8"/>
          <p:cNvPicPr>
            <a:picLocks noChangeAspect="1"/>
          </p:cNvPicPr>
          <p:nvPr/>
        </p:nvPicPr>
        <p:blipFill>
          <a:blip r:embed="rId3"/>
          <a:stretch>
            <a:fillRect/>
          </a:stretch>
        </p:blipFill>
        <p:spPr>
          <a:xfrm>
            <a:off x="389438" y="1206739"/>
            <a:ext cx="11155994" cy="4778711"/>
          </a:xfrm>
          <a:prstGeom prst="rect">
            <a:avLst/>
          </a:prstGeom>
        </p:spPr>
      </p:pic>
      <p:sp>
        <p:nvSpPr>
          <p:cNvPr id="12" name="TextBox 11"/>
          <p:cNvSpPr txBox="1"/>
          <p:nvPr/>
        </p:nvSpPr>
        <p:spPr>
          <a:xfrm>
            <a:off x="1586599" y="5313988"/>
            <a:ext cx="3276601" cy="440890"/>
          </a:xfrm>
          <a:prstGeom prst="rect">
            <a:avLst/>
          </a:prstGeom>
          <a:noFill/>
          <a:ln w="57150">
            <a:noFill/>
            <a:miter lim="800000"/>
          </a:ln>
        </p:spPr>
        <p:txBody>
          <a:bodyPr wrap="squar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Pre-deep learning (1960–2009)</a:t>
            </a:r>
          </a:p>
        </p:txBody>
      </p:sp>
      <p:sp>
        <p:nvSpPr>
          <p:cNvPr id="2" name="Slide Number Placeholder 1"/>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white"/>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6</a:t>
            </a:fld>
            <a:endParaRPr kumimoji="0" lang="en-US" sz="2000" b="0" i="0" u="none" strike="noStrike" kern="1200" cap="all" spc="0" normalizeH="0" baseline="10000" noProof="0">
              <a:ln>
                <a:noFill/>
              </a:ln>
              <a:solidFill>
                <a:prstClr val="white"/>
              </a:solidFill>
              <a:effectLst/>
              <a:uLnTx/>
              <a:uFillTx/>
              <a:latin typeface="MetricHPE"/>
              <a:ea typeface="+mn-ea"/>
              <a:cs typeface="+mn-cs"/>
            </a:endParaRPr>
          </a:p>
        </p:txBody>
      </p:sp>
      <p:sp>
        <p:nvSpPr>
          <p:cNvPr id="13" name="TextBox 12"/>
          <p:cNvSpPr txBox="1"/>
          <p:nvPr/>
        </p:nvSpPr>
        <p:spPr>
          <a:xfrm>
            <a:off x="5683229" y="5313988"/>
            <a:ext cx="2446866" cy="440890"/>
          </a:xfrm>
          <a:prstGeom prst="rect">
            <a:avLst/>
          </a:prstGeom>
          <a:noFill/>
          <a:ln w="57150">
            <a:noFill/>
            <a:miter lim="800000"/>
          </a:ln>
        </p:spPr>
        <p:txBody>
          <a:bodyPr wrap="squar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Deep learning (’10–’16)</a:t>
            </a:r>
          </a:p>
        </p:txBody>
      </p:sp>
      <p:sp>
        <p:nvSpPr>
          <p:cNvPr id="14" name="TextBox 13"/>
          <p:cNvSpPr txBox="1"/>
          <p:nvPr/>
        </p:nvSpPr>
        <p:spPr>
          <a:xfrm>
            <a:off x="8474676" y="5313988"/>
            <a:ext cx="2863368" cy="440890"/>
          </a:xfrm>
          <a:prstGeom prst="rect">
            <a:avLst/>
          </a:prstGeom>
          <a:noFill/>
          <a:ln w="57150">
            <a:noFill/>
            <a:miter lim="800000"/>
          </a:ln>
        </p:spPr>
        <p:txBody>
          <a:bodyPr wrap="squar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Foundation models (’16–)</a:t>
            </a:r>
          </a:p>
        </p:txBody>
      </p:sp>
      <p:sp>
        <p:nvSpPr>
          <p:cNvPr id="3" name="Rectangle 2"/>
          <p:cNvSpPr/>
          <p:nvPr/>
        </p:nvSpPr>
        <p:spPr>
          <a:xfrm>
            <a:off x="1394468" y="6243586"/>
            <a:ext cx="3038460" cy="286232"/>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400" b="0" i="1" u="none" strike="noStrike" kern="1200" cap="none" spc="0" normalizeH="0" baseline="0" noProof="0" dirty="0">
                <a:ln>
                  <a:noFill/>
                </a:ln>
                <a:solidFill>
                  <a:srgbClr val="01A982"/>
                </a:solidFill>
                <a:effectLst/>
                <a:uLnTx/>
                <a:uFillTx/>
                <a:latin typeface="MetricHPE"/>
                <a:ea typeface="+mn-ea"/>
                <a:cs typeface="+mn-cs"/>
              </a:rPr>
              <a:t>Source: https://epochai.org</a:t>
            </a:r>
            <a:r>
              <a:rPr kumimoji="0" lang="en-US" sz="1400" b="0" i="1" u="none" strike="noStrike" kern="1200" cap="none" spc="0" normalizeH="0" baseline="0" noProof="0" dirty="0">
                <a:ln>
                  <a:noFill/>
                </a:ln>
                <a:solidFill>
                  <a:srgbClr val="01A982"/>
                </a:solidFill>
                <a:effectLst/>
                <a:uLnTx/>
                <a:uFillTx/>
                <a:latin typeface="MetricHPE"/>
                <a:ea typeface="+mn-ea"/>
                <a:cs typeface="+mn-cs"/>
                <a:hlinkClick r:id="rId5"/>
              </a:rPr>
              <a:t>.org</a:t>
            </a:r>
            <a:r>
              <a:rPr kumimoji="0" lang="en-US" sz="1400" b="0" i="1" u="none" strike="noStrike" kern="1200" cap="none" spc="0" normalizeH="0" baseline="0" noProof="0" dirty="0">
                <a:ln>
                  <a:noFill/>
                </a:ln>
                <a:solidFill>
                  <a:srgbClr val="01A982"/>
                </a:solidFill>
                <a:effectLst/>
                <a:uLnTx/>
                <a:uFillTx/>
                <a:latin typeface="MetricHPE"/>
                <a:ea typeface="+mn-ea"/>
                <a:cs typeface="+mn-cs"/>
              </a:rPr>
              <a:t> </a:t>
            </a:r>
          </a:p>
        </p:txBody>
      </p:sp>
      <p:sp>
        <p:nvSpPr>
          <p:cNvPr id="8" name="Rectangle 7">
            <a:extLst>
              <a:ext uri="{FF2B5EF4-FFF2-40B4-BE49-F238E27FC236}">
                <a16:creationId xmlns:a16="http://schemas.microsoft.com/office/drawing/2014/main" id="{2FCDE972-27C6-EE37-1C3D-42549CB852B6}"/>
              </a:ext>
            </a:extLst>
          </p:cNvPr>
          <p:cNvSpPr/>
          <p:nvPr/>
        </p:nvSpPr>
        <p:spPr bwMode="ltGray">
          <a:xfrm>
            <a:off x="875071" y="1308862"/>
            <a:ext cx="4120675" cy="62786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MetricHPE"/>
              <a:ea typeface="+mn-ea"/>
              <a:cs typeface="+mn-cs"/>
            </a:endParaRPr>
          </a:p>
        </p:txBody>
      </p:sp>
      <p:grpSp>
        <p:nvGrpSpPr>
          <p:cNvPr id="4" name="Group 3"/>
          <p:cNvGrpSpPr/>
          <p:nvPr/>
        </p:nvGrpSpPr>
        <p:grpSpPr>
          <a:xfrm>
            <a:off x="806245" y="1308862"/>
            <a:ext cx="10739187" cy="627864"/>
            <a:chOff x="702550" y="1431412"/>
            <a:chExt cx="10739187" cy="627864"/>
          </a:xfrm>
        </p:grpSpPr>
        <p:sp>
          <p:nvSpPr>
            <p:cNvPr id="16" name="TextBox 15"/>
            <p:cNvSpPr txBox="1"/>
            <p:nvPr/>
          </p:nvSpPr>
          <p:spPr>
            <a:xfrm>
              <a:off x="702550" y="1431412"/>
              <a:ext cx="4195779" cy="627864"/>
            </a:xfrm>
            <a:prstGeom prst="rect">
              <a:avLst/>
            </a:prstGeom>
            <a:noFill/>
            <a:ln w="57150">
              <a:noFill/>
              <a:miter lim="800000"/>
            </a:ln>
          </p:spPr>
          <p:txBody>
            <a:bodyPr wrap="square" lIns="91440" tIns="91440" rIns="91440" bIns="91440" rtlCol="0">
              <a:spAutoFit/>
            </a:bodyPr>
            <a:lstStyle/>
            <a:p>
              <a:pPr marL="0" marR="0" lvl="0" indent="0" algn="r" defTabSz="914400" rtl="0" eaLnBrk="1" fontAlgn="auto" latinLnBrk="0" hangingPunct="1">
                <a:lnSpc>
                  <a:spcPct val="90000"/>
                </a:lnSpc>
                <a:spcBef>
                  <a:spcPts val="4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One week of ORNL Frontier supercomputer </a:t>
              </a:r>
              <a:br>
                <a:rPr kumimoji="0" lang="en-US" sz="1800" b="0" i="0" u="none" strike="noStrike" kern="1200" cap="none" spc="0" normalizeH="0" baseline="0" noProof="0" dirty="0">
                  <a:ln>
                    <a:noFill/>
                  </a:ln>
                  <a:solidFill>
                    <a:prstClr val="white"/>
                  </a:solidFill>
                  <a:effectLst/>
                  <a:uLnTx/>
                  <a:uFillTx/>
                  <a:latin typeface="MetricHPE"/>
                  <a:ea typeface="+mn-ea"/>
                  <a:cs typeface="+mn-cs"/>
                </a:rPr>
              </a:br>
              <a:r>
                <a:rPr kumimoji="0" lang="en-US" sz="1400" b="0" i="1" u="none" strike="noStrike" kern="1200" cap="none" spc="0" normalizeH="0" baseline="0" noProof="0" dirty="0">
                  <a:ln>
                    <a:noFill/>
                  </a:ln>
                  <a:solidFill>
                    <a:prstClr val="white"/>
                  </a:solidFill>
                  <a:effectLst/>
                  <a:uLnTx/>
                  <a:uFillTx/>
                  <a:latin typeface="MetricHPE"/>
                  <a:ea typeface="+mn-ea"/>
                  <a:cs typeface="+mn-cs"/>
                </a:rPr>
                <a:t>(8 AI EXAFLOP/s, 40k GPUs)</a:t>
              </a:r>
            </a:p>
          </p:txBody>
        </p:sp>
        <p:cxnSp>
          <p:nvCxnSpPr>
            <p:cNvPr id="11" name="Straight Connector 10"/>
            <p:cNvCxnSpPr/>
            <p:nvPr/>
          </p:nvCxnSpPr>
          <p:spPr>
            <a:xfrm>
              <a:off x="4902521" y="1754459"/>
              <a:ext cx="6539216" cy="61123"/>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16F6D293-D987-0F6B-D747-5266E576318D}"/>
              </a:ext>
            </a:extLst>
          </p:cNvPr>
          <p:cNvSpPr/>
          <p:nvPr/>
        </p:nvSpPr>
        <p:spPr bwMode="ltGray">
          <a:xfrm>
            <a:off x="2088634" y="2401681"/>
            <a:ext cx="3152440" cy="60317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MetricHPE"/>
              <a:ea typeface="+mn-ea"/>
              <a:cs typeface="+mn-cs"/>
            </a:endParaRPr>
          </a:p>
        </p:txBody>
      </p:sp>
      <p:grpSp>
        <p:nvGrpSpPr>
          <p:cNvPr id="7" name="Group 6"/>
          <p:cNvGrpSpPr/>
          <p:nvPr/>
        </p:nvGrpSpPr>
        <p:grpSpPr>
          <a:xfrm>
            <a:off x="2088634" y="3533244"/>
            <a:ext cx="9308115" cy="627864"/>
            <a:chOff x="1984939" y="3655794"/>
            <a:chExt cx="9308115" cy="627864"/>
          </a:xfrm>
        </p:grpSpPr>
        <p:cxnSp>
          <p:nvCxnSpPr>
            <p:cNvPr id="18" name="Straight Connector 17"/>
            <p:cNvCxnSpPr/>
            <p:nvPr/>
          </p:nvCxnSpPr>
          <p:spPr>
            <a:xfrm>
              <a:off x="6000743" y="3978572"/>
              <a:ext cx="5292311" cy="35786"/>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84939" y="3655794"/>
              <a:ext cx="3978096" cy="627864"/>
            </a:xfrm>
            <a:prstGeom prst="rect">
              <a:avLst/>
            </a:prstGeom>
            <a:noFill/>
            <a:ln w="57150">
              <a:noFill/>
              <a:miter lim="800000"/>
            </a:ln>
          </p:spPr>
          <p:txBody>
            <a:bodyPr wrap="square" lIns="91440" tIns="91440" rIns="91440" bIns="91440" rtlCol="0">
              <a:spAutoFit/>
            </a:bodyPr>
            <a:lstStyle/>
            <a:p>
              <a:pPr marL="0" marR="0" lvl="0" indent="0" algn="r" defTabSz="914400" rtl="0" eaLnBrk="1" fontAlgn="auto" latinLnBrk="0" hangingPunct="1">
                <a:lnSpc>
                  <a:spcPct val="90000"/>
                </a:lnSpc>
                <a:spcBef>
                  <a:spcPts val="4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One week of iPhone 14 </a:t>
              </a:r>
              <a:br>
                <a:rPr kumimoji="0" lang="en-US" sz="1800" b="0" i="0" u="none" strike="noStrike" kern="1200" cap="none" spc="0" normalizeH="0" baseline="0" noProof="0" dirty="0">
                  <a:ln>
                    <a:noFill/>
                  </a:ln>
                  <a:solidFill>
                    <a:prstClr val="white"/>
                  </a:solidFill>
                  <a:effectLst/>
                  <a:uLnTx/>
                  <a:uFillTx/>
                  <a:latin typeface="MetricHPE"/>
                  <a:ea typeface="+mn-ea"/>
                  <a:cs typeface="+mn-cs"/>
                </a:rPr>
              </a:br>
              <a:r>
                <a:rPr kumimoji="0" lang="en-US" sz="1400" b="0" i="1" u="none" strike="noStrike" kern="1200" cap="none" spc="0" normalizeH="0" baseline="0" noProof="0" dirty="0">
                  <a:ln>
                    <a:noFill/>
                  </a:ln>
                  <a:solidFill>
                    <a:prstClr val="white"/>
                  </a:solidFill>
                  <a:effectLst/>
                  <a:uLnTx/>
                  <a:uFillTx/>
                  <a:latin typeface="MetricHPE"/>
                  <a:ea typeface="+mn-ea"/>
                  <a:cs typeface="+mn-cs"/>
                </a:rPr>
                <a:t>(2 AI TFLOP/s, 1 GPU)</a:t>
              </a:r>
            </a:p>
          </p:txBody>
        </p:sp>
      </p:grpSp>
      <p:sp>
        <p:nvSpPr>
          <p:cNvPr id="21" name="Rectangle 20">
            <a:extLst>
              <a:ext uri="{FF2B5EF4-FFF2-40B4-BE49-F238E27FC236}">
                <a16:creationId xmlns:a16="http://schemas.microsoft.com/office/drawing/2014/main" id="{AA8A93A7-6F2F-2961-7219-27F6594DC773}"/>
              </a:ext>
            </a:extLst>
          </p:cNvPr>
          <p:cNvSpPr/>
          <p:nvPr/>
        </p:nvSpPr>
        <p:spPr bwMode="ltGray">
          <a:xfrm>
            <a:off x="5771535" y="5357650"/>
            <a:ext cx="2261420" cy="3614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24" name="Rectangle 23">
            <a:extLst>
              <a:ext uri="{FF2B5EF4-FFF2-40B4-BE49-F238E27FC236}">
                <a16:creationId xmlns:a16="http://schemas.microsoft.com/office/drawing/2014/main" id="{E06AEC46-B9AD-D08B-92F4-1BF410EED51C}"/>
              </a:ext>
            </a:extLst>
          </p:cNvPr>
          <p:cNvSpPr/>
          <p:nvPr/>
        </p:nvSpPr>
        <p:spPr bwMode="ltGray">
          <a:xfrm>
            <a:off x="8662218" y="5357650"/>
            <a:ext cx="2467897" cy="36144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MetricHPE"/>
              <a:ea typeface="+mn-ea"/>
              <a:cs typeface="+mn-cs"/>
            </a:endParaRPr>
          </a:p>
        </p:txBody>
      </p:sp>
      <p:grpSp>
        <p:nvGrpSpPr>
          <p:cNvPr id="5" name="Group 4"/>
          <p:cNvGrpSpPr/>
          <p:nvPr/>
        </p:nvGrpSpPr>
        <p:grpSpPr>
          <a:xfrm>
            <a:off x="1240374" y="2376997"/>
            <a:ext cx="10305058" cy="627864"/>
            <a:chOff x="1136679" y="2499547"/>
            <a:chExt cx="10305058" cy="627864"/>
          </a:xfrm>
        </p:grpSpPr>
        <p:sp>
          <p:nvSpPr>
            <p:cNvPr id="23" name="TextBox 22"/>
            <p:cNvSpPr txBox="1"/>
            <p:nvPr/>
          </p:nvSpPr>
          <p:spPr>
            <a:xfrm>
              <a:off x="1136679" y="2499547"/>
              <a:ext cx="3978096" cy="627864"/>
            </a:xfrm>
            <a:prstGeom prst="rect">
              <a:avLst/>
            </a:prstGeom>
            <a:noFill/>
            <a:ln w="57150">
              <a:noFill/>
              <a:miter lim="800000"/>
            </a:ln>
          </p:spPr>
          <p:txBody>
            <a:bodyPr wrap="square" lIns="91440" tIns="91440" rIns="91440" bIns="91440" rtlCol="0">
              <a:spAutoFit/>
            </a:bodyPr>
            <a:lstStyle/>
            <a:p>
              <a:pPr marL="0" marR="0" lvl="0" indent="0" algn="r" defTabSz="914400" rtl="0" eaLnBrk="1" fontAlgn="auto" latinLnBrk="0" hangingPunct="1">
                <a:lnSpc>
                  <a:spcPct val="90000"/>
                </a:lnSpc>
                <a:spcBef>
                  <a:spcPts val="4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a:ea typeface="+mn-ea"/>
                  <a:cs typeface="+mn-cs"/>
                </a:rPr>
                <a:t>One week of accelerated server</a:t>
              </a:r>
              <a:br>
                <a:rPr kumimoji="0" lang="en-US" sz="1800" b="0" i="0" u="none" strike="noStrike" kern="1200" cap="none" spc="0" normalizeH="0" baseline="0" noProof="0" dirty="0">
                  <a:ln>
                    <a:noFill/>
                  </a:ln>
                  <a:solidFill>
                    <a:prstClr val="white"/>
                  </a:solidFill>
                  <a:effectLst/>
                  <a:uLnTx/>
                  <a:uFillTx/>
                  <a:latin typeface="MetricHPE"/>
                  <a:ea typeface="+mn-ea"/>
                  <a:cs typeface="+mn-cs"/>
                </a:rPr>
              </a:br>
              <a:r>
                <a:rPr kumimoji="0" lang="en-US" sz="1400" b="0" i="1" u="none" strike="noStrike" kern="1200" cap="none" spc="0" normalizeH="0" baseline="0" noProof="0" dirty="0">
                  <a:ln>
                    <a:noFill/>
                  </a:ln>
                  <a:solidFill>
                    <a:prstClr val="white"/>
                  </a:solidFill>
                  <a:effectLst/>
                  <a:uLnTx/>
                  <a:uFillTx/>
                  <a:latin typeface="MetricHPE"/>
                  <a:ea typeface="+mn-ea"/>
                  <a:cs typeface="+mn-cs"/>
                </a:rPr>
                <a:t>(6 AI PFLOP/s, 8 GPUs)</a:t>
              </a:r>
            </a:p>
          </p:txBody>
        </p:sp>
        <p:cxnSp>
          <p:nvCxnSpPr>
            <p:cNvPr id="22" name="Straight Connector 21"/>
            <p:cNvCxnSpPr/>
            <p:nvPr/>
          </p:nvCxnSpPr>
          <p:spPr>
            <a:xfrm>
              <a:off x="5151093" y="2815832"/>
              <a:ext cx="6290644" cy="43663"/>
            </a:xfrm>
            <a:prstGeom prst="line">
              <a:avLst/>
            </a:prstGeom>
            <a:ln w="381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349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C1F53A-7627-712E-DA9A-CFABAAFC7DD6}"/>
              </a:ext>
            </a:extLst>
          </p:cNvPr>
          <p:cNvSpPr>
            <a:spLocks noGrp="1"/>
          </p:cNvSpPr>
          <p:nvPr>
            <p:ph type="title"/>
          </p:nvPr>
        </p:nvSpPr>
        <p:spPr/>
        <p:txBody>
          <a:bodyPr/>
          <a:lstStyle/>
          <a:p>
            <a:r>
              <a:rPr lang="en-US" dirty="0"/>
              <a:t>Can supercomputing fix large-scale AI issues?</a:t>
            </a:r>
          </a:p>
        </p:txBody>
      </p:sp>
      <p:sp>
        <p:nvSpPr>
          <p:cNvPr id="8" name="Slide Number Placeholder 7">
            <a:extLst>
              <a:ext uri="{FF2B5EF4-FFF2-40B4-BE49-F238E27FC236}">
                <a16:creationId xmlns:a16="http://schemas.microsoft.com/office/drawing/2014/main" id="{2F96C7B9-C409-C3C4-11CF-673356202F83}"/>
              </a:ext>
            </a:extLst>
          </p:cNvPr>
          <p:cNvSpPr>
            <a:spLocks noGrp="1"/>
          </p:cNvSpPr>
          <p:nvPr>
            <p:ph type="sldNum" sz="quarter" idx="16"/>
          </p:nvPr>
        </p:nvSpPr>
        <p:spPr/>
        <p:txBody>
          <a:bodyPr/>
          <a:lstStyle/>
          <a:p>
            <a:pPr defTabSz="1088421">
              <a:buFontTx/>
              <a:buBlip>
                <a:blip r:embed="rId2"/>
              </a:buBlip>
            </a:pPr>
            <a:fld id="{104FC826-72BB-4AF1-BA01-A94F7396A7DC}" type="slidenum">
              <a:rPr lang="en-US" smtClean="0"/>
              <a:pPr defTabSz="1088421">
                <a:buFontTx/>
                <a:buBlip>
                  <a:blip r:embed="rId2"/>
                </a:buBlip>
              </a:pPr>
              <a:t>7</a:t>
            </a:fld>
            <a:endParaRPr lang="en-US" dirty="0"/>
          </a:p>
        </p:txBody>
      </p:sp>
      <p:sp>
        <p:nvSpPr>
          <p:cNvPr id="7" name="Footer Placeholder 6">
            <a:extLst>
              <a:ext uri="{FF2B5EF4-FFF2-40B4-BE49-F238E27FC236}">
                <a16:creationId xmlns:a16="http://schemas.microsoft.com/office/drawing/2014/main" id="{5373ABD7-A3F9-8B42-1712-BDA8EC2C5F59}"/>
              </a:ext>
            </a:extLst>
          </p:cNvPr>
          <p:cNvSpPr>
            <a:spLocks noGrp="1"/>
          </p:cNvSpPr>
          <p:nvPr>
            <p:ph type="ftr" sz="quarter" idx="4294967295"/>
          </p:nvPr>
        </p:nvSpPr>
        <p:spPr>
          <a:xfrm>
            <a:off x="4710113" y="6129338"/>
            <a:ext cx="7481887" cy="411162"/>
          </a:xfrm>
          <a:prstGeom prst="rect">
            <a:avLst/>
          </a:prstGeom>
        </p:spPr>
        <p:txBody>
          <a:bodyPr/>
          <a:lstStyle/>
          <a:p>
            <a:r>
              <a:rPr lang="en-US"/>
              <a:t>Confidential</a:t>
            </a:r>
            <a:endParaRPr lang="en-US" dirty="0"/>
          </a:p>
        </p:txBody>
      </p:sp>
    </p:spTree>
    <p:extLst>
      <p:ext uri="{BB962C8B-B14F-4D97-AF65-F5344CB8AC3E}">
        <p14:creationId xmlns:p14="http://schemas.microsoft.com/office/powerpoint/2010/main" val="632413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1ED91-CF89-2A65-C878-05DE38EEF3B7}"/>
              </a:ext>
            </a:extLst>
          </p:cNvPr>
          <p:cNvSpPr>
            <a:spLocks noGrp="1"/>
          </p:cNvSpPr>
          <p:nvPr>
            <p:ph type="body" sz="quarter" idx="13"/>
          </p:nvPr>
        </p:nvSpPr>
        <p:spPr/>
        <p:txBody>
          <a:bodyPr/>
          <a:lstStyle/>
          <a:p>
            <a:r>
              <a:rPr lang="en-US"/>
              <a:t>(100+ jobs using &gt;100 GPUs)</a:t>
            </a:r>
          </a:p>
        </p:txBody>
      </p:sp>
      <p:sp>
        <p:nvSpPr>
          <p:cNvPr id="10" name="Title 3">
            <a:extLst>
              <a:ext uri="{FF2B5EF4-FFF2-40B4-BE49-F238E27FC236}">
                <a16:creationId xmlns:a16="http://schemas.microsoft.com/office/drawing/2014/main" id="{701C68B8-298B-B021-DFA8-BA441F9F8192}"/>
              </a:ext>
            </a:extLst>
          </p:cNvPr>
          <p:cNvSpPr>
            <a:spLocks noGrp="1"/>
          </p:cNvSpPr>
          <p:nvPr>
            <p:ph type="title"/>
          </p:nvPr>
        </p:nvSpPr>
        <p:spPr/>
        <p:txBody>
          <a:bodyPr/>
          <a:lstStyle/>
          <a:p>
            <a:r>
              <a:rPr lang="en-US" dirty="0"/>
              <a:t>Many are reporting high failure rates for cloud GPUs</a:t>
            </a:r>
          </a:p>
        </p:txBody>
      </p:sp>
      <p:sp>
        <p:nvSpPr>
          <p:cNvPr id="5" name="Slide Number Placeholder 4">
            <a:extLst>
              <a:ext uri="{FF2B5EF4-FFF2-40B4-BE49-F238E27FC236}">
                <a16:creationId xmlns:a16="http://schemas.microsoft.com/office/drawing/2014/main" id="{A7AD048C-7695-5673-B90F-CA2E558527F5}"/>
              </a:ext>
            </a:extLst>
          </p:cNvPr>
          <p:cNvSpPr>
            <a:spLocks noGrp="1"/>
          </p:cNvSpPr>
          <p:nvPr>
            <p:ph type="sldNum" sz="quarter" idx="20"/>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2"/>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2"/>
                </a:buBlip>
                <a:tabLst/>
                <a:defRPr/>
              </a:pPr>
              <a:t>8</a:t>
            </a:fld>
            <a:endParaRPr kumimoji="0" lang="en-US" sz="2000" b="0" i="0" u="none" strike="noStrike" kern="1200" cap="all" spc="0" normalizeH="0" baseline="10000" noProof="0">
              <a:ln>
                <a:noFill/>
              </a:ln>
              <a:solidFill>
                <a:prstClr val="black"/>
              </a:solidFill>
              <a:effectLst/>
              <a:uLnTx/>
              <a:uFillTx/>
              <a:latin typeface="MetricHPE"/>
              <a:ea typeface="+mn-ea"/>
              <a:cs typeface="+mn-cs"/>
            </a:endParaRPr>
          </a:p>
        </p:txBody>
      </p:sp>
      <p:pic>
        <p:nvPicPr>
          <p:cNvPr id="1026" name="Picture 2" descr="Refer to caption">
            <a:extLst>
              <a:ext uri="{FF2B5EF4-FFF2-40B4-BE49-F238E27FC236}">
                <a16:creationId xmlns:a16="http://schemas.microsoft.com/office/drawing/2014/main" id="{067B1E32-EE09-9D5C-F9C6-D542FBEA1C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93" y="2000459"/>
            <a:ext cx="5965552" cy="4019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27C221-F3A7-D597-D2BD-0F2174606536}"/>
              </a:ext>
            </a:extLst>
          </p:cNvPr>
          <p:cNvSpPr txBox="1"/>
          <p:nvPr/>
        </p:nvSpPr>
        <p:spPr>
          <a:xfrm>
            <a:off x="5965552" y="3192956"/>
            <a:ext cx="5683807" cy="276999"/>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etricHPE" panose="020B0503030202060203" pitchFamily="34" charset="77"/>
                <a:ea typeface="+mn-ea"/>
                <a:cs typeface="+mn-cs"/>
              </a:rPr>
              <a:t>Reference: </a:t>
            </a:r>
            <a:r>
              <a:rPr kumimoji="0" lang="en-US" sz="1200" b="0" i="0" u="none" strike="noStrike" kern="1200" cap="none" spc="0" normalizeH="0" baseline="0" noProof="0" dirty="0">
                <a:ln>
                  <a:noFill/>
                </a:ln>
                <a:solidFill>
                  <a:srgbClr val="000000"/>
                </a:solidFill>
                <a:effectLst/>
                <a:uLnTx/>
                <a:uFillTx/>
                <a:latin typeface="MetricHPE" panose="020B0503030202060203" pitchFamily="34" charset="77"/>
                <a:ea typeface="+mn-ea"/>
                <a:cs typeface="+mn-cs"/>
                <a:hlinkClick r:id="rId4"/>
              </a:rPr>
              <a:t>Unicron: Economizing Self-Healing LLM Training at Scale</a:t>
            </a:r>
            <a:endParaRPr kumimoji="0" lang="en-US" sz="1200" b="0" i="0" u="none" strike="noStrike" kern="1200" cap="none" spc="0" normalizeH="0" baseline="0" noProof="0" dirty="0">
              <a:ln>
                <a:noFill/>
              </a:ln>
              <a:solidFill>
                <a:srgbClr val="000000"/>
              </a:solidFill>
              <a:effectLst/>
              <a:uLnTx/>
              <a:uFillTx/>
              <a:latin typeface="MetricHPE" panose="020B0503030202060203" pitchFamily="34" charset="77"/>
              <a:ea typeface="+mn-ea"/>
              <a:cs typeface="+mn-cs"/>
            </a:endParaRPr>
          </a:p>
        </p:txBody>
      </p:sp>
      <p:pic>
        <p:nvPicPr>
          <p:cNvPr id="1030" name="Picture 6" descr="Refer to caption">
            <a:extLst>
              <a:ext uri="{FF2B5EF4-FFF2-40B4-BE49-F238E27FC236}">
                <a16:creationId xmlns:a16="http://schemas.microsoft.com/office/drawing/2014/main" id="{FFD0C3DE-74F6-8606-9C3F-A3019757C98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32880" y="1365698"/>
            <a:ext cx="6098746" cy="1762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D3D1909-FD2C-E2D9-BD56-C45DA664FE45}"/>
              </a:ext>
            </a:extLst>
          </p:cNvPr>
          <p:cNvSpPr txBox="1"/>
          <p:nvPr/>
        </p:nvSpPr>
        <p:spPr>
          <a:xfrm>
            <a:off x="727865" y="1394922"/>
            <a:ext cx="3590374" cy="369332"/>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etricHPE"/>
                <a:ea typeface="+mn-ea"/>
                <a:cs typeface="+mn-cs"/>
              </a:rPr>
              <a:t>Error types</a:t>
            </a:r>
            <a:endParaRPr kumimoji="0" lang="en-US" sz="1400" b="1" i="0" u="none" strike="noStrike" kern="1200" cap="none" spc="0" normalizeH="0" baseline="0" noProof="0">
              <a:ln>
                <a:noFill/>
              </a:ln>
              <a:solidFill>
                <a:prstClr val="black"/>
              </a:solidFill>
              <a:effectLst/>
              <a:uLnTx/>
              <a:uFillTx/>
              <a:latin typeface="MetricHPE"/>
              <a:ea typeface="+mn-ea"/>
              <a:cs typeface="+mn-cs"/>
            </a:endParaRPr>
          </a:p>
        </p:txBody>
      </p:sp>
      <p:sp>
        <p:nvSpPr>
          <p:cNvPr id="13" name="TextBox 12">
            <a:extLst>
              <a:ext uri="{FF2B5EF4-FFF2-40B4-BE49-F238E27FC236}">
                <a16:creationId xmlns:a16="http://schemas.microsoft.com/office/drawing/2014/main" id="{1398E09D-A600-0ED1-7B0C-2ED42CEFB19F}"/>
              </a:ext>
            </a:extLst>
          </p:cNvPr>
          <p:cNvSpPr txBox="1"/>
          <p:nvPr/>
        </p:nvSpPr>
        <p:spPr>
          <a:xfrm>
            <a:off x="5447035" y="1034879"/>
            <a:ext cx="3156501" cy="369332"/>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etricHPE"/>
                <a:ea typeface="+mn-ea"/>
                <a:cs typeface="+mn-cs"/>
              </a:rPr>
              <a:t>Troubleshooting</a:t>
            </a:r>
            <a:endParaRPr kumimoji="0" lang="en-US" sz="1400" b="1" i="0" u="none" strike="noStrike" kern="1200" cap="none" spc="0" normalizeH="0" baseline="0" noProof="0">
              <a:ln>
                <a:noFill/>
              </a:ln>
              <a:solidFill>
                <a:prstClr val="black"/>
              </a:solidFill>
              <a:effectLst/>
              <a:uLnTx/>
              <a:uFillTx/>
              <a:latin typeface="MetricHPE"/>
              <a:ea typeface="+mn-ea"/>
              <a:cs typeface="+mn-cs"/>
            </a:endParaRPr>
          </a:p>
        </p:txBody>
      </p:sp>
      <p:sp>
        <p:nvSpPr>
          <p:cNvPr id="14" name="TextBox 13">
            <a:extLst>
              <a:ext uri="{FF2B5EF4-FFF2-40B4-BE49-F238E27FC236}">
                <a16:creationId xmlns:a16="http://schemas.microsoft.com/office/drawing/2014/main" id="{E3B4135A-C233-50F2-113D-90C4CDB4C794}"/>
              </a:ext>
            </a:extLst>
          </p:cNvPr>
          <p:cNvSpPr txBox="1"/>
          <p:nvPr/>
        </p:nvSpPr>
        <p:spPr>
          <a:xfrm>
            <a:off x="6032879" y="3778619"/>
            <a:ext cx="5616479" cy="369332"/>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etricHPE"/>
                <a:ea typeface="+mn-ea"/>
                <a:cs typeface="+mn-cs"/>
              </a:rPr>
              <a:t>Training instability (Algorithm and Model architecture)</a:t>
            </a:r>
            <a:endParaRPr kumimoji="0" lang="en-US" sz="1400" b="1" i="0" u="none" strike="noStrike" kern="1200" cap="none" spc="0" normalizeH="0" baseline="0" noProof="0">
              <a:ln>
                <a:noFill/>
              </a:ln>
              <a:solidFill>
                <a:prstClr val="black"/>
              </a:solidFill>
              <a:effectLst/>
              <a:uLnTx/>
              <a:uFillTx/>
              <a:latin typeface="MetricHPE"/>
              <a:ea typeface="+mn-ea"/>
              <a:cs typeface="+mn-cs"/>
            </a:endParaRPr>
          </a:p>
        </p:txBody>
      </p:sp>
      <p:pic>
        <p:nvPicPr>
          <p:cNvPr id="15" name="Picture 14">
            <a:extLst>
              <a:ext uri="{FF2B5EF4-FFF2-40B4-BE49-F238E27FC236}">
                <a16:creationId xmlns:a16="http://schemas.microsoft.com/office/drawing/2014/main" id="{F1C57F60-CFFD-7050-6904-01DD3DC20053}"/>
              </a:ext>
            </a:extLst>
          </p:cNvPr>
          <p:cNvPicPr>
            <a:picLocks noChangeAspect="1"/>
          </p:cNvPicPr>
          <p:nvPr/>
        </p:nvPicPr>
        <p:blipFill>
          <a:blip r:embed="rId6"/>
          <a:stretch>
            <a:fillRect/>
          </a:stretch>
        </p:blipFill>
        <p:spPr>
          <a:xfrm>
            <a:off x="6185467" y="4438939"/>
            <a:ext cx="2796988" cy="1536450"/>
          </a:xfrm>
          <a:prstGeom prst="rect">
            <a:avLst/>
          </a:prstGeom>
        </p:spPr>
      </p:pic>
      <p:pic>
        <p:nvPicPr>
          <p:cNvPr id="16" name="Picture 2" descr="104B-176B-overlap-24B-tokens">
            <a:extLst>
              <a:ext uri="{FF2B5EF4-FFF2-40B4-BE49-F238E27FC236}">
                <a16:creationId xmlns:a16="http://schemas.microsoft.com/office/drawing/2014/main" id="{850C4F27-C118-6BE5-72BA-B8C3E3E34F2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8973617" y="4185689"/>
            <a:ext cx="2810396" cy="17008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40BFEB8-15E2-6C58-F941-E95A6A7C55E7}"/>
              </a:ext>
            </a:extLst>
          </p:cNvPr>
          <p:cNvSpPr txBox="1"/>
          <p:nvPr/>
        </p:nvSpPr>
        <p:spPr>
          <a:xfrm>
            <a:off x="8854753" y="5869731"/>
            <a:ext cx="3459783" cy="276999"/>
          </a:xfrm>
          <a:prstGeom prst="rect">
            <a:avLst/>
          </a:prstGeom>
          <a:noFill/>
          <a:ln w="571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hlinkClick r:id="rId8"/>
              </a:rPr>
              <a:t>https://github.com/bigscience-workshop/bigscience/</a:t>
            </a:r>
            <a:r>
              <a:rPr kumimoji="0" lang="en-US" sz="1200" b="0" i="0" u="none" strike="noStrike" kern="1200" cap="none" spc="0" normalizeH="0" baseline="0" noProof="0" dirty="0">
                <a:ln>
                  <a:noFill/>
                </a:ln>
                <a:solidFill>
                  <a:prstClr val="black"/>
                </a:solidFill>
                <a:effectLst/>
                <a:uLnTx/>
                <a:uFillTx/>
                <a:latin typeface="MetricHPE"/>
                <a:ea typeface="+mn-ea"/>
                <a:cs typeface="+mn-cs"/>
              </a:rPr>
              <a:t> </a:t>
            </a:r>
          </a:p>
        </p:txBody>
      </p:sp>
      <p:sp>
        <p:nvSpPr>
          <p:cNvPr id="20" name="TextBox 19">
            <a:extLst>
              <a:ext uri="{FF2B5EF4-FFF2-40B4-BE49-F238E27FC236}">
                <a16:creationId xmlns:a16="http://schemas.microsoft.com/office/drawing/2014/main" id="{3E2851AD-ABED-E18C-80CE-F75D00A8F739}"/>
              </a:ext>
            </a:extLst>
          </p:cNvPr>
          <p:cNvSpPr txBox="1"/>
          <p:nvPr/>
        </p:nvSpPr>
        <p:spPr>
          <a:xfrm>
            <a:off x="6514512" y="5879540"/>
            <a:ext cx="3689842" cy="276999"/>
          </a:xfrm>
          <a:prstGeom prst="rect">
            <a:avLst/>
          </a:prstGeom>
          <a:noFill/>
          <a:ln w="571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hlinkClick r:id="rId9"/>
              </a:rPr>
              <a:t>https://arxiv.org/pdf/2304.09871.pdf</a:t>
            </a:r>
            <a:r>
              <a:rPr kumimoji="0" lang="en-US" sz="1200" b="0" i="0" u="none" strike="noStrike" kern="1200" cap="none" spc="0" normalizeH="0" baseline="0" noProof="0" dirty="0">
                <a:ln>
                  <a:noFill/>
                </a:ln>
                <a:solidFill>
                  <a:prstClr val="black"/>
                </a:solidFill>
                <a:effectLst/>
                <a:uLnTx/>
                <a:uFillTx/>
                <a:latin typeface="MetricHPE"/>
                <a:ea typeface="+mn-ea"/>
                <a:cs typeface="+mn-cs"/>
              </a:rPr>
              <a:t> </a:t>
            </a:r>
          </a:p>
        </p:txBody>
      </p:sp>
    </p:spTree>
    <p:extLst>
      <p:ext uri="{BB962C8B-B14F-4D97-AF65-F5344CB8AC3E}">
        <p14:creationId xmlns:p14="http://schemas.microsoft.com/office/powerpoint/2010/main" val="19096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0B66F2-6936-2407-0E6A-EEAE54C10962}"/>
              </a:ext>
            </a:extLst>
          </p:cNvPr>
          <p:cNvSpPr>
            <a:spLocks noGrp="1"/>
          </p:cNvSpPr>
          <p:nvPr>
            <p:ph type="ftr" sz="quarter" idx="18"/>
          </p:nvPr>
        </p:nvSpPr>
        <p:spPr/>
        <p:txBody>
          <a:bodyPr/>
          <a:lstStyle/>
          <a:p>
            <a:r>
              <a:rPr lang="en-US" dirty="0"/>
              <a:t>Confidential | Authorized </a:t>
            </a:r>
          </a:p>
        </p:txBody>
      </p:sp>
      <p:sp>
        <p:nvSpPr>
          <p:cNvPr id="3" name="Slide Number Placeholder 2">
            <a:extLst>
              <a:ext uri="{FF2B5EF4-FFF2-40B4-BE49-F238E27FC236}">
                <a16:creationId xmlns:a16="http://schemas.microsoft.com/office/drawing/2014/main" id="{AE901247-0F8D-B25A-FA5F-11DDBBFD4784}"/>
              </a:ext>
            </a:extLst>
          </p:cNvPr>
          <p:cNvSpPr>
            <a:spLocks noGrp="1"/>
          </p:cNvSpPr>
          <p:nvPr>
            <p:ph type="sldNum" sz="quarter" idx="19"/>
          </p:nvPr>
        </p:nvSpPr>
        <p:spPr/>
        <p:txBody>
          <a:bodyPr/>
          <a:lstStyle/>
          <a:p>
            <a:pPr defTabSz="1088421">
              <a:buFontTx/>
              <a:buBlip>
                <a:blip r:embed="rId3"/>
              </a:buBlip>
            </a:pPr>
            <a:fld id="{104FC826-72BB-4AF1-BA01-A94F7396A7DC}" type="slidenum">
              <a:rPr lang="en-US" smtClean="0"/>
              <a:pPr defTabSz="1088421">
                <a:buFontTx/>
                <a:buBlip>
                  <a:blip r:embed="rId3"/>
                </a:buBlip>
              </a:pPr>
              <a:t>9</a:t>
            </a:fld>
            <a:endParaRPr lang="en-US"/>
          </a:p>
        </p:txBody>
      </p:sp>
      <p:sp>
        <p:nvSpPr>
          <p:cNvPr id="5" name="Title 4">
            <a:extLst>
              <a:ext uri="{FF2B5EF4-FFF2-40B4-BE49-F238E27FC236}">
                <a16:creationId xmlns:a16="http://schemas.microsoft.com/office/drawing/2014/main" id="{302500F1-2EB8-3872-9858-E44F2FCB5C97}"/>
              </a:ext>
            </a:extLst>
          </p:cNvPr>
          <p:cNvSpPr>
            <a:spLocks noGrp="1"/>
          </p:cNvSpPr>
          <p:nvPr>
            <p:ph type="title"/>
          </p:nvPr>
        </p:nvSpPr>
        <p:spPr/>
        <p:txBody>
          <a:bodyPr/>
          <a:lstStyle/>
          <a:p>
            <a:r>
              <a:rPr lang="en-US" dirty="0"/>
              <a:t>Strong-scaling workloads call for something different than today’s cloud</a:t>
            </a:r>
          </a:p>
        </p:txBody>
      </p:sp>
      <p:pic>
        <p:nvPicPr>
          <p:cNvPr id="7" name="Graphic 6">
            <a:extLst>
              <a:ext uri="{FF2B5EF4-FFF2-40B4-BE49-F238E27FC236}">
                <a16:creationId xmlns:a16="http://schemas.microsoft.com/office/drawing/2014/main" id="{1EFE73E7-EB68-05A8-C958-8DD174D6B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3388" y="1037142"/>
            <a:ext cx="8290225" cy="5020740"/>
          </a:xfrm>
          <a:prstGeom prst="rect">
            <a:avLst/>
          </a:prstGeom>
        </p:spPr>
      </p:pic>
      <p:sp>
        <p:nvSpPr>
          <p:cNvPr id="8" name="Rectangle 7">
            <a:extLst>
              <a:ext uri="{FF2B5EF4-FFF2-40B4-BE49-F238E27FC236}">
                <a16:creationId xmlns:a16="http://schemas.microsoft.com/office/drawing/2014/main" id="{A492CB54-82C0-6A4E-B072-AAE6E724C2A6}"/>
              </a:ext>
            </a:extLst>
          </p:cNvPr>
          <p:cNvSpPr/>
          <p:nvPr/>
        </p:nvSpPr>
        <p:spPr bwMode="ltGray">
          <a:xfrm>
            <a:off x="2454442" y="1419726"/>
            <a:ext cx="1443790" cy="3850106"/>
          </a:xfrm>
          <a:prstGeom prst="rect">
            <a:avLst/>
          </a:prstGeom>
          <a:solidFill>
            <a:srgbClr val="B9E9F6">
              <a:alpha val="52157"/>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sp>
        <p:nvSpPr>
          <p:cNvPr id="9" name="TextBox 8">
            <a:extLst>
              <a:ext uri="{FF2B5EF4-FFF2-40B4-BE49-F238E27FC236}">
                <a16:creationId xmlns:a16="http://schemas.microsoft.com/office/drawing/2014/main" id="{D77BBE2E-B19A-75BB-0895-FF00BFC3CCC8}"/>
              </a:ext>
            </a:extLst>
          </p:cNvPr>
          <p:cNvSpPr txBox="1"/>
          <p:nvPr/>
        </p:nvSpPr>
        <p:spPr>
          <a:xfrm>
            <a:off x="2502568" y="1443789"/>
            <a:ext cx="1347537" cy="401362"/>
          </a:xfrm>
          <a:prstGeom prst="rect">
            <a:avLst/>
          </a:prstGeom>
          <a:noFill/>
          <a:ln w="57150">
            <a:noFill/>
            <a:miter lim="800000"/>
          </a:ln>
        </p:spPr>
        <p:txBody>
          <a:bodyPr wrap="non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r>
              <a:rPr lang="en-US" dirty="0">
                <a:solidFill>
                  <a:srgbClr val="0070C0"/>
                </a:solidFill>
              </a:rPr>
              <a:t>99.5% Uptime</a:t>
            </a:r>
          </a:p>
        </p:txBody>
      </p:sp>
      <p:sp>
        <p:nvSpPr>
          <p:cNvPr id="15" name="Rectangle 14">
            <a:extLst>
              <a:ext uri="{FF2B5EF4-FFF2-40B4-BE49-F238E27FC236}">
                <a16:creationId xmlns:a16="http://schemas.microsoft.com/office/drawing/2014/main" id="{4972B37C-A767-6F27-2F71-5474D9F59731}"/>
              </a:ext>
            </a:extLst>
          </p:cNvPr>
          <p:cNvSpPr/>
          <p:nvPr/>
        </p:nvSpPr>
        <p:spPr bwMode="ltGray">
          <a:xfrm>
            <a:off x="7462276" y="3681659"/>
            <a:ext cx="2572061" cy="146462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sp>
        <p:nvSpPr>
          <p:cNvPr id="10" name="Rectangle 9">
            <a:extLst>
              <a:ext uri="{FF2B5EF4-FFF2-40B4-BE49-F238E27FC236}">
                <a16:creationId xmlns:a16="http://schemas.microsoft.com/office/drawing/2014/main" id="{0B5D80B7-D2CC-3016-7F38-B1FFDB6CAB72}"/>
              </a:ext>
            </a:extLst>
          </p:cNvPr>
          <p:cNvSpPr/>
          <p:nvPr/>
        </p:nvSpPr>
        <p:spPr bwMode="ltGray">
          <a:xfrm>
            <a:off x="3898231" y="1419726"/>
            <a:ext cx="794085" cy="3850106"/>
          </a:xfrm>
          <a:prstGeom prst="rect">
            <a:avLst/>
          </a:prstGeom>
          <a:solidFill>
            <a:schemeClr val="accent3">
              <a:lumMod val="20000"/>
              <a:lumOff val="80000"/>
              <a:alpha val="52157"/>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sp>
        <p:nvSpPr>
          <p:cNvPr id="12" name="TextBox 11">
            <a:extLst>
              <a:ext uri="{FF2B5EF4-FFF2-40B4-BE49-F238E27FC236}">
                <a16:creationId xmlns:a16="http://schemas.microsoft.com/office/drawing/2014/main" id="{66E83EA9-CB08-1281-0316-E7183323F9F3}"/>
              </a:ext>
            </a:extLst>
          </p:cNvPr>
          <p:cNvSpPr txBox="1"/>
          <p:nvPr/>
        </p:nvSpPr>
        <p:spPr>
          <a:xfrm>
            <a:off x="3946358" y="1808929"/>
            <a:ext cx="794085" cy="369332"/>
          </a:xfrm>
          <a:prstGeom prst="rect">
            <a:avLst/>
          </a:prstGeom>
          <a:noFill/>
          <a:ln w="57150">
            <a:noFill/>
            <a:miter lim="800000"/>
          </a:ln>
        </p:spPr>
        <p:txBody>
          <a:bodyPr wrap="square">
            <a:spAutoFit/>
          </a:bodyPr>
          <a:lstStyle/>
          <a:p>
            <a:r>
              <a:rPr lang="en-US" dirty="0">
                <a:solidFill>
                  <a:schemeClr val="accent3"/>
                </a:solidFill>
              </a:rPr>
              <a:t>99.9% </a:t>
            </a:r>
          </a:p>
        </p:txBody>
      </p:sp>
      <p:graphicFrame>
        <p:nvGraphicFramePr>
          <p:cNvPr id="13" name="Table 12">
            <a:extLst>
              <a:ext uri="{FF2B5EF4-FFF2-40B4-BE49-F238E27FC236}">
                <a16:creationId xmlns:a16="http://schemas.microsoft.com/office/drawing/2014/main" id="{6C41187B-B44D-8635-FCC8-05A7440D1312}"/>
              </a:ext>
            </a:extLst>
          </p:cNvPr>
          <p:cNvGraphicFramePr>
            <a:graphicFrameLocks noGrp="1"/>
          </p:cNvGraphicFramePr>
          <p:nvPr>
            <p:extLst>
              <p:ext uri="{D42A27DB-BD31-4B8C-83A1-F6EECF244321}">
                <p14:modId xmlns:p14="http://schemas.microsoft.com/office/powerpoint/2010/main" val="72091395"/>
              </p:ext>
            </p:extLst>
          </p:nvPr>
        </p:nvGraphicFramePr>
        <p:xfrm>
          <a:off x="7662843" y="3834955"/>
          <a:ext cx="1956804" cy="762000"/>
        </p:xfrm>
        <a:graphic>
          <a:graphicData uri="http://schemas.openxmlformats.org/drawingml/2006/table">
            <a:tbl>
              <a:tblPr>
                <a:tableStyleId>{5C22544A-7EE6-4342-B048-85BDC9FD1C3A}</a:tableStyleId>
              </a:tblPr>
              <a:tblGrid>
                <a:gridCol w="1956804">
                  <a:extLst>
                    <a:ext uri="{9D8B030D-6E8A-4147-A177-3AD203B41FA5}">
                      <a16:colId xmlns:a16="http://schemas.microsoft.com/office/drawing/2014/main" val="3696246407"/>
                    </a:ext>
                  </a:extLst>
                </a:gridCol>
              </a:tblGrid>
              <a:tr h="190500">
                <a:tc>
                  <a:txBody>
                    <a:bodyPr/>
                    <a:lstStyle/>
                    <a:p>
                      <a:pPr algn="l" fontAlgn="b"/>
                      <a:r>
                        <a:rPr lang="en-CA" sz="1100" b="1" u="none" strike="noStrike" dirty="0">
                          <a:effectLst/>
                        </a:rPr>
                        <a:t>Assumptions</a:t>
                      </a:r>
                      <a:endParaRPr lang="en-CA" sz="11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623842374"/>
                  </a:ext>
                </a:extLst>
              </a:tr>
              <a:tr h="190500">
                <a:tc>
                  <a:txBody>
                    <a:bodyPr/>
                    <a:lstStyle/>
                    <a:p>
                      <a:pPr algn="l" fontAlgn="b"/>
                      <a:r>
                        <a:rPr lang="en-CA" sz="1100" u="none" strike="noStrike" dirty="0">
                          <a:effectLst/>
                        </a:rPr>
                        <a:t>Failure recovery time : 1h</a:t>
                      </a:r>
                      <a:endParaRPr lang="en-CA"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46840806"/>
                  </a:ext>
                </a:extLst>
              </a:tr>
              <a:tr h="190500">
                <a:tc>
                  <a:txBody>
                    <a:bodyPr/>
                    <a:lstStyle/>
                    <a:p>
                      <a:pPr algn="l" fontAlgn="b"/>
                      <a:r>
                        <a:rPr lang="en-CA" sz="1100" u="none" strike="noStrike" dirty="0">
                          <a:effectLst/>
                        </a:rPr>
                        <a:t>Job duration : 24h</a:t>
                      </a:r>
                      <a:endParaRPr lang="en-CA"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484281525"/>
                  </a:ext>
                </a:extLst>
              </a:tr>
              <a:tr h="190500">
                <a:tc>
                  <a:txBody>
                    <a:bodyPr/>
                    <a:lstStyle/>
                    <a:p>
                      <a:pPr algn="l" fontAlgn="b"/>
                      <a:r>
                        <a:rPr lang="en-CA" sz="1100" u="none" strike="noStrike" dirty="0">
                          <a:effectLst/>
                        </a:rPr>
                        <a:t>Failure probability at time t</a:t>
                      </a:r>
                      <a:endParaRPr lang="en-CA"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600701535"/>
                  </a:ext>
                </a:extLst>
              </a:tr>
            </a:tbl>
          </a:graphicData>
        </a:graphic>
      </p:graphicFrame>
      <p:pic>
        <p:nvPicPr>
          <p:cNvPr id="14" name="Picture 13" descr="Screen Clipping">
            <a:extLst>
              <a:ext uri="{FF2B5EF4-FFF2-40B4-BE49-F238E27FC236}">
                <a16:creationId xmlns:a16="http://schemas.microsoft.com/office/drawing/2014/main" id="{00000000-0008-0000-0000-00000500000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70858" y="4339242"/>
            <a:ext cx="473093" cy="320722"/>
          </a:xfrm>
          <a:prstGeom prst="rect">
            <a:avLst/>
          </a:prstGeom>
        </p:spPr>
      </p:pic>
      <p:pic>
        <p:nvPicPr>
          <p:cNvPr id="16" name="Picture 15" descr="Screen Clipping">
            <a:extLst>
              <a:ext uri="{FF2B5EF4-FFF2-40B4-BE49-F238E27FC236}">
                <a16:creationId xmlns:a16="http://schemas.microsoft.com/office/drawing/2014/main" id="{00000000-0008-0000-0000-00000600000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07337" y="4641994"/>
            <a:ext cx="987759" cy="459248"/>
          </a:xfrm>
          <a:prstGeom prst="rect">
            <a:avLst/>
          </a:prstGeom>
        </p:spPr>
      </p:pic>
      <p:graphicFrame>
        <p:nvGraphicFramePr>
          <p:cNvPr id="17" name="Table 16">
            <a:extLst>
              <a:ext uri="{FF2B5EF4-FFF2-40B4-BE49-F238E27FC236}">
                <a16:creationId xmlns:a16="http://schemas.microsoft.com/office/drawing/2014/main" id="{2FE6A555-B60A-EF91-9914-286547B42861}"/>
              </a:ext>
            </a:extLst>
          </p:cNvPr>
          <p:cNvGraphicFramePr>
            <a:graphicFrameLocks noGrp="1"/>
          </p:cNvGraphicFramePr>
          <p:nvPr>
            <p:extLst>
              <p:ext uri="{D42A27DB-BD31-4B8C-83A1-F6EECF244321}">
                <p14:modId xmlns:p14="http://schemas.microsoft.com/office/powerpoint/2010/main" val="2996082575"/>
              </p:ext>
            </p:extLst>
          </p:nvPr>
        </p:nvGraphicFramePr>
        <p:xfrm>
          <a:off x="8075206" y="4776368"/>
          <a:ext cx="673100" cy="190500"/>
        </p:xfrm>
        <a:graphic>
          <a:graphicData uri="http://schemas.openxmlformats.org/drawingml/2006/table">
            <a:tbl>
              <a:tblPr>
                <a:tableStyleId>{5C22544A-7EE6-4342-B048-85BDC9FD1C3A}</a:tableStyleId>
              </a:tblPr>
              <a:tblGrid>
                <a:gridCol w="673100">
                  <a:extLst>
                    <a:ext uri="{9D8B030D-6E8A-4147-A177-3AD203B41FA5}">
                      <a16:colId xmlns:a16="http://schemas.microsoft.com/office/drawing/2014/main" val="3235502331"/>
                    </a:ext>
                  </a:extLst>
                </a:gridCol>
              </a:tblGrid>
              <a:tr h="190500">
                <a:tc>
                  <a:txBody>
                    <a:bodyPr/>
                    <a:lstStyle/>
                    <a:p>
                      <a:pPr algn="l" fontAlgn="b"/>
                      <a:r>
                        <a:rPr lang="en-CA" sz="1100" u="none" strike="noStrike" dirty="0">
                          <a:effectLst/>
                        </a:rPr>
                        <a:t>where </a:t>
                      </a:r>
                      <a:endParaRPr lang="en-CA" sz="1100" b="0" i="0" u="none" strike="noStrike" dirty="0">
                        <a:solidFill>
                          <a:srgbClr val="000000"/>
                        </a:solidFill>
                        <a:effectLst/>
                        <a:latin typeface="Calibri" panose="020F0502020204030204" pitchFamily="34" charset="0"/>
                      </a:endParaRPr>
                    </a:p>
                  </a:txBody>
                  <a:tcPr marL="0" marR="0" marT="0" marB="0" anchor="b">
                    <a:solidFill>
                      <a:schemeClr val="bg1"/>
                    </a:solidFill>
                  </a:tcPr>
                </a:tc>
                <a:extLst>
                  <a:ext uri="{0D108BD9-81ED-4DB2-BD59-A6C34878D82A}">
                    <a16:rowId xmlns:a16="http://schemas.microsoft.com/office/drawing/2014/main" val="2538585006"/>
                  </a:ext>
                </a:extLst>
              </a:tr>
            </a:tbl>
          </a:graphicData>
        </a:graphic>
      </p:graphicFrame>
      <p:sp>
        <p:nvSpPr>
          <p:cNvPr id="18" name="TextBox 17">
            <a:extLst>
              <a:ext uri="{FF2B5EF4-FFF2-40B4-BE49-F238E27FC236}">
                <a16:creationId xmlns:a16="http://schemas.microsoft.com/office/drawing/2014/main" id="{DD90CA78-F37F-42E5-AFDD-7BE25C9D8C8C}"/>
              </a:ext>
            </a:extLst>
          </p:cNvPr>
          <p:cNvSpPr txBox="1"/>
          <p:nvPr/>
        </p:nvSpPr>
        <p:spPr>
          <a:xfrm>
            <a:off x="8596113" y="2123727"/>
            <a:ext cx="1622581" cy="646331"/>
          </a:xfrm>
          <a:prstGeom prst="rect">
            <a:avLst/>
          </a:prstGeom>
          <a:noFill/>
          <a:ln w="57150">
            <a:noFill/>
            <a:miter lim="800000"/>
          </a:ln>
        </p:spPr>
        <p:txBody>
          <a:bodyPr wrap="square">
            <a:spAutoFit/>
          </a:bodyPr>
          <a:lstStyle/>
          <a:p>
            <a:r>
              <a:rPr lang="en-US" dirty="0">
                <a:solidFill>
                  <a:schemeClr val="accent1"/>
                </a:solidFill>
              </a:rPr>
              <a:t>7 “9s” required for 10k GPUs !</a:t>
            </a:r>
          </a:p>
        </p:txBody>
      </p:sp>
      <p:cxnSp>
        <p:nvCxnSpPr>
          <p:cNvPr id="20" name="Straight Arrow Connector 19">
            <a:extLst>
              <a:ext uri="{FF2B5EF4-FFF2-40B4-BE49-F238E27FC236}">
                <a16:creationId xmlns:a16="http://schemas.microsoft.com/office/drawing/2014/main" id="{BF66E6C3-E04E-661B-C7A5-C44349F9EB62}"/>
              </a:ext>
            </a:extLst>
          </p:cNvPr>
          <p:cNvCxnSpPr>
            <a:cxnSpLocks/>
          </p:cNvCxnSpPr>
          <p:nvPr/>
        </p:nvCxnSpPr>
        <p:spPr>
          <a:xfrm flipH="1" flipV="1">
            <a:off x="8253663" y="1879799"/>
            <a:ext cx="387582" cy="298462"/>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67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1lYp_J4EMJN4JRwb937X.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Z7p9OS2cZ82I5mJjQ8Uda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LnMNhjqyHGfSR7qgVR_R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7FG9GZwO5m2Z.LSyCyUh.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SVrDgLKDRE04TWlT7ebj1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IBMFGDKwECMg2WxmlEtml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c4keNjCm57jchMwBTBD5G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_yGkvs0XA2YFfIX8Vl6o.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9kYsGrNiUVn9OyqPBRFn5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remAqLUxjTpIafJpUXend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g5_wbb9zLDqFHfud5FM6f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Vdw7vG5esx4yeponZ4xs.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kT20kGeVZpIodvO3.i6b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QMTW40DVCumIiJpGcPOVL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WauEf4NwPJZfSGj0y8T0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m_Sf6jUg6CdYu_xPGEWt_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i1hrFmva9pYGvKu8_8RG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1aIx466P8D3V7apq5QJ9p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wRLC9wLQ99EaarpqCSb_Z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23PpwBxOFd5uNm0qqxjFN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L2jcX7Up1Ii8ZmWXESDW7g"/>
</p:tagLst>
</file>

<file path=ppt/theme/theme1.xml><?xml version="1.0" encoding="utf-8"?>
<a:theme xmlns:a="http://schemas.openxmlformats.org/drawingml/2006/main" name="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2.xml><?xml version="1.0" encoding="utf-8"?>
<a:theme xmlns:a="http://schemas.openxmlformats.org/drawingml/2006/main" name="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Semibold"/>
        <a:ea typeface=""/>
        <a:cs typeface=""/>
      </a:majorFont>
      <a:minorFont>
        <a:latin typeface="MetricH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182880" tIns="182880" rIns="182880" bIns="182880" rtlCol="0">
        <a:spAutoFit/>
      </a:bodyPr>
      <a:lstStyle>
        <a:defPPr algn="l">
          <a:lnSpc>
            <a:spcPct val="90000"/>
          </a:lnSpc>
          <a:spcBef>
            <a:spcPts val="400"/>
          </a:spcBef>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updated PowerPoint white.pptx" id="{68A9390E-B1D2-4665-9E7C-509416904D18}" vid="{72371185-20F6-4236-A54E-96CDA0B78AB3}"/>
    </a:ext>
  </a:extLst>
</a:theme>
</file>

<file path=ppt/theme/theme3.xml><?xml version="1.0" encoding="utf-8"?>
<a:theme xmlns:a="http://schemas.openxmlformats.org/drawingml/2006/main" name="1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4.xml><?xml version="1.0" encoding="utf-8"?>
<a:theme xmlns:a="http://schemas.openxmlformats.org/drawingml/2006/main" name="3_HPE-2022">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2022" id="{966C7C9D-27CB-472A-9DF2-1A1620B11B97}" vid="{708A3B7C-A4DD-448D-A8B7-85F6CA4C3A98}"/>
    </a:ext>
  </a:extLst>
</a:theme>
</file>

<file path=ppt/theme/theme5.xml><?xml version="1.0" encoding="utf-8"?>
<a:theme xmlns:a="http://schemas.openxmlformats.org/drawingml/2006/main" name="9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6.xml><?xml version="1.0" encoding="utf-8"?>
<a:theme xmlns:a="http://schemas.openxmlformats.org/drawingml/2006/main" name="5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gradFill>
          <a:gsLst>
            <a:gs pos="0">
              <a:schemeClr val="tx1">
                <a:alpha val="11000"/>
              </a:schemeClr>
            </a:gs>
            <a:gs pos="70000">
              <a:schemeClr val="tx1">
                <a:alpha val="27000"/>
              </a:schemeClr>
            </a:gs>
            <a:gs pos="100000">
              <a:schemeClr val="tx1">
                <a:alpha val="0"/>
              </a:schemeClr>
            </a:gs>
          </a:gsLst>
          <a:lin ang="5400000" scaled="1"/>
        </a:gradFill>
        <a:ln w="57150">
          <a:noFill/>
        </a:ln>
      </a:spPr>
      <a:bodyPr tIns="91440" bIns="91440"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MetricHPE"/>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pptx" id="{AAF2CD36-BE7C-4F9F-B1DB-31FDF85A2F69}" vid="{E2B6C186-1D44-4ABF-AD5A-782CC18F677B}"/>
    </a:ext>
  </a:extLst>
</a:theme>
</file>

<file path=ppt/theme/theme7.xml><?xml version="1.0" encoding="utf-8"?>
<a:theme xmlns:a="http://schemas.openxmlformats.org/drawingml/2006/main" name="2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37E33CC652CA428A87631DADD6C77C" ma:contentTypeVersion="14" ma:contentTypeDescription="Create a new document." ma:contentTypeScope="" ma:versionID="ac997d0e685c9b36263e5f44930e2bcc">
  <xsd:schema xmlns:xsd="http://www.w3.org/2001/XMLSchema" xmlns:xs="http://www.w3.org/2001/XMLSchema" xmlns:p="http://schemas.microsoft.com/office/2006/metadata/properties" xmlns:ns3="fd9c0554-e061-4752-bf03-4c6e0a75c591" xmlns:ns4="5780d052-af9d-44e2-b227-b2230ea80d10" targetNamespace="http://schemas.microsoft.com/office/2006/metadata/properties" ma:root="true" ma:fieldsID="e35915c09e4084c7a1bafdae8576ce1c" ns3:_="" ns4:_="">
    <xsd:import namespace="fd9c0554-e061-4752-bf03-4c6e0a75c591"/>
    <xsd:import namespace="5780d052-af9d-44e2-b227-b2230ea80d1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c0554-e061-4752-bf03-4c6e0a75c59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80d052-af9d-44e2-b227-b2230ea80d1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926079-5BD8-4FBE-9664-5D8B6CE29435}">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5780d052-af9d-44e2-b227-b2230ea80d10"/>
    <ds:schemaRef ds:uri="http://schemas.microsoft.com/office/infopath/2007/PartnerControls"/>
    <ds:schemaRef ds:uri="http://purl.org/dc/terms/"/>
    <ds:schemaRef ds:uri="fd9c0554-e061-4752-bf03-4c6e0a75c591"/>
    <ds:schemaRef ds:uri="http://www.w3.org/XML/1998/namespace"/>
    <ds:schemaRef ds:uri="http://purl.org/dc/dcmitype/"/>
  </ds:schemaRefs>
</ds:datastoreItem>
</file>

<file path=customXml/itemProps2.xml><?xml version="1.0" encoding="utf-8"?>
<ds:datastoreItem xmlns:ds="http://schemas.openxmlformats.org/officeDocument/2006/customXml" ds:itemID="{8EF0E464-F253-4E43-B328-BC1863F5B4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c0554-e061-4752-bf03-4c6e0a75c591"/>
    <ds:schemaRef ds:uri="5780d052-af9d-44e2-b227-b2230ea80d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322E1B-7BAC-47B0-84CD-70B20784FD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50965</TotalTime>
  <Words>4607</Words>
  <Application>Microsoft Macintosh PowerPoint</Application>
  <PresentationFormat>Widescreen</PresentationFormat>
  <Paragraphs>668</Paragraphs>
  <Slides>39</Slides>
  <Notes>20</Notes>
  <HiddenSlides>1</HiddenSlides>
  <MMClips>1</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39</vt:i4>
      </vt:variant>
    </vt:vector>
  </HeadingPairs>
  <TitlesOfParts>
    <vt:vector size="56" baseType="lpstr">
      <vt:lpstr>Arial</vt:lpstr>
      <vt:lpstr>Calibri</vt:lpstr>
      <vt:lpstr>Metric HPE (Heading)</vt:lpstr>
      <vt:lpstr>MetricHPE</vt:lpstr>
      <vt:lpstr>MetricHPE (Body)</vt:lpstr>
      <vt:lpstr>MetricHPE Black</vt:lpstr>
      <vt:lpstr>MetricHPE Light</vt:lpstr>
      <vt:lpstr>MetricHPE Semibold</vt:lpstr>
      <vt:lpstr>Times New Roman</vt:lpstr>
      <vt:lpstr>HPE Standard 16x9 White Template</vt:lpstr>
      <vt:lpstr>HPE_Standard_Metric_16x9_080117</vt:lpstr>
      <vt:lpstr>1_HPE Standard 16x9 White Template</vt:lpstr>
      <vt:lpstr>3_HPE-2022</vt:lpstr>
      <vt:lpstr>9_HPE Standard 16x9 White Template</vt:lpstr>
      <vt:lpstr>5_HPE Standard 16x9 White Template</vt:lpstr>
      <vt:lpstr>2_HPE Standard 16x9 White Template</vt:lpstr>
      <vt:lpstr>think-cell Slide</vt:lpstr>
      <vt:lpstr>Supercomputing for AI Today, tomorrow, and how to do it in a sustainable way</vt:lpstr>
      <vt:lpstr>Exascale and how we got there</vt:lpstr>
      <vt:lpstr>We achieved exascale on May 27th, 2022, at 6:16 am</vt:lpstr>
      <vt:lpstr>Delivering the fastest systems on the Planet</vt:lpstr>
      <vt:lpstr>Has AI become a supercomputing problem?</vt:lpstr>
      <vt:lpstr>Factors and megatrends: AI is now a supercomputing problem</vt:lpstr>
      <vt:lpstr>Can supercomputing fix large-scale AI issues?</vt:lpstr>
      <vt:lpstr>Many are reporting high failure rates for cloud GPUs</vt:lpstr>
      <vt:lpstr>Strong-scaling workloads call for something different than today’s cloud</vt:lpstr>
      <vt:lpstr>Supercomputing technology also allows us to train trillion parameter (GPT4-sized) models as one single monolithic model</vt:lpstr>
      <vt:lpstr>Next Steps and Innovations Required</vt:lpstr>
      <vt:lpstr>The path to sustainable supercomputing</vt:lpstr>
      <vt:lpstr>PowerPoint Presentation</vt:lpstr>
      <vt:lpstr>PowerPoint Presentation</vt:lpstr>
      <vt:lpstr>The Path to Sustainable Supercomputing</vt:lpstr>
      <vt:lpstr>How many tomatoes can ChatGPT grow?</vt:lpstr>
      <vt:lpstr>Thank you</vt:lpstr>
      <vt:lpstr>Today’s agenda</vt:lpstr>
      <vt:lpstr>The long and windy road to exascale</vt:lpstr>
      <vt:lpstr>Carbon footprint of Generative AI</vt:lpstr>
      <vt:lpstr>Option 1 - Build a very large supercomputer</vt:lpstr>
      <vt:lpstr>Option 1 XL – Build a very very large supercomputer</vt:lpstr>
      <vt:lpstr>Option 2 – Federate a constellation of systems </vt:lpstr>
      <vt:lpstr>Workflows: enable end-to-end workflows across boundaries </vt:lpstr>
      <vt:lpstr>PowerPoint Presentation</vt:lpstr>
      <vt:lpstr>What comes after Exascale? </vt:lpstr>
      <vt:lpstr>R&amp;D required, for both options</vt:lpstr>
      <vt:lpstr>Will AI come to the rescue?</vt:lpstr>
      <vt:lpstr>Simulation driven by AI</vt:lpstr>
      <vt:lpstr>Backup</vt:lpstr>
      <vt:lpstr>The Evolution of AI workloads</vt:lpstr>
      <vt:lpstr>The HPE Vision: A federation of systems for integrated workflows</vt:lpstr>
      <vt:lpstr>The HPE Opportunity: Enable ACCESS to supercomputing on demand to advance transformation and improve decisions</vt:lpstr>
      <vt:lpstr>Introducing HPE Project Breckenridge, the best of both worlds</vt:lpstr>
      <vt:lpstr>ACCELERATE  Simulation and Generative AI workloads in the Global 2000</vt:lpstr>
      <vt:lpstr>ACCELERATE Time to Insight, sustainably </vt:lpstr>
      <vt:lpstr>ACCELERATE Simulation and AI initiatives – with the best of HPE and partner software</vt:lpstr>
      <vt:lpstr>Thank you</vt:lpstr>
      <vt:lpstr>Where should (?) we go next?</vt:lpstr>
    </vt:vector>
  </TitlesOfParts>
  <Company>Hewlett 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Gen Compute – Field Marketing Contacts</dc:title>
  <dc:creator>Martinson, Teresa</dc:creator>
  <cp:lastModifiedBy>Dube, Nicolas</cp:lastModifiedBy>
  <cp:revision>182</cp:revision>
  <cp:lastPrinted>2022-10-04T11:14:57Z</cp:lastPrinted>
  <dcterms:created xsi:type="dcterms:W3CDTF">2022-09-09T14:26:49Z</dcterms:created>
  <dcterms:modified xsi:type="dcterms:W3CDTF">2024-04-24T16:55:55Z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0x010100C137E33CC652CA428A87631DADD6C77C</vt:lpwstr>
  </property>
</Properties>
</file>