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62_ADFE173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61_FC6BA30F.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53_37CD5AA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64_5EF3A28A.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handoutMasterIdLst>
    <p:handoutMasterId r:id="rId25"/>
  </p:handoutMasterIdLst>
  <p:sldIdLst>
    <p:sldId id="275" r:id="rId2"/>
    <p:sldId id="368" r:id="rId3"/>
    <p:sldId id="354" r:id="rId4"/>
    <p:sldId id="369" r:id="rId5"/>
    <p:sldId id="370" r:id="rId6"/>
    <p:sldId id="353" r:id="rId7"/>
    <p:sldId id="371" r:id="rId8"/>
    <p:sldId id="372" r:id="rId9"/>
    <p:sldId id="366" r:id="rId10"/>
    <p:sldId id="376" r:id="rId11"/>
    <p:sldId id="379" r:id="rId12"/>
    <p:sldId id="377" r:id="rId13"/>
    <p:sldId id="339" r:id="rId14"/>
    <p:sldId id="266" r:id="rId15"/>
    <p:sldId id="264" r:id="rId16"/>
    <p:sldId id="356" r:id="rId17"/>
    <p:sldId id="349" r:id="rId18"/>
    <p:sldId id="348" r:id="rId19"/>
    <p:sldId id="359" r:id="rId20"/>
    <p:sldId id="358" r:id="rId21"/>
    <p:sldId id="365" r:id="rId22"/>
    <p:sldId id="378" r:id="rId23"/>
  </p:sldIdLst>
  <p:sldSz cx="12192000" cy="6858000"/>
  <p:notesSz cx="6858000" cy="9144000"/>
  <p:embeddedFontLst>
    <p:embeddedFont>
      <p:font typeface="Inter" panose="02000503000000020004" pitchFamily="2" charset="0"/>
      <p:regular r:id="rId26"/>
    </p:embeddedFont>
    <p:embeddedFont>
      <p:font typeface="Spezia" pitchFamily="2" charset="77"/>
      <p:regular r:id="rId27"/>
    </p:embeddedFont>
    <p:embeddedFont>
      <p:font typeface="Spezia Medium" pitchFamily="2" charset="77"/>
      <p:regular r:id="rId28"/>
    </p:embeddedFont>
    <p:embeddedFont>
      <p:font typeface="Spezia Mono Trial Medium" pitchFamily="2" charset="77"/>
      <p:regular r:id="rId29"/>
    </p:embeddedFont>
    <p:embeddedFont>
      <p:font typeface="Spezia Trial Medium" pitchFamily="2" charset="77"/>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77060B-8977-7640-92E4-77C319B88950}">
          <p14:sldIdLst>
            <p14:sldId id="275"/>
            <p14:sldId id="368"/>
            <p14:sldId id="354"/>
            <p14:sldId id="369"/>
            <p14:sldId id="370"/>
            <p14:sldId id="353"/>
            <p14:sldId id="371"/>
            <p14:sldId id="372"/>
            <p14:sldId id="366"/>
            <p14:sldId id="376"/>
            <p14:sldId id="379"/>
            <p14:sldId id="377"/>
            <p14:sldId id="339"/>
            <p14:sldId id="266"/>
            <p14:sldId id="264"/>
            <p14:sldId id="356"/>
            <p14:sldId id="349"/>
            <p14:sldId id="348"/>
            <p14:sldId id="359"/>
            <p14:sldId id="358"/>
            <p14:sldId id="365"/>
            <p14:sldId id="3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175D11-CA77-22FB-7E7E-40FD2EABA3F2}" name="Mark Kurtz" initials="" userId="S::mark@neuralmagic.onmicrosoft.com::a928097c-acb7-4c2b-8040-f6d4e4c390a2" providerId="AD"/>
  <p188:author id="{1C2CF88B-C762-A84F-140C-B3A0A14D15AF}" name="Guest User" initials="GU" userId="S::urn:spo:anon#0554f805ee97d29422c7d393dc7bc851a6789db91fa07331ffe7809b846758f7::" providerId="AD"/>
  <p188:author id="{A8C179D2-AB4D-9451-90C3-A41EE6009743}" name="Bill Schiffbauer" initials="BS" userId="S::bill@neuralmagic.onmicrosoft.com::c53e77d1-db1e-438b-ab7b-75b66234d19e" providerId="AD"/>
  <p188:author id="{92384EDE-6C18-6158-E900-8D644C8136F5}" name="Nicole Kim" initials="NK" userId="S::nicole@neuralmagic.onmicrosoft.com::8c8312be-1864-44ec-b9b0-a9d7bf449b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sa Zelenovic"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3F"/>
    <a:srgbClr val="2A8EFD"/>
    <a:srgbClr val="FF8228"/>
    <a:srgbClr val="FFC93F"/>
    <a:srgbClr val="00C882"/>
    <a:srgbClr val="0E161D"/>
    <a:srgbClr val="090E16"/>
    <a:srgbClr val="16202D"/>
    <a:srgbClr val="03C883"/>
    <a:srgbClr val="0F16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28"/>
    <p:restoredTop sz="72210"/>
  </p:normalViewPr>
  <p:slideViewPr>
    <p:cSldViewPr snapToGrid="0">
      <p:cViewPr>
        <p:scale>
          <a:sx n="100" d="100"/>
          <a:sy n="100" d="100"/>
        </p:scale>
        <p:origin x="992" y="4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comments/modernComment_153_37CD5AA1.xml><?xml version="1.0" encoding="utf-8"?>
<p188:cmLst xmlns:a="http://schemas.openxmlformats.org/drawingml/2006/main" xmlns:r="http://schemas.openxmlformats.org/officeDocument/2006/relationships" xmlns:p188="http://schemas.microsoft.com/office/powerpoint/2018/8/main">
  <p188:cm id="{1DFE2D01-0566-421E-B35F-3BBE39065842}" authorId="{92384EDE-6C18-6158-E900-8D644C8136F5}" created="2024-04-19T07:02:03.482">
    <ac:txMkLst xmlns:ac="http://schemas.microsoft.com/office/drawing/2013/main/command">
      <pc:docMk xmlns:pc="http://schemas.microsoft.com/office/powerpoint/2013/main/command"/>
      <pc:sldMk xmlns:pc="http://schemas.microsoft.com/office/powerpoint/2013/main/command" cId="936204961" sldId="339"/>
      <ac:spMk id="10" creationId="{76B29E8C-1880-421F-D329-922256BCB241}"/>
      <ac:txMk cp="33" len="170">
        <ac:context len="458" hash="1063577039"/>
      </ac:txMk>
    </ac:txMkLst>
    <p188:txBody>
      <a:bodyPr/>
      <a:lstStyle/>
      <a:p>
        <a:r>
          <a:rPr lang="en-US"/>
          <a:t>[@Mark Kurtz] not sure what you're trying to say with these bullets, they don't stand on their own</a:t>
        </a:r>
      </a:p>
    </p188:txBody>
  </p188:cm>
  <p188:cm id="{1E98A047-702E-4F5F-855C-ED2F43D5B14C}" authorId="{A8C179D2-AB4D-9451-90C3-A41EE6009743}" created="2024-04-19T11:37:18.292">
    <pc:sldMkLst xmlns:pc="http://schemas.microsoft.com/office/powerpoint/2013/main/command">
      <pc:docMk/>
      <pc:sldMk cId="936204961" sldId="339"/>
    </pc:sldMkLst>
    <p188:txBody>
      <a:bodyPr/>
      <a:lstStyle/>
      <a:p>
        <a:r>
          <a:rPr lang="en-US"/>
          <a:t>bullets animate in</a:t>
        </a:r>
      </a:p>
    </p188:txBody>
  </p188:cm>
  <p188:cm id="{B46CF427-9FB1-42E2-9783-DF3BF2056DE1}" authorId="{1C2CF88B-C762-A84F-140C-B3A0A14D15AF}" created="2024-04-19T14:08:46.949">
    <ac:txMkLst xmlns:ac="http://schemas.microsoft.com/office/drawing/2013/main/command">
      <pc:docMk xmlns:pc="http://schemas.microsoft.com/office/powerpoint/2013/main/command"/>
      <pc:sldMk xmlns:pc="http://schemas.microsoft.com/office/powerpoint/2013/main/command" cId="936204961" sldId="339"/>
      <ac:spMk id="11" creationId="{D995E279-9FB7-A7F3-0A24-7095F403A8E8}"/>
      <ac:txMk cp="0" len="27">
        <ac:context len="101" hash="3014856454"/>
      </ac:txMk>
    </ac:txMkLst>
    <p188:pos x="3220824" y="636309"/>
    <p188:txBody>
      <a:bodyPr/>
      <a:lstStyle/>
      <a:p>
        <a:r>
          <a:rPr lang="en-US"/>
          <a:t>Remove. The less NM mentions the better. </a:t>
        </a:r>
      </a:p>
    </p188:txBody>
  </p188:cm>
  <p188:cm id="{26E06779-7D38-4A80-A315-90ACC9A6F795}" authorId="{1C2CF88B-C762-A84F-140C-B3A0A14D15AF}" created="2024-04-19T14:09:46.810">
    <ac:txMkLst xmlns:ac="http://schemas.microsoft.com/office/drawing/2013/main/command">
      <pc:docMk xmlns:pc="http://schemas.microsoft.com/office/powerpoint/2013/main/command"/>
      <pc:sldMk xmlns:pc="http://schemas.microsoft.com/office/powerpoint/2013/main/command" cId="936204961" sldId="339"/>
      <ac:spMk id="13" creationId="{31D5CDF8-6808-966E-FEE1-F8A9F4316E75}"/>
      <ac:txMk cp="29" len="40">
        <ac:context len="70" hash="4248814835"/>
      </ac:txMk>
    </ac:txMkLst>
    <p188:pos x="4139938" y="856268"/>
    <p188:txBody>
      <a:bodyPr/>
      <a:lstStyle/>
      <a:p>
        <a:r>
          <a:rPr lang="en-US"/>
          <a:t>do we mention TTFT as result of the Marlin work?</a:t>
        </a:r>
      </a:p>
    </p188:txBody>
  </p188:cm>
</p188:cmLst>
</file>

<file path=ppt/comments/modernComment_161_FC6BA30F.xml><?xml version="1.0" encoding="utf-8"?>
<p188:cmLst xmlns:a="http://schemas.openxmlformats.org/drawingml/2006/main" xmlns:r="http://schemas.openxmlformats.org/officeDocument/2006/relationships" xmlns:p188="http://schemas.microsoft.com/office/powerpoint/2018/8/main">
  <p188:cm id="{76EADB0F-7224-40E4-9713-47EA5B63D9EE}" authorId="{A8C179D2-AB4D-9451-90C3-A41EE6009743}" created="2024-04-19T11:36:51.383">
    <pc:sldMkLst xmlns:pc="http://schemas.microsoft.com/office/powerpoint/2013/main/command">
      <pc:docMk/>
      <pc:sldMk cId="4234912527" sldId="353"/>
    </pc:sldMkLst>
    <p188:txBody>
      <a:bodyPr/>
      <a:lstStyle/>
      <a:p>
        <a:r>
          <a:rPr lang="en-US"/>
          <a:t>bullets animate in</a:t>
        </a:r>
      </a:p>
    </p188:txBody>
  </p188:cm>
  <p188:cm id="{2F36F1BF-A0C8-492C-9A47-CA2E6FAAFFC8}" authorId="{1C2CF88B-C762-A84F-140C-B3A0A14D15AF}" status="resolved" created="2024-04-19T13:57:57.442" complete="100000">
    <ac:txMkLst xmlns:ac="http://schemas.microsoft.com/office/drawing/2013/main/command">
      <pc:docMk xmlns:pc="http://schemas.microsoft.com/office/powerpoint/2013/main/command"/>
      <pc:sldMk xmlns:pc="http://schemas.microsoft.com/office/powerpoint/2013/main/command" cId="4234912527" sldId="353"/>
      <ac:spMk id="4" creationId="{4A2189A9-CF5C-91DC-0012-840F6AEAEF96}"/>
      <ac:txMk cp="110" len="44">
        <ac:context len="182" hash="1402285679"/>
      </ac:txMk>
    </ac:txMkLst>
    <p188:pos x="2293855" y="1437587"/>
    <p188:replyLst>
      <p188:reply id="{6E3D02CA-4E48-3A42-8720-57D5C9A74D0D}" authorId="{1C175D11-CA77-22FB-7E7E-40FD2EABA3F2}" created="2024-04-19T17:39:45.014">
        <p188:txBody>
          <a:bodyPr/>
          <a:lstStyle/>
          <a:p>
            <a:r>
              <a:rPr lang="en-US"/>
              <a:t>Done</a:t>
            </a:r>
          </a:p>
        </p188:txBody>
      </p188:reply>
    </p188:replyLst>
    <p188:txBody>
      <a:bodyPr/>
      <a:lstStyle/>
      <a:p>
        <a:r>
          <a:rPr lang="en-US"/>
          <a:t>Distills long reviews into key insights for better customer experience​</a:t>
        </a:r>
      </a:p>
    </p188:txBody>
  </p188:cm>
</p188:cmLst>
</file>

<file path=ppt/comments/modernComment_162_ADFE173D.xml><?xml version="1.0" encoding="utf-8"?>
<p188:cmLst xmlns:a="http://schemas.openxmlformats.org/drawingml/2006/main" xmlns:r="http://schemas.openxmlformats.org/officeDocument/2006/relationships" xmlns:p188="http://schemas.microsoft.com/office/powerpoint/2018/8/main">
  <p188:cm id="{E9724F4C-22B6-4751-930F-C87F725214DB}" authorId="{1C2CF88B-C762-A84F-140C-B3A0A14D15AF}" status="resolved" created="2024-04-19T13:53:59.246" complete="100000">
    <ac:txMkLst xmlns:ac="http://schemas.microsoft.com/office/drawing/2013/main/command">
      <pc:docMk xmlns:pc="http://schemas.microsoft.com/office/powerpoint/2013/main/command"/>
      <pc:sldMk xmlns:pc="http://schemas.microsoft.com/office/powerpoint/2013/main/command" cId="2919110461" sldId="354"/>
      <ac:spMk id="20" creationId="{2D63996F-255A-ABA6-9C92-1A8E67639945}"/>
      <ac:txMk cp="48" len="56">
        <ac:context len="177" hash="1452373677"/>
      </ac:txMk>
    </ac:txMkLst>
    <p188:pos x="3409360" y="997670"/>
    <p188:replyLst>
      <p188:reply id="{444490D4-BC0E-C94B-807B-A355B2E07E1A}" authorId="{1C175D11-CA77-22FB-7E7E-40FD2EABA3F2}" created="2024-04-19T17:38:09.281">
        <p188:txBody>
          <a:bodyPr/>
          <a:lstStyle/>
          <a:p>
            <a:r>
              <a:rPr lang="en-US"/>
              <a:t>Done</a:t>
            </a:r>
          </a:p>
        </p188:txBody>
      </p188:reply>
    </p188:replyLst>
    <p188:txBody>
      <a:bodyPr/>
      <a:lstStyle/>
      <a:p>
        <a:r>
          <a:rPr lang="en-US"/>
          <a:t>Enterprises are actively fielding support requests through LLMs​</a:t>
        </a:r>
      </a:p>
    </p188:txBody>
  </p188:cm>
  <p188:cm id="{539A79C9-7DD4-4972-AFD2-A31961FB591D}" authorId="{1C2CF88B-C762-A84F-140C-B3A0A14D15AF}" status="resolved" created="2024-04-19T13:55:41.984" complete="100000">
    <ac:txMkLst xmlns:ac="http://schemas.microsoft.com/office/drawing/2013/main/command">
      <pc:docMk xmlns:pc="http://schemas.microsoft.com/office/powerpoint/2013/main/command"/>
      <pc:sldMk xmlns:pc="http://schemas.microsoft.com/office/powerpoint/2013/main/command" cId="2919110461" sldId="354"/>
      <ac:spMk id="20" creationId="{2D63996F-255A-ABA6-9C92-1A8E67639945}"/>
      <ac:txMk cp="105" len="71">
        <ac:context len="177" hash="1452373677"/>
      </ac:txMk>
    </ac:txMkLst>
    <p188:pos x="1311896" y="1657546"/>
    <p188:replyLst>
      <p188:reply id="{16F23EE5-EB94-9E4E-8D8E-5B1D4FD2F5E0}" authorId="{1C175D11-CA77-22FB-7E7E-40FD2EABA3F2}" created="2024-04-19T17:38:39.881">
        <p188:txBody>
          <a:bodyPr/>
          <a:lstStyle/>
          <a:p>
            <a:r>
              <a:rPr lang="en-US"/>
              <a:t>Done</a:t>
            </a:r>
          </a:p>
        </p188:txBody>
      </p188:reply>
    </p188:replyLst>
    <p188:txBody>
      <a:bodyPr/>
      <a:lstStyle/>
      <a:p>
        <a:r>
          <a:rPr lang="en-US"/>
          <a:t>LLMs handle common queries so humans are free to address complex issues​</a:t>
        </a:r>
      </a:p>
    </p188:txBody>
  </p188:cm>
  <p188:cm id="{B64C2BD9-A710-4DA0-97AE-A0AEE497EAF2}" authorId="{1C2CF88B-C762-A84F-140C-B3A0A14D15AF}" created="2024-04-19T13:56:51.908">
    <ac:txMkLst xmlns:ac="http://schemas.microsoft.com/office/drawing/2013/main/command">
      <pc:docMk xmlns:pc="http://schemas.microsoft.com/office/powerpoint/2013/main/command"/>
      <pc:sldMk xmlns:pc="http://schemas.microsoft.com/office/powerpoint/2013/main/command" cId="2919110461" sldId="354"/>
      <ac:spMk id="9" creationId="{A8B587A4-2377-836D-5DDB-2270FE40EF46}"/>
      <ac:txMk cp="55" len="46">
        <ac:context len="102" hash="1556753061"/>
      </ac:txMk>
    </ac:txMkLst>
    <p188:replyLst>
      <p188:reply id="{F785CBB2-034E-EC40-8701-C25239135BF7}" authorId="{1C175D11-CA77-22FB-7E7E-40FD2EABA3F2}" created="2024-04-19T17:38:51.319">
        <p188:txBody>
          <a:bodyPr/>
          <a:lstStyle/>
          <a:p>
            <a:r>
              <a:rPr lang="en-US"/>
              <a:t>No, not final numbers yet</a:t>
            </a:r>
          </a:p>
        </p188:txBody>
      </p188:reply>
    </p188:replyLst>
    <p188:txBody>
      <a:bodyPr/>
      <a:lstStyle/>
      <a:p>
        <a:r>
          <a:rPr lang="en-US"/>
          <a:t>This seams cheap. Are these the final number?</a:t>
        </a:r>
      </a:p>
    </p188:txBody>
  </p188:cm>
</p188:cmLst>
</file>

<file path=ppt/comments/modernComment_164_5EF3A28A.xml><?xml version="1.0" encoding="utf-8"?>
<p188:cmLst xmlns:a="http://schemas.openxmlformats.org/drawingml/2006/main" xmlns:r="http://schemas.openxmlformats.org/officeDocument/2006/relationships" xmlns:p188="http://schemas.microsoft.com/office/powerpoint/2018/8/main">
  <p188:cm id="{700D549E-8447-4D15-8ED7-6016177EAAA8}" authorId="{1C2CF88B-C762-A84F-140C-B3A0A14D15AF}" created="2024-04-19T14:10:52.891">
    <ac:txMkLst xmlns:ac="http://schemas.microsoft.com/office/drawing/2013/main/command">
      <pc:docMk xmlns:pc="http://schemas.microsoft.com/office/powerpoint/2013/main/command"/>
      <pc:sldMk xmlns:pc="http://schemas.microsoft.com/office/powerpoint/2013/main/command" cId="1593025162" sldId="356"/>
      <ac:spMk id="3" creationId="{738956A6-96F2-366F-EC3C-3B70B18536F4}"/>
      <ac:txMk cp="32" len="74">
        <ac:context len="209" hash="3168184819"/>
      </ac:txMk>
    </ac:txMkLst>
    <p188:pos x="329938" y="1288329"/>
    <p188:replyLst>
      <p188:reply id="{D679B472-C787-8048-8EFC-7EC89CF95C3E}" authorId="{1C175D11-CA77-22FB-7E7E-40FD2EABA3F2}" created="2024-04-19T17:59:15.888">
        <p188:txBody>
          <a:bodyPr/>
          <a:lstStyle/>
          <a:p>
            <a:r>
              <a:rPr lang="en-US"/>
              <a:t>Done</a:t>
            </a:r>
          </a:p>
        </p188:txBody>
      </p188:reply>
    </p188:replyLst>
    <p188:txBody>
      <a:bodyPr/>
      <a:lstStyle/>
      <a:p>
        <a:r>
          <a:rPr lang="en-US"/>
          <a:t>SparseGPT: the first algorithm to prune LLMs to 50% or more​. With one-shot!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0713FF-8FC7-F4A9-0CB0-39962C691E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B8B5B8-2419-09F4-C9C9-C18A1B3BF6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698D2B-E2E9-144F-93DA-F415F92A700A}" type="datetimeFigureOut">
              <a:rPr lang="en-US" smtClean="0"/>
              <a:t>4/24/24</a:t>
            </a:fld>
            <a:endParaRPr lang="en-US"/>
          </a:p>
        </p:txBody>
      </p:sp>
      <p:sp>
        <p:nvSpPr>
          <p:cNvPr id="4" name="Footer Placeholder 3">
            <a:extLst>
              <a:ext uri="{FF2B5EF4-FFF2-40B4-BE49-F238E27FC236}">
                <a16:creationId xmlns:a16="http://schemas.microsoft.com/office/drawing/2014/main" id="{AF8AA8C5-E016-E6EC-5AF7-8162502D4E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3DB8C3-13D0-87A8-EFBC-992D6A6107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F6F173-EC3F-9543-94AE-EFE0F88B1829}" type="slidenum">
              <a:rPr lang="en-US" smtClean="0"/>
              <a:t>‹#›</a:t>
            </a:fld>
            <a:endParaRPr lang="en-US"/>
          </a:p>
        </p:txBody>
      </p:sp>
    </p:spTree>
    <p:extLst>
      <p:ext uri="{BB962C8B-B14F-4D97-AF65-F5344CB8AC3E}">
        <p14:creationId xmlns:p14="http://schemas.microsoft.com/office/powerpoint/2010/main" val="521804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675B-3F71-CD49-A5D0-7D32AEF066AF}" type="datetimeFigureOut">
              <a:rPr lang="en-US" smtClean="0"/>
              <a:t>4/24/24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08FB3-B93C-1948-9E72-174622F23BA4}" type="slidenum">
              <a:rPr lang="en-US" smtClean="0"/>
              <a:t>‹#›</a:t>
            </a:fld>
            <a:endParaRPr lang="en-US"/>
          </a:p>
        </p:txBody>
      </p:sp>
    </p:spTree>
    <p:extLst>
      <p:ext uri="{BB962C8B-B14F-4D97-AF65-F5344CB8AC3E}">
        <p14:creationId xmlns:p14="http://schemas.microsoft.com/office/powerpoint/2010/main" val="153315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Talk Track:</a:t>
            </a:r>
            <a:endParaRPr lang="en-US" sz="2800"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Hello everyone, I'm Mark Kurtz, CTO at Neural Magic, where we obsess over making AI, specifically deployments, more efficient and accessible.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Today, that focus is on compressing large language models through quantization, sparsity, and more.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LLMs are transforming industries, but their intense compute needs make real-world deployments challenging and very costly.</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We'll explore how to boost your LLM performance, cut costs, and unlock the full potential of this groundbreaking research and technology.</a:t>
            </a:r>
          </a:p>
        </p:txBody>
      </p:sp>
      <p:sp>
        <p:nvSpPr>
          <p:cNvPr id="4" name="Slide Number Placeholder 3"/>
          <p:cNvSpPr>
            <a:spLocks noGrp="1"/>
          </p:cNvSpPr>
          <p:nvPr>
            <p:ph type="sldNum" sz="quarter" idx="5"/>
          </p:nvPr>
        </p:nvSpPr>
        <p:spPr/>
        <p:txBody>
          <a:bodyPr/>
          <a:lstStyle/>
          <a:p>
            <a:fld id="{AD508FB3-B93C-1948-9E72-174622F23BA4}" type="slidenum">
              <a:rPr lang="en-US" smtClean="0"/>
              <a:t>1</a:t>
            </a:fld>
            <a:endParaRPr lang="en-US"/>
          </a:p>
        </p:txBody>
      </p:sp>
    </p:spTree>
    <p:extLst>
      <p:ext uri="{BB962C8B-B14F-4D97-AF65-F5344CB8AC3E}">
        <p14:creationId xmlns:p14="http://schemas.microsoft.com/office/powerpoint/2010/main" val="3737434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a:t>
            </a:r>
          </a:p>
          <a:p>
            <a:endParaRPr lang="en-US" dirty="0"/>
          </a:p>
          <a:p>
            <a:r>
              <a:rPr lang="en-US" dirty="0"/>
              <a:t>Expected Time:</a:t>
            </a:r>
          </a:p>
          <a:p>
            <a:pPr marL="457200" lvl="0" indent="-298450" algn="l" rtl="0">
              <a:spcBef>
                <a:spcPts val="0"/>
              </a:spcBef>
              <a:spcAft>
                <a:spcPts val="0"/>
              </a:spcAft>
              <a:buSzPts val="1100"/>
              <a:buChar char="●"/>
            </a:pPr>
            <a:r>
              <a:rPr lang="en-US" dirty="0"/>
              <a:t>1 - 1.5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Notes:</a:t>
            </a:r>
          </a:p>
          <a:p>
            <a:pPr marL="457200" lvl="0" indent="-298450" algn="l" rtl="0">
              <a:spcBef>
                <a:spcPts val="0"/>
              </a:spcBef>
              <a:spcAft>
                <a:spcPts val="0"/>
              </a:spcAft>
              <a:buSzPts val="1100"/>
              <a:buChar char="●"/>
            </a:pPr>
            <a:r>
              <a:rPr lang="en-US" dirty="0"/>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AD508FB3-B93C-1948-9E72-174622F23BA4}" type="slidenum">
              <a:rPr lang="en-US" smtClean="0"/>
              <a:t>10</a:t>
            </a:fld>
            <a:endParaRPr lang="en-US"/>
          </a:p>
        </p:txBody>
      </p:sp>
    </p:spTree>
    <p:extLst>
      <p:ext uri="{BB962C8B-B14F-4D97-AF65-F5344CB8AC3E}">
        <p14:creationId xmlns:p14="http://schemas.microsoft.com/office/powerpoint/2010/main" val="48558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a:t>
            </a:r>
          </a:p>
          <a:p>
            <a:endParaRPr lang="en-US" dirty="0"/>
          </a:p>
          <a:p>
            <a:r>
              <a:rPr lang="en-US" dirty="0"/>
              <a:t>Expected Time:</a:t>
            </a:r>
          </a:p>
          <a:p>
            <a:pPr marL="457200" lvl="0" indent="-298450" algn="l" rtl="0">
              <a:spcBef>
                <a:spcPts val="0"/>
              </a:spcBef>
              <a:spcAft>
                <a:spcPts val="0"/>
              </a:spcAft>
              <a:buSzPts val="1100"/>
              <a:buChar char="●"/>
            </a:pPr>
            <a:r>
              <a:rPr lang="en-US" dirty="0"/>
              <a:t>1 - 1.5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Notes:</a:t>
            </a:r>
          </a:p>
          <a:p>
            <a:pPr marL="457200" lvl="0" indent="-298450" algn="l" rtl="0">
              <a:spcBef>
                <a:spcPts val="0"/>
              </a:spcBef>
              <a:spcAft>
                <a:spcPts val="0"/>
              </a:spcAft>
              <a:buSzPts val="1100"/>
              <a:buChar char="●"/>
            </a:pPr>
            <a:r>
              <a:rPr lang="en-US" dirty="0"/>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AD508FB3-B93C-1948-9E72-174622F23BA4}" type="slidenum">
              <a:rPr lang="en-US" smtClean="0"/>
              <a:t>11</a:t>
            </a:fld>
            <a:endParaRPr lang="en-US"/>
          </a:p>
        </p:txBody>
      </p:sp>
    </p:spTree>
    <p:extLst>
      <p:ext uri="{BB962C8B-B14F-4D97-AF65-F5344CB8AC3E}">
        <p14:creationId xmlns:p14="http://schemas.microsoft.com/office/powerpoint/2010/main" val="327895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Track:</a:t>
            </a:r>
          </a:p>
          <a:p>
            <a:endParaRPr lang="en-US" dirty="0"/>
          </a:p>
          <a:p>
            <a:r>
              <a:rPr lang="en-US" dirty="0"/>
              <a:t>Expected Time:</a:t>
            </a:r>
          </a:p>
          <a:p>
            <a:pPr marL="457200" lvl="0" indent="-298450" algn="l" rtl="0">
              <a:spcBef>
                <a:spcPts val="0"/>
              </a:spcBef>
              <a:spcAft>
                <a:spcPts val="0"/>
              </a:spcAft>
              <a:buSzPts val="1100"/>
              <a:buChar char="●"/>
            </a:pPr>
            <a:r>
              <a:rPr lang="en-US" dirty="0"/>
              <a:t>1 - 1.5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Notes:</a:t>
            </a:r>
          </a:p>
          <a:p>
            <a:pPr marL="457200" lvl="0" indent="-298450" algn="l" rtl="0">
              <a:spcBef>
                <a:spcPts val="0"/>
              </a:spcBef>
              <a:spcAft>
                <a:spcPts val="0"/>
              </a:spcAft>
              <a:buSzPts val="1100"/>
              <a:buChar char="●"/>
            </a:pPr>
            <a:r>
              <a:rPr lang="en-US" dirty="0"/>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AD508FB3-B93C-1948-9E72-174622F23BA4}" type="slidenum">
              <a:rPr lang="en-US" smtClean="0"/>
              <a:t>12</a:t>
            </a:fld>
            <a:endParaRPr lang="en-US"/>
          </a:p>
        </p:txBody>
      </p:sp>
    </p:spTree>
    <p:extLst>
      <p:ext uri="{BB962C8B-B14F-4D97-AF65-F5344CB8AC3E}">
        <p14:creationId xmlns:p14="http://schemas.microsoft.com/office/powerpoint/2010/main" val="95314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Talk Track:</a:t>
            </a:r>
          </a:p>
          <a:p>
            <a:pPr lvl="0" algn="l" rtl="0">
              <a:spcBef>
                <a:spcPts val="0"/>
              </a:spcBef>
              <a:spcAft>
                <a:spcPts val="0"/>
              </a:spcAft>
            </a:pPr>
            <a:endParaRPr lang="en-US"/>
          </a:p>
          <a:p>
            <a:pPr marL="0" lvl="0" indent="0" algn="l" rtl="0">
              <a:spcBef>
                <a:spcPts val="0"/>
              </a:spcBef>
              <a:spcAft>
                <a:spcPts val="0"/>
              </a:spcAft>
              <a:buNone/>
            </a:pPr>
            <a:r>
              <a:rPr lang="en-US"/>
              <a:t>Expected Time:</a:t>
            </a:r>
          </a:p>
          <a:p>
            <a:pPr marL="457200" lvl="0" indent="-298450" algn="l" rtl="0">
              <a:spcBef>
                <a:spcPts val="0"/>
              </a:spcBef>
              <a:spcAft>
                <a:spcPts val="0"/>
              </a:spcAft>
              <a:buSzPts val="1100"/>
              <a:buChar char="●"/>
            </a:pPr>
            <a:r>
              <a:rPr lang="en-US"/>
              <a:t>1 - 1.5 minutes</a:t>
            </a:r>
          </a:p>
          <a:p>
            <a:pPr marL="0" lvl="0" indent="0" algn="l" rtl="0">
              <a:spcBef>
                <a:spcPts val="0"/>
              </a:spcBef>
              <a:spcAft>
                <a:spcPts val="0"/>
              </a:spcAft>
              <a:buNone/>
            </a:pPr>
            <a:endParaRPr lang="en-US"/>
          </a:p>
          <a:p>
            <a:pPr marL="0" lvl="0" indent="0" algn="l" rtl="0">
              <a:spcBef>
                <a:spcPts val="0"/>
              </a:spcBef>
              <a:spcAft>
                <a:spcPts val="0"/>
              </a:spcAft>
              <a:buNone/>
            </a:pPr>
            <a:r>
              <a:rPr lang="en-US"/>
              <a:t>Notes:</a:t>
            </a:r>
          </a:p>
          <a:p>
            <a:pPr marL="457200" lvl="0" indent="-298450" algn="l" rtl="0">
              <a:spcBef>
                <a:spcPts val="0"/>
              </a:spcBef>
              <a:spcAft>
                <a:spcPts val="0"/>
              </a:spcAft>
              <a:buSzPts val="1100"/>
              <a:buChar char="●"/>
            </a:pPr>
            <a:r>
              <a:rPr lang="en-US"/>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13</a:t>
            </a:fld>
            <a:endParaRPr lang="en-US"/>
          </a:p>
        </p:txBody>
      </p:sp>
    </p:spTree>
    <p:extLst>
      <p:ext uri="{BB962C8B-B14F-4D97-AF65-F5344CB8AC3E}">
        <p14:creationId xmlns:p14="http://schemas.microsoft.com/office/powerpoint/2010/main" val="26222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f57c51fd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f57c51fd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f57c51fd7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f57c51fd7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a:t>Talk Track:</a:t>
            </a:r>
          </a:p>
          <a:p>
            <a:pPr lvl="0" algn="l" rtl="0">
              <a:spcBef>
                <a:spcPts val="0"/>
              </a:spcBef>
              <a:spcAft>
                <a:spcPts val="0"/>
              </a:spcAft>
            </a:pPr>
            <a:endParaRPr lang="en-US"/>
          </a:p>
          <a:p>
            <a:pPr marL="0" lvl="0" indent="0" algn="l" rtl="0">
              <a:spcBef>
                <a:spcPts val="0"/>
              </a:spcBef>
              <a:spcAft>
                <a:spcPts val="0"/>
              </a:spcAft>
              <a:buNone/>
            </a:pPr>
            <a:r>
              <a:rPr lang="en-US"/>
              <a:t>Expected Time:</a:t>
            </a:r>
          </a:p>
          <a:p>
            <a:pPr marL="457200" lvl="0" indent="-298450" algn="l" rtl="0">
              <a:spcBef>
                <a:spcPts val="0"/>
              </a:spcBef>
              <a:spcAft>
                <a:spcPts val="0"/>
              </a:spcAft>
              <a:buSzPts val="1100"/>
              <a:buChar char="●"/>
            </a:pPr>
            <a:r>
              <a:rPr lang="en-US"/>
              <a:t>1 - 1.5 minutes</a:t>
            </a:r>
          </a:p>
          <a:p>
            <a:pPr marL="0" lvl="0" indent="0" algn="l" rtl="0">
              <a:spcBef>
                <a:spcPts val="0"/>
              </a:spcBef>
              <a:spcAft>
                <a:spcPts val="0"/>
              </a:spcAft>
              <a:buNone/>
            </a:pPr>
            <a:endParaRPr lang="en-US"/>
          </a:p>
          <a:p>
            <a:pPr marL="0" lvl="0" indent="0" algn="l" rtl="0">
              <a:spcBef>
                <a:spcPts val="0"/>
              </a:spcBef>
              <a:spcAft>
                <a:spcPts val="0"/>
              </a:spcAft>
              <a:buNone/>
            </a:pPr>
            <a:r>
              <a:rPr lang="en-US"/>
              <a:t>Notes:</a:t>
            </a:r>
          </a:p>
          <a:p>
            <a:pPr marL="457200" lvl="0" indent="-298450" algn="l" rtl="0">
              <a:spcBef>
                <a:spcPts val="0"/>
              </a:spcBef>
              <a:spcAft>
                <a:spcPts val="0"/>
              </a:spcAft>
              <a:buSzPts val="1100"/>
              <a:buChar char="●"/>
            </a:pPr>
            <a:r>
              <a:rPr lang="en-US"/>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16</a:t>
            </a:fld>
            <a:endParaRPr lang="en-US"/>
          </a:p>
        </p:txBody>
      </p:sp>
    </p:spTree>
    <p:extLst>
      <p:ext uri="{BB962C8B-B14F-4D97-AF65-F5344CB8AC3E}">
        <p14:creationId xmlns:p14="http://schemas.microsoft.com/office/powerpoint/2010/main" val="1423387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f57c51fd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f57c51fd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6680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f57c51fd7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f57c51fd7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66669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f57c51fd7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f57c51fd7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405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US" dirty="0"/>
              <a:t>The adoption of LLMs is exploding, and with good reason.</a:t>
            </a:r>
          </a:p>
          <a:p>
            <a:pPr marL="914400" lvl="1" indent="-298450" algn="l" rtl="0">
              <a:spcBef>
                <a:spcPts val="0"/>
              </a:spcBef>
              <a:spcAft>
                <a:spcPts val="0"/>
              </a:spcAft>
              <a:buSzPts val="1100"/>
              <a:buChar char="○"/>
            </a:pPr>
            <a:r>
              <a:rPr lang="en-US" dirty="0"/>
              <a:t>They've boosted productivity across a number of industries and use cases. For example, studies are starting to show a 10x improvement in software development with LLM based code generation tools.</a:t>
            </a:r>
          </a:p>
          <a:p>
            <a:pPr marL="914400" lvl="1" indent="-298450" algn="l" rtl="0">
              <a:spcBef>
                <a:spcPts val="0"/>
              </a:spcBef>
              <a:spcAft>
                <a:spcPts val="0"/>
              </a:spcAft>
              <a:buSzPts val="1100"/>
              <a:buChar char="○"/>
            </a:pPr>
            <a:r>
              <a:rPr lang="en-US" dirty="0"/>
              <a:t>Created exciting new revenue opportunities such as personalized product recommendations.</a:t>
            </a:r>
          </a:p>
          <a:p>
            <a:pPr marL="914400" lvl="1" indent="-298450" algn="l" rtl="0">
              <a:spcBef>
                <a:spcPts val="0"/>
              </a:spcBef>
              <a:spcAft>
                <a:spcPts val="0"/>
              </a:spcAft>
              <a:buSzPts val="1100"/>
              <a:buChar char="○"/>
            </a:pPr>
            <a:r>
              <a:rPr lang="en-US" dirty="0"/>
              <a:t>And enhanced existing processes such as chatbots to streamline customer support and reduce call center volume.</a:t>
            </a:r>
          </a:p>
          <a:p>
            <a:pPr marL="457200" lvl="0" indent="-298450" algn="l" rtl="0">
              <a:spcBef>
                <a:spcPts val="0"/>
              </a:spcBef>
              <a:spcAft>
                <a:spcPts val="0"/>
              </a:spcAft>
              <a:buSzPts val="1100"/>
              <a:buChar char="●"/>
            </a:pPr>
            <a:r>
              <a:rPr lang="en-US" dirty="0"/>
              <a:t>To truly harness that power, though, LLMs need to be specialized for your unique needs</a:t>
            </a:r>
          </a:p>
          <a:p>
            <a:pPr marL="914400" lvl="1" indent="-298450" algn="l" rtl="0">
              <a:spcBef>
                <a:spcPts val="0"/>
              </a:spcBef>
              <a:spcAft>
                <a:spcPts val="0"/>
              </a:spcAft>
              <a:buSzPts val="1100"/>
              <a:buChar char="○"/>
            </a:pPr>
            <a:r>
              <a:rPr lang="en-US" dirty="0"/>
              <a:t>This means they can better understand your domain and your specific terminology</a:t>
            </a:r>
          </a:p>
          <a:p>
            <a:pPr marL="914400" lvl="1" indent="-298450" algn="l" rtl="0">
              <a:spcBef>
                <a:spcPts val="0"/>
              </a:spcBef>
              <a:spcAft>
                <a:spcPts val="0"/>
              </a:spcAft>
              <a:buSzPts val="1100"/>
              <a:buChar char="○"/>
            </a:pPr>
            <a:r>
              <a:rPr lang="en-US" dirty="0"/>
              <a:t>Align with your company values and brand</a:t>
            </a:r>
          </a:p>
          <a:p>
            <a:pPr marL="914400" lvl="1" indent="-298450" algn="l" rtl="0">
              <a:spcBef>
                <a:spcPts val="0"/>
              </a:spcBef>
              <a:spcAft>
                <a:spcPts val="0"/>
              </a:spcAft>
              <a:buSzPts val="1100"/>
              <a:buChar char="○"/>
            </a:pPr>
            <a:r>
              <a:rPr lang="en-US" dirty="0"/>
              <a:t>And reflect your internal processes</a:t>
            </a:r>
          </a:p>
          <a:p>
            <a:pPr marL="457200" lvl="0" indent="-298450" algn="l" rtl="0">
              <a:spcBef>
                <a:spcPts val="0"/>
              </a:spcBef>
              <a:spcAft>
                <a:spcPts val="0"/>
              </a:spcAft>
              <a:buSzPts val="1100"/>
              <a:buChar char="●"/>
            </a:pPr>
            <a:r>
              <a:rPr lang="en-US" dirty="0"/>
              <a:t>But the large in LLMs isn't just about potential, it's also about headaches</a:t>
            </a:r>
          </a:p>
          <a:p>
            <a:pPr marL="914400" lvl="1" indent="-298450" algn="l" rtl="0">
              <a:spcBef>
                <a:spcPts val="0"/>
              </a:spcBef>
              <a:spcAft>
                <a:spcPts val="0"/>
              </a:spcAft>
              <a:buSzPts val="1100"/>
              <a:buChar char="○"/>
            </a:pPr>
            <a:r>
              <a:rPr lang="en-US" dirty="0"/>
              <a:t>Training and experimentation now take an immense amount of resources and time</a:t>
            </a:r>
          </a:p>
          <a:p>
            <a:pPr marL="914400" lvl="1" indent="-298450" algn="l" rtl="0">
              <a:spcBef>
                <a:spcPts val="0"/>
              </a:spcBef>
              <a:spcAft>
                <a:spcPts val="0"/>
              </a:spcAft>
              <a:buSzPts val="1100"/>
              <a:buChar char="○"/>
            </a:pPr>
            <a:r>
              <a:rPr lang="en-US" dirty="0"/>
              <a:t>And this only further compounds as we move into deployment.</a:t>
            </a:r>
          </a:p>
          <a:p>
            <a:pPr marL="914400" lvl="1" indent="-298450" algn="l" rtl="0">
              <a:spcBef>
                <a:spcPts val="0"/>
              </a:spcBef>
              <a:spcAft>
                <a:spcPts val="0"/>
              </a:spcAft>
              <a:buSzPts val="1100"/>
              <a:buChar char="○"/>
            </a:pPr>
            <a:r>
              <a:rPr lang="en-US" dirty="0"/>
              <a:t>The costs and complexity explode as we start serving users in production, where size directly impacts our speed, accuracy, and costs.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Expected Time:</a:t>
            </a:r>
          </a:p>
          <a:p>
            <a:pPr marL="457200" lvl="0" indent="-298450" algn="l" rtl="0">
              <a:spcBef>
                <a:spcPts val="0"/>
              </a:spcBef>
              <a:spcAft>
                <a:spcPts val="0"/>
              </a:spcAft>
              <a:buSzPts val="1100"/>
              <a:buChar char="●"/>
            </a:pPr>
            <a:r>
              <a:rPr lang="en-US" dirty="0"/>
              <a:t>1 - 1.5 minutes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Notes:</a:t>
            </a:r>
          </a:p>
          <a:p>
            <a:pPr marL="457200" lvl="0" indent="-298450" algn="l" rtl="0">
              <a:spcBef>
                <a:spcPts val="0"/>
              </a:spcBef>
              <a:spcAft>
                <a:spcPts val="0"/>
              </a:spcAft>
              <a:buSzPts val="1100"/>
              <a:buChar char="●"/>
            </a:pPr>
            <a:r>
              <a:rPr lang="en-US" dirty="0"/>
              <a:t>The graph is to reinforce that simple model growth doesn't equal limitless gains and cost is where things get out of hand – ideally want to highlight this graph as soon as we get into the headaches talk point</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AD508FB3-B93C-1948-9E72-174622F23BA4}" type="slidenum">
              <a:rPr lang="en-US" smtClean="0"/>
              <a:t>2</a:t>
            </a:fld>
            <a:endParaRPr lang="en-US"/>
          </a:p>
        </p:txBody>
      </p:sp>
    </p:spTree>
    <p:extLst>
      <p:ext uri="{BB962C8B-B14F-4D97-AF65-F5344CB8AC3E}">
        <p14:creationId xmlns:p14="http://schemas.microsoft.com/office/powerpoint/2010/main" val="2068812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57c51fd7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57c51fd7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f57c51fd7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f57c51fd7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Track:</a:t>
            </a:r>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a:p>
            <a:pPr marL="0" lvl="0" indent="0" algn="l" rtl="0">
              <a:spcBef>
                <a:spcPts val="0"/>
              </a:spcBef>
              <a:spcAft>
                <a:spcPts val="0"/>
              </a:spcAft>
              <a:buNone/>
            </a:pPr>
            <a:r>
              <a:rPr lang="en"/>
              <a:t>Expected Time:</a:t>
            </a:r>
            <a:endParaRPr/>
          </a:p>
          <a:p>
            <a:pPr marL="457200" lvl="0" indent="-298450" algn="l" rtl="0">
              <a:spcBef>
                <a:spcPts val="0"/>
              </a:spcBef>
              <a:spcAft>
                <a:spcPts val="0"/>
              </a:spcAft>
              <a:buSzPts val="1100"/>
              <a:buChar char="●"/>
            </a:pPr>
            <a:r>
              <a:rPr lang="en"/>
              <a:t>1 - 1.5 minutes</a:t>
            </a:r>
            <a:endParaRPr/>
          </a:p>
          <a:p>
            <a:pPr marL="0" lvl="0" indent="0" algn="l" rtl="0">
              <a:spcBef>
                <a:spcPts val="0"/>
              </a:spcBef>
              <a:spcAft>
                <a:spcPts val="0"/>
              </a:spcAft>
              <a:buNone/>
            </a:pP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The graph is to reinforce that simple model growth doesn't equal limitless gains and cost is where things get out of hand – ideally want to highlight this graph as soon as we get into the headaches talk point</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47936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a:solidFill>
                  <a:srgbClr val="000000"/>
                </a:solidFill>
                <a:effectLst/>
                <a:latin typeface="Arial" panose="020B0604020202020204" pitchFamily="34" charset="0"/>
              </a:rPr>
              <a:t>Hello everyone, I’m excited to share some insights and results from our research collaboration with </a:t>
            </a:r>
            <a:r>
              <a:rPr lang="en-US" sz="1800" b="0" i="0" u="none" strike="noStrike" err="1">
                <a:solidFill>
                  <a:srgbClr val="000000"/>
                </a:solidFill>
                <a:effectLst/>
                <a:latin typeface="Arial" panose="020B0604020202020204" pitchFamily="34" charset="0"/>
              </a:rPr>
              <a:t>Cerebras</a:t>
            </a:r>
            <a:r>
              <a:rPr lang="en-US" sz="1800" b="0" i="0" u="none" strike="noStrike">
                <a:solidFill>
                  <a:srgbClr val="000000"/>
                </a:solidFill>
                <a:effectLst/>
                <a:latin typeface="Arial" panose="020B0604020202020204" pitchFamily="34" charset="0"/>
              </a:rPr>
              <a:t>. </a:t>
            </a:r>
            <a:endParaRPr lang="en-US" b="0">
              <a:effectLst/>
            </a:endParaRPr>
          </a:p>
          <a:p>
            <a:br>
              <a:rPr lang="en-US"/>
            </a:br>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22</a:t>
            </a:fld>
            <a:endParaRPr lang="en-US"/>
          </a:p>
        </p:txBody>
      </p:sp>
    </p:spTree>
    <p:extLst>
      <p:ext uri="{BB962C8B-B14F-4D97-AF65-F5344CB8AC3E}">
        <p14:creationId xmlns:p14="http://schemas.microsoft.com/office/powerpoint/2010/main" val="345074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Diving into an active use case, companies such as Delta are utilizing chat LLMs to transform their customer support pipelines </a:t>
            </a:r>
          </a:p>
          <a:p>
            <a:pPr marL="285750" indent="-285750">
              <a:buFont typeface="Arial"/>
              <a:buChar char="•"/>
            </a:pPr>
            <a:r>
              <a:rPr lang="en-US"/>
              <a:t>They are able to automate common queries and, in the process, free agents to focus on where they are truly needed – the more complicated or timely support needs.</a:t>
            </a:r>
          </a:p>
          <a:p>
            <a:pPr marL="285750" indent="-285750">
              <a:buFont typeface="Arial"/>
              <a:buChar char="•"/>
            </a:pPr>
            <a:r>
              <a:rPr lang="en-US"/>
              <a:t>But, for an LLM chatbot to actually help and not hinder this process, it needs to be accurate and fast.</a:t>
            </a:r>
          </a:p>
          <a:p>
            <a:pPr marL="285750" indent="-285750">
              <a:buFont typeface="Arial"/>
              <a:buChar char="•"/>
            </a:pPr>
            <a:r>
              <a:rPr lang="en-US"/>
              <a:t>The minimum guidelines that our research and the community in general have shown is</a:t>
            </a:r>
          </a:p>
          <a:p>
            <a:pPr marL="285750" indent="-285750">
              <a:buFont typeface="Arial"/>
              <a:buChar char="•"/>
            </a:pPr>
            <a:r>
              <a:rPr lang="en-US"/>
              <a:t>[show accuracy vs model size graph] a minimum size of 7b for the model </a:t>
            </a:r>
          </a:p>
          <a:p>
            <a:pPr marL="285750" indent="-285750">
              <a:buFont typeface="Arial"/>
              <a:buChar char="•"/>
            </a:pPr>
            <a:r>
              <a:rPr lang="en-US"/>
              <a:t>and strict speed targets to enable fluid responses.</a:t>
            </a:r>
          </a:p>
          <a:p>
            <a:pPr marL="285750" indent="-285750">
              <a:buFont typeface="Arial"/>
              <a:buChar char="•"/>
            </a:pPr>
            <a:r>
              <a:rPr lang="en-US"/>
              <a:t>[show usage vs costs] Translating these requirements to a scalable deployment, results in </a:t>
            </a:r>
          </a:p>
          <a:p>
            <a:pPr marL="285750" indent="-285750">
              <a:buFont typeface="Arial"/>
              <a:buChar char="•"/>
            </a:pPr>
            <a:r>
              <a:rPr lang="en-US"/>
              <a:t>## dollars on average per chat</a:t>
            </a:r>
          </a:p>
          <a:p>
            <a:pPr marL="285750" indent="-285750">
              <a:buFont typeface="Arial"/>
              <a:buChar char="•"/>
            </a:pPr>
            <a:r>
              <a:rPr lang="en-US"/>
              <a:t>and ## dollars per month for a medium sized support use case.</a:t>
            </a:r>
          </a:p>
          <a:p>
            <a:br>
              <a:rPr lang="en-US"/>
            </a:br>
            <a:endParaRPr lang="en-US"/>
          </a:p>
          <a:p>
            <a:r>
              <a:rPr lang="en-US"/>
              <a:t>Expected Time:</a:t>
            </a:r>
          </a:p>
          <a:p>
            <a:pPr marL="285750" indent="-285750">
              <a:buFont typeface="Arial"/>
              <a:buChar char="•"/>
            </a:pPr>
            <a:r>
              <a:rPr lang="en-US"/>
              <a:t>1 - 1.5 minutes</a:t>
            </a:r>
          </a:p>
          <a:p>
            <a:br>
              <a:rPr lang="en-US"/>
            </a:br>
            <a:endParaRPr lang="en-US"/>
          </a:p>
          <a:p>
            <a:r>
              <a:rPr lang="en-US"/>
              <a:t>Notes:</a:t>
            </a:r>
          </a:p>
          <a:p>
            <a:pPr marL="285750" indent="-285750">
              <a:buFont typeface="Arial"/>
              <a:buChar char="•"/>
            </a:pPr>
            <a:endParaRPr lang="en-US">
              <a:cs typeface="+mn-lt"/>
            </a:endParaRPr>
          </a:p>
        </p:txBody>
      </p:sp>
      <p:sp>
        <p:nvSpPr>
          <p:cNvPr id="4" name="Slide Number Placeholder 3"/>
          <p:cNvSpPr>
            <a:spLocks noGrp="1"/>
          </p:cNvSpPr>
          <p:nvPr>
            <p:ph type="sldNum" sz="quarter" idx="5"/>
          </p:nvPr>
        </p:nvSpPr>
        <p:spPr/>
        <p:txBody>
          <a:bodyPr/>
          <a:lstStyle/>
          <a:p>
            <a:fld id="{AD508FB3-B93C-1948-9E72-174622F23BA4}" type="slidenum">
              <a:rPr lang="en-US" smtClean="0"/>
              <a:t>3</a:t>
            </a:fld>
            <a:endParaRPr lang="en-US"/>
          </a:p>
        </p:txBody>
      </p:sp>
    </p:spTree>
    <p:extLst>
      <p:ext uri="{BB962C8B-B14F-4D97-AF65-F5344CB8AC3E}">
        <p14:creationId xmlns:p14="http://schemas.microsoft.com/office/powerpoint/2010/main" val="347626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Diving into an active use case, companies such as Delta are utilizing chat LLMs to transform their customer support pipelines </a:t>
            </a:r>
          </a:p>
          <a:p>
            <a:pPr marL="285750" indent="-285750">
              <a:buFont typeface="Arial"/>
              <a:buChar char="•"/>
            </a:pPr>
            <a:r>
              <a:rPr lang="en-US"/>
              <a:t>They are able to automate common queries and, in the process, free agents to focus on where they are truly needed – the more complicated or timely support needs.</a:t>
            </a:r>
          </a:p>
          <a:p>
            <a:pPr marL="285750" indent="-285750">
              <a:buFont typeface="Arial"/>
              <a:buChar char="•"/>
            </a:pPr>
            <a:r>
              <a:rPr lang="en-US"/>
              <a:t>But, for an LLM chatbot to actually help and not hinder this process, it needs to be accurate and fast.</a:t>
            </a:r>
          </a:p>
          <a:p>
            <a:pPr marL="285750" indent="-285750">
              <a:buFont typeface="Arial"/>
              <a:buChar char="•"/>
            </a:pPr>
            <a:r>
              <a:rPr lang="en-US"/>
              <a:t>The minimum guidelines that our research and the community in general have shown is</a:t>
            </a:r>
          </a:p>
          <a:p>
            <a:pPr marL="285750" indent="-285750">
              <a:buFont typeface="Arial"/>
              <a:buChar char="•"/>
            </a:pPr>
            <a:r>
              <a:rPr lang="en-US"/>
              <a:t>[show accuracy vs model size graph] a minimum size of 7b for the model </a:t>
            </a:r>
          </a:p>
          <a:p>
            <a:pPr marL="285750" indent="-285750">
              <a:buFont typeface="Arial"/>
              <a:buChar char="•"/>
            </a:pPr>
            <a:r>
              <a:rPr lang="en-US"/>
              <a:t>and strict speed targets to enable fluid responses.</a:t>
            </a:r>
          </a:p>
          <a:p>
            <a:pPr marL="285750" indent="-285750">
              <a:buFont typeface="Arial"/>
              <a:buChar char="•"/>
            </a:pPr>
            <a:r>
              <a:rPr lang="en-US"/>
              <a:t>[show usage vs costs] Translating these requirements to a scalable deployment, results in </a:t>
            </a:r>
          </a:p>
          <a:p>
            <a:pPr marL="285750" indent="-285750">
              <a:buFont typeface="Arial"/>
              <a:buChar char="•"/>
            </a:pPr>
            <a:r>
              <a:rPr lang="en-US"/>
              <a:t>## dollars on average per chat</a:t>
            </a:r>
          </a:p>
          <a:p>
            <a:pPr marL="285750" indent="-285750">
              <a:buFont typeface="Arial"/>
              <a:buChar char="•"/>
            </a:pPr>
            <a:r>
              <a:rPr lang="en-US"/>
              <a:t>and ## dollars per month for a medium sized support use case.</a:t>
            </a:r>
          </a:p>
          <a:p>
            <a:br>
              <a:rPr lang="en-US"/>
            </a:br>
            <a:endParaRPr lang="en-US"/>
          </a:p>
          <a:p>
            <a:r>
              <a:rPr lang="en-US"/>
              <a:t>Expected Time:</a:t>
            </a:r>
          </a:p>
          <a:p>
            <a:pPr marL="285750" indent="-285750">
              <a:buFont typeface="Arial"/>
              <a:buChar char="•"/>
            </a:pPr>
            <a:r>
              <a:rPr lang="en-US"/>
              <a:t>1 - 1.5 minutes</a:t>
            </a:r>
          </a:p>
          <a:p>
            <a:br>
              <a:rPr lang="en-US"/>
            </a:br>
            <a:endParaRPr lang="en-US"/>
          </a:p>
          <a:p>
            <a:r>
              <a:rPr lang="en-US"/>
              <a:t>Notes:</a:t>
            </a:r>
          </a:p>
          <a:p>
            <a:pPr marL="285750" indent="-285750">
              <a:buFont typeface="Arial"/>
              <a:buChar char="•"/>
            </a:pPr>
            <a:endParaRPr lang="en-US">
              <a:cs typeface="+mn-lt"/>
            </a:endParaRPr>
          </a:p>
        </p:txBody>
      </p:sp>
      <p:sp>
        <p:nvSpPr>
          <p:cNvPr id="4" name="Slide Number Placeholder 3"/>
          <p:cNvSpPr>
            <a:spLocks noGrp="1"/>
          </p:cNvSpPr>
          <p:nvPr>
            <p:ph type="sldNum" sz="quarter" idx="5"/>
          </p:nvPr>
        </p:nvSpPr>
        <p:spPr/>
        <p:txBody>
          <a:bodyPr/>
          <a:lstStyle/>
          <a:p>
            <a:fld id="{AD508FB3-B93C-1948-9E72-174622F23BA4}" type="slidenum">
              <a:rPr lang="en-US" smtClean="0"/>
              <a:t>4</a:t>
            </a:fld>
            <a:endParaRPr lang="en-US"/>
          </a:p>
        </p:txBody>
      </p:sp>
    </p:spTree>
    <p:extLst>
      <p:ext uri="{BB962C8B-B14F-4D97-AF65-F5344CB8AC3E}">
        <p14:creationId xmlns:p14="http://schemas.microsoft.com/office/powerpoint/2010/main" val="153475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Diving into an active use case, companies such as Delta are utilizing chat LLMs to transform their customer support pipelines </a:t>
            </a:r>
          </a:p>
          <a:p>
            <a:pPr marL="285750" indent="-285750">
              <a:buFont typeface="Arial"/>
              <a:buChar char="•"/>
            </a:pPr>
            <a:r>
              <a:rPr lang="en-US"/>
              <a:t>They are able to automate common queries and, in the process, free agents to focus on where they are truly needed – the more complicated or timely support needs.</a:t>
            </a:r>
          </a:p>
          <a:p>
            <a:pPr marL="285750" indent="-285750">
              <a:buFont typeface="Arial"/>
              <a:buChar char="•"/>
            </a:pPr>
            <a:r>
              <a:rPr lang="en-US"/>
              <a:t>But, for an LLM chatbot to actually help and not hinder this process, it needs to be accurate and fast.</a:t>
            </a:r>
          </a:p>
          <a:p>
            <a:pPr marL="285750" indent="-285750">
              <a:buFont typeface="Arial"/>
              <a:buChar char="•"/>
            </a:pPr>
            <a:r>
              <a:rPr lang="en-US"/>
              <a:t>The minimum guidelines that our research and the community in general have shown is</a:t>
            </a:r>
          </a:p>
          <a:p>
            <a:pPr marL="285750" indent="-285750">
              <a:buFont typeface="Arial"/>
              <a:buChar char="•"/>
            </a:pPr>
            <a:r>
              <a:rPr lang="en-US"/>
              <a:t>[show accuracy vs model size graph] a minimum size of 7b for the model </a:t>
            </a:r>
          </a:p>
          <a:p>
            <a:pPr marL="285750" indent="-285750">
              <a:buFont typeface="Arial"/>
              <a:buChar char="•"/>
            </a:pPr>
            <a:r>
              <a:rPr lang="en-US"/>
              <a:t>and strict speed targets to enable fluid responses.</a:t>
            </a:r>
          </a:p>
          <a:p>
            <a:pPr marL="285750" indent="-285750">
              <a:buFont typeface="Arial"/>
              <a:buChar char="•"/>
            </a:pPr>
            <a:r>
              <a:rPr lang="en-US"/>
              <a:t>[show usage vs costs] Translating these requirements to a scalable deployment, results in </a:t>
            </a:r>
          </a:p>
          <a:p>
            <a:pPr marL="285750" indent="-285750">
              <a:buFont typeface="Arial"/>
              <a:buChar char="•"/>
            </a:pPr>
            <a:r>
              <a:rPr lang="en-US"/>
              <a:t>## dollars on average per chat</a:t>
            </a:r>
          </a:p>
          <a:p>
            <a:pPr marL="285750" indent="-285750">
              <a:buFont typeface="Arial"/>
              <a:buChar char="•"/>
            </a:pPr>
            <a:r>
              <a:rPr lang="en-US"/>
              <a:t>and ## dollars per month for a medium sized support use case.</a:t>
            </a:r>
          </a:p>
          <a:p>
            <a:br>
              <a:rPr lang="en-US"/>
            </a:br>
            <a:endParaRPr lang="en-US"/>
          </a:p>
          <a:p>
            <a:r>
              <a:rPr lang="en-US"/>
              <a:t>Expected Time:</a:t>
            </a:r>
          </a:p>
          <a:p>
            <a:pPr marL="285750" indent="-285750">
              <a:buFont typeface="Arial"/>
              <a:buChar char="•"/>
            </a:pPr>
            <a:r>
              <a:rPr lang="en-US"/>
              <a:t>1 - 1.5 minutes</a:t>
            </a:r>
          </a:p>
          <a:p>
            <a:br>
              <a:rPr lang="en-US"/>
            </a:br>
            <a:endParaRPr lang="en-US"/>
          </a:p>
          <a:p>
            <a:r>
              <a:rPr lang="en-US"/>
              <a:t>Notes:</a:t>
            </a:r>
          </a:p>
          <a:p>
            <a:pPr marL="285750" indent="-285750">
              <a:buFont typeface="Arial"/>
              <a:buChar char="•"/>
            </a:pPr>
            <a:endParaRPr lang="en-US">
              <a:cs typeface="+mn-lt"/>
            </a:endParaRPr>
          </a:p>
        </p:txBody>
      </p:sp>
      <p:sp>
        <p:nvSpPr>
          <p:cNvPr id="4" name="Slide Number Placeholder 3"/>
          <p:cNvSpPr>
            <a:spLocks noGrp="1"/>
          </p:cNvSpPr>
          <p:nvPr>
            <p:ph type="sldNum" sz="quarter" idx="5"/>
          </p:nvPr>
        </p:nvSpPr>
        <p:spPr/>
        <p:txBody>
          <a:bodyPr/>
          <a:lstStyle/>
          <a:p>
            <a:fld id="{AD508FB3-B93C-1948-9E72-174622F23BA4}" type="slidenum">
              <a:rPr lang="en-US" smtClean="0"/>
              <a:t>5</a:t>
            </a:fld>
            <a:endParaRPr lang="en-US"/>
          </a:p>
        </p:txBody>
      </p:sp>
    </p:spTree>
    <p:extLst>
      <p:ext uri="{BB962C8B-B14F-4D97-AF65-F5344CB8AC3E}">
        <p14:creationId xmlns:p14="http://schemas.microsoft.com/office/powerpoint/2010/main" val="3807167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US"/>
              <a:t>Product summarization is another revolutionary area, especially for e-commerce sites.</a:t>
            </a:r>
          </a:p>
          <a:p>
            <a:pPr marL="457200" lvl="0" indent="-298450" algn="l" rtl="0">
              <a:spcBef>
                <a:spcPts val="0"/>
              </a:spcBef>
              <a:spcAft>
                <a:spcPts val="0"/>
              </a:spcAft>
              <a:buSzPts val="1100"/>
              <a:buChar char="●"/>
            </a:pPr>
            <a:r>
              <a:rPr lang="en-US"/>
              <a:t>By distilling long reviews into key sights, it enables more informed decisions for shoppers and easier comparisons leading to fewer returns and customer retention.</a:t>
            </a:r>
          </a:p>
          <a:p>
            <a:pPr marL="457200" lvl="0" indent="-298450" algn="l" rtl="0">
              <a:spcBef>
                <a:spcPts val="0"/>
              </a:spcBef>
              <a:spcAft>
                <a:spcPts val="0"/>
              </a:spcAft>
              <a:buSzPts val="1100"/>
              <a:buChar char="●"/>
            </a:pPr>
            <a:r>
              <a:rPr lang="en-US"/>
              <a:t>This is why Wayfair, Amazon, and many others have actively deployed these already.</a:t>
            </a:r>
          </a:p>
          <a:p>
            <a:pPr marL="457200" lvl="0" indent="-298450" algn="l" rtl="0">
              <a:spcBef>
                <a:spcPts val="0"/>
              </a:spcBef>
              <a:spcAft>
                <a:spcPts val="0"/>
              </a:spcAft>
              <a:buSzPts val="1100"/>
              <a:buChar char="●"/>
            </a:pPr>
            <a:r>
              <a:rPr lang="en-US"/>
              <a:t>But, all of this only works if the summaries are reliable and up to date.</a:t>
            </a:r>
          </a:p>
          <a:p>
            <a:pPr marL="457200" lvl="0" indent="-298450" algn="l" rtl="0">
              <a:spcBef>
                <a:spcPts val="0"/>
              </a:spcBef>
              <a:spcAft>
                <a:spcPts val="0"/>
              </a:spcAft>
              <a:buSzPts val="1100"/>
              <a:buChar char="●"/>
            </a:pPr>
            <a:r>
              <a:rPr lang="en-US"/>
              <a:t>So the </a:t>
            </a:r>
            <a:r>
              <a:rPr lang="en-US">
                <a:solidFill>
                  <a:schemeClr val="dk1"/>
                </a:solidFill>
              </a:rPr>
              <a:t>minimum guidelines that our research and the community in general have shown is</a:t>
            </a:r>
          </a:p>
          <a:p>
            <a:pPr marL="457200" lvl="0" indent="-298450" algn="l" rtl="0">
              <a:spcBef>
                <a:spcPts val="0"/>
              </a:spcBef>
              <a:spcAft>
                <a:spcPts val="0"/>
              </a:spcAft>
              <a:buClr>
                <a:schemeClr val="dk1"/>
              </a:buClr>
              <a:buSzPts val="1100"/>
              <a:buChar char="●"/>
            </a:pPr>
            <a:r>
              <a:rPr lang="en-US">
                <a:solidFill>
                  <a:schemeClr val="dk1"/>
                </a:solidFill>
              </a:rPr>
              <a:t>[show accuracy vs model size graph] a minimum size of 7b for the model.</a:t>
            </a:r>
          </a:p>
          <a:p>
            <a:pPr marL="457200" indent="-298450">
              <a:buClr>
                <a:schemeClr val="dk1"/>
              </a:buClr>
              <a:buSzPts val="1100"/>
              <a:buChar char="●"/>
            </a:pPr>
            <a:r>
              <a:rPr lang="en-US">
                <a:solidFill>
                  <a:schemeClr val="dk1"/>
                </a:solidFill>
              </a:rPr>
              <a:t>Performance targets are trickier here, as they depend on how often reviews change and how many products you're tracking, but setting a strict refresh rate and the number of review tokens per product </a:t>
            </a:r>
          </a:p>
          <a:p>
            <a:pPr marL="457200" lvl="0" indent="-298450" algn="l" rtl="0">
              <a:spcBef>
                <a:spcPts val="0"/>
              </a:spcBef>
              <a:spcAft>
                <a:spcPts val="0"/>
              </a:spcAft>
              <a:buClr>
                <a:schemeClr val="dk1"/>
              </a:buClr>
              <a:buSzPts val="1100"/>
              <a:buChar char="●"/>
            </a:pPr>
            <a:r>
              <a:rPr lang="en-US">
                <a:solidFill>
                  <a:schemeClr val="dk1"/>
                </a:solidFill>
              </a:rPr>
              <a:t>enables cost estimates based on the number of products to summarize.</a:t>
            </a:r>
          </a:p>
          <a:p>
            <a:pPr marL="457200" indent="-298450">
              <a:buClr>
                <a:schemeClr val="dk1"/>
              </a:buClr>
              <a:buSzPts val="1100"/>
              <a:buChar char="●"/>
            </a:pPr>
            <a:r>
              <a:rPr lang="en-US">
                <a:solidFill>
                  <a:schemeClr val="dk1"/>
                </a:solidFill>
              </a:rPr>
              <a:t>[show usage vs costs] So, translating these requirements to a scalable deployment, results in </a:t>
            </a:r>
          </a:p>
          <a:p>
            <a:pPr marL="457200" lvl="0" indent="-298450" algn="l" rtl="0">
              <a:spcBef>
                <a:spcPts val="0"/>
              </a:spcBef>
              <a:spcAft>
                <a:spcPts val="0"/>
              </a:spcAft>
              <a:buClr>
                <a:schemeClr val="dk1"/>
              </a:buClr>
              <a:buSzPts val="1100"/>
              <a:buChar char="●"/>
            </a:pPr>
            <a:r>
              <a:rPr lang="en-US">
                <a:solidFill>
                  <a:schemeClr val="dk1"/>
                </a:solidFill>
              </a:rPr>
              <a:t>## dollars on average per product summarization</a:t>
            </a:r>
          </a:p>
          <a:p>
            <a:pPr marL="457200" lvl="0" indent="-298450" algn="l" rtl="0">
              <a:spcBef>
                <a:spcPts val="0"/>
              </a:spcBef>
              <a:spcAft>
                <a:spcPts val="0"/>
              </a:spcAft>
              <a:buClr>
                <a:schemeClr val="dk1"/>
              </a:buClr>
              <a:buSzPts val="1100"/>
              <a:buChar char="●"/>
            </a:pPr>
            <a:r>
              <a:rPr lang="en-US">
                <a:solidFill>
                  <a:schemeClr val="dk1"/>
                </a:solidFill>
              </a:rPr>
              <a:t>and ## dollars per month for a medium sized ecommerce site.</a:t>
            </a:r>
          </a:p>
          <a:p>
            <a:pPr marL="0" lvl="0" indent="0" algn="l" rtl="0">
              <a:spcBef>
                <a:spcPts val="0"/>
              </a:spcBef>
              <a:spcAft>
                <a:spcPts val="0"/>
              </a:spcAft>
              <a:buNone/>
            </a:pPr>
            <a:endParaRPr lang="en-US"/>
          </a:p>
          <a:p>
            <a:pPr marL="0" lvl="0" indent="0" algn="l" rtl="0">
              <a:spcBef>
                <a:spcPts val="0"/>
              </a:spcBef>
              <a:spcAft>
                <a:spcPts val="0"/>
              </a:spcAft>
              <a:buNone/>
            </a:pPr>
            <a:r>
              <a:rPr lang="en-US"/>
              <a:t>Expected Time:</a:t>
            </a:r>
          </a:p>
          <a:p>
            <a:pPr marL="457200" lvl="0" indent="-298450" algn="l" rtl="0">
              <a:spcBef>
                <a:spcPts val="0"/>
              </a:spcBef>
              <a:spcAft>
                <a:spcPts val="0"/>
              </a:spcAft>
              <a:buSzPts val="1100"/>
              <a:buChar char="●"/>
            </a:pPr>
            <a:r>
              <a:rPr lang="en-US"/>
              <a:t>TODO</a:t>
            </a:r>
          </a:p>
          <a:p>
            <a:pPr marL="0" lvl="0" indent="0" algn="l" rtl="0">
              <a:spcBef>
                <a:spcPts val="0"/>
              </a:spcBef>
              <a:spcAft>
                <a:spcPts val="0"/>
              </a:spcAft>
              <a:buNone/>
            </a:pPr>
            <a:endParaRPr lang="en-US"/>
          </a:p>
          <a:p>
            <a:pPr marL="0" lvl="0" indent="0" algn="l" rtl="0">
              <a:spcBef>
                <a:spcPts val="0"/>
              </a:spcBef>
              <a:spcAft>
                <a:spcPts val="0"/>
              </a:spcAft>
              <a:buNone/>
            </a:pPr>
            <a:r>
              <a:rPr lang="en-US"/>
              <a:t>Notes:</a:t>
            </a:r>
          </a:p>
          <a:p>
            <a:pPr marL="457200" lvl="0" indent="-298450" algn="l" rtl="0">
              <a:spcBef>
                <a:spcPts val="0"/>
              </a:spcBef>
              <a:spcAft>
                <a:spcPts val="0"/>
              </a:spcAft>
              <a:buSzPts val="1100"/>
              <a:buChar char="●"/>
            </a:pPr>
            <a:r>
              <a:rPr lang="en-US"/>
              <a:t>TODO</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6</a:t>
            </a:fld>
            <a:endParaRPr lang="en-US"/>
          </a:p>
        </p:txBody>
      </p:sp>
    </p:spTree>
    <p:extLst>
      <p:ext uri="{BB962C8B-B14F-4D97-AF65-F5344CB8AC3E}">
        <p14:creationId xmlns:p14="http://schemas.microsoft.com/office/powerpoint/2010/main" val="174041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US"/>
              <a:t>Product summarization is another revolutionary area, especially for e-commerce sites.</a:t>
            </a:r>
          </a:p>
          <a:p>
            <a:pPr marL="457200" lvl="0" indent="-298450" algn="l" rtl="0">
              <a:spcBef>
                <a:spcPts val="0"/>
              </a:spcBef>
              <a:spcAft>
                <a:spcPts val="0"/>
              </a:spcAft>
              <a:buSzPts val="1100"/>
              <a:buChar char="●"/>
            </a:pPr>
            <a:r>
              <a:rPr lang="en-US"/>
              <a:t>By distilling long reviews into key sights, it enables more informed decisions for shoppers and easier comparisons leading to fewer returns and customer retention.</a:t>
            </a:r>
          </a:p>
          <a:p>
            <a:pPr marL="457200" lvl="0" indent="-298450" algn="l" rtl="0">
              <a:spcBef>
                <a:spcPts val="0"/>
              </a:spcBef>
              <a:spcAft>
                <a:spcPts val="0"/>
              </a:spcAft>
              <a:buSzPts val="1100"/>
              <a:buChar char="●"/>
            </a:pPr>
            <a:r>
              <a:rPr lang="en-US"/>
              <a:t>This is why Wayfair, Amazon, and many others have actively deployed these already.</a:t>
            </a:r>
          </a:p>
          <a:p>
            <a:pPr marL="457200" lvl="0" indent="-298450" algn="l" rtl="0">
              <a:spcBef>
                <a:spcPts val="0"/>
              </a:spcBef>
              <a:spcAft>
                <a:spcPts val="0"/>
              </a:spcAft>
              <a:buSzPts val="1100"/>
              <a:buChar char="●"/>
            </a:pPr>
            <a:r>
              <a:rPr lang="en-US"/>
              <a:t>But, all of this only works if the summaries are reliable and up to date.</a:t>
            </a:r>
          </a:p>
          <a:p>
            <a:pPr marL="457200" lvl="0" indent="-298450" algn="l" rtl="0">
              <a:spcBef>
                <a:spcPts val="0"/>
              </a:spcBef>
              <a:spcAft>
                <a:spcPts val="0"/>
              </a:spcAft>
              <a:buSzPts val="1100"/>
              <a:buChar char="●"/>
            </a:pPr>
            <a:r>
              <a:rPr lang="en-US"/>
              <a:t>So the </a:t>
            </a:r>
            <a:r>
              <a:rPr lang="en-US">
                <a:solidFill>
                  <a:schemeClr val="dk1"/>
                </a:solidFill>
              </a:rPr>
              <a:t>minimum guidelines that our research and the community in general have shown is</a:t>
            </a:r>
          </a:p>
          <a:p>
            <a:pPr marL="457200" lvl="0" indent="-298450" algn="l" rtl="0">
              <a:spcBef>
                <a:spcPts val="0"/>
              </a:spcBef>
              <a:spcAft>
                <a:spcPts val="0"/>
              </a:spcAft>
              <a:buClr>
                <a:schemeClr val="dk1"/>
              </a:buClr>
              <a:buSzPts val="1100"/>
              <a:buChar char="●"/>
            </a:pPr>
            <a:r>
              <a:rPr lang="en-US">
                <a:solidFill>
                  <a:schemeClr val="dk1"/>
                </a:solidFill>
              </a:rPr>
              <a:t>[show accuracy vs model size graph] a minimum size of 7b for the model.</a:t>
            </a:r>
          </a:p>
          <a:p>
            <a:pPr marL="457200" indent="-298450">
              <a:buClr>
                <a:schemeClr val="dk1"/>
              </a:buClr>
              <a:buSzPts val="1100"/>
              <a:buChar char="●"/>
            </a:pPr>
            <a:r>
              <a:rPr lang="en-US">
                <a:solidFill>
                  <a:schemeClr val="dk1"/>
                </a:solidFill>
              </a:rPr>
              <a:t>Performance targets are trickier here, as they depend on how often reviews change and how many products you're tracking, but setting a strict refresh rate and the number of review tokens per product </a:t>
            </a:r>
          </a:p>
          <a:p>
            <a:pPr marL="457200" lvl="0" indent="-298450" algn="l" rtl="0">
              <a:spcBef>
                <a:spcPts val="0"/>
              </a:spcBef>
              <a:spcAft>
                <a:spcPts val="0"/>
              </a:spcAft>
              <a:buClr>
                <a:schemeClr val="dk1"/>
              </a:buClr>
              <a:buSzPts val="1100"/>
              <a:buChar char="●"/>
            </a:pPr>
            <a:r>
              <a:rPr lang="en-US">
                <a:solidFill>
                  <a:schemeClr val="dk1"/>
                </a:solidFill>
              </a:rPr>
              <a:t>enables cost estimates based on the number of products to summarize.</a:t>
            </a:r>
          </a:p>
          <a:p>
            <a:pPr marL="457200" indent="-298450">
              <a:buClr>
                <a:schemeClr val="dk1"/>
              </a:buClr>
              <a:buSzPts val="1100"/>
              <a:buChar char="●"/>
            </a:pPr>
            <a:r>
              <a:rPr lang="en-US">
                <a:solidFill>
                  <a:schemeClr val="dk1"/>
                </a:solidFill>
              </a:rPr>
              <a:t>[show usage vs costs] So, translating these requirements to a scalable deployment, results in </a:t>
            </a:r>
          </a:p>
          <a:p>
            <a:pPr marL="457200" lvl="0" indent="-298450" algn="l" rtl="0">
              <a:spcBef>
                <a:spcPts val="0"/>
              </a:spcBef>
              <a:spcAft>
                <a:spcPts val="0"/>
              </a:spcAft>
              <a:buClr>
                <a:schemeClr val="dk1"/>
              </a:buClr>
              <a:buSzPts val="1100"/>
              <a:buChar char="●"/>
            </a:pPr>
            <a:r>
              <a:rPr lang="en-US">
                <a:solidFill>
                  <a:schemeClr val="dk1"/>
                </a:solidFill>
              </a:rPr>
              <a:t>## dollars on average per product summarization</a:t>
            </a:r>
          </a:p>
          <a:p>
            <a:pPr marL="457200" lvl="0" indent="-298450" algn="l" rtl="0">
              <a:spcBef>
                <a:spcPts val="0"/>
              </a:spcBef>
              <a:spcAft>
                <a:spcPts val="0"/>
              </a:spcAft>
              <a:buClr>
                <a:schemeClr val="dk1"/>
              </a:buClr>
              <a:buSzPts val="1100"/>
              <a:buChar char="●"/>
            </a:pPr>
            <a:r>
              <a:rPr lang="en-US">
                <a:solidFill>
                  <a:schemeClr val="dk1"/>
                </a:solidFill>
              </a:rPr>
              <a:t>and ## dollars per month for a medium sized ecommerce site.</a:t>
            </a:r>
          </a:p>
          <a:p>
            <a:pPr marL="0" lvl="0" indent="0" algn="l" rtl="0">
              <a:spcBef>
                <a:spcPts val="0"/>
              </a:spcBef>
              <a:spcAft>
                <a:spcPts val="0"/>
              </a:spcAft>
              <a:buNone/>
            </a:pPr>
            <a:endParaRPr lang="en-US"/>
          </a:p>
          <a:p>
            <a:pPr marL="0" lvl="0" indent="0" algn="l" rtl="0">
              <a:spcBef>
                <a:spcPts val="0"/>
              </a:spcBef>
              <a:spcAft>
                <a:spcPts val="0"/>
              </a:spcAft>
              <a:buNone/>
            </a:pPr>
            <a:r>
              <a:rPr lang="en-US"/>
              <a:t>Expected Time:</a:t>
            </a:r>
          </a:p>
          <a:p>
            <a:pPr marL="457200" lvl="0" indent="-298450" algn="l" rtl="0">
              <a:spcBef>
                <a:spcPts val="0"/>
              </a:spcBef>
              <a:spcAft>
                <a:spcPts val="0"/>
              </a:spcAft>
              <a:buSzPts val="1100"/>
              <a:buChar char="●"/>
            </a:pPr>
            <a:r>
              <a:rPr lang="en-US"/>
              <a:t>TODO</a:t>
            </a:r>
          </a:p>
          <a:p>
            <a:pPr marL="0" lvl="0" indent="0" algn="l" rtl="0">
              <a:spcBef>
                <a:spcPts val="0"/>
              </a:spcBef>
              <a:spcAft>
                <a:spcPts val="0"/>
              </a:spcAft>
              <a:buNone/>
            </a:pPr>
            <a:endParaRPr lang="en-US"/>
          </a:p>
          <a:p>
            <a:pPr marL="0" lvl="0" indent="0" algn="l" rtl="0">
              <a:spcBef>
                <a:spcPts val="0"/>
              </a:spcBef>
              <a:spcAft>
                <a:spcPts val="0"/>
              </a:spcAft>
              <a:buNone/>
            </a:pPr>
            <a:r>
              <a:rPr lang="en-US"/>
              <a:t>Notes:</a:t>
            </a:r>
          </a:p>
          <a:p>
            <a:pPr marL="457200" lvl="0" indent="-298450" algn="l" rtl="0">
              <a:spcBef>
                <a:spcPts val="0"/>
              </a:spcBef>
              <a:spcAft>
                <a:spcPts val="0"/>
              </a:spcAft>
              <a:buSzPts val="1100"/>
              <a:buChar char="●"/>
            </a:pPr>
            <a:r>
              <a:rPr lang="en-US"/>
              <a:t>TODO</a:t>
            </a:r>
          </a:p>
          <a:p>
            <a:pPr marL="0" lvl="0" indent="0" algn="l" rtl="0">
              <a:spcBef>
                <a:spcPts val="0"/>
              </a:spcBef>
              <a:spcAft>
                <a:spcPts val="0"/>
              </a:spcAft>
              <a:buNone/>
            </a:pPr>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7</a:t>
            </a:fld>
            <a:endParaRPr lang="en-US"/>
          </a:p>
        </p:txBody>
      </p:sp>
    </p:spTree>
    <p:extLst>
      <p:ext uri="{BB962C8B-B14F-4D97-AF65-F5344CB8AC3E}">
        <p14:creationId xmlns:p14="http://schemas.microsoft.com/office/powerpoint/2010/main" val="4979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US" dirty="0"/>
              <a:t>Product summarization is another revolutionary area, especially for e-commerce sites.</a:t>
            </a:r>
          </a:p>
          <a:p>
            <a:pPr marL="457200" lvl="0" indent="-298450" algn="l" rtl="0">
              <a:spcBef>
                <a:spcPts val="0"/>
              </a:spcBef>
              <a:spcAft>
                <a:spcPts val="0"/>
              </a:spcAft>
              <a:buSzPts val="1100"/>
              <a:buChar char="●"/>
            </a:pPr>
            <a:r>
              <a:rPr lang="en-US" dirty="0"/>
              <a:t>By distilling long reviews into key sights, it enables more informed decisions for shoppers and easier comparisons leading to fewer returns and customer retention.</a:t>
            </a:r>
          </a:p>
          <a:p>
            <a:pPr marL="457200" lvl="0" indent="-298450" algn="l" rtl="0">
              <a:spcBef>
                <a:spcPts val="0"/>
              </a:spcBef>
              <a:spcAft>
                <a:spcPts val="0"/>
              </a:spcAft>
              <a:buSzPts val="1100"/>
              <a:buChar char="●"/>
            </a:pPr>
            <a:r>
              <a:rPr lang="en-US" dirty="0"/>
              <a:t>This is why Wayfair, Amazon, and many others have actively deployed these already.</a:t>
            </a:r>
          </a:p>
          <a:p>
            <a:pPr marL="457200" lvl="0" indent="-298450" algn="l" rtl="0">
              <a:spcBef>
                <a:spcPts val="0"/>
              </a:spcBef>
              <a:spcAft>
                <a:spcPts val="0"/>
              </a:spcAft>
              <a:buSzPts val="1100"/>
              <a:buChar char="●"/>
            </a:pPr>
            <a:r>
              <a:rPr lang="en-US" dirty="0"/>
              <a:t>But, all of this only works if the summaries are reliable and up to date.</a:t>
            </a:r>
          </a:p>
          <a:p>
            <a:pPr marL="457200" lvl="0" indent="-298450" algn="l" rtl="0">
              <a:spcBef>
                <a:spcPts val="0"/>
              </a:spcBef>
              <a:spcAft>
                <a:spcPts val="0"/>
              </a:spcAft>
              <a:buSzPts val="1100"/>
              <a:buChar char="●"/>
            </a:pPr>
            <a:r>
              <a:rPr lang="en-US" dirty="0"/>
              <a:t>So the </a:t>
            </a:r>
            <a:r>
              <a:rPr lang="en-US" dirty="0">
                <a:solidFill>
                  <a:schemeClr val="dk1"/>
                </a:solidFill>
              </a:rPr>
              <a:t>minimum guidelines that our research and the community in general have shown is</a:t>
            </a:r>
          </a:p>
          <a:p>
            <a:pPr marL="457200" lvl="0" indent="-298450" algn="l" rtl="0">
              <a:spcBef>
                <a:spcPts val="0"/>
              </a:spcBef>
              <a:spcAft>
                <a:spcPts val="0"/>
              </a:spcAft>
              <a:buClr>
                <a:schemeClr val="dk1"/>
              </a:buClr>
              <a:buSzPts val="1100"/>
              <a:buChar char="●"/>
            </a:pPr>
            <a:r>
              <a:rPr lang="en-US" dirty="0">
                <a:solidFill>
                  <a:schemeClr val="dk1"/>
                </a:solidFill>
              </a:rPr>
              <a:t>[show accuracy vs model size graph] a minimum size of 7b for the model.</a:t>
            </a:r>
          </a:p>
          <a:p>
            <a:pPr marL="457200" indent="-298450">
              <a:buClr>
                <a:schemeClr val="dk1"/>
              </a:buClr>
              <a:buSzPts val="1100"/>
              <a:buChar char="●"/>
            </a:pPr>
            <a:r>
              <a:rPr lang="en-US" dirty="0">
                <a:solidFill>
                  <a:schemeClr val="dk1"/>
                </a:solidFill>
              </a:rPr>
              <a:t>Performance targets are trickier here, as they depend on how often reviews change and how many products you're tracking, but setting a strict refresh rate and the number of review tokens per product </a:t>
            </a:r>
          </a:p>
          <a:p>
            <a:pPr marL="457200" lvl="0" indent="-298450" algn="l" rtl="0">
              <a:spcBef>
                <a:spcPts val="0"/>
              </a:spcBef>
              <a:spcAft>
                <a:spcPts val="0"/>
              </a:spcAft>
              <a:buClr>
                <a:schemeClr val="dk1"/>
              </a:buClr>
              <a:buSzPts val="1100"/>
              <a:buChar char="●"/>
            </a:pPr>
            <a:r>
              <a:rPr lang="en-US" dirty="0">
                <a:solidFill>
                  <a:schemeClr val="dk1"/>
                </a:solidFill>
              </a:rPr>
              <a:t>enables cost estimates based on the number of products to summarize.</a:t>
            </a:r>
          </a:p>
          <a:p>
            <a:pPr marL="457200" indent="-298450">
              <a:buClr>
                <a:schemeClr val="dk1"/>
              </a:buClr>
              <a:buSzPts val="1100"/>
              <a:buChar char="●"/>
            </a:pPr>
            <a:r>
              <a:rPr lang="en-US" dirty="0">
                <a:solidFill>
                  <a:schemeClr val="dk1"/>
                </a:solidFill>
              </a:rPr>
              <a:t>[show usage vs costs] So, translating these requirements to a scalable deployment, results in </a:t>
            </a:r>
          </a:p>
          <a:p>
            <a:pPr marL="457200" lvl="0" indent="-298450" algn="l" rtl="0">
              <a:spcBef>
                <a:spcPts val="0"/>
              </a:spcBef>
              <a:spcAft>
                <a:spcPts val="0"/>
              </a:spcAft>
              <a:buClr>
                <a:schemeClr val="dk1"/>
              </a:buClr>
              <a:buSzPts val="1100"/>
              <a:buChar char="●"/>
            </a:pPr>
            <a:r>
              <a:rPr lang="en-US" dirty="0">
                <a:solidFill>
                  <a:schemeClr val="dk1"/>
                </a:solidFill>
              </a:rPr>
              <a:t>## dollars on average per product summarization</a:t>
            </a:r>
          </a:p>
          <a:p>
            <a:pPr marL="457200" lvl="0" indent="-298450" algn="l" rtl="0">
              <a:spcBef>
                <a:spcPts val="0"/>
              </a:spcBef>
              <a:spcAft>
                <a:spcPts val="0"/>
              </a:spcAft>
              <a:buClr>
                <a:schemeClr val="dk1"/>
              </a:buClr>
              <a:buSzPts val="1100"/>
              <a:buChar char="●"/>
            </a:pPr>
            <a:r>
              <a:rPr lang="en-US" dirty="0">
                <a:solidFill>
                  <a:schemeClr val="dk1"/>
                </a:solidFill>
              </a:rPr>
              <a:t>and ## dollars per month for a medium sized ecommerce site.</a:t>
            </a:r>
          </a:p>
          <a:p>
            <a:pPr marL="457200" lvl="0" indent="-298450" algn="l" rtl="0">
              <a:spcBef>
                <a:spcPts val="0"/>
              </a:spcBef>
              <a:spcAft>
                <a:spcPts val="0"/>
              </a:spcAft>
              <a:buClr>
                <a:schemeClr val="dk1"/>
              </a:buClr>
              <a:buSzPts val="1100"/>
              <a:buChar char="●"/>
            </a:pPr>
            <a:endParaRPr lang="en-US" dirty="0">
              <a:solidFill>
                <a:schemeClr val="dk1"/>
              </a:solidFill>
            </a:endParaRPr>
          </a:p>
          <a:p>
            <a:pPr marL="457200" lvl="0" indent="-298450" algn="l" rtl="0">
              <a:spcBef>
                <a:spcPts val="0"/>
              </a:spcBef>
              <a:spcAft>
                <a:spcPts val="0"/>
              </a:spcAft>
              <a:buClr>
                <a:schemeClr val="dk1"/>
              </a:buClr>
              <a:buSzPts val="1100"/>
              <a:buChar char="●"/>
            </a:pPr>
            <a:endParaRPr lang="en-US" dirty="0">
              <a:solidFill>
                <a:schemeClr val="dk1"/>
              </a:solidFill>
            </a:endParaRPr>
          </a:p>
          <a:p>
            <a:pPr marL="457200" marR="0" lvl="0" indent="-298450" algn="l" defTabSz="914400" rtl="0" eaLnBrk="1" fontAlgn="auto" latinLnBrk="0" hangingPunct="1">
              <a:lnSpc>
                <a:spcPct val="100000"/>
              </a:lnSpc>
              <a:spcBef>
                <a:spcPts val="0"/>
              </a:spcBef>
              <a:spcAft>
                <a:spcPts val="0"/>
              </a:spcAft>
              <a:buClr>
                <a:schemeClr val="dk1"/>
              </a:buClr>
              <a:buSzPts val="1100"/>
              <a:buFontTx/>
              <a:buChar char="●"/>
              <a:tabLst/>
              <a:defRPr/>
            </a:pPr>
            <a:r>
              <a:rPr lang="en-US" dirty="0">
                <a:solidFill>
                  <a:srgbClr val="A5A7AA"/>
                </a:solidFill>
                <a:latin typeface="Spezia"/>
                <a:cs typeface="Spezia"/>
              </a:rPr>
              <a:t>A small deployment of 1K MAUs requires $7.5K per month in spending for 70B model</a:t>
            </a:r>
          </a:p>
          <a:p>
            <a:pPr marL="457200" lvl="0" indent="-298450" algn="l" rtl="0">
              <a:spcBef>
                <a:spcPts val="0"/>
              </a:spcBef>
              <a:spcAft>
                <a:spcPts val="0"/>
              </a:spcAft>
              <a:buClr>
                <a:schemeClr val="dk1"/>
              </a:buClr>
              <a:buSzPts val="1100"/>
              <a:buChar char="●"/>
            </a:pPr>
            <a:endParaRPr lang="en-US" dirty="0">
              <a:solidFill>
                <a:schemeClr val="dk1"/>
              </a:solidFill>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Expected Time:</a:t>
            </a:r>
          </a:p>
          <a:p>
            <a:pPr marL="457200" lvl="0" indent="-298450" algn="l" rtl="0">
              <a:spcBef>
                <a:spcPts val="0"/>
              </a:spcBef>
              <a:spcAft>
                <a:spcPts val="0"/>
              </a:spcAft>
              <a:buSzPts val="1100"/>
              <a:buChar char="●"/>
            </a:pPr>
            <a:r>
              <a:rPr lang="en-US" dirty="0"/>
              <a:t>TODO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Notes:</a:t>
            </a:r>
          </a:p>
          <a:p>
            <a:pPr marL="457200" lvl="0" indent="-298450" algn="l" rtl="0">
              <a:spcBef>
                <a:spcPts val="0"/>
              </a:spcBef>
              <a:spcAft>
                <a:spcPts val="0"/>
              </a:spcAft>
              <a:buSzPts val="1100"/>
              <a:buChar char="●"/>
            </a:pPr>
            <a:r>
              <a:rPr lang="en-US" dirty="0"/>
              <a:t>TODO</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AD508FB3-B93C-1948-9E72-174622F23BA4}" type="slidenum">
              <a:rPr lang="en-US" smtClean="0"/>
              <a:t>8</a:t>
            </a:fld>
            <a:endParaRPr lang="en-US"/>
          </a:p>
        </p:txBody>
      </p:sp>
    </p:spTree>
    <p:extLst>
      <p:ext uri="{BB962C8B-B14F-4D97-AF65-F5344CB8AC3E}">
        <p14:creationId xmlns:p14="http://schemas.microsoft.com/office/powerpoint/2010/main" val="25785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US"/>
              <a:t>LLMs are powerful, but the headaches force painful compromises as we move into production.</a:t>
            </a:r>
          </a:p>
          <a:p>
            <a:pPr marL="914400" lvl="1" indent="-298450" algn="l" rtl="0">
              <a:spcBef>
                <a:spcPts val="0"/>
              </a:spcBef>
              <a:spcAft>
                <a:spcPts val="0"/>
              </a:spcAft>
              <a:buSzPts val="1100"/>
              <a:buChar char="○"/>
            </a:pPr>
            <a:r>
              <a:rPr lang="en-US"/>
              <a:t>[Slow perf icon and vertex] Let's say we prioritize accuracy, keeping the most powerful model. To make it affordable, we limit our infrastructure, but now our LLM is sluggish. Users don't utilize it and we never realized our advantages from adding LLMs.</a:t>
            </a:r>
          </a:p>
          <a:p>
            <a:pPr marL="914400" lvl="1" indent="-298450" algn="l" rtl="0">
              <a:spcBef>
                <a:spcPts val="0"/>
              </a:spcBef>
              <a:spcAft>
                <a:spcPts val="0"/>
              </a:spcAft>
              <a:buSzPts val="1100"/>
              <a:buChar char="○"/>
            </a:pPr>
            <a:r>
              <a:rPr lang="en-US"/>
              <a:t>[High cost icon and vertex] Maybe we focus on performance instead. We need the LLM to be as fast as possible, but now we're paying for a massive server setup, and the budget simply isn't there to scale it across our use cases.</a:t>
            </a:r>
          </a:p>
          <a:p>
            <a:pPr marL="914400" lvl="1" indent="-298450" algn="l" rtl="0">
              <a:spcBef>
                <a:spcPts val="0"/>
              </a:spcBef>
              <a:spcAft>
                <a:spcPts val="0"/>
              </a:spcAft>
              <a:buSzPts val="1100"/>
              <a:buChar char="○"/>
            </a:pPr>
            <a:r>
              <a:rPr lang="en-US"/>
              <a:t>[Low accuracy icon and vertex] Or, we bite the bullet and shrink our model to fit existing resources. But, the compromised accuracy translates to limited usefulness, so is it actually useful?</a:t>
            </a:r>
          </a:p>
          <a:p>
            <a:pPr marL="0" lvl="0" indent="0" algn="l" rtl="0">
              <a:spcBef>
                <a:spcPts val="0"/>
              </a:spcBef>
              <a:spcAft>
                <a:spcPts val="0"/>
              </a:spcAft>
              <a:buNone/>
            </a:pPr>
            <a:endParaRPr lang="en-US"/>
          </a:p>
          <a:p>
            <a:pPr marL="0" lvl="0" indent="0" algn="l" rtl="0">
              <a:spcBef>
                <a:spcPts val="0"/>
              </a:spcBef>
              <a:spcAft>
                <a:spcPts val="0"/>
              </a:spcAft>
              <a:buNone/>
            </a:pPr>
            <a:r>
              <a:rPr lang="en-US"/>
              <a:t>Expected Time:</a:t>
            </a:r>
          </a:p>
          <a:p>
            <a:pPr marL="457200" lvl="0" indent="-298450" algn="l" rtl="0">
              <a:spcBef>
                <a:spcPts val="0"/>
              </a:spcBef>
              <a:spcAft>
                <a:spcPts val="0"/>
              </a:spcAft>
              <a:buSzPts val="1100"/>
              <a:buChar char="●"/>
            </a:pPr>
            <a:r>
              <a:rPr lang="en-US"/>
              <a:t>1 - 1.5 minutes</a:t>
            </a:r>
          </a:p>
          <a:p>
            <a:pPr marL="0" lvl="0" indent="0" algn="l" rtl="0">
              <a:spcBef>
                <a:spcPts val="0"/>
              </a:spcBef>
              <a:spcAft>
                <a:spcPts val="0"/>
              </a:spcAft>
              <a:buNone/>
            </a:pPr>
            <a:endParaRPr lang="en-US"/>
          </a:p>
          <a:p>
            <a:pPr marL="0" lvl="0" indent="0" algn="l" rtl="0">
              <a:spcBef>
                <a:spcPts val="0"/>
              </a:spcBef>
              <a:spcAft>
                <a:spcPts val="0"/>
              </a:spcAft>
              <a:buNone/>
            </a:pPr>
            <a:r>
              <a:rPr lang="en-US"/>
              <a:t>Notes:</a:t>
            </a:r>
          </a:p>
          <a:p>
            <a:pPr marL="457200" lvl="0" indent="-298450" algn="l" rtl="0">
              <a:spcBef>
                <a:spcPts val="0"/>
              </a:spcBef>
              <a:spcAft>
                <a:spcPts val="0"/>
              </a:spcAft>
              <a:buSzPts val="1100"/>
              <a:buChar char="●"/>
            </a:pPr>
            <a:r>
              <a:rPr lang="en-US"/>
              <a:t>The triangle comparison is the central point with accuracy, cost, and performance as the edges that are shown at the beginning</a:t>
            </a:r>
          </a:p>
          <a:p>
            <a:pPr marL="914400" lvl="1" indent="-298450" algn="l" rtl="0">
              <a:spcBef>
                <a:spcPts val="0"/>
              </a:spcBef>
              <a:spcAft>
                <a:spcPts val="0"/>
              </a:spcAft>
              <a:buSzPts val="1100"/>
              <a:buChar char="○"/>
            </a:pPr>
            <a:r>
              <a:rPr lang="en-US"/>
              <a:t>As I talk through each point in the talk track above, we would show the circle vertices that correspond to it</a:t>
            </a:r>
          </a:p>
          <a:p>
            <a:pPr marL="914400" lvl="1" indent="-298450" algn="l" rtl="0">
              <a:spcBef>
                <a:spcPts val="0"/>
              </a:spcBef>
              <a:spcAft>
                <a:spcPts val="0"/>
              </a:spcAft>
              <a:buSzPts val="1100"/>
              <a:buChar char="○"/>
            </a:pPr>
            <a:r>
              <a:rPr lang="en-US"/>
              <a:t>Ideally we should find some eye catching images to represent the issues at the vertices and animate them in as I talk through the downside for each of the vertices</a:t>
            </a:r>
          </a:p>
          <a:p>
            <a:pPr marL="0" lvl="0" indent="0" algn="l" rtl="0">
              <a:spcBef>
                <a:spcPts val="0"/>
              </a:spcBef>
              <a:spcAft>
                <a:spcPts val="0"/>
              </a:spcAft>
              <a:buNone/>
            </a:pPr>
            <a:endParaRPr lang="en-US"/>
          </a:p>
          <a:p>
            <a:endParaRPr lang="en-US"/>
          </a:p>
        </p:txBody>
      </p:sp>
      <p:sp>
        <p:nvSpPr>
          <p:cNvPr id="4" name="Slide Number Placeholder 3"/>
          <p:cNvSpPr>
            <a:spLocks noGrp="1"/>
          </p:cNvSpPr>
          <p:nvPr>
            <p:ph type="sldNum" sz="quarter" idx="5"/>
          </p:nvPr>
        </p:nvSpPr>
        <p:spPr/>
        <p:txBody>
          <a:bodyPr/>
          <a:lstStyle/>
          <a:p>
            <a:fld id="{AD508FB3-B93C-1948-9E72-174622F23BA4}" type="slidenum">
              <a:rPr lang="en-US" smtClean="0"/>
              <a:t>9</a:t>
            </a:fld>
            <a:endParaRPr lang="en-US"/>
          </a:p>
        </p:txBody>
      </p:sp>
    </p:spTree>
    <p:extLst>
      <p:ext uri="{BB962C8B-B14F-4D97-AF65-F5344CB8AC3E}">
        <p14:creationId xmlns:p14="http://schemas.microsoft.com/office/powerpoint/2010/main" val="26480402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ark - Title_Pillar">
    <p:bg>
      <p:bgPr>
        <a:solidFill>
          <a:srgbClr val="0E161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6560B6-ADA0-BC95-733A-843E847E53DB}"/>
              </a:ext>
            </a:extLst>
          </p:cNvPr>
          <p:cNvSpPr/>
          <p:nvPr userDrawn="1"/>
        </p:nvSpPr>
        <p:spPr>
          <a:xfrm>
            <a:off x="0" y="0"/>
            <a:ext cx="12192000" cy="6858000"/>
          </a:xfrm>
          <a:prstGeom prst="rect">
            <a:avLst/>
          </a:prstGeom>
          <a:gradFill flip="none" rotWithShape="1">
            <a:gsLst>
              <a:gs pos="14000">
                <a:srgbClr val="1E67B9"/>
              </a:gs>
              <a:gs pos="67000">
                <a:srgbClr val="0F161F"/>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racle Logo">
            <a:extLst>
              <a:ext uri="{FF2B5EF4-FFF2-40B4-BE49-F238E27FC236}">
                <a16:creationId xmlns:a16="http://schemas.microsoft.com/office/drawing/2014/main" id="{51EA8641-7E80-4867-0A86-988BE8569678}"/>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944951" y="1143376"/>
            <a:ext cx="2743193" cy="536129"/>
          </a:xfrm>
          <a:prstGeom prst="rect">
            <a:avLst/>
          </a:prstGeom>
        </p:spPr>
      </p:pic>
      <p:sp>
        <p:nvSpPr>
          <p:cNvPr id="2" name="Title">
            <a:extLst>
              <a:ext uri="{FF2B5EF4-FFF2-40B4-BE49-F238E27FC236}">
                <a16:creationId xmlns:a16="http://schemas.microsoft.com/office/drawing/2014/main" id="{D6FA19FC-2BFA-3691-4548-4D72085FA96F}"/>
              </a:ext>
            </a:extLst>
          </p:cNvPr>
          <p:cNvSpPr>
            <a:spLocks noGrp="1"/>
          </p:cNvSpPr>
          <p:nvPr>
            <p:ph type="ctrTitle" hasCustomPrompt="1"/>
          </p:nvPr>
        </p:nvSpPr>
        <p:spPr>
          <a:xfrm>
            <a:off x="1018030" y="2148840"/>
            <a:ext cx="10411970" cy="1280160"/>
          </a:xfrm>
          <a:noFill/>
        </p:spPr>
        <p:txBody>
          <a:bodyPr vert="horz" wrap="square" lIns="0" tIns="0" rIns="0" bIns="91440" rtlCol="0" anchor="b">
            <a:noAutofit/>
          </a:bodyPr>
          <a:lstStyle>
            <a:lvl1pPr>
              <a:defRPr lang="en-US" sz="4000" b="0" i="0" dirty="0">
                <a:latin typeface="Spezia Medium" pitchFamily="2" charset="77"/>
                <a:ea typeface="Helvetica Neue" panose="02000503000000020004" pitchFamily="2" charset="0"/>
                <a:cs typeface="Spezia Medium" pitchFamily="2" charset="77"/>
              </a:defRPr>
            </a:lvl1pPr>
          </a:lstStyle>
          <a:p>
            <a:pPr lvl="0">
              <a:lnSpc>
                <a:spcPct val="100000"/>
              </a:lnSpc>
            </a:pPr>
            <a:r>
              <a:rPr lang="en-US"/>
              <a:t>Title</a:t>
            </a:r>
            <a:br>
              <a:rPr lang="en-US"/>
            </a:br>
            <a:r>
              <a:rPr lang="en-US"/>
              <a:t>Second line if necessary</a:t>
            </a:r>
          </a:p>
        </p:txBody>
      </p:sp>
      <p:sp>
        <p:nvSpPr>
          <p:cNvPr id="4" name="Subhead">
            <a:extLst>
              <a:ext uri="{FF2B5EF4-FFF2-40B4-BE49-F238E27FC236}">
                <a16:creationId xmlns:a16="http://schemas.microsoft.com/office/drawing/2014/main" id="{0178287B-45AD-2F93-CF20-87F1496A9CD2}"/>
              </a:ext>
            </a:extLst>
          </p:cNvPr>
          <p:cNvSpPr>
            <a:spLocks noGrp="1"/>
          </p:cNvSpPr>
          <p:nvPr>
            <p:ph type="body" sz="quarter" idx="33" hasCustomPrompt="1"/>
          </p:nvPr>
        </p:nvSpPr>
        <p:spPr>
          <a:xfrm>
            <a:off x="1018030" y="3388852"/>
            <a:ext cx="10411970"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2A8EFD"/>
                </a:solidFill>
                <a:latin typeface="Spezia" pitchFamily="2" charset="77"/>
                <a:cs typeface="Spezia"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goes here on one line</a:t>
            </a:r>
          </a:p>
        </p:txBody>
      </p:sp>
      <p:sp>
        <p:nvSpPr>
          <p:cNvPr id="5" name="Text Field">
            <a:extLst>
              <a:ext uri="{FF2B5EF4-FFF2-40B4-BE49-F238E27FC236}">
                <a16:creationId xmlns:a16="http://schemas.microsoft.com/office/drawing/2014/main" id="{D0E37AE2-0D26-EBA3-0583-32A903243324}"/>
              </a:ext>
            </a:extLst>
          </p:cNvPr>
          <p:cNvSpPr>
            <a:spLocks noGrp="1"/>
          </p:cNvSpPr>
          <p:nvPr>
            <p:ph type="body" sz="quarter" idx="35" hasCustomPrompt="1"/>
          </p:nvPr>
        </p:nvSpPr>
        <p:spPr>
          <a:xfrm>
            <a:off x="2711022" y="4827775"/>
            <a:ext cx="5077970" cy="266291"/>
          </a:xfrm>
          <a:prstGeom prst="rect">
            <a:avLst/>
          </a:prstGeom>
          <a:noFill/>
        </p:spPr>
        <p:txBody>
          <a:bodyPr>
            <a:noAutofit/>
          </a:bodyPr>
          <a:lstStyle>
            <a:lvl1pPr marL="0" indent="0">
              <a:buNone/>
              <a:defRPr sz="2000" b="0" i="0">
                <a:latin typeface="Spezia" pitchFamily="2" charset="77"/>
                <a:cs typeface="Spezia" pitchFamily="2" charset="77"/>
              </a:defRPr>
            </a:lvl1pPr>
          </a:lstStyle>
          <a:p>
            <a:pPr lvl="0"/>
            <a:r>
              <a:rPr lang="en-US"/>
              <a:t>Name</a:t>
            </a:r>
          </a:p>
        </p:txBody>
      </p:sp>
      <p:sp>
        <p:nvSpPr>
          <p:cNvPr id="6" name="Text Field 2">
            <a:extLst>
              <a:ext uri="{FF2B5EF4-FFF2-40B4-BE49-F238E27FC236}">
                <a16:creationId xmlns:a16="http://schemas.microsoft.com/office/drawing/2014/main" id="{C02C178A-250D-566B-3CE7-7383F7176FB1}"/>
              </a:ext>
            </a:extLst>
          </p:cNvPr>
          <p:cNvSpPr>
            <a:spLocks noGrp="1"/>
          </p:cNvSpPr>
          <p:nvPr>
            <p:ph type="body" sz="quarter" idx="34" hasCustomPrompt="1"/>
          </p:nvPr>
        </p:nvSpPr>
        <p:spPr>
          <a:xfrm>
            <a:off x="2711022" y="5259295"/>
            <a:ext cx="5077970" cy="895320"/>
          </a:xfrm>
          <a:prstGeom prst="rect">
            <a:avLst/>
          </a:prstGeom>
          <a:noFill/>
        </p:spPr>
        <p:txBody>
          <a:bodyPr>
            <a:noAutofit/>
          </a:bodyPr>
          <a:lstStyle>
            <a:lvl1pPr marL="0" indent="0">
              <a:lnSpc>
                <a:spcPct val="50000"/>
              </a:lnSpc>
              <a:buNone/>
              <a:defRPr sz="1400">
                <a:latin typeface="Spezia" pitchFamily="2" charset="77"/>
                <a:cs typeface="Spezia" pitchFamily="2" charset="77"/>
              </a:defRPr>
            </a:lvl1pPr>
          </a:lstStyle>
          <a:p>
            <a:pPr lvl="0"/>
            <a:r>
              <a:rPr lang="en-US"/>
              <a:t>Presenter’s Title</a:t>
            </a:r>
          </a:p>
          <a:p>
            <a:pPr lvl="0"/>
            <a:r>
              <a:rPr lang="en-US"/>
              <a:t>Month 00, 2024</a:t>
            </a:r>
          </a:p>
        </p:txBody>
      </p:sp>
      <p:pic>
        <p:nvPicPr>
          <p:cNvPr id="15" name="Picture 14">
            <a:extLst>
              <a:ext uri="{FF2B5EF4-FFF2-40B4-BE49-F238E27FC236}">
                <a16:creationId xmlns:a16="http://schemas.microsoft.com/office/drawing/2014/main" id="{1BD4D7D2-36DB-7EBC-EB60-FA956F8EC453}"/>
              </a:ext>
            </a:extLst>
          </p:cNvPr>
          <p:cNvPicPr>
            <a:picLocks noChangeAspect="1"/>
          </p:cNvPicPr>
          <p:nvPr userDrawn="1"/>
        </p:nvPicPr>
        <p:blipFill rotWithShape="1">
          <a:blip r:embed="rId3">
            <a:alphaModFix amt="70000"/>
          </a:blip>
          <a:srcRect l="17399" t="9132" r="23703" b="31623"/>
          <a:stretch/>
        </p:blipFill>
        <p:spPr>
          <a:xfrm>
            <a:off x="8615012" y="3147196"/>
            <a:ext cx="3576988" cy="3710804"/>
          </a:xfrm>
          <a:prstGeom prst="rect">
            <a:avLst/>
          </a:prstGeom>
          <a:effectLst/>
        </p:spPr>
      </p:pic>
      <p:sp>
        <p:nvSpPr>
          <p:cNvPr id="10" name="Picture Placeholder 6">
            <a:extLst>
              <a:ext uri="{FF2B5EF4-FFF2-40B4-BE49-F238E27FC236}">
                <a16:creationId xmlns:a16="http://schemas.microsoft.com/office/drawing/2014/main" id="{D86ED898-AB7E-8D52-8AF6-AA6DDA55B8E4}"/>
              </a:ext>
            </a:extLst>
          </p:cNvPr>
          <p:cNvSpPr>
            <a:spLocks noGrp="1"/>
          </p:cNvSpPr>
          <p:nvPr>
            <p:ph type="pic" sz="quarter" idx="11"/>
          </p:nvPr>
        </p:nvSpPr>
        <p:spPr>
          <a:xfrm>
            <a:off x="1018030" y="4473877"/>
            <a:ext cx="1566735" cy="1566735"/>
          </a:xfrm>
          <a:prstGeom prst="ellipse">
            <a:avLst/>
          </a:prstGeom>
          <a:ln w="34925">
            <a:solidFill>
              <a:srgbClr val="44546A"/>
            </a:solidFill>
          </a:ln>
        </p:spPr>
        <p:txBody>
          <a:bodyPr>
            <a:normAutofit/>
          </a:bodyPr>
          <a:lstStyle>
            <a:lvl1pPr marL="114300" indent="0" algn="ctr">
              <a:buNone/>
              <a:defRPr sz="1100">
                <a:solidFill>
                  <a:srgbClr val="F5FAFD"/>
                </a:solidFill>
              </a:defRPr>
            </a:lvl1pPr>
          </a:lstStyle>
          <a:p>
            <a:endParaRPr lang="en-US"/>
          </a:p>
        </p:txBody>
      </p:sp>
    </p:spTree>
    <p:extLst>
      <p:ext uri="{BB962C8B-B14F-4D97-AF65-F5344CB8AC3E}">
        <p14:creationId xmlns:p14="http://schemas.microsoft.com/office/powerpoint/2010/main" val="90333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498B-D0DA-A2FF-A89B-60E3F46BD219}"/>
              </a:ext>
            </a:extLst>
          </p:cNvPr>
          <p:cNvSpPr>
            <a:spLocks noGrp="1"/>
          </p:cNvSpPr>
          <p:nvPr>
            <p:ph type="title"/>
          </p:nvPr>
        </p:nvSpPr>
        <p:spPr>
          <a:xfrm>
            <a:off x="366323" y="501235"/>
            <a:ext cx="11063677" cy="506627"/>
          </a:xfrm>
        </p:spPr>
        <p:txBody>
          <a:bodyPr>
            <a:noAutofit/>
          </a:bodyPr>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F8FC5D55-4D37-4E64-8158-F1518C589FEC}"/>
              </a:ext>
            </a:extLst>
          </p:cNvPr>
          <p:cNvSpPr>
            <a:spLocks noGrp="1"/>
          </p:cNvSpPr>
          <p:nvPr>
            <p:ph idx="1"/>
          </p:nvPr>
        </p:nvSpPr>
        <p:spPr>
          <a:xfrm>
            <a:off x="598516" y="1600200"/>
            <a:ext cx="10831484" cy="4572000"/>
          </a:xfrm>
        </p:spPr>
        <p:txBody>
          <a:bodyPr>
            <a:no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CEC8E-9D75-AA1E-8CEC-4284C036670C}"/>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5" name="Footer Placeholder 4">
            <a:extLst>
              <a:ext uri="{FF2B5EF4-FFF2-40B4-BE49-F238E27FC236}">
                <a16:creationId xmlns:a16="http://schemas.microsoft.com/office/drawing/2014/main" id="{6489D08B-31C1-CA63-3A50-972031D96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8D2C-F88D-8913-2761-B908682CDAB7}"/>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189885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20C6C-950F-492D-C8B2-E115CA933FEF}"/>
              </a:ext>
            </a:extLst>
          </p:cNvPr>
          <p:cNvSpPr>
            <a:spLocks noGrp="1"/>
          </p:cNvSpPr>
          <p:nvPr>
            <p:ph type="title"/>
          </p:nvPr>
        </p:nvSpPr>
        <p:spPr>
          <a:xfrm>
            <a:off x="762000" y="501235"/>
            <a:ext cx="9978342" cy="489365"/>
          </a:xfrm>
        </p:spPr>
        <p:txBody>
          <a:bodyPr>
            <a:noAutofit/>
          </a:bodyPr>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54571C4F-7EC4-2B19-E97C-106B82DF7763}"/>
              </a:ext>
            </a:extLst>
          </p:cNvPr>
          <p:cNvSpPr>
            <a:spLocks noGrp="1"/>
          </p:cNvSpPr>
          <p:nvPr>
            <p:ph sz="half" idx="1"/>
          </p:nvPr>
        </p:nvSpPr>
        <p:spPr>
          <a:xfrm>
            <a:off x="762000" y="1600200"/>
            <a:ext cx="5205715" cy="45720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2502A-20A8-56F1-ECFF-BF3DF4255621}"/>
              </a:ext>
            </a:extLst>
          </p:cNvPr>
          <p:cNvSpPr>
            <a:spLocks noGrp="1"/>
          </p:cNvSpPr>
          <p:nvPr>
            <p:ph sz="half" idx="2"/>
          </p:nvPr>
        </p:nvSpPr>
        <p:spPr>
          <a:xfrm>
            <a:off x="6248400" y="1600200"/>
            <a:ext cx="5181600" cy="4572000"/>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5B9750-D29B-8B5D-29F5-2A02126A28A8}"/>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6" name="Footer Placeholder 5">
            <a:extLst>
              <a:ext uri="{FF2B5EF4-FFF2-40B4-BE49-F238E27FC236}">
                <a16:creationId xmlns:a16="http://schemas.microsoft.com/office/drawing/2014/main" id="{F3B12B96-63D4-D2F4-DAA4-E8823C87D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642B2C-7A1F-8BA6-3A8B-56B9E93BBF1C}"/>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248286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2ACE9-EAE3-E4F0-3083-B5F81265A09A}"/>
              </a:ext>
            </a:extLst>
          </p:cNvPr>
          <p:cNvSpPr>
            <a:spLocks noGrp="1"/>
          </p:cNvSpPr>
          <p:nvPr>
            <p:ph type="ctrTitle"/>
          </p:nvPr>
        </p:nvSpPr>
        <p:spPr>
          <a:xfrm>
            <a:off x="1524000" y="1122363"/>
            <a:ext cx="9144000" cy="2306637"/>
          </a:xfrm>
        </p:spPr>
        <p:txBody>
          <a:bodyPr anchor="b">
            <a:normAutofit/>
          </a:bodyPr>
          <a:lstStyle>
            <a:lvl1pPr algn="ctr">
              <a:defRPr sz="3600" b="1"/>
            </a:lvl1pPr>
          </a:lstStyle>
          <a:p>
            <a:r>
              <a:rPr lang="en-US"/>
              <a:t>Click to edit Master title style</a:t>
            </a:r>
          </a:p>
        </p:txBody>
      </p:sp>
      <p:sp>
        <p:nvSpPr>
          <p:cNvPr id="3" name="Subtitle 2">
            <a:extLst>
              <a:ext uri="{FF2B5EF4-FFF2-40B4-BE49-F238E27FC236}">
                <a16:creationId xmlns:a16="http://schemas.microsoft.com/office/drawing/2014/main" id="{6BF67E10-C46E-FCCE-FD44-830A23FBC0E0}"/>
              </a:ext>
            </a:extLst>
          </p:cNvPr>
          <p:cNvSpPr>
            <a:spLocks noGrp="1"/>
          </p:cNvSpPr>
          <p:nvPr>
            <p:ph type="subTitle" idx="1"/>
          </p:nvPr>
        </p:nvSpPr>
        <p:spPr>
          <a:xfrm>
            <a:off x="1524000" y="3602038"/>
            <a:ext cx="9144000" cy="1655762"/>
          </a:xfrm>
        </p:spPr>
        <p:txBody>
          <a:bodyPr>
            <a:normAutofit/>
          </a:bodyPr>
          <a:lstStyle>
            <a:lvl1pPr marL="0" indent="0" algn="ctr">
              <a:buNone/>
              <a:defRPr sz="2000">
                <a:solidFill>
                  <a:srgbClr val="7E7F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4EAB7-9484-C6C0-89D0-9C2CBC7E4246}"/>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5" name="Footer Placeholder 4">
            <a:extLst>
              <a:ext uri="{FF2B5EF4-FFF2-40B4-BE49-F238E27FC236}">
                <a16:creationId xmlns:a16="http://schemas.microsoft.com/office/drawing/2014/main" id="{68F4D089-7321-DA27-C4C9-4A19EC93C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A181B-66BF-B70C-870F-A3F4364BD7A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3330221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9AAB2-6E17-EE76-5DA6-498314387527}"/>
              </a:ext>
            </a:extLst>
          </p:cNvPr>
          <p:cNvSpPr>
            <a:spLocks noGrp="1"/>
          </p:cNvSpPr>
          <p:nvPr>
            <p:ph type="title"/>
          </p:nvPr>
        </p:nvSpPr>
        <p:spPr>
          <a:xfrm>
            <a:off x="762000" y="1669226"/>
            <a:ext cx="10515600" cy="2852737"/>
          </a:xfrm>
        </p:spPr>
        <p:txBody>
          <a:bodyPr anchor="b">
            <a:normAutofit/>
          </a:bodyPr>
          <a:lstStyle>
            <a:lvl1pPr>
              <a:defRPr sz="3600" b="1"/>
            </a:lvl1pPr>
          </a:lstStyle>
          <a:p>
            <a:r>
              <a:rPr lang="en-US"/>
              <a:t>Click to edit Master title style</a:t>
            </a:r>
          </a:p>
        </p:txBody>
      </p:sp>
      <p:sp>
        <p:nvSpPr>
          <p:cNvPr id="3" name="Text Placeholder 2">
            <a:extLst>
              <a:ext uri="{FF2B5EF4-FFF2-40B4-BE49-F238E27FC236}">
                <a16:creationId xmlns:a16="http://schemas.microsoft.com/office/drawing/2014/main" id="{A9695C23-8A8E-0F88-9575-7A7FAADAC6F6}"/>
              </a:ext>
            </a:extLst>
          </p:cNvPr>
          <p:cNvSpPr>
            <a:spLocks noGrp="1"/>
          </p:cNvSpPr>
          <p:nvPr>
            <p:ph type="body" idx="1"/>
          </p:nvPr>
        </p:nvSpPr>
        <p:spPr>
          <a:xfrm>
            <a:off x="762000" y="4689063"/>
            <a:ext cx="10515600" cy="1500187"/>
          </a:xfrm>
        </p:spPr>
        <p:txBody>
          <a:bodyPr>
            <a:normAutofit/>
          </a:bodyPr>
          <a:lstStyle>
            <a:lvl1pPr marL="0" indent="0">
              <a:buNone/>
              <a:defRPr sz="20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934065-3ED2-8E68-45E2-15C09DE8AB7D}"/>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5" name="Footer Placeholder 4">
            <a:extLst>
              <a:ext uri="{FF2B5EF4-FFF2-40B4-BE49-F238E27FC236}">
                <a16:creationId xmlns:a16="http://schemas.microsoft.com/office/drawing/2014/main" id="{E654C240-2C41-2A88-7E3F-6CEE2C9FB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A2D36-29E1-BDB7-34C4-0179437C4105}"/>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221592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80171-FBD4-DF9F-92F3-EF92E81A78D2}"/>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3" name="Footer Placeholder 2">
            <a:extLst>
              <a:ext uri="{FF2B5EF4-FFF2-40B4-BE49-F238E27FC236}">
                <a16:creationId xmlns:a16="http://schemas.microsoft.com/office/drawing/2014/main" id="{BD499917-CEDF-A84B-0F3D-C09218CE8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F0277-C218-80B6-B8D3-F5BFE84A165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3245506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D161D"/>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C80171-FBD4-DF9F-92F3-EF92E81A78D2}"/>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3" name="Footer Placeholder 2">
            <a:extLst>
              <a:ext uri="{FF2B5EF4-FFF2-40B4-BE49-F238E27FC236}">
                <a16:creationId xmlns:a16="http://schemas.microsoft.com/office/drawing/2014/main" id="{BD499917-CEDF-A84B-0F3D-C09218CE8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F0277-C218-80B6-B8D3-F5BFE84A165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203228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D161D"/>
        </a:solidFill>
        <a:effectLst/>
      </p:bgPr>
    </p:bg>
    <p:spTree>
      <p:nvGrpSpPr>
        <p:cNvPr id="1" name=""/>
        <p:cNvGrpSpPr/>
        <p:nvPr/>
      </p:nvGrpSpPr>
      <p:grpSpPr>
        <a:xfrm>
          <a:off x="0" y="0"/>
          <a:ext cx="0" cy="0"/>
          <a:chOff x="0" y="0"/>
          <a:chExt cx="0" cy="0"/>
        </a:xfrm>
      </p:grpSpPr>
      <p:pic>
        <p:nvPicPr>
          <p:cNvPr id="5" name="Picture 4" descr="A black circle with blue and green circles&#10;&#10;Description automatically generated">
            <a:extLst>
              <a:ext uri="{FF2B5EF4-FFF2-40B4-BE49-F238E27FC236}">
                <a16:creationId xmlns:a16="http://schemas.microsoft.com/office/drawing/2014/main" id="{08BECAA6-1217-5EB8-D49A-4E98DDFDC460}"/>
              </a:ext>
            </a:extLst>
          </p:cNvPr>
          <p:cNvPicPr>
            <a:picLocks noChangeAspect="1"/>
          </p:cNvPicPr>
          <p:nvPr userDrawn="1"/>
        </p:nvPicPr>
        <p:blipFill rotWithShape="1">
          <a:blip r:embed="rId2"/>
          <a:srcRect l="32500" t="3669" r="1" b="6331"/>
          <a:stretch/>
        </p:blipFill>
        <p:spPr>
          <a:xfrm>
            <a:off x="0" y="0"/>
            <a:ext cx="8229542" cy="6858000"/>
          </a:xfrm>
          <a:prstGeom prst="rect">
            <a:avLst/>
          </a:prstGeom>
        </p:spPr>
      </p:pic>
      <p:sp>
        <p:nvSpPr>
          <p:cNvPr id="11" name="Rectangle 10">
            <a:extLst>
              <a:ext uri="{FF2B5EF4-FFF2-40B4-BE49-F238E27FC236}">
                <a16:creationId xmlns:a16="http://schemas.microsoft.com/office/drawing/2014/main" id="{2ACF2BC8-6955-058A-6559-D36E5189FC29}"/>
              </a:ext>
            </a:extLst>
          </p:cNvPr>
          <p:cNvSpPr/>
          <p:nvPr userDrawn="1"/>
        </p:nvSpPr>
        <p:spPr>
          <a:xfrm>
            <a:off x="0" y="6351373"/>
            <a:ext cx="8353800" cy="50662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80;p12">
            <a:extLst>
              <a:ext uri="{FF2B5EF4-FFF2-40B4-BE49-F238E27FC236}">
                <a16:creationId xmlns:a16="http://schemas.microsoft.com/office/drawing/2014/main" id="{7267FFE4-AFCD-F66A-3CCD-02D0B0AEC991}"/>
              </a:ext>
            </a:extLst>
          </p:cNvPr>
          <p:cNvSpPr txBox="1"/>
          <p:nvPr userDrawn="1"/>
        </p:nvSpPr>
        <p:spPr>
          <a:xfrm>
            <a:off x="361569" y="6466236"/>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Inter"/>
                <a:ea typeface="Inter"/>
                <a:cs typeface="Inter"/>
                <a:sym typeface="Inter"/>
              </a:rPr>
              <a:t>Proprietary &amp; Confidential Information</a:t>
            </a:r>
            <a:endParaRPr sz="600">
              <a:latin typeface="Inter"/>
              <a:ea typeface="Inter"/>
              <a:cs typeface="Inter"/>
              <a:sym typeface="Inter"/>
            </a:endParaRPr>
          </a:p>
        </p:txBody>
      </p:sp>
      <p:sp>
        <p:nvSpPr>
          <p:cNvPr id="13" name="Google Shape;81;p12">
            <a:extLst>
              <a:ext uri="{FF2B5EF4-FFF2-40B4-BE49-F238E27FC236}">
                <a16:creationId xmlns:a16="http://schemas.microsoft.com/office/drawing/2014/main" id="{2192F718-C805-9D9D-34FD-5B8A849A1587}"/>
              </a:ext>
            </a:extLst>
          </p:cNvPr>
          <p:cNvSpPr txBox="1"/>
          <p:nvPr userDrawn="1"/>
        </p:nvSpPr>
        <p:spPr>
          <a:xfrm>
            <a:off x="8610600" y="6488623"/>
            <a:ext cx="30000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Inter"/>
                <a:ea typeface="Inter"/>
                <a:cs typeface="Inter"/>
                <a:sym typeface="Inter"/>
              </a:rPr>
              <a:t>© 2024 Neural Magic All Rights Reserved</a:t>
            </a:r>
            <a:endParaRPr sz="600">
              <a:latin typeface="Inter"/>
              <a:ea typeface="Inter"/>
              <a:cs typeface="Inter"/>
              <a:sym typeface="Inter"/>
            </a:endParaRPr>
          </a:p>
        </p:txBody>
      </p:sp>
      <p:sp>
        <p:nvSpPr>
          <p:cNvPr id="2" name="Date Placeholder 1">
            <a:extLst>
              <a:ext uri="{FF2B5EF4-FFF2-40B4-BE49-F238E27FC236}">
                <a16:creationId xmlns:a16="http://schemas.microsoft.com/office/drawing/2014/main" id="{A9C80171-FBD4-DF9F-92F3-EF92E81A78D2}"/>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3" name="Footer Placeholder 2">
            <a:extLst>
              <a:ext uri="{FF2B5EF4-FFF2-40B4-BE49-F238E27FC236}">
                <a16:creationId xmlns:a16="http://schemas.microsoft.com/office/drawing/2014/main" id="{BD499917-CEDF-A84B-0F3D-C09218CE85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F0277-C218-80B6-B8D3-F5BFE84A165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126603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pic>
        <p:nvPicPr>
          <p:cNvPr id="12" name="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944948" y="1143376"/>
            <a:ext cx="2743200" cy="53612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411970" cy="1280160"/>
          </a:xfrm>
          <a:noFill/>
        </p:spPr>
        <p:txBody>
          <a:bodyPr vert="horz" wrap="square" lIns="0" tIns="0" rIns="0" bIns="91440" rtlCol="0" anchor="b">
            <a:noAutofit/>
          </a:bodyPr>
          <a:lstStyle>
            <a:lvl1pPr>
              <a:defRPr lang="en-US" sz="4000" b="1" i="0" dirty="0">
                <a:latin typeface="Spezia Trial Medium" pitchFamily="2" charset="0"/>
                <a:ea typeface="Helvetica Neue" panose="02000503000000020004" pitchFamily="2" charset="0"/>
                <a:cs typeface="Helvetica Neue" panose="02000503000000020004" pitchFamily="2" charset="0"/>
              </a:defRPr>
            </a:lvl1pPr>
          </a:lstStyle>
          <a:p>
            <a:pPr lvl="0">
              <a:lnSpc>
                <a:spcPct val="100000"/>
              </a:lnSpc>
            </a:pPr>
            <a:r>
              <a:rPr lang="en-US"/>
              <a:t>Title</a:t>
            </a:r>
            <a:br>
              <a:rPr lang="en-US"/>
            </a:br>
            <a:r>
              <a:rPr lang="en-US"/>
              <a:t>Second line if necessary</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452223"/>
            <a:ext cx="10411970"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7E7F86"/>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628484"/>
            <a:ext cx="5077970" cy="266291"/>
          </a:xfrm>
          <a:prstGeom prst="rect">
            <a:avLst/>
          </a:prstGeom>
          <a:noFill/>
        </p:spPr>
        <p:txBody>
          <a:bodyPr>
            <a:noAutofit/>
          </a:bodyPr>
          <a:lstStyle>
            <a:lvl1pPr marL="0" indent="0">
              <a:buNone/>
              <a:defRPr sz="2000" b="0" i="0">
                <a:latin typeface="Arial" panose="020B0604020202020204" pitchFamily="34" charset="0"/>
                <a:cs typeface="Arial" panose="020B0604020202020204" pitchFamily="34" charset="0"/>
              </a:defRPr>
            </a:lvl1pPr>
          </a:lstStyle>
          <a:p>
            <a:pPr lvl="0"/>
            <a:r>
              <a:rPr lang="en-US"/>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5013112"/>
            <a:ext cx="5077970" cy="1159088"/>
          </a:xfrm>
          <a:prstGeom prst="rect">
            <a:avLst/>
          </a:prstGeom>
          <a:noFill/>
        </p:spPr>
        <p:txBody>
          <a:bodyPr>
            <a:noAutofit/>
          </a:bodyPr>
          <a:lstStyle>
            <a:lvl1pPr marL="0" indent="0">
              <a:buNone/>
              <a:defRPr sz="1400">
                <a:latin typeface="Arial" panose="020B0604020202020204" pitchFamily="34" charset="0"/>
                <a:cs typeface="Arial" panose="020B0604020202020204" pitchFamily="34" charset="0"/>
              </a:defRPr>
            </a:lvl1pPr>
          </a:lstStyle>
          <a:p>
            <a:pPr lvl="0"/>
            <a:r>
              <a:rPr lang="en-US"/>
              <a:t>Presenter’s Title</a:t>
            </a:r>
          </a:p>
          <a:p>
            <a:pPr lvl="0"/>
            <a:r>
              <a:rPr lang="en-US"/>
              <a:t>Month 00, 2024</a:t>
            </a:r>
          </a:p>
        </p:txBody>
      </p:sp>
      <p:sp>
        <p:nvSpPr>
          <p:cNvPr id="2" name="Rectangle 1">
            <a:extLst>
              <a:ext uri="{FF2B5EF4-FFF2-40B4-BE49-F238E27FC236}">
                <a16:creationId xmlns:a16="http://schemas.microsoft.com/office/drawing/2014/main" id="{A328A06B-2A57-08A8-AE24-FEDCCFEE0BD4}"/>
              </a:ext>
            </a:extLst>
          </p:cNvPr>
          <p:cNvSpPr/>
          <p:nvPr userDrawn="1"/>
        </p:nvSpPr>
        <p:spPr>
          <a:xfrm>
            <a:off x="0" y="0"/>
            <a:ext cx="274320" cy="6858000"/>
          </a:xfrm>
          <a:prstGeom prst="rect">
            <a:avLst/>
          </a:prstGeom>
          <a:solidFill>
            <a:srgbClr val="0D13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67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Light - Title_Pillar">
    <p:spTree>
      <p:nvGrpSpPr>
        <p:cNvPr id="1" name=""/>
        <p:cNvGrpSpPr/>
        <p:nvPr/>
      </p:nvGrpSpPr>
      <p:grpSpPr>
        <a:xfrm>
          <a:off x="0" y="0"/>
          <a:ext cx="0" cy="0"/>
          <a:chOff x="0" y="0"/>
          <a:chExt cx="0" cy="0"/>
        </a:xfrm>
      </p:grpSpPr>
      <p:pic>
        <p:nvPicPr>
          <p:cNvPr id="12" name="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944948" y="1143376"/>
            <a:ext cx="2743200" cy="53612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411970" cy="1280160"/>
          </a:xfrm>
          <a:noFill/>
        </p:spPr>
        <p:txBody>
          <a:bodyPr vert="horz" wrap="square" lIns="0" tIns="0" rIns="0" bIns="91440" rtlCol="0" anchor="b">
            <a:noAutofit/>
          </a:bodyPr>
          <a:lstStyle>
            <a:lvl1pPr>
              <a:defRPr lang="en-US" sz="4000" b="1" i="0" dirty="0">
                <a:latin typeface="Spezia Trial Medium" pitchFamily="2" charset="0"/>
                <a:ea typeface="Helvetica Neue" panose="02000503000000020004" pitchFamily="2" charset="0"/>
                <a:cs typeface="Helvetica Neue" panose="02000503000000020004" pitchFamily="2" charset="0"/>
              </a:defRPr>
            </a:lvl1pPr>
          </a:lstStyle>
          <a:p>
            <a:pPr lvl="0">
              <a:lnSpc>
                <a:spcPct val="100000"/>
              </a:lnSpc>
            </a:pPr>
            <a:r>
              <a:rPr lang="en-US"/>
              <a:t>Title</a:t>
            </a:r>
            <a:br>
              <a:rPr lang="en-US"/>
            </a:br>
            <a:r>
              <a:rPr lang="en-US"/>
              <a:t>Second line if necessary</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441072"/>
            <a:ext cx="10411970"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7E7F86"/>
                </a:solidFill>
                <a:latin typeface="Spezia Mono Trial 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628484"/>
            <a:ext cx="5077970" cy="266291"/>
          </a:xfrm>
          <a:prstGeom prst="rect">
            <a:avLst/>
          </a:prstGeom>
          <a:noFill/>
        </p:spPr>
        <p:txBody>
          <a:bodyPr>
            <a:noAutofit/>
          </a:bodyPr>
          <a:lstStyle>
            <a:lvl1pPr marL="0" indent="0">
              <a:buNone/>
              <a:defRPr sz="2000" b="0" i="0">
                <a:latin typeface="Spezia Trial Medium" pitchFamily="2" charset="0"/>
              </a:defRPr>
            </a:lvl1pPr>
          </a:lstStyle>
          <a:p>
            <a:pPr lvl="0"/>
            <a:r>
              <a:rPr lang="en-US"/>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5013112"/>
            <a:ext cx="5077970" cy="1159088"/>
          </a:xfrm>
          <a:prstGeom prst="rect">
            <a:avLst/>
          </a:prstGeom>
          <a:noFill/>
        </p:spPr>
        <p:txBody>
          <a:bodyPr>
            <a:noAutofit/>
          </a:bodyPr>
          <a:lstStyle>
            <a:lvl1pPr marL="0" indent="0">
              <a:buNone/>
              <a:defRPr sz="1400"/>
            </a:lvl1pPr>
          </a:lstStyle>
          <a:p>
            <a:pPr lvl="0"/>
            <a:r>
              <a:rPr lang="en-US"/>
              <a:t>Presenter’s Title</a:t>
            </a:r>
          </a:p>
          <a:p>
            <a:pPr lvl="0"/>
            <a:r>
              <a:rPr lang="en-US"/>
              <a:t>Month 00, 2024</a:t>
            </a:r>
          </a:p>
        </p:txBody>
      </p:sp>
      <p:sp>
        <p:nvSpPr>
          <p:cNvPr id="3" name="Rectangle 2">
            <a:extLst>
              <a:ext uri="{FF2B5EF4-FFF2-40B4-BE49-F238E27FC236}">
                <a16:creationId xmlns:a16="http://schemas.microsoft.com/office/drawing/2014/main" id="{25D27E50-18DA-1919-9294-7B830678E925}"/>
              </a:ext>
            </a:extLst>
          </p:cNvPr>
          <p:cNvSpPr/>
          <p:nvPr userDrawn="1"/>
        </p:nvSpPr>
        <p:spPr>
          <a:xfrm>
            <a:off x="4656" y="0"/>
            <a:ext cx="274320" cy="3530597"/>
          </a:xfrm>
          <a:prstGeom prst="rect">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E1100A-CF5E-3B71-352C-EDDEE5542E8F}"/>
              </a:ext>
            </a:extLst>
          </p:cNvPr>
          <p:cNvSpPr/>
          <p:nvPr userDrawn="1"/>
        </p:nvSpPr>
        <p:spPr>
          <a:xfrm>
            <a:off x="4656" y="3530597"/>
            <a:ext cx="274320" cy="1135541"/>
          </a:xfrm>
          <a:prstGeom prst="rect">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5F4928-9800-1E46-A4B7-33CE381478D5}"/>
              </a:ext>
            </a:extLst>
          </p:cNvPr>
          <p:cNvSpPr/>
          <p:nvPr userDrawn="1"/>
        </p:nvSpPr>
        <p:spPr>
          <a:xfrm>
            <a:off x="4656" y="4666138"/>
            <a:ext cx="274320" cy="1135541"/>
          </a:xfrm>
          <a:prstGeom prst="rect">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A8EFD"/>
              </a:solidFill>
            </a:endParaRPr>
          </a:p>
        </p:txBody>
      </p:sp>
      <p:sp>
        <p:nvSpPr>
          <p:cNvPr id="6" name="Rectangle 5">
            <a:extLst>
              <a:ext uri="{FF2B5EF4-FFF2-40B4-BE49-F238E27FC236}">
                <a16:creationId xmlns:a16="http://schemas.microsoft.com/office/drawing/2014/main" id="{E481091A-59EB-E733-1282-93CF6E48D59C}"/>
              </a:ext>
            </a:extLst>
          </p:cNvPr>
          <p:cNvSpPr/>
          <p:nvPr userDrawn="1"/>
        </p:nvSpPr>
        <p:spPr>
          <a:xfrm>
            <a:off x="4656" y="5734035"/>
            <a:ext cx="274320" cy="1123966"/>
          </a:xfrm>
          <a:prstGeom prst="rect">
            <a:avLst/>
          </a:prstGeom>
          <a:solidFill>
            <a:srgbClr val="FF8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C93610-4600-9473-6CFC-662F2F8F5546}"/>
              </a:ext>
            </a:extLst>
          </p:cNvPr>
          <p:cNvSpPr/>
          <p:nvPr userDrawn="1"/>
        </p:nvSpPr>
        <p:spPr>
          <a:xfrm>
            <a:off x="0" y="2534857"/>
            <a:ext cx="133814" cy="4334718"/>
          </a:xfrm>
          <a:prstGeom prst="rect">
            <a:avLst/>
          </a:prstGeom>
          <a:gradFill>
            <a:gsLst>
              <a:gs pos="1200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9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i="0" spc="0">
                <a:latin typeface="Spezia Medium" pitchFamily="2" charset="77"/>
                <a:cs typeface="Spezia Medium" pitchFamily="2" charset="77"/>
              </a:defRPr>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sp>
        <p:nvSpPr>
          <p:cNvPr id="7" name="Subhead">
            <a:extLst>
              <a:ext uri="{FF2B5EF4-FFF2-40B4-BE49-F238E27FC236}">
                <a16:creationId xmlns:a16="http://schemas.microsoft.com/office/drawing/2014/main" id="{49EA52FF-DD21-4498-1ED4-6171CF52EE23}"/>
              </a:ext>
            </a:extLst>
          </p:cNvPr>
          <p:cNvSpPr>
            <a:spLocks noGrp="1"/>
          </p:cNvSpPr>
          <p:nvPr>
            <p:ph type="body" sz="quarter" idx="33" hasCustomPrompt="1"/>
          </p:nvPr>
        </p:nvSpPr>
        <p:spPr>
          <a:xfrm>
            <a:off x="366323" y="1002176"/>
            <a:ext cx="11063677" cy="304800"/>
          </a:xfrm>
          <a:prstGeom prst="rect">
            <a:avLst/>
          </a:prstGeom>
          <a:noFill/>
        </p:spPr>
        <p:txBody>
          <a:bodyPr l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rgbClr val="7E7F86"/>
                </a:solidFill>
                <a:latin typeface="Spezia" pitchFamily="2" charset="77"/>
                <a:cs typeface="Spezia"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Subhead goes here on one line</a:t>
            </a:r>
          </a:p>
        </p:txBody>
      </p:sp>
      <p:sp>
        <p:nvSpPr>
          <p:cNvPr id="18" name="Google Shape;81;p12">
            <a:extLst>
              <a:ext uri="{FF2B5EF4-FFF2-40B4-BE49-F238E27FC236}">
                <a16:creationId xmlns:a16="http://schemas.microsoft.com/office/drawing/2014/main" id="{FA59ACB5-CC16-89BE-5927-B141D0DB4F1B}"/>
              </a:ext>
            </a:extLst>
          </p:cNvPr>
          <p:cNvSpPr txBox="1"/>
          <p:nvPr userDrawn="1"/>
        </p:nvSpPr>
        <p:spPr>
          <a:xfrm>
            <a:off x="8610600" y="6488623"/>
            <a:ext cx="30000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Inter"/>
                <a:ea typeface="Inter"/>
                <a:cs typeface="Inter"/>
                <a:sym typeface="Inter"/>
              </a:rPr>
              <a:t>© 2024 Neural Magic All Rights Reserved</a:t>
            </a:r>
            <a:endParaRPr sz="600">
              <a:latin typeface="Inter"/>
              <a:ea typeface="Inter"/>
              <a:cs typeface="Inter"/>
              <a:sym typeface="Inter"/>
            </a:endParaRPr>
          </a:p>
        </p:txBody>
      </p:sp>
    </p:spTree>
    <p:extLst>
      <p:ext uri="{BB962C8B-B14F-4D97-AF65-F5344CB8AC3E}">
        <p14:creationId xmlns:p14="http://schemas.microsoft.com/office/powerpoint/2010/main" val="207217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a:xfrm>
            <a:off x="4038600" y="6351373"/>
            <a:ext cx="4114800" cy="365125"/>
          </a:xfrm>
        </p:spPr>
        <p:txBody>
          <a:bodyPr/>
          <a:lstStyle/>
          <a:p>
            <a:endParaRPr lang="en-US"/>
          </a:p>
        </p:txBody>
      </p:sp>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spc="0"/>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1259282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AD80C9-18CE-7DA0-9A6A-1F36FE6E9A47}"/>
              </a:ext>
            </a:extLst>
          </p:cNvPr>
          <p:cNvSpPr/>
          <p:nvPr userDrawn="1"/>
        </p:nvSpPr>
        <p:spPr>
          <a:xfrm>
            <a:off x="0" y="0"/>
            <a:ext cx="12192000" cy="6858000"/>
          </a:xfrm>
          <a:prstGeom prst="rect">
            <a:avLst/>
          </a:prstGeom>
          <a:gradFill flip="none" rotWithShape="1">
            <a:gsLst>
              <a:gs pos="14000">
                <a:srgbClr val="1E67B9"/>
              </a:gs>
              <a:gs pos="67000">
                <a:srgbClr val="0F161F"/>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0F10D0-08CD-776A-A19A-51619342A5BA}"/>
              </a:ext>
            </a:extLst>
          </p:cNvPr>
          <p:cNvSpPr/>
          <p:nvPr userDrawn="1"/>
        </p:nvSpPr>
        <p:spPr>
          <a:xfrm>
            <a:off x="0" y="6351373"/>
            <a:ext cx="12192000" cy="50662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80;p12">
            <a:extLst>
              <a:ext uri="{FF2B5EF4-FFF2-40B4-BE49-F238E27FC236}">
                <a16:creationId xmlns:a16="http://schemas.microsoft.com/office/drawing/2014/main" id="{16940A1C-A5B7-B325-C9A2-D193972BBA49}"/>
              </a:ext>
            </a:extLst>
          </p:cNvPr>
          <p:cNvSpPr txBox="1"/>
          <p:nvPr userDrawn="1"/>
        </p:nvSpPr>
        <p:spPr>
          <a:xfrm>
            <a:off x="361569" y="6466236"/>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Inter"/>
                <a:ea typeface="Inter"/>
                <a:cs typeface="Inter"/>
                <a:sym typeface="Inter"/>
              </a:rPr>
              <a:t>Proprietary &amp; Confidential Information</a:t>
            </a:r>
            <a:endParaRPr sz="600">
              <a:latin typeface="Inter"/>
              <a:ea typeface="Inter"/>
              <a:cs typeface="Inter"/>
              <a:sym typeface="Inter"/>
            </a:endParaRPr>
          </a:p>
        </p:txBody>
      </p:sp>
      <p:sp>
        <p:nvSpPr>
          <p:cNvPr id="15" name="Google Shape;81;p12">
            <a:extLst>
              <a:ext uri="{FF2B5EF4-FFF2-40B4-BE49-F238E27FC236}">
                <a16:creationId xmlns:a16="http://schemas.microsoft.com/office/drawing/2014/main" id="{E9428406-170E-1E4A-AB0F-6B336245F3E1}"/>
              </a:ext>
            </a:extLst>
          </p:cNvPr>
          <p:cNvSpPr txBox="1"/>
          <p:nvPr userDrawn="1"/>
        </p:nvSpPr>
        <p:spPr>
          <a:xfrm>
            <a:off x="8610600" y="6488623"/>
            <a:ext cx="30000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Inter"/>
                <a:ea typeface="Inter"/>
                <a:cs typeface="Inter"/>
                <a:sym typeface="Inter"/>
              </a:rPr>
              <a:t>© 2024 Neural Magic All Rights Reserved</a:t>
            </a:r>
            <a:endParaRPr sz="600">
              <a:latin typeface="Inter"/>
              <a:ea typeface="Inter"/>
              <a:cs typeface="Inter"/>
              <a:sym typeface="Inter"/>
            </a:endParaRPr>
          </a:p>
        </p:txBody>
      </p:sp>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a:xfrm>
            <a:off x="4038600" y="6351373"/>
            <a:ext cx="4114800" cy="365125"/>
          </a:xfrm>
        </p:spPr>
        <p:txBody>
          <a:bodyPr/>
          <a:lstStyle/>
          <a:p>
            <a:endParaRPr lang="en-US"/>
          </a:p>
        </p:txBody>
      </p:sp>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spc="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pic>
        <p:nvPicPr>
          <p:cNvPr id="11" name="Picture 10" descr="A black and grey logo&#10;&#10;Description automatically generated">
            <a:extLst>
              <a:ext uri="{FF2B5EF4-FFF2-40B4-BE49-F238E27FC236}">
                <a16:creationId xmlns:a16="http://schemas.microsoft.com/office/drawing/2014/main" id="{33950EF7-02DB-EC94-79BD-0EDD32B591F4}"/>
              </a:ext>
            </a:extLst>
          </p:cNvPr>
          <p:cNvPicPr>
            <a:picLocks noChangeAspect="1"/>
          </p:cNvPicPr>
          <p:nvPr userDrawn="1"/>
        </p:nvPicPr>
        <p:blipFill>
          <a:blip r:embed="rId2"/>
          <a:stretch>
            <a:fillRect/>
          </a:stretch>
        </p:blipFill>
        <p:spPr>
          <a:xfrm>
            <a:off x="11700685" y="6488623"/>
            <a:ext cx="249982" cy="232126"/>
          </a:xfrm>
          <a:prstGeom prst="rect">
            <a:avLst/>
          </a:prstGeom>
        </p:spPr>
      </p:pic>
    </p:spTree>
    <p:extLst>
      <p:ext uri="{BB962C8B-B14F-4D97-AF65-F5344CB8AC3E}">
        <p14:creationId xmlns:p14="http://schemas.microsoft.com/office/powerpoint/2010/main" val="20457387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spc="0"/>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a:xfrm>
            <a:off x="838200" y="6356350"/>
            <a:ext cx="2743200" cy="365125"/>
          </a:xfrm>
        </p:spPr>
        <p:txBody>
          <a:bodyPr/>
          <a:lstStyle/>
          <a:p>
            <a:fld id="{E284E03A-BD9E-984F-AB06-433FDA492162}" type="datetimeFigureOut">
              <a:rPr lang="en-US" smtClean="0"/>
              <a:t>4/24/24</a:t>
            </a:fld>
            <a:endParaRPr lang="en-US"/>
          </a:p>
        </p:txBody>
      </p:sp>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a:xfrm>
            <a:off x="4038600" y="6351373"/>
            <a:ext cx="4114800" cy="365125"/>
          </a:xfrm>
        </p:spPr>
        <p:txBody>
          <a:bodyPr/>
          <a:lstStyle/>
          <a:p>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sp>
        <p:nvSpPr>
          <p:cNvPr id="15" name="Content Placeholder 2">
            <a:extLst>
              <a:ext uri="{FF2B5EF4-FFF2-40B4-BE49-F238E27FC236}">
                <a16:creationId xmlns:a16="http://schemas.microsoft.com/office/drawing/2014/main" id="{0D66FC55-1E7C-62C5-B6F9-3C9899D53F0F}"/>
              </a:ext>
            </a:extLst>
          </p:cNvPr>
          <p:cNvSpPr>
            <a:spLocks noGrp="1"/>
          </p:cNvSpPr>
          <p:nvPr>
            <p:ph sz="half" idx="1"/>
          </p:nvPr>
        </p:nvSpPr>
        <p:spPr>
          <a:xfrm>
            <a:off x="606701" y="1556123"/>
            <a:ext cx="4856544" cy="4572000"/>
          </a:xfrm>
        </p:spPr>
        <p:txBody>
          <a:bodyPr>
            <a:normAutofit/>
          </a:bodyPr>
          <a:lstStyle>
            <a:lvl1pPr>
              <a:lnSpc>
                <a:spcPct val="150000"/>
              </a:lnSpc>
              <a:buSzPct val="130000"/>
              <a:defRPr sz="1600" b="0"/>
            </a:lvl1pPr>
            <a:lvl2pPr marL="685800" indent="-228600">
              <a:lnSpc>
                <a:spcPct val="100000"/>
              </a:lnSpc>
              <a:buSzPct val="60000"/>
              <a:buFont typeface="Courier New" panose="02070309020205020404" pitchFamily="49" charset="0"/>
              <a:buChar char="o"/>
              <a:defRPr sz="1400"/>
            </a:lvl2pPr>
            <a:lvl3pPr>
              <a:lnSpc>
                <a:spcPct val="100000"/>
              </a:lnSpc>
              <a:defRPr sz="12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1586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spc="0"/>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a:xfrm>
            <a:off x="4038600" y="6351373"/>
            <a:ext cx="4114800" cy="365125"/>
          </a:xfrm>
        </p:spPr>
        <p:txBody>
          <a:bodyPr/>
          <a:lstStyle/>
          <a:p>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sp>
        <p:nvSpPr>
          <p:cNvPr id="7" name="Content Placeholder 2">
            <a:extLst>
              <a:ext uri="{FF2B5EF4-FFF2-40B4-BE49-F238E27FC236}">
                <a16:creationId xmlns:a16="http://schemas.microsoft.com/office/drawing/2014/main" id="{74586E7E-BDD2-F19A-3E5B-4B0E6AE9C0D1}"/>
              </a:ext>
            </a:extLst>
          </p:cNvPr>
          <p:cNvSpPr>
            <a:spLocks noGrp="1"/>
          </p:cNvSpPr>
          <p:nvPr>
            <p:ph sz="half" idx="1"/>
          </p:nvPr>
        </p:nvSpPr>
        <p:spPr>
          <a:xfrm>
            <a:off x="6340035" y="1556123"/>
            <a:ext cx="5205715" cy="4572000"/>
          </a:xfrm>
        </p:spPr>
        <p:txBody>
          <a:bodyPr>
            <a:normAutofit/>
          </a:bodyPr>
          <a:lstStyle>
            <a:lvl1pPr>
              <a:lnSpc>
                <a:spcPct val="150000"/>
              </a:lnSpc>
              <a:buSzPct val="130000"/>
              <a:defRPr sz="1600" b="0"/>
            </a:lvl1pPr>
            <a:lvl2pPr marL="685800" indent="-228600">
              <a:lnSpc>
                <a:spcPct val="100000"/>
              </a:lnSpc>
              <a:buSzPct val="60000"/>
              <a:buFont typeface="Courier New" panose="02070309020205020404" pitchFamily="49" charset="0"/>
              <a:buChar char="o"/>
              <a:defRPr sz="1400"/>
            </a:lvl2pPr>
            <a:lvl3pPr>
              <a:lnSpc>
                <a:spcPct val="100000"/>
              </a:lnSpc>
              <a:defRPr sz="12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541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F2F4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756E-1962-A5E2-E661-59E7AD55D7E1}"/>
              </a:ext>
            </a:extLst>
          </p:cNvPr>
          <p:cNvSpPr>
            <a:spLocks noGrp="1"/>
          </p:cNvSpPr>
          <p:nvPr>
            <p:ph type="title"/>
          </p:nvPr>
        </p:nvSpPr>
        <p:spPr>
          <a:xfrm>
            <a:off x="366323" y="501235"/>
            <a:ext cx="11063677" cy="489365"/>
          </a:xfrm>
        </p:spPr>
        <p:txBody>
          <a:bodyPr>
            <a:noAutofit/>
          </a:bodyPr>
          <a:lstStyle>
            <a:lvl1pPr>
              <a:defRPr sz="3200" b="1" spc="0"/>
            </a:lvl1pPr>
          </a:lstStyle>
          <a:p>
            <a:r>
              <a:rPr lang="en-US"/>
              <a:t>Click to edit Master title style</a:t>
            </a:r>
          </a:p>
        </p:txBody>
      </p:sp>
      <p:sp>
        <p:nvSpPr>
          <p:cNvPr id="3" name="Date Placeholder 2">
            <a:extLst>
              <a:ext uri="{FF2B5EF4-FFF2-40B4-BE49-F238E27FC236}">
                <a16:creationId xmlns:a16="http://schemas.microsoft.com/office/drawing/2014/main" id="{F8963863-4668-E484-F3D0-02C3A3E3FDD0}"/>
              </a:ext>
            </a:extLst>
          </p:cNvPr>
          <p:cNvSpPr>
            <a:spLocks noGrp="1"/>
          </p:cNvSpPr>
          <p:nvPr>
            <p:ph type="dt" sz="half" idx="10"/>
          </p:nvPr>
        </p:nvSpPr>
        <p:spPr/>
        <p:txBody>
          <a:bodyPr/>
          <a:lstStyle/>
          <a:p>
            <a:fld id="{E284E03A-BD9E-984F-AB06-433FDA492162}" type="datetimeFigureOut">
              <a:rPr lang="en-US" smtClean="0"/>
              <a:t>4/24/24</a:t>
            </a:fld>
            <a:endParaRPr lang="en-US"/>
          </a:p>
        </p:txBody>
      </p:sp>
      <p:sp>
        <p:nvSpPr>
          <p:cNvPr id="4" name="Footer Placeholder 3">
            <a:extLst>
              <a:ext uri="{FF2B5EF4-FFF2-40B4-BE49-F238E27FC236}">
                <a16:creationId xmlns:a16="http://schemas.microsoft.com/office/drawing/2014/main" id="{167CE4A0-200C-2B5A-24C4-267AF0201A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A4D747-E9C4-4787-2B1A-D7E41C05C974}"/>
              </a:ext>
            </a:extLst>
          </p:cNvPr>
          <p:cNvSpPr>
            <a:spLocks noGrp="1"/>
          </p:cNvSpPr>
          <p:nvPr>
            <p:ph type="sldNum" sz="quarter" idx="12"/>
          </p:nvPr>
        </p:nvSpPr>
        <p:spPr/>
        <p:txBody>
          <a:bodyPr/>
          <a:lstStyle/>
          <a:p>
            <a:fld id="{FB85634C-6997-844A-8ED6-C9D308BC5307}" type="slidenum">
              <a:rPr lang="en-US" smtClean="0"/>
              <a:t>‹#›</a:t>
            </a:fld>
            <a:endParaRPr lang="en-US"/>
          </a:p>
        </p:txBody>
      </p:sp>
    </p:spTree>
    <p:extLst>
      <p:ext uri="{BB962C8B-B14F-4D97-AF65-F5344CB8AC3E}">
        <p14:creationId xmlns:p14="http://schemas.microsoft.com/office/powerpoint/2010/main" val="1729474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B18BEA-0B61-D71C-D40A-01DC1D4F20A8}"/>
              </a:ext>
            </a:extLst>
          </p:cNvPr>
          <p:cNvSpPr/>
          <p:nvPr userDrawn="1"/>
        </p:nvSpPr>
        <p:spPr>
          <a:xfrm>
            <a:off x="0" y="6351373"/>
            <a:ext cx="12192000" cy="506627"/>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0;p12">
            <a:extLst>
              <a:ext uri="{FF2B5EF4-FFF2-40B4-BE49-F238E27FC236}">
                <a16:creationId xmlns:a16="http://schemas.microsoft.com/office/drawing/2014/main" id="{19C48288-9AE4-B242-8130-D2DAABE3B62A}"/>
              </a:ext>
            </a:extLst>
          </p:cNvPr>
          <p:cNvSpPr txBox="1"/>
          <p:nvPr userDrawn="1"/>
        </p:nvSpPr>
        <p:spPr>
          <a:xfrm>
            <a:off x="361569" y="6466236"/>
            <a:ext cx="3000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latin typeface="Inter"/>
                <a:ea typeface="Inter"/>
                <a:cs typeface="Inter"/>
                <a:sym typeface="Inter"/>
              </a:rPr>
              <a:t>Proprietary &amp; Confidential Information</a:t>
            </a:r>
            <a:endParaRPr sz="600">
              <a:latin typeface="Inter"/>
              <a:ea typeface="Inter"/>
              <a:cs typeface="Inter"/>
              <a:sym typeface="Inter"/>
            </a:endParaRPr>
          </a:p>
        </p:txBody>
      </p:sp>
      <p:sp>
        <p:nvSpPr>
          <p:cNvPr id="9" name="Google Shape;81;p12">
            <a:extLst>
              <a:ext uri="{FF2B5EF4-FFF2-40B4-BE49-F238E27FC236}">
                <a16:creationId xmlns:a16="http://schemas.microsoft.com/office/drawing/2014/main" id="{335AAA96-FEFB-6075-FBB6-ED707EAE196B}"/>
              </a:ext>
            </a:extLst>
          </p:cNvPr>
          <p:cNvSpPr txBox="1"/>
          <p:nvPr userDrawn="1"/>
        </p:nvSpPr>
        <p:spPr>
          <a:xfrm>
            <a:off x="8610600" y="6488623"/>
            <a:ext cx="3000000" cy="276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600">
                <a:latin typeface="Inter"/>
                <a:ea typeface="Inter"/>
                <a:cs typeface="Inter"/>
                <a:sym typeface="Inter"/>
              </a:rPr>
              <a:t>© 2024 Neural Magic All Rights Reserved</a:t>
            </a:r>
            <a:endParaRPr sz="600">
              <a:latin typeface="Inter"/>
              <a:ea typeface="Inter"/>
              <a:cs typeface="Inter"/>
              <a:sym typeface="Inter"/>
            </a:endParaRPr>
          </a:p>
        </p:txBody>
      </p:sp>
      <p:sp>
        <p:nvSpPr>
          <p:cNvPr id="2" name="Title Placeholder 1">
            <a:extLst>
              <a:ext uri="{FF2B5EF4-FFF2-40B4-BE49-F238E27FC236}">
                <a16:creationId xmlns:a16="http://schemas.microsoft.com/office/drawing/2014/main" id="{D01C1D9F-8475-99BE-8594-819FA9310A7F}"/>
              </a:ext>
            </a:extLst>
          </p:cNvPr>
          <p:cNvSpPr>
            <a:spLocks noGrp="1"/>
          </p:cNvSpPr>
          <p:nvPr>
            <p:ph type="title"/>
          </p:nvPr>
        </p:nvSpPr>
        <p:spPr>
          <a:xfrm>
            <a:off x="366323" y="226603"/>
            <a:ext cx="11063677" cy="763997"/>
          </a:xfrm>
          <a:prstGeom prst="rect">
            <a:avLst/>
          </a:prstGeom>
        </p:spPr>
        <p:txBody>
          <a:bodyPr vert="horz" lIns="0" tIns="45720" rIns="9144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4285D-8D09-3031-3103-212DA369C310}"/>
              </a:ext>
            </a:extLst>
          </p:cNvPr>
          <p:cNvSpPr>
            <a:spLocks noGrp="1"/>
          </p:cNvSpPr>
          <p:nvPr>
            <p:ph type="body" idx="1"/>
          </p:nvPr>
        </p:nvSpPr>
        <p:spPr>
          <a:xfrm>
            <a:off x="366323" y="1608972"/>
            <a:ext cx="11063677" cy="456322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54B5E-61F1-377E-8818-7914F5F564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84E03A-BD9E-984F-AB06-433FDA492162}" type="datetimeFigureOut">
              <a:rPr lang="en-US" smtClean="0"/>
              <a:t>4/24/24</a:t>
            </a:fld>
            <a:endParaRPr lang="en-US"/>
          </a:p>
        </p:txBody>
      </p:sp>
      <p:sp>
        <p:nvSpPr>
          <p:cNvPr id="5" name="Footer Placeholder 4">
            <a:extLst>
              <a:ext uri="{FF2B5EF4-FFF2-40B4-BE49-F238E27FC236}">
                <a16:creationId xmlns:a16="http://schemas.microsoft.com/office/drawing/2014/main" id="{5E8C8371-A766-1E21-059F-E930461470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141C36-2D4D-4111-321D-616FF2F47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85634C-6997-844A-8ED6-C9D308BC5307}" type="slidenum">
              <a:rPr lang="en-US" smtClean="0"/>
              <a:t>‹#›</a:t>
            </a:fld>
            <a:endParaRPr lang="en-US"/>
          </a:p>
        </p:txBody>
      </p:sp>
      <p:pic>
        <p:nvPicPr>
          <p:cNvPr id="10" name="Picture 9" descr="A black and grey logo&#10;&#10;Description automatically generated">
            <a:extLst>
              <a:ext uri="{FF2B5EF4-FFF2-40B4-BE49-F238E27FC236}">
                <a16:creationId xmlns:a16="http://schemas.microsoft.com/office/drawing/2014/main" id="{E6F661D3-CEBF-FCFC-912D-65C1F2F9ECDC}"/>
              </a:ext>
            </a:extLst>
          </p:cNvPr>
          <p:cNvPicPr>
            <a:picLocks noChangeAspect="1"/>
          </p:cNvPicPr>
          <p:nvPr userDrawn="1"/>
        </p:nvPicPr>
        <p:blipFill>
          <a:blip r:embed="rId18"/>
          <a:stretch>
            <a:fillRect/>
          </a:stretch>
        </p:blipFill>
        <p:spPr>
          <a:xfrm>
            <a:off x="11700685" y="6488623"/>
            <a:ext cx="249982" cy="232126"/>
          </a:xfrm>
          <a:prstGeom prst="rect">
            <a:avLst/>
          </a:prstGeom>
        </p:spPr>
      </p:pic>
    </p:spTree>
    <p:extLst>
      <p:ext uri="{BB962C8B-B14F-4D97-AF65-F5344CB8AC3E}">
        <p14:creationId xmlns:p14="http://schemas.microsoft.com/office/powerpoint/2010/main" val="146240017"/>
      </p:ext>
    </p:extLst>
  </p:cSld>
  <p:clrMap bg1="lt1" tx1="dk1" bg2="lt2" tx2="dk2" accent1="accent1" accent2="accent2" accent3="accent3" accent4="accent4" accent5="accent5" accent6="accent6" hlink="hlink" folHlink="folHlink"/>
  <p:sldLayoutIdLst>
    <p:sldLayoutId id="2147483671" r:id="rId1"/>
    <p:sldLayoutId id="2147483660" r:id="rId2"/>
    <p:sldLayoutId id="2147483668" r:id="rId3"/>
    <p:sldLayoutId id="2147483666" r:id="rId4"/>
    <p:sldLayoutId id="2147483654" r:id="rId5"/>
    <p:sldLayoutId id="2147483672" r:id="rId6"/>
    <p:sldLayoutId id="2147483670" r:id="rId7"/>
    <p:sldLayoutId id="2147483674" r:id="rId8"/>
    <p:sldLayoutId id="2147483673" r:id="rId9"/>
    <p:sldLayoutId id="2147483650" r:id="rId10"/>
    <p:sldLayoutId id="2147483652" r:id="rId11"/>
    <p:sldLayoutId id="2147483649" r:id="rId12"/>
    <p:sldLayoutId id="2147483651" r:id="rId13"/>
    <p:sldLayoutId id="2147483655" r:id="rId14"/>
    <p:sldLayoutId id="2147483664" r:id="rId15"/>
    <p:sldLayoutId id="2147483665" r:id="rId16"/>
  </p:sldLayoutIdLst>
  <p:txStyles>
    <p:titleStyle>
      <a:lvl1pPr algn="l" defTabSz="914400" rtl="0" eaLnBrk="1" latinLnBrk="0" hangingPunct="1">
        <a:lnSpc>
          <a:spcPct val="90000"/>
        </a:lnSpc>
        <a:spcBef>
          <a:spcPts val="0"/>
        </a:spcBef>
        <a:spcAft>
          <a:spcPts val="0"/>
        </a:spcAft>
        <a:buNone/>
        <a:defRPr sz="4000" b="0" i="0" kern="1200">
          <a:solidFill>
            <a:schemeClr val="tx1"/>
          </a:solidFill>
          <a:latin typeface="Spezia Medium" pitchFamily="2" charset="77"/>
          <a:ea typeface="Helvetica Neue" panose="02000503000000020004" pitchFamily="2" charset="0"/>
          <a:cs typeface="Spezia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p15:clr>
            <a:srgbClr val="F26B43"/>
          </p15:clr>
        </p15:guide>
        <p15:guide id="2" pos="480">
          <p15:clr>
            <a:srgbClr val="F26B43"/>
          </p15:clr>
        </p15:guide>
        <p15:guide id="3" orient="horz" pos="1008">
          <p15:clr>
            <a:srgbClr val="F26B43"/>
          </p15:clr>
        </p15:guide>
        <p15:guide id="4" orient="horz" pos="816">
          <p15:clr>
            <a:srgbClr val="F26B43"/>
          </p15:clr>
        </p15:guide>
        <p15:guide id="5" orient="horz" pos="2160">
          <p15:clr>
            <a:srgbClr val="F26B43"/>
          </p15:clr>
        </p15:guide>
        <p15:guide id="6" pos="7200">
          <p15:clr>
            <a:srgbClr val="F26B43"/>
          </p15:clr>
        </p15:guide>
        <p15:guide id="7"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3_37CD5AA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64_5EF3A28A.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62_ADFE173D.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61_FC6BA30F.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94D30-35E4-0C38-A71E-09EFFC302600}"/>
              </a:ext>
            </a:extLst>
          </p:cNvPr>
          <p:cNvSpPr>
            <a:spLocks noGrp="1"/>
          </p:cNvSpPr>
          <p:nvPr>
            <p:ph type="ctrTitle"/>
          </p:nvPr>
        </p:nvSpPr>
        <p:spPr>
          <a:xfrm>
            <a:off x="1018030" y="2148840"/>
            <a:ext cx="7864388" cy="1263101"/>
          </a:xfrm>
        </p:spPr>
        <p:txBody>
          <a:bodyPr/>
          <a:lstStyle/>
          <a:p>
            <a:pPr>
              <a:tabLst>
                <a:tab pos="512763" algn="l"/>
              </a:tabLst>
            </a:pPr>
            <a:r>
              <a:rPr lang="en" err="1">
                <a:latin typeface="Spezia Medium"/>
                <a:cs typeface="Spezia Medium"/>
              </a:rPr>
              <a:t>Sparsify</a:t>
            </a:r>
            <a:r>
              <a:rPr lang="en">
                <a:latin typeface="Spezia Medium"/>
                <a:cs typeface="Spezia Medium"/>
              </a:rPr>
              <a:t> Open-Source LLMs for Accelerated Inference</a:t>
            </a:r>
            <a:endParaRPr lang="en-US">
              <a:latin typeface="Spezia Medium"/>
              <a:cs typeface="Spezia Medium"/>
            </a:endParaRPr>
          </a:p>
        </p:txBody>
      </p:sp>
      <p:sp>
        <p:nvSpPr>
          <p:cNvPr id="7" name="Text Placeholder 2">
            <a:extLst>
              <a:ext uri="{FF2B5EF4-FFF2-40B4-BE49-F238E27FC236}">
                <a16:creationId xmlns:a16="http://schemas.microsoft.com/office/drawing/2014/main" id="{0C9CF3AD-A544-B970-A615-7C0D22776360}"/>
              </a:ext>
            </a:extLst>
          </p:cNvPr>
          <p:cNvSpPr>
            <a:spLocks noGrp="1"/>
          </p:cNvSpPr>
          <p:nvPr>
            <p:ph type="body" sz="quarter" idx="33"/>
          </p:nvPr>
        </p:nvSpPr>
        <p:spPr/>
        <p:txBody>
          <a:bodyPr vert="horz" lIns="91440" tIns="45720" rIns="91440" bIns="45720" rtlCol="0" anchor="t">
            <a:noAutofit/>
          </a:bodyPr>
          <a:lstStyle/>
          <a:p>
            <a:pPr marL="0" lvl="0" indent="0" algn="l" rtl="0">
              <a:spcBef>
                <a:spcPts val="0"/>
              </a:spcBef>
              <a:spcAft>
                <a:spcPts val="0"/>
              </a:spcAft>
              <a:buNone/>
            </a:pPr>
            <a:r>
              <a:rPr lang="en-US">
                <a:latin typeface="Spezia"/>
                <a:cs typeface="Spezia"/>
              </a:rPr>
              <a:t>Boost performance and reduce costs of LLM deployments</a:t>
            </a:r>
          </a:p>
        </p:txBody>
      </p:sp>
      <p:sp>
        <p:nvSpPr>
          <p:cNvPr id="8" name="Text Placeholder 3">
            <a:extLst>
              <a:ext uri="{FF2B5EF4-FFF2-40B4-BE49-F238E27FC236}">
                <a16:creationId xmlns:a16="http://schemas.microsoft.com/office/drawing/2014/main" id="{962491B6-B239-36DC-9F48-636B888C4C54}"/>
              </a:ext>
            </a:extLst>
          </p:cNvPr>
          <p:cNvSpPr>
            <a:spLocks noGrp="1"/>
          </p:cNvSpPr>
          <p:nvPr>
            <p:ph type="body" sz="quarter" idx="35"/>
          </p:nvPr>
        </p:nvSpPr>
        <p:spPr/>
        <p:txBody>
          <a:bodyPr/>
          <a:lstStyle/>
          <a:p>
            <a:r>
              <a:rPr lang="en-US">
                <a:latin typeface="Spezia Medium"/>
                <a:cs typeface="Spezia Medium"/>
              </a:rPr>
              <a:t>Mark Kurtz</a:t>
            </a:r>
          </a:p>
        </p:txBody>
      </p:sp>
      <p:sp>
        <p:nvSpPr>
          <p:cNvPr id="9" name="Text Placeholder 4">
            <a:extLst>
              <a:ext uri="{FF2B5EF4-FFF2-40B4-BE49-F238E27FC236}">
                <a16:creationId xmlns:a16="http://schemas.microsoft.com/office/drawing/2014/main" id="{278C8D0D-55FE-B78A-BA70-C07511DB305E}"/>
              </a:ext>
            </a:extLst>
          </p:cNvPr>
          <p:cNvSpPr>
            <a:spLocks noGrp="1"/>
          </p:cNvSpPr>
          <p:nvPr>
            <p:ph type="body" sz="quarter" idx="34"/>
          </p:nvPr>
        </p:nvSpPr>
        <p:spPr/>
        <p:txBody>
          <a:bodyPr/>
          <a:lstStyle/>
          <a:p>
            <a:pPr>
              <a:lnSpc>
                <a:spcPct val="50000"/>
              </a:lnSpc>
            </a:pPr>
            <a:r>
              <a:rPr lang="en-US">
                <a:latin typeface="Spezia"/>
                <a:cs typeface="Spezia"/>
              </a:rPr>
              <a:t>CTO</a:t>
            </a:r>
          </a:p>
          <a:p>
            <a:pPr>
              <a:lnSpc>
                <a:spcPct val="50000"/>
              </a:lnSpc>
            </a:pPr>
            <a:r>
              <a:rPr lang="en-US">
                <a:latin typeface="Spezia"/>
                <a:cs typeface="Spezia"/>
              </a:rPr>
              <a:t>Neural Magic</a:t>
            </a:r>
          </a:p>
        </p:txBody>
      </p:sp>
      <p:pic>
        <p:nvPicPr>
          <p:cNvPr id="10" name="Picture 9" descr="A person smiling for a picture&#10;&#10;Description automatically generated">
            <a:extLst>
              <a:ext uri="{FF2B5EF4-FFF2-40B4-BE49-F238E27FC236}">
                <a16:creationId xmlns:a16="http://schemas.microsoft.com/office/drawing/2014/main" id="{2B35677F-53B5-969E-2919-E025D9E172D3}"/>
              </a:ext>
            </a:extLst>
          </p:cNvPr>
          <p:cNvPicPr>
            <a:picLocks noChangeAspect="1"/>
          </p:cNvPicPr>
          <p:nvPr/>
        </p:nvPicPr>
        <p:blipFill>
          <a:blip r:embed="rId3"/>
          <a:stretch>
            <a:fillRect/>
          </a:stretch>
        </p:blipFill>
        <p:spPr>
          <a:xfrm>
            <a:off x="1018030" y="4473877"/>
            <a:ext cx="1566735" cy="1566735"/>
          </a:xfrm>
          <a:prstGeom prst="rect">
            <a:avLst/>
          </a:prstGeom>
        </p:spPr>
      </p:pic>
    </p:spTree>
    <p:extLst>
      <p:ext uri="{BB962C8B-B14F-4D97-AF65-F5344CB8AC3E}">
        <p14:creationId xmlns:p14="http://schemas.microsoft.com/office/powerpoint/2010/main" val="19512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ED9378C-0D48-108F-99C7-C1F02A410C94}"/>
              </a:ext>
            </a:extLst>
          </p:cNvPr>
          <p:cNvGrpSpPr/>
          <p:nvPr/>
        </p:nvGrpSpPr>
        <p:grpSpPr>
          <a:xfrm>
            <a:off x="1071874" y="1538937"/>
            <a:ext cx="2756664" cy="3890755"/>
            <a:chOff x="8385017" y="1538937"/>
            <a:chExt cx="2756664" cy="3890755"/>
          </a:xfrm>
        </p:grpSpPr>
        <p:grpSp>
          <p:nvGrpSpPr>
            <p:cNvPr id="43" name="Group 42">
              <a:extLst>
                <a:ext uri="{FF2B5EF4-FFF2-40B4-BE49-F238E27FC236}">
                  <a16:creationId xmlns:a16="http://schemas.microsoft.com/office/drawing/2014/main" id="{B0B5F2C1-539A-86F0-D76B-7ADCD2B45307}"/>
                </a:ext>
              </a:extLst>
            </p:cNvPr>
            <p:cNvGrpSpPr/>
            <p:nvPr/>
          </p:nvGrpSpPr>
          <p:grpSpPr>
            <a:xfrm>
              <a:off x="8794772" y="1538937"/>
              <a:ext cx="2090359" cy="2088486"/>
              <a:chOff x="8794772" y="1538937"/>
              <a:chExt cx="2090359" cy="2088486"/>
            </a:xfrm>
          </p:grpSpPr>
          <p:grpSp>
            <p:nvGrpSpPr>
              <p:cNvPr id="50" name="Group 49">
                <a:extLst>
                  <a:ext uri="{FF2B5EF4-FFF2-40B4-BE49-F238E27FC236}">
                    <a16:creationId xmlns:a16="http://schemas.microsoft.com/office/drawing/2014/main" id="{D9F6219C-B1FF-405B-ACB3-904F86EDC03E}"/>
                  </a:ext>
                </a:extLst>
              </p:cNvPr>
              <p:cNvGrpSpPr/>
              <p:nvPr/>
            </p:nvGrpSpPr>
            <p:grpSpPr>
              <a:xfrm>
                <a:off x="8794772" y="1538937"/>
                <a:ext cx="2090359" cy="2088486"/>
                <a:chOff x="8611564" y="2257062"/>
                <a:chExt cx="2007163" cy="2007163"/>
              </a:xfrm>
            </p:grpSpPr>
            <p:sp>
              <p:nvSpPr>
                <p:cNvPr id="52" name="Oval 51">
                  <a:extLst>
                    <a:ext uri="{FF2B5EF4-FFF2-40B4-BE49-F238E27FC236}">
                      <a16:creationId xmlns:a16="http://schemas.microsoft.com/office/drawing/2014/main" id="{04D16C47-AE63-153F-F05C-79DDB1B61F32}"/>
                    </a:ext>
                  </a:extLst>
                </p:cNvPr>
                <p:cNvSpPr/>
                <p:nvPr/>
              </p:nvSpPr>
              <p:spPr>
                <a:xfrm>
                  <a:off x="8611564" y="2257062"/>
                  <a:ext cx="2007163" cy="2007163"/>
                </a:xfrm>
                <a:prstGeom prst="ellipse">
                  <a:avLst/>
                </a:prstGeom>
                <a:solidFill>
                  <a:schemeClr val="accent5">
                    <a:lumMod val="75000"/>
                    <a:alpha val="49804"/>
                  </a:schemeClr>
                </a:soli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3" name="Oval 52">
                  <a:extLst>
                    <a:ext uri="{FF2B5EF4-FFF2-40B4-BE49-F238E27FC236}">
                      <a16:creationId xmlns:a16="http://schemas.microsoft.com/office/drawing/2014/main" id="{572A910D-FA98-1EE9-D0CF-055226182179}"/>
                    </a:ext>
                  </a:extLst>
                </p:cNvPr>
                <p:cNvSpPr/>
                <p:nvPr/>
              </p:nvSpPr>
              <p:spPr>
                <a:xfrm>
                  <a:off x="8754441" y="2409462"/>
                  <a:ext cx="1702364" cy="1702362"/>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id="{F50876CF-1A0B-83A2-A469-417153443BC7}"/>
                  </a:ext>
                </a:extLst>
              </p:cNvPr>
              <p:cNvPicPr>
                <a:picLocks noChangeAspect="1"/>
              </p:cNvPicPr>
              <p:nvPr/>
            </p:nvPicPr>
            <p:blipFill>
              <a:blip r:embed="rId3"/>
              <a:srcRect/>
              <a:stretch/>
            </p:blipFill>
            <p:spPr>
              <a:xfrm>
                <a:off x="8994131" y="1737360"/>
                <a:ext cx="1691641" cy="1691640"/>
              </a:xfrm>
              <a:prstGeom prst="rect">
                <a:avLst/>
              </a:prstGeom>
            </p:spPr>
          </p:pic>
        </p:grpSp>
        <p:grpSp>
          <p:nvGrpSpPr>
            <p:cNvPr id="44" name="Group 43">
              <a:extLst>
                <a:ext uri="{FF2B5EF4-FFF2-40B4-BE49-F238E27FC236}">
                  <a16:creationId xmlns:a16="http://schemas.microsoft.com/office/drawing/2014/main" id="{65FCB452-AC23-1A26-C159-B5A564BE271D}"/>
                </a:ext>
              </a:extLst>
            </p:cNvPr>
            <p:cNvGrpSpPr/>
            <p:nvPr/>
          </p:nvGrpSpPr>
          <p:grpSpPr>
            <a:xfrm>
              <a:off x="8385017" y="4021871"/>
              <a:ext cx="2756664" cy="1407821"/>
              <a:chOff x="8385017" y="4021871"/>
              <a:chExt cx="2756664" cy="1407821"/>
            </a:xfrm>
          </p:grpSpPr>
          <p:sp>
            <p:nvSpPr>
              <p:cNvPr id="45" name="TextBox 44">
                <a:extLst>
                  <a:ext uri="{FF2B5EF4-FFF2-40B4-BE49-F238E27FC236}">
                    <a16:creationId xmlns:a16="http://schemas.microsoft.com/office/drawing/2014/main" id="{E5A579B1-493F-FD12-9113-B3BDE07A2CDA}"/>
                  </a:ext>
                </a:extLst>
              </p:cNvPr>
              <p:cNvSpPr txBox="1"/>
              <p:nvPr/>
            </p:nvSpPr>
            <p:spPr>
              <a:xfrm>
                <a:off x="8936185"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Small Model</a:t>
                </a:r>
              </a:p>
            </p:txBody>
          </p:sp>
          <p:sp>
            <p:nvSpPr>
              <p:cNvPr id="46" name="TextBox 45">
                <a:extLst>
                  <a:ext uri="{FF2B5EF4-FFF2-40B4-BE49-F238E27FC236}">
                    <a16:creationId xmlns:a16="http://schemas.microsoft.com/office/drawing/2014/main" id="{6CA70A32-8C8E-CD3E-F430-6350FBB19227}"/>
                  </a:ext>
                </a:extLst>
              </p:cNvPr>
              <p:cNvSpPr txBox="1"/>
              <p:nvPr/>
            </p:nvSpPr>
            <p:spPr>
              <a:xfrm>
                <a:off x="8385017" y="4844917"/>
                <a:ext cx="275666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Inaccurate</a:t>
                </a:r>
              </a:p>
            </p:txBody>
          </p:sp>
          <p:cxnSp>
            <p:nvCxnSpPr>
              <p:cNvPr id="47" name="Straight Connector 46">
                <a:extLst>
                  <a:ext uri="{FF2B5EF4-FFF2-40B4-BE49-F238E27FC236}">
                    <a16:creationId xmlns:a16="http://schemas.microsoft.com/office/drawing/2014/main" id="{7B36B1A3-5638-A135-B3A8-A26959229B61}"/>
                  </a:ext>
                </a:extLst>
              </p:cNvPr>
              <p:cNvCxnSpPr>
                <a:cxnSpLocks/>
              </p:cNvCxnSpPr>
              <p:nvPr/>
            </p:nvCxnSpPr>
            <p:spPr>
              <a:xfrm>
                <a:off x="8660601" y="4665960"/>
                <a:ext cx="248108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B9982612-AA22-61B2-4E14-D0A9910C1B56}"/>
                  </a:ext>
                </a:extLst>
              </p:cNvPr>
              <p:cNvSpPr txBox="1"/>
              <p:nvPr/>
            </p:nvSpPr>
            <p:spPr>
              <a:xfrm>
                <a:off x="8538220"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49" name="TextBox 48">
                <a:extLst>
                  <a:ext uri="{FF2B5EF4-FFF2-40B4-BE49-F238E27FC236}">
                    <a16:creationId xmlns:a16="http://schemas.microsoft.com/office/drawing/2014/main" id="{60E4319E-86A6-8D5A-FE9D-147595C2C218}"/>
                  </a:ext>
                </a:extLst>
              </p:cNvPr>
              <p:cNvSpPr txBox="1"/>
              <p:nvPr/>
            </p:nvSpPr>
            <p:spPr>
              <a:xfrm>
                <a:off x="8936185" y="4287685"/>
                <a:ext cx="213890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54" name="Group 53">
            <a:extLst>
              <a:ext uri="{FF2B5EF4-FFF2-40B4-BE49-F238E27FC236}">
                <a16:creationId xmlns:a16="http://schemas.microsoft.com/office/drawing/2014/main" id="{E8E0031F-69A1-53F6-9024-4C7F5688946E}"/>
              </a:ext>
            </a:extLst>
          </p:cNvPr>
          <p:cNvGrpSpPr/>
          <p:nvPr/>
        </p:nvGrpSpPr>
        <p:grpSpPr>
          <a:xfrm>
            <a:off x="1071874" y="1538937"/>
            <a:ext cx="2731324" cy="3890755"/>
            <a:chOff x="4653258" y="1538937"/>
            <a:chExt cx="2731324" cy="3890755"/>
          </a:xfrm>
        </p:grpSpPr>
        <p:grpSp>
          <p:nvGrpSpPr>
            <p:cNvPr id="55" name="Group 54">
              <a:extLst>
                <a:ext uri="{FF2B5EF4-FFF2-40B4-BE49-F238E27FC236}">
                  <a16:creationId xmlns:a16="http://schemas.microsoft.com/office/drawing/2014/main" id="{BC5E40F4-BF85-2A1D-C84C-08B9217435E8}"/>
                </a:ext>
              </a:extLst>
            </p:cNvPr>
            <p:cNvGrpSpPr/>
            <p:nvPr/>
          </p:nvGrpSpPr>
          <p:grpSpPr>
            <a:xfrm>
              <a:off x="5051279" y="1538937"/>
              <a:ext cx="2088486" cy="2088486"/>
              <a:chOff x="5051279" y="1538937"/>
              <a:chExt cx="2088486" cy="2088486"/>
            </a:xfrm>
          </p:grpSpPr>
          <p:grpSp>
            <p:nvGrpSpPr>
              <p:cNvPr id="62" name="Group 61">
                <a:extLst>
                  <a:ext uri="{FF2B5EF4-FFF2-40B4-BE49-F238E27FC236}">
                    <a16:creationId xmlns:a16="http://schemas.microsoft.com/office/drawing/2014/main" id="{0DA93CA0-8CCF-A3AB-27BE-F9857CEF0C6A}"/>
                  </a:ext>
                </a:extLst>
              </p:cNvPr>
              <p:cNvGrpSpPr/>
              <p:nvPr/>
            </p:nvGrpSpPr>
            <p:grpSpPr>
              <a:xfrm>
                <a:off x="5051279" y="1538937"/>
                <a:ext cx="2088486" cy="2088486"/>
                <a:chOff x="6030410" y="2257062"/>
                <a:chExt cx="2007163" cy="2007163"/>
              </a:xfrm>
            </p:grpSpPr>
            <p:sp>
              <p:nvSpPr>
                <p:cNvPr id="64" name="Oval 63">
                  <a:extLst>
                    <a:ext uri="{FF2B5EF4-FFF2-40B4-BE49-F238E27FC236}">
                      <a16:creationId xmlns:a16="http://schemas.microsoft.com/office/drawing/2014/main" id="{5E500C47-C3F9-C2F5-5B41-F3E107C742C5}"/>
                    </a:ext>
                  </a:extLst>
                </p:cNvPr>
                <p:cNvSpPr/>
                <p:nvPr/>
              </p:nvSpPr>
              <p:spPr>
                <a:xfrm>
                  <a:off x="6030410" y="2257062"/>
                  <a:ext cx="2007163" cy="2007163"/>
                </a:xfrm>
                <a:prstGeom prst="ellipse">
                  <a:avLst/>
                </a:prstGeom>
                <a:solidFill>
                  <a:srgbClr val="FF8228">
                    <a:alpha val="49804"/>
                  </a:srgbClr>
                </a:solidFill>
                <a:ln w="254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312F7DEF-197F-2043-CCA2-E0CDA1B40E84}"/>
                    </a:ext>
                  </a:extLst>
                </p:cNvPr>
                <p:cNvSpPr/>
                <p:nvPr/>
              </p:nvSpPr>
              <p:spPr>
                <a:xfrm>
                  <a:off x="6182809" y="2409462"/>
                  <a:ext cx="1702364" cy="1702362"/>
                </a:xfrm>
                <a:prstGeom prst="ellipse">
                  <a:avLst/>
                </a:prstGeom>
                <a:solidFill>
                  <a:schemeClr val="bg1"/>
                </a:solidFill>
                <a:ln w="127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62">
                <a:extLst>
                  <a:ext uri="{FF2B5EF4-FFF2-40B4-BE49-F238E27FC236}">
                    <a16:creationId xmlns:a16="http://schemas.microsoft.com/office/drawing/2014/main" id="{13768118-0614-BE30-3787-C5E7450A4FA3}"/>
                  </a:ext>
                </a:extLst>
              </p:cNvPr>
              <p:cNvPicPr>
                <a:picLocks noChangeAspect="1"/>
              </p:cNvPicPr>
              <p:nvPr/>
            </p:nvPicPr>
            <p:blipFill>
              <a:blip r:embed="rId4"/>
              <a:srcRect/>
              <a:stretch/>
            </p:blipFill>
            <p:spPr>
              <a:xfrm>
                <a:off x="5249702" y="1737360"/>
                <a:ext cx="1691640" cy="1691640"/>
              </a:xfrm>
              <a:prstGeom prst="rect">
                <a:avLst/>
              </a:prstGeom>
            </p:spPr>
          </p:pic>
        </p:grpSp>
        <p:grpSp>
          <p:nvGrpSpPr>
            <p:cNvPr id="56" name="Group 55">
              <a:extLst>
                <a:ext uri="{FF2B5EF4-FFF2-40B4-BE49-F238E27FC236}">
                  <a16:creationId xmlns:a16="http://schemas.microsoft.com/office/drawing/2014/main" id="{E9045830-8D83-B2D9-1A13-072408E0BB82}"/>
                </a:ext>
              </a:extLst>
            </p:cNvPr>
            <p:cNvGrpSpPr/>
            <p:nvPr/>
          </p:nvGrpSpPr>
          <p:grpSpPr>
            <a:xfrm>
              <a:off x="4653258" y="4021871"/>
              <a:ext cx="2731324" cy="1407821"/>
              <a:chOff x="4653258" y="4021871"/>
              <a:chExt cx="2731324" cy="1407821"/>
            </a:xfrm>
          </p:grpSpPr>
          <p:sp>
            <p:nvSpPr>
              <p:cNvPr id="57" name="TextBox 56">
                <a:extLst>
                  <a:ext uri="{FF2B5EF4-FFF2-40B4-BE49-F238E27FC236}">
                    <a16:creationId xmlns:a16="http://schemas.microsoft.com/office/drawing/2014/main" id="{32061582-A5CE-C392-D3F7-DA3FFEC625D7}"/>
                  </a:ext>
                </a:extLst>
              </p:cNvPr>
              <p:cNvSpPr txBox="1"/>
              <p:nvPr/>
            </p:nvSpPr>
            <p:spPr>
              <a:xfrm>
                <a:off x="5191756"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58" name="TextBox 57">
                <a:extLst>
                  <a:ext uri="{FF2B5EF4-FFF2-40B4-BE49-F238E27FC236}">
                    <a16:creationId xmlns:a16="http://schemas.microsoft.com/office/drawing/2014/main" id="{9FFC851E-C4F8-2090-FCE4-B57A7D9329FD}"/>
                  </a:ext>
                </a:extLst>
              </p:cNvPr>
              <p:cNvSpPr txBox="1"/>
              <p:nvPr/>
            </p:nvSpPr>
            <p:spPr>
              <a:xfrm>
                <a:off x="4653258" y="4844917"/>
                <a:ext cx="273132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Unusable</a:t>
                </a:r>
                <a:endParaRPr lang="en-US" sz="1600" dirty="0">
                  <a:latin typeface="Spezia" pitchFamily="2" charset="77"/>
                  <a:cs typeface="Spezia" pitchFamily="2" charset="77"/>
                </a:endParaRPr>
              </a:p>
            </p:txBody>
          </p:sp>
          <p:cxnSp>
            <p:nvCxnSpPr>
              <p:cNvPr id="59" name="Straight Connector 58">
                <a:extLst>
                  <a:ext uri="{FF2B5EF4-FFF2-40B4-BE49-F238E27FC236}">
                    <a16:creationId xmlns:a16="http://schemas.microsoft.com/office/drawing/2014/main" id="{2C535DC8-0A2A-507E-CD27-AD372FDA5BE9}"/>
                  </a:ext>
                </a:extLst>
              </p:cNvPr>
              <p:cNvCxnSpPr>
                <a:cxnSpLocks/>
              </p:cNvCxnSpPr>
              <p:nvPr/>
            </p:nvCxnSpPr>
            <p:spPr>
              <a:xfrm flipV="1">
                <a:off x="4916172" y="4637425"/>
                <a:ext cx="2468410" cy="28535"/>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0E95C82B-71F4-129D-8FB9-2E4015ED8833}"/>
                  </a:ext>
                </a:extLst>
              </p:cNvPr>
              <p:cNvSpPr txBox="1"/>
              <p:nvPr/>
            </p:nvSpPr>
            <p:spPr>
              <a:xfrm>
                <a:off x="4793791"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61" name="TextBox 60">
                <a:extLst>
                  <a:ext uri="{FF2B5EF4-FFF2-40B4-BE49-F238E27FC236}">
                    <a16:creationId xmlns:a16="http://schemas.microsoft.com/office/drawing/2014/main" id="{430C719E-5BBB-334C-A784-F878A26DB58D}"/>
                  </a:ext>
                </a:extLst>
              </p:cNvPr>
              <p:cNvSpPr txBox="1"/>
              <p:nvPr/>
            </p:nvSpPr>
            <p:spPr>
              <a:xfrm>
                <a:off x="5191756" y="4287685"/>
                <a:ext cx="219282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66" name="Group 65">
            <a:extLst>
              <a:ext uri="{FF2B5EF4-FFF2-40B4-BE49-F238E27FC236}">
                <a16:creationId xmlns:a16="http://schemas.microsoft.com/office/drawing/2014/main" id="{4097208F-7F83-3CF4-36E7-6A3F452B3C2D}"/>
              </a:ext>
            </a:extLst>
          </p:cNvPr>
          <p:cNvGrpSpPr/>
          <p:nvPr/>
        </p:nvGrpSpPr>
        <p:grpSpPr>
          <a:xfrm>
            <a:off x="1071874" y="1538937"/>
            <a:ext cx="2603461" cy="3890755"/>
            <a:chOff x="1071874" y="1538937"/>
            <a:chExt cx="2603461" cy="3890755"/>
          </a:xfrm>
        </p:grpSpPr>
        <p:grpSp>
          <p:nvGrpSpPr>
            <p:cNvPr id="67" name="Group 66">
              <a:extLst>
                <a:ext uri="{FF2B5EF4-FFF2-40B4-BE49-F238E27FC236}">
                  <a16:creationId xmlns:a16="http://schemas.microsoft.com/office/drawing/2014/main" id="{BEEB5B99-726B-C027-36E1-988EF998FE85}"/>
                </a:ext>
              </a:extLst>
            </p:cNvPr>
            <p:cNvGrpSpPr/>
            <p:nvPr/>
          </p:nvGrpSpPr>
          <p:grpSpPr>
            <a:xfrm>
              <a:off x="1308096" y="1538937"/>
              <a:ext cx="2088486" cy="2088486"/>
              <a:chOff x="1308096" y="1538937"/>
              <a:chExt cx="2088486" cy="2088486"/>
            </a:xfrm>
          </p:grpSpPr>
          <p:grpSp>
            <p:nvGrpSpPr>
              <p:cNvPr id="74" name="Group 73">
                <a:extLst>
                  <a:ext uri="{FF2B5EF4-FFF2-40B4-BE49-F238E27FC236}">
                    <a16:creationId xmlns:a16="http://schemas.microsoft.com/office/drawing/2014/main" id="{A2300D98-D6DF-CE86-E77B-DFF409F3B2C4}"/>
                  </a:ext>
                </a:extLst>
              </p:cNvPr>
              <p:cNvGrpSpPr/>
              <p:nvPr/>
            </p:nvGrpSpPr>
            <p:grpSpPr>
              <a:xfrm>
                <a:off x="1308096" y="1538937"/>
                <a:ext cx="2088486" cy="2088486"/>
                <a:chOff x="3657600" y="2257062"/>
                <a:chExt cx="2007163" cy="2007163"/>
              </a:xfrm>
            </p:grpSpPr>
            <p:sp>
              <p:nvSpPr>
                <p:cNvPr id="76" name="Oval 75">
                  <a:extLst>
                    <a:ext uri="{FF2B5EF4-FFF2-40B4-BE49-F238E27FC236}">
                      <a16:creationId xmlns:a16="http://schemas.microsoft.com/office/drawing/2014/main" id="{487F7C82-589E-E866-B679-3D8DB3A962D3}"/>
                    </a:ext>
                  </a:extLst>
                </p:cNvPr>
                <p:cNvSpPr/>
                <p:nvPr/>
              </p:nvSpPr>
              <p:spPr>
                <a:xfrm>
                  <a:off x="3657600" y="2257062"/>
                  <a:ext cx="2007163" cy="2007163"/>
                </a:xfrm>
                <a:prstGeom prst="ellipse">
                  <a:avLst/>
                </a:prstGeom>
                <a:solidFill>
                  <a:srgbClr val="FFC93F">
                    <a:alpha val="49804"/>
                  </a:srgbClr>
                </a:solidFill>
                <a:ln w="254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6B02C0-F160-FD51-7DBF-2990691683F1}"/>
                    </a:ext>
                  </a:extLst>
                </p:cNvPr>
                <p:cNvSpPr/>
                <p:nvPr/>
              </p:nvSpPr>
              <p:spPr>
                <a:xfrm>
                  <a:off x="3809999" y="2409462"/>
                  <a:ext cx="1702364" cy="1702362"/>
                </a:xfrm>
                <a:prstGeom prst="ellipse">
                  <a:avLst/>
                </a:prstGeom>
                <a:solidFill>
                  <a:schemeClr val="bg1"/>
                </a:solidFill>
                <a:ln w="127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descr="A circle with a sign on it&#10;&#10;Description automatically generated with medium confidence">
                <a:extLst>
                  <a:ext uri="{FF2B5EF4-FFF2-40B4-BE49-F238E27FC236}">
                    <a16:creationId xmlns:a16="http://schemas.microsoft.com/office/drawing/2014/main" id="{EF466227-6F0D-986F-86E2-C40BE63A498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1506518" y="1737360"/>
                <a:ext cx="1691642" cy="1691640"/>
              </a:xfrm>
              <a:prstGeom prst="rect">
                <a:avLst/>
              </a:prstGeom>
            </p:spPr>
          </p:pic>
        </p:grpSp>
        <p:grpSp>
          <p:nvGrpSpPr>
            <p:cNvPr id="68" name="Group 67">
              <a:extLst>
                <a:ext uri="{FF2B5EF4-FFF2-40B4-BE49-F238E27FC236}">
                  <a16:creationId xmlns:a16="http://schemas.microsoft.com/office/drawing/2014/main" id="{E7C1CB62-600D-B79D-5620-30F44BA15D53}"/>
                </a:ext>
              </a:extLst>
            </p:cNvPr>
            <p:cNvGrpSpPr/>
            <p:nvPr/>
          </p:nvGrpSpPr>
          <p:grpSpPr>
            <a:xfrm>
              <a:off x="1071874" y="4021871"/>
              <a:ext cx="2603461" cy="1407821"/>
              <a:chOff x="1071874" y="4021871"/>
              <a:chExt cx="2603461" cy="1407821"/>
            </a:xfrm>
          </p:grpSpPr>
          <p:sp>
            <p:nvSpPr>
              <p:cNvPr id="69" name="TextBox 68">
                <a:extLst>
                  <a:ext uri="{FF2B5EF4-FFF2-40B4-BE49-F238E27FC236}">
                    <a16:creationId xmlns:a16="http://schemas.microsoft.com/office/drawing/2014/main" id="{023731A1-85BB-B727-A446-D192A48D28FC}"/>
                  </a:ext>
                </a:extLst>
              </p:cNvPr>
              <p:cNvSpPr txBox="1"/>
              <p:nvPr/>
            </p:nvSpPr>
            <p:spPr>
              <a:xfrm>
                <a:off x="1469839"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70" name="TextBox 69">
                <a:extLst>
                  <a:ext uri="{FF2B5EF4-FFF2-40B4-BE49-F238E27FC236}">
                    <a16:creationId xmlns:a16="http://schemas.microsoft.com/office/drawing/2014/main" id="{3BE0D88E-C5E4-C94C-6B7C-9B24C4C046E3}"/>
                  </a:ext>
                </a:extLst>
              </p:cNvPr>
              <p:cNvSpPr txBox="1"/>
              <p:nvPr/>
            </p:nvSpPr>
            <p:spPr>
              <a:xfrm>
                <a:off x="1469839" y="4329648"/>
                <a:ext cx="220549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Scaled Infrastructure </a:t>
                </a:r>
              </a:p>
            </p:txBody>
          </p:sp>
          <p:sp>
            <p:nvSpPr>
              <p:cNvPr id="71" name="TextBox 70">
                <a:extLst>
                  <a:ext uri="{FF2B5EF4-FFF2-40B4-BE49-F238E27FC236}">
                    <a16:creationId xmlns:a16="http://schemas.microsoft.com/office/drawing/2014/main" id="{66B50B43-1866-16A6-9F81-5217F5E073A6}"/>
                  </a:ext>
                </a:extLst>
              </p:cNvPr>
              <p:cNvSpPr txBox="1"/>
              <p:nvPr/>
            </p:nvSpPr>
            <p:spPr>
              <a:xfrm>
                <a:off x="1116909" y="4844917"/>
                <a:ext cx="2360188" cy="584775"/>
              </a:xfrm>
              <a:prstGeom prst="rect">
                <a:avLst/>
              </a:prstGeom>
              <a:noFill/>
            </p:spPr>
            <p:txBody>
              <a:bodyPr wrap="square" lIns="91440" tIns="45720" rIns="91440" bIns="45720" rtlCol="0" anchor="t">
                <a:spAutoFit/>
              </a:bodyPr>
              <a:lstStyle/>
              <a:p>
                <a:pPr algn="ctr"/>
                <a:r>
                  <a:rPr lang="en-US" sz="1600" dirty="0">
                    <a:latin typeface="Spezia Medium" pitchFamily="2" charset="77"/>
                    <a:cs typeface="Spezia Medium" pitchFamily="2" charset="77"/>
                  </a:rPr>
                  <a:t>Performant </a:t>
                </a:r>
              </a:p>
              <a:p>
                <a:pPr algn="ctr"/>
                <a:r>
                  <a:rPr lang="en-US" sz="1600" dirty="0">
                    <a:latin typeface="Spezia Medium" pitchFamily="2" charset="77"/>
                    <a:cs typeface="Spezia Medium" pitchFamily="2" charset="77"/>
                  </a:rPr>
                  <a:t>but Costly</a:t>
                </a:r>
              </a:p>
            </p:txBody>
          </p:sp>
          <p:cxnSp>
            <p:nvCxnSpPr>
              <p:cNvPr id="72" name="Straight Connector 71">
                <a:extLst>
                  <a:ext uri="{FF2B5EF4-FFF2-40B4-BE49-F238E27FC236}">
                    <a16:creationId xmlns:a16="http://schemas.microsoft.com/office/drawing/2014/main" id="{6EF4257D-FE60-3CD3-783C-395D73ABA1A7}"/>
                  </a:ext>
                </a:extLst>
              </p:cNvPr>
              <p:cNvCxnSpPr>
                <a:cxnSpLocks/>
              </p:cNvCxnSpPr>
              <p:nvPr/>
            </p:nvCxnSpPr>
            <p:spPr>
              <a:xfrm>
                <a:off x="1194255" y="4665960"/>
                <a:ext cx="239955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08B92C7A-054E-21F1-C181-9D28236E1157}"/>
                  </a:ext>
                </a:extLst>
              </p:cNvPr>
              <p:cNvSpPr txBox="1"/>
              <p:nvPr/>
            </p:nvSpPr>
            <p:spPr>
              <a:xfrm>
                <a:off x="1071874"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grpSp>
      </p:grpSp>
      <p:sp>
        <p:nvSpPr>
          <p:cNvPr id="6" name="Freeform 5">
            <a:extLst>
              <a:ext uri="{FF2B5EF4-FFF2-40B4-BE49-F238E27FC236}">
                <a16:creationId xmlns:a16="http://schemas.microsoft.com/office/drawing/2014/main" id="{74A145F8-8B6C-DC6F-8C0A-CD50143219D2}"/>
              </a:ext>
            </a:extLst>
          </p:cNvPr>
          <p:cNvSpPr>
            <a:spLocks/>
          </p:cNvSpPr>
          <p:nvPr/>
        </p:nvSpPr>
        <p:spPr>
          <a:xfrm>
            <a:off x="36632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bg2"/>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a:xfrm>
            <a:off x="366324" y="501235"/>
            <a:ext cx="5295442" cy="489365"/>
          </a:xfrm>
        </p:spPr>
        <p:txBody>
          <a:bodyPr/>
          <a:lstStyle/>
          <a:p>
            <a:r>
              <a:rPr lang="en" dirty="0">
                <a:latin typeface="Spezia Medium"/>
                <a:cs typeface="Spezia Medium"/>
              </a:rPr>
              <a:t>Reduce, Reuse, </a:t>
            </a:r>
            <a:r>
              <a:rPr lang="en" dirty="0" err="1">
                <a:latin typeface="Spezia Medium"/>
                <a:cs typeface="Spezia Medium"/>
              </a:rPr>
              <a:t>Sparsify</a:t>
            </a:r>
            <a:endParaRPr lang="en" dirty="0">
              <a:latin typeface="Spezia Medium"/>
              <a:cs typeface="Spezia Medium"/>
            </a:endParaRPr>
          </a:p>
        </p:txBody>
      </p:sp>
      <p:grpSp>
        <p:nvGrpSpPr>
          <p:cNvPr id="16" name="Group 15">
            <a:extLst>
              <a:ext uri="{FF2B5EF4-FFF2-40B4-BE49-F238E27FC236}">
                <a16:creationId xmlns:a16="http://schemas.microsoft.com/office/drawing/2014/main" id="{D16BB293-5FE6-9CDB-FCDB-F7780281BC67}"/>
              </a:ext>
            </a:extLst>
          </p:cNvPr>
          <p:cNvGrpSpPr/>
          <p:nvPr/>
        </p:nvGrpSpPr>
        <p:grpSpPr>
          <a:xfrm>
            <a:off x="663520" y="1539890"/>
            <a:ext cx="4998245" cy="1337077"/>
            <a:chOff x="663520" y="1539890"/>
            <a:chExt cx="4998245" cy="1337077"/>
          </a:xfrm>
        </p:grpSpPr>
        <p:sp>
          <p:nvSpPr>
            <p:cNvPr id="8" name="Oval 7">
              <a:extLst>
                <a:ext uri="{FF2B5EF4-FFF2-40B4-BE49-F238E27FC236}">
                  <a16:creationId xmlns:a16="http://schemas.microsoft.com/office/drawing/2014/main" id="{36D7407E-69C2-169A-D3C4-D11AF2440C95}"/>
                </a:ext>
              </a:extLst>
            </p:cNvPr>
            <p:cNvSpPr>
              <a:spLocks noChangeAspect="1"/>
            </p:cNvSpPr>
            <p:nvPr/>
          </p:nvSpPr>
          <p:spPr>
            <a:xfrm>
              <a:off x="663520" y="1668410"/>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71165F7-52E8-4BEB-96F4-38FAFD6ECFF6}"/>
                </a:ext>
              </a:extLst>
            </p:cNvPr>
            <p:cNvSpPr txBox="1">
              <a:spLocks/>
            </p:cNvSpPr>
            <p:nvPr/>
          </p:nvSpPr>
          <p:spPr>
            <a:xfrm>
              <a:off x="1094595" y="1539890"/>
              <a:ext cx="4567170" cy="133707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FFFFFE"/>
                  </a:solidFill>
                </a:rPr>
                <a:t>Neural Networks are large and over-parameterized with redundant compute</a:t>
              </a:r>
              <a:endParaRPr lang="en-US" b="1" dirty="0">
                <a:solidFill>
                  <a:srgbClr val="0E161E"/>
                </a:solidFill>
              </a:endParaRPr>
            </a:p>
            <a:p>
              <a:pPr marL="971550" lvl="1" indent="-285750">
                <a:buFont typeface="Courier New" panose="020B0604020202020204" pitchFamily="34" charset="0"/>
                <a:buChar char="o"/>
              </a:pPr>
              <a:r>
                <a:rPr lang="en-US" dirty="0">
                  <a:solidFill>
                    <a:srgbClr val="A5A7AA"/>
                  </a:solidFill>
                </a:rPr>
                <a:t>Pruning reuses connections</a:t>
              </a:r>
            </a:p>
            <a:p>
              <a:pPr marL="971550" lvl="1" indent="-285750">
                <a:buFont typeface="Courier New" panose="020B0604020202020204" pitchFamily="34" charset="0"/>
                <a:buChar char="o"/>
              </a:pPr>
              <a:r>
                <a:rPr lang="en-US" dirty="0">
                  <a:solidFill>
                    <a:srgbClr val="A5A7AA"/>
                  </a:solidFill>
                </a:rPr>
                <a:t>Quantization reduces precision</a:t>
              </a:r>
            </a:p>
            <a:p>
              <a:pPr marL="971550" lvl="1" indent="-285750">
                <a:buFont typeface="Courier New" panose="020B0604020202020204" pitchFamily="34" charset="0"/>
                <a:buChar char="o"/>
              </a:pPr>
              <a:endParaRPr lang="en-US" dirty="0">
                <a:solidFill>
                  <a:srgbClr val="A5A7AA"/>
                </a:solidFill>
              </a:endParaRPr>
            </a:p>
            <a:p>
              <a:pPr lvl="1">
                <a:spcBef>
                  <a:spcPts val="0"/>
                </a:spcBef>
              </a:pPr>
              <a:endParaRPr lang="en-US" dirty="0">
                <a:solidFill>
                  <a:srgbClr val="A5A7AA"/>
                </a:solidFill>
              </a:endParaRPr>
            </a:p>
          </p:txBody>
        </p:sp>
      </p:grpSp>
      <p:pic>
        <p:nvPicPr>
          <p:cNvPr id="14" name="Picture 13">
            <a:extLst>
              <a:ext uri="{FF2B5EF4-FFF2-40B4-BE49-F238E27FC236}">
                <a16:creationId xmlns:a16="http://schemas.microsoft.com/office/drawing/2014/main" id="{E547BBA7-E978-81EB-52F1-FC0FE724C70C}"/>
              </a:ext>
            </a:extLst>
          </p:cNvPr>
          <p:cNvPicPr>
            <a:picLocks noChangeAspect="1"/>
          </p:cNvPicPr>
          <p:nvPr/>
        </p:nvPicPr>
        <p:blipFill>
          <a:blip r:embed="rId7"/>
          <a:srcRect/>
          <a:stretch/>
        </p:blipFill>
        <p:spPr>
          <a:xfrm>
            <a:off x="7632418" y="2338926"/>
            <a:ext cx="2830020" cy="2830016"/>
          </a:xfrm>
          <a:prstGeom prst="rect">
            <a:avLst/>
          </a:prstGeom>
          <a:effectLst>
            <a:glow rad="1270000">
              <a:srgbClr val="2A8EFD">
                <a:alpha val="50000"/>
              </a:srgbClr>
            </a:glow>
          </a:effectLst>
        </p:spPr>
      </p:pic>
    </p:spTree>
    <p:extLst>
      <p:ext uri="{BB962C8B-B14F-4D97-AF65-F5344CB8AC3E}">
        <p14:creationId xmlns:p14="http://schemas.microsoft.com/office/powerpoint/2010/main" val="389414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ED9378C-0D48-108F-99C7-C1F02A410C94}"/>
              </a:ext>
            </a:extLst>
          </p:cNvPr>
          <p:cNvGrpSpPr/>
          <p:nvPr/>
        </p:nvGrpSpPr>
        <p:grpSpPr>
          <a:xfrm>
            <a:off x="1071874" y="1538937"/>
            <a:ext cx="2756664" cy="3890755"/>
            <a:chOff x="8385017" y="1538937"/>
            <a:chExt cx="2756664" cy="3890755"/>
          </a:xfrm>
        </p:grpSpPr>
        <p:grpSp>
          <p:nvGrpSpPr>
            <p:cNvPr id="43" name="Group 42">
              <a:extLst>
                <a:ext uri="{FF2B5EF4-FFF2-40B4-BE49-F238E27FC236}">
                  <a16:creationId xmlns:a16="http://schemas.microsoft.com/office/drawing/2014/main" id="{B0B5F2C1-539A-86F0-D76B-7ADCD2B45307}"/>
                </a:ext>
              </a:extLst>
            </p:cNvPr>
            <p:cNvGrpSpPr/>
            <p:nvPr/>
          </p:nvGrpSpPr>
          <p:grpSpPr>
            <a:xfrm>
              <a:off x="8794772" y="1538937"/>
              <a:ext cx="2090359" cy="2088486"/>
              <a:chOff x="8794772" y="1538937"/>
              <a:chExt cx="2090359" cy="2088486"/>
            </a:xfrm>
          </p:grpSpPr>
          <p:grpSp>
            <p:nvGrpSpPr>
              <p:cNvPr id="50" name="Group 49">
                <a:extLst>
                  <a:ext uri="{FF2B5EF4-FFF2-40B4-BE49-F238E27FC236}">
                    <a16:creationId xmlns:a16="http://schemas.microsoft.com/office/drawing/2014/main" id="{D9F6219C-B1FF-405B-ACB3-904F86EDC03E}"/>
                  </a:ext>
                </a:extLst>
              </p:cNvPr>
              <p:cNvGrpSpPr/>
              <p:nvPr/>
            </p:nvGrpSpPr>
            <p:grpSpPr>
              <a:xfrm>
                <a:off x="8794772" y="1538937"/>
                <a:ext cx="2090359" cy="2088486"/>
                <a:chOff x="8611564" y="2257062"/>
                <a:chExt cx="2007163" cy="2007163"/>
              </a:xfrm>
            </p:grpSpPr>
            <p:sp>
              <p:nvSpPr>
                <p:cNvPr id="52" name="Oval 51">
                  <a:extLst>
                    <a:ext uri="{FF2B5EF4-FFF2-40B4-BE49-F238E27FC236}">
                      <a16:creationId xmlns:a16="http://schemas.microsoft.com/office/drawing/2014/main" id="{04D16C47-AE63-153F-F05C-79DDB1B61F32}"/>
                    </a:ext>
                  </a:extLst>
                </p:cNvPr>
                <p:cNvSpPr/>
                <p:nvPr/>
              </p:nvSpPr>
              <p:spPr>
                <a:xfrm>
                  <a:off x="8611564" y="2257062"/>
                  <a:ext cx="2007163" cy="2007163"/>
                </a:xfrm>
                <a:prstGeom prst="ellipse">
                  <a:avLst/>
                </a:prstGeom>
                <a:solidFill>
                  <a:schemeClr val="accent5">
                    <a:lumMod val="75000"/>
                    <a:alpha val="49804"/>
                  </a:schemeClr>
                </a:soli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3" name="Oval 52">
                  <a:extLst>
                    <a:ext uri="{FF2B5EF4-FFF2-40B4-BE49-F238E27FC236}">
                      <a16:creationId xmlns:a16="http://schemas.microsoft.com/office/drawing/2014/main" id="{572A910D-FA98-1EE9-D0CF-055226182179}"/>
                    </a:ext>
                  </a:extLst>
                </p:cNvPr>
                <p:cNvSpPr/>
                <p:nvPr/>
              </p:nvSpPr>
              <p:spPr>
                <a:xfrm>
                  <a:off x="8754441" y="2409462"/>
                  <a:ext cx="1702364" cy="1702362"/>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id="{F50876CF-1A0B-83A2-A469-417153443BC7}"/>
                  </a:ext>
                </a:extLst>
              </p:cNvPr>
              <p:cNvPicPr>
                <a:picLocks noChangeAspect="1"/>
              </p:cNvPicPr>
              <p:nvPr/>
            </p:nvPicPr>
            <p:blipFill>
              <a:blip r:embed="rId3"/>
              <a:srcRect/>
              <a:stretch/>
            </p:blipFill>
            <p:spPr>
              <a:xfrm>
                <a:off x="8994131" y="1737360"/>
                <a:ext cx="1691641" cy="1691640"/>
              </a:xfrm>
              <a:prstGeom prst="rect">
                <a:avLst/>
              </a:prstGeom>
            </p:spPr>
          </p:pic>
        </p:grpSp>
        <p:grpSp>
          <p:nvGrpSpPr>
            <p:cNvPr id="44" name="Group 43">
              <a:extLst>
                <a:ext uri="{FF2B5EF4-FFF2-40B4-BE49-F238E27FC236}">
                  <a16:creationId xmlns:a16="http://schemas.microsoft.com/office/drawing/2014/main" id="{65FCB452-AC23-1A26-C159-B5A564BE271D}"/>
                </a:ext>
              </a:extLst>
            </p:cNvPr>
            <p:cNvGrpSpPr/>
            <p:nvPr/>
          </p:nvGrpSpPr>
          <p:grpSpPr>
            <a:xfrm>
              <a:off x="8385017" y="4021871"/>
              <a:ext cx="2756664" cy="1407821"/>
              <a:chOff x="8385017" y="4021871"/>
              <a:chExt cx="2756664" cy="1407821"/>
            </a:xfrm>
          </p:grpSpPr>
          <p:sp>
            <p:nvSpPr>
              <p:cNvPr id="45" name="TextBox 44">
                <a:extLst>
                  <a:ext uri="{FF2B5EF4-FFF2-40B4-BE49-F238E27FC236}">
                    <a16:creationId xmlns:a16="http://schemas.microsoft.com/office/drawing/2014/main" id="{E5A579B1-493F-FD12-9113-B3BDE07A2CDA}"/>
                  </a:ext>
                </a:extLst>
              </p:cNvPr>
              <p:cNvSpPr txBox="1"/>
              <p:nvPr/>
            </p:nvSpPr>
            <p:spPr>
              <a:xfrm>
                <a:off x="8936185"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Small Model</a:t>
                </a:r>
              </a:p>
            </p:txBody>
          </p:sp>
          <p:sp>
            <p:nvSpPr>
              <p:cNvPr id="46" name="TextBox 45">
                <a:extLst>
                  <a:ext uri="{FF2B5EF4-FFF2-40B4-BE49-F238E27FC236}">
                    <a16:creationId xmlns:a16="http://schemas.microsoft.com/office/drawing/2014/main" id="{6CA70A32-8C8E-CD3E-F430-6350FBB19227}"/>
                  </a:ext>
                </a:extLst>
              </p:cNvPr>
              <p:cNvSpPr txBox="1"/>
              <p:nvPr/>
            </p:nvSpPr>
            <p:spPr>
              <a:xfrm>
                <a:off x="8385017" y="4844917"/>
                <a:ext cx="275666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Inaccurate</a:t>
                </a:r>
              </a:p>
            </p:txBody>
          </p:sp>
          <p:cxnSp>
            <p:nvCxnSpPr>
              <p:cNvPr id="47" name="Straight Connector 46">
                <a:extLst>
                  <a:ext uri="{FF2B5EF4-FFF2-40B4-BE49-F238E27FC236}">
                    <a16:creationId xmlns:a16="http://schemas.microsoft.com/office/drawing/2014/main" id="{7B36B1A3-5638-A135-B3A8-A26959229B61}"/>
                  </a:ext>
                </a:extLst>
              </p:cNvPr>
              <p:cNvCxnSpPr>
                <a:cxnSpLocks/>
              </p:cNvCxnSpPr>
              <p:nvPr/>
            </p:nvCxnSpPr>
            <p:spPr>
              <a:xfrm>
                <a:off x="8660601" y="4665960"/>
                <a:ext cx="248108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B9982612-AA22-61B2-4E14-D0A9910C1B56}"/>
                  </a:ext>
                </a:extLst>
              </p:cNvPr>
              <p:cNvSpPr txBox="1"/>
              <p:nvPr/>
            </p:nvSpPr>
            <p:spPr>
              <a:xfrm>
                <a:off x="8538220"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49" name="TextBox 48">
                <a:extLst>
                  <a:ext uri="{FF2B5EF4-FFF2-40B4-BE49-F238E27FC236}">
                    <a16:creationId xmlns:a16="http://schemas.microsoft.com/office/drawing/2014/main" id="{60E4319E-86A6-8D5A-FE9D-147595C2C218}"/>
                  </a:ext>
                </a:extLst>
              </p:cNvPr>
              <p:cNvSpPr txBox="1"/>
              <p:nvPr/>
            </p:nvSpPr>
            <p:spPr>
              <a:xfrm>
                <a:off x="8936185" y="4287685"/>
                <a:ext cx="213890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54" name="Group 53">
            <a:extLst>
              <a:ext uri="{FF2B5EF4-FFF2-40B4-BE49-F238E27FC236}">
                <a16:creationId xmlns:a16="http://schemas.microsoft.com/office/drawing/2014/main" id="{E8E0031F-69A1-53F6-9024-4C7F5688946E}"/>
              </a:ext>
            </a:extLst>
          </p:cNvPr>
          <p:cNvGrpSpPr/>
          <p:nvPr/>
        </p:nvGrpSpPr>
        <p:grpSpPr>
          <a:xfrm>
            <a:off x="1071874" y="1538937"/>
            <a:ext cx="2731324" cy="3890755"/>
            <a:chOff x="4653258" y="1538937"/>
            <a:chExt cx="2731324" cy="3890755"/>
          </a:xfrm>
        </p:grpSpPr>
        <p:grpSp>
          <p:nvGrpSpPr>
            <p:cNvPr id="55" name="Group 54">
              <a:extLst>
                <a:ext uri="{FF2B5EF4-FFF2-40B4-BE49-F238E27FC236}">
                  <a16:creationId xmlns:a16="http://schemas.microsoft.com/office/drawing/2014/main" id="{BC5E40F4-BF85-2A1D-C84C-08B9217435E8}"/>
                </a:ext>
              </a:extLst>
            </p:cNvPr>
            <p:cNvGrpSpPr/>
            <p:nvPr/>
          </p:nvGrpSpPr>
          <p:grpSpPr>
            <a:xfrm>
              <a:off x="5051279" y="1538937"/>
              <a:ext cx="2088486" cy="2088486"/>
              <a:chOff x="5051279" y="1538937"/>
              <a:chExt cx="2088486" cy="2088486"/>
            </a:xfrm>
          </p:grpSpPr>
          <p:grpSp>
            <p:nvGrpSpPr>
              <p:cNvPr id="62" name="Group 61">
                <a:extLst>
                  <a:ext uri="{FF2B5EF4-FFF2-40B4-BE49-F238E27FC236}">
                    <a16:creationId xmlns:a16="http://schemas.microsoft.com/office/drawing/2014/main" id="{0DA93CA0-8CCF-A3AB-27BE-F9857CEF0C6A}"/>
                  </a:ext>
                </a:extLst>
              </p:cNvPr>
              <p:cNvGrpSpPr/>
              <p:nvPr/>
            </p:nvGrpSpPr>
            <p:grpSpPr>
              <a:xfrm>
                <a:off x="5051279" y="1538937"/>
                <a:ext cx="2088486" cy="2088486"/>
                <a:chOff x="6030410" y="2257062"/>
                <a:chExt cx="2007163" cy="2007163"/>
              </a:xfrm>
            </p:grpSpPr>
            <p:sp>
              <p:nvSpPr>
                <p:cNvPr id="64" name="Oval 63">
                  <a:extLst>
                    <a:ext uri="{FF2B5EF4-FFF2-40B4-BE49-F238E27FC236}">
                      <a16:creationId xmlns:a16="http://schemas.microsoft.com/office/drawing/2014/main" id="{5E500C47-C3F9-C2F5-5B41-F3E107C742C5}"/>
                    </a:ext>
                  </a:extLst>
                </p:cNvPr>
                <p:cNvSpPr/>
                <p:nvPr/>
              </p:nvSpPr>
              <p:spPr>
                <a:xfrm>
                  <a:off x="6030410" y="2257062"/>
                  <a:ext cx="2007163" cy="2007163"/>
                </a:xfrm>
                <a:prstGeom prst="ellipse">
                  <a:avLst/>
                </a:prstGeom>
                <a:solidFill>
                  <a:srgbClr val="FF8228">
                    <a:alpha val="49804"/>
                  </a:srgbClr>
                </a:solidFill>
                <a:ln w="254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312F7DEF-197F-2043-CCA2-E0CDA1B40E84}"/>
                    </a:ext>
                  </a:extLst>
                </p:cNvPr>
                <p:cNvSpPr/>
                <p:nvPr/>
              </p:nvSpPr>
              <p:spPr>
                <a:xfrm>
                  <a:off x="6182809" y="2409462"/>
                  <a:ext cx="1702364" cy="1702362"/>
                </a:xfrm>
                <a:prstGeom prst="ellipse">
                  <a:avLst/>
                </a:prstGeom>
                <a:solidFill>
                  <a:schemeClr val="bg1"/>
                </a:solidFill>
                <a:ln w="127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62">
                <a:extLst>
                  <a:ext uri="{FF2B5EF4-FFF2-40B4-BE49-F238E27FC236}">
                    <a16:creationId xmlns:a16="http://schemas.microsoft.com/office/drawing/2014/main" id="{13768118-0614-BE30-3787-C5E7450A4FA3}"/>
                  </a:ext>
                </a:extLst>
              </p:cNvPr>
              <p:cNvPicPr>
                <a:picLocks noChangeAspect="1"/>
              </p:cNvPicPr>
              <p:nvPr/>
            </p:nvPicPr>
            <p:blipFill>
              <a:blip r:embed="rId4"/>
              <a:srcRect/>
              <a:stretch/>
            </p:blipFill>
            <p:spPr>
              <a:xfrm>
                <a:off x="5249702" y="1737360"/>
                <a:ext cx="1691640" cy="1691640"/>
              </a:xfrm>
              <a:prstGeom prst="rect">
                <a:avLst/>
              </a:prstGeom>
            </p:spPr>
          </p:pic>
        </p:grpSp>
        <p:grpSp>
          <p:nvGrpSpPr>
            <p:cNvPr id="56" name="Group 55">
              <a:extLst>
                <a:ext uri="{FF2B5EF4-FFF2-40B4-BE49-F238E27FC236}">
                  <a16:creationId xmlns:a16="http://schemas.microsoft.com/office/drawing/2014/main" id="{E9045830-8D83-B2D9-1A13-072408E0BB82}"/>
                </a:ext>
              </a:extLst>
            </p:cNvPr>
            <p:cNvGrpSpPr/>
            <p:nvPr/>
          </p:nvGrpSpPr>
          <p:grpSpPr>
            <a:xfrm>
              <a:off x="4653258" y="4021871"/>
              <a:ext cx="2731324" cy="1407821"/>
              <a:chOff x="4653258" y="4021871"/>
              <a:chExt cx="2731324" cy="1407821"/>
            </a:xfrm>
          </p:grpSpPr>
          <p:sp>
            <p:nvSpPr>
              <p:cNvPr id="57" name="TextBox 56">
                <a:extLst>
                  <a:ext uri="{FF2B5EF4-FFF2-40B4-BE49-F238E27FC236}">
                    <a16:creationId xmlns:a16="http://schemas.microsoft.com/office/drawing/2014/main" id="{32061582-A5CE-C392-D3F7-DA3FFEC625D7}"/>
                  </a:ext>
                </a:extLst>
              </p:cNvPr>
              <p:cNvSpPr txBox="1"/>
              <p:nvPr/>
            </p:nvSpPr>
            <p:spPr>
              <a:xfrm>
                <a:off x="5191756"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58" name="TextBox 57">
                <a:extLst>
                  <a:ext uri="{FF2B5EF4-FFF2-40B4-BE49-F238E27FC236}">
                    <a16:creationId xmlns:a16="http://schemas.microsoft.com/office/drawing/2014/main" id="{9FFC851E-C4F8-2090-FCE4-B57A7D9329FD}"/>
                  </a:ext>
                </a:extLst>
              </p:cNvPr>
              <p:cNvSpPr txBox="1"/>
              <p:nvPr/>
            </p:nvSpPr>
            <p:spPr>
              <a:xfrm>
                <a:off x="4653258" y="4844917"/>
                <a:ext cx="273132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Unusable</a:t>
                </a:r>
                <a:endParaRPr lang="en-US" sz="1600" dirty="0">
                  <a:latin typeface="Spezia" pitchFamily="2" charset="77"/>
                  <a:cs typeface="Spezia" pitchFamily="2" charset="77"/>
                </a:endParaRPr>
              </a:p>
            </p:txBody>
          </p:sp>
          <p:cxnSp>
            <p:nvCxnSpPr>
              <p:cNvPr id="59" name="Straight Connector 58">
                <a:extLst>
                  <a:ext uri="{FF2B5EF4-FFF2-40B4-BE49-F238E27FC236}">
                    <a16:creationId xmlns:a16="http://schemas.microsoft.com/office/drawing/2014/main" id="{2C535DC8-0A2A-507E-CD27-AD372FDA5BE9}"/>
                  </a:ext>
                </a:extLst>
              </p:cNvPr>
              <p:cNvCxnSpPr>
                <a:cxnSpLocks/>
              </p:cNvCxnSpPr>
              <p:nvPr/>
            </p:nvCxnSpPr>
            <p:spPr>
              <a:xfrm flipV="1">
                <a:off x="4916172" y="4637425"/>
                <a:ext cx="2468410" cy="28535"/>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0E95C82B-71F4-129D-8FB9-2E4015ED8833}"/>
                  </a:ext>
                </a:extLst>
              </p:cNvPr>
              <p:cNvSpPr txBox="1"/>
              <p:nvPr/>
            </p:nvSpPr>
            <p:spPr>
              <a:xfrm>
                <a:off x="4793791"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61" name="TextBox 60">
                <a:extLst>
                  <a:ext uri="{FF2B5EF4-FFF2-40B4-BE49-F238E27FC236}">
                    <a16:creationId xmlns:a16="http://schemas.microsoft.com/office/drawing/2014/main" id="{430C719E-5BBB-334C-A784-F878A26DB58D}"/>
                  </a:ext>
                </a:extLst>
              </p:cNvPr>
              <p:cNvSpPr txBox="1"/>
              <p:nvPr/>
            </p:nvSpPr>
            <p:spPr>
              <a:xfrm>
                <a:off x="5191756" y="4287685"/>
                <a:ext cx="219282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66" name="Group 65">
            <a:extLst>
              <a:ext uri="{FF2B5EF4-FFF2-40B4-BE49-F238E27FC236}">
                <a16:creationId xmlns:a16="http://schemas.microsoft.com/office/drawing/2014/main" id="{4097208F-7F83-3CF4-36E7-6A3F452B3C2D}"/>
              </a:ext>
            </a:extLst>
          </p:cNvPr>
          <p:cNvGrpSpPr/>
          <p:nvPr/>
        </p:nvGrpSpPr>
        <p:grpSpPr>
          <a:xfrm>
            <a:off x="1071874" y="1538937"/>
            <a:ext cx="2603461" cy="3890755"/>
            <a:chOff x="1071874" y="1538937"/>
            <a:chExt cx="2603461" cy="3890755"/>
          </a:xfrm>
        </p:grpSpPr>
        <p:grpSp>
          <p:nvGrpSpPr>
            <p:cNvPr id="67" name="Group 66">
              <a:extLst>
                <a:ext uri="{FF2B5EF4-FFF2-40B4-BE49-F238E27FC236}">
                  <a16:creationId xmlns:a16="http://schemas.microsoft.com/office/drawing/2014/main" id="{BEEB5B99-726B-C027-36E1-988EF998FE85}"/>
                </a:ext>
              </a:extLst>
            </p:cNvPr>
            <p:cNvGrpSpPr/>
            <p:nvPr/>
          </p:nvGrpSpPr>
          <p:grpSpPr>
            <a:xfrm>
              <a:off x="1308096" y="1538937"/>
              <a:ext cx="2088486" cy="2088486"/>
              <a:chOff x="1308096" y="1538937"/>
              <a:chExt cx="2088486" cy="2088486"/>
            </a:xfrm>
          </p:grpSpPr>
          <p:grpSp>
            <p:nvGrpSpPr>
              <p:cNvPr id="74" name="Group 73">
                <a:extLst>
                  <a:ext uri="{FF2B5EF4-FFF2-40B4-BE49-F238E27FC236}">
                    <a16:creationId xmlns:a16="http://schemas.microsoft.com/office/drawing/2014/main" id="{A2300D98-D6DF-CE86-E77B-DFF409F3B2C4}"/>
                  </a:ext>
                </a:extLst>
              </p:cNvPr>
              <p:cNvGrpSpPr/>
              <p:nvPr/>
            </p:nvGrpSpPr>
            <p:grpSpPr>
              <a:xfrm>
                <a:off x="1308096" y="1538937"/>
                <a:ext cx="2088486" cy="2088486"/>
                <a:chOff x="3657600" y="2257062"/>
                <a:chExt cx="2007163" cy="2007163"/>
              </a:xfrm>
            </p:grpSpPr>
            <p:sp>
              <p:nvSpPr>
                <p:cNvPr id="76" name="Oval 75">
                  <a:extLst>
                    <a:ext uri="{FF2B5EF4-FFF2-40B4-BE49-F238E27FC236}">
                      <a16:creationId xmlns:a16="http://schemas.microsoft.com/office/drawing/2014/main" id="{487F7C82-589E-E866-B679-3D8DB3A962D3}"/>
                    </a:ext>
                  </a:extLst>
                </p:cNvPr>
                <p:cNvSpPr/>
                <p:nvPr/>
              </p:nvSpPr>
              <p:spPr>
                <a:xfrm>
                  <a:off x="3657600" y="2257062"/>
                  <a:ext cx="2007163" cy="2007163"/>
                </a:xfrm>
                <a:prstGeom prst="ellipse">
                  <a:avLst/>
                </a:prstGeom>
                <a:solidFill>
                  <a:srgbClr val="FFC93F">
                    <a:alpha val="49804"/>
                  </a:srgbClr>
                </a:solidFill>
                <a:ln w="254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6B02C0-F160-FD51-7DBF-2990691683F1}"/>
                    </a:ext>
                  </a:extLst>
                </p:cNvPr>
                <p:cNvSpPr/>
                <p:nvPr/>
              </p:nvSpPr>
              <p:spPr>
                <a:xfrm>
                  <a:off x="3809999" y="2409462"/>
                  <a:ext cx="1702364" cy="1702362"/>
                </a:xfrm>
                <a:prstGeom prst="ellipse">
                  <a:avLst/>
                </a:prstGeom>
                <a:solidFill>
                  <a:schemeClr val="bg1"/>
                </a:solidFill>
                <a:ln w="127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74" descr="A circle with a sign on it&#10;&#10;Description automatically generated with medium confidence">
                <a:extLst>
                  <a:ext uri="{FF2B5EF4-FFF2-40B4-BE49-F238E27FC236}">
                    <a16:creationId xmlns:a16="http://schemas.microsoft.com/office/drawing/2014/main" id="{EF466227-6F0D-986F-86E2-C40BE63A498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1506518" y="1737360"/>
                <a:ext cx="1691642" cy="1691640"/>
              </a:xfrm>
              <a:prstGeom prst="rect">
                <a:avLst/>
              </a:prstGeom>
            </p:spPr>
          </p:pic>
        </p:grpSp>
        <p:grpSp>
          <p:nvGrpSpPr>
            <p:cNvPr id="68" name="Group 67">
              <a:extLst>
                <a:ext uri="{FF2B5EF4-FFF2-40B4-BE49-F238E27FC236}">
                  <a16:creationId xmlns:a16="http://schemas.microsoft.com/office/drawing/2014/main" id="{E7C1CB62-600D-B79D-5620-30F44BA15D53}"/>
                </a:ext>
              </a:extLst>
            </p:cNvPr>
            <p:cNvGrpSpPr/>
            <p:nvPr/>
          </p:nvGrpSpPr>
          <p:grpSpPr>
            <a:xfrm>
              <a:off x="1071874" y="4021871"/>
              <a:ext cx="2603461" cy="1407821"/>
              <a:chOff x="1071874" y="4021871"/>
              <a:chExt cx="2603461" cy="1407821"/>
            </a:xfrm>
          </p:grpSpPr>
          <p:sp>
            <p:nvSpPr>
              <p:cNvPr id="69" name="TextBox 68">
                <a:extLst>
                  <a:ext uri="{FF2B5EF4-FFF2-40B4-BE49-F238E27FC236}">
                    <a16:creationId xmlns:a16="http://schemas.microsoft.com/office/drawing/2014/main" id="{023731A1-85BB-B727-A446-D192A48D28FC}"/>
                  </a:ext>
                </a:extLst>
              </p:cNvPr>
              <p:cNvSpPr txBox="1"/>
              <p:nvPr/>
            </p:nvSpPr>
            <p:spPr>
              <a:xfrm>
                <a:off x="1469839"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70" name="TextBox 69">
                <a:extLst>
                  <a:ext uri="{FF2B5EF4-FFF2-40B4-BE49-F238E27FC236}">
                    <a16:creationId xmlns:a16="http://schemas.microsoft.com/office/drawing/2014/main" id="{3BE0D88E-C5E4-C94C-6B7C-9B24C4C046E3}"/>
                  </a:ext>
                </a:extLst>
              </p:cNvPr>
              <p:cNvSpPr txBox="1"/>
              <p:nvPr/>
            </p:nvSpPr>
            <p:spPr>
              <a:xfrm>
                <a:off x="1469839" y="4329648"/>
                <a:ext cx="220549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Scaled Infrastructure </a:t>
                </a:r>
              </a:p>
            </p:txBody>
          </p:sp>
          <p:sp>
            <p:nvSpPr>
              <p:cNvPr id="71" name="TextBox 70">
                <a:extLst>
                  <a:ext uri="{FF2B5EF4-FFF2-40B4-BE49-F238E27FC236}">
                    <a16:creationId xmlns:a16="http://schemas.microsoft.com/office/drawing/2014/main" id="{66B50B43-1866-16A6-9F81-5217F5E073A6}"/>
                  </a:ext>
                </a:extLst>
              </p:cNvPr>
              <p:cNvSpPr txBox="1"/>
              <p:nvPr/>
            </p:nvSpPr>
            <p:spPr>
              <a:xfrm>
                <a:off x="1116909" y="4844917"/>
                <a:ext cx="2360188" cy="584775"/>
              </a:xfrm>
              <a:prstGeom prst="rect">
                <a:avLst/>
              </a:prstGeom>
              <a:noFill/>
            </p:spPr>
            <p:txBody>
              <a:bodyPr wrap="square" lIns="91440" tIns="45720" rIns="91440" bIns="45720" rtlCol="0" anchor="t">
                <a:spAutoFit/>
              </a:bodyPr>
              <a:lstStyle/>
              <a:p>
                <a:pPr algn="ctr"/>
                <a:r>
                  <a:rPr lang="en-US" sz="1600" dirty="0">
                    <a:latin typeface="Spezia Medium" pitchFamily="2" charset="77"/>
                    <a:cs typeface="Spezia Medium" pitchFamily="2" charset="77"/>
                  </a:rPr>
                  <a:t>Performant </a:t>
                </a:r>
              </a:p>
              <a:p>
                <a:pPr algn="ctr"/>
                <a:r>
                  <a:rPr lang="en-US" sz="1600" dirty="0">
                    <a:latin typeface="Spezia Medium" pitchFamily="2" charset="77"/>
                    <a:cs typeface="Spezia Medium" pitchFamily="2" charset="77"/>
                  </a:rPr>
                  <a:t>but Costly</a:t>
                </a:r>
              </a:p>
            </p:txBody>
          </p:sp>
          <p:cxnSp>
            <p:nvCxnSpPr>
              <p:cNvPr id="72" name="Straight Connector 71">
                <a:extLst>
                  <a:ext uri="{FF2B5EF4-FFF2-40B4-BE49-F238E27FC236}">
                    <a16:creationId xmlns:a16="http://schemas.microsoft.com/office/drawing/2014/main" id="{6EF4257D-FE60-3CD3-783C-395D73ABA1A7}"/>
                  </a:ext>
                </a:extLst>
              </p:cNvPr>
              <p:cNvCxnSpPr>
                <a:cxnSpLocks/>
              </p:cNvCxnSpPr>
              <p:nvPr/>
            </p:nvCxnSpPr>
            <p:spPr>
              <a:xfrm>
                <a:off x="1194255" y="4665960"/>
                <a:ext cx="239955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08B92C7A-054E-21F1-C181-9D28236E1157}"/>
                  </a:ext>
                </a:extLst>
              </p:cNvPr>
              <p:cNvSpPr txBox="1"/>
              <p:nvPr/>
            </p:nvSpPr>
            <p:spPr>
              <a:xfrm>
                <a:off x="1071874"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grpSp>
      </p:grpSp>
      <p:sp>
        <p:nvSpPr>
          <p:cNvPr id="6" name="Freeform 5">
            <a:extLst>
              <a:ext uri="{FF2B5EF4-FFF2-40B4-BE49-F238E27FC236}">
                <a16:creationId xmlns:a16="http://schemas.microsoft.com/office/drawing/2014/main" id="{74A145F8-8B6C-DC6F-8C0A-CD50143219D2}"/>
              </a:ext>
            </a:extLst>
          </p:cNvPr>
          <p:cNvSpPr>
            <a:spLocks/>
          </p:cNvSpPr>
          <p:nvPr/>
        </p:nvSpPr>
        <p:spPr>
          <a:xfrm>
            <a:off x="36632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bg2"/>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a:xfrm>
            <a:off x="366324" y="501235"/>
            <a:ext cx="5295442" cy="489365"/>
          </a:xfrm>
        </p:spPr>
        <p:txBody>
          <a:bodyPr/>
          <a:lstStyle/>
          <a:p>
            <a:r>
              <a:rPr lang="en" dirty="0">
                <a:latin typeface="Spezia Medium"/>
                <a:cs typeface="Spezia Medium"/>
              </a:rPr>
              <a:t>Reduce, Reuse, </a:t>
            </a:r>
            <a:r>
              <a:rPr lang="en" dirty="0" err="1">
                <a:latin typeface="Spezia Medium"/>
                <a:cs typeface="Spezia Medium"/>
              </a:rPr>
              <a:t>Sparsify</a:t>
            </a:r>
            <a:endParaRPr lang="en" dirty="0">
              <a:latin typeface="Spezia Medium"/>
              <a:cs typeface="Spezia Medium"/>
            </a:endParaRPr>
          </a:p>
        </p:txBody>
      </p:sp>
      <p:grpSp>
        <p:nvGrpSpPr>
          <p:cNvPr id="16" name="Group 15">
            <a:extLst>
              <a:ext uri="{FF2B5EF4-FFF2-40B4-BE49-F238E27FC236}">
                <a16:creationId xmlns:a16="http://schemas.microsoft.com/office/drawing/2014/main" id="{D16BB293-5FE6-9CDB-FCDB-F7780281BC67}"/>
              </a:ext>
            </a:extLst>
          </p:cNvPr>
          <p:cNvGrpSpPr/>
          <p:nvPr/>
        </p:nvGrpSpPr>
        <p:grpSpPr>
          <a:xfrm>
            <a:off x="663520" y="1539890"/>
            <a:ext cx="4998245" cy="1337077"/>
            <a:chOff x="663520" y="1539890"/>
            <a:chExt cx="4998245" cy="1337077"/>
          </a:xfrm>
        </p:grpSpPr>
        <p:sp>
          <p:nvSpPr>
            <p:cNvPr id="8" name="Oval 7">
              <a:extLst>
                <a:ext uri="{FF2B5EF4-FFF2-40B4-BE49-F238E27FC236}">
                  <a16:creationId xmlns:a16="http://schemas.microsoft.com/office/drawing/2014/main" id="{36D7407E-69C2-169A-D3C4-D11AF2440C95}"/>
                </a:ext>
              </a:extLst>
            </p:cNvPr>
            <p:cNvSpPr>
              <a:spLocks noChangeAspect="1"/>
            </p:cNvSpPr>
            <p:nvPr/>
          </p:nvSpPr>
          <p:spPr>
            <a:xfrm>
              <a:off x="663520" y="1668410"/>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71165F7-52E8-4BEB-96F4-38FAFD6ECFF6}"/>
                </a:ext>
              </a:extLst>
            </p:cNvPr>
            <p:cNvSpPr txBox="1">
              <a:spLocks/>
            </p:cNvSpPr>
            <p:nvPr/>
          </p:nvSpPr>
          <p:spPr>
            <a:xfrm>
              <a:off x="1094595" y="1539890"/>
              <a:ext cx="4567170" cy="133707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FFFFFE"/>
                  </a:solidFill>
                </a:rPr>
                <a:t>Neural Networks are large and over-parameterized with redundant compute</a:t>
              </a:r>
              <a:endParaRPr lang="en-US" b="1" dirty="0">
                <a:solidFill>
                  <a:srgbClr val="0E161E"/>
                </a:solidFill>
              </a:endParaRPr>
            </a:p>
            <a:p>
              <a:pPr marL="971550" lvl="1" indent="-285750">
                <a:buFont typeface="Courier New" panose="020B0604020202020204" pitchFamily="34" charset="0"/>
                <a:buChar char="o"/>
              </a:pPr>
              <a:r>
                <a:rPr lang="en-US" dirty="0">
                  <a:solidFill>
                    <a:srgbClr val="A5A7AA"/>
                  </a:solidFill>
                </a:rPr>
                <a:t>Pruning reuses connections</a:t>
              </a:r>
            </a:p>
            <a:p>
              <a:pPr marL="971550" lvl="1" indent="-285750">
                <a:buFont typeface="Courier New" panose="020B0604020202020204" pitchFamily="34" charset="0"/>
                <a:buChar char="o"/>
              </a:pPr>
              <a:r>
                <a:rPr lang="en-US" dirty="0">
                  <a:solidFill>
                    <a:srgbClr val="A5A7AA"/>
                  </a:solidFill>
                </a:rPr>
                <a:t>Quantization reduces precision</a:t>
              </a:r>
            </a:p>
            <a:p>
              <a:pPr lvl="1">
                <a:spcBef>
                  <a:spcPts val="0"/>
                </a:spcBef>
              </a:pPr>
              <a:endParaRPr lang="en-US" dirty="0">
                <a:solidFill>
                  <a:srgbClr val="A5A7AA"/>
                </a:solidFill>
              </a:endParaRPr>
            </a:p>
          </p:txBody>
        </p:sp>
      </p:grpSp>
      <p:pic>
        <p:nvPicPr>
          <p:cNvPr id="2" name="Picture 1">
            <a:extLst>
              <a:ext uri="{FF2B5EF4-FFF2-40B4-BE49-F238E27FC236}">
                <a16:creationId xmlns:a16="http://schemas.microsoft.com/office/drawing/2014/main" id="{5DCC0A75-CB7A-713F-F0CF-39945B115870}"/>
              </a:ext>
            </a:extLst>
          </p:cNvPr>
          <p:cNvPicPr>
            <a:picLocks noChangeAspect="1"/>
          </p:cNvPicPr>
          <p:nvPr/>
        </p:nvPicPr>
        <p:blipFill>
          <a:blip r:embed="rId7"/>
          <a:srcRect/>
          <a:stretch/>
        </p:blipFill>
        <p:spPr>
          <a:xfrm>
            <a:off x="8463475" y="1515172"/>
            <a:ext cx="1167905" cy="1167905"/>
          </a:xfrm>
          <a:prstGeom prst="rect">
            <a:avLst/>
          </a:prstGeom>
          <a:effectLst>
            <a:glow rad="127000">
              <a:srgbClr val="2A8EFD">
                <a:alpha val="50000"/>
              </a:srgbClr>
            </a:glow>
          </a:effectLst>
        </p:spPr>
      </p:pic>
      <p:pic>
        <p:nvPicPr>
          <p:cNvPr id="3" name="Picture 2">
            <a:extLst>
              <a:ext uri="{FF2B5EF4-FFF2-40B4-BE49-F238E27FC236}">
                <a16:creationId xmlns:a16="http://schemas.microsoft.com/office/drawing/2014/main" id="{AB30AB56-9836-C339-B18C-80E3EC9E5F5E}"/>
              </a:ext>
            </a:extLst>
          </p:cNvPr>
          <p:cNvPicPr>
            <a:picLocks noChangeAspect="1"/>
          </p:cNvPicPr>
          <p:nvPr/>
        </p:nvPicPr>
        <p:blipFill>
          <a:blip r:embed="rId8"/>
          <a:srcRect/>
          <a:stretch/>
        </p:blipFill>
        <p:spPr>
          <a:xfrm>
            <a:off x="9769258" y="2898650"/>
            <a:ext cx="1284695" cy="1284695"/>
          </a:xfrm>
          <a:prstGeom prst="rect">
            <a:avLst/>
          </a:prstGeom>
          <a:effectLst>
            <a:glow rad="190500">
              <a:schemeClr val="accent2">
                <a:satMod val="175000"/>
                <a:alpha val="40000"/>
              </a:schemeClr>
            </a:glow>
          </a:effectLst>
        </p:spPr>
      </p:pic>
      <p:pic>
        <p:nvPicPr>
          <p:cNvPr id="4" name="Picture 3">
            <a:extLst>
              <a:ext uri="{FF2B5EF4-FFF2-40B4-BE49-F238E27FC236}">
                <a16:creationId xmlns:a16="http://schemas.microsoft.com/office/drawing/2014/main" id="{F36C1243-FC0A-DE87-1D98-B941352DCEF0}"/>
              </a:ext>
            </a:extLst>
          </p:cNvPr>
          <p:cNvPicPr>
            <a:picLocks noChangeAspect="1"/>
          </p:cNvPicPr>
          <p:nvPr/>
        </p:nvPicPr>
        <p:blipFill>
          <a:blip r:embed="rId9"/>
          <a:srcRect/>
          <a:stretch/>
        </p:blipFill>
        <p:spPr>
          <a:xfrm>
            <a:off x="9769258" y="4585995"/>
            <a:ext cx="1284695" cy="1284695"/>
          </a:xfrm>
          <a:prstGeom prst="rect">
            <a:avLst/>
          </a:prstGeom>
          <a:effectLst>
            <a:glow rad="190500">
              <a:srgbClr val="FFCA3F">
                <a:alpha val="40000"/>
              </a:srgbClr>
            </a:glow>
          </a:effectLst>
        </p:spPr>
      </p:pic>
      <p:pic>
        <p:nvPicPr>
          <p:cNvPr id="7" name="Picture 6">
            <a:extLst>
              <a:ext uri="{FF2B5EF4-FFF2-40B4-BE49-F238E27FC236}">
                <a16:creationId xmlns:a16="http://schemas.microsoft.com/office/drawing/2014/main" id="{CF69D5EC-EF9A-DABE-E8F1-DD91B72835E4}"/>
              </a:ext>
            </a:extLst>
          </p:cNvPr>
          <p:cNvPicPr>
            <a:picLocks noChangeAspect="1"/>
          </p:cNvPicPr>
          <p:nvPr/>
        </p:nvPicPr>
        <p:blipFill>
          <a:blip r:embed="rId7"/>
          <a:srcRect/>
          <a:stretch/>
        </p:blipFill>
        <p:spPr>
          <a:xfrm>
            <a:off x="7040901" y="2898649"/>
            <a:ext cx="1284696" cy="1284696"/>
          </a:xfrm>
          <a:prstGeom prst="rect">
            <a:avLst/>
          </a:prstGeom>
          <a:effectLst>
            <a:glow rad="190500">
              <a:srgbClr val="2A8EFD">
                <a:alpha val="50000"/>
              </a:srgbClr>
            </a:glow>
          </a:effectLst>
        </p:spPr>
      </p:pic>
      <p:pic>
        <p:nvPicPr>
          <p:cNvPr id="10" name="Picture 9">
            <a:extLst>
              <a:ext uri="{FF2B5EF4-FFF2-40B4-BE49-F238E27FC236}">
                <a16:creationId xmlns:a16="http://schemas.microsoft.com/office/drawing/2014/main" id="{9FCF5B9D-D962-A0D8-C16B-5891EA07003D}"/>
              </a:ext>
            </a:extLst>
          </p:cNvPr>
          <p:cNvPicPr>
            <a:picLocks noChangeAspect="1"/>
          </p:cNvPicPr>
          <p:nvPr/>
        </p:nvPicPr>
        <p:blipFill>
          <a:blip r:embed="rId7"/>
          <a:srcRect/>
          <a:stretch/>
        </p:blipFill>
        <p:spPr>
          <a:xfrm>
            <a:off x="7040902" y="4585995"/>
            <a:ext cx="1284695" cy="1284695"/>
          </a:xfrm>
          <a:prstGeom prst="rect">
            <a:avLst/>
          </a:prstGeom>
          <a:effectLst>
            <a:glow rad="190500">
              <a:srgbClr val="2A8EFD">
                <a:alpha val="50000"/>
              </a:srgbClr>
            </a:glow>
          </a:effectLst>
        </p:spPr>
      </p:pic>
      <p:sp>
        <p:nvSpPr>
          <p:cNvPr id="11" name="Right Arrow 10">
            <a:extLst>
              <a:ext uri="{FF2B5EF4-FFF2-40B4-BE49-F238E27FC236}">
                <a16:creationId xmlns:a16="http://schemas.microsoft.com/office/drawing/2014/main" id="{E71F56EA-B300-DE35-9C66-F6F086051ADB}"/>
              </a:ext>
            </a:extLst>
          </p:cNvPr>
          <p:cNvSpPr/>
          <p:nvPr/>
        </p:nvSpPr>
        <p:spPr>
          <a:xfrm>
            <a:off x="8325598" y="3402016"/>
            <a:ext cx="1413166" cy="277962"/>
          </a:xfrm>
          <a:prstGeom prst="rightArrow">
            <a:avLst/>
          </a:prstGeom>
          <a:gradFill flip="none" rotWithShape="1">
            <a:gsLst>
              <a:gs pos="0">
                <a:srgbClr val="2A8EFD">
                  <a:alpha val="0"/>
                </a:srgbClr>
              </a:gs>
              <a:gs pos="100000">
                <a:srgbClr val="00C88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B42DC114-22DE-615C-97F2-1F67AFBCEB1F}"/>
              </a:ext>
            </a:extLst>
          </p:cNvPr>
          <p:cNvSpPr/>
          <p:nvPr/>
        </p:nvSpPr>
        <p:spPr>
          <a:xfrm>
            <a:off x="8325598" y="5089361"/>
            <a:ext cx="1413166" cy="277962"/>
          </a:xfrm>
          <a:prstGeom prst="rightArrow">
            <a:avLst/>
          </a:prstGeom>
          <a:gradFill flip="none" rotWithShape="1">
            <a:gsLst>
              <a:gs pos="0">
                <a:srgbClr val="2A8EFD">
                  <a:alpha val="0"/>
                </a:srgbClr>
              </a:gs>
              <a:gs pos="100000">
                <a:srgbClr val="FFCA3F"/>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271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4A145F8-8B6C-DC6F-8C0A-CD50143219D2}"/>
              </a:ext>
            </a:extLst>
          </p:cNvPr>
          <p:cNvSpPr>
            <a:spLocks/>
          </p:cNvSpPr>
          <p:nvPr/>
        </p:nvSpPr>
        <p:spPr>
          <a:xfrm>
            <a:off x="36632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bg2"/>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a:xfrm>
            <a:off x="366324" y="501235"/>
            <a:ext cx="5295442" cy="489365"/>
          </a:xfrm>
        </p:spPr>
        <p:txBody>
          <a:bodyPr/>
          <a:lstStyle/>
          <a:p>
            <a:r>
              <a:rPr lang="en" dirty="0">
                <a:latin typeface="Spezia Medium"/>
                <a:cs typeface="Spezia Medium"/>
              </a:rPr>
              <a:t>Reduce, Reuse, </a:t>
            </a:r>
            <a:r>
              <a:rPr lang="en" dirty="0" err="1">
                <a:latin typeface="Spezia Medium"/>
                <a:cs typeface="Spezia Medium"/>
              </a:rPr>
              <a:t>Sparsify</a:t>
            </a:r>
            <a:endParaRPr lang="en" dirty="0">
              <a:latin typeface="Spezia Medium"/>
              <a:cs typeface="Spezia Medium"/>
            </a:endParaRPr>
          </a:p>
        </p:txBody>
      </p:sp>
      <p:grpSp>
        <p:nvGrpSpPr>
          <p:cNvPr id="16" name="Group 15">
            <a:extLst>
              <a:ext uri="{FF2B5EF4-FFF2-40B4-BE49-F238E27FC236}">
                <a16:creationId xmlns:a16="http://schemas.microsoft.com/office/drawing/2014/main" id="{D16BB293-5FE6-9CDB-FCDB-F7780281BC67}"/>
              </a:ext>
            </a:extLst>
          </p:cNvPr>
          <p:cNvGrpSpPr/>
          <p:nvPr/>
        </p:nvGrpSpPr>
        <p:grpSpPr>
          <a:xfrm>
            <a:off x="663520" y="1539890"/>
            <a:ext cx="4998245" cy="1337077"/>
            <a:chOff x="663520" y="1539890"/>
            <a:chExt cx="4998245" cy="1337077"/>
          </a:xfrm>
        </p:grpSpPr>
        <p:sp>
          <p:nvSpPr>
            <p:cNvPr id="8" name="Oval 7">
              <a:extLst>
                <a:ext uri="{FF2B5EF4-FFF2-40B4-BE49-F238E27FC236}">
                  <a16:creationId xmlns:a16="http://schemas.microsoft.com/office/drawing/2014/main" id="{36D7407E-69C2-169A-D3C4-D11AF2440C95}"/>
                </a:ext>
              </a:extLst>
            </p:cNvPr>
            <p:cNvSpPr>
              <a:spLocks noChangeAspect="1"/>
            </p:cNvSpPr>
            <p:nvPr/>
          </p:nvSpPr>
          <p:spPr>
            <a:xfrm>
              <a:off x="663520" y="1668410"/>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F71165F7-52E8-4BEB-96F4-38FAFD6ECFF6}"/>
                </a:ext>
              </a:extLst>
            </p:cNvPr>
            <p:cNvSpPr txBox="1">
              <a:spLocks/>
            </p:cNvSpPr>
            <p:nvPr/>
          </p:nvSpPr>
          <p:spPr>
            <a:xfrm>
              <a:off x="1094595" y="1539890"/>
              <a:ext cx="4567170" cy="133707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rgbClr val="FFFFFE"/>
                  </a:solidFill>
                </a:rPr>
                <a:t>Neural Networks are large and over-parameterized with redundant compute</a:t>
              </a:r>
              <a:endParaRPr lang="en-US" b="1" dirty="0">
                <a:solidFill>
                  <a:srgbClr val="0E161E"/>
                </a:solidFill>
              </a:endParaRPr>
            </a:p>
            <a:p>
              <a:pPr marL="971550" lvl="1" indent="-285750">
                <a:buFont typeface="Courier New" panose="020B0604020202020204" pitchFamily="34" charset="0"/>
                <a:buChar char="o"/>
              </a:pPr>
              <a:r>
                <a:rPr lang="en-US" dirty="0">
                  <a:solidFill>
                    <a:srgbClr val="A5A7AA"/>
                  </a:solidFill>
                </a:rPr>
                <a:t>Quantization reduces precision</a:t>
              </a:r>
            </a:p>
            <a:p>
              <a:pPr marL="971550" lvl="1" indent="-285750">
                <a:buFont typeface="Courier New" panose="020B0604020202020204" pitchFamily="34" charset="0"/>
                <a:buChar char="o"/>
              </a:pPr>
              <a:r>
                <a:rPr lang="en-US" dirty="0">
                  <a:solidFill>
                    <a:srgbClr val="A5A7AA"/>
                  </a:solidFill>
                </a:rPr>
                <a:t>Pruning reuses connections</a:t>
              </a:r>
            </a:p>
            <a:p>
              <a:pPr lvl="1">
                <a:spcBef>
                  <a:spcPts val="0"/>
                </a:spcBef>
              </a:pPr>
              <a:endParaRPr lang="en-US" dirty="0">
                <a:solidFill>
                  <a:srgbClr val="A5A7AA"/>
                </a:solidFill>
              </a:endParaRPr>
            </a:p>
          </p:txBody>
        </p:sp>
      </p:grpSp>
      <p:grpSp>
        <p:nvGrpSpPr>
          <p:cNvPr id="17" name="Group 16">
            <a:extLst>
              <a:ext uri="{FF2B5EF4-FFF2-40B4-BE49-F238E27FC236}">
                <a16:creationId xmlns:a16="http://schemas.microsoft.com/office/drawing/2014/main" id="{1A08481F-F138-ECD5-1D55-88D1E08C5DB7}"/>
              </a:ext>
            </a:extLst>
          </p:cNvPr>
          <p:cNvGrpSpPr/>
          <p:nvPr/>
        </p:nvGrpSpPr>
        <p:grpSpPr>
          <a:xfrm>
            <a:off x="663520" y="2893754"/>
            <a:ext cx="4998245" cy="1554038"/>
            <a:chOff x="663520" y="2742390"/>
            <a:chExt cx="4998245" cy="1554038"/>
          </a:xfrm>
        </p:grpSpPr>
        <p:sp>
          <p:nvSpPr>
            <p:cNvPr id="10" name="Oval 9">
              <a:extLst>
                <a:ext uri="{FF2B5EF4-FFF2-40B4-BE49-F238E27FC236}">
                  <a16:creationId xmlns:a16="http://schemas.microsoft.com/office/drawing/2014/main" id="{55B7A797-7629-5450-869F-273AFE274C69}"/>
                </a:ext>
              </a:extLst>
            </p:cNvPr>
            <p:cNvSpPr>
              <a:spLocks noChangeAspect="1"/>
            </p:cNvSpPr>
            <p:nvPr/>
          </p:nvSpPr>
          <p:spPr>
            <a:xfrm>
              <a:off x="663520" y="2870910"/>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EA6490D2-BBE7-1477-76D3-DAF496FE09B2}"/>
                </a:ext>
              </a:extLst>
            </p:cNvPr>
            <p:cNvSpPr txBox="1">
              <a:spLocks/>
            </p:cNvSpPr>
            <p:nvPr/>
          </p:nvSpPr>
          <p:spPr>
            <a:xfrm>
              <a:off x="1094594" y="2742390"/>
              <a:ext cx="4567171" cy="1554038"/>
            </a:xfrm>
            <a:prstGeom prst="rect">
              <a:avLst/>
            </a:prstGeom>
          </p:spPr>
          <p:txBody>
            <a:bodyPr vert="horz" lIns="91440" tIns="45720" rIns="91440" bIns="45720" rtlCol="0" anchor="t">
              <a:noAutofit/>
            </a:bodyPr>
            <a:lstStyle>
              <a:defPPr>
                <a:defRPr lang="en-US"/>
              </a:defPPr>
              <a:lvl1pPr indent="0">
                <a:lnSpc>
                  <a:spcPct val="100000"/>
                </a:lnSpc>
                <a:spcBef>
                  <a:spcPts val="1000"/>
                </a:spcBef>
                <a:buSzPct val="130000"/>
                <a:buFont typeface="Arial" panose="020B0604020202020204" pitchFamily="34" charset="0"/>
                <a:buNone/>
                <a:defRPr sz="1600" b="1" i="0">
                  <a:solidFill>
                    <a:srgbClr val="FFFFFE"/>
                  </a:solidFill>
                  <a:latin typeface="Spezia" pitchFamily="2" charset="77"/>
                  <a:ea typeface="Helvetica Neue" panose="02000503000000020004" pitchFamily="2" charset="0"/>
                  <a:cs typeface="Spezia" pitchFamily="2" charset="77"/>
                </a:defRPr>
              </a:lvl1pPr>
              <a:lvl2pPr marL="971550" lvl="1" indent="-285750">
                <a:lnSpc>
                  <a:spcPct val="100000"/>
                </a:lnSpc>
                <a:spcBef>
                  <a:spcPts val="500"/>
                </a:spcBef>
                <a:buSzPct val="60000"/>
                <a:buFont typeface="Courier New" panose="020B0604020202020204" pitchFamily="34" charset="0"/>
                <a:buChar char="o"/>
                <a:defRPr sz="1400" b="0" i="0">
                  <a:solidFill>
                    <a:srgbClr val="A5A7AA"/>
                  </a:solidFill>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Neural Magic has led the way in model optimization without sacrifices</a:t>
              </a:r>
            </a:p>
            <a:p>
              <a:pPr lvl="1"/>
              <a:r>
                <a:rPr lang="en-US" dirty="0"/>
                <a:t>Computer Vision → 27x compression with 99% recovery (ResNet-50)</a:t>
              </a:r>
            </a:p>
            <a:p>
              <a:pPr lvl="1"/>
              <a:r>
                <a:rPr lang="en-US" dirty="0"/>
                <a:t>NLP → 23x compression with 99% recovery (BERT) </a:t>
              </a:r>
            </a:p>
            <a:p>
              <a:pPr lvl="1"/>
              <a:endParaRPr lang="en-US" dirty="0"/>
            </a:p>
          </p:txBody>
        </p:sp>
      </p:grpSp>
      <p:grpSp>
        <p:nvGrpSpPr>
          <p:cNvPr id="18" name="Group 17">
            <a:extLst>
              <a:ext uri="{FF2B5EF4-FFF2-40B4-BE49-F238E27FC236}">
                <a16:creationId xmlns:a16="http://schemas.microsoft.com/office/drawing/2014/main" id="{F9F243CC-302C-75B6-3500-0B10E02A84DF}"/>
              </a:ext>
            </a:extLst>
          </p:cNvPr>
          <p:cNvGrpSpPr/>
          <p:nvPr/>
        </p:nvGrpSpPr>
        <p:grpSpPr>
          <a:xfrm>
            <a:off x="663520" y="4579205"/>
            <a:ext cx="5226359" cy="1423057"/>
            <a:chOff x="663520" y="4398445"/>
            <a:chExt cx="5226359" cy="1423057"/>
          </a:xfrm>
        </p:grpSpPr>
        <p:sp>
          <p:nvSpPr>
            <p:cNvPr id="12" name="Oval 11">
              <a:extLst>
                <a:ext uri="{FF2B5EF4-FFF2-40B4-BE49-F238E27FC236}">
                  <a16:creationId xmlns:a16="http://schemas.microsoft.com/office/drawing/2014/main" id="{1557081C-3162-CF4B-0E9B-5296C82BC7E7}"/>
                </a:ext>
              </a:extLst>
            </p:cNvPr>
            <p:cNvSpPr>
              <a:spLocks noChangeAspect="1"/>
            </p:cNvSpPr>
            <p:nvPr/>
          </p:nvSpPr>
          <p:spPr>
            <a:xfrm>
              <a:off x="663520" y="4526965"/>
              <a:ext cx="274320" cy="274320"/>
            </a:xfrm>
            <a:prstGeom prst="ellipse">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6CB7A6FF-7B86-34D9-882D-E101F04E2A4C}"/>
                </a:ext>
              </a:extLst>
            </p:cNvPr>
            <p:cNvSpPr txBox="1">
              <a:spLocks/>
            </p:cNvSpPr>
            <p:nvPr/>
          </p:nvSpPr>
          <p:spPr>
            <a:xfrm>
              <a:off x="1094595" y="4398445"/>
              <a:ext cx="4795284" cy="1423057"/>
            </a:xfrm>
            <a:prstGeom prst="rect">
              <a:avLst/>
            </a:prstGeom>
          </p:spPr>
          <p:txBody>
            <a:bodyPr vert="horz" lIns="91440" tIns="45720" rIns="91440" bIns="45720" rtlCol="0" anchor="t">
              <a:noAutofit/>
            </a:bodyPr>
            <a:lstStyle>
              <a:defPPr>
                <a:defRPr lang="en-US"/>
              </a:defPPr>
              <a:lvl1pPr indent="0">
                <a:lnSpc>
                  <a:spcPct val="100000"/>
                </a:lnSpc>
                <a:spcBef>
                  <a:spcPts val="1000"/>
                </a:spcBef>
                <a:buSzPct val="130000"/>
                <a:buFont typeface="Arial" panose="020B0604020202020204" pitchFamily="34" charset="0"/>
                <a:buNone/>
                <a:defRPr sz="1600" b="1" i="0">
                  <a:solidFill>
                    <a:srgbClr val="FFFFFE"/>
                  </a:solidFill>
                  <a:latin typeface="Spezia" pitchFamily="2" charset="77"/>
                  <a:ea typeface="Helvetica Neue" panose="02000503000000020004" pitchFamily="2" charset="0"/>
                  <a:cs typeface="Spezia" pitchFamily="2" charset="77"/>
                </a:defRPr>
              </a:lvl1pPr>
              <a:lvl2pPr marL="971550" lvl="1" indent="-285750">
                <a:lnSpc>
                  <a:spcPct val="100000"/>
                </a:lnSpc>
                <a:spcBef>
                  <a:spcPts val="500"/>
                </a:spcBef>
                <a:buSzPct val="60000"/>
                <a:buFont typeface="Courier New" panose="020B0604020202020204" pitchFamily="34" charset="0"/>
                <a:buChar char="o"/>
                <a:defRPr sz="1400" b="0" i="0">
                  <a:solidFill>
                    <a:srgbClr val="A5A7AA"/>
                  </a:solidFill>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Spezia"/>
                  <a:cs typeface="Spezia"/>
                </a:rPr>
                <a:t>LLMs – not just large but massive</a:t>
              </a:r>
            </a:p>
            <a:p>
              <a:pPr lvl="1"/>
              <a:r>
                <a:rPr lang="en-US" dirty="0">
                  <a:latin typeface="Spezia"/>
                  <a:cs typeface="Spezia"/>
                </a:rPr>
                <a:t>Still over-parameterized</a:t>
              </a:r>
              <a:endParaRPr lang="en-US" dirty="0"/>
            </a:p>
            <a:p>
              <a:pPr lvl="1"/>
              <a:r>
                <a:rPr lang="en-US" dirty="0">
                  <a:latin typeface="Spezia"/>
                  <a:cs typeface="Spezia"/>
                </a:rPr>
                <a:t>Limited compression research</a:t>
              </a:r>
            </a:p>
            <a:p>
              <a:pPr lvl="1"/>
              <a:r>
                <a:rPr lang="en-US" dirty="0">
                  <a:latin typeface="Spezia"/>
                  <a:cs typeface="Spezia"/>
                </a:rPr>
                <a:t>Neural Magic is fully focused on LLM compression</a:t>
              </a:r>
            </a:p>
            <a:p>
              <a:pPr lvl="1"/>
              <a:endParaRPr lang="en-US" dirty="0"/>
            </a:p>
          </p:txBody>
        </p:sp>
      </p:grpSp>
      <p:pic>
        <p:nvPicPr>
          <p:cNvPr id="14" name="Picture 13">
            <a:extLst>
              <a:ext uri="{FF2B5EF4-FFF2-40B4-BE49-F238E27FC236}">
                <a16:creationId xmlns:a16="http://schemas.microsoft.com/office/drawing/2014/main" id="{E547BBA7-E978-81EB-52F1-FC0FE724C70C}"/>
              </a:ext>
            </a:extLst>
          </p:cNvPr>
          <p:cNvPicPr>
            <a:picLocks noChangeAspect="1"/>
          </p:cNvPicPr>
          <p:nvPr/>
        </p:nvPicPr>
        <p:blipFill>
          <a:blip r:embed="rId3"/>
          <a:srcRect/>
          <a:stretch/>
        </p:blipFill>
        <p:spPr>
          <a:xfrm>
            <a:off x="8463475" y="1515172"/>
            <a:ext cx="1167905" cy="1167905"/>
          </a:xfrm>
          <a:prstGeom prst="rect">
            <a:avLst/>
          </a:prstGeom>
          <a:effectLst>
            <a:glow rad="127000">
              <a:srgbClr val="2A8EFD">
                <a:alpha val="50000"/>
              </a:srgbClr>
            </a:glow>
          </a:effectLst>
        </p:spPr>
      </p:pic>
      <p:pic>
        <p:nvPicPr>
          <p:cNvPr id="19" name="Picture 18">
            <a:extLst>
              <a:ext uri="{FF2B5EF4-FFF2-40B4-BE49-F238E27FC236}">
                <a16:creationId xmlns:a16="http://schemas.microsoft.com/office/drawing/2014/main" id="{EB0F9918-29EC-11F5-3645-CC68A2DA73DB}"/>
              </a:ext>
            </a:extLst>
          </p:cNvPr>
          <p:cNvPicPr>
            <a:picLocks noChangeAspect="1"/>
          </p:cNvPicPr>
          <p:nvPr/>
        </p:nvPicPr>
        <p:blipFill>
          <a:blip r:embed="rId4"/>
          <a:srcRect/>
          <a:stretch/>
        </p:blipFill>
        <p:spPr>
          <a:xfrm>
            <a:off x="9769258" y="2898650"/>
            <a:ext cx="1284695" cy="1284695"/>
          </a:xfrm>
          <a:prstGeom prst="rect">
            <a:avLst/>
          </a:prstGeom>
          <a:effectLst>
            <a:glow rad="190500">
              <a:schemeClr val="accent2">
                <a:satMod val="175000"/>
                <a:alpha val="40000"/>
              </a:schemeClr>
            </a:glow>
          </a:effectLst>
        </p:spPr>
      </p:pic>
      <p:pic>
        <p:nvPicPr>
          <p:cNvPr id="21" name="Picture 20">
            <a:extLst>
              <a:ext uri="{FF2B5EF4-FFF2-40B4-BE49-F238E27FC236}">
                <a16:creationId xmlns:a16="http://schemas.microsoft.com/office/drawing/2014/main" id="{D22AF323-819B-54EF-D049-5CB679F95F41}"/>
              </a:ext>
            </a:extLst>
          </p:cNvPr>
          <p:cNvPicPr>
            <a:picLocks noChangeAspect="1"/>
          </p:cNvPicPr>
          <p:nvPr/>
        </p:nvPicPr>
        <p:blipFill>
          <a:blip r:embed="rId5"/>
          <a:srcRect/>
          <a:stretch/>
        </p:blipFill>
        <p:spPr>
          <a:xfrm>
            <a:off x="9769258" y="4585995"/>
            <a:ext cx="1284695" cy="1284695"/>
          </a:xfrm>
          <a:prstGeom prst="rect">
            <a:avLst/>
          </a:prstGeom>
          <a:effectLst>
            <a:glow rad="190500">
              <a:srgbClr val="FFCA3F">
                <a:alpha val="40000"/>
              </a:srgbClr>
            </a:glow>
          </a:effectLst>
        </p:spPr>
      </p:pic>
      <p:pic>
        <p:nvPicPr>
          <p:cNvPr id="22" name="Picture 21">
            <a:extLst>
              <a:ext uri="{FF2B5EF4-FFF2-40B4-BE49-F238E27FC236}">
                <a16:creationId xmlns:a16="http://schemas.microsoft.com/office/drawing/2014/main" id="{35E4FE3C-05A0-3CEF-980A-7F3F46B55DA8}"/>
              </a:ext>
            </a:extLst>
          </p:cNvPr>
          <p:cNvPicPr>
            <a:picLocks noChangeAspect="1"/>
          </p:cNvPicPr>
          <p:nvPr/>
        </p:nvPicPr>
        <p:blipFill>
          <a:blip r:embed="rId3"/>
          <a:srcRect/>
          <a:stretch/>
        </p:blipFill>
        <p:spPr>
          <a:xfrm>
            <a:off x="7040901" y="2898649"/>
            <a:ext cx="1284696" cy="1284696"/>
          </a:xfrm>
          <a:prstGeom prst="rect">
            <a:avLst/>
          </a:prstGeom>
          <a:effectLst>
            <a:glow rad="190500">
              <a:srgbClr val="2A8EFD">
                <a:alpha val="50000"/>
              </a:srgbClr>
            </a:glow>
          </a:effectLst>
        </p:spPr>
      </p:pic>
      <p:pic>
        <p:nvPicPr>
          <p:cNvPr id="23" name="Picture 22">
            <a:extLst>
              <a:ext uri="{FF2B5EF4-FFF2-40B4-BE49-F238E27FC236}">
                <a16:creationId xmlns:a16="http://schemas.microsoft.com/office/drawing/2014/main" id="{104081B9-7651-9582-3DAE-AEB6B32F67BB}"/>
              </a:ext>
            </a:extLst>
          </p:cNvPr>
          <p:cNvPicPr>
            <a:picLocks noChangeAspect="1"/>
          </p:cNvPicPr>
          <p:nvPr/>
        </p:nvPicPr>
        <p:blipFill>
          <a:blip r:embed="rId3"/>
          <a:srcRect/>
          <a:stretch/>
        </p:blipFill>
        <p:spPr>
          <a:xfrm>
            <a:off x="7040902" y="4585995"/>
            <a:ext cx="1284695" cy="1284695"/>
          </a:xfrm>
          <a:prstGeom prst="rect">
            <a:avLst/>
          </a:prstGeom>
          <a:effectLst>
            <a:glow rad="190500">
              <a:srgbClr val="2A8EFD">
                <a:alpha val="50000"/>
              </a:srgbClr>
            </a:glow>
          </a:effectLst>
        </p:spPr>
      </p:pic>
      <p:sp>
        <p:nvSpPr>
          <p:cNvPr id="2" name="Right Arrow 1">
            <a:extLst>
              <a:ext uri="{FF2B5EF4-FFF2-40B4-BE49-F238E27FC236}">
                <a16:creationId xmlns:a16="http://schemas.microsoft.com/office/drawing/2014/main" id="{CD0E919D-19FF-78F3-6A1C-15F88D976525}"/>
              </a:ext>
            </a:extLst>
          </p:cNvPr>
          <p:cNvSpPr/>
          <p:nvPr/>
        </p:nvSpPr>
        <p:spPr>
          <a:xfrm>
            <a:off x="8325598" y="3402016"/>
            <a:ext cx="1413166" cy="277962"/>
          </a:xfrm>
          <a:prstGeom prst="rightArrow">
            <a:avLst/>
          </a:prstGeom>
          <a:gradFill flip="none" rotWithShape="1">
            <a:gsLst>
              <a:gs pos="0">
                <a:srgbClr val="2A8EFD">
                  <a:alpha val="0"/>
                </a:srgbClr>
              </a:gs>
              <a:gs pos="100000">
                <a:srgbClr val="00C882"/>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Arrow 2">
            <a:extLst>
              <a:ext uri="{FF2B5EF4-FFF2-40B4-BE49-F238E27FC236}">
                <a16:creationId xmlns:a16="http://schemas.microsoft.com/office/drawing/2014/main" id="{37E0ACDD-EC2B-C815-44D1-502B445662A6}"/>
              </a:ext>
            </a:extLst>
          </p:cNvPr>
          <p:cNvSpPr/>
          <p:nvPr/>
        </p:nvSpPr>
        <p:spPr>
          <a:xfrm>
            <a:off x="8325598" y="5089361"/>
            <a:ext cx="1413166" cy="277962"/>
          </a:xfrm>
          <a:prstGeom prst="rightArrow">
            <a:avLst/>
          </a:prstGeom>
          <a:gradFill flip="none" rotWithShape="1">
            <a:gsLst>
              <a:gs pos="0">
                <a:srgbClr val="2A8EFD">
                  <a:alpha val="0"/>
                </a:srgbClr>
              </a:gs>
              <a:gs pos="100000">
                <a:srgbClr val="FFCA3F"/>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185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8590B8F-D8BA-DFEA-7B72-B0AF87EE9CF9}"/>
              </a:ext>
            </a:extLst>
          </p:cNvPr>
          <p:cNvGrpSpPr/>
          <p:nvPr/>
        </p:nvGrpSpPr>
        <p:grpSpPr>
          <a:xfrm>
            <a:off x="8182053" y="1865749"/>
            <a:ext cx="3674774" cy="3736103"/>
            <a:chOff x="8182053" y="1865749"/>
            <a:chExt cx="3674774" cy="3736103"/>
          </a:xfrm>
        </p:grpSpPr>
        <p:sp>
          <p:nvSpPr>
            <p:cNvPr id="25" name="Freeform 24">
              <a:extLst>
                <a:ext uri="{FF2B5EF4-FFF2-40B4-BE49-F238E27FC236}">
                  <a16:creationId xmlns:a16="http://schemas.microsoft.com/office/drawing/2014/main" id="{E67E6ACE-8F55-00C8-4B28-5C99D8F7569A}"/>
                </a:ext>
              </a:extLst>
            </p:cNvPr>
            <p:cNvSpPr/>
            <p:nvPr/>
          </p:nvSpPr>
          <p:spPr>
            <a:xfrm>
              <a:off x="8184112" y="1865749"/>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ounded Rectangle 21">
              <a:extLst>
                <a:ext uri="{FF2B5EF4-FFF2-40B4-BE49-F238E27FC236}">
                  <a16:creationId xmlns:a16="http://schemas.microsoft.com/office/drawing/2014/main" id="{99334D8B-0580-2FFB-353B-03F55B29951E}"/>
                </a:ext>
              </a:extLst>
            </p:cNvPr>
            <p:cNvSpPr/>
            <p:nvPr/>
          </p:nvSpPr>
          <p:spPr>
            <a:xfrm>
              <a:off x="8182053" y="1865750"/>
              <a:ext cx="425083" cy="425083"/>
            </a:xfrm>
            <a:prstGeom prst="roundRect">
              <a:avLst/>
            </a:prstGeom>
            <a:solidFill>
              <a:srgbClr val="FF8228"/>
            </a:solidFill>
            <a:ln w="19050" cap="flat">
              <a:noFill/>
              <a:prstDash val="solid"/>
              <a:miter/>
            </a:ln>
          </p:spPr>
          <p:txBody>
            <a:bodyPr rtlCol="0" anchor="ctr"/>
            <a:lstStyle/>
            <a:p>
              <a:pPr algn="ctr"/>
              <a:r>
                <a:rPr lang="en-US" sz="2000" dirty="0">
                  <a:solidFill>
                    <a:schemeClr val="bg1"/>
                  </a:solidFill>
                </a:rPr>
                <a:t>3</a:t>
              </a:r>
            </a:p>
          </p:txBody>
        </p:sp>
      </p:grpSp>
      <p:grpSp>
        <p:nvGrpSpPr>
          <p:cNvPr id="28" name="Group 27">
            <a:extLst>
              <a:ext uri="{FF2B5EF4-FFF2-40B4-BE49-F238E27FC236}">
                <a16:creationId xmlns:a16="http://schemas.microsoft.com/office/drawing/2014/main" id="{BFFE85ED-3D1A-725C-55E9-86DA106783A2}"/>
              </a:ext>
            </a:extLst>
          </p:cNvPr>
          <p:cNvGrpSpPr/>
          <p:nvPr/>
        </p:nvGrpSpPr>
        <p:grpSpPr>
          <a:xfrm>
            <a:off x="4257346" y="1865749"/>
            <a:ext cx="3680624" cy="3736103"/>
            <a:chOff x="4257346" y="1865749"/>
            <a:chExt cx="3680624" cy="3736103"/>
          </a:xfrm>
        </p:grpSpPr>
        <p:sp>
          <p:nvSpPr>
            <p:cNvPr id="23" name="Freeform 22">
              <a:extLst>
                <a:ext uri="{FF2B5EF4-FFF2-40B4-BE49-F238E27FC236}">
                  <a16:creationId xmlns:a16="http://schemas.microsoft.com/office/drawing/2014/main" id="{C7A47AA7-B40E-4DAA-EBDB-E77013B95C7E}"/>
                </a:ext>
              </a:extLst>
            </p:cNvPr>
            <p:cNvSpPr/>
            <p:nvPr/>
          </p:nvSpPr>
          <p:spPr>
            <a:xfrm>
              <a:off x="4265255" y="1865749"/>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ounded Rectangle 18">
              <a:extLst>
                <a:ext uri="{FF2B5EF4-FFF2-40B4-BE49-F238E27FC236}">
                  <a16:creationId xmlns:a16="http://schemas.microsoft.com/office/drawing/2014/main" id="{4A918A7B-A2B6-AC45-C3E1-A7E539719659}"/>
                </a:ext>
              </a:extLst>
            </p:cNvPr>
            <p:cNvSpPr/>
            <p:nvPr/>
          </p:nvSpPr>
          <p:spPr>
            <a:xfrm>
              <a:off x="4257346" y="1865750"/>
              <a:ext cx="425083" cy="425083"/>
            </a:xfrm>
            <a:prstGeom prst="roundRect">
              <a:avLst/>
            </a:prstGeom>
            <a:solidFill>
              <a:srgbClr val="FFC93F"/>
            </a:solidFill>
            <a:ln w="19050" cap="flat">
              <a:noFill/>
              <a:prstDash val="solid"/>
              <a:miter/>
            </a:ln>
          </p:spPr>
          <p:txBody>
            <a:bodyPr rtlCol="0" anchor="ctr"/>
            <a:lstStyle/>
            <a:p>
              <a:pPr algn="ctr"/>
              <a:r>
                <a:rPr lang="en-US" sz="2000" dirty="0">
                  <a:solidFill>
                    <a:schemeClr val="bg1"/>
                  </a:solidFill>
                  <a:latin typeface="Spezia" pitchFamily="2" charset="77"/>
                  <a:cs typeface="Spezia" pitchFamily="2" charset="77"/>
                </a:rPr>
                <a:t>2</a:t>
              </a:r>
            </a:p>
          </p:txBody>
        </p:sp>
      </p:grpSp>
      <p:grpSp>
        <p:nvGrpSpPr>
          <p:cNvPr id="27" name="Group 26">
            <a:extLst>
              <a:ext uri="{FF2B5EF4-FFF2-40B4-BE49-F238E27FC236}">
                <a16:creationId xmlns:a16="http://schemas.microsoft.com/office/drawing/2014/main" id="{CE179CB1-68F8-491D-09B0-4CFE6510F544}"/>
              </a:ext>
            </a:extLst>
          </p:cNvPr>
          <p:cNvGrpSpPr/>
          <p:nvPr/>
        </p:nvGrpSpPr>
        <p:grpSpPr>
          <a:xfrm>
            <a:off x="335512" y="1865749"/>
            <a:ext cx="3672715" cy="3736103"/>
            <a:chOff x="335512" y="1865749"/>
            <a:chExt cx="3672715" cy="3736103"/>
          </a:xfrm>
        </p:grpSpPr>
        <p:sp>
          <p:nvSpPr>
            <p:cNvPr id="24" name="Freeform 23">
              <a:extLst>
                <a:ext uri="{FF2B5EF4-FFF2-40B4-BE49-F238E27FC236}">
                  <a16:creationId xmlns:a16="http://schemas.microsoft.com/office/drawing/2014/main" id="{ACFD7221-D5F1-9848-B94E-410B03BF8DD8}"/>
                </a:ext>
              </a:extLst>
            </p:cNvPr>
            <p:cNvSpPr/>
            <p:nvPr/>
          </p:nvSpPr>
          <p:spPr>
            <a:xfrm>
              <a:off x="335512" y="1865749"/>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ounded Rectangle 9">
              <a:extLst>
                <a:ext uri="{FF2B5EF4-FFF2-40B4-BE49-F238E27FC236}">
                  <a16:creationId xmlns:a16="http://schemas.microsoft.com/office/drawing/2014/main" id="{4A8F7EFC-A6F7-FDA3-3A30-AA179F4224FE}"/>
                </a:ext>
              </a:extLst>
            </p:cNvPr>
            <p:cNvSpPr/>
            <p:nvPr/>
          </p:nvSpPr>
          <p:spPr>
            <a:xfrm>
              <a:off x="335514" y="1865750"/>
              <a:ext cx="425083" cy="425083"/>
            </a:xfrm>
            <a:prstGeom prst="roundRect">
              <a:avLst/>
            </a:prstGeom>
            <a:solidFill>
              <a:srgbClr val="00C882"/>
            </a:solidFill>
            <a:ln w="19050" cap="flat">
              <a:noFill/>
              <a:prstDash val="solid"/>
              <a:miter/>
            </a:ln>
          </p:spPr>
          <p:txBody>
            <a:bodyPr rtlCol="0" anchor="ctr"/>
            <a:lstStyle/>
            <a:p>
              <a:pPr algn="ctr"/>
              <a:r>
                <a:rPr lang="en-US" sz="2000" b="1">
                  <a:solidFill>
                    <a:schemeClr val="bg1"/>
                  </a:solidFill>
                  <a:latin typeface="Spezia" pitchFamily="2" charset="77"/>
                  <a:cs typeface="Spezia" pitchFamily="2" charset="77"/>
                </a:rPr>
                <a:t>1</a:t>
              </a:r>
            </a:p>
          </p:txBody>
        </p:sp>
      </p:gr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a:xfrm>
            <a:off x="366323" y="501235"/>
            <a:ext cx="11391923" cy="489365"/>
          </a:xfrm>
        </p:spPr>
        <p:txBody>
          <a:bodyPr/>
          <a:lstStyle/>
          <a:p>
            <a:r>
              <a:rPr lang="en">
                <a:latin typeface="Spezia Medium"/>
                <a:cs typeface="Spezia Medium"/>
              </a:rPr>
              <a:t>LLM Weight Quantization</a:t>
            </a:r>
            <a:endParaRPr lang="en-US"/>
          </a:p>
        </p:txBody>
      </p:sp>
      <p:sp>
        <p:nvSpPr>
          <p:cNvPr id="8" name="Text Placeholder 2">
            <a:extLst>
              <a:ext uri="{FF2B5EF4-FFF2-40B4-BE49-F238E27FC236}">
                <a16:creationId xmlns:a16="http://schemas.microsoft.com/office/drawing/2014/main" id="{BB699AA1-1FEF-8523-25DF-E2157A70D513}"/>
              </a:ext>
            </a:extLst>
          </p:cNvPr>
          <p:cNvSpPr txBox="1">
            <a:spLocks/>
          </p:cNvSpPr>
          <p:nvPr/>
        </p:nvSpPr>
        <p:spPr>
          <a:xfrm>
            <a:off x="601360" y="2998768"/>
            <a:ext cx="3167449" cy="2212962"/>
          </a:xfrm>
          <a:prstGeom prst="rect">
            <a:avLst/>
          </a:prstGeom>
        </p:spPr>
        <p:txBody>
          <a:bodyPr vert="horz" lIns="91440" tIns="45720" rIns="91440" bIns="45720" rtlCol="0" anchor="t">
            <a:noAutofit/>
          </a:bodyPr>
          <a:lstStyle>
            <a:defPPr>
              <a:defRPr lang="en-US"/>
            </a:defPPr>
            <a:lvl1pPr marL="228600" indent="-228600">
              <a:lnSpc>
                <a:spcPct val="100000"/>
              </a:lnSpc>
              <a:spcBef>
                <a:spcPts val="0"/>
              </a:spcBef>
              <a:buSzPct val="130000"/>
              <a:buFont typeface="Arial" panose="020B0604020202020204" pitchFamily="34" charset="0"/>
              <a:buChar char="•"/>
              <a:defRPr sz="1400" b="0" i="0">
                <a:solidFill>
                  <a:srgbClr val="0F161F"/>
                </a:solidFill>
                <a:latin typeface="Spezia"/>
                <a:ea typeface="Helvetica Neue" panose="02000503000000020004" pitchFamily="2" charset="0"/>
                <a:cs typeface="Spezia"/>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Weight quantization lessens the issue by reducing precision for faster memory access</a:t>
            </a:r>
            <a:br>
              <a:rPr lang="en-US" dirty="0"/>
            </a:br>
            <a:endParaRPr lang="en-US" dirty="0"/>
          </a:p>
          <a:p>
            <a:r>
              <a:rPr lang="en-US" dirty="0"/>
              <a:t>7B parameter model</a:t>
            </a:r>
          </a:p>
          <a:p>
            <a:pPr lvl="1"/>
            <a:r>
              <a:rPr lang="en-US" dirty="0"/>
              <a:t>16bit (before): 13GB weights, 1GB activations</a:t>
            </a:r>
          </a:p>
          <a:p>
            <a:pPr lvl="1"/>
            <a:r>
              <a:rPr lang="en-US" dirty="0"/>
              <a:t>4bit (after): 4GB weights, 1GB activations</a:t>
            </a:r>
          </a:p>
        </p:txBody>
      </p:sp>
      <p:sp>
        <p:nvSpPr>
          <p:cNvPr id="11" name="Text Placeholder 2">
            <a:extLst>
              <a:ext uri="{FF2B5EF4-FFF2-40B4-BE49-F238E27FC236}">
                <a16:creationId xmlns:a16="http://schemas.microsoft.com/office/drawing/2014/main" id="{D995E279-9FB7-A7F3-0A24-7095F403A8E8}"/>
              </a:ext>
            </a:extLst>
          </p:cNvPr>
          <p:cNvSpPr txBox="1">
            <a:spLocks/>
          </p:cNvSpPr>
          <p:nvPr/>
        </p:nvSpPr>
        <p:spPr>
          <a:xfrm>
            <a:off x="4682429" y="2998768"/>
            <a:ext cx="2911604" cy="1178258"/>
          </a:xfrm>
          <a:prstGeom prst="rect">
            <a:avLst/>
          </a:prstGeom>
        </p:spPr>
        <p:txBody>
          <a:bodyPr vert="horz" lIns="91440" tIns="45720" rIns="91440" bIns="45720" rtlCol="0" anchor="t">
            <a:noAutofit/>
          </a:bodyPr>
          <a:lstStyle>
            <a:defPPr>
              <a:defRPr lang="en-US"/>
            </a:defPPr>
            <a:lvl1pPr marL="228600" indent="-228600">
              <a:lnSpc>
                <a:spcPct val="100000"/>
              </a:lnSpc>
              <a:spcBef>
                <a:spcPts val="0"/>
              </a:spcBef>
              <a:buSzPct val="130000"/>
              <a:buFont typeface="Arial" panose="020B0604020202020204" pitchFamily="34" charset="0"/>
              <a:buChar char="•"/>
              <a:defRPr sz="1400" b="0" i="0">
                <a:solidFill>
                  <a:srgbClr val="0F161F"/>
                </a:solidFill>
                <a:latin typeface="Spezia"/>
                <a:ea typeface="Helvetica Neue" panose="02000503000000020004" pitchFamily="2" charset="0"/>
                <a:cs typeface="Spezia"/>
              </a:defRPr>
            </a:lvl1pPr>
            <a:lvl2pPr marL="685800" lvl="1"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Co-authored by Neural Magic</a:t>
            </a:r>
            <a:br>
              <a:rPr lang="en-US" dirty="0"/>
            </a:br>
            <a:endParaRPr lang="en-US" dirty="0"/>
          </a:p>
          <a:p>
            <a:r>
              <a:rPr lang="en-US" dirty="0"/>
              <a:t>First algorithm to compress LLM weights to INT4 with accuracy recovery</a:t>
            </a:r>
          </a:p>
          <a:p>
            <a:pPr lvl="1"/>
            <a:endParaRPr lang="en-US" dirty="0"/>
          </a:p>
        </p:txBody>
      </p:sp>
      <p:sp>
        <p:nvSpPr>
          <p:cNvPr id="13" name="Text Placeholder 2">
            <a:extLst>
              <a:ext uri="{FF2B5EF4-FFF2-40B4-BE49-F238E27FC236}">
                <a16:creationId xmlns:a16="http://schemas.microsoft.com/office/drawing/2014/main" id="{31D5CDF8-6808-966E-FEE1-F8A9F4316E75}"/>
              </a:ext>
            </a:extLst>
          </p:cNvPr>
          <p:cNvSpPr txBox="1">
            <a:spLocks/>
          </p:cNvSpPr>
          <p:nvPr/>
        </p:nvSpPr>
        <p:spPr>
          <a:xfrm>
            <a:off x="8607136" y="2998768"/>
            <a:ext cx="3171001" cy="965316"/>
          </a:xfrm>
          <a:prstGeom prst="rect">
            <a:avLst/>
          </a:prstGeom>
        </p:spPr>
        <p:txBody>
          <a:bodyPr vert="horz" lIns="91440" tIns="45720" rIns="91440" bIns="45720" rtlCol="0" anchor="t">
            <a:noAutofit/>
          </a:bodyPr>
          <a:lstStyle>
            <a:defPPr>
              <a:defRPr lang="en-US"/>
            </a:defPPr>
            <a:lvl1pPr marL="228600" indent="-228600">
              <a:lnSpc>
                <a:spcPct val="100000"/>
              </a:lnSpc>
              <a:spcBef>
                <a:spcPts val="0"/>
              </a:spcBef>
              <a:buSzPct val="130000"/>
              <a:buFont typeface="Arial" panose="020B0604020202020204" pitchFamily="34" charset="0"/>
              <a:buChar char="•"/>
              <a:defRPr sz="1400" b="0" i="0">
                <a:solidFill>
                  <a:srgbClr val="0F161F"/>
                </a:solidFill>
                <a:latin typeface="Spezia"/>
                <a:ea typeface="Helvetica Neue" panose="02000503000000020004" pitchFamily="2" charset="0"/>
                <a:cs typeface="Spezia"/>
              </a:defRPr>
            </a:lvl1pPr>
            <a:lvl2pPr marL="685800" lvl="1"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3.5x reduction in disk size</a:t>
            </a:r>
            <a:br>
              <a:rPr lang="en-US" dirty="0"/>
            </a:br>
            <a:endParaRPr lang="en-US" dirty="0"/>
          </a:p>
          <a:p>
            <a:r>
              <a:rPr lang="en-US" dirty="0"/>
              <a:t>3.8x faster TPOT (time per output token)</a:t>
            </a:r>
          </a:p>
        </p:txBody>
      </p:sp>
      <p:sp>
        <p:nvSpPr>
          <p:cNvPr id="29" name="Text Placeholder 2">
            <a:extLst>
              <a:ext uri="{FF2B5EF4-FFF2-40B4-BE49-F238E27FC236}">
                <a16:creationId xmlns:a16="http://schemas.microsoft.com/office/drawing/2014/main" id="{4F0715B3-D77A-902A-7474-7BF87656617B}"/>
              </a:ext>
            </a:extLst>
          </p:cNvPr>
          <p:cNvSpPr txBox="1">
            <a:spLocks/>
          </p:cNvSpPr>
          <p:nvPr/>
        </p:nvSpPr>
        <p:spPr>
          <a:xfrm>
            <a:off x="1042416" y="2050497"/>
            <a:ext cx="2799835" cy="623302"/>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latin typeface="Spezia Medium" pitchFamily="2" charset="77"/>
                <a:ea typeface="Helvetica Neue" panose="02000503000000020004" pitchFamily="2" charset="0"/>
                <a:cs typeface="Spezia Medium" pitchFamily="2" charset="77"/>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Weights are a big issue for LLMs</a:t>
            </a:r>
          </a:p>
        </p:txBody>
      </p:sp>
      <p:sp>
        <p:nvSpPr>
          <p:cNvPr id="32" name="Text Placeholder 2">
            <a:extLst>
              <a:ext uri="{FF2B5EF4-FFF2-40B4-BE49-F238E27FC236}">
                <a16:creationId xmlns:a16="http://schemas.microsoft.com/office/drawing/2014/main" id="{FA1A8A66-D0CB-55FD-8683-3973EC0012D1}"/>
              </a:ext>
            </a:extLst>
          </p:cNvPr>
          <p:cNvSpPr txBox="1">
            <a:spLocks/>
          </p:cNvSpPr>
          <p:nvPr/>
        </p:nvSpPr>
        <p:spPr>
          <a:xfrm>
            <a:off x="4966100" y="2050497"/>
            <a:ext cx="2799835" cy="623302"/>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latin typeface="Spezia Medium" pitchFamily="2" charset="77"/>
                <a:ea typeface="Helvetica Neue" panose="02000503000000020004" pitchFamily="2" charset="0"/>
                <a:cs typeface="Spezia Medium" pitchFamily="2" charset="77"/>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LLM Quantization is actively done with GPT-Q</a:t>
            </a:r>
          </a:p>
        </p:txBody>
      </p:sp>
      <p:sp>
        <p:nvSpPr>
          <p:cNvPr id="33" name="Text Placeholder 2">
            <a:extLst>
              <a:ext uri="{FF2B5EF4-FFF2-40B4-BE49-F238E27FC236}">
                <a16:creationId xmlns:a16="http://schemas.microsoft.com/office/drawing/2014/main" id="{672B8100-2A59-C15B-82BD-66906C698715}"/>
              </a:ext>
            </a:extLst>
          </p:cNvPr>
          <p:cNvSpPr txBox="1">
            <a:spLocks/>
          </p:cNvSpPr>
          <p:nvPr/>
        </p:nvSpPr>
        <p:spPr>
          <a:xfrm>
            <a:off x="8889244" y="2050497"/>
            <a:ext cx="2799835" cy="623302"/>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latin typeface="Spezia Medium" pitchFamily="2" charset="77"/>
                <a:ea typeface="Helvetica Neue" panose="02000503000000020004" pitchFamily="2" charset="0"/>
                <a:cs typeface="Spezia Medium" pitchFamily="2" charset="77"/>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Results in smaller, faster models</a:t>
            </a:r>
          </a:p>
        </p:txBody>
      </p:sp>
    </p:spTree>
    <p:extLst>
      <p:ext uri="{BB962C8B-B14F-4D97-AF65-F5344CB8AC3E}">
        <p14:creationId xmlns:p14="http://schemas.microsoft.com/office/powerpoint/2010/main" val="9362049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up)">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up)">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up)">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ipe(up)">
                                      <p:cBhvr>
                                        <p:cTn id="45" dur="5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Effect transition="in" filter="wipe(up)">
                                      <p:cBhvr>
                                        <p:cTn id="50" dur="500"/>
                                        <p:tgtEl>
                                          <p:spTgt spid="11">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
                                            <p:txEl>
                                              <p:pRg st="0" end="0"/>
                                            </p:txEl>
                                          </p:spTgt>
                                        </p:tgtEl>
                                        <p:attrNameLst>
                                          <p:attrName>style.visibility</p:attrName>
                                        </p:attrNameLst>
                                      </p:cBhvr>
                                      <p:to>
                                        <p:strVal val="visible"/>
                                      </p:to>
                                    </p:set>
                                    <p:animEffect transition="in" filter="wipe(up)">
                                      <p:cBhvr>
                                        <p:cTn id="64" dur="500"/>
                                        <p:tgtEl>
                                          <p:spTgt spid="13">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13">
                                            <p:txEl>
                                              <p:pRg st="1" end="1"/>
                                            </p:txEl>
                                          </p:spTgt>
                                        </p:tgtEl>
                                        <p:attrNameLst>
                                          <p:attrName>style.visibility</p:attrName>
                                        </p:attrNameLst>
                                      </p:cBhvr>
                                      <p:to>
                                        <p:strVal val="visible"/>
                                      </p:to>
                                    </p:set>
                                    <p:animEffect transition="in" filter="wipe(up)">
                                      <p:cBhvr>
                                        <p:cTn id="6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p:bldP spid="13" grpId="0" build="p"/>
      <p:bldP spid="29" grpId="0"/>
      <p:bldP spid="32" grpId="0"/>
      <p:bldP spid="33"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5" name="Freeform 15">
            <a:extLst>
              <a:ext uri="{FF2B5EF4-FFF2-40B4-BE49-F238E27FC236}">
                <a16:creationId xmlns:a16="http://schemas.microsoft.com/office/drawing/2014/main" id="{33E57F30-1215-3DE1-53AF-9E56231734B4}"/>
              </a:ext>
            </a:extLst>
          </p:cNvPr>
          <p:cNvSpPr>
            <a:spLocks/>
          </p:cNvSpPr>
          <p:nvPr/>
        </p:nvSpPr>
        <p:spPr>
          <a:xfrm>
            <a:off x="36632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3" name="Title 2">
            <a:extLst>
              <a:ext uri="{FF2B5EF4-FFF2-40B4-BE49-F238E27FC236}">
                <a16:creationId xmlns:a16="http://schemas.microsoft.com/office/drawing/2014/main" id="{0D203EB6-9A5B-6AA0-5A9A-D1BBA0E7365E}"/>
              </a:ext>
            </a:extLst>
          </p:cNvPr>
          <p:cNvSpPr>
            <a:spLocks noGrp="1"/>
          </p:cNvSpPr>
          <p:nvPr>
            <p:ph type="title"/>
          </p:nvPr>
        </p:nvSpPr>
        <p:spPr/>
        <p:txBody>
          <a:bodyPr/>
          <a:lstStyle/>
          <a:p>
            <a:r>
              <a:rPr lang="en">
                <a:latin typeface="Spezia Medium"/>
                <a:cs typeface="Spezia Medium"/>
              </a:rPr>
              <a:t>Improve Performance with LLM Weight Quantization </a:t>
            </a:r>
            <a:endParaRPr lang="en-US"/>
          </a:p>
        </p:txBody>
      </p:sp>
      <p:pic>
        <p:nvPicPr>
          <p:cNvPr id="7" name="Picture 6">
            <a:extLst>
              <a:ext uri="{FF2B5EF4-FFF2-40B4-BE49-F238E27FC236}">
                <a16:creationId xmlns:a16="http://schemas.microsoft.com/office/drawing/2014/main" id="{18E02C87-1020-C6BC-1488-15F1B9869DCE}"/>
              </a:ext>
            </a:extLst>
          </p:cNvPr>
          <p:cNvPicPr>
            <a:picLocks noChangeAspect="1"/>
          </p:cNvPicPr>
          <p:nvPr/>
        </p:nvPicPr>
        <p:blipFill>
          <a:blip r:embed="rId3"/>
          <a:stretch>
            <a:fillRect/>
          </a:stretch>
        </p:blipFill>
        <p:spPr>
          <a:xfrm>
            <a:off x="552288" y="1492008"/>
            <a:ext cx="5205717" cy="4492104"/>
          </a:xfrm>
          <a:prstGeom prst="rect">
            <a:avLst/>
          </a:prstGeom>
        </p:spPr>
      </p:pic>
      <p:pic>
        <p:nvPicPr>
          <p:cNvPr id="13" name="Picture 12">
            <a:extLst>
              <a:ext uri="{FF2B5EF4-FFF2-40B4-BE49-F238E27FC236}">
                <a16:creationId xmlns:a16="http://schemas.microsoft.com/office/drawing/2014/main" id="{48EA5358-B49E-FD48-6BFD-C3D5CA4D1872}"/>
              </a:ext>
            </a:extLst>
          </p:cNvPr>
          <p:cNvPicPr>
            <a:picLocks noChangeAspect="1"/>
          </p:cNvPicPr>
          <p:nvPr/>
        </p:nvPicPr>
        <p:blipFill>
          <a:blip r:embed="rId4"/>
          <a:stretch>
            <a:fillRect/>
          </a:stretch>
        </p:blipFill>
        <p:spPr>
          <a:xfrm>
            <a:off x="6433995" y="1507882"/>
            <a:ext cx="5205717" cy="4492104"/>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3" name="Freeform 12">
            <a:extLst>
              <a:ext uri="{FF2B5EF4-FFF2-40B4-BE49-F238E27FC236}">
                <a16:creationId xmlns:a16="http://schemas.microsoft.com/office/drawing/2014/main" id="{3D8A8961-4A7F-4B4A-883B-6820986B9D1A}"/>
              </a:ext>
            </a:extLst>
          </p:cNvPr>
          <p:cNvSpPr>
            <a:spLocks/>
          </p:cNvSpPr>
          <p:nvPr/>
        </p:nvSpPr>
        <p:spPr>
          <a:xfrm rot="10800000">
            <a:off x="366323" y="1619964"/>
            <a:ext cx="11430001" cy="4124273"/>
          </a:xfrm>
          <a:custGeom>
            <a:avLst/>
            <a:gdLst>
              <a:gd name="connsiteX0" fmla="*/ 145653 w 11430001"/>
              <a:gd name="connsiteY0" fmla="*/ 4124273 h 4124273"/>
              <a:gd name="connsiteX1" fmla="*/ 0 w 11430001"/>
              <a:gd name="connsiteY1" fmla="*/ 3977197 h 4124273"/>
              <a:gd name="connsiteX2" fmla="*/ 0 w 11430001"/>
              <a:gd name="connsiteY2" fmla="*/ 2400300 h 4124273"/>
              <a:gd name="connsiteX3" fmla="*/ 0 w 11430001"/>
              <a:gd name="connsiteY3" fmla="*/ 1723973 h 4124273"/>
              <a:gd name="connsiteX4" fmla="*/ 0 w 11430001"/>
              <a:gd name="connsiteY4" fmla="*/ 148366 h 4124273"/>
              <a:gd name="connsiteX5" fmla="*/ 145654 w 11430001"/>
              <a:gd name="connsiteY5" fmla="*/ 1290 h 4124273"/>
              <a:gd name="connsiteX6" fmla="*/ 5488854 w 11430001"/>
              <a:gd name="connsiteY6" fmla="*/ 1290 h 4124273"/>
              <a:gd name="connsiteX7" fmla="*/ 5634508 w 11430001"/>
              <a:gd name="connsiteY7" fmla="*/ 148366 h 4124273"/>
              <a:gd name="connsiteX8" fmla="*/ 5634508 w 11430001"/>
              <a:gd name="connsiteY8" fmla="*/ 331566 h 4124273"/>
              <a:gd name="connsiteX9" fmla="*/ 5732888 w 11430001"/>
              <a:gd name="connsiteY9" fmla="*/ 405103 h 4124273"/>
              <a:gd name="connsiteX10" fmla="*/ 5831269 w 11430001"/>
              <a:gd name="connsiteY10" fmla="*/ 331566 h 4124273"/>
              <a:gd name="connsiteX11" fmla="*/ 5831269 w 11430001"/>
              <a:gd name="connsiteY11" fmla="*/ 148366 h 4124273"/>
              <a:gd name="connsiteX12" fmla="*/ 5976923 w 11430001"/>
              <a:gd name="connsiteY12" fmla="*/ 1290 h 4124273"/>
              <a:gd name="connsiteX13" fmla="*/ 11285625 w 11430001"/>
              <a:gd name="connsiteY13" fmla="*/ 1290 h 4124273"/>
              <a:gd name="connsiteX14" fmla="*/ 11284348 w 11430001"/>
              <a:gd name="connsiteY14" fmla="*/ 0 h 4124273"/>
              <a:gd name="connsiteX15" fmla="*/ 11430001 w 11430001"/>
              <a:gd name="connsiteY15" fmla="*/ 147076 h 4124273"/>
              <a:gd name="connsiteX16" fmla="*/ 11430001 w 11430001"/>
              <a:gd name="connsiteY16" fmla="*/ 1723973 h 4124273"/>
              <a:gd name="connsiteX17" fmla="*/ 11430001 w 11430001"/>
              <a:gd name="connsiteY17" fmla="*/ 2400300 h 4124273"/>
              <a:gd name="connsiteX18" fmla="*/ 11430001 w 11430001"/>
              <a:gd name="connsiteY18" fmla="*/ 3975907 h 4124273"/>
              <a:gd name="connsiteX19" fmla="*/ 11284347 w 11430001"/>
              <a:gd name="connsiteY19" fmla="*/ 4122983 h 4124273"/>
              <a:gd name="connsiteX20" fmla="*/ 5941147 w 11430001"/>
              <a:gd name="connsiteY20" fmla="*/ 4122983 h 4124273"/>
              <a:gd name="connsiteX21" fmla="*/ 5795493 w 11430001"/>
              <a:gd name="connsiteY21" fmla="*/ 3975907 h 4124273"/>
              <a:gd name="connsiteX22" fmla="*/ 5795493 w 11430001"/>
              <a:gd name="connsiteY22" fmla="*/ 3792707 h 4124273"/>
              <a:gd name="connsiteX23" fmla="*/ 5697113 w 11430001"/>
              <a:gd name="connsiteY23" fmla="*/ 3719170 h 4124273"/>
              <a:gd name="connsiteX24" fmla="*/ 5598732 w 11430001"/>
              <a:gd name="connsiteY24" fmla="*/ 3792707 h 4124273"/>
              <a:gd name="connsiteX25" fmla="*/ 5598732 w 11430001"/>
              <a:gd name="connsiteY25" fmla="*/ 3975907 h 4124273"/>
              <a:gd name="connsiteX26" fmla="*/ 5453078 w 11430001"/>
              <a:gd name="connsiteY26" fmla="*/ 4122983 h 4124273"/>
              <a:gd name="connsiteX27" fmla="*/ 144376 w 11430001"/>
              <a:gd name="connsiteY27" fmla="*/ 4122983 h 412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430001" h="4124273">
                <a:moveTo>
                  <a:pt x="145653" y="4124273"/>
                </a:moveTo>
                <a:cubicBezTo>
                  <a:pt x="65161" y="4124273"/>
                  <a:pt x="0" y="4058476"/>
                  <a:pt x="0" y="3977197"/>
                </a:cubicBezTo>
                <a:lnTo>
                  <a:pt x="0" y="2400300"/>
                </a:lnTo>
                <a:lnTo>
                  <a:pt x="0" y="1723973"/>
                </a:lnTo>
                <a:lnTo>
                  <a:pt x="0" y="148366"/>
                </a:lnTo>
                <a:cubicBezTo>
                  <a:pt x="0" y="67087"/>
                  <a:pt x="65162" y="1290"/>
                  <a:pt x="145654" y="1290"/>
                </a:cubicBezTo>
                <a:lnTo>
                  <a:pt x="5488854" y="1290"/>
                </a:lnTo>
                <a:cubicBezTo>
                  <a:pt x="5569348" y="1290"/>
                  <a:pt x="5634508" y="67087"/>
                  <a:pt x="5634508" y="148366"/>
                </a:cubicBezTo>
                <a:lnTo>
                  <a:pt x="5634508" y="331566"/>
                </a:lnTo>
                <a:cubicBezTo>
                  <a:pt x="5634508" y="371559"/>
                  <a:pt x="5692003" y="405103"/>
                  <a:pt x="5732888" y="405103"/>
                </a:cubicBezTo>
                <a:cubicBezTo>
                  <a:pt x="5773775" y="405103"/>
                  <a:pt x="5831269" y="372850"/>
                  <a:pt x="5831269" y="331566"/>
                </a:cubicBezTo>
                <a:lnTo>
                  <a:pt x="5831269" y="148366"/>
                </a:lnTo>
                <a:cubicBezTo>
                  <a:pt x="5831269" y="67087"/>
                  <a:pt x="5896429" y="1290"/>
                  <a:pt x="5976923" y="1290"/>
                </a:cubicBezTo>
                <a:cubicBezTo>
                  <a:pt x="5978201" y="1290"/>
                  <a:pt x="11285625" y="1290"/>
                  <a:pt x="11285625" y="1290"/>
                </a:cubicBezTo>
                <a:lnTo>
                  <a:pt x="11284348" y="0"/>
                </a:lnTo>
                <a:cubicBezTo>
                  <a:pt x="11364840" y="0"/>
                  <a:pt x="11430001" y="65797"/>
                  <a:pt x="11430001" y="147076"/>
                </a:cubicBezTo>
                <a:lnTo>
                  <a:pt x="11430001" y="1723973"/>
                </a:lnTo>
                <a:lnTo>
                  <a:pt x="11430001" y="2400300"/>
                </a:lnTo>
                <a:lnTo>
                  <a:pt x="11430001" y="3975907"/>
                </a:lnTo>
                <a:cubicBezTo>
                  <a:pt x="11430001" y="4057186"/>
                  <a:pt x="11364839" y="4122983"/>
                  <a:pt x="11284347" y="4122983"/>
                </a:cubicBezTo>
                <a:lnTo>
                  <a:pt x="5941147" y="4122983"/>
                </a:lnTo>
                <a:cubicBezTo>
                  <a:pt x="5860653" y="4122983"/>
                  <a:pt x="5795493" y="4057186"/>
                  <a:pt x="5795493" y="3975907"/>
                </a:cubicBezTo>
                <a:lnTo>
                  <a:pt x="5795493" y="3792707"/>
                </a:lnTo>
                <a:cubicBezTo>
                  <a:pt x="5795493" y="3752714"/>
                  <a:pt x="5737998" y="3719170"/>
                  <a:pt x="5697113" y="3719170"/>
                </a:cubicBezTo>
                <a:cubicBezTo>
                  <a:pt x="5656226" y="3719170"/>
                  <a:pt x="5598732" y="3751423"/>
                  <a:pt x="5598732" y="3792707"/>
                </a:cubicBezTo>
                <a:lnTo>
                  <a:pt x="5598732" y="3975907"/>
                </a:lnTo>
                <a:cubicBezTo>
                  <a:pt x="5598732" y="4057186"/>
                  <a:pt x="5533572" y="4122983"/>
                  <a:pt x="5453078" y="4122983"/>
                </a:cubicBezTo>
                <a:cubicBezTo>
                  <a:pt x="5451800" y="4122983"/>
                  <a:pt x="144376" y="4122983"/>
                  <a:pt x="144376" y="4122983"/>
                </a:cubicBezTo>
                <a:close/>
              </a:path>
            </a:pathLst>
          </a:custGeom>
          <a:solidFill>
            <a:schemeClr val="bg2"/>
          </a:solidFill>
          <a:ln w="0" cap="flat">
            <a:solidFill>
              <a:schemeClr val="accent1">
                <a:shade val="15000"/>
                <a:alpha val="20000"/>
              </a:schemeClr>
            </a:solidFill>
            <a:prstDash val="solid"/>
            <a:miter/>
          </a:ln>
        </p:spPr>
        <p:txBody>
          <a:bodyPr wrap="square" rtlCol="0" anchor="ctr">
            <a:noAutofit/>
          </a:bodyPr>
          <a:lstStyle/>
          <a:p>
            <a:endParaRPr lang="en-US"/>
          </a:p>
        </p:txBody>
      </p:sp>
      <p:sp>
        <p:nvSpPr>
          <p:cNvPr id="3" name="Title 2">
            <a:extLst>
              <a:ext uri="{FF2B5EF4-FFF2-40B4-BE49-F238E27FC236}">
                <a16:creationId xmlns:a16="http://schemas.microsoft.com/office/drawing/2014/main" id="{D234AD79-3966-26E2-AEF8-818ADBA9AE62}"/>
              </a:ext>
            </a:extLst>
          </p:cNvPr>
          <p:cNvSpPr>
            <a:spLocks noGrp="1"/>
          </p:cNvSpPr>
          <p:nvPr>
            <p:ph type="title"/>
          </p:nvPr>
        </p:nvSpPr>
        <p:spPr>
          <a:xfrm>
            <a:off x="366323" y="501235"/>
            <a:ext cx="7390155" cy="489365"/>
          </a:xfrm>
        </p:spPr>
        <p:txBody>
          <a:bodyPr/>
          <a:lstStyle/>
          <a:p>
            <a:r>
              <a:rPr lang="en">
                <a:latin typeface="Spezia Medium"/>
                <a:cs typeface="Spezia Medium"/>
              </a:rPr>
              <a:t>LLM Weight Quantization in Action</a:t>
            </a:r>
            <a:endParaRPr lang="en-US"/>
          </a:p>
        </p:txBody>
      </p:sp>
      <p:pic>
        <p:nvPicPr>
          <p:cNvPr id="2" name="nm-vllm-horiz-noheader">
            <a:hlinkClick r:id="" action="ppaction://media"/>
            <a:extLst>
              <a:ext uri="{FF2B5EF4-FFF2-40B4-BE49-F238E27FC236}">
                <a16:creationId xmlns:a16="http://schemas.microsoft.com/office/drawing/2014/main" id="{0DD089ED-C2F8-9F41-C061-2412470636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5050" y="2047164"/>
            <a:ext cx="10953465" cy="328493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4315F1C-63F5-DE3A-98C4-F118BC9B56ED}"/>
              </a:ext>
            </a:extLst>
          </p:cNvPr>
          <p:cNvGrpSpPr/>
          <p:nvPr/>
        </p:nvGrpSpPr>
        <p:grpSpPr>
          <a:xfrm>
            <a:off x="8182053" y="1865376"/>
            <a:ext cx="3674774" cy="3736103"/>
            <a:chOff x="8182053" y="1865376"/>
            <a:chExt cx="3674774" cy="3736103"/>
          </a:xfrm>
        </p:grpSpPr>
        <p:sp>
          <p:nvSpPr>
            <p:cNvPr id="8" name="Freeform 7">
              <a:extLst>
                <a:ext uri="{FF2B5EF4-FFF2-40B4-BE49-F238E27FC236}">
                  <a16:creationId xmlns:a16="http://schemas.microsoft.com/office/drawing/2014/main" id="{40E98AA4-FC85-9066-B46B-C2B31B3010FD}"/>
                </a:ext>
              </a:extLst>
            </p:cNvPr>
            <p:cNvSpPr/>
            <p:nvPr/>
          </p:nvSpPr>
          <p:spPr>
            <a:xfrm>
              <a:off x="8184112" y="1865376"/>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ounded Rectangle 24">
              <a:extLst>
                <a:ext uri="{FF2B5EF4-FFF2-40B4-BE49-F238E27FC236}">
                  <a16:creationId xmlns:a16="http://schemas.microsoft.com/office/drawing/2014/main" id="{9A8D9BFF-D8E9-39CE-7E6F-4DE0AF17B891}"/>
                </a:ext>
              </a:extLst>
            </p:cNvPr>
            <p:cNvSpPr/>
            <p:nvPr/>
          </p:nvSpPr>
          <p:spPr>
            <a:xfrm>
              <a:off x="8182053" y="1865378"/>
              <a:ext cx="425083" cy="425083"/>
            </a:xfrm>
            <a:prstGeom prst="roundRect">
              <a:avLst/>
            </a:prstGeom>
            <a:solidFill>
              <a:srgbClr val="FFC93F"/>
            </a:solidFill>
            <a:ln w="19050" cap="flat">
              <a:noFill/>
              <a:prstDash val="solid"/>
              <a:miter/>
            </a:ln>
          </p:spPr>
          <p:txBody>
            <a:bodyPr rtlCol="0" anchor="ctr"/>
            <a:lstStyle/>
            <a:p>
              <a:pPr algn="ctr"/>
              <a:r>
                <a:rPr lang="en-US" sz="2000">
                  <a:solidFill>
                    <a:schemeClr val="bg1"/>
                  </a:solidFill>
                </a:rPr>
                <a:t>3</a:t>
              </a:r>
            </a:p>
          </p:txBody>
        </p:sp>
      </p:grpSp>
      <p:grpSp>
        <p:nvGrpSpPr>
          <p:cNvPr id="13" name="Group 12">
            <a:extLst>
              <a:ext uri="{FF2B5EF4-FFF2-40B4-BE49-F238E27FC236}">
                <a16:creationId xmlns:a16="http://schemas.microsoft.com/office/drawing/2014/main" id="{481381AD-1E12-6B1E-12F8-6F205F35D97B}"/>
              </a:ext>
            </a:extLst>
          </p:cNvPr>
          <p:cNvGrpSpPr/>
          <p:nvPr/>
        </p:nvGrpSpPr>
        <p:grpSpPr>
          <a:xfrm>
            <a:off x="4254369" y="1865376"/>
            <a:ext cx="3672715" cy="3736103"/>
            <a:chOff x="4254369" y="1865376"/>
            <a:chExt cx="3672715" cy="3736103"/>
          </a:xfrm>
        </p:grpSpPr>
        <p:sp>
          <p:nvSpPr>
            <p:cNvPr id="7" name="Freeform 6">
              <a:extLst>
                <a:ext uri="{FF2B5EF4-FFF2-40B4-BE49-F238E27FC236}">
                  <a16:creationId xmlns:a16="http://schemas.microsoft.com/office/drawing/2014/main" id="{2F39FC0C-69E6-2ACB-C0FC-6D7EC13E30B5}"/>
                </a:ext>
              </a:extLst>
            </p:cNvPr>
            <p:cNvSpPr/>
            <p:nvPr/>
          </p:nvSpPr>
          <p:spPr>
            <a:xfrm>
              <a:off x="4254369" y="1865376"/>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ounded Rectangle 21">
              <a:extLst>
                <a:ext uri="{FF2B5EF4-FFF2-40B4-BE49-F238E27FC236}">
                  <a16:creationId xmlns:a16="http://schemas.microsoft.com/office/drawing/2014/main" id="{48E30C8F-56D9-0B0E-1875-85501503D824}"/>
                </a:ext>
              </a:extLst>
            </p:cNvPr>
            <p:cNvSpPr/>
            <p:nvPr/>
          </p:nvSpPr>
          <p:spPr>
            <a:xfrm>
              <a:off x="4258783" y="1865378"/>
              <a:ext cx="425083" cy="425083"/>
            </a:xfrm>
            <a:prstGeom prst="roundRect">
              <a:avLst/>
            </a:prstGeom>
            <a:solidFill>
              <a:srgbClr val="03C883"/>
            </a:solidFill>
            <a:ln w="19050" cap="flat">
              <a:noFill/>
              <a:prstDash val="solid"/>
              <a:miter/>
            </a:ln>
          </p:spPr>
          <p:txBody>
            <a:bodyPr rtlCol="0" anchor="ctr"/>
            <a:lstStyle/>
            <a:p>
              <a:pPr algn="ctr"/>
              <a:r>
                <a:rPr lang="en-US" sz="2000">
                  <a:solidFill>
                    <a:schemeClr val="bg1"/>
                  </a:solidFill>
                  <a:latin typeface="Spezia" pitchFamily="2" charset="77"/>
                  <a:cs typeface="Spezia" pitchFamily="2" charset="77"/>
                </a:rPr>
                <a:t>2</a:t>
              </a:r>
            </a:p>
          </p:txBody>
        </p:sp>
      </p:grpSp>
      <p:grpSp>
        <p:nvGrpSpPr>
          <p:cNvPr id="12" name="Group 11">
            <a:extLst>
              <a:ext uri="{FF2B5EF4-FFF2-40B4-BE49-F238E27FC236}">
                <a16:creationId xmlns:a16="http://schemas.microsoft.com/office/drawing/2014/main" id="{5E2E25A6-1F7D-4D9D-BC44-DF4D91F187E5}"/>
              </a:ext>
            </a:extLst>
          </p:cNvPr>
          <p:cNvGrpSpPr/>
          <p:nvPr/>
        </p:nvGrpSpPr>
        <p:grpSpPr>
          <a:xfrm>
            <a:off x="335512" y="1865376"/>
            <a:ext cx="3672715" cy="3736103"/>
            <a:chOff x="335512" y="1865376"/>
            <a:chExt cx="3672715" cy="3736103"/>
          </a:xfrm>
        </p:grpSpPr>
        <p:sp>
          <p:nvSpPr>
            <p:cNvPr id="6" name="Freeform 5">
              <a:extLst>
                <a:ext uri="{FF2B5EF4-FFF2-40B4-BE49-F238E27FC236}">
                  <a16:creationId xmlns:a16="http://schemas.microsoft.com/office/drawing/2014/main" id="{FA57FDF9-2B03-0666-101E-48ED7D64FC11}"/>
                </a:ext>
              </a:extLst>
            </p:cNvPr>
            <p:cNvSpPr/>
            <p:nvPr/>
          </p:nvSpPr>
          <p:spPr>
            <a:xfrm>
              <a:off x="335512" y="1865376"/>
              <a:ext cx="3672715" cy="3736103"/>
            </a:xfrm>
            <a:custGeom>
              <a:avLst/>
              <a:gdLst>
                <a:gd name="connsiteX0" fmla="*/ 598266 w 3672715"/>
                <a:gd name="connsiteY0" fmla="*/ 0 h 3736103"/>
                <a:gd name="connsiteX1" fmla="*/ 1720484 w 3672715"/>
                <a:gd name="connsiteY1" fmla="*/ 0 h 3736103"/>
                <a:gd name="connsiteX2" fmla="*/ 2456034 w 3672715"/>
                <a:gd name="connsiteY2" fmla="*/ 0 h 3736103"/>
                <a:gd name="connsiteX3" fmla="*/ 3578252 w 3672715"/>
                <a:gd name="connsiteY3" fmla="*/ 0 h 3736103"/>
                <a:gd name="connsiteX4" fmla="*/ 3672715 w 3672715"/>
                <a:gd name="connsiteY4" fmla="*/ 94463 h 3736103"/>
                <a:gd name="connsiteX5" fmla="*/ 3672715 w 3672715"/>
                <a:gd name="connsiteY5" fmla="*/ 1713237 h 3736103"/>
                <a:gd name="connsiteX6" fmla="*/ 3672715 w 3672715"/>
                <a:gd name="connsiteY6" fmla="*/ 2109669 h 3736103"/>
                <a:gd name="connsiteX7" fmla="*/ 3672715 w 3672715"/>
                <a:gd name="connsiteY7" fmla="*/ 2191219 h 3736103"/>
                <a:gd name="connsiteX8" fmla="*/ 3672715 w 3672715"/>
                <a:gd name="connsiteY8" fmla="*/ 3237177 h 3736103"/>
                <a:gd name="connsiteX9" fmla="*/ 3672715 w 3672715"/>
                <a:gd name="connsiteY9" fmla="*/ 3412815 h 3736103"/>
                <a:gd name="connsiteX10" fmla="*/ 3672715 w 3672715"/>
                <a:gd name="connsiteY10" fmla="*/ 3605475 h 3736103"/>
                <a:gd name="connsiteX11" fmla="*/ 3672715 w 3672715"/>
                <a:gd name="connsiteY11" fmla="*/ 3636315 h 3736103"/>
                <a:gd name="connsiteX12" fmla="*/ 3572927 w 3672715"/>
                <a:gd name="connsiteY12" fmla="*/ 3736103 h 3736103"/>
                <a:gd name="connsiteX13" fmla="*/ 99788 w 3672715"/>
                <a:gd name="connsiteY13" fmla="*/ 3736103 h 3736103"/>
                <a:gd name="connsiteX14" fmla="*/ 0 w 3672715"/>
                <a:gd name="connsiteY14" fmla="*/ 3636315 h 3736103"/>
                <a:gd name="connsiteX15" fmla="*/ 0 w 3672715"/>
                <a:gd name="connsiteY15" fmla="*/ 3605475 h 3736103"/>
                <a:gd name="connsiteX16" fmla="*/ 0 w 3672715"/>
                <a:gd name="connsiteY16" fmla="*/ 3412815 h 3736103"/>
                <a:gd name="connsiteX17" fmla="*/ 0 w 3672715"/>
                <a:gd name="connsiteY17" fmla="*/ 3237177 h 3736103"/>
                <a:gd name="connsiteX18" fmla="*/ 1 w 3672715"/>
                <a:gd name="connsiteY18" fmla="*/ 3237172 h 3736103"/>
                <a:gd name="connsiteX19" fmla="*/ 1 w 3672715"/>
                <a:gd name="connsiteY19" fmla="*/ 2217038 h 3736103"/>
                <a:gd name="connsiteX20" fmla="*/ 7425 w 3672715"/>
                <a:gd name="connsiteY20" fmla="*/ 2180271 h 3736103"/>
                <a:gd name="connsiteX21" fmla="*/ 18831 w 3672715"/>
                <a:gd name="connsiteY21" fmla="*/ 2163354 h 3736103"/>
                <a:gd name="connsiteX22" fmla="*/ 7425 w 3672715"/>
                <a:gd name="connsiteY22" fmla="*/ 2146438 h 3736103"/>
                <a:gd name="connsiteX23" fmla="*/ 1 w 3672715"/>
                <a:gd name="connsiteY23" fmla="*/ 2109669 h 3736103"/>
                <a:gd name="connsiteX24" fmla="*/ 1 w 3672715"/>
                <a:gd name="connsiteY24" fmla="*/ 598264 h 3736103"/>
                <a:gd name="connsiteX25" fmla="*/ 94464 w 3672715"/>
                <a:gd name="connsiteY25" fmla="*/ 503801 h 3736103"/>
                <a:gd name="connsiteX26" fmla="*/ 409340 w 3672715"/>
                <a:gd name="connsiteY26" fmla="*/ 503801 h 3736103"/>
                <a:gd name="connsiteX27" fmla="*/ 503803 w 3672715"/>
                <a:gd name="connsiteY27" fmla="*/ 409339 h 3736103"/>
                <a:gd name="connsiteX28" fmla="*/ 503803 w 3672715"/>
                <a:gd name="connsiteY28" fmla="*/ 94463 h 3736103"/>
                <a:gd name="connsiteX29" fmla="*/ 598266 w 3672715"/>
                <a:gd name="connsiteY29" fmla="*/ 0 h 373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72715" h="3736103">
                  <a:moveTo>
                    <a:pt x="598266" y="0"/>
                  </a:moveTo>
                  <a:lnTo>
                    <a:pt x="1720484" y="0"/>
                  </a:lnTo>
                  <a:lnTo>
                    <a:pt x="2456034" y="0"/>
                  </a:lnTo>
                  <a:lnTo>
                    <a:pt x="3578252" y="0"/>
                  </a:lnTo>
                  <a:cubicBezTo>
                    <a:pt x="3630423" y="0"/>
                    <a:pt x="3672715" y="42296"/>
                    <a:pt x="3672715" y="94463"/>
                  </a:cubicBezTo>
                  <a:lnTo>
                    <a:pt x="3672715" y="1713237"/>
                  </a:lnTo>
                  <a:lnTo>
                    <a:pt x="3672715" y="2109669"/>
                  </a:lnTo>
                  <a:lnTo>
                    <a:pt x="3672715" y="2191219"/>
                  </a:lnTo>
                  <a:lnTo>
                    <a:pt x="3672715" y="3237177"/>
                  </a:lnTo>
                  <a:lnTo>
                    <a:pt x="3672715" y="3412815"/>
                  </a:lnTo>
                  <a:lnTo>
                    <a:pt x="3672715" y="3605475"/>
                  </a:lnTo>
                  <a:lnTo>
                    <a:pt x="3672715" y="3636315"/>
                  </a:lnTo>
                  <a:cubicBezTo>
                    <a:pt x="3672715" y="3691426"/>
                    <a:pt x="3628038" y="3736103"/>
                    <a:pt x="3572927" y="3736103"/>
                  </a:cubicBezTo>
                  <a:lnTo>
                    <a:pt x="99788" y="3736103"/>
                  </a:lnTo>
                  <a:cubicBezTo>
                    <a:pt x="44677" y="3736103"/>
                    <a:pt x="0" y="3691426"/>
                    <a:pt x="0" y="3636315"/>
                  </a:cubicBezTo>
                  <a:lnTo>
                    <a:pt x="0" y="3605475"/>
                  </a:lnTo>
                  <a:lnTo>
                    <a:pt x="0" y="3412815"/>
                  </a:lnTo>
                  <a:lnTo>
                    <a:pt x="0" y="3237177"/>
                  </a:lnTo>
                  <a:lnTo>
                    <a:pt x="1" y="3237172"/>
                  </a:lnTo>
                  <a:lnTo>
                    <a:pt x="1" y="2217038"/>
                  </a:lnTo>
                  <a:cubicBezTo>
                    <a:pt x="1" y="2203997"/>
                    <a:pt x="2645" y="2191572"/>
                    <a:pt x="7425" y="2180271"/>
                  </a:cubicBezTo>
                  <a:lnTo>
                    <a:pt x="18831" y="2163354"/>
                  </a:lnTo>
                  <a:lnTo>
                    <a:pt x="7425" y="2146438"/>
                  </a:lnTo>
                  <a:cubicBezTo>
                    <a:pt x="2645" y="2135137"/>
                    <a:pt x="1" y="2122712"/>
                    <a:pt x="1" y="2109669"/>
                  </a:cubicBezTo>
                  <a:lnTo>
                    <a:pt x="1" y="598264"/>
                  </a:lnTo>
                  <a:cubicBezTo>
                    <a:pt x="1" y="546097"/>
                    <a:pt x="42297" y="503801"/>
                    <a:pt x="94464" y="503801"/>
                  </a:cubicBezTo>
                  <a:lnTo>
                    <a:pt x="409340" y="503801"/>
                  </a:lnTo>
                  <a:cubicBezTo>
                    <a:pt x="461507" y="503801"/>
                    <a:pt x="503803" y="461506"/>
                    <a:pt x="503803" y="409339"/>
                  </a:cubicBezTo>
                  <a:lnTo>
                    <a:pt x="503803" y="94463"/>
                  </a:lnTo>
                  <a:cubicBezTo>
                    <a:pt x="503803" y="42296"/>
                    <a:pt x="546099" y="0"/>
                    <a:pt x="598266" y="0"/>
                  </a:cubicBezTo>
                  <a:close/>
                </a:path>
              </a:pathLst>
            </a:cu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10">
              <a:extLst>
                <a:ext uri="{FF2B5EF4-FFF2-40B4-BE49-F238E27FC236}">
                  <a16:creationId xmlns:a16="http://schemas.microsoft.com/office/drawing/2014/main" id="{E4B35889-8636-80D7-151C-6293302AF1CA}"/>
                </a:ext>
              </a:extLst>
            </p:cNvPr>
            <p:cNvSpPr/>
            <p:nvPr/>
          </p:nvSpPr>
          <p:spPr>
            <a:xfrm>
              <a:off x="335514" y="1865378"/>
              <a:ext cx="425083" cy="425083"/>
            </a:xfrm>
            <a:prstGeom prst="roundRect">
              <a:avLst/>
            </a:prstGeom>
            <a:solidFill>
              <a:srgbClr val="2A8EFD"/>
            </a:solidFill>
            <a:ln w="19050" cap="flat">
              <a:solidFill>
                <a:srgbClr val="2A8EFD"/>
              </a:solidFill>
              <a:prstDash val="solid"/>
              <a:miter/>
            </a:ln>
          </p:spPr>
          <p:txBody>
            <a:bodyPr rtlCol="0" anchor="ctr"/>
            <a:lstStyle/>
            <a:p>
              <a:pPr algn="ctr"/>
              <a:r>
                <a:rPr lang="en-US" sz="2000" b="1">
                  <a:solidFill>
                    <a:schemeClr val="bg1"/>
                  </a:solidFill>
                  <a:latin typeface="Spezia" pitchFamily="2" charset="77"/>
                  <a:cs typeface="Spezia" pitchFamily="2" charset="77"/>
                </a:rPr>
                <a:t>1</a:t>
              </a:r>
            </a:p>
          </p:txBody>
        </p:sp>
      </p:gr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a:xfrm>
            <a:off x="366323" y="501235"/>
            <a:ext cx="11391923" cy="489365"/>
          </a:xfrm>
        </p:spPr>
        <p:txBody>
          <a:bodyPr/>
          <a:lstStyle/>
          <a:p>
            <a:r>
              <a:rPr lang="en">
                <a:latin typeface="Spezia Medium"/>
                <a:cs typeface="Spezia Medium"/>
              </a:rPr>
              <a:t>LLM </a:t>
            </a:r>
            <a:r>
              <a:rPr lang="en" err="1">
                <a:latin typeface="Spezia Medium"/>
                <a:cs typeface="Spezia Medium"/>
              </a:rPr>
              <a:t>Sparsification</a:t>
            </a:r>
            <a:r>
              <a:rPr lang="en">
                <a:latin typeface="Spezia Medium"/>
                <a:cs typeface="Spezia Medium"/>
              </a:rPr>
              <a:t> - A New State of the Art</a:t>
            </a:r>
            <a:endParaRPr lang="en"/>
          </a:p>
        </p:txBody>
      </p:sp>
      <p:sp>
        <p:nvSpPr>
          <p:cNvPr id="10" name="Text Placeholder 2">
            <a:extLst>
              <a:ext uri="{FF2B5EF4-FFF2-40B4-BE49-F238E27FC236}">
                <a16:creationId xmlns:a16="http://schemas.microsoft.com/office/drawing/2014/main" id="{76B29E8C-1880-421F-D329-922256BCB241}"/>
              </a:ext>
            </a:extLst>
          </p:cNvPr>
          <p:cNvSpPr txBox="1">
            <a:spLocks/>
          </p:cNvSpPr>
          <p:nvPr/>
        </p:nvSpPr>
        <p:spPr>
          <a:xfrm>
            <a:off x="980111" y="2022381"/>
            <a:ext cx="2788700" cy="87321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Spezia Medium" pitchFamily="2" charset="77"/>
                <a:cs typeface="Spezia Medium" pitchFamily="2" charset="77"/>
              </a:rPr>
              <a:t>There's still more redundancy. Start reusing, reduce further!</a:t>
            </a:r>
          </a:p>
        </p:txBody>
      </p:sp>
      <p:sp>
        <p:nvSpPr>
          <p:cNvPr id="27" name="Text Placeholder 2">
            <a:extLst>
              <a:ext uri="{FF2B5EF4-FFF2-40B4-BE49-F238E27FC236}">
                <a16:creationId xmlns:a16="http://schemas.microsoft.com/office/drawing/2014/main" id="{773E08DF-76F2-25CF-CDEC-3C722CBD7C3F}"/>
              </a:ext>
            </a:extLst>
          </p:cNvPr>
          <p:cNvSpPr txBox="1">
            <a:spLocks/>
          </p:cNvSpPr>
          <p:nvPr/>
        </p:nvSpPr>
        <p:spPr>
          <a:xfrm>
            <a:off x="4987795" y="2016474"/>
            <a:ext cx="2688465" cy="542734"/>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400" b="0" i="0">
                <a:latin typeface="Spezia Medium" pitchFamily="2" charset="77"/>
                <a:ea typeface="Helvetica Neue" panose="02000503000000020004" pitchFamily="2" charset="0"/>
                <a:cs typeface="Spezia Medium" pitchFamily="2" charset="77"/>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b="1" dirty="0" err="1"/>
              <a:t>SparseGPT</a:t>
            </a:r>
            <a:r>
              <a:rPr lang="en-US" sz="1600" b="1" dirty="0"/>
              <a:t> and Sparse Foundational Models</a:t>
            </a:r>
          </a:p>
        </p:txBody>
      </p:sp>
      <p:sp>
        <p:nvSpPr>
          <p:cNvPr id="29" name="Text Placeholder 2">
            <a:extLst>
              <a:ext uri="{FF2B5EF4-FFF2-40B4-BE49-F238E27FC236}">
                <a16:creationId xmlns:a16="http://schemas.microsoft.com/office/drawing/2014/main" id="{EA1B0808-9583-03D7-96F3-8FE0C19E75C5}"/>
              </a:ext>
            </a:extLst>
          </p:cNvPr>
          <p:cNvSpPr txBox="1">
            <a:spLocks/>
          </p:cNvSpPr>
          <p:nvPr/>
        </p:nvSpPr>
        <p:spPr>
          <a:xfrm>
            <a:off x="8916292" y="2010568"/>
            <a:ext cx="2688604" cy="548640"/>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400" b="1" i="0">
                <a:latin typeface="Spezia Medium" pitchFamily="2" charset="77"/>
                <a:ea typeface="Helvetica Neue" panose="02000503000000020004" pitchFamily="2" charset="0"/>
                <a:cs typeface="Spezia Medium" pitchFamily="2" charset="77"/>
              </a:defRPr>
            </a:lvl1pPr>
            <a:lvl2pPr marL="685800" indent="-228600">
              <a:lnSpc>
                <a:spcPct val="100000"/>
              </a:lnSpc>
              <a:spcBef>
                <a:spcPts val="500"/>
              </a:spcBef>
              <a:buSzPct val="60000"/>
              <a:buFont typeface="Courier New" panose="02070309020205020404" pitchFamily="49" charset="0"/>
              <a:buChar char="o"/>
              <a:defRPr sz="1400" b="0" i="0">
                <a:latin typeface="Spezia" pitchFamily="2" charset="77"/>
                <a:ea typeface="Helvetica Neue" panose="02000503000000020004" pitchFamily="2" charset="0"/>
                <a:cs typeface="Spezia" pitchFamily="2" charset="77"/>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600" dirty="0"/>
              <a:t>Resulting in smaller, </a:t>
            </a:r>
          </a:p>
          <a:p>
            <a:r>
              <a:rPr lang="en-US" sz="1600" dirty="0"/>
              <a:t>faster models</a:t>
            </a:r>
          </a:p>
        </p:txBody>
      </p:sp>
      <p:sp>
        <p:nvSpPr>
          <p:cNvPr id="2" name="Text Placeholder 2">
            <a:extLst>
              <a:ext uri="{FF2B5EF4-FFF2-40B4-BE49-F238E27FC236}">
                <a16:creationId xmlns:a16="http://schemas.microsoft.com/office/drawing/2014/main" id="{CB15DE6A-C3FC-69AE-52C1-D90EB8F375C7}"/>
              </a:ext>
            </a:extLst>
          </p:cNvPr>
          <p:cNvSpPr txBox="1">
            <a:spLocks/>
          </p:cNvSpPr>
          <p:nvPr/>
        </p:nvSpPr>
        <p:spPr>
          <a:xfrm>
            <a:off x="601361" y="3052149"/>
            <a:ext cx="3167449" cy="2223880"/>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rgbClr val="0F161F"/>
                </a:solidFill>
                <a:latin typeface="Spezia"/>
                <a:cs typeface="Spezia"/>
              </a:rPr>
              <a:t>Reuse connections with pruning: &gt;2x further compression</a:t>
            </a:r>
            <a:br>
              <a:rPr lang="en-US" sz="1400" dirty="0">
                <a:solidFill>
                  <a:srgbClr val="0F161F"/>
                </a:solidFill>
                <a:latin typeface="Spezia"/>
                <a:cs typeface="Spezia"/>
              </a:rPr>
            </a:br>
            <a:endParaRPr lang="en-US" sz="1400" dirty="0">
              <a:solidFill>
                <a:srgbClr val="0F161F"/>
              </a:solidFill>
              <a:latin typeface="Spezia"/>
              <a:cs typeface="Spezia"/>
            </a:endParaRPr>
          </a:p>
          <a:p>
            <a:pPr>
              <a:lnSpc>
                <a:spcPct val="100000"/>
              </a:lnSpc>
              <a:spcBef>
                <a:spcPts val="0"/>
              </a:spcBef>
            </a:pPr>
            <a:r>
              <a:rPr lang="en-US" sz="1400" dirty="0">
                <a:solidFill>
                  <a:srgbClr val="0F161F"/>
                </a:solidFill>
                <a:latin typeface="Spezia"/>
                <a:cs typeface="Spezia"/>
              </a:rPr>
              <a:t>Reduce further with activation quantization – 2x reduction in cache storage</a:t>
            </a:r>
            <a:br>
              <a:rPr lang="en-US" sz="1400" dirty="0">
                <a:solidFill>
                  <a:srgbClr val="0F161F"/>
                </a:solidFill>
                <a:latin typeface="Spezia"/>
                <a:cs typeface="Spezia"/>
              </a:rPr>
            </a:br>
            <a:endParaRPr lang="en-US" sz="1400" dirty="0">
              <a:solidFill>
                <a:srgbClr val="0F161F"/>
              </a:solidFill>
              <a:latin typeface="Spezia"/>
              <a:cs typeface="Spezia"/>
            </a:endParaRPr>
          </a:p>
          <a:p>
            <a:pPr>
              <a:lnSpc>
                <a:spcPct val="100000"/>
              </a:lnSpc>
              <a:spcBef>
                <a:spcPts val="0"/>
              </a:spcBef>
            </a:pPr>
            <a:r>
              <a:rPr lang="en-US" sz="1400" dirty="0">
                <a:solidFill>
                  <a:srgbClr val="0F161F"/>
                </a:solidFill>
                <a:latin typeface="Spezia"/>
                <a:cs typeface="Spezia"/>
              </a:rPr>
              <a:t>Compound everything together, enabling faster memory access and faster compute for inference</a:t>
            </a:r>
          </a:p>
        </p:txBody>
      </p:sp>
      <p:sp>
        <p:nvSpPr>
          <p:cNvPr id="3" name="Text Placeholder 2">
            <a:extLst>
              <a:ext uri="{FF2B5EF4-FFF2-40B4-BE49-F238E27FC236}">
                <a16:creationId xmlns:a16="http://schemas.microsoft.com/office/drawing/2014/main" id="{738956A6-96F2-366F-EC3C-3B70B18536F4}"/>
              </a:ext>
            </a:extLst>
          </p:cNvPr>
          <p:cNvSpPr txBox="1">
            <a:spLocks/>
          </p:cNvSpPr>
          <p:nvPr/>
        </p:nvSpPr>
        <p:spPr>
          <a:xfrm>
            <a:off x="4397097" y="3052148"/>
            <a:ext cx="3597578" cy="2134013"/>
          </a:xfrm>
          <a:prstGeom prst="rect">
            <a:avLst/>
          </a:prstGeom>
        </p:spPr>
        <p:txBody>
          <a:bodyPr vert="horz" lIns="91440" tIns="45720" rIns="91440" bIns="45720" rtlCol="0" anchor="t">
            <a:noAutofit/>
          </a:bodyPr>
          <a:lstStyle>
            <a:defPPr>
              <a:defRPr lang="en-US"/>
            </a:defPPr>
            <a:lvl1pPr marL="228600" indent="-228600">
              <a:lnSpc>
                <a:spcPct val="150000"/>
              </a:lnSpc>
              <a:spcBef>
                <a:spcPts val="1000"/>
              </a:spcBef>
              <a:buSzPct val="130000"/>
              <a:buFont typeface="Arial" panose="020B0604020202020204" pitchFamily="34" charset="0"/>
              <a:buChar char="•"/>
              <a:defRPr sz="1600" b="0" i="0">
                <a:latin typeface="Spezia" pitchFamily="2" charset="77"/>
                <a:ea typeface="Helvetica Neue" panose="02000503000000020004" pitchFamily="2" charset="0"/>
                <a:cs typeface="Spezia" pitchFamily="2" charset="77"/>
              </a:defRPr>
            </a:lvl1pPr>
            <a:lvl2pPr marL="685800" lvl="1" indent="-228600">
              <a:lnSpc>
                <a:spcPct val="100000"/>
              </a:lnSpc>
              <a:spcBef>
                <a:spcPts val="0"/>
              </a:spcBef>
              <a:buSzPct val="60000"/>
              <a:buFont typeface="Courier New" panose="02070309020205020404" pitchFamily="49" charset="0"/>
              <a:buChar char="o"/>
              <a:defRPr sz="1400" b="0" i="0">
                <a:solidFill>
                  <a:srgbClr val="0F161F"/>
                </a:solidFill>
                <a:latin typeface="Spezia"/>
                <a:ea typeface="Helvetica Neue" panose="02000503000000020004" pitchFamily="2" charset="0"/>
                <a:cs typeface="Spezia"/>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sz="1400" dirty="0">
                <a:latin typeface="Spezia"/>
                <a:cs typeface="Spezia"/>
              </a:rPr>
              <a:t>Neural Magic open sourced both</a:t>
            </a:r>
            <a:br>
              <a:rPr lang="en-US" sz="1400" dirty="0"/>
            </a:br>
            <a:endParaRPr lang="en-US" sz="1400" dirty="0"/>
          </a:p>
          <a:p>
            <a:pPr>
              <a:lnSpc>
                <a:spcPct val="100000"/>
              </a:lnSpc>
            </a:pPr>
            <a:r>
              <a:rPr lang="en-US" sz="1400" dirty="0" err="1">
                <a:latin typeface="Spezia"/>
                <a:cs typeface="Spezia"/>
              </a:rPr>
              <a:t>SparseGPT</a:t>
            </a:r>
            <a:r>
              <a:rPr lang="en-US" sz="1400" dirty="0">
                <a:latin typeface="Spezia"/>
                <a:cs typeface="Spezia"/>
              </a:rPr>
              <a:t>: The first algorithm to prune LLMs to 50% or more with one-shot</a:t>
            </a:r>
            <a:br>
              <a:rPr lang="en-US" sz="1400" dirty="0"/>
            </a:br>
            <a:endParaRPr lang="en-US" sz="1400" dirty="0"/>
          </a:p>
          <a:p>
            <a:pPr>
              <a:lnSpc>
                <a:spcPct val="100000"/>
              </a:lnSpc>
            </a:pPr>
            <a:r>
              <a:rPr lang="en-US" sz="1400" dirty="0">
                <a:latin typeface="Spezia"/>
                <a:cs typeface="Spezia"/>
              </a:rPr>
              <a:t>Sparse Llama-2 7B: </a:t>
            </a:r>
            <a:r>
              <a:rPr lang="en-US" sz="1400" dirty="0" err="1">
                <a:latin typeface="Spezia"/>
                <a:cs typeface="Spezia"/>
              </a:rPr>
              <a:t>SparseGPT</a:t>
            </a:r>
            <a:r>
              <a:rPr lang="en-US" sz="1400" dirty="0">
                <a:latin typeface="Spezia"/>
                <a:cs typeface="Spezia"/>
              </a:rPr>
              <a:t> + further pretraining = ready to use, compressed LLMs for your use case </a:t>
            </a:r>
          </a:p>
        </p:txBody>
      </p:sp>
      <p:sp>
        <p:nvSpPr>
          <p:cNvPr id="4" name="Text Placeholder 2">
            <a:extLst>
              <a:ext uri="{FF2B5EF4-FFF2-40B4-BE49-F238E27FC236}">
                <a16:creationId xmlns:a16="http://schemas.microsoft.com/office/drawing/2014/main" id="{16F72AFB-3A97-CEC3-ACE8-DDA21CE065B4}"/>
              </a:ext>
            </a:extLst>
          </p:cNvPr>
          <p:cNvSpPr txBox="1">
            <a:spLocks/>
          </p:cNvSpPr>
          <p:nvPr/>
        </p:nvSpPr>
        <p:spPr>
          <a:xfrm>
            <a:off x="8325595" y="3052148"/>
            <a:ext cx="3385626" cy="1146037"/>
          </a:xfrm>
          <a:prstGeom prst="rect">
            <a:avLst/>
          </a:prstGeom>
        </p:spPr>
        <p:txBody>
          <a:bodyPr vert="horz" lIns="91440" tIns="45720" rIns="91440" bIns="45720" rtlCol="0" anchor="t">
            <a:noAutofit/>
          </a:bodyPr>
          <a:lstStyle>
            <a:defPPr>
              <a:defRPr lang="en-US"/>
            </a:defPPr>
            <a:lvl1pPr marL="228600" indent="-228600">
              <a:lnSpc>
                <a:spcPct val="100000"/>
              </a:lnSpc>
              <a:spcBef>
                <a:spcPts val="1000"/>
              </a:spcBef>
              <a:buSzPct val="130000"/>
              <a:buFont typeface="Arial" panose="020B0604020202020204" pitchFamily="34" charset="0"/>
              <a:buChar char="•"/>
              <a:defRPr sz="1400" b="0" i="0">
                <a:latin typeface="Spezia" pitchFamily="2" charset="77"/>
                <a:ea typeface="Helvetica Neue" panose="02000503000000020004" pitchFamily="2" charset="0"/>
                <a:cs typeface="Spezia" pitchFamily="2" charset="77"/>
              </a:defRPr>
            </a:lvl1pPr>
            <a:lvl2pPr marL="685800" lvl="1" indent="-228600">
              <a:lnSpc>
                <a:spcPct val="100000"/>
              </a:lnSpc>
              <a:spcBef>
                <a:spcPts val="0"/>
              </a:spcBef>
              <a:buSzPct val="60000"/>
              <a:buFont typeface="Courier New" panose="02070309020205020404" pitchFamily="49" charset="0"/>
              <a:buChar char="o"/>
              <a:defRPr sz="1400" b="0" i="0">
                <a:solidFill>
                  <a:srgbClr val="0F161F"/>
                </a:solidFill>
                <a:latin typeface="Spezia"/>
                <a:ea typeface="Helvetica Neue" panose="02000503000000020004" pitchFamily="2" charset="0"/>
                <a:cs typeface="Spezia"/>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8x reduction in memory usage</a:t>
            </a:r>
          </a:p>
          <a:p>
            <a:r>
              <a:rPr lang="en-US" dirty="0"/>
              <a:t>7x faster TPOT (time per output token)</a:t>
            </a:r>
          </a:p>
        </p:txBody>
      </p:sp>
    </p:spTree>
    <p:extLst>
      <p:ext uri="{BB962C8B-B14F-4D97-AF65-F5344CB8AC3E}">
        <p14:creationId xmlns:p14="http://schemas.microsoft.com/office/powerpoint/2010/main" val="159302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up)">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up)">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up)">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up)">
                                      <p:cBhvr>
                                        <p:cTn id="40" dur="5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up)">
                                      <p:cBhvr>
                                        <p:cTn id="45" dur="500"/>
                                        <p:tgtEl>
                                          <p:spTgt spid="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up)">
                                      <p:cBhvr>
                                        <p:cTn id="50" dur="500"/>
                                        <p:tgtEl>
                                          <p:spTgt spid="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
                                            <p:txEl>
                                              <p:pRg st="0" end="0"/>
                                            </p:txEl>
                                          </p:spTgt>
                                        </p:tgtEl>
                                        <p:attrNameLst>
                                          <p:attrName>style.visibility</p:attrName>
                                        </p:attrNameLst>
                                      </p:cBhvr>
                                      <p:to>
                                        <p:strVal val="visible"/>
                                      </p:to>
                                    </p:set>
                                    <p:animEffect transition="in" filter="wipe(up)">
                                      <p:cBhvr>
                                        <p:cTn id="64" dur="500"/>
                                        <p:tgtEl>
                                          <p:spTgt spid="4">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4">
                                            <p:txEl>
                                              <p:pRg st="1" end="1"/>
                                            </p:txEl>
                                          </p:spTgt>
                                        </p:tgtEl>
                                        <p:attrNameLst>
                                          <p:attrName>style.visibility</p:attrName>
                                        </p:attrNameLst>
                                      </p:cBhvr>
                                      <p:to>
                                        <p:strVal val="visible"/>
                                      </p:to>
                                    </p:set>
                                    <p:animEffect transition="in" filter="wipe(up)">
                                      <p:cBhvr>
                                        <p:cTn id="6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9" grpId="0"/>
      <p:bldP spid="2" grpId="0" build="p"/>
      <p:bldP spid="3" grpId="0" build="p"/>
      <p:bldP spid="4" grpId="0" build="p"/>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5" name="Freeform 15">
            <a:extLst>
              <a:ext uri="{FF2B5EF4-FFF2-40B4-BE49-F238E27FC236}">
                <a16:creationId xmlns:a16="http://schemas.microsoft.com/office/drawing/2014/main" id="{33E57F30-1215-3DE1-53AF-9E56231734B4}"/>
              </a:ext>
            </a:extLst>
          </p:cNvPr>
          <p:cNvSpPr>
            <a:spLocks/>
          </p:cNvSpPr>
          <p:nvPr/>
        </p:nvSpPr>
        <p:spPr>
          <a:xfrm>
            <a:off x="36632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3" name="Title 2">
            <a:extLst>
              <a:ext uri="{FF2B5EF4-FFF2-40B4-BE49-F238E27FC236}">
                <a16:creationId xmlns:a16="http://schemas.microsoft.com/office/drawing/2014/main" id="{0D203EB6-9A5B-6AA0-5A9A-D1BBA0E7365E}"/>
              </a:ext>
            </a:extLst>
          </p:cNvPr>
          <p:cNvSpPr>
            <a:spLocks noGrp="1"/>
          </p:cNvSpPr>
          <p:nvPr>
            <p:ph type="title"/>
          </p:nvPr>
        </p:nvSpPr>
        <p:spPr/>
        <p:txBody>
          <a:bodyPr/>
          <a:lstStyle/>
          <a:p>
            <a:r>
              <a:rPr lang="en">
                <a:latin typeface="Spezia Medium"/>
                <a:cs typeface="Spezia Medium"/>
              </a:rPr>
              <a:t>Revamped Performance with LLM Sparsification</a:t>
            </a:r>
            <a:endParaRPr lang="en-US"/>
          </a:p>
        </p:txBody>
      </p:sp>
      <p:pic>
        <p:nvPicPr>
          <p:cNvPr id="6" name="Picture 5">
            <a:extLst>
              <a:ext uri="{FF2B5EF4-FFF2-40B4-BE49-F238E27FC236}">
                <a16:creationId xmlns:a16="http://schemas.microsoft.com/office/drawing/2014/main" id="{CDB04ECB-D2C2-E189-800E-C0969ECDDBBA}"/>
              </a:ext>
            </a:extLst>
          </p:cNvPr>
          <p:cNvPicPr>
            <a:picLocks noChangeAspect="1"/>
          </p:cNvPicPr>
          <p:nvPr/>
        </p:nvPicPr>
        <p:blipFill>
          <a:blip r:embed="rId3"/>
          <a:stretch>
            <a:fillRect/>
          </a:stretch>
        </p:blipFill>
        <p:spPr>
          <a:xfrm>
            <a:off x="561372" y="1507882"/>
            <a:ext cx="5205717" cy="4492104"/>
          </a:xfrm>
          <a:prstGeom prst="rect">
            <a:avLst/>
          </a:prstGeom>
        </p:spPr>
      </p:pic>
      <p:pic>
        <p:nvPicPr>
          <p:cNvPr id="7" name="Picture 6">
            <a:extLst>
              <a:ext uri="{FF2B5EF4-FFF2-40B4-BE49-F238E27FC236}">
                <a16:creationId xmlns:a16="http://schemas.microsoft.com/office/drawing/2014/main" id="{6347C72E-3478-B8AA-4D42-103D6955BEF1}"/>
              </a:ext>
            </a:extLst>
          </p:cNvPr>
          <p:cNvPicPr>
            <a:picLocks noChangeAspect="1"/>
          </p:cNvPicPr>
          <p:nvPr/>
        </p:nvPicPr>
        <p:blipFill>
          <a:blip r:embed="rId4"/>
          <a:stretch>
            <a:fillRect/>
          </a:stretch>
        </p:blipFill>
        <p:spPr>
          <a:xfrm>
            <a:off x="6424911" y="1507882"/>
            <a:ext cx="5205717" cy="4492104"/>
          </a:xfrm>
          <a:prstGeom prst="rect">
            <a:avLst/>
          </a:prstGeom>
        </p:spPr>
      </p:pic>
    </p:spTree>
    <p:extLst>
      <p:ext uri="{BB962C8B-B14F-4D97-AF65-F5344CB8AC3E}">
        <p14:creationId xmlns:p14="http://schemas.microsoft.com/office/powerpoint/2010/main" val="339346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0" name="Graphic 19">
            <a:extLst>
              <a:ext uri="{FF2B5EF4-FFF2-40B4-BE49-F238E27FC236}">
                <a16:creationId xmlns:a16="http://schemas.microsoft.com/office/drawing/2014/main" id="{679EE6EB-7024-CB42-D14B-47231F5E4A4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503" y="1841829"/>
            <a:ext cx="11973783" cy="3951047"/>
          </a:xfrm>
          <a:prstGeom prst="rect">
            <a:avLst/>
          </a:prstGeom>
        </p:spPr>
      </p:pic>
      <p:sp>
        <p:nvSpPr>
          <p:cNvPr id="3" name="Title 2">
            <a:extLst>
              <a:ext uri="{FF2B5EF4-FFF2-40B4-BE49-F238E27FC236}">
                <a16:creationId xmlns:a16="http://schemas.microsoft.com/office/drawing/2014/main" id="{D234AD79-3966-26E2-AEF8-818ADBA9AE62}"/>
              </a:ext>
            </a:extLst>
          </p:cNvPr>
          <p:cNvSpPr>
            <a:spLocks noGrp="1"/>
          </p:cNvSpPr>
          <p:nvPr>
            <p:ph type="title"/>
          </p:nvPr>
        </p:nvSpPr>
        <p:spPr/>
        <p:txBody>
          <a:bodyPr/>
          <a:lstStyle/>
          <a:p>
            <a:r>
              <a:rPr lang="en">
                <a:latin typeface="Spezia Medium"/>
                <a:cs typeface="Spezia Medium"/>
              </a:rPr>
              <a:t>LLM Sparsification in Action</a:t>
            </a:r>
            <a:endParaRPr lang="en-US"/>
          </a:p>
        </p:txBody>
      </p:sp>
      <p:pic>
        <p:nvPicPr>
          <p:cNvPr id="6" name="cerebras-comparison-v6.mp4">
            <a:hlinkClick r:id="" action="ppaction://media"/>
            <a:extLst>
              <a:ext uri="{FF2B5EF4-FFF2-40B4-BE49-F238E27FC236}">
                <a16:creationId xmlns:a16="http://schemas.microsoft.com/office/drawing/2014/main" id="{AD3D7B59-69B6-E68E-8163-F452A2CB6E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13040" b="14829"/>
          <a:stretch/>
        </p:blipFill>
        <p:spPr>
          <a:xfrm>
            <a:off x="240502" y="2308069"/>
            <a:ext cx="11710996" cy="2856462"/>
          </a:xfrm>
          <a:prstGeom prst="rect">
            <a:avLst/>
          </a:prstGeom>
        </p:spPr>
      </p:pic>
    </p:spTree>
    <p:extLst>
      <p:ext uri="{BB962C8B-B14F-4D97-AF65-F5344CB8AC3E}">
        <p14:creationId xmlns:p14="http://schemas.microsoft.com/office/powerpoint/2010/main" val="361385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Title 2">
            <a:extLst>
              <a:ext uri="{FF2B5EF4-FFF2-40B4-BE49-F238E27FC236}">
                <a16:creationId xmlns:a16="http://schemas.microsoft.com/office/drawing/2014/main" id="{B890372B-64C1-5D2A-FFCB-400BBF5E45B9}"/>
              </a:ext>
            </a:extLst>
          </p:cNvPr>
          <p:cNvSpPr>
            <a:spLocks noGrp="1"/>
          </p:cNvSpPr>
          <p:nvPr>
            <p:ph type="title"/>
          </p:nvPr>
        </p:nvSpPr>
        <p:spPr>
          <a:xfrm>
            <a:off x="366324" y="501235"/>
            <a:ext cx="3280644" cy="489365"/>
          </a:xfrm>
        </p:spPr>
        <p:txBody>
          <a:bodyPr/>
          <a:lstStyle/>
          <a:p>
            <a:r>
              <a:rPr lang="en"/>
              <a:t>Key Takeaways</a:t>
            </a:r>
            <a:endParaRPr lang="en-US"/>
          </a:p>
        </p:txBody>
      </p:sp>
      <p:grpSp>
        <p:nvGrpSpPr>
          <p:cNvPr id="46" name="Group 45">
            <a:extLst>
              <a:ext uri="{FF2B5EF4-FFF2-40B4-BE49-F238E27FC236}">
                <a16:creationId xmlns:a16="http://schemas.microsoft.com/office/drawing/2014/main" id="{2A63CDB9-060E-1E15-A207-9087FF579A96}"/>
              </a:ext>
            </a:extLst>
          </p:cNvPr>
          <p:cNvGrpSpPr/>
          <p:nvPr/>
        </p:nvGrpSpPr>
        <p:grpSpPr>
          <a:xfrm>
            <a:off x="8648933" y="1735351"/>
            <a:ext cx="2007166" cy="3677994"/>
            <a:chOff x="8648933" y="1711047"/>
            <a:chExt cx="2007166" cy="3677994"/>
          </a:xfrm>
        </p:grpSpPr>
        <p:sp>
          <p:nvSpPr>
            <p:cNvPr id="37" name="Freeform 36">
              <a:extLst>
                <a:ext uri="{FF2B5EF4-FFF2-40B4-BE49-F238E27FC236}">
                  <a16:creationId xmlns:a16="http://schemas.microsoft.com/office/drawing/2014/main" id="{1C2783FA-010F-5F3E-0190-EAC2F5EFF3CC}"/>
                </a:ext>
              </a:extLst>
            </p:cNvPr>
            <p:cNvSpPr/>
            <p:nvPr/>
          </p:nvSpPr>
          <p:spPr>
            <a:xfrm>
              <a:off x="8648933" y="1711047"/>
              <a:ext cx="2007166" cy="3677994"/>
            </a:xfrm>
            <a:custGeom>
              <a:avLst/>
              <a:gdLst>
                <a:gd name="connsiteX0" fmla="*/ 1003584 w 2007166"/>
                <a:gd name="connsiteY0" fmla="*/ 0 h 3677994"/>
                <a:gd name="connsiteX1" fmla="*/ 2001985 w 2007166"/>
                <a:gd name="connsiteY1" fmla="*/ 900972 h 3677994"/>
                <a:gd name="connsiteX2" fmla="*/ 2007075 w 2007166"/>
                <a:gd name="connsiteY2" fmla="*/ 1001769 h 3677994"/>
                <a:gd name="connsiteX3" fmla="*/ 2007163 w 2007166"/>
                <a:gd name="connsiteY3" fmla="*/ 1002172 h 3677994"/>
                <a:gd name="connsiteX4" fmla="*/ 2007163 w 2007166"/>
                <a:gd name="connsiteY4" fmla="*/ 1003522 h 3677994"/>
                <a:gd name="connsiteX5" fmla="*/ 2007166 w 2007166"/>
                <a:gd name="connsiteY5" fmla="*/ 1003582 h 3677994"/>
                <a:gd name="connsiteX6" fmla="*/ 2007163 w 2007166"/>
                <a:gd name="connsiteY6" fmla="*/ 1003642 h 3677994"/>
                <a:gd name="connsiteX7" fmla="*/ 2007163 w 2007166"/>
                <a:gd name="connsiteY7" fmla="*/ 2122327 h 3677994"/>
                <a:gd name="connsiteX8" fmla="*/ 2007166 w 2007166"/>
                <a:gd name="connsiteY8" fmla="*/ 2122342 h 3677994"/>
                <a:gd name="connsiteX9" fmla="*/ 2007166 w 2007166"/>
                <a:gd name="connsiteY9" fmla="*/ 3018899 h 3677994"/>
                <a:gd name="connsiteX10" fmla="*/ 2007166 w 2007166"/>
                <a:gd name="connsiteY10" fmla="*/ 3242059 h 3677994"/>
                <a:gd name="connsiteX11" fmla="*/ 2007166 w 2007166"/>
                <a:gd name="connsiteY11" fmla="*/ 3546172 h 3677994"/>
                <a:gd name="connsiteX12" fmla="*/ 1875344 w 2007166"/>
                <a:gd name="connsiteY12" fmla="*/ 3677994 h 3677994"/>
                <a:gd name="connsiteX13" fmla="*/ 131822 w 2007166"/>
                <a:gd name="connsiteY13" fmla="*/ 3677994 h 3677994"/>
                <a:gd name="connsiteX14" fmla="*/ 0 w 2007166"/>
                <a:gd name="connsiteY14" fmla="*/ 3546172 h 3677994"/>
                <a:gd name="connsiteX15" fmla="*/ 0 w 2007166"/>
                <a:gd name="connsiteY15" fmla="*/ 3242059 h 3677994"/>
                <a:gd name="connsiteX16" fmla="*/ 0 w 2007166"/>
                <a:gd name="connsiteY16" fmla="*/ 3200554 h 3677994"/>
                <a:gd name="connsiteX17" fmla="*/ 0 w 2007166"/>
                <a:gd name="connsiteY17" fmla="*/ 3170357 h 3677994"/>
                <a:gd name="connsiteX18" fmla="*/ 0 w 2007166"/>
                <a:gd name="connsiteY18" fmla="*/ 3018899 h 3677994"/>
                <a:gd name="connsiteX19" fmla="*/ 0 w 2007166"/>
                <a:gd name="connsiteY19" fmla="*/ 2122342 h 3677994"/>
                <a:gd name="connsiteX20" fmla="*/ 0 w 2007166"/>
                <a:gd name="connsiteY20" fmla="*/ 1002172 h 3677994"/>
                <a:gd name="connsiteX21" fmla="*/ 95 w 2007166"/>
                <a:gd name="connsiteY21" fmla="*/ 1001740 h 3677994"/>
                <a:gd name="connsiteX22" fmla="*/ 5184 w 2007166"/>
                <a:gd name="connsiteY22" fmla="*/ 900972 h 3677994"/>
                <a:gd name="connsiteX23" fmla="*/ 1003584 w 2007166"/>
                <a:gd name="connsiteY23" fmla="*/ 0 h 367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7166" h="3677994">
                  <a:moveTo>
                    <a:pt x="1003584" y="0"/>
                  </a:moveTo>
                  <a:cubicBezTo>
                    <a:pt x="1523206" y="0"/>
                    <a:pt x="1950591" y="394909"/>
                    <a:pt x="2001985" y="900972"/>
                  </a:cubicBezTo>
                  <a:lnTo>
                    <a:pt x="2007075" y="1001769"/>
                  </a:lnTo>
                  <a:lnTo>
                    <a:pt x="2007163" y="1002172"/>
                  </a:lnTo>
                  <a:lnTo>
                    <a:pt x="2007163" y="1003522"/>
                  </a:lnTo>
                  <a:lnTo>
                    <a:pt x="2007166" y="1003582"/>
                  </a:lnTo>
                  <a:lnTo>
                    <a:pt x="2007163" y="1003642"/>
                  </a:lnTo>
                  <a:lnTo>
                    <a:pt x="2007163" y="2122327"/>
                  </a:lnTo>
                  <a:lnTo>
                    <a:pt x="2007166" y="2122342"/>
                  </a:lnTo>
                  <a:lnTo>
                    <a:pt x="2007166" y="3018899"/>
                  </a:lnTo>
                  <a:lnTo>
                    <a:pt x="2007166" y="3242059"/>
                  </a:lnTo>
                  <a:lnTo>
                    <a:pt x="2007166" y="3546172"/>
                  </a:lnTo>
                  <a:cubicBezTo>
                    <a:pt x="2007166" y="3618975"/>
                    <a:pt x="1948147" y="3677994"/>
                    <a:pt x="1875344" y="3677994"/>
                  </a:cubicBezTo>
                  <a:lnTo>
                    <a:pt x="131822" y="3677994"/>
                  </a:lnTo>
                  <a:cubicBezTo>
                    <a:pt x="59019" y="3677994"/>
                    <a:pt x="0" y="3618975"/>
                    <a:pt x="0" y="3546172"/>
                  </a:cubicBezTo>
                  <a:lnTo>
                    <a:pt x="0" y="3242059"/>
                  </a:lnTo>
                  <a:lnTo>
                    <a:pt x="0" y="3200554"/>
                  </a:lnTo>
                  <a:lnTo>
                    <a:pt x="0" y="3170357"/>
                  </a:lnTo>
                  <a:lnTo>
                    <a:pt x="0" y="3018899"/>
                  </a:lnTo>
                  <a:lnTo>
                    <a:pt x="0" y="2122342"/>
                  </a:lnTo>
                  <a:lnTo>
                    <a:pt x="0" y="1002172"/>
                  </a:lnTo>
                  <a:lnTo>
                    <a:pt x="95" y="1001740"/>
                  </a:lnTo>
                  <a:lnTo>
                    <a:pt x="5184" y="900972"/>
                  </a:lnTo>
                  <a:cubicBezTo>
                    <a:pt x="56577" y="394909"/>
                    <a:pt x="483963" y="0"/>
                    <a:pt x="1003584" y="0"/>
                  </a:cubicBezTo>
                  <a:close/>
                </a:path>
              </a:pathLst>
            </a:custGeom>
            <a:solidFill>
              <a:schemeClr val="bg1"/>
            </a:solidFill>
            <a:ln w="9525">
              <a:solidFill>
                <a:schemeClr val="accent1">
                  <a:shade val="15000"/>
                  <a:alpha val="20117"/>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F4C8635B-C642-B86B-3151-D9AEB78BC2BD}"/>
                </a:ext>
              </a:extLst>
            </p:cNvPr>
            <p:cNvSpPr/>
            <p:nvPr/>
          </p:nvSpPr>
          <p:spPr>
            <a:xfrm>
              <a:off x="8744234" y="1780497"/>
              <a:ext cx="1824694" cy="1824694"/>
            </a:xfrm>
            <a:prstGeom prst="ellipse">
              <a:avLst/>
            </a:prstGeom>
            <a:solidFill>
              <a:srgbClr val="FF8228"/>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2775861-14F1-5110-CAA1-00DBEB561D21}"/>
                </a:ext>
              </a:extLst>
            </p:cNvPr>
            <p:cNvSpPr txBox="1"/>
            <p:nvPr/>
          </p:nvSpPr>
          <p:spPr>
            <a:xfrm>
              <a:off x="8792536" y="3954864"/>
              <a:ext cx="1719960" cy="1169551"/>
            </a:xfrm>
            <a:prstGeom prst="rect">
              <a:avLst/>
            </a:prstGeom>
            <a:noFill/>
          </p:spPr>
          <p:txBody>
            <a:bodyPr wrap="square" lIns="91440" tIns="45720" rIns="91440" bIns="45720" rtlCol="0" anchor="t">
              <a:spAutoFit/>
            </a:bodyPr>
            <a:lstStyle>
              <a:defPPr>
                <a:defRPr lang="en-US"/>
              </a:defPPr>
              <a:lvl1pPr algn="ctr">
                <a:defRPr sz="1600">
                  <a:latin typeface="Spezia" pitchFamily="2" charset="77"/>
                  <a:cs typeface="Spezia" pitchFamily="2" charset="77"/>
                </a:defRPr>
              </a:lvl1pPr>
            </a:lstStyle>
            <a:p>
              <a:r>
                <a:rPr lang="en-US" sz="1400" b="1" dirty="0">
                  <a:latin typeface="Spezia"/>
                  <a:cs typeface="Spezia"/>
                </a:rPr>
                <a:t>Cost savings for throughput-based LLM use cases such as summarization</a:t>
              </a:r>
              <a:endParaRPr lang="en-US" sz="1400" b="1" dirty="0"/>
            </a:p>
          </p:txBody>
        </p:sp>
        <p:sp>
          <p:nvSpPr>
            <p:cNvPr id="26" name="TextBox 25">
              <a:extLst>
                <a:ext uri="{FF2B5EF4-FFF2-40B4-BE49-F238E27FC236}">
                  <a16:creationId xmlns:a16="http://schemas.microsoft.com/office/drawing/2014/main" id="{7F07A290-B1B5-6126-5475-8DCD6DA733EE}"/>
                </a:ext>
              </a:extLst>
            </p:cNvPr>
            <p:cNvSpPr txBox="1"/>
            <p:nvPr/>
          </p:nvSpPr>
          <p:spPr>
            <a:xfrm>
              <a:off x="8729199" y="2374052"/>
              <a:ext cx="1854764" cy="707886"/>
            </a:xfrm>
            <a:prstGeom prst="rect">
              <a:avLst/>
            </a:prstGeom>
            <a:noFill/>
          </p:spPr>
          <p:txBody>
            <a:bodyPr wrap="square" lIns="91440" tIns="45720" rIns="91440" bIns="45720" rtlCol="0" anchor="t">
              <a:spAutoFit/>
            </a:bodyPr>
            <a:lstStyle/>
            <a:p>
              <a:pPr algn="ctr"/>
              <a:r>
                <a:rPr lang="en-US" sz="4000" spc="-300" dirty="0">
                  <a:latin typeface="Spezia Medium"/>
                  <a:cs typeface="Spezia Medium"/>
                </a:rPr>
                <a:t>700%</a:t>
              </a:r>
              <a:endParaRPr lang="en-US" spc="-300" dirty="0">
                <a:latin typeface="Spezia Medium"/>
                <a:cs typeface="Spezia Medium"/>
              </a:endParaRPr>
            </a:p>
          </p:txBody>
        </p:sp>
      </p:grpSp>
      <p:grpSp>
        <p:nvGrpSpPr>
          <p:cNvPr id="43" name="Group 42">
            <a:extLst>
              <a:ext uri="{FF2B5EF4-FFF2-40B4-BE49-F238E27FC236}">
                <a16:creationId xmlns:a16="http://schemas.microsoft.com/office/drawing/2014/main" id="{04628DA9-F514-A61E-9627-194B943093AA}"/>
              </a:ext>
            </a:extLst>
          </p:cNvPr>
          <p:cNvGrpSpPr/>
          <p:nvPr/>
        </p:nvGrpSpPr>
        <p:grpSpPr>
          <a:xfrm>
            <a:off x="1535901" y="1735351"/>
            <a:ext cx="2007684" cy="3677994"/>
            <a:chOff x="1535901" y="1711047"/>
            <a:chExt cx="2007684" cy="3677994"/>
          </a:xfrm>
        </p:grpSpPr>
        <p:sp>
          <p:nvSpPr>
            <p:cNvPr id="34" name="Freeform 33">
              <a:extLst>
                <a:ext uri="{FF2B5EF4-FFF2-40B4-BE49-F238E27FC236}">
                  <a16:creationId xmlns:a16="http://schemas.microsoft.com/office/drawing/2014/main" id="{DD8BE1B6-7698-6444-9778-DB4BCC44971C}"/>
                </a:ext>
              </a:extLst>
            </p:cNvPr>
            <p:cNvSpPr/>
            <p:nvPr/>
          </p:nvSpPr>
          <p:spPr>
            <a:xfrm>
              <a:off x="1536419" y="1711047"/>
              <a:ext cx="2007166" cy="3677994"/>
            </a:xfrm>
            <a:custGeom>
              <a:avLst/>
              <a:gdLst>
                <a:gd name="connsiteX0" fmla="*/ 1003584 w 2007166"/>
                <a:gd name="connsiteY0" fmla="*/ 0 h 3677994"/>
                <a:gd name="connsiteX1" fmla="*/ 2001985 w 2007166"/>
                <a:gd name="connsiteY1" fmla="*/ 900972 h 3677994"/>
                <a:gd name="connsiteX2" fmla="*/ 2007075 w 2007166"/>
                <a:gd name="connsiteY2" fmla="*/ 1001769 h 3677994"/>
                <a:gd name="connsiteX3" fmla="*/ 2007163 w 2007166"/>
                <a:gd name="connsiteY3" fmla="*/ 1002172 h 3677994"/>
                <a:gd name="connsiteX4" fmla="*/ 2007163 w 2007166"/>
                <a:gd name="connsiteY4" fmla="*/ 1003522 h 3677994"/>
                <a:gd name="connsiteX5" fmla="*/ 2007166 w 2007166"/>
                <a:gd name="connsiteY5" fmla="*/ 1003582 h 3677994"/>
                <a:gd name="connsiteX6" fmla="*/ 2007163 w 2007166"/>
                <a:gd name="connsiteY6" fmla="*/ 1003642 h 3677994"/>
                <a:gd name="connsiteX7" fmla="*/ 2007163 w 2007166"/>
                <a:gd name="connsiteY7" fmla="*/ 2122327 h 3677994"/>
                <a:gd name="connsiteX8" fmla="*/ 2007166 w 2007166"/>
                <a:gd name="connsiteY8" fmla="*/ 2122342 h 3677994"/>
                <a:gd name="connsiteX9" fmla="*/ 2007166 w 2007166"/>
                <a:gd name="connsiteY9" fmla="*/ 3018899 h 3677994"/>
                <a:gd name="connsiteX10" fmla="*/ 2007166 w 2007166"/>
                <a:gd name="connsiteY10" fmla="*/ 3242059 h 3677994"/>
                <a:gd name="connsiteX11" fmla="*/ 2007166 w 2007166"/>
                <a:gd name="connsiteY11" fmla="*/ 3546172 h 3677994"/>
                <a:gd name="connsiteX12" fmla="*/ 1875344 w 2007166"/>
                <a:gd name="connsiteY12" fmla="*/ 3677994 h 3677994"/>
                <a:gd name="connsiteX13" fmla="*/ 131822 w 2007166"/>
                <a:gd name="connsiteY13" fmla="*/ 3677994 h 3677994"/>
                <a:gd name="connsiteX14" fmla="*/ 0 w 2007166"/>
                <a:gd name="connsiteY14" fmla="*/ 3546172 h 3677994"/>
                <a:gd name="connsiteX15" fmla="*/ 0 w 2007166"/>
                <a:gd name="connsiteY15" fmla="*/ 3242059 h 3677994"/>
                <a:gd name="connsiteX16" fmla="*/ 0 w 2007166"/>
                <a:gd name="connsiteY16" fmla="*/ 3200554 h 3677994"/>
                <a:gd name="connsiteX17" fmla="*/ 0 w 2007166"/>
                <a:gd name="connsiteY17" fmla="*/ 3170357 h 3677994"/>
                <a:gd name="connsiteX18" fmla="*/ 0 w 2007166"/>
                <a:gd name="connsiteY18" fmla="*/ 3018899 h 3677994"/>
                <a:gd name="connsiteX19" fmla="*/ 0 w 2007166"/>
                <a:gd name="connsiteY19" fmla="*/ 2122342 h 3677994"/>
                <a:gd name="connsiteX20" fmla="*/ 0 w 2007166"/>
                <a:gd name="connsiteY20" fmla="*/ 1002172 h 3677994"/>
                <a:gd name="connsiteX21" fmla="*/ 95 w 2007166"/>
                <a:gd name="connsiteY21" fmla="*/ 1001740 h 3677994"/>
                <a:gd name="connsiteX22" fmla="*/ 5184 w 2007166"/>
                <a:gd name="connsiteY22" fmla="*/ 900972 h 3677994"/>
                <a:gd name="connsiteX23" fmla="*/ 1003584 w 2007166"/>
                <a:gd name="connsiteY23" fmla="*/ 0 h 367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7166" h="3677994">
                  <a:moveTo>
                    <a:pt x="1003584" y="0"/>
                  </a:moveTo>
                  <a:cubicBezTo>
                    <a:pt x="1523206" y="0"/>
                    <a:pt x="1950591" y="394909"/>
                    <a:pt x="2001985" y="900972"/>
                  </a:cubicBezTo>
                  <a:lnTo>
                    <a:pt x="2007075" y="1001769"/>
                  </a:lnTo>
                  <a:lnTo>
                    <a:pt x="2007163" y="1002172"/>
                  </a:lnTo>
                  <a:lnTo>
                    <a:pt x="2007163" y="1003522"/>
                  </a:lnTo>
                  <a:lnTo>
                    <a:pt x="2007166" y="1003582"/>
                  </a:lnTo>
                  <a:lnTo>
                    <a:pt x="2007163" y="1003642"/>
                  </a:lnTo>
                  <a:lnTo>
                    <a:pt x="2007163" y="2122327"/>
                  </a:lnTo>
                  <a:lnTo>
                    <a:pt x="2007166" y="2122342"/>
                  </a:lnTo>
                  <a:lnTo>
                    <a:pt x="2007166" y="3018899"/>
                  </a:lnTo>
                  <a:lnTo>
                    <a:pt x="2007166" y="3242059"/>
                  </a:lnTo>
                  <a:lnTo>
                    <a:pt x="2007166" y="3546172"/>
                  </a:lnTo>
                  <a:cubicBezTo>
                    <a:pt x="2007166" y="3618975"/>
                    <a:pt x="1948147" y="3677994"/>
                    <a:pt x="1875344" y="3677994"/>
                  </a:cubicBezTo>
                  <a:lnTo>
                    <a:pt x="131822" y="3677994"/>
                  </a:lnTo>
                  <a:cubicBezTo>
                    <a:pt x="59019" y="3677994"/>
                    <a:pt x="0" y="3618975"/>
                    <a:pt x="0" y="3546172"/>
                  </a:cubicBezTo>
                  <a:lnTo>
                    <a:pt x="0" y="3242059"/>
                  </a:lnTo>
                  <a:lnTo>
                    <a:pt x="0" y="3200554"/>
                  </a:lnTo>
                  <a:lnTo>
                    <a:pt x="0" y="3170357"/>
                  </a:lnTo>
                  <a:lnTo>
                    <a:pt x="0" y="3018899"/>
                  </a:lnTo>
                  <a:lnTo>
                    <a:pt x="0" y="2122342"/>
                  </a:lnTo>
                  <a:lnTo>
                    <a:pt x="0" y="1002172"/>
                  </a:lnTo>
                  <a:lnTo>
                    <a:pt x="95" y="1001740"/>
                  </a:lnTo>
                  <a:lnTo>
                    <a:pt x="5184" y="900972"/>
                  </a:lnTo>
                  <a:cubicBezTo>
                    <a:pt x="56577" y="394909"/>
                    <a:pt x="483963" y="0"/>
                    <a:pt x="1003584" y="0"/>
                  </a:cubicBezTo>
                  <a:close/>
                </a:path>
              </a:pathLst>
            </a:custGeom>
            <a:solidFill>
              <a:schemeClr val="bg1"/>
            </a:solidFill>
            <a:ln w="9525">
              <a:solidFill>
                <a:schemeClr val="accent1">
                  <a:shade val="15000"/>
                  <a:alpha val="20117"/>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Oval 12">
              <a:extLst>
                <a:ext uri="{FF2B5EF4-FFF2-40B4-BE49-F238E27FC236}">
                  <a16:creationId xmlns:a16="http://schemas.microsoft.com/office/drawing/2014/main" id="{3F7E96B5-6446-B684-AACF-12ED8961B39A}"/>
                </a:ext>
              </a:extLst>
            </p:cNvPr>
            <p:cNvSpPr/>
            <p:nvPr/>
          </p:nvSpPr>
          <p:spPr>
            <a:xfrm>
              <a:off x="1627655" y="1780497"/>
              <a:ext cx="1824694" cy="1824694"/>
            </a:xfrm>
            <a:prstGeom prst="ellipse">
              <a:avLst/>
            </a:prstGeom>
            <a:solidFill>
              <a:srgbClr val="2A93FF"/>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D7CF61-C701-EA71-D5FF-561F897A59C4}"/>
                </a:ext>
              </a:extLst>
            </p:cNvPr>
            <p:cNvSpPr txBox="1"/>
            <p:nvPr/>
          </p:nvSpPr>
          <p:spPr>
            <a:xfrm>
              <a:off x="1535901" y="3954864"/>
              <a:ext cx="2007165" cy="738664"/>
            </a:xfrm>
            <a:prstGeom prst="rect">
              <a:avLst/>
            </a:prstGeom>
            <a:noFill/>
          </p:spPr>
          <p:txBody>
            <a:bodyPr wrap="square" lIns="91440" tIns="45720" rIns="91440" bIns="45720" rtlCol="0" anchor="t">
              <a:spAutoFit/>
            </a:bodyPr>
            <a:lstStyle/>
            <a:p>
              <a:pPr algn="ctr"/>
              <a:r>
                <a:rPr lang="en-US" sz="1400" b="1" dirty="0">
                  <a:latin typeface="Spezia"/>
                  <a:cs typeface="Spezia"/>
                </a:rPr>
                <a:t>Smaller LLMs while matching the baseline accuracy</a:t>
              </a:r>
              <a:endParaRPr lang="en-US" sz="1400" b="1" dirty="0"/>
            </a:p>
          </p:txBody>
        </p:sp>
        <p:sp>
          <p:nvSpPr>
            <p:cNvPr id="23" name="TextBox 22">
              <a:extLst>
                <a:ext uri="{FF2B5EF4-FFF2-40B4-BE49-F238E27FC236}">
                  <a16:creationId xmlns:a16="http://schemas.microsoft.com/office/drawing/2014/main" id="{AD86F470-22C4-D90E-BE0A-49820DC81095}"/>
                </a:ext>
              </a:extLst>
            </p:cNvPr>
            <p:cNvSpPr txBox="1"/>
            <p:nvPr/>
          </p:nvSpPr>
          <p:spPr>
            <a:xfrm>
              <a:off x="1792850" y="2286819"/>
              <a:ext cx="1494304" cy="830997"/>
            </a:xfrm>
            <a:prstGeom prst="rect">
              <a:avLst/>
            </a:prstGeom>
            <a:noFill/>
          </p:spPr>
          <p:txBody>
            <a:bodyPr wrap="square" lIns="91440" tIns="45720" rIns="91440" bIns="45720" rtlCol="0" anchor="t">
              <a:spAutoFit/>
            </a:bodyPr>
            <a:lstStyle/>
            <a:p>
              <a:pPr algn="ctr"/>
              <a:r>
                <a:rPr lang="en-US" sz="4800" spc="-300" dirty="0">
                  <a:latin typeface="Spezia Medium"/>
                  <a:cs typeface="Spezia Medium"/>
                </a:rPr>
                <a:t>8x</a:t>
              </a:r>
              <a:endParaRPr lang="en-US" sz="2400" spc="-300" dirty="0"/>
            </a:p>
          </p:txBody>
        </p:sp>
      </p:grpSp>
      <p:grpSp>
        <p:nvGrpSpPr>
          <p:cNvPr id="44" name="Group 43">
            <a:extLst>
              <a:ext uri="{FF2B5EF4-FFF2-40B4-BE49-F238E27FC236}">
                <a16:creationId xmlns:a16="http://schemas.microsoft.com/office/drawing/2014/main" id="{09B2EA3D-7012-2CED-523D-C7BBBCBDF822}"/>
              </a:ext>
            </a:extLst>
          </p:cNvPr>
          <p:cNvGrpSpPr/>
          <p:nvPr/>
        </p:nvGrpSpPr>
        <p:grpSpPr>
          <a:xfrm>
            <a:off x="3907257" y="1735351"/>
            <a:ext cx="2007166" cy="3677994"/>
            <a:chOff x="3907257" y="1711047"/>
            <a:chExt cx="2007166" cy="3677994"/>
          </a:xfrm>
        </p:grpSpPr>
        <p:sp>
          <p:nvSpPr>
            <p:cNvPr id="35" name="Freeform 34">
              <a:extLst>
                <a:ext uri="{FF2B5EF4-FFF2-40B4-BE49-F238E27FC236}">
                  <a16:creationId xmlns:a16="http://schemas.microsoft.com/office/drawing/2014/main" id="{A849E616-9E70-B3A2-E7B8-8B602F33C308}"/>
                </a:ext>
              </a:extLst>
            </p:cNvPr>
            <p:cNvSpPr/>
            <p:nvPr/>
          </p:nvSpPr>
          <p:spPr>
            <a:xfrm>
              <a:off x="3907257" y="1711047"/>
              <a:ext cx="2007166" cy="3677994"/>
            </a:xfrm>
            <a:custGeom>
              <a:avLst/>
              <a:gdLst>
                <a:gd name="connsiteX0" fmla="*/ 1003584 w 2007166"/>
                <a:gd name="connsiteY0" fmla="*/ 0 h 3677994"/>
                <a:gd name="connsiteX1" fmla="*/ 2001985 w 2007166"/>
                <a:gd name="connsiteY1" fmla="*/ 900972 h 3677994"/>
                <a:gd name="connsiteX2" fmla="*/ 2007075 w 2007166"/>
                <a:gd name="connsiteY2" fmla="*/ 1001769 h 3677994"/>
                <a:gd name="connsiteX3" fmla="*/ 2007163 w 2007166"/>
                <a:gd name="connsiteY3" fmla="*/ 1002172 h 3677994"/>
                <a:gd name="connsiteX4" fmla="*/ 2007163 w 2007166"/>
                <a:gd name="connsiteY4" fmla="*/ 1003522 h 3677994"/>
                <a:gd name="connsiteX5" fmla="*/ 2007166 w 2007166"/>
                <a:gd name="connsiteY5" fmla="*/ 1003582 h 3677994"/>
                <a:gd name="connsiteX6" fmla="*/ 2007163 w 2007166"/>
                <a:gd name="connsiteY6" fmla="*/ 1003642 h 3677994"/>
                <a:gd name="connsiteX7" fmla="*/ 2007163 w 2007166"/>
                <a:gd name="connsiteY7" fmla="*/ 2122327 h 3677994"/>
                <a:gd name="connsiteX8" fmla="*/ 2007166 w 2007166"/>
                <a:gd name="connsiteY8" fmla="*/ 2122342 h 3677994"/>
                <a:gd name="connsiteX9" fmla="*/ 2007166 w 2007166"/>
                <a:gd name="connsiteY9" fmla="*/ 3018899 h 3677994"/>
                <a:gd name="connsiteX10" fmla="*/ 2007166 w 2007166"/>
                <a:gd name="connsiteY10" fmla="*/ 3242059 h 3677994"/>
                <a:gd name="connsiteX11" fmla="*/ 2007166 w 2007166"/>
                <a:gd name="connsiteY11" fmla="*/ 3546172 h 3677994"/>
                <a:gd name="connsiteX12" fmla="*/ 1875344 w 2007166"/>
                <a:gd name="connsiteY12" fmla="*/ 3677994 h 3677994"/>
                <a:gd name="connsiteX13" fmla="*/ 131822 w 2007166"/>
                <a:gd name="connsiteY13" fmla="*/ 3677994 h 3677994"/>
                <a:gd name="connsiteX14" fmla="*/ 0 w 2007166"/>
                <a:gd name="connsiteY14" fmla="*/ 3546172 h 3677994"/>
                <a:gd name="connsiteX15" fmla="*/ 0 w 2007166"/>
                <a:gd name="connsiteY15" fmla="*/ 3242059 h 3677994"/>
                <a:gd name="connsiteX16" fmla="*/ 0 w 2007166"/>
                <a:gd name="connsiteY16" fmla="*/ 3200554 h 3677994"/>
                <a:gd name="connsiteX17" fmla="*/ 0 w 2007166"/>
                <a:gd name="connsiteY17" fmla="*/ 3170357 h 3677994"/>
                <a:gd name="connsiteX18" fmla="*/ 0 w 2007166"/>
                <a:gd name="connsiteY18" fmla="*/ 3018899 h 3677994"/>
                <a:gd name="connsiteX19" fmla="*/ 0 w 2007166"/>
                <a:gd name="connsiteY19" fmla="*/ 2122342 h 3677994"/>
                <a:gd name="connsiteX20" fmla="*/ 0 w 2007166"/>
                <a:gd name="connsiteY20" fmla="*/ 1002172 h 3677994"/>
                <a:gd name="connsiteX21" fmla="*/ 95 w 2007166"/>
                <a:gd name="connsiteY21" fmla="*/ 1001740 h 3677994"/>
                <a:gd name="connsiteX22" fmla="*/ 5184 w 2007166"/>
                <a:gd name="connsiteY22" fmla="*/ 900972 h 3677994"/>
                <a:gd name="connsiteX23" fmla="*/ 1003584 w 2007166"/>
                <a:gd name="connsiteY23" fmla="*/ 0 h 367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7166" h="3677994">
                  <a:moveTo>
                    <a:pt x="1003584" y="0"/>
                  </a:moveTo>
                  <a:cubicBezTo>
                    <a:pt x="1523206" y="0"/>
                    <a:pt x="1950591" y="394909"/>
                    <a:pt x="2001985" y="900972"/>
                  </a:cubicBezTo>
                  <a:lnTo>
                    <a:pt x="2007075" y="1001769"/>
                  </a:lnTo>
                  <a:lnTo>
                    <a:pt x="2007163" y="1002172"/>
                  </a:lnTo>
                  <a:lnTo>
                    <a:pt x="2007163" y="1003522"/>
                  </a:lnTo>
                  <a:lnTo>
                    <a:pt x="2007166" y="1003582"/>
                  </a:lnTo>
                  <a:lnTo>
                    <a:pt x="2007163" y="1003642"/>
                  </a:lnTo>
                  <a:lnTo>
                    <a:pt x="2007163" y="2122327"/>
                  </a:lnTo>
                  <a:lnTo>
                    <a:pt x="2007166" y="2122342"/>
                  </a:lnTo>
                  <a:lnTo>
                    <a:pt x="2007166" y="3018899"/>
                  </a:lnTo>
                  <a:lnTo>
                    <a:pt x="2007166" y="3242059"/>
                  </a:lnTo>
                  <a:lnTo>
                    <a:pt x="2007166" y="3546172"/>
                  </a:lnTo>
                  <a:cubicBezTo>
                    <a:pt x="2007166" y="3618975"/>
                    <a:pt x="1948147" y="3677994"/>
                    <a:pt x="1875344" y="3677994"/>
                  </a:cubicBezTo>
                  <a:lnTo>
                    <a:pt x="131822" y="3677994"/>
                  </a:lnTo>
                  <a:cubicBezTo>
                    <a:pt x="59019" y="3677994"/>
                    <a:pt x="0" y="3618975"/>
                    <a:pt x="0" y="3546172"/>
                  </a:cubicBezTo>
                  <a:lnTo>
                    <a:pt x="0" y="3242059"/>
                  </a:lnTo>
                  <a:lnTo>
                    <a:pt x="0" y="3200554"/>
                  </a:lnTo>
                  <a:lnTo>
                    <a:pt x="0" y="3170357"/>
                  </a:lnTo>
                  <a:lnTo>
                    <a:pt x="0" y="3018899"/>
                  </a:lnTo>
                  <a:lnTo>
                    <a:pt x="0" y="2122342"/>
                  </a:lnTo>
                  <a:lnTo>
                    <a:pt x="0" y="1002172"/>
                  </a:lnTo>
                  <a:lnTo>
                    <a:pt x="95" y="1001740"/>
                  </a:lnTo>
                  <a:lnTo>
                    <a:pt x="5184" y="900972"/>
                  </a:lnTo>
                  <a:cubicBezTo>
                    <a:pt x="56577" y="394909"/>
                    <a:pt x="483963" y="0"/>
                    <a:pt x="1003584" y="0"/>
                  </a:cubicBezTo>
                  <a:close/>
                </a:path>
              </a:pathLst>
            </a:custGeom>
            <a:solidFill>
              <a:schemeClr val="bg1"/>
            </a:solidFill>
            <a:ln w="9525">
              <a:solidFill>
                <a:schemeClr val="accent1">
                  <a:shade val="15000"/>
                  <a:alpha val="20117"/>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TextBox 19">
              <a:extLst>
                <a:ext uri="{FF2B5EF4-FFF2-40B4-BE49-F238E27FC236}">
                  <a16:creationId xmlns:a16="http://schemas.microsoft.com/office/drawing/2014/main" id="{9976C2A9-57A1-1FF3-0739-8C1A6D1EF2C1}"/>
                </a:ext>
              </a:extLst>
            </p:cNvPr>
            <p:cNvSpPr txBox="1"/>
            <p:nvPr/>
          </p:nvSpPr>
          <p:spPr>
            <a:xfrm>
              <a:off x="3994727" y="3954864"/>
              <a:ext cx="1824694" cy="954107"/>
            </a:xfrm>
            <a:prstGeom prst="rect">
              <a:avLst/>
            </a:prstGeom>
            <a:noFill/>
          </p:spPr>
          <p:txBody>
            <a:bodyPr wrap="square" lIns="91440" tIns="45720" rIns="91440" bIns="45720" rtlCol="0" anchor="t">
              <a:spAutoFit/>
            </a:bodyPr>
            <a:lstStyle>
              <a:defPPr>
                <a:defRPr lang="en-US"/>
              </a:defPPr>
              <a:lvl1pPr algn="ctr">
                <a:defRPr sz="1600">
                  <a:latin typeface="Spezia" pitchFamily="2" charset="77"/>
                  <a:cs typeface="Spezia" pitchFamily="2" charset="77"/>
                </a:defRPr>
              </a:lvl1pPr>
            </a:lstStyle>
            <a:p>
              <a:r>
                <a:rPr lang="en-US" sz="1400" b="1" dirty="0">
                  <a:latin typeface="Spezia"/>
                  <a:cs typeface="Spezia"/>
                </a:rPr>
                <a:t>Faster LLMs while matching the baseline accuracy</a:t>
              </a:r>
              <a:endParaRPr lang="en-US" sz="1400" b="1" dirty="0"/>
            </a:p>
            <a:p>
              <a:endParaRPr lang="en-US" sz="1400" b="1" dirty="0"/>
            </a:p>
          </p:txBody>
        </p:sp>
        <p:sp>
          <p:nvSpPr>
            <p:cNvPr id="4" name="Oval 3">
              <a:extLst>
                <a:ext uri="{FF2B5EF4-FFF2-40B4-BE49-F238E27FC236}">
                  <a16:creationId xmlns:a16="http://schemas.microsoft.com/office/drawing/2014/main" id="{191A51B5-519A-2D91-A2DE-B32975A83AE6}"/>
                </a:ext>
              </a:extLst>
            </p:cNvPr>
            <p:cNvSpPr/>
            <p:nvPr/>
          </p:nvSpPr>
          <p:spPr>
            <a:xfrm>
              <a:off x="3994726" y="1780497"/>
              <a:ext cx="1824694" cy="1824694"/>
            </a:xfrm>
            <a:prstGeom prst="ellipse">
              <a:avLst/>
            </a:prstGeom>
            <a:solidFill>
              <a:srgbClr val="03C883"/>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515175E-9C0C-A412-C6FF-C5ABE07375BF}"/>
                </a:ext>
              </a:extLst>
            </p:cNvPr>
            <p:cNvSpPr txBox="1"/>
            <p:nvPr/>
          </p:nvSpPr>
          <p:spPr>
            <a:xfrm>
              <a:off x="4159921" y="2286819"/>
              <a:ext cx="1494304" cy="830997"/>
            </a:xfrm>
            <a:prstGeom prst="rect">
              <a:avLst/>
            </a:prstGeom>
            <a:noFill/>
          </p:spPr>
          <p:txBody>
            <a:bodyPr wrap="square" lIns="91440" tIns="45720" rIns="91440" bIns="45720" rtlCol="0" anchor="t">
              <a:spAutoFit/>
            </a:bodyPr>
            <a:lstStyle/>
            <a:p>
              <a:pPr algn="ctr"/>
              <a:r>
                <a:rPr lang="en-US" sz="4800" spc="-300" dirty="0">
                  <a:latin typeface="Spezia Medium"/>
                  <a:cs typeface="Spezia Medium"/>
                </a:rPr>
                <a:t>7x</a:t>
              </a:r>
              <a:endParaRPr lang="en-US" sz="2400" spc="-300" dirty="0"/>
            </a:p>
          </p:txBody>
        </p:sp>
      </p:grpSp>
      <p:grpSp>
        <p:nvGrpSpPr>
          <p:cNvPr id="45" name="Group 44">
            <a:extLst>
              <a:ext uri="{FF2B5EF4-FFF2-40B4-BE49-F238E27FC236}">
                <a16:creationId xmlns:a16="http://schemas.microsoft.com/office/drawing/2014/main" id="{93DD79EB-2CDE-3313-9A2B-75C2F38F7AD1}"/>
              </a:ext>
            </a:extLst>
          </p:cNvPr>
          <p:cNvGrpSpPr/>
          <p:nvPr/>
        </p:nvGrpSpPr>
        <p:grpSpPr>
          <a:xfrm>
            <a:off x="6278095" y="1735351"/>
            <a:ext cx="2007166" cy="3677994"/>
            <a:chOff x="6278095" y="1711047"/>
            <a:chExt cx="2007166" cy="3677994"/>
          </a:xfrm>
        </p:grpSpPr>
        <p:sp>
          <p:nvSpPr>
            <p:cNvPr id="36" name="Freeform 35">
              <a:extLst>
                <a:ext uri="{FF2B5EF4-FFF2-40B4-BE49-F238E27FC236}">
                  <a16:creationId xmlns:a16="http://schemas.microsoft.com/office/drawing/2014/main" id="{F39FC4A0-B954-2A90-66C0-97EEEED2D15D}"/>
                </a:ext>
              </a:extLst>
            </p:cNvPr>
            <p:cNvSpPr/>
            <p:nvPr/>
          </p:nvSpPr>
          <p:spPr>
            <a:xfrm>
              <a:off x="6278095" y="1711047"/>
              <a:ext cx="2007166" cy="3677994"/>
            </a:xfrm>
            <a:custGeom>
              <a:avLst/>
              <a:gdLst>
                <a:gd name="connsiteX0" fmla="*/ 1003584 w 2007166"/>
                <a:gd name="connsiteY0" fmla="*/ 0 h 3677994"/>
                <a:gd name="connsiteX1" fmla="*/ 2001985 w 2007166"/>
                <a:gd name="connsiteY1" fmla="*/ 900972 h 3677994"/>
                <a:gd name="connsiteX2" fmla="*/ 2007075 w 2007166"/>
                <a:gd name="connsiteY2" fmla="*/ 1001769 h 3677994"/>
                <a:gd name="connsiteX3" fmla="*/ 2007163 w 2007166"/>
                <a:gd name="connsiteY3" fmla="*/ 1002172 h 3677994"/>
                <a:gd name="connsiteX4" fmla="*/ 2007163 w 2007166"/>
                <a:gd name="connsiteY4" fmla="*/ 1003522 h 3677994"/>
                <a:gd name="connsiteX5" fmla="*/ 2007166 w 2007166"/>
                <a:gd name="connsiteY5" fmla="*/ 1003582 h 3677994"/>
                <a:gd name="connsiteX6" fmla="*/ 2007163 w 2007166"/>
                <a:gd name="connsiteY6" fmla="*/ 1003642 h 3677994"/>
                <a:gd name="connsiteX7" fmla="*/ 2007163 w 2007166"/>
                <a:gd name="connsiteY7" fmla="*/ 2122327 h 3677994"/>
                <a:gd name="connsiteX8" fmla="*/ 2007166 w 2007166"/>
                <a:gd name="connsiteY8" fmla="*/ 2122342 h 3677994"/>
                <a:gd name="connsiteX9" fmla="*/ 2007166 w 2007166"/>
                <a:gd name="connsiteY9" fmla="*/ 3018899 h 3677994"/>
                <a:gd name="connsiteX10" fmla="*/ 2007166 w 2007166"/>
                <a:gd name="connsiteY10" fmla="*/ 3242059 h 3677994"/>
                <a:gd name="connsiteX11" fmla="*/ 2007166 w 2007166"/>
                <a:gd name="connsiteY11" fmla="*/ 3546172 h 3677994"/>
                <a:gd name="connsiteX12" fmla="*/ 1875344 w 2007166"/>
                <a:gd name="connsiteY12" fmla="*/ 3677994 h 3677994"/>
                <a:gd name="connsiteX13" fmla="*/ 131822 w 2007166"/>
                <a:gd name="connsiteY13" fmla="*/ 3677994 h 3677994"/>
                <a:gd name="connsiteX14" fmla="*/ 0 w 2007166"/>
                <a:gd name="connsiteY14" fmla="*/ 3546172 h 3677994"/>
                <a:gd name="connsiteX15" fmla="*/ 0 w 2007166"/>
                <a:gd name="connsiteY15" fmla="*/ 3242059 h 3677994"/>
                <a:gd name="connsiteX16" fmla="*/ 0 w 2007166"/>
                <a:gd name="connsiteY16" fmla="*/ 3200554 h 3677994"/>
                <a:gd name="connsiteX17" fmla="*/ 0 w 2007166"/>
                <a:gd name="connsiteY17" fmla="*/ 3170357 h 3677994"/>
                <a:gd name="connsiteX18" fmla="*/ 0 w 2007166"/>
                <a:gd name="connsiteY18" fmla="*/ 3018899 h 3677994"/>
                <a:gd name="connsiteX19" fmla="*/ 0 w 2007166"/>
                <a:gd name="connsiteY19" fmla="*/ 2122342 h 3677994"/>
                <a:gd name="connsiteX20" fmla="*/ 0 w 2007166"/>
                <a:gd name="connsiteY20" fmla="*/ 1002172 h 3677994"/>
                <a:gd name="connsiteX21" fmla="*/ 95 w 2007166"/>
                <a:gd name="connsiteY21" fmla="*/ 1001740 h 3677994"/>
                <a:gd name="connsiteX22" fmla="*/ 5184 w 2007166"/>
                <a:gd name="connsiteY22" fmla="*/ 900972 h 3677994"/>
                <a:gd name="connsiteX23" fmla="*/ 1003584 w 2007166"/>
                <a:gd name="connsiteY23" fmla="*/ 0 h 367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7166" h="3677994">
                  <a:moveTo>
                    <a:pt x="1003584" y="0"/>
                  </a:moveTo>
                  <a:cubicBezTo>
                    <a:pt x="1523206" y="0"/>
                    <a:pt x="1950591" y="394909"/>
                    <a:pt x="2001985" y="900972"/>
                  </a:cubicBezTo>
                  <a:lnTo>
                    <a:pt x="2007075" y="1001769"/>
                  </a:lnTo>
                  <a:lnTo>
                    <a:pt x="2007163" y="1002172"/>
                  </a:lnTo>
                  <a:lnTo>
                    <a:pt x="2007163" y="1003522"/>
                  </a:lnTo>
                  <a:lnTo>
                    <a:pt x="2007166" y="1003582"/>
                  </a:lnTo>
                  <a:lnTo>
                    <a:pt x="2007163" y="1003642"/>
                  </a:lnTo>
                  <a:lnTo>
                    <a:pt x="2007163" y="2122327"/>
                  </a:lnTo>
                  <a:lnTo>
                    <a:pt x="2007166" y="2122342"/>
                  </a:lnTo>
                  <a:lnTo>
                    <a:pt x="2007166" y="3018899"/>
                  </a:lnTo>
                  <a:lnTo>
                    <a:pt x="2007166" y="3242059"/>
                  </a:lnTo>
                  <a:lnTo>
                    <a:pt x="2007166" y="3546172"/>
                  </a:lnTo>
                  <a:cubicBezTo>
                    <a:pt x="2007166" y="3618975"/>
                    <a:pt x="1948147" y="3677994"/>
                    <a:pt x="1875344" y="3677994"/>
                  </a:cubicBezTo>
                  <a:lnTo>
                    <a:pt x="131822" y="3677994"/>
                  </a:lnTo>
                  <a:cubicBezTo>
                    <a:pt x="59019" y="3677994"/>
                    <a:pt x="0" y="3618975"/>
                    <a:pt x="0" y="3546172"/>
                  </a:cubicBezTo>
                  <a:lnTo>
                    <a:pt x="0" y="3242059"/>
                  </a:lnTo>
                  <a:lnTo>
                    <a:pt x="0" y="3200554"/>
                  </a:lnTo>
                  <a:lnTo>
                    <a:pt x="0" y="3170357"/>
                  </a:lnTo>
                  <a:lnTo>
                    <a:pt x="0" y="3018899"/>
                  </a:lnTo>
                  <a:lnTo>
                    <a:pt x="0" y="2122342"/>
                  </a:lnTo>
                  <a:lnTo>
                    <a:pt x="0" y="1002172"/>
                  </a:lnTo>
                  <a:lnTo>
                    <a:pt x="95" y="1001740"/>
                  </a:lnTo>
                  <a:lnTo>
                    <a:pt x="5184" y="900972"/>
                  </a:lnTo>
                  <a:cubicBezTo>
                    <a:pt x="56577" y="394909"/>
                    <a:pt x="483963" y="0"/>
                    <a:pt x="1003584" y="0"/>
                  </a:cubicBezTo>
                  <a:close/>
                </a:path>
              </a:pathLst>
            </a:custGeom>
            <a:solidFill>
              <a:schemeClr val="bg1"/>
            </a:solidFill>
            <a:ln w="9525">
              <a:solidFill>
                <a:schemeClr val="accent1">
                  <a:shade val="15000"/>
                  <a:alpha val="20117"/>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91A54F1F-A6F6-36C5-D547-84823EE15D9A}"/>
                </a:ext>
              </a:extLst>
            </p:cNvPr>
            <p:cNvSpPr txBox="1"/>
            <p:nvPr/>
          </p:nvSpPr>
          <p:spPr>
            <a:xfrm>
              <a:off x="6425640" y="3954864"/>
              <a:ext cx="1708936" cy="954107"/>
            </a:xfrm>
            <a:prstGeom prst="rect">
              <a:avLst/>
            </a:prstGeom>
            <a:noFill/>
          </p:spPr>
          <p:txBody>
            <a:bodyPr wrap="square" lIns="91440" tIns="45720" rIns="91440" bIns="45720" rtlCol="0" anchor="t">
              <a:spAutoFit/>
            </a:bodyPr>
            <a:lstStyle>
              <a:defPPr>
                <a:defRPr lang="en-US"/>
              </a:defPPr>
              <a:lvl1pPr algn="ctr">
                <a:defRPr sz="1600">
                  <a:latin typeface="Spezia" pitchFamily="2" charset="77"/>
                  <a:cs typeface="Spezia" pitchFamily="2" charset="77"/>
                </a:defRPr>
              </a:lvl1pPr>
            </a:lstStyle>
            <a:p>
              <a:r>
                <a:rPr lang="en-US" sz="1400" b="1" dirty="0">
                  <a:latin typeface="Spezia"/>
                  <a:cs typeface="Spezia"/>
                </a:rPr>
                <a:t>Cost savings for latency-based LLM use cases such as chat</a:t>
              </a:r>
              <a:endParaRPr lang="en-US" sz="1400" b="1" dirty="0"/>
            </a:p>
          </p:txBody>
        </p:sp>
        <p:sp>
          <p:nvSpPr>
            <p:cNvPr id="6" name="Oval 5">
              <a:extLst>
                <a:ext uri="{FF2B5EF4-FFF2-40B4-BE49-F238E27FC236}">
                  <a16:creationId xmlns:a16="http://schemas.microsoft.com/office/drawing/2014/main" id="{FCC4A606-BE13-9C97-1821-097AA4FD3B35}"/>
                </a:ext>
              </a:extLst>
            </p:cNvPr>
            <p:cNvSpPr/>
            <p:nvPr/>
          </p:nvSpPr>
          <p:spPr>
            <a:xfrm>
              <a:off x="6365708" y="1780497"/>
              <a:ext cx="1828800" cy="1909742"/>
            </a:xfrm>
            <a:prstGeom prst="ellipse">
              <a:avLst/>
            </a:prstGeom>
            <a:solidFill>
              <a:srgbClr val="FFC93F"/>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6006943-4707-CD87-BDD7-ED557AE1C332}"/>
                </a:ext>
              </a:extLst>
            </p:cNvPr>
            <p:cNvSpPr txBox="1"/>
            <p:nvPr/>
          </p:nvSpPr>
          <p:spPr>
            <a:xfrm>
              <a:off x="6343927" y="2374052"/>
              <a:ext cx="1872363" cy="707886"/>
            </a:xfrm>
            <a:prstGeom prst="rect">
              <a:avLst/>
            </a:prstGeom>
            <a:noFill/>
          </p:spPr>
          <p:txBody>
            <a:bodyPr wrap="square" lIns="91440" tIns="45720" rIns="91440" bIns="45720" rtlCol="0" anchor="t">
              <a:spAutoFit/>
            </a:bodyPr>
            <a:lstStyle/>
            <a:p>
              <a:pPr algn="ctr"/>
              <a:r>
                <a:rPr lang="en-US" sz="4000" spc="-300" dirty="0">
                  <a:latin typeface="Spezia Medium"/>
                  <a:cs typeface="Spezia Medium"/>
                </a:rPr>
                <a:t>600%</a:t>
              </a:r>
              <a:endParaRPr lang="en-US" spc="-300" dirty="0"/>
            </a:p>
          </p:txBody>
        </p:sp>
      </p:grpSp>
    </p:spTree>
    <p:extLst>
      <p:ext uri="{BB962C8B-B14F-4D97-AF65-F5344CB8AC3E}">
        <p14:creationId xmlns:p14="http://schemas.microsoft.com/office/powerpoint/2010/main" val="7200988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anim calcmode="lin" valueType="num">
                                      <p:cBhvr>
                                        <p:cTn id="15" dur="500" fill="hold"/>
                                        <p:tgtEl>
                                          <p:spTgt spid="44"/>
                                        </p:tgtEl>
                                        <p:attrNameLst>
                                          <p:attrName>ppt_x</p:attrName>
                                        </p:attrNameLst>
                                      </p:cBhvr>
                                      <p:tavLst>
                                        <p:tav tm="0">
                                          <p:val>
                                            <p:strVal val="#ppt_x"/>
                                          </p:val>
                                        </p:tav>
                                        <p:tav tm="100000">
                                          <p:val>
                                            <p:strVal val="#ppt_x"/>
                                          </p:val>
                                        </p:tav>
                                      </p:tavLst>
                                    </p:anim>
                                    <p:anim calcmode="lin" valueType="num">
                                      <p:cBhvr>
                                        <p:cTn id="16"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anim calcmode="lin" valueType="num">
                                      <p:cBhvr>
                                        <p:cTn id="22" dur="500" fill="hold"/>
                                        <p:tgtEl>
                                          <p:spTgt spid="45"/>
                                        </p:tgtEl>
                                        <p:attrNameLst>
                                          <p:attrName>ppt_x</p:attrName>
                                        </p:attrNameLst>
                                      </p:cBhvr>
                                      <p:tavLst>
                                        <p:tav tm="0">
                                          <p:val>
                                            <p:strVal val="#ppt_x"/>
                                          </p:val>
                                        </p:tav>
                                        <p:tav tm="100000">
                                          <p:val>
                                            <p:strVal val="#ppt_x"/>
                                          </p:val>
                                        </p:tav>
                                      </p:tavLst>
                                    </p:anim>
                                    <p:anim calcmode="lin" valueType="num">
                                      <p:cBhvr>
                                        <p:cTn id="2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anim calcmode="lin" valueType="num">
                                      <p:cBhvr>
                                        <p:cTn id="29" dur="500" fill="hold"/>
                                        <p:tgtEl>
                                          <p:spTgt spid="46"/>
                                        </p:tgtEl>
                                        <p:attrNameLst>
                                          <p:attrName>ppt_x</p:attrName>
                                        </p:attrNameLst>
                                      </p:cBhvr>
                                      <p:tavLst>
                                        <p:tav tm="0">
                                          <p:val>
                                            <p:strVal val="#ppt_x"/>
                                          </p:val>
                                        </p:tav>
                                        <p:tav tm="100000">
                                          <p:val>
                                            <p:strVal val="#ppt_x"/>
                                          </p:val>
                                        </p:tav>
                                      </p:tavLst>
                                    </p:anim>
                                    <p:anim calcmode="lin" valueType="num">
                                      <p:cBhvr>
                                        <p:cTn id="30"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165CAC60-9833-4284-306D-8EC00EDDE411}"/>
              </a:ext>
            </a:extLst>
          </p:cNvPr>
          <p:cNvSpPr>
            <a:spLocks/>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p:txBody>
          <a:bodyPr/>
          <a:lstStyle/>
          <a:p>
            <a:r>
              <a:rPr lang="en" dirty="0"/>
              <a:t>The Impact and Cost of LLMs</a:t>
            </a:r>
            <a:endParaRPr lang="en-US" dirty="0"/>
          </a:p>
        </p:txBody>
      </p:sp>
      <p:grpSp>
        <p:nvGrpSpPr>
          <p:cNvPr id="12" name="Group 11">
            <a:extLst>
              <a:ext uri="{FF2B5EF4-FFF2-40B4-BE49-F238E27FC236}">
                <a16:creationId xmlns:a16="http://schemas.microsoft.com/office/drawing/2014/main" id="{D694B71D-6F05-29DA-2379-8F9ED4A3A809}"/>
              </a:ext>
            </a:extLst>
          </p:cNvPr>
          <p:cNvGrpSpPr/>
          <p:nvPr/>
        </p:nvGrpSpPr>
        <p:grpSpPr>
          <a:xfrm>
            <a:off x="663520" y="3008335"/>
            <a:ext cx="4998245" cy="1337077"/>
            <a:chOff x="663520" y="3008335"/>
            <a:chExt cx="4998245" cy="1337077"/>
          </a:xfrm>
        </p:grpSpPr>
        <p:sp>
          <p:nvSpPr>
            <p:cNvPr id="4" name="Oval 3">
              <a:extLst>
                <a:ext uri="{FF2B5EF4-FFF2-40B4-BE49-F238E27FC236}">
                  <a16:creationId xmlns:a16="http://schemas.microsoft.com/office/drawing/2014/main" id="{5FCEFA26-2D5A-3196-314A-A2D744CAF6AF}"/>
                </a:ext>
              </a:extLst>
            </p:cNvPr>
            <p:cNvSpPr>
              <a:spLocks noChangeAspect="1"/>
            </p:cNvSpPr>
            <p:nvPr/>
          </p:nvSpPr>
          <p:spPr>
            <a:xfrm>
              <a:off x="663520" y="3136930"/>
              <a:ext cx="274320" cy="274320"/>
            </a:xfrm>
            <a:prstGeom prst="ellipse">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92EB709-643F-D7B7-17DD-D4941A13B46B}"/>
                </a:ext>
              </a:extLst>
            </p:cNvPr>
            <p:cNvSpPr txBox="1">
              <a:spLocks/>
            </p:cNvSpPr>
            <p:nvPr/>
          </p:nvSpPr>
          <p:spPr>
            <a:xfrm>
              <a:off x="1094595" y="3008335"/>
              <a:ext cx="4567170" cy="133707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dirty="0">
                  <a:solidFill>
                    <a:srgbClr val="0F161F"/>
                  </a:solidFill>
                  <a:latin typeface="Spezia"/>
                  <a:cs typeface="Spezia"/>
                </a:rPr>
                <a:t>Specializing LLMs to your data is key</a:t>
              </a:r>
            </a:p>
            <a:p>
              <a:pPr lvl="1">
                <a:spcBef>
                  <a:spcPts val="0"/>
                </a:spcBef>
              </a:pPr>
              <a:r>
                <a:rPr lang="en-US" dirty="0">
                  <a:solidFill>
                    <a:srgbClr val="0F161F"/>
                  </a:solidFill>
                  <a:latin typeface="Spezia"/>
                  <a:cs typeface="Spezia"/>
                </a:rPr>
                <a:t>Align to your company brand and values</a:t>
              </a:r>
            </a:p>
            <a:p>
              <a:pPr lvl="1">
                <a:spcBef>
                  <a:spcPts val="0"/>
                </a:spcBef>
              </a:pPr>
              <a:r>
                <a:rPr lang="en-US" dirty="0">
                  <a:solidFill>
                    <a:srgbClr val="0F161F"/>
                  </a:solidFill>
                  <a:latin typeface="Spezia"/>
                  <a:cs typeface="Spezia"/>
                </a:rPr>
                <a:t>Build on top of your specific terminology and expertise</a:t>
              </a:r>
            </a:p>
          </p:txBody>
        </p:sp>
      </p:grpSp>
      <p:grpSp>
        <p:nvGrpSpPr>
          <p:cNvPr id="14" name="Group 13">
            <a:extLst>
              <a:ext uri="{FF2B5EF4-FFF2-40B4-BE49-F238E27FC236}">
                <a16:creationId xmlns:a16="http://schemas.microsoft.com/office/drawing/2014/main" id="{763284ED-DA44-83AE-DB53-CF87B81028F7}"/>
              </a:ext>
            </a:extLst>
          </p:cNvPr>
          <p:cNvGrpSpPr/>
          <p:nvPr/>
        </p:nvGrpSpPr>
        <p:grpSpPr>
          <a:xfrm>
            <a:off x="663520" y="4411864"/>
            <a:ext cx="4998245" cy="1180190"/>
            <a:chOff x="663520" y="4411864"/>
            <a:chExt cx="4998245" cy="1180190"/>
          </a:xfrm>
        </p:grpSpPr>
        <p:sp>
          <p:nvSpPr>
            <p:cNvPr id="6" name="Oval 5">
              <a:extLst>
                <a:ext uri="{FF2B5EF4-FFF2-40B4-BE49-F238E27FC236}">
                  <a16:creationId xmlns:a16="http://schemas.microsoft.com/office/drawing/2014/main" id="{C3BB86C3-5B3C-8699-DC31-E526196A132F}"/>
                </a:ext>
              </a:extLst>
            </p:cNvPr>
            <p:cNvSpPr>
              <a:spLocks noChangeAspect="1"/>
            </p:cNvSpPr>
            <p:nvPr/>
          </p:nvSpPr>
          <p:spPr>
            <a:xfrm>
              <a:off x="663520" y="4542820"/>
              <a:ext cx="274320" cy="274320"/>
            </a:xfrm>
            <a:prstGeom prst="ellipse">
              <a:avLst/>
            </a:prstGeom>
            <a:solidFill>
              <a:srgbClr val="FF8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59C521B-5A57-5049-4F18-D9278AE95E4D}"/>
                </a:ext>
              </a:extLst>
            </p:cNvPr>
            <p:cNvSpPr txBox="1">
              <a:spLocks/>
            </p:cNvSpPr>
            <p:nvPr/>
          </p:nvSpPr>
          <p:spPr>
            <a:xfrm>
              <a:off x="1094595" y="4411864"/>
              <a:ext cx="4567170" cy="1180190"/>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b="1">
                  <a:solidFill>
                    <a:srgbClr val="0F161F"/>
                  </a:solidFill>
                  <a:latin typeface="Spezia"/>
                  <a:cs typeface="Spezia"/>
                </a:rPr>
                <a:t>"Large" translates to a lot of headaches</a:t>
              </a:r>
            </a:p>
            <a:p>
              <a:pPr lvl="1">
                <a:spcBef>
                  <a:spcPts val="0"/>
                </a:spcBef>
              </a:pPr>
              <a:r>
                <a:rPr lang="en-US">
                  <a:solidFill>
                    <a:srgbClr val="0F161F"/>
                  </a:solidFill>
                  <a:latin typeface="Spezia"/>
                  <a:cs typeface="Spezia"/>
                </a:rPr>
                <a:t>Costly and complex to train</a:t>
              </a:r>
            </a:p>
            <a:p>
              <a:pPr lvl="1">
                <a:spcBef>
                  <a:spcPts val="0"/>
                </a:spcBef>
              </a:pPr>
              <a:r>
                <a:rPr lang="en-US">
                  <a:solidFill>
                    <a:srgbClr val="0F161F"/>
                  </a:solidFill>
                  <a:latin typeface="Spezia"/>
                  <a:cs typeface="Spezia"/>
                </a:rPr>
                <a:t>Issues further compounds in deployment</a:t>
              </a:r>
            </a:p>
          </p:txBody>
        </p:sp>
      </p:grpSp>
      <p:grpSp>
        <p:nvGrpSpPr>
          <p:cNvPr id="23" name="Group 22">
            <a:extLst>
              <a:ext uri="{FF2B5EF4-FFF2-40B4-BE49-F238E27FC236}">
                <a16:creationId xmlns:a16="http://schemas.microsoft.com/office/drawing/2014/main" id="{F854148A-AD0E-BCA1-0BBA-ADC0D45EFA83}"/>
              </a:ext>
            </a:extLst>
          </p:cNvPr>
          <p:cNvGrpSpPr/>
          <p:nvPr/>
        </p:nvGrpSpPr>
        <p:grpSpPr>
          <a:xfrm>
            <a:off x="663520" y="1602520"/>
            <a:ext cx="4998245" cy="1337077"/>
            <a:chOff x="663520" y="1602520"/>
            <a:chExt cx="4998245" cy="1337077"/>
          </a:xfrm>
        </p:grpSpPr>
        <p:sp>
          <p:nvSpPr>
            <p:cNvPr id="2" name="Oval 1">
              <a:extLst>
                <a:ext uri="{FF2B5EF4-FFF2-40B4-BE49-F238E27FC236}">
                  <a16:creationId xmlns:a16="http://schemas.microsoft.com/office/drawing/2014/main" id="{468D2AE2-8E72-D7CF-3BF0-27DD7C9F4DC0}"/>
                </a:ext>
              </a:extLst>
            </p:cNvPr>
            <p:cNvSpPr>
              <a:spLocks noChangeAspect="1"/>
            </p:cNvSpPr>
            <p:nvPr/>
          </p:nvSpPr>
          <p:spPr>
            <a:xfrm>
              <a:off x="663520" y="1731040"/>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82C4817A-99FA-B5F4-5A7D-1952E2110CBC}"/>
                </a:ext>
              </a:extLst>
            </p:cNvPr>
            <p:cNvSpPr txBox="1">
              <a:spLocks/>
            </p:cNvSpPr>
            <p:nvPr/>
          </p:nvSpPr>
          <p:spPr>
            <a:xfrm>
              <a:off x="1094595" y="1602520"/>
              <a:ext cx="4567170" cy="133707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solidFill>
                    <a:srgbClr val="0F161F"/>
                  </a:solidFill>
                  <a:latin typeface="Spezia"/>
                  <a:cs typeface="Spezia"/>
                </a:rPr>
                <a:t>LLM adoption continues to grow</a:t>
              </a:r>
              <a:endParaRPr lang="en-US" b="1" dirty="0">
                <a:solidFill>
                  <a:srgbClr val="0F161F"/>
                </a:solidFill>
              </a:endParaRPr>
            </a:p>
            <a:p>
              <a:pPr lvl="1">
                <a:spcBef>
                  <a:spcPts val="0"/>
                </a:spcBef>
              </a:pPr>
              <a:r>
                <a:rPr lang="en-US" dirty="0">
                  <a:solidFill>
                    <a:srgbClr val="0F161F"/>
                  </a:solidFill>
                  <a:latin typeface="Spezia"/>
                  <a:cs typeface="Spezia"/>
                </a:rPr>
                <a:t>Boost productivity</a:t>
              </a:r>
            </a:p>
            <a:p>
              <a:pPr lvl="1">
                <a:spcBef>
                  <a:spcPts val="0"/>
                </a:spcBef>
              </a:pPr>
              <a:r>
                <a:rPr lang="en-US" dirty="0">
                  <a:solidFill>
                    <a:srgbClr val="0F161F"/>
                  </a:solidFill>
                  <a:latin typeface="Spezia"/>
                  <a:cs typeface="Spezia"/>
                </a:rPr>
                <a:t>Unlock new revenue streams</a:t>
              </a:r>
            </a:p>
          </p:txBody>
        </p:sp>
      </p:grpSp>
      <p:pic>
        <p:nvPicPr>
          <p:cNvPr id="19" name="Picture 18">
            <a:extLst>
              <a:ext uri="{FF2B5EF4-FFF2-40B4-BE49-F238E27FC236}">
                <a16:creationId xmlns:a16="http://schemas.microsoft.com/office/drawing/2014/main" id="{489350D4-6358-A2EB-663A-6CB43F868A0E}"/>
              </a:ext>
            </a:extLst>
          </p:cNvPr>
          <p:cNvPicPr>
            <a:picLocks noChangeAspect="1"/>
          </p:cNvPicPr>
          <p:nvPr/>
        </p:nvPicPr>
        <p:blipFill>
          <a:blip r:embed="rId3"/>
          <a:stretch>
            <a:fillRect/>
          </a:stretch>
        </p:blipFill>
        <p:spPr>
          <a:xfrm>
            <a:off x="6375360" y="1476496"/>
            <a:ext cx="5278459" cy="4554875"/>
          </a:xfrm>
          <a:prstGeom prst="rect">
            <a:avLst/>
          </a:prstGeom>
        </p:spPr>
      </p:pic>
    </p:spTree>
    <p:extLst>
      <p:ext uri="{BB962C8B-B14F-4D97-AF65-F5344CB8AC3E}">
        <p14:creationId xmlns:p14="http://schemas.microsoft.com/office/powerpoint/2010/main" val="136499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5" name="Title 4">
            <a:extLst>
              <a:ext uri="{FF2B5EF4-FFF2-40B4-BE49-F238E27FC236}">
                <a16:creationId xmlns:a16="http://schemas.microsoft.com/office/drawing/2014/main" id="{1D2D5334-AA48-E88F-6D8E-256ABB4FAE03}"/>
              </a:ext>
            </a:extLst>
          </p:cNvPr>
          <p:cNvSpPr>
            <a:spLocks noGrp="1"/>
          </p:cNvSpPr>
          <p:nvPr>
            <p:ph type="title"/>
          </p:nvPr>
        </p:nvSpPr>
        <p:spPr>
          <a:xfrm>
            <a:off x="366323" y="501235"/>
            <a:ext cx="3121515" cy="489365"/>
          </a:xfrm>
        </p:spPr>
        <p:txBody>
          <a:bodyPr/>
          <a:lstStyle/>
          <a:p>
            <a:r>
              <a:rPr lang="en">
                <a:latin typeface="Spezia Medium"/>
                <a:cs typeface="Spezia Medium"/>
              </a:rPr>
              <a:t>Next Steps</a:t>
            </a:r>
            <a:endParaRPr lang="en-US"/>
          </a:p>
        </p:txBody>
      </p:sp>
      <p:grpSp>
        <p:nvGrpSpPr>
          <p:cNvPr id="188" name="Group 187">
            <a:extLst>
              <a:ext uri="{FF2B5EF4-FFF2-40B4-BE49-F238E27FC236}">
                <a16:creationId xmlns:a16="http://schemas.microsoft.com/office/drawing/2014/main" id="{2452FDC7-6103-F4C9-0474-E85D6E188A1E}"/>
              </a:ext>
            </a:extLst>
          </p:cNvPr>
          <p:cNvGrpSpPr/>
          <p:nvPr/>
        </p:nvGrpSpPr>
        <p:grpSpPr>
          <a:xfrm>
            <a:off x="308254" y="1446608"/>
            <a:ext cx="2769079" cy="4587715"/>
            <a:chOff x="319857" y="1493500"/>
            <a:chExt cx="2769079" cy="4587715"/>
          </a:xfrm>
        </p:grpSpPr>
        <p:sp>
          <p:nvSpPr>
            <p:cNvPr id="2" name="Rounded Rectangle 5">
              <a:extLst>
                <a:ext uri="{FF2B5EF4-FFF2-40B4-BE49-F238E27FC236}">
                  <a16:creationId xmlns:a16="http://schemas.microsoft.com/office/drawing/2014/main" id="{EA59F984-A137-B9C2-ECAF-AD1ED9EA26D2}"/>
                </a:ext>
              </a:extLst>
            </p:cNvPr>
            <p:cNvSpPr/>
            <p:nvPr/>
          </p:nvSpPr>
          <p:spPr>
            <a:xfrm>
              <a:off x="425365" y="1828802"/>
              <a:ext cx="2663571" cy="2509511"/>
            </a:xfrm>
            <a:prstGeom prst="roundRect">
              <a:avLst>
                <a:gd name="adj" fmla="val 3677"/>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0EBA2DA5-D97B-5F05-FFB0-C945A934F25A}"/>
                </a:ext>
              </a:extLst>
            </p:cNvPr>
            <p:cNvGrpSpPr/>
            <p:nvPr/>
          </p:nvGrpSpPr>
          <p:grpSpPr>
            <a:xfrm>
              <a:off x="1447836" y="1493500"/>
              <a:ext cx="618628" cy="618626"/>
              <a:chOff x="7247997" y="1444072"/>
              <a:chExt cx="618628" cy="618626"/>
            </a:xfrm>
          </p:grpSpPr>
          <p:sp>
            <p:nvSpPr>
              <p:cNvPr id="178" name="Rounded Rectangle 177">
                <a:extLst>
                  <a:ext uri="{FF2B5EF4-FFF2-40B4-BE49-F238E27FC236}">
                    <a16:creationId xmlns:a16="http://schemas.microsoft.com/office/drawing/2014/main" id="{F2F31E52-7F6B-7B30-AB91-8A5D49D9C79A}"/>
                  </a:ext>
                </a:extLst>
              </p:cNvPr>
              <p:cNvSpPr/>
              <p:nvPr/>
            </p:nvSpPr>
            <p:spPr>
              <a:xfrm>
                <a:off x="7247997" y="1444072"/>
                <a:ext cx="618628" cy="618626"/>
              </a:xfrm>
              <a:prstGeom prst="roundRect">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58" name="Group 57">
                <a:extLst>
                  <a:ext uri="{FF2B5EF4-FFF2-40B4-BE49-F238E27FC236}">
                    <a16:creationId xmlns:a16="http://schemas.microsoft.com/office/drawing/2014/main" id="{75955B44-A6C7-9879-4A26-3F5014512267}"/>
                  </a:ext>
                </a:extLst>
              </p:cNvPr>
              <p:cNvGrpSpPr/>
              <p:nvPr/>
            </p:nvGrpSpPr>
            <p:grpSpPr>
              <a:xfrm>
                <a:off x="7290611" y="1486685"/>
                <a:ext cx="533401" cy="533400"/>
                <a:chOff x="3631072" y="1194128"/>
                <a:chExt cx="440827" cy="440826"/>
              </a:xfrm>
            </p:grpSpPr>
            <p:sp>
              <p:nvSpPr>
                <p:cNvPr id="31" name="Rounded Rectangle 29">
                  <a:extLst>
                    <a:ext uri="{FF2B5EF4-FFF2-40B4-BE49-F238E27FC236}">
                      <a16:creationId xmlns:a16="http://schemas.microsoft.com/office/drawing/2014/main" id="{EC9D7DCF-3959-1BD5-396F-C907A8635187}"/>
                    </a:ext>
                  </a:extLst>
                </p:cNvPr>
                <p:cNvSpPr/>
                <p:nvPr/>
              </p:nvSpPr>
              <p:spPr>
                <a:xfrm>
                  <a:off x="3631072" y="1194128"/>
                  <a:ext cx="440827" cy="440826"/>
                </a:xfrm>
                <a:prstGeom prst="roundRect">
                  <a:avLst/>
                </a:prstGeom>
                <a:solidFill>
                  <a:srgbClr val="2A8EF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71" name="Group 170">
                  <a:extLst>
                    <a:ext uri="{FF2B5EF4-FFF2-40B4-BE49-F238E27FC236}">
                      <a16:creationId xmlns:a16="http://schemas.microsoft.com/office/drawing/2014/main" id="{BD296229-0047-51F3-F5C4-CF23BC1F429F}"/>
                    </a:ext>
                  </a:extLst>
                </p:cNvPr>
                <p:cNvGrpSpPr/>
                <p:nvPr/>
              </p:nvGrpSpPr>
              <p:grpSpPr>
                <a:xfrm>
                  <a:off x="3700109" y="1309536"/>
                  <a:ext cx="302752" cy="215522"/>
                  <a:chOff x="2143534" y="3805180"/>
                  <a:chExt cx="250208" cy="178117"/>
                </a:xfrm>
                <a:solidFill>
                  <a:srgbClr val="0F161F"/>
                </a:solidFill>
              </p:grpSpPr>
              <p:sp>
                <p:nvSpPr>
                  <p:cNvPr id="159" name="Freeform 158">
                    <a:extLst>
                      <a:ext uri="{FF2B5EF4-FFF2-40B4-BE49-F238E27FC236}">
                        <a16:creationId xmlns:a16="http://schemas.microsoft.com/office/drawing/2014/main" id="{C872BF9A-5CE0-E2EE-BF56-5871647A1D02}"/>
                      </a:ext>
                    </a:extLst>
                  </p:cNvPr>
                  <p:cNvSpPr/>
                  <p:nvPr/>
                </p:nvSpPr>
                <p:spPr>
                  <a:xfrm>
                    <a:off x="2267451" y="3845270"/>
                    <a:ext cx="40957" cy="15240"/>
                  </a:xfrm>
                  <a:custGeom>
                    <a:avLst/>
                    <a:gdLst>
                      <a:gd name="connsiteX0" fmla="*/ 3810 w 40957"/>
                      <a:gd name="connsiteY0" fmla="*/ 0 h 15240"/>
                      <a:gd name="connsiteX1" fmla="*/ 0 w 40957"/>
                      <a:gd name="connsiteY1" fmla="*/ 9525 h 15240"/>
                      <a:gd name="connsiteX2" fmla="*/ 40957 w 40957"/>
                      <a:gd name="connsiteY2" fmla="*/ 15240 h 15240"/>
                      <a:gd name="connsiteX3" fmla="*/ 3810 w 40957"/>
                      <a:gd name="connsiteY3" fmla="*/ 0 h 15240"/>
                    </a:gdLst>
                    <a:ahLst/>
                    <a:cxnLst>
                      <a:cxn ang="0">
                        <a:pos x="connsiteX0" y="connsiteY0"/>
                      </a:cxn>
                      <a:cxn ang="0">
                        <a:pos x="connsiteX1" y="connsiteY1"/>
                      </a:cxn>
                      <a:cxn ang="0">
                        <a:pos x="connsiteX2" y="connsiteY2"/>
                      </a:cxn>
                      <a:cxn ang="0">
                        <a:pos x="connsiteX3" y="connsiteY3"/>
                      </a:cxn>
                    </a:cxnLst>
                    <a:rect l="l" t="t" r="r" b="b"/>
                    <a:pathLst>
                      <a:path w="40957" h="15240">
                        <a:moveTo>
                          <a:pt x="3810" y="0"/>
                        </a:moveTo>
                        <a:cubicBezTo>
                          <a:pt x="3810" y="3810"/>
                          <a:pt x="1905" y="7620"/>
                          <a:pt x="0" y="9525"/>
                        </a:cubicBezTo>
                        <a:lnTo>
                          <a:pt x="40957" y="15240"/>
                        </a:lnTo>
                        <a:lnTo>
                          <a:pt x="3810" y="0"/>
                        </a:lnTo>
                        <a:close/>
                      </a:path>
                    </a:pathLst>
                  </a:custGeom>
                  <a:grpFill/>
                  <a:ln w="952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A136A611-6D23-D7B0-3501-F219EC2D0481}"/>
                      </a:ext>
                    </a:extLst>
                  </p:cNvPr>
                  <p:cNvSpPr/>
                  <p:nvPr/>
                </p:nvSpPr>
                <p:spPr>
                  <a:xfrm>
                    <a:off x="2295073" y="3860511"/>
                    <a:ext cx="15240" cy="42862"/>
                  </a:xfrm>
                  <a:custGeom>
                    <a:avLst/>
                    <a:gdLst>
                      <a:gd name="connsiteX0" fmla="*/ 0 w 15240"/>
                      <a:gd name="connsiteY0" fmla="*/ 40005 h 42862"/>
                      <a:gd name="connsiteX1" fmla="*/ 10478 w 15240"/>
                      <a:gd name="connsiteY1" fmla="*/ 42863 h 42862"/>
                      <a:gd name="connsiteX2" fmla="*/ 15240 w 15240"/>
                      <a:gd name="connsiteY2" fmla="*/ 0 h 42862"/>
                      <a:gd name="connsiteX3" fmla="*/ 0 w 15240"/>
                      <a:gd name="connsiteY3" fmla="*/ 40005 h 42862"/>
                    </a:gdLst>
                    <a:ahLst/>
                    <a:cxnLst>
                      <a:cxn ang="0">
                        <a:pos x="connsiteX0" y="connsiteY0"/>
                      </a:cxn>
                      <a:cxn ang="0">
                        <a:pos x="connsiteX1" y="connsiteY1"/>
                      </a:cxn>
                      <a:cxn ang="0">
                        <a:pos x="connsiteX2" y="connsiteY2"/>
                      </a:cxn>
                      <a:cxn ang="0">
                        <a:pos x="connsiteX3" y="connsiteY3"/>
                      </a:cxn>
                    </a:cxnLst>
                    <a:rect l="l" t="t" r="r" b="b"/>
                    <a:pathLst>
                      <a:path w="15240" h="42862">
                        <a:moveTo>
                          <a:pt x="0" y="40005"/>
                        </a:moveTo>
                        <a:cubicBezTo>
                          <a:pt x="3810" y="40005"/>
                          <a:pt x="6668" y="40957"/>
                          <a:pt x="10478" y="42863"/>
                        </a:cubicBezTo>
                        <a:lnTo>
                          <a:pt x="15240" y="0"/>
                        </a:lnTo>
                        <a:lnTo>
                          <a:pt x="0" y="40005"/>
                        </a:lnTo>
                        <a:close/>
                      </a:path>
                    </a:pathLst>
                  </a:custGeom>
                  <a:grpFill/>
                  <a:ln w="952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314B4B3C-0D53-ADDA-F282-5D8203F8AC1F}"/>
                      </a:ext>
                    </a:extLst>
                  </p:cNvPr>
                  <p:cNvSpPr/>
                  <p:nvPr/>
                </p:nvSpPr>
                <p:spPr>
                  <a:xfrm>
                    <a:off x="2289358" y="3827054"/>
                    <a:ext cx="57573" cy="57269"/>
                  </a:xfrm>
                  <a:custGeom>
                    <a:avLst/>
                    <a:gdLst>
                      <a:gd name="connsiteX0" fmla="*/ 49530 w 57573"/>
                      <a:gd name="connsiteY0" fmla="*/ 9644 h 57269"/>
                      <a:gd name="connsiteX1" fmla="*/ 47625 w 57573"/>
                      <a:gd name="connsiteY1" fmla="*/ 7739 h 57269"/>
                      <a:gd name="connsiteX2" fmla="*/ 45720 w 57573"/>
                      <a:gd name="connsiteY2" fmla="*/ 5834 h 57269"/>
                      <a:gd name="connsiteX3" fmla="*/ 17145 w 57573"/>
                      <a:gd name="connsiteY3" fmla="*/ 2977 h 57269"/>
                      <a:gd name="connsiteX4" fmla="*/ 0 w 57573"/>
                      <a:gd name="connsiteY4" fmla="*/ 28694 h 57269"/>
                      <a:gd name="connsiteX5" fmla="*/ 9525 w 57573"/>
                      <a:gd name="connsiteY5" fmla="*/ 49649 h 57269"/>
                      <a:gd name="connsiteX6" fmla="*/ 31433 w 57573"/>
                      <a:gd name="connsiteY6" fmla="*/ 57269 h 57269"/>
                      <a:gd name="connsiteX7" fmla="*/ 42863 w 57573"/>
                      <a:gd name="connsiteY7" fmla="*/ 53459 h 57269"/>
                      <a:gd name="connsiteX8" fmla="*/ 55245 w 57573"/>
                      <a:gd name="connsiteY8" fmla="*/ 37267 h 57269"/>
                      <a:gd name="connsiteX9" fmla="*/ 49530 w 57573"/>
                      <a:gd name="connsiteY9" fmla="*/ 9644 h 57269"/>
                      <a:gd name="connsiteX10" fmla="*/ 42863 w 57573"/>
                      <a:gd name="connsiteY10" fmla="*/ 37267 h 57269"/>
                      <a:gd name="connsiteX11" fmla="*/ 24765 w 57573"/>
                      <a:gd name="connsiteY11" fmla="*/ 32504 h 57269"/>
                      <a:gd name="connsiteX12" fmla="*/ 29528 w 57573"/>
                      <a:gd name="connsiteY12" fmla="*/ 14407 h 57269"/>
                      <a:gd name="connsiteX13" fmla="*/ 47625 w 57573"/>
                      <a:gd name="connsiteY13" fmla="*/ 19169 h 57269"/>
                      <a:gd name="connsiteX14" fmla="*/ 42863 w 57573"/>
                      <a:gd name="connsiteY14" fmla="*/ 37267 h 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573" h="57269">
                        <a:moveTo>
                          <a:pt x="49530" y="9644"/>
                        </a:moveTo>
                        <a:cubicBezTo>
                          <a:pt x="48578" y="8692"/>
                          <a:pt x="48578" y="8692"/>
                          <a:pt x="47625" y="7739"/>
                        </a:cubicBezTo>
                        <a:cubicBezTo>
                          <a:pt x="46673" y="6787"/>
                          <a:pt x="46673" y="6787"/>
                          <a:pt x="45720" y="5834"/>
                        </a:cubicBezTo>
                        <a:cubicBezTo>
                          <a:pt x="37148" y="-833"/>
                          <a:pt x="26670" y="-1786"/>
                          <a:pt x="17145" y="2977"/>
                        </a:cubicBezTo>
                        <a:cubicBezTo>
                          <a:pt x="6668" y="7739"/>
                          <a:pt x="0" y="17264"/>
                          <a:pt x="0" y="28694"/>
                        </a:cubicBezTo>
                        <a:cubicBezTo>
                          <a:pt x="0" y="36314"/>
                          <a:pt x="3810" y="44887"/>
                          <a:pt x="9525" y="49649"/>
                        </a:cubicBezTo>
                        <a:cubicBezTo>
                          <a:pt x="15240" y="55364"/>
                          <a:pt x="23813" y="57269"/>
                          <a:pt x="31433" y="57269"/>
                        </a:cubicBezTo>
                        <a:cubicBezTo>
                          <a:pt x="35243" y="57269"/>
                          <a:pt x="39053" y="55364"/>
                          <a:pt x="42863" y="53459"/>
                        </a:cubicBezTo>
                        <a:cubicBezTo>
                          <a:pt x="48578" y="49649"/>
                          <a:pt x="53340" y="44887"/>
                          <a:pt x="55245" y="37267"/>
                        </a:cubicBezTo>
                        <a:cubicBezTo>
                          <a:pt x="60008" y="27742"/>
                          <a:pt x="57150" y="17264"/>
                          <a:pt x="49530" y="9644"/>
                        </a:cubicBezTo>
                        <a:close/>
                        <a:moveTo>
                          <a:pt x="42863" y="37267"/>
                        </a:moveTo>
                        <a:cubicBezTo>
                          <a:pt x="36195" y="41077"/>
                          <a:pt x="28575" y="39172"/>
                          <a:pt x="24765" y="32504"/>
                        </a:cubicBezTo>
                        <a:cubicBezTo>
                          <a:pt x="20955" y="25837"/>
                          <a:pt x="22860" y="18217"/>
                          <a:pt x="29528" y="14407"/>
                        </a:cubicBezTo>
                        <a:cubicBezTo>
                          <a:pt x="36195" y="10597"/>
                          <a:pt x="43815" y="12502"/>
                          <a:pt x="47625" y="19169"/>
                        </a:cubicBezTo>
                        <a:cubicBezTo>
                          <a:pt x="51435" y="24884"/>
                          <a:pt x="49530" y="33457"/>
                          <a:pt x="42863" y="37267"/>
                        </a:cubicBezTo>
                        <a:close/>
                      </a:path>
                    </a:pathLst>
                  </a:custGeom>
                  <a:grpFill/>
                  <a:ln w="952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D4439128-323F-CC4B-9840-5864BC40ADAC}"/>
                      </a:ext>
                    </a:extLst>
                  </p:cNvPr>
                  <p:cNvSpPr/>
                  <p:nvPr/>
                </p:nvSpPr>
                <p:spPr>
                  <a:xfrm>
                    <a:off x="2262689" y="3893794"/>
                    <a:ext cx="63936" cy="64450"/>
                  </a:xfrm>
                  <a:custGeom>
                    <a:avLst/>
                    <a:gdLst>
                      <a:gd name="connsiteX0" fmla="*/ 54293 w 63936"/>
                      <a:gd name="connsiteY0" fmla="*/ 8626 h 64450"/>
                      <a:gd name="connsiteX1" fmla="*/ 53340 w 63936"/>
                      <a:gd name="connsiteY1" fmla="*/ 7674 h 64450"/>
                      <a:gd name="connsiteX2" fmla="*/ 51435 w 63936"/>
                      <a:gd name="connsiteY2" fmla="*/ 6721 h 64450"/>
                      <a:gd name="connsiteX3" fmla="*/ 19050 w 63936"/>
                      <a:gd name="connsiteY3" fmla="*/ 2911 h 64450"/>
                      <a:gd name="connsiteX4" fmla="*/ 0 w 63936"/>
                      <a:gd name="connsiteY4" fmla="*/ 31486 h 64450"/>
                      <a:gd name="connsiteX5" fmla="*/ 10478 w 63936"/>
                      <a:gd name="connsiteY5" fmla="*/ 56251 h 64450"/>
                      <a:gd name="connsiteX6" fmla="*/ 36195 w 63936"/>
                      <a:gd name="connsiteY6" fmla="*/ 63871 h 64450"/>
                      <a:gd name="connsiteX7" fmla="*/ 48578 w 63936"/>
                      <a:gd name="connsiteY7" fmla="*/ 60061 h 64450"/>
                      <a:gd name="connsiteX8" fmla="*/ 62865 w 63936"/>
                      <a:gd name="connsiteY8" fmla="*/ 41964 h 64450"/>
                      <a:gd name="connsiteX9" fmla="*/ 54293 w 63936"/>
                      <a:gd name="connsiteY9" fmla="*/ 8626 h 64450"/>
                      <a:gd name="connsiteX10" fmla="*/ 40957 w 63936"/>
                      <a:gd name="connsiteY10" fmla="*/ 37201 h 64450"/>
                      <a:gd name="connsiteX11" fmla="*/ 19050 w 63936"/>
                      <a:gd name="connsiteY11" fmla="*/ 31486 h 64450"/>
                      <a:gd name="connsiteX12" fmla="*/ 24765 w 63936"/>
                      <a:gd name="connsiteY12" fmla="*/ 9579 h 64450"/>
                      <a:gd name="connsiteX13" fmla="*/ 46672 w 63936"/>
                      <a:gd name="connsiteY13" fmla="*/ 15294 h 64450"/>
                      <a:gd name="connsiteX14" fmla="*/ 40957 w 63936"/>
                      <a:gd name="connsiteY14" fmla="*/ 37201 h 6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36" h="64450">
                        <a:moveTo>
                          <a:pt x="54293" y="8626"/>
                        </a:moveTo>
                        <a:cubicBezTo>
                          <a:pt x="54293" y="8626"/>
                          <a:pt x="53340" y="7674"/>
                          <a:pt x="53340" y="7674"/>
                        </a:cubicBezTo>
                        <a:cubicBezTo>
                          <a:pt x="52388" y="7674"/>
                          <a:pt x="52388" y="6721"/>
                          <a:pt x="51435" y="6721"/>
                        </a:cubicBezTo>
                        <a:cubicBezTo>
                          <a:pt x="41910" y="-899"/>
                          <a:pt x="29528" y="-1851"/>
                          <a:pt x="19050" y="2911"/>
                        </a:cubicBezTo>
                        <a:cubicBezTo>
                          <a:pt x="7620" y="7674"/>
                          <a:pt x="0" y="19104"/>
                          <a:pt x="0" y="31486"/>
                        </a:cubicBezTo>
                        <a:cubicBezTo>
                          <a:pt x="0" y="41011"/>
                          <a:pt x="3810" y="49584"/>
                          <a:pt x="10478" y="56251"/>
                        </a:cubicBezTo>
                        <a:cubicBezTo>
                          <a:pt x="17145" y="62919"/>
                          <a:pt x="26670" y="65776"/>
                          <a:pt x="36195" y="63871"/>
                        </a:cubicBezTo>
                        <a:cubicBezTo>
                          <a:pt x="40957" y="62919"/>
                          <a:pt x="44768" y="61966"/>
                          <a:pt x="48578" y="60061"/>
                        </a:cubicBezTo>
                        <a:cubicBezTo>
                          <a:pt x="55245" y="56251"/>
                          <a:pt x="60960" y="49584"/>
                          <a:pt x="62865" y="41964"/>
                        </a:cubicBezTo>
                        <a:cubicBezTo>
                          <a:pt x="65723" y="28629"/>
                          <a:pt x="62865" y="17199"/>
                          <a:pt x="54293" y="8626"/>
                        </a:cubicBezTo>
                        <a:close/>
                        <a:moveTo>
                          <a:pt x="40957" y="37201"/>
                        </a:moveTo>
                        <a:cubicBezTo>
                          <a:pt x="33338" y="41964"/>
                          <a:pt x="23813" y="39106"/>
                          <a:pt x="19050" y="31486"/>
                        </a:cubicBezTo>
                        <a:cubicBezTo>
                          <a:pt x="14288" y="23866"/>
                          <a:pt x="17145" y="14341"/>
                          <a:pt x="24765" y="9579"/>
                        </a:cubicBezTo>
                        <a:cubicBezTo>
                          <a:pt x="32385" y="4816"/>
                          <a:pt x="41910" y="7674"/>
                          <a:pt x="46672" y="15294"/>
                        </a:cubicBezTo>
                        <a:cubicBezTo>
                          <a:pt x="51435" y="22914"/>
                          <a:pt x="48578" y="32439"/>
                          <a:pt x="40957" y="37201"/>
                        </a:cubicBezTo>
                        <a:close/>
                      </a:path>
                    </a:pathLst>
                  </a:custGeom>
                  <a:grpFill/>
                  <a:ln w="952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5210521B-229C-B6AF-B7F2-5DC92E9341E5}"/>
                      </a:ext>
                    </a:extLst>
                  </p:cNvPr>
                  <p:cNvSpPr/>
                  <p:nvPr/>
                </p:nvSpPr>
                <p:spPr>
                  <a:xfrm>
                    <a:off x="2143534" y="3859907"/>
                    <a:ext cx="123811" cy="123390"/>
                  </a:xfrm>
                  <a:custGeom>
                    <a:avLst/>
                    <a:gdLst>
                      <a:gd name="connsiteX0" fmla="*/ 106772 w 123811"/>
                      <a:gd name="connsiteY0" fmla="*/ 18701 h 123390"/>
                      <a:gd name="connsiteX1" fmla="*/ 100105 w 123811"/>
                      <a:gd name="connsiteY1" fmla="*/ 12986 h 123390"/>
                      <a:gd name="connsiteX2" fmla="*/ 40097 w 123811"/>
                      <a:gd name="connsiteY2" fmla="*/ 3461 h 123390"/>
                      <a:gd name="connsiteX3" fmla="*/ 1045 w 123811"/>
                      <a:gd name="connsiteY3" fmla="*/ 49181 h 123390"/>
                      <a:gd name="connsiteX4" fmla="*/ 20095 w 123811"/>
                      <a:gd name="connsiteY4" fmla="*/ 107283 h 123390"/>
                      <a:gd name="connsiteX5" fmla="*/ 79150 w 123811"/>
                      <a:gd name="connsiteY5" fmla="*/ 120618 h 123390"/>
                      <a:gd name="connsiteX6" fmla="*/ 92485 w 123811"/>
                      <a:gd name="connsiteY6" fmla="*/ 114903 h 123390"/>
                      <a:gd name="connsiteX7" fmla="*/ 121060 w 123811"/>
                      <a:gd name="connsiteY7" fmla="*/ 76803 h 123390"/>
                      <a:gd name="connsiteX8" fmla="*/ 106772 w 123811"/>
                      <a:gd name="connsiteY8" fmla="*/ 18701 h 123390"/>
                      <a:gd name="connsiteX9" fmla="*/ 87722 w 123811"/>
                      <a:gd name="connsiteY9" fmla="*/ 86328 h 123390"/>
                      <a:gd name="connsiteX10" fmla="*/ 42002 w 123811"/>
                      <a:gd name="connsiteY10" fmla="*/ 73946 h 123390"/>
                      <a:gd name="connsiteX11" fmla="*/ 54385 w 123811"/>
                      <a:gd name="connsiteY11" fmla="*/ 28226 h 123390"/>
                      <a:gd name="connsiteX12" fmla="*/ 100105 w 123811"/>
                      <a:gd name="connsiteY12" fmla="*/ 40608 h 123390"/>
                      <a:gd name="connsiteX13" fmla="*/ 87722 w 123811"/>
                      <a:gd name="connsiteY13" fmla="*/ 86328 h 12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11" h="123390">
                        <a:moveTo>
                          <a:pt x="106772" y="18701"/>
                        </a:moveTo>
                        <a:cubicBezTo>
                          <a:pt x="104867" y="16796"/>
                          <a:pt x="102962" y="14891"/>
                          <a:pt x="100105" y="12986"/>
                        </a:cubicBezTo>
                        <a:cubicBezTo>
                          <a:pt x="82960" y="-349"/>
                          <a:pt x="60100" y="-3207"/>
                          <a:pt x="40097" y="3461"/>
                        </a:cubicBezTo>
                        <a:cubicBezTo>
                          <a:pt x="20095" y="11081"/>
                          <a:pt x="4855" y="28226"/>
                          <a:pt x="1045" y="49181"/>
                        </a:cubicBezTo>
                        <a:cubicBezTo>
                          <a:pt x="-2765" y="71088"/>
                          <a:pt x="3902" y="92043"/>
                          <a:pt x="20095" y="107283"/>
                        </a:cubicBezTo>
                        <a:cubicBezTo>
                          <a:pt x="36287" y="121571"/>
                          <a:pt x="58195" y="127286"/>
                          <a:pt x="79150" y="120618"/>
                        </a:cubicBezTo>
                        <a:cubicBezTo>
                          <a:pt x="83912" y="119666"/>
                          <a:pt x="87722" y="117761"/>
                          <a:pt x="92485" y="114903"/>
                        </a:cubicBezTo>
                        <a:cubicBezTo>
                          <a:pt x="106772" y="106331"/>
                          <a:pt x="117250" y="92996"/>
                          <a:pt x="121060" y="76803"/>
                        </a:cubicBezTo>
                        <a:cubicBezTo>
                          <a:pt x="127727" y="56801"/>
                          <a:pt x="122012" y="34893"/>
                          <a:pt x="106772" y="18701"/>
                        </a:cubicBezTo>
                        <a:close/>
                        <a:moveTo>
                          <a:pt x="87722" y="86328"/>
                        </a:moveTo>
                        <a:cubicBezTo>
                          <a:pt x="71530" y="95853"/>
                          <a:pt x="51527" y="90138"/>
                          <a:pt x="42002" y="73946"/>
                        </a:cubicBezTo>
                        <a:cubicBezTo>
                          <a:pt x="32477" y="57753"/>
                          <a:pt x="38192" y="37751"/>
                          <a:pt x="54385" y="28226"/>
                        </a:cubicBezTo>
                        <a:cubicBezTo>
                          <a:pt x="70577" y="18701"/>
                          <a:pt x="90580" y="24416"/>
                          <a:pt x="100105" y="40608"/>
                        </a:cubicBezTo>
                        <a:cubicBezTo>
                          <a:pt x="109630" y="56801"/>
                          <a:pt x="103915" y="76803"/>
                          <a:pt x="87722" y="86328"/>
                        </a:cubicBezTo>
                        <a:close/>
                      </a:path>
                    </a:pathLst>
                  </a:custGeom>
                  <a:grpFill/>
                  <a:ln w="952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6A156D3-F6C8-F7BE-B35D-42CF49A3FE5C}"/>
                      </a:ext>
                    </a:extLst>
                  </p:cNvPr>
                  <p:cNvSpPr/>
                  <p:nvPr/>
                </p:nvSpPr>
                <p:spPr>
                  <a:xfrm>
                    <a:off x="2215064" y="3810927"/>
                    <a:ext cx="63936" cy="64450"/>
                  </a:xfrm>
                  <a:custGeom>
                    <a:avLst/>
                    <a:gdLst>
                      <a:gd name="connsiteX0" fmla="*/ 54293 w 63936"/>
                      <a:gd name="connsiteY0" fmla="*/ 8626 h 64450"/>
                      <a:gd name="connsiteX1" fmla="*/ 53340 w 63936"/>
                      <a:gd name="connsiteY1" fmla="*/ 7674 h 64450"/>
                      <a:gd name="connsiteX2" fmla="*/ 51435 w 63936"/>
                      <a:gd name="connsiteY2" fmla="*/ 6721 h 64450"/>
                      <a:gd name="connsiteX3" fmla="*/ 19050 w 63936"/>
                      <a:gd name="connsiteY3" fmla="*/ 2911 h 64450"/>
                      <a:gd name="connsiteX4" fmla="*/ 0 w 63936"/>
                      <a:gd name="connsiteY4" fmla="*/ 31486 h 64450"/>
                      <a:gd name="connsiteX5" fmla="*/ 10478 w 63936"/>
                      <a:gd name="connsiteY5" fmla="*/ 56251 h 64450"/>
                      <a:gd name="connsiteX6" fmla="*/ 36195 w 63936"/>
                      <a:gd name="connsiteY6" fmla="*/ 63871 h 64450"/>
                      <a:gd name="connsiteX7" fmla="*/ 48578 w 63936"/>
                      <a:gd name="connsiteY7" fmla="*/ 60061 h 64450"/>
                      <a:gd name="connsiteX8" fmla="*/ 62865 w 63936"/>
                      <a:gd name="connsiteY8" fmla="*/ 41964 h 64450"/>
                      <a:gd name="connsiteX9" fmla="*/ 54293 w 63936"/>
                      <a:gd name="connsiteY9" fmla="*/ 8626 h 64450"/>
                      <a:gd name="connsiteX10" fmla="*/ 48578 w 63936"/>
                      <a:gd name="connsiteY10" fmla="*/ 46726 h 64450"/>
                      <a:gd name="connsiteX11" fmla="*/ 28575 w 63936"/>
                      <a:gd name="connsiteY11" fmla="*/ 41011 h 64450"/>
                      <a:gd name="connsiteX12" fmla="*/ 34290 w 63936"/>
                      <a:gd name="connsiteY12" fmla="*/ 21009 h 64450"/>
                      <a:gd name="connsiteX13" fmla="*/ 54293 w 63936"/>
                      <a:gd name="connsiteY13" fmla="*/ 26724 h 64450"/>
                      <a:gd name="connsiteX14" fmla="*/ 48578 w 63936"/>
                      <a:gd name="connsiteY14" fmla="*/ 46726 h 6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36" h="64450">
                        <a:moveTo>
                          <a:pt x="54293" y="8626"/>
                        </a:moveTo>
                        <a:cubicBezTo>
                          <a:pt x="54293" y="8626"/>
                          <a:pt x="53340" y="7674"/>
                          <a:pt x="53340" y="7674"/>
                        </a:cubicBezTo>
                        <a:cubicBezTo>
                          <a:pt x="52388" y="7674"/>
                          <a:pt x="52388" y="6721"/>
                          <a:pt x="51435" y="6721"/>
                        </a:cubicBezTo>
                        <a:cubicBezTo>
                          <a:pt x="41910" y="-899"/>
                          <a:pt x="29528" y="-1851"/>
                          <a:pt x="19050" y="2911"/>
                        </a:cubicBezTo>
                        <a:cubicBezTo>
                          <a:pt x="7620" y="7674"/>
                          <a:pt x="0" y="19104"/>
                          <a:pt x="0" y="31486"/>
                        </a:cubicBezTo>
                        <a:cubicBezTo>
                          <a:pt x="0" y="41011"/>
                          <a:pt x="3810" y="49584"/>
                          <a:pt x="10478" y="56251"/>
                        </a:cubicBezTo>
                        <a:cubicBezTo>
                          <a:pt x="17145" y="62919"/>
                          <a:pt x="26670" y="65776"/>
                          <a:pt x="36195" y="63871"/>
                        </a:cubicBezTo>
                        <a:cubicBezTo>
                          <a:pt x="40957" y="62919"/>
                          <a:pt x="44768" y="61966"/>
                          <a:pt x="48578" y="60061"/>
                        </a:cubicBezTo>
                        <a:cubicBezTo>
                          <a:pt x="55245" y="56251"/>
                          <a:pt x="60960" y="49584"/>
                          <a:pt x="62865" y="41964"/>
                        </a:cubicBezTo>
                        <a:cubicBezTo>
                          <a:pt x="65723" y="29581"/>
                          <a:pt x="62865" y="17199"/>
                          <a:pt x="54293" y="8626"/>
                        </a:cubicBezTo>
                        <a:close/>
                        <a:moveTo>
                          <a:pt x="48578" y="46726"/>
                        </a:moveTo>
                        <a:cubicBezTo>
                          <a:pt x="41910" y="50536"/>
                          <a:pt x="32385" y="48631"/>
                          <a:pt x="28575" y="41011"/>
                        </a:cubicBezTo>
                        <a:cubicBezTo>
                          <a:pt x="24765" y="34344"/>
                          <a:pt x="26670" y="24819"/>
                          <a:pt x="34290" y="21009"/>
                        </a:cubicBezTo>
                        <a:cubicBezTo>
                          <a:pt x="40957" y="17199"/>
                          <a:pt x="50482" y="19104"/>
                          <a:pt x="54293" y="26724"/>
                        </a:cubicBezTo>
                        <a:cubicBezTo>
                          <a:pt x="58103" y="33391"/>
                          <a:pt x="56197" y="42916"/>
                          <a:pt x="48578" y="46726"/>
                        </a:cubicBezTo>
                        <a:close/>
                      </a:path>
                    </a:pathLst>
                  </a:custGeom>
                  <a:grpFill/>
                  <a:ln w="952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3D45B02B-16C9-5BA1-C003-1AAB9CCB47F2}"/>
                      </a:ext>
                    </a:extLst>
                  </p:cNvPr>
                  <p:cNvSpPr/>
                  <p:nvPr/>
                </p:nvSpPr>
                <p:spPr>
                  <a:xfrm>
                    <a:off x="2361663" y="3805180"/>
                    <a:ext cx="32079" cy="33013"/>
                  </a:xfrm>
                  <a:custGeom>
                    <a:avLst/>
                    <a:gdLst>
                      <a:gd name="connsiteX0" fmla="*/ 21993 w 32079"/>
                      <a:gd name="connsiteY0" fmla="*/ 1038 h 33013"/>
                      <a:gd name="connsiteX1" fmla="*/ 9611 w 32079"/>
                      <a:gd name="connsiteY1" fmla="*/ 1991 h 33013"/>
                      <a:gd name="connsiteX2" fmla="*/ 1038 w 32079"/>
                      <a:gd name="connsiteY2" fmla="*/ 11516 h 33013"/>
                      <a:gd name="connsiteX3" fmla="*/ 1991 w 32079"/>
                      <a:gd name="connsiteY3" fmla="*/ 23898 h 33013"/>
                      <a:gd name="connsiteX4" fmla="*/ 22946 w 32079"/>
                      <a:gd name="connsiteY4" fmla="*/ 31518 h 33013"/>
                      <a:gd name="connsiteX5" fmla="*/ 23898 w 32079"/>
                      <a:gd name="connsiteY5" fmla="*/ 30566 h 33013"/>
                      <a:gd name="connsiteX6" fmla="*/ 30566 w 32079"/>
                      <a:gd name="connsiteY6" fmla="*/ 9611 h 33013"/>
                      <a:gd name="connsiteX7" fmla="*/ 21993 w 32079"/>
                      <a:gd name="connsiteY7" fmla="*/ 1038 h 33013"/>
                      <a:gd name="connsiteX8" fmla="*/ 22946 w 32079"/>
                      <a:gd name="connsiteY8" fmla="*/ 21993 h 33013"/>
                      <a:gd name="connsiteX9" fmla="*/ 11516 w 32079"/>
                      <a:gd name="connsiteY9" fmla="*/ 19136 h 33013"/>
                      <a:gd name="connsiteX10" fmla="*/ 14373 w 32079"/>
                      <a:gd name="connsiteY10" fmla="*/ 7706 h 33013"/>
                      <a:gd name="connsiteX11" fmla="*/ 25803 w 32079"/>
                      <a:gd name="connsiteY11" fmla="*/ 10563 h 33013"/>
                      <a:gd name="connsiteX12" fmla="*/ 22946 w 32079"/>
                      <a:gd name="connsiteY12" fmla="*/ 21993 h 33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79" h="33013">
                        <a:moveTo>
                          <a:pt x="21993" y="1038"/>
                        </a:moveTo>
                        <a:cubicBezTo>
                          <a:pt x="18183" y="-867"/>
                          <a:pt x="13421" y="86"/>
                          <a:pt x="9611" y="1991"/>
                        </a:cubicBezTo>
                        <a:cubicBezTo>
                          <a:pt x="5801" y="3896"/>
                          <a:pt x="2943" y="6753"/>
                          <a:pt x="1038" y="11516"/>
                        </a:cubicBezTo>
                        <a:cubicBezTo>
                          <a:pt x="-867" y="15326"/>
                          <a:pt x="86" y="20088"/>
                          <a:pt x="1991" y="23898"/>
                        </a:cubicBezTo>
                        <a:cubicBezTo>
                          <a:pt x="5801" y="31518"/>
                          <a:pt x="15326" y="35328"/>
                          <a:pt x="22946" y="31518"/>
                        </a:cubicBezTo>
                        <a:cubicBezTo>
                          <a:pt x="22946" y="31518"/>
                          <a:pt x="23898" y="31518"/>
                          <a:pt x="23898" y="30566"/>
                        </a:cubicBezTo>
                        <a:cubicBezTo>
                          <a:pt x="30566" y="26756"/>
                          <a:pt x="34376" y="17231"/>
                          <a:pt x="30566" y="9611"/>
                        </a:cubicBezTo>
                        <a:cubicBezTo>
                          <a:pt x="29613" y="5801"/>
                          <a:pt x="26756" y="2943"/>
                          <a:pt x="21993" y="1038"/>
                        </a:cubicBezTo>
                        <a:close/>
                        <a:moveTo>
                          <a:pt x="22946" y="21993"/>
                        </a:moveTo>
                        <a:cubicBezTo>
                          <a:pt x="19136" y="23898"/>
                          <a:pt x="14373" y="22946"/>
                          <a:pt x="11516" y="19136"/>
                        </a:cubicBezTo>
                        <a:cubicBezTo>
                          <a:pt x="9611" y="15326"/>
                          <a:pt x="10563" y="10563"/>
                          <a:pt x="14373" y="7706"/>
                        </a:cubicBezTo>
                        <a:cubicBezTo>
                          <a:pt x="18183" y="5801"/>
                          <a:pt x="22946" y="6753"/>
                          <a:pt x="25803" y="10563"/>
                        </a:cubicBezTo>
                        <a:cubicBezTo>
                          <a:pt x="28661" y="15326"/>
                          <a:pt x="26756" y="20088"/>
                          <a:pt x="22946" y="21993"/>
                        </a:cubicBezTo>
                        <a:close/>
                      </a:path>
                    </a:pathLst>
                  </a:custGeom>
                  <a:grpFill/>
                  <a:ln w="9525" cap="flat">
                    <a:noFill/>
                    <a:prstDash val="solid"/>
                    <a:miter/>
                  </a:ln>
                </p:spPr>
                <p:txBody>
                  <a:bodyPr rtlCol="0" anchor="ctr"/>
                  <a:lstStyle/>
                  <a:p>
                    <a:endParaRPr lang="en-US"/>
                  </a:p>
                </p:txBody>
              </p:sp>
              <p:grpSp>
                <p:nvGrpSpPr>
                  <p:cNvPr id="166" name="Graphic 154">
                    <a:extLst>
                      <a:ext uri="{FF2B5EF4-FFF2-40B4-BE49-F238E27FC236}">
                        <a16:creationId xmlns:a16="http://schemas.microsoft.com/office/drawing/2014/main" id="{BC8990E2-B581-5871-05DE-B4691835977A}"/>
                      </a:ext>
                    </a:extLst>
                  </p:cNvPr>
                  <p:cNvGrpSpPr/>
                  <p:nvPr/>
                </p:nvGrpSpPr>
                <p:grpSpPr>
                  <a:xfrm>
                    <a:off x="2232209" y="3821458"/>
                    <a:ext cx="143827" cy="90487"/>
                    <a:chOff x="9945089" y="1321610"/>
                    <a:chExt cx="143827" cy="90487"/>
                  </a:xfrm>
                  <a:grpFill/>
                </p:grpSpPr>
                <p:sp>
                  <p:nvSpPr>
                    <p:cNvPr id="167" name="Freeform 166">
                      <a:extLst>
                        <a:ext uri="{FF2B5EF4-FFF2-40B4-BE49-F238E27FC236}">
                          <a16:creationId xmlns:a16="http://schemas.microsoft.com/office/drawing/2014/main" id="{BB717DF7-B485-174B-C32D-03639C814766}"/>
                        </a:ext>
                      </a:extLst>
                    </p:cNvPr>
                    <p:cNvSpPr/>
                    <p:nvPr/>
                  </p:nvSpPr>
                  <p:spPr>
                    <a:xfrm>
                      <a:off x="9945089" y="1351138"/>
                      <a:ext cx="86677" cy="60959"/>
                    </a:xfrm>
                    <a:custGeom>
                      <a:avLst/>
                      <a:gdLst>
                        <a:gd name="connsiteX0" fmla="*/ 86677 w 86677"/>
                        <a:gd name="connsiteY0" fmla="*/ 13335 h 60959"/>
                        <a:gd name="connsiteX1" fmla="*/ 80962 w 86677"/>
                        <a:gd name="connsiteY1" fmla="*/ 8572 h 60959"/>
                        <a:gd name="connsiteX2" fmla="*/ 79058 w 86677"/>
                        <a:gd name="connsiteY2" fmla="*/ 0 h 60959"/>
                        <a:gd name="connsiteX3" fmla="*/ 0 w 86677"/>
                        <a:gd name="connsiteY3" fmla="*/ 39053 h 60959"/>
                        <a:gd name="connsiteX4" fmla="*/ 10477 w 86677"/>
                        <a:gd name="connsiteY4" fmla="*/ 50482 h 60959"/>
                        <a:gd name="connsiteX5" fmla="*/ 14287 w 86677"/>
                        <a:gd name="connsiteY5" fmla="*/ 60960 h 60959"/>
                        <a:gd name="connsiteX6" fmla="*/ 86677 w 86677"/>
                        <a:gd name="connsiteY6" fmla="*/ 1333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 h="60959">
                          <a:moveTo>
                            <a:pt x="86677" y="13335"/>
                          </a:moveTo>
                          <a:cubicBezTo>
                            <a:pt x="84773" y="12382"/>
                            <a:pt x="82868" y="10478"/>
                            <a:pt x="80962" y="8572"/>
                          </a:cubicBezTo>
                          <a:cubicBezTo>
                            <a:pt x="79058" y="5715"/>
                            <a:pt x="79058" y="2857"/>
                            <a:pt x="79058" y="0"/>
                          </a:cubicBezTo>
                          <a:lnTo>
                            <a:pt x="0" y="39053"/>
                          </a:lnTo>
                          <a:cubicBezTo>
                            <a:pt x="3810" y="41910"/>
                            <a:pt x="7620" y="45720"/>
                            <a:pt x="10477" y="50482"/>
                          </a:cubicBezTo>
                          <a:cubicBezTo>
                            <a:pt x="12383" y="54293"/>
                            <a:pt x="13335" y="58103"/>
                            <a:pt x="14287" y="60960"/>
                          </a:cubicBezTo>
                          <a:lnTo>
                            <a:pt x="86677" y="13335"/>
                          </a:lnTo>
                          <a:close/>
                        </a:path>
                      </a:pathLst>
                    </a:custGeom>
                    <a:grpFill/>
                    <a:ln w="952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7F635D4-E9D5-F6C2-545C-3E75F9D49ED3}"/>
                        </a:ext>
                      </a:extLst>
                    </p:cNvPr>
                    <p:cNvSpPr/>
                    <p:nvPr/>
                  </p:nvSpPr>
                  <p:spPr>
                    <a:xfrm>
                      <a:off x="10046053" y="1321610"/>
                      <a:ext cx="42862" cy="30480"/>
                    </a:xfrm>
                    <a:custGeom>
                      <a:avLst/>
                      <a:gdLst>
                        <a:gd name="connsiteX0" fmla="*/ 42863 w 42862"/>
                        <a:gd name="connsiteY0" fmla="*/ 5715 h 30480"/>
                        <a:gd name="connsiteX1" fmla="*/ 40958 w 42862"/>
                        <a:gd name="connsiteY1" fmla="*/ 2858 h 30480"/>
                        <a:gd name="connsiteX2" fmla="*/ 40005 w 42862"/>
                        <a:gd name="connsiteY2" fmla="*/ 0 h 30480"/>
                        <a:gd name="connsiteX3" fmla="*/ 0 w 42862"/>
                        <a:gd name="connsiteY3" fmla="*/ 20003 h 30480"/>
                        <a:gd name="connsiteX4" fmla="*/ 4763 w 42862"/>
                        <a:gd name="connsiteY4" fmla="*/ 24765 h 30480"/>
                        <a:gd name="connsiteX5" fmla="*/ 6668 w 42862"/>
                        <a:gd name="connsiteY5" fmla="*/ 30480 h 30480"/>
                        <a:gd name="connsiteX6" fmla="*/ 42863 w 42862"/>
                        <a:gd name="connsiteY6" fmla="*/ 5715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 h="30480">
                          <a:moveTo>
                            <a:pt x="42863" y="5715"/>
                          </a:moveTo>
                          <a:cubicBezTo>
                            <a:pt x="41910" y="4763"/>
                            <a:pt x="40958" y="3810"/>
                            <a:pt x="40958" y="2858"/>
                          </a:cubicBezTo>
                          <a:cubicBezTo>
                            <a:pt x="40005" y="1905"/>
                            <a:pt x="40005" y="953"/>
                            <a:pt x="40005" y="0"/>
                          </a:cubicBezTo>
                          <a:lnTo>
                            <a:pt x="0" y="20003"/>
                          </a:lnTo>
                          <a:cubicBezTo>
                            <a:pt x="1905" y="20955"/>
                            <a:pt x="3810" y="22860"/>
                            <a:pt x="4763" y="24765"/>
                          </a:cubicBezTo>
                          <a:cubicBezTo>
                            <a:pt x="5715" y="26670"/>
                            <a:pt x="6668" y="28575"/>
                            <a:pt x="6668" y="30480"/>
                          </a:cubicBezTo>
                          <a:lnTo>
                            <a:pt x="42863" y="5715"/>
                          </a:lnTo>
                          <a:close/>
                        </a:path>
                      </a:pathLst>
                    </a:custGeom>
                    <a:grpFill/>
                    <a:ln w="9525" cap="flat">
                      <a:noFill/>
                      <a:prstDash val="solid"/>
                      <a:miter/>
                    </a:ln>
                  </p:spPr>
                  <p:txBody>
                    <a:bodyPr rtlCol="0" anchor="ctr"/>
                    <a:lstStyle/>
                    <a:p>
                      <a:endParaRPr lang="en-US"/>
                    </a:p>
                  </p:txBody>
                </p:sp>
              </p:grpSp>
            </p:grpSp>
          </p:grpSp>
        </p:grpSp>
        <p:sp>
          <p:nvSpPr>
            <p:cNvPr id="142" name="TextBox 141">
              <a:extLst>
                <a:ext uri="{FF2B5EF4-FFF2-40B4-BE49-F238E27FC236}">
                  <a16:creationId xmlns:a16="http://schemas.microsoft.com/office/drawing/2014/main" id="{1E870467-0BE1-E610-B27D-5981EFEE4917}"/>
                </a:ext>
              </a:extLst>
            </p:cNvPr>
            <p:cNvSpPr txBox="1"/>
            <p:nvPr/>
          </p:nvSpPr>
          <p:spPr>
            <a:xfrm>
              <a:off x="319857" y="3317905"/>
              <a:ext cx="2663570" cy="646331"/>
            </a:xfrm>
            <a:prstGeom prst="rect">
              <a:avLst/>
            </a:prstGeom>
            <a:noFill/>
          </p:spPr>
          <p:txBody>
            <a:bodyPr wrap="square" lIns="91440" tIns="45720" rIns="91440" bIns="45720" rtlCol="0" anchor="t">
              <a:spAutoFit/>
            </a:bodyPr>
            <a:lstStyle/>
            <a:p>
              <a:pPr marL="139700" algn="ctr"/>
              <a:r>
                <a:rPr lang="en-US" sz="1200">
                  <a:latin typeface="Spezia"/>
                  <a:cs typeface="Spezia"/>
                  <a:sym typeface="Arial"/>
                </a:rPr>
                <a:t>Optimize your LLM deployments with nm-</a:t>
              </a:r>
              <a:r>
                <a:rPr lang="en-US" sz="1200" err="1">
                  <a:latin typeface="Spezia"/>
                  <a:cs typeface="Spezia"/>
                  <a:sym typeface="Arial"/>
                </a:rPr>
                <a:t>vllm</a:t>
              </a:r>
              <a:r>
                <a:rPr lang="en-US" sz="1200">
                  <a:latin typeface="Spezia"/>
                  <a:cs typeface="Spezia"/>
                  <a:sym typeface="Arial"/>
                </a:rPr>
                <a:t> for GPUs and </a:t>
              </a:r>
              <a:r>
                <a:rPr lang="en-US" sz="1200" err="1">
                  <a:latin typeface="Spezia"/>
                  <a:cs typeface="Spezia"/>
                  <a:sym typeface="Arial"/>
                </a:rPr>
                <a:t>DeepSparse</a:t>
              </a:r>
              <a:r>
                <a:rPr lang="en-US" sz="1200">
                  <a:latin typeface="Spezia"/>
                  <a:cs typeface="Spezia"/>
                  <a:sym typeface="Arial"/>
                </a:rPr>
                <a:t> for CPUs.</a:t>
              </a:r>
              <a:endParaRPr lang="en-US"/>
            </a:p>
          </p:txBody>
        </p:sp>
        <p:sp>
          <p:nvSpPr>
            <p:cNvPr id="150" name="TextBox 149">
              <a:extLst>
                <a:ext uri="{FF2B5EF4-FFF2-40B4-BE49-F238E27FC236}">
                  <a16:creationId xmlns:a16="http://schemas.microsoft.com/office/drawing/2014/main" id="{6A5EC18C-B4EC-2DC8-DFB2-96083968BD0E}"/>
                </a:ext>
              </a:extLst>
            </p:cNvPr>
            <p:cNvSpPr txBox="1"/>
            <p:nvPr/>
          </p:nvSpPr>
          <p:spPr>
            <a:xfrm>
              <a:off x="425366" y="2311319"/>
              <a:ext cx="2663569" cy="677108"/>
            </a:xfrm>
            <a:prstGeom prst="rect">
              <a:avLst/>
            </a:prstGeom>
            <a:noFill/>
          </p:spPr>
          <p:txBody>
            <a:bodyPr wrap="square" lIns="91440" tIns="45720" rIns="91440" bIns="45720" rtlCol="0" anchor="t">
              <a:spAutoFit/>
            </a:bodyPr>
            <a:lstStyle/>
            <a:p>
              <a:pPr algn="ctr"/>
              <a:r>
                <a:rPr lang="en-US" sz="2400">
                  <a:latin typeface="Spezia Medium"/>
                  <a:cs typeface="Spezia Medium"/>
                </a:rPr>
                <a:t>Deploy </a:t>
              </a:r>
            </a:p>
            <a:p>
              <a:pPr algn="ctr"/>
              <a:r>
                <a:rPr lang="en-US" sz="1400">
                  <a:latin typeface="Spezia Medium"/>
                  <a:cs typeface="Spezia Medium"/>
                </a:rPr>
                <a:t>pre-</a:t>
              </a:r>
              <a:r>
                <a:rPr lang="en-US" sz="1400" err="1">
                  <a:latin typeface="Spezia Medium"/>
                  <a:cs typeface="Spezia Medium"/>
                </a:rPr>
                <a:t>sparsified</a:t>
              </a:r>
              <a:r>
                <a:rPr lang="en-US" sz="1400">
                  <a:latin typeface="Spezia Medium"/>
                  <a:cs typeface="Spezia Medium"/>
                </a:rPr>
                <a:t> LLMs</a:t>
              </a:r>
            </a:p>
          </p:txBody>
        </p:sp>
        <p:pic>
          <p:nvPicPr>
            <p:cNvPr id="9" name="Picture 8">
              <a:extLst>
                <a:ext uri="{FF2B5EF4-FFF2-40B4-BE49-F238E27FC236}">
                  <a16:creationId xmlns:a16="http://schemas.microsoft.com/office/drawing/2014/main" id="{84D6251E-33B8-00B2-72DC-B2F1B1E80411}"/>
                </a:ext>
              </a:extLst>
            </p:cNvPr>
            <p:cNvPicPr>
              <a:picLocks noChangeAspect="1"/>
            </p:cNvPicPr>
            <p:nvPr/>
          </p:nvPicPr>
          <p:blipFill>
            <a:blip r:embed="rId3"/>
            <a:stretch>
              <a:fillRect/>
            </a:stretch>
          </p:blipFill>
          <p:spPr>
            <a:xfrm>
              <a:off x="1020191" y="4618175"/>
              <a:ext cx="1473918" cy="1463040"/>
            </a:xfrm>
            <a:prstGeom prst="rect">
              <a:avLst/>
            </a:prstGeom>
          </p:spPr>
        </p:pic>
      </p:grpSp>
      <p:grpSp>
        <p:nvGrpSpPr>
          <p:cNvPr id="189" name="Group 188">
            <a:extLst>
              <a:ext uri="{FF2B5EF4-FFF2-40B4-BE49-F238E27FC236}">
                <a16:creationId xmlns:a16="http://schemas.microsoft.com/office/drawing/2014/main" id="{4737894C-5AC7-C3A8-9FCA-75DF9E1053DF}"/>
              </a:ext>
            </a:extLst>
          </p:cNvPr>
          <p:cNvGrpSpPr/>
          <p:nvPr/>
        </p:nvGrpSpPr>
        <p:grpSpPr>
          <a:xfrm>
            <a:off x="6132303" y="1446608"/>
            <a:ext cx="2745632" cy="4587715"/>
            <a:chOff x="6142138" y="1493500"/>
            <a:chExt cx="2745632" cy="4587715"/>
          </a:xfrm>
        </p:grpSpPr>
        <p:sp>
          <p:nvSpPr>
            <p:cNvPr id="172" name="Rounded Rectangle 5">
              <a:extLst>
                <a:ext uri="{FF2B5EF4-FFF2-40B4-BE49-F238E27FC236}">
                  <a16:creationId xmlns:a16="http://schemas.microsoft.com/office/drawing/2014/main" id="{0D2A0508-9ECF-5CA5-EFE0-1815459A6DE5}"/>
                </a:ext>
              </a:extLst>
            </p:cNvPr>
            <p:cNvSpPr/>
            <p:nvPr/>
          </p:nvSpPr>
          <p:spPr>
            <a:xfrm>
              <a:off x="6224199" y="1828802"/>
              <a:ext cx="2663571" cy="2509511"/>
            </a:xfrm>
            <a:prstGeom prst="roundRect">
              <a:avLst>
                <a:gd name="adj" fmla="val 3677"/>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46BDD7B8-8B42-2FE7-B3C9-0BE1765A193C}"/>
                </a:ext>
              </a:extLst>
            </p:cNvPr>
            <p:cNvSpPr txBox="1"/>
            <p:nvPr/>
          </p:nvSpPr>
          <p:spPr>
            <a:xfrm>
              <a:off x="6142138" y="3317905"/>
              <a:ext cx="2663571" cy="646331"/>
            </a:xfrm>
            <a:prstGeom prst="rect">
              <a:avLst/>
            </a:prstGeom>
            <a:noFill/>
          </p:spPr>
          <p:txBody>
            <a:bodyPr wrap="square" lIns="91440" tIns="45720" rIns="91440" bIns="45720" rtlCol="0" anchor="t">
              <a:spAutoFit/>
            </a:bodyPr>
            <a:lstStyle>
              <a:defPPr>
                <a:defRPr lang="en-US"/>
              </a:defPPr>
              <a:lvl1pPr marL="139700">
                <a:spcBef>
                  <a:spcPts val="0"/>
                </a:spcBef>
                <a:buSzPts val="1400"/>
                <a:defRPr sz="1200">
                  <a:latin typeface="Spezia" pitchFamily="2" charset="77"/>
                  <a:cs typeface="Spezia" pitchFamily="2" charset="77"/>
                </a:defRPr>
              </a:lvl1pPr>
            </a:lstStyle>
            <a:p>
              <a:pPr algn="ctr"/>
              <a:r>
                <a:rPr lang="en-US">
                  <a:latin typeface="Spezia"/>
                  <a:cs typeface="Spezia"/>
                </a:rPr>
                <a:t>Use our open-sourced algorithms in </a:t>
              </a:r>
              <a:r>
                <a:rPr lang="en-US" err="1">
                  <a:latin typeface="Spezia"/>
                  <a:cs typeface="Spezia"/>
                </a:rPr>
                <a:t>SparseML</a:t>
              </a:r>
              <a:r>
                <a:rPr lang="en-US">
                  <a:latin typeface="Spezia"/>
                  <a:cs typeface="Spezia"/>
                </a:rPr>
                <a:t> to </a:t>
              </a:r>
              <a:r>
                <a:rPr lang="en-US" err="1">
                  <a:latin typeface="Spezia"/>
                  <a:cs typeface="Spezia"/>
                </a:rPr>
                <a:t>sparsify</a:t>
              </a:r>
              <a:r>
                <a:rPr lang="en-US">
                  <a:latin typeface="Spezia"/>
                  <a:cs typeface="Spezia"/>
                </a:rPr>
                <a:t> your current LLMs.</a:t>
              </a:r>
              <a:endParaRPr lang="en-US"/>
            </a:p>
          </p:txBody>
        </p:sp>
        <p:sp>
          <p:nvSpPr>
            <p:cNvPr id="152" name="TextBox 151">
              <a:extLst>
                <a:ext uri="{FF2B5EF4-FFF2-40B4-BE49-F238E27FC236}">
                  <a16:creationId xmlns:a16="http://schemas.microsoft.com/office/drawing/2014/main" id="{5163DA2E-4834-A3CC-2B1E-74B0B6B713C1}"/>
                </a:ext>
              </a:extLst>
            </p:cNvPr>
            <p:cNvSpPr txBox="1"/>
            <p:nvPr/>
          </p:nvSpPr>
          <p:spPr>
            <a:xfrm>
              <a:off x="6324577" y="2311319"/>
              <a:ext cx="2462815" cy="707886"/>
            </a:xfrm>
            <a:prstGeom prst="rect">
              <a:avLst/>
            </a:prstGeom>
            <a:noFill/>
          </p:spPr>
          <p:txBody>
            <a:bodyPr wrap="square" lIns="91440" tIns="45720" rIns="91440" bIns="45720" rtlCol="0" anchor="t">
              <a:spAutoFit/>
            </a:bodyPr>
            <a:lstStyle/>
            <a:p>
              <a:pPr algn="ctr"/>
              <a:r>
                <a:rPr lang="en-US" sz="2400" err="1">
                  <a:latin typeface="Spezia Medium"/>
                  <a:cs typeface="Spezia Medium"/>
                  <a:sym typeface="Arial"/>
                </a:rPr>
                <a:t>Sparsify</a:t>
              </a:r>
              <a:r>
                <a:rPr lang="en-US" sz="1600">
                  <a:latin typeface="Spezia Medium"/>
                  <a:cs typeface="Spezia Medium"/>
                  <a:sym typeface="Arial"/>
                </a:rPr>
                <a:t> </a:t>
              </a:r>
            </a:p>
            <a:p>
              <a:pPr algn="ctr"/>
              <a:r>
                <a:rPr lang="en-US" sz="1600">
                  <a:latin typeface="Spezia Medium"/>
                  <a:cs typeface="Spezia Medium"/>
                  <a:sym typeface="Arial"/>
                </a:rPr>
                <a:t>custom LLMs</a:t>
              </a:r>
              <a:endParaRPr lang="en-US" sz="1600">
                <a:latin typeface="Spezia Medium"/>
                <a:cs typeface="Spezia Medium"/>
              </a:endParaRPr>
            </a:p>
          </p:txBody>
        </p:sp>
        <p:pic>
          <p:nvPicPr>
            <p:cNvPr id="11" name="Picture 10">
              <a:extLst>
                <a:ext uri="{FF2B5EF4-FFF2-40B4-BE49-F238E27FC236}">
                  <a16:creationId xmlns:a16="http://schemas.microsoft.com/office/drawing/2014/main" id="{522E61EE-72F3-7AFC-16C8-3AADC2010992}"/>
                </a:ext>
              </a:extLst>
            </p:cNvPr>
            <p:cNvPicPr>
              <a:picLocks noChangeAspect="1"/>
            </p:cNvPicPr>
            <p:nvPr/>
          </p:nvPicPr>
          <p:blipFill>
            <a:blip r:embed="rId4"/>
            <a:stretch>
              <a:fillRect/>
            </a:stretch>
          </p:blipFill>
          <p:spPr>
            <a:xfrm>
              <a:off x="6821746" y="4618175"/>
              <a:ext cx="1468477" cy="1463040"/>
            </a:xfrm>
            <a:prstGeom prst="rect">
              <a:avLst/>
            </a:prstGeom>
          </p:spPr>
        </p:pic>
        <p:grpSp>
          <p:nvGrpSpPr>
            <p:cNvPr id="181" name="Group 180">
              <a:extLst>
                <a:ext uri="{FF2B5EF4-FFF2-40B4-BE49-F238E27FC236}">
                  <a16:creationId xmlns:a16="http://schemas.microsoft.com/office/drawing/2014/main" id="{0CF23AA1-2826-8BFA-1219-9D8CCD2D0434}"/>
                </a:ext>
              </a:extLst>
            </p:cNvPr>
            <p:cNvGrpSpPr/>
            <p:nvPr/>
          </p:nvGrpSpPr>
          <p:grpSpPr>
            <a:xfrm>
              <a:off x="7246670" y="1493500"/>
              <a:ext cx="618628" cy="618626"/>
              <a:chOff x="4348580" y="1444072"/>
              <a:chExt cx="618628" cy="618626"/>
            </a:xfrm>
          </p:grpSpPr>
          <p:sp>
            <p:nvSpPr>
              <p:cNvPr id="177" name="Rounded Rectangle 176">
                <a:extLst>
                  <a:ext uri="{FF2B5EF4-FFF2-40B4-BE49-F238E27FC236}">
                    <a16:creationId xmlns:a16="http://schemas.microsoft.com/office/drawing/2014/main" id="{1D5010B1-8163-31BA-4F1E-565397490B30}"/>
                  </a:ext>
                </a:extLst>
              </p:cNvPr>
              <p:cNvSpPr/>
              <p:nvPr/>
            </p:nvSpPr>
            <p:spPr>
              <a:xfrm>
                <a:off x="4348580" y="1444072"/>
                <a:ext cx="618628" cy="618626"/>
              </a:xfrm>
              <a:prstGeom prst="roundRect">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48" name="Group 47">
                <a:extLst>
                  <a:ext uri="{FF2B5EF4-FFF2-40B4-BE49-F238E27FC236}">
                    <a16:creationId xmlns:a16="http://schemas.microsoft.com/office/drawing/2014/main" id="{FCD520E8-C008-37CA-BA22-522F801DF16E}"/>
                  </a:ext>
                </a:extLst>
              </p:cNvPr>
              <p:cNvGrpSpPr/>
              <p:nvPr/>
            </p:nvGrpSpPr>
            <p:grpSpPr>
              <a:xfrm>
                <a:off x="4391194" y="1484440"/>
                <a:ext cx="533401" cy="533400"/>
                <a:chOff x="4404984" y="1248958"/>
                <a:chExt cx="440827" cy="440826"/>
              </a:xfrm>
            </p:grpSpPr>
            <p:sp>
              <p:nvSpPr>
                <p:cNvPr id="14" name="Rounded Rectangle 13">
                  <a:extLst>
                    <a:ext uri="{FF2B5EF4-FFF2-40B4-BE49-F238E27FC236}">
                      <a16:creationId xmlns:a16="http://schemas.microsoft.com/office/drawing/2014/main" id="{716B5E1C-70D9-1425-5732-1B699FE9C83E}"/>
                    </a:ext>
                  </a:extLst>
                </p:cNvPr>
                <p:cNvSpPr/>
                <p:nvPr/>
              </p:nvSpPr>
              <p:spPr>
                <a:xfrm>
                  <a:off x="4404984" y="1248958"/>
                  <a:ext cx="440827" cy="440826"/>
                </a:xfrm>
                <a:prstGeom prst="roundRect">
                  <a:avLst/>
                </a:prstGeom>
                <a:solidFill>
                  <a:srgbClr val="FFC93F"/>
                </a:solidFill>
                <a:ln w="9525"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DFB4F887-0B18-6D11-1277-6C2AA7351A1F}"/>
                    </a:ext>
                  </a:extLst>
                </p:cNvPr>
                <p:cNvGrpSpPr/>
                <p:nvPr/>
              </p:nvGrpSpPr>
              <p:grpSpPr>
                <a:xfrm>
                  <a:off x="4515835" y="1336895"/>
                  <a:ext cx="238341" cy="253554"/>
                  <a:chOff x="9751269" y="1181426"/>
                  <a:chExt cx="179069" cy="190499"/>
                </a:xfrm>
                <a:solidFill>
                  <a:srgbClr val="0F161F"/>
                </a:solidFill>
              </p:grpSpPr>
              <p:grpSp>
                <p:nvGrpSpPr>
                  <p:cNvPr id="16" name="Graphic 190">
                    <a:extLst>
                      <a:ext uri="{FF2B5EF4-FFF2-40B4-BE49-F238E27FC236}">
                        <a16:creationId xmlns:a16="http://schemas.microsoft.com/office/drawing/2014/main" id="{A4E88DC2-9BD9-9F6A-F496-6480782BC619}"/>
                      </a:ext>
                    </a:extLst>
                  </p:cNvPr>
                  <p:cNvGrpSpPr/>
                  <p:nvPr/>
                </p:nvGrpSpPr>
                <p:grpSpPr>
                  <a:xfrm>
                    <a:off x="9751269" y="1181426"/>
                    <a:ext cx="179069" cy="190499"/>
                    <a:chOff x="9751269" y="1181426"/>
                    <a:chExt cx="179069" cy="190499"/>
                  </a:xfrm>
                  <a:grpFill/>
                </p:grpSpPr>
                <p:sp>
                  <p:nvSpPr>
                    <p:cNvPr id="25" name="Freeform 195">
                      <a:extLst>
                        <a:ext uri="{FF2B5EF4-FFF2-40B4-BE49-F238E27FC236}">
                          <a16:creationId xmlns:a16="http://schemas.microsoft.com/office/drawing/2014/main" id="{A6E8D1CE-40D0-A13A-1DFB-52727706E22E}"/>
                        </a:ext>
                      </a:extLst>
                    </p:cNvPr>
                    <p:cNvSpPr/>
                    <p:nvPr/>
                  </p:nvSpPr>
                  <p:spPr>
                    <a:xfrm>
                      <a:off x="9751269" y="1181426"/>
                      <a:ext cx="63043" cy="62865"/>
                    </a:xfrm>
                    <a:custGeom>
                      <a:avLst/>
                      <a:gdLst>
                        <a:gd name="connsiteX0" fmla="*/ 62865 w 63043"/>
                        <a:gd name="connsiteY0" fmla="*/ 30480 h 62865"/>
                        <a:gd name="connsiteX1" fmla="*/ 53340 w 63043"/>
                        <a:gd name="connsiteY1" fmla="*/ 8572 h 62865"/>
                        <a:gd name="connsiteX2" fmla="*/ 30480 w 63043"/>
                        <a:gd name="connsiteY2" fmla="*/ 0 h 62865"/>
                        <a:gd name="connsiteX3" fmla="*/ 8572 w 63043"/>
                        <a:gd name="connsiteY3" fmla="*/ 9525 h 62865"/>
                        <a:gd name="connsiteX4" fmla="*/ 0 w 63043"/>
                        <a:gd name="connsiteY4" fmla="*/ 32385 h 62865"/>
                        <a:gd name="connsiteX5" fmla="*/ 9525 w 63043"/>
                        <a:gd name="connsiteY5" fmla="*/ 54293 h 62865"/>
                        <a:gd name="connsiteX6" fmla="*/ 30480 w 63043"/>
                        <a:gd name="connsiteY6" fmla="*/ 62865 h 62865"/>
                        <a:gd name="connsiteX7" fmla="*/ 32385 w 63043"/>
                        <a:gd name="connsiteY7" fmla="*/ 62865 h 62865"/>
                        <a:gd name="connsiteX8" fmla="*/ 54292 w 63043"/>
                        <a:gd name="connsiteY8" fmla="*/ 53340 h 62865"/>
                        <a:gd name="connsiteX9" fmla="*/ 62865 w 63043"/>
                        <a:gd name="connsiteY9" fmla="*/ 30480 h 6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43" h="62865">
                          <a:moveTo>
                            <a:pt x="62865" y="30480"/>
                          </a:moveTo>
                          <a:cubicBezTo>
                            <a:pt x="62865" y="21908"/>
                            <a:pt x="59055" y="14288"/>
                            <a:pt x="53340" y="8572"/>
                          </a:cubicBezTo>
                          <a:cubicBezTo>
                            <a:pt x="47625" y="2858"/>
                            <a:pt x="39052" y="0"/>
                            <a:pt x="30480" y="0"/>
                          </a:cubicBezTo>
                          <a:cubicBezTo>
                            <a:pt x="21907" y="0"/>
                            <a:pt x="14288" y="3810"/>
                            <a:pt x="8572" y="9525"/>
                          </a:cubicBezTo>
                          <a:cubicBezTo>
                            <a:pt x="2857" y="15240"/>
                            <a:pt x="0" y="23813"/>
                            <a:pt x="0" y="32385"/>
                          </a:cubicBezTo>
                          <a:cubicBezTo>
                            <a:pt x="0" y="40958"/>
                            <a:pt x="3810" y="48578"/>
                            <a:pt x="9525" y="54293"/>
                          </a:cubicBezTo>
                          <a:cubicBezTo>
                            <a:pt x="15240" y="60007"/>
                            <a:pt x="21907" y="62865"/>
                            <a:pt x="30480" y="62865"/>
                          </a:cubicBezTo>
                          <a:cubicBezTo>
                            <a:pt x="30480" y="62865"/>
                            <a:pt x="31432" y="62865"/>
                            <a:pt x="32385" y="62865"/>
                          </a:cubicBezTo>
                          <a:cubicBezTo>
                            <a:pt x="40957" y="62865"/>
                            <a:pt x="48578" y="59055"/>
                            <a:pt x="54292" y="53340"/>
                          </a:cubicBezTo>
                          <a:cubicBezTo>
                            <a:pt x="60960" y="46672"/>
                            <a:pt x="63817" y="39053"/>
                            <a:pt x="62865" y="30480"/>
                          </a:cubicBezTo>
                          <a:close/>
                        </a:path>
                      </a:pathLst>
                    </a:custGeom>
                    <a:grpFill/>
                    <a:ln w="9525" cap="flat">
                      <a:noFill/>
                      <a:prstDash val="solid"/>
                      <a:miter/>
                    </a:ln>
                  </p:spPr>
                  <p:txBody>
                    <a:bodyPr rtlCol="0" anchor="ctr"/>
                    <a:lstStyle/>
                    <a:p>
                      <a:endParaRPr lang="en-US"/>
                    </a:p>
                  </p:txBody>
                </p:sp>
                <p:sp>
                  <p:nvSpPr>
                    <p:cNvPr id="26" name="Freeform 196">
                      <a:extLst>
                        <a:ext uri="{FF2B5EF4-FFF2-40B4-BE49-F238E27FC236}">
                          <a16:creationId xmlns:a16="http://schemas.microsoft.com/office/drawing/2014/main" id="{6A6DF99A-3F5C-0E61-DB29-764ADBD2C1F9}"/>
                        </a:ext>
                      </a:extLst>
                    </p:cNvPr>
                    <p:cNvSpPr/>
                    <p:nvPr/>
                  </p:nvSpPr>
                  <p:spPr>
                    <a:xfrm>
                      <a:off x="9760794" y="1259531"/>
                      <a:ext cx="44767" cy="45719"/>
                    </a:xfrm>
                    <a:custGeom>
                      <a:avLst/>
                      <a:gdLst>
                        <a:gd name="connsiteX0" fmla="*/ 44767 w 44767"/>
                        <a:gd name="connsiteY0" fmla="*/ 21907 h 45719"/>
                        <a:gd name="connsiteX1" fmla="*/ 38100 w 44767"/>
                        <a:gd name="connsiteY1" fmla="*/ 5715 h 45719"/>
                        <a:gd name="connsiteX2" fmla="*/ 21907 w 44767"/>
                        <a:gd name="connsiteY2" fmla="*/ 0 h 45719"/>
                        <a:gd name="connsiteX3" fmla="*/ 0 w 44767"/>
                        <a:gd name="connsiteY3" fmla="*/ 23813 h 45719"/>
                        <a:gd name="connsiteX4" fmla="*/ 22860 w 44767"/>
                        <a:gd name="connsiteY4" fmla="*/ 45720 h 45719"/>
                        <a:gd name="connsiteX5" fmla="*/ 23813 w 44767"/>
                        <a:gd name="connsiteY5" fmla="*/ 45720 h 45719"/>
                        <a:gd name="connsiteX6" fmla="*/ 40005 w 44767"/>
                        <a:gd name="connsiteY6" fmla="*/ 39052 h 45719"/>
                        <a:gd name="connsiteX7" fmla="*/ 44767 w 44767"/>
                        <a:gd name="connsiteY7" fmla="*/ 21907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 h="45719">
                          <a:moveTo>
                            <a:pt x="44767" y="21907"/>
                          </a:moveTo>
                          <a:cubicBezTo>
                            <a:pt x="44767" y="16192"/>
                            <a:pt x="41910" y="10477"/>
                            <a:pt x="38100" y="5715"/>
                          </a:cubicBezTo>
                          <a:cubicBezTo>
                            <a:pt x="33338" y="1905"/>
                            <a:pt x="28575" y="0"/>
                            <a:pt x="21907" y="0"/>
                          </a:cubicBezTo>
                          <a:cubicBezTo>
                            <a:pt x="9525" y="952"/>
                            <a:pt x="0" y="10477"/>
                            <a:pt x="0" y="23813"/>
                          </a:cubicBezTo>
                          <a:cubicBezTo>
                            <a:pt x="952" y="36195"/>
                            <a:pt x="10477" y="45720"/>
                            <a:pt x="22860" y="45720"/>
                          </a:cubicBezTo>
                          <a:lnTo>
                            <a:pt x="23813" y="45720"/>
                          </a:lnTo>
                          <a:cubicBezTo>
                            <a:pt x="29527" y="45720"/>
                            <a:pt x="35242" y="42863"/>
                            <a:pt x="40005" y="39052"/>
                          </a:cubicBezTo>
                          <a:cubicBezTo>
                            <a:pt x="42863" y="33338"/>
                            <a:pt x="44767" y="27622"/>
                            <a:pt x="44767" y="21907"/>
                          </a:cubicBezTo>
                          <a:close/>
                        </a:path>
                      </a:pathLst>
                    </a:custGeom>
                    <a:grpFill/>
                    <a:ln w="9525" cap="flat">
                      <a:noFill/>
                      <a:prstDash val="solid"/>
                      <a:miter/>
                    </a:ln>
                  </p:spPr>
                  <p:txBody>
                    <a:bodyPr rtlCol="0" anchor="ctr"/>
                    <a:lstStyle/>
                    <a:p>
                      <a:endParaRPr lang="en-US"/>
                    </a:p>
                  </p:txBody>
                </p:sp>
                <p:sp>
                  <p:nvSpPr>
                    <p:cNvPr id="27" name="Freeform 197">
                      <a:extLst>
                        <a:ext uri="{FF2B5EF4-FFF2-40B4-BE49-F238E27FC236}">
                          <a16:creationId xmlns:a16="http://schemas.microsoft.com/office/drawing/2014/main" id="{A9490FDD-4773-05AB-51CD-30F56B761EA9}"/>
                        </a:ext>
                      </a:extLst>
                    </p:cNvPr>
                    <p:cNvSpPr/>
                    <p:nvPr/>
                  </p:nvSpPr>
                  <p:spPr>
                    <a:xfrm>
                      <a:off x="9761746" y="1329063"/>
                      <a:ext cx="42862" cy="42862"/>
                    </a:xfrm>
                    <a:custGeom>
                      <a:avLst/>
                      <a:gdLst>
                        <a:gd name="connsiteX0" fmla="*/ 42863 w 42862"/>
                        <a:gd name="connsiteY0" fmla="*/ 20955 h 42862"/>
                        <a:gd name="connsiteX1" fmla="*/ 36195 w 42862"/>
                        <a:gd name="connsiteY1" fmla="*/ 5715 h 42862"/>
                        <a:gd name="connsiteX2" fmla="*/ 20955 w 42862"/>
                        <a:gd name="connsiteY2" fmla="*/ 0 h 42862"/>
                        <a:gd name="connsiteX3" fmla="*/ 5715 w 42862"/>
                        <a:gd name="connsiteY3" fmla="*/ 6668 h 42862"/>
                        <a:gd name="connsiteX4" fmla="*/ 0 w 42862"/>
                        <a:gd name="connsiteY4" fmla="*/ 21907 h 42862"/>
                        <a:gd name="connsiteX5" fmla="*/ 6667 w 42862"/>
                        <a:gd name="connsiteY5" fmla="*/ 37147 h 42862"/>
                        <a:gd name="connsiteX6" fmla="*/ 20955 w 42862"/>
                        <a:gd name="connsiteY6" fmla="*/ 42863 h 42862"/>
                        <a:gd name="connsiteX7" fmla="*/ 21908 w 42862"/>
                        <a:gd name="connsiteY7" fmla="*/ 42863 h 42862"/>
                        <a:gd name="connsiteX8" fmla="*/ 37148 w 42862"/>
                        <a:gd name="connsiteY8" fmla="*/ 36195 h 42862"/>
                        <a:gd name="connsiteX9" fmla="*/ 42863 w 42862"/>
                        <a:gd name="connsiteY9" fmla="*/ 20955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62" h="42862">
                          <a:moveTo>
                            <a:pt x="42863" y="20955"/>
                          </a:moveTo>
                          <a:cubicBezTo>
                            <a:pt x="42863" y="15240"/>
                            <a:pt x="40005" y="9525"/>
                            <a:pt x="36195" y="5715"/>
                          </a:cubicBezTo>
                          <a:cubicBezTo>
                            <a:pt x="31433" y="1905"/>
                            <a:pt x="26670" y="0"/>
                            <a:pt x="20955" y="0"/>
                          </a:cubicBezTo>
                          <a:cubicBezTo>
                            <a:pt x="15240" y="0"/>
                            <a:pt x="9525" y="2857"/>
                            <a:pt x="5715" y="6668"/>
                          </a:cubicBezTo>
                          <a:cubicBezTo>
                            <a:pt x="1905" y="10478"/>
                            <a:pt x="0" y="16193"/>
                            <a:pt x="0" y="21907"/>
                          </a:cubicBezTo>
                          <a:cubicBezTo>
                            <a:pt x="0" y="27622"/>
                            <a:pt x="2858" y="33338"/>
                            <a:pt x="6667" y="37147"/>
                          </a:cubicBezTo>
                          <a:cubicBezTo>
                            <a:pt x="10478" y="40957"/>
                            <a:pt x="15240" y="42863"/>
                            <a:pt x="20955" y="42863"/>
                          </a:cubicBezTo>
                          <a:lnTo>
                            <a:pt x="21908" y="42863"/>
                          </a:lnTo>
                          <a:cubicBezTo>
                            <a:pt x="27623" y="42863"/>
                            <a:pt x="33338" y="40005"/>
                            <a:pt x="37148" y="36195"/>
                          </a:cubicBezTo>
                          <a:cubicBezTo>
                            <a:pt x="40958" y="32385"/>
                            <a:pt x="42863" y="26670"/>
                            <a:pt x="42863" y="20955"/>
                          </a:cubicBezTo>
                          <a:close/>
                        </a:path>
                      </a:pathLst>
                    </a:custGeom>
                    <a:grpFill/>
                    <a:ln w="9525" cap="flat">
                      <a:noFill/>
                      <a:prstDash val="solid"/>
                      <a:miter/>
                    </a:ln>
                  </p:spPr>
                  <p:txBody>
                    <a:bodyPr rtlCol="0" anchor="ctr"/>
                    <a:lstStyle/>
                    <a:p>
                      <a:endParaRPr lang="en-US"/>
                    </a:p>
                  </p:txBody>
                </p:sp>
                <p:sp>
                  <p:nvSpPr>
                    <p:cNvPr id="30" name="Freeform 198">
                      <a:extLst>
                        <a:ext uri="{FF2B5EF4-FFF2-40B4-BE49-F238E27FC236}">
                          <a16:creationId xmlns:a16="http://schemas.microsoft.com/office/drawing/2014/main" id="{DC224BC5-57F8-4D40-1A0D-D1855634BFBB}"/>
                        </a:ext>
                      </a:extLst>
                    </p:cNvPr>
                    <p:cNvSpPr/>
                    <p:nvPr/>
                  </p:nvSpPr>
                  <p:spPr>
                    <a:xfrm>
                      <a:off x="9897954" y="1262388"/>
                      <a:ext cx="32384" cy="31432"/>
                    </a:xfrm>
                    <a:custGeom>
                      <a:avLst/>
                      <a:gdLst>
                        <a:gd name="connsiteX0" fmla="*/ 32385 w 32384"/>
                        <a:gd name="connsiteY0" fmla="*/ 15240 h 31432"/>
                        <a:gd name="connsiteX1" fmla="*/ 26670 w 32384"/>
                        <a:gd name="connsiteY1" fmla="*/ 4763 h 31432"/>
                        <a:gd name="connsiteX2" fmla="*/ 15240 w 32384"/>
                        <a:gd name="connsiteY2" fmla="*/ 0 h 31432"/>
                        <a:gd name="connsiteX3" fmla="*/ 0 w 32384"/>
                        <a:gd name="connsiteY3" fmla="*/ 16193 h 31432"/>
                        <a:gd name="connsiteX4" fmla="*/ 15240 w 32384"/>
                        <a:gd name="connsiteY4" fmla="*/ 31432 h 31432"/>
                        <a:gd name="connsiteX5" fmla="*/ 16193 w 32384"/>
                        <a:gd name="connsiteY5" fmla="*/ 31432 h 31432"/>
                        <a:gd name="connsiteX6" fmla="*/ 26670 w 32384"/>
                        <a:gd name="connsiteY6" fmla="*/ 25718 h 31432"/>
                        <a:gd name="connsiteX7" fmla="*/ 32385 w 32384"/>
                        <a:gd name="connsiteY7" fmla="*/ 15240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4" h="31432">
                          <a:moveTo>
                            <a:pt x="32385" y="15240"/>
                          </a:moveTo>
                          <a:cubicBezTo>
                            <a:pt x="32385" y="10478"/>
                            <a:pt x="30480" y="7620"/>
                            <a:pt x="26670" y="4763"/>
                          </a:cubicBezTo>
                          <a:cubicBezTo>
                            <a:pt x="22860" y="1905"/>
                            <a:pt x="20003" y="0"/>
                            <a:pt x="15240" y="0"/>
                          </a:cubicBezTo>
                          <a:cubicBezTo>
                            <a:pt x="6668" y="0"/>
                            <a:pt x="0" y="7620"/>
                            <a:pt x="0" y="16193"/>
                          </a:cubicBezTo>
                          <a:cubicBezTo>
                            <a:pt x="0" y="24765"/>
                            <a:pt x="7620" y="31432"/>
                            <a:pt x="15240" y="31432"/>
                          </a:cubicBezTo>
                          <a:cubicBezTo>
                            <a:pt x="15240" y="31432"/>
                            <a:pt x="15240" y="31432"/>
                            <a:pt x="16193" y="31432"/>
                          </a:cubicBezTo>
                          <a:cubicBezTo>
                            <a:pt x="20955" y="31432"/>
                            <a:pt x="23813" y="29528"/>
                            <a:pt x="26670" y="25718"/>
                          </a:cubicBezTo>
                          <a:cubicBezTo>
                            <a:pt x="30480" y="22860"/>
                            <a:pt x="32385" y="20003"/>
                            <a:pt x="32385" y="15240"/>
                          </a:cubicBezTo>
                          <a:close/>
                        </a:path>
                      </a:pathLst>
                    </a:custGeom>
                    <a:grpFill/>
                    <a:ln w="9525" cap="flat">
                      <a:noFill/>
                      <a:prstDash val="solid"/>
                      <a:miter/>
                    </a:ln>
                  </p:spPr>
                  <p:txBody>
                    <a:bodyPr rtlCol="0" anchor="ctr"/>
                    <a:lstStyle/>
                    <a:p>
                      <a:endParaRPr lang="en-US"/>
                    </a:p>
                  </p:txBody>
                </p:sp>
                <p:sp>
                  <p:nvSpPr>
                    <p:cNvPr id="45" name="Freeform 199">
                      <a:extLst>
                        <a:ext uri="{FF2B5EF4-FFF2-40B4-BE49-F238E27FC236}">
                          <a16:creationId xmlns:a16="http://schemas.microsoft.com/office/drawing/2014/main" id="{5C5DB74B-36D4-79E9-C304-3607A0E857C7}"/>
                        </a:ext>
                      </a:extLst>
                    </p:cNvPr>
                    <p:cNvSpPr/>
                    <p:nvPr/>
                  </p:nvSpPr>
                  <p:spPr>
                    <a:xfrm>
                      <a:off x="9827469" y="1222383"/>
                      <a:ext cx="43815" cy="43814"/>
                    </a:xfrm>
                    <a:custGeom>
                      <a:avLst/>
                      <a:gdLst>
                        <a:gd name="connsiteX0" fmla="*/ 43815 w 43815"/>
                        <a:gd name="connsiteY0" fmla="*/ 20955 h 43814"/>
                        <a:gd name="connsiteX1" fmla="*/ 37147 w 43815"/>
                        <a:gd name="connsiteY1" fmla="*/ 5715 h 43814"/>
                        <a:gd name="connsiteX2" fmla="*/ 20955 w 43815"/>
                        <a:gd name="connsiteY2" fmla="*/ 0 h 43814"/>
                        <a:gd name="connsiteX3" fmla="*/ 5715 w 43815"/>
                        <a:gd name="connsiteY3" fmla="*/ 6667 h 43814"/>
                        <a:gd name="connsiteX4" fmla="*/ 0 w 43815"/>
                        <a:gd name="connsiteY4" fmla="*/ 22860 h 43814"/>
                        <a:gd name="connsiteX5" fmla="*/ 6667 w 43815"/>
                        <a:gd name="connsiteY5" fmla="*/ 38100 h 43814"/>
                        <a:gd name="connsiteX6" fmla="*/ 21907 w 43815"/>
                        <a:gd name="connsiteY6" fmla="*/ 43815 h 43814"/>
                        <a:gd name="connsiteX7" fmla="*/ 22860 w 43815"/>
                        <a:gd name="connsiteY7" fmla="*/ 43815 h 43814"/>
                        <a:gd name="connsiteX8" fmla="*/ 38100 w 43815"/>
                        <a:gd name="connsiteY8" fmla="*/ 37148 h 43814"/>
                        <a:gd name="connsiteX9" fmla="*/ 43815 w 43815"/>
                        <a:gd name="connsiteY9" fmla="*/ 20955 h 4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15" h="43814">
                          <a:moveTo>
                            <a:pt x="43815" y="20955"/>
                          </a:moveTo>
                          <a:cubicBezTo>
                            <a:pt x="43815" y="15240"/>
                            <a:pt x="40957" y="9525"/>
                            <a:pt x="37147" y="5715"/>
                          </a:cubicBezTo>
                          <a:cubicBezTo>
                            <a:pt x="32385" y="1905"/>
                            <a:pt x="27622" y="0"/>
                            <a:pt x="20955" y="0"/>
                          </a:cubicBezTo>
                          <a:cubicBezTo>
                            <a:pt x="14288" y="0"/>
                            <a:pt x="9525" y="2858"/>
                            <a:pt x="5715" y="6667"/>
                          </a:cubicBezTo>
                          <a:cubicBezTo>
                            <a:pt x="1905" y="11430"/>
                            <a:pt x="0" y="16192"/>
                            <a:pt x="0" y="22860"/>
                          </a:cubicBezTo>
                          <a:cubicBezTo>
                            <a:pt x="0" y="29527"/>
                            <a:pt x="2857" y="34290"/>
                            <a:pt x="6667" y="38100"/>
                          </a:cubicBezTo>
                          <a:cubicBezTo>
                            <a:pt x="10478" y="41910"/>
                            <a:pt x="15240" y="43815"/>
                            <a:pt x="21907" y="43815"/>
                          </a:cubicBezTo>
                          <a:lnTo>
                            <a:pt x="22860" y="43815"/>
                          </a:lnTo>
                          <a:cubicBezTo>
                            <a:pt x="28575" y="43815"/>
                            <a:pt x="34290" y="40958"/>
                            <a:pt x="38100" y="37148"/>
                          </a:cubicBezTo>
                          <a:cubicBezTo>
                            <a:pt x="41910" y="32385"/>
                            <a:pt x="43815" y="26670"/>
                            <a:pt x="43815" y="20955"/>
                          </a:cubicBezTo>
                          <a:close/>
                        </a:path>
                      </a:pathLst>
                    </a:custGeom>
                    <a:grpFill/>
                    <a:ln w="9525" cap="flat">
                      <a:noFill/>
                      <a:prstDash val="solid"/>
                      <a:miter/>
                    </a:ln>
                  </p:spPr>
                  <p:txBody>
                    <a:bodyPr rtlCol="0" anchor="ctr"/>
                    <a:lstStyle/>
                    <a:p>
                      <a:endParaRPr lang="en-US"/>
                    </a:p>
                  </p:txBody>
                </p:sp>
                <p:sp>
                  <p:nvSpPr>
                    <p:cNvPr id="46" name="Freeform 200">
                      <a:extLst>
                        <a:ext uri="{FF2B5EF4-FFF2-40B4-BE49-F238E27FC236}">
                          <a16:creationId xmlns:a16="http://schemas.microsoft.com/office/drawing/2014/main" id="{72C69584-1186-77D8-4AD7-D5FE165FA477}"/>
                        </a:ext>
                      </a:extLst>
                    </p:cNvPr>
                    <p:cNvSpPr/>
                    <p:nvPr/>
                  </p:nvSpPr>
                  <p:spPr>
                    <a:xfrm>
                      <a:off x="9820801" y="1283343"/>
                      <a:ext cx="56197" cy="56197"/>
                    </a:xfrm>
                    <a:custGeom>
                      <a:avLst/>
                      <a:gdLst>
                        <a:gd name="connsiteX0" fmla="*/ 56197 w 56197"/>
                        <a:gd name="connsiteY0" fmla="*/ 27622 h 56197"/>
                        <a:gd name="connsiteX1" fmla="*/ 47625 w 56197"/>
                        <a:gd name="connsiteY1" fmla="*/ 7620 h 56197"/>
                        <a:gd name="connsiteX2" fmla="*/ 27622 w 56197"/>
                        <a:gd name="connsiteY2" fmla="*/ 0 h 56197"/>
                        <a:gd name="connsiteX3" fmla="*/ 7620 w 56197"/>
                        <a:gd name="connsiteY3" fmla="*/ 8572 h 56197"/>
                        <a:gd name="connsiteX4" fmla="*/ 0 w 56197"/>
                        <a:gd name="connsiteY4" fmla="*/ 28575 h 56197"/>
                        <a:gd name="connsiteX5" fmla="*/ 8572 w 56197"/>
                        <a:gd name="connsiteY5" fmla="*/ 48577 h 56197"/>
                        <a:gd name="connsiteX6" fmla="*/ 27622 w 56197"/>
                        <a:gd name="connsiteY6" fmla="*/ 56197 h 56197"/>
                        <a:gd name="connsiteX7" fmla="*/ 29528 w 56197"/>
                        <a:gd name="connsiteY7" fmla="*/ 56197 h 56197"/>
                        <a:gd name="connsiteX8" fmla="*/ 49530 w 56197"/>
                        <a:gd name="connsiteY8" fmla="*/ 47625 h 56197"/>
                        <a:gd name="connsiteX9" fmla="*/ 56197 w 56197"/>
                        <a:gd name="connsiteY9" fmla="*/ 27622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97" h="56197">
                          <a:moveTo>
                            <a:pt x="56197" y="27622"/>
                          </a:moveTo>
                          <a:cubicBezTo>
                            <a:pt x="56197" y="20002"/>
                            <a:pt x="53340" y="13335"/>
                            <a:pt x="47625" y="7620"/>
                          </a:cubicBezTo>
                          <a:cubicBezTo>
                            <a:pt x="41910" y="1905"/>
                            <a:pt x="35243" y="0"/>
                            <a:pt x="27622" y="0"/>
                          </a:cubicBezTo>
                          <a:cubicBezTo>
                            <a:pt x="20003" y="0"/>
                            <a:pt x="13335" y="2857"/>
                            <a:pt x="7620" y="8572"/>
                          </a:cubicBezTo>
                          <a:cubicBezTo>
                            <a:pt x="1905" y="14288"/>
                            <a:pt x="0" y="20955"/>
                            <a:pt x="0" y="28575"/>
                          </a:cubicBezTo>
                          <a:cubicBezTo>
                            <a:pt x="0" y="35242"/>
                            <a:pt x="2858" y="42863"/>
                            <a:pt x="8572" y="48577"/>
                          </a:cubicBezTo>
                          <a:cubicBezTo>
                            <a:pt x="14288" y="53340"/>
                            <a:pt x="20955" y="56197"/>
                            <a:pt x="27622" y="56197"/>
                          </a:cubicBezTo>
                          <a:lnTo>
                            <a:pt x="29528" y="56197"/>
                          </a:lnTo>
                          <a:cubicBezTo>
                            <a:pt x="37147" y="56197"/>
                            <a:pt x="43815" y="53340"/>
                            <a:pt x="49530" y="47625"/>
                          </a:cubicBezTo>
                          <a:cubicBezTo>
                            <a:pt x="54293" y="41910"/>
                            <a:pt x="56197" y="35242"/>
                            <a:pt x="56197" y="27622"/>
                          </a:cubicBezTo>
                          <a:close/>
                        </a:path>
                      </a:pathLst>
                    </a:custGeom>
                    <a:grpFill/>
                    <a:ln w="9525" cap="flat">
                      <a:noFill/>
                      <a:prstDash val="solid"/>
                      <a:miter/>
                    </a:ln>
                  </p:spPr>
                  <p:txBody>
                    <a:bodyPr rtlCol="0" anchor="ctr"/>
                    <a:lstStyle/>
                    <a:p>
                      <a:endParaRPr lang="en-US"/>
                    </a:p>
                  </p:txBody>
                </p:sp>
              </p:grpSp>
              <p:sp>
                <p:nvSpPr>
                  <p:cNvPr id="17" name="Freeform 202">
                    <a:extLst>
                      <a:ext uri="{FF2B5EF4-FFF2-40B4-BE49-F238E27FC236}">
                        <a16:creationId xmlns:a16="http://schemas.microsoft.com/office/drawing/2014/main" id="{5410F6F6-CC63-88F7-78D4-691C2BA1BFE0}"/>
                      </a:ext>
                    </a:extLst>
                  </p:cNvPr>
                  <p:cNvSpPr/>
                  <p:nvPr/>
                </p:nvSpPr>
                <p:spPr>
                  <a:xfrm rot="17802666">
                    <a:off x="9846389" y="1172976"/>
                    <a:ext cx="4762" cy="146687"/>
                  </a:xfrm>
                  <a:custGeom>
                    <a:avLst/>
                    <a:gdLst>
                      <a:gd name="connsiteX0" fmla="*/ 0 w 4762"/>
                      <a:gd name="connsiteY0" fmla="*/ 0 h 146687"/>
                      <a:gd name="connsiteX1" fmla="*/ 4763 w 4762"/>
                      <a:gd name="connsiteY1" fmla="*/ 0 h 146687"/>
                      <a:gd name="connsiteX2" fmla="*/ 4763 w 4762"/>
                      <a:gd name="connsiteY2" fmla="*/ 146688 h 146687"/>
                      <a:gd name="connsiteX3" fmla="*/ 0 w 4762"/>
                      <a:gd name="connsiteY3" fmla="*/ 146688 h 146687"/>
                    </a:gdLst>
                    <a:ahLst/>
                    <a:cxnLst>
                      <a:cxn ang="0">
                        <a:pos x="connsiteX0" y="connsiteY0"/>
                      </a:cxn>
                      <a:cxn ang="0">
                        <a:pos x="connsiteX1" y="connsiteY1"/>
                      </a:cxn>
                      <a:cxn ang="0">
                        <a:pos x="connsiteX2" y="connsiteY2"/>
                      </a:cxn>
                      <a:cxn ang="0">
                        <a:pos x="connsiteX3" y="connsiteY3"/>
                      </a:cxn>
                    </a:cxnLst>
                    <a:rect l="l" t="t" r="r" b="b"/>
                    <a:pathLst>
                      <a:path w="4762" h="146687">
                        <a:moveTo>
                          <a:pt x="0" y="0"/>
                        </a:moveTo>
                        <a:lnTo>
                          <a:pt x="4763" y="0"/>
                        </a:lnTo>
                        <a:lnTo>
                          <a:pt x="4763" y="146688"/>
                        </a:lnTo>
                        <a:lnTo>
                          <a:pt x="0" y="146688"/>
                        </a:lnTo>
                        <a:close/>
                      </a:path>
                    </a:pathLst>
                  </a:custGeom>
                  <a:grpFill/>
                  <a:ln w="9525" cap="flat">
                    <a:noFill/>
                    <a:prstDash val="solid"/>
                    <a:miter/>
                  </a:ln>
                </p:spPr>
                <p:txBody>
                  <a:bodyPr rtlCol="0" anchor="ctr"/>
                  <a:lstStyle/>
                  <a:p>
                    <a:endParaRPr lang="en-US"/>
                  </a:p>
                </p:txBody>
              </p:sp>
              <p:sp>
                <p:nvSpPr>
                  <p:cNvPr id="18" name="Freeform 203">
                    <a:extLst>
                      <a:ext uri="{FF2B5EF4-FFF2-40B4-BE49-F238E27FC236}">
                        <a16:creationId xmlns:a16="http://schemas.microsoft.com/office/drawing/2014/main" id="{0983152B-1C30-5140-A07F-EFD532C76D73}"/>
                      </a:ext>
                    </a:extLst>
                  </p:cNvPr>
                  <p:cNvSpPr/>
                  <p:nvPr/>
                </p:nvSpPr>
                <p:spPr>
                  <a:xfrm rot="19625889">
                    <a:off x="9813007" y="1202364"/>
                    <a:ext cx="4762" cy="120014"/>
                  </a:xfrm>
                  <a:custGeom>
                    <a:avLst/>
                    <a:gdLst>
                      <a:gd name="connsiteX0" fmla="*/ 0 w 4762"/>
                      <a:gd name="connsiteY0" fmla="*/ 0 h 120014"/>
                      <a:gd name="connsiteX1" fmla="*/ 4762 w 4762"/>
                      <a:gd name="connsiteY1" fmla="*/ 0 h 120014"/>
                      <a:gd name="connsiteX2" fmla="*/ 4762 w 4762"/>
                      <a:gd name="connsiteY2" fmla="*/ 120015 h 120014"/>
                      <a:gd name="connsiteX3" fmla="*/ 0 w 4762"/>
                      <a:gd name="connsiteY3" fmla="*/ 120015 h 120014"/>
                    </a:gdLst>
                    <a:ahLst/>
                    <a:cxnLst>
                      <a:cxn ang="0">
                        <a:pos x="connsiteX0" y="connsiteY0"/>
                      </a:cxn>
                      <a:cxn ang="0">
                        <a:pos x="connsiteX1" y="connsiteY1"/>
                      </a:cxn>
                      <a:cxn ang="0">
                        <a:pos x="connsiteX2" y="connsiteY2"/>
                      </a:cxn>
                      <a:cxn ang="0">
                        <a:pos x="connsiteX3" y="connsiteY3"/>
                      </a:cxn>
                    </a:cxnLst>
                    <a:rect l="l" t="t" r="r" b="b"/>
                    <a:pathLst>
                      <a:path w="4762" h="120014">
                        <a:moveTo>
                          <a:pt x="0" y="0"/>
                        </a:moveTo>
                        <a:lnTo>
                          <a:pt x="4762" y="0"/>
                        </a:lnTo>
                        <a:lnTo>
                          <a:pt x="4762" y="120015"/>
                        </a:lnTo>
                        <a:lnTo>
                          <a:pt x="0" y="120015"/>
                        </a:lnTo>
                        <a:close/>
                      </a:path>
                    </a:pathLst>
                  </a:custGeom>
                  <a:grpFill/>
                  <a:ln w="9525" cap="flat">
                    <a:noFill/>
                    <a:prstDash val="solid"/>
                    <a:miter/>
                  </a:ln>
                </p:spPr>
                <p:txBody>
                  <a:bodyPr rtlCol="0" anchor="ctr"/>
                  <a:lstStyle/>
                  <a:p>
                    <a:endParaRPr lang="en-US"/>
                  </a:p>
                </p:txBody>
              </p:sp>
              <p:sp>
                <p:nvSpPr>
                  <p:cNvPr id="19" name="Freeform 204">
                    <a:extLst>
                      <a:ext uri="{FF2B5EF4-FFF2-40B4-BE49-F238E27FC236}">
                        <a16:creationId xmlns:a16="http://schemas.microsoft.com/office/drawing/2014/main" id="{3D4F2434-1570-5A0B-DF38-7A85D6B9C277}"/>
                      </a:ext>
                    </a:extLst>
                  </p:cNvPr>
                  <p:cNvSpPr/>
                  <p:nvPr/>
                </p:nvSpPr>
                <p:spPr>
                  <a:xfrm rot="17852943">
                    <a:off x="9814138" y="1260853"/>
                    <a:ext cx="4762" cy="71436"/>
                  </a:xfrm>
                  <a:custGeom>
                    <a:avLst/>
                    <a:gdLst>
                      <a:gd name="connsiteX0" fmla="*/ 0 w 4762"/>
                      <a:gd name="connsiteY0" fmla="*/ 0 h 71436"/>
                      <a:gd name="connsiteX1" fmla="*/ 4762 w 4762"/>
                      <a:gd name="connsiteY1" fmla="*/ 0 h 71436"/>
                      <a:gd name="connsiteX2" fmla="*/ 4762 w 4762"/>
                      <a:gd name="connsiteY2" fmla="*/ 71436 h 71436"/>
                      <a:gd name="connsiteX3" fmla="*/ 0 w 4762"/>
                      <a:gd name="connsiteY3" fmla="*/ 71436 h 71436"/>
                    </a:gdLst>
                    <a:ahLst/>
                    <a:cxnLst>
                      <a:cxn ang="0">
                        <a:pos x="connsiteX0" y="connsiteY0"/>
                      </a:cxn>
                      <a:cxn ang="0">
                        <a:pos x="connsiteX1" y="connsiteY1"/>
                      </a:cxn>
                      <a:cxn ang="0">
                        <a:pos x="connsiteX2" y="connsiteY2"/>
                      </a:cxn>
                      <a:cxn ang="0">
                        <a:pos x="connsiteX3" y="connsiteY3"/>
                      </a:cxn>
                    </a:cxnLst>
                    <a:rect l="l" t="t" r="r" b="b"/>
                    <a:pathLst>
                      <a:path w="4762" h="71436">
                        <a:moveTo>
                          <a:pt x="0" y="0"/>
                        </a:moveTo>
                        <a:lnTo>
                          <a:pt x="4762" y="0"/>
                        </a:lnTo>
                        <a:lnTo>
                          <a:pt x="4762" y="71436"/>
                        </a:lnTo>
                        <a:lnTo>
                          <a:pt x="0" y="71436"/>
                        </a:lnTo>
                        <a:close/>
                      </a:path>
                    </a:pathLst>
                  </a:custGeom>
                  <a:grpFill/>
                  <a:ln w="9525" cap="flat">
                    <a:noFill/>
                    <a:prstDash val="solid"/>
                    <a:miter/>
                  </a:ln>
                </p:spPr>
                <p:txBody>
                  <a:bodyPr rtlCol="0" anchor="ctr"/>
                  <a:lstStyle/>
                  <a:p>
                    <a:endParaRPr lang="en-US"/>
                  </a:p>
                </p:txBody>
              </p:sp>
              <p:sp>
                <p:nvSpPr>
                  <p:cNvPr id="20" name="Freeform 205">
                    <a:extLst>
                      <a:ext uri="{FF2B5EF4-FFF2-40B4-BE49-F238E27FC236}">
                        <a16:creationId xmlns:a16="http://schemas.microsoft.com/office/drawing/2014/main" id="{8E818FE5-0343-6D78-6871-D086733E4BE8}"/>
                      </a:ext>
                    </a:extLst>
                  </p:cNvPr>
                  <p:cNvSpPr/>
                  <p:nvPr/>
                </p:nvSpPr>
                <p:spPr>
                  <a:xfrm rot="21594809">
                    <a:off x="9845566" y="1242386"/>
                    <a:ext cx="4762" cy="70485"/>
                  </a:xfrm>
                  <a:custGeom>
                    <a:avLst/>
                    <a:gdLst>
                      <a:gd name="connsiteX0" fmla="*/ 0 w 4762"/>
                      <a:gd name="connsiteY0" fmla="*/ 0 h 70485"/>
                      <a:gd name="connsiteX1" fmla="*/ 4763 w 4762"/>
                      <a:gd name="connsiteY1" fmla="*/ 0 h 70485"/>
                      <a:gd name="connsiteX2" fmla="*/ 4763 w 4762"/>
                      <a:gd name="connsiteY2" fmla="*/ 70485 h 70485"/>
                      <a:gd name="connsiteX3" fmla="*/ 0 w 4762"/>
                      <a:gd name="connsiteY3" fmla="*/ 70485 h 70485"/>
                    </a:gdLst>
                    <a:ahLst/>
                    <a:cxnLst>
                      <a:cxn ang="0">
                        <a:pos x="connsiteX0" y="connsiteY0"/>
                      </a:cxn>
                      <a:cxn ang="0">
                        <a:pos x="connsiteX1" y="connsiteY1"/>
                      </a:cxn>
                      <a:cxn ang="0">
                        <a:pos x="connsiteX2" y="connsiteY2"/>
                      </a:cxn>
                      <a:cxn ang="0">
                        <a:pos x="connsiteX3" y="connsiteY3"/>
                      </a:cxn>
                    </a:cxnLst>
                    <a:rect l="l" t="t" r="r" b="b"/>
                    <a:pathLst>
                      <a:path w="4762" h="70485">
                        <a:moveTo>
                          <a:pt x="0" y="0"/>
                        </a:moveTo>
                        <a:lnTo>
                          <a:pt x="4763" y="0"/>
                        </a:lnTo>
                        <a:lnTo>
                          <a:pt x="4763" y="70485"/>
                        </a:lnTo>
                        <a:lnTo>
                          <a:pt x="0" y="70485"/>
                        </a:lnTo>
                        <a:close/>
                      </a:path>
                    </a:pathLst>
                  </a:custGeom>
                  <a:grpFill/>
                  <a:ln w="9525" cap="flat">
                    <a:noFill/>
                    <a:prstDash val="solid"/>
                    <a:miter/>
                  </a:ln>
                </p:spPr>
                <p:txBody>
                  <a:bodyPr rtlCol="0" anchor="ctr"/>
                  <a:lstStyle/>
                  <a:p>
                    <a:endParaRPr lang="en-US"/>
                  </a:p>
                </p:txBody>
              </p:sp>
              <p:sp>
                <p:nvSpPr>
                  <p:cNvPr id="21" name="Freeform 206">
                    <a:extLst>
                      <a:ext uri="{FF2B5EF4-FFF2-40B4-BE49-F238E27FC236}">
                        <a16:creationId xmlns:a16="http://schemas.microsoft.com/office/drawing/2014/main" id="{927EF66F-2FE2-3463-A7B5-2CDD2B321622}"/>
                      </a:ext>
                    </a:extLst>
                  </p:cNvPr>
                  <p:cNvSpPr/>
                  <p:nvPr/>
                </p:nvSpPr>
                <p:spPr>
                  <a:xfrm rot="19778551">
                    <a:off x="9778238" y="1260523"/>
                    <a:ext cx="75248" cy="4762"/>
                  </a:xfrm>
                  <a:custGeom>
                    <a:avLst/>
                    <a:gdLst>
                      <a:gd name="connsiteX0" fmla="*/ 0 w 75248"/>
                      <a:gd name="connsiteY0" fmla="*/ 0 h 4762"/>
                      <a:gd name="connsiteX1" fmla="*/ 75248 w 75248"/>
                      <a:gd name="connsiteY1" fmla="*/ 0 h 4762"/>
                      <a:gd name="connsiteX2" fmla="*/ 75248 w 75248"/>
                      <a:gd name="connsiteY2" fmla="*/ 4763 h 4762"/>
                      <a:gd name="connsiteX3" fmla="*/ 0 w 75248"/>
                      <a:gd name="connsiteY3" fmla="*/ 4763 h 4762"/>
                    </a:gdLst>
                    <a:ahLst/>
                    <a:cxnLst>
                      <a:cxn ang="0">
                        <a:pos x="connsiteX0" y="connsiteY0"/>
                      </a:cxn>
                      <a:cxn ang="0">
                        <a:pos x="connsiteX1" y="connsiteY1"/>
                      </a:cxn>
                      <a:cxn ang="0">
                        <a:pos x="connsiteX2" y="connsiteY2"/>
                      </a:cxn>
                      <a:cxn ang="0">
                        <a:pos x="connsiteX3" y="connsiteY3"/>
                      </a:cxn>
                    </a:cxnLst>
                    <a:rect l="l" t="t" r="r" b="b"/>
                    <a:pathLst>
                      <a:path w="75248" h="4762">
                        <a:moveTo>
                          <a:pt x="0" y="0"/>
                        </a:moveTo>
                        <a:lnTo>
                          <a:pt x="75248" y="0"/>
                        </a:lnTo>
                        <a:lnTo>
                          <a:pt x="75248" y="4763"/>
                        </a:lnTo>
                        <a:lnTo>
                          <a:pt x="0" y="4763"/>
                        </a:lnTo>
                        <a:close/>
                      </a:path>
                    </a:pathLst>
                  </a:custGeom>
                  <a:grpFill/>
                  <a:ln w="9525" cap="flat">
                    <a:noFill/>
                    <a:prstDash val="solid"/>
                    <a:miter/>
                  </a:ln>
                </p:spPr>
                <p:txBody>
                  <a:bodyPr rtlCol="0" anchor="ctr"/>
                  <a:lstStyle/>
                  <a:p>
                    <a:endParaRPr lang="en-US"/>
                  </a:p>
                </p:txBody>
              </p:sp>
              <p:sp>
                <p:nvSpPr>
                  <p:cNvPr id="22" name="Freeform 207">
                    <a:extLst>
                      <a:ext uri="{FF2B5EF4-FFF2-40B4-BE49-F238E27FC236}">
                        <a16:creationId xmlns:a16="http://schemas.microsoft.com/office/drawing/2014/main" id="{8249FD14-BE3E-26E4-845B-65B08934BBC6}"/>
                      </a:ext>
                    </a:extLst>
                  </p:cNvPr>
                  <p:cNvSpPr/>
                  <p:nvPr/>
                </p:nvSpPr>
                <p:spPr>
                  <a:xfrm rot="18073567">
                    <a:off x="9756268" y="1294885"/>
                    <a:ext cx="121916" cy="4762"/>
                  </a:xfrm>
                  <a:custGeom>
                    <a:avLst/>
                    <a:gdLst>
                      <a:gd name="connsiteX0" fmla="*/ 0 w 121916"/>
                      <a:gd name="connsiteY0" fmla="*/ 0 h 4762"/>
                      <a:gd name="connsiteX1" fmla="*/ 121916 w 121916"/>
                      <a:gd name="connsiteY1" fmla="*/ 0 h 4762"/>
                      <a:gd name="connsiteX2" fmla="*/ 121916 w 121916"/>
                      <a:gd name="connsiteY2" fmla="*/ 4762 h 4762"/>
                      <a:gd name="connsiteX3" fmla="*/ 0 w 121916"/>
                      <a:gd name="connsiteY3" fmla="*/ 4762 h 4762"/>
                    </a:gdLst>
                    <a:ahLst/>
                    <a:cxnLst>
                      <a:cxn ang="0">
                        <a:pos x="connsiteX0" y="connsiteY0"/>
                      </a:cxn>
                      <a:cxn ang="0">
                        <a:pos x="connsiteX1" y="connsiteY1"/>
                      </a:cxn>
                      <a:cxn ang="0">
                        <a:pos x="connsiteX2" y="connsiteY2"/>
                      </a:cxn>
                      <a:cxn ang="0">
                        <a:pos x="connsiteX3" y="connsiteY3"/>
                      </a:cxn>
                    </a:cxnLst>
                    <a:rect l="l" t="t" r="r" b="b"/>
                    <a:pathLst>
                      <a:path w="121916" h="4762">
                        <a:moveTo>
                          <a:pt x="0" y="0"/>
                        </a:moveTo>
                        <a:lnTo>
                          <a:pt x="121916" y="0"/>
                        </a:lnTo>
                        <a:lnTo>
                          <a:pt x="121916" y="4762"/>
                        </a:lnTo>
                        <a:lnTo>
                          <a:pt x="0" y="4762"/>
                        </a:lnTo>
                        <a:close/>
                      </a:path>
                    </a:pathLst>
                  </a:custGeom>
                  <a:grpFill/>
                  <a:ln w="9525" cap="flat">
                    <a:noFill/>
                    <a:prstDash val="solid"/>
                    <a:miter/>
                  </a:ln>
                </p:spPr>
                <p:txBody>
                  <a:bodyPr rtlCol="0" anchor="ctr"/>
                  <a:lstStyle/>
                  <a:p>
                    <a:endParaRPr lang="en-US"/>
                  </a:p>
                </p:txBody>
              </p:sp>
              <p:sp>
                <p:nvSpPr>
                  <p:cNvPr id="23" name="Freeform 208">
                    <a:extLst>
                      <a:ext uri="{FF2B5EF4-FFF2-40B4-BE49-F238E27FC236}">
                        <a16:creationId xmlns:a16="http://schemas.microsoft.com/office/drawing/2014/main" id="{FF024585-98F8-97A3-27DE-8E2CEFC38681}"/>
                      </a:ext>
                    </a:extLst>
                  </p:cNvPr>
                  <p:cNvSpPr/>
                  <p:nvPr/>
                </p:nvSpPr>
                <p:spPr>
                  <a:xfrm>
                    <a:off x="9780796" y="1212858"/>
                    <a:ext cx="4762" cy="139064"/>
                  </a:xfrm>
                  <a:custGeom>
                    <a:avLst/>
                    <a:gdLst>
                      <a:gd name="connsiteX0" fmla="*/ 0 w 4762"/>
                      <a:gd name="connsiteY0" fmla="*/ 0 h 139064"/>
                      <a:gd name="connsiteX1" fmla="*/ 4762 w 4762"/>
                      <a:gd name="connsiteY1" fmla="*/ 0 h 139064"/>
                      <a:gd name="connsiteX2" fmla="*/ 4762 w 4762"/>
                      <a:gd name="connsiteY2" fmla="*/ 139065 h 139064"/>
                      <a:gd name="connsiteX3" fmla="*/ 0 w 4762"/>
                      <a:gd name="connsiteY3" fmla="*/ 139065 h 139064"/>
                    </a:gdLst>
                    <a:ahLst/>
                    <a:cxnLst>
                      <a:cxn ang="0">
                        <a:pos x="connsiteX0" y="connsiteY0"/>
                      </a:cxn>
                      <a:cxn ang="0">
                        <a:pos x="connsiteX1" y="connsiteY1"/>
                      </a:cxn>
                      <a:cxn ang="0">
                        <a:pos x="connsiteX2" y="connsiteY2"/>
                      </a:cxn>
                      <a:cxn ang="0">
                        <a:pos x="connsiteX3" y="connsiteY3"/>
                      </a:cxn>
                    </a:cxnLst>
                    <a:rect l="l" t="t" r="r" b="b"/>
                    <a:pathLst>
                      <a:path w="4762" h="139064">
                        <a:moveTo>
                          <a:pt x="0" y="0"/>
                        </a:moveTo>
                        <a:lnTo>
                          <a:pt x="4762" y="0"/>
                        </a:lnTo>
                        <a:lnTo>
                          <a:pt x="4762" y="139065"/>
                        </a:lnTo>
                        <a:lnTo>
                          <a:pt x="0" y="139065"/>
                        </a:lnTo>
                        <a:close/>
                      </a:path>
                    </a:pathLst>
                  </a:custGeom>
                  <a:grpFill/>
                  <a:ln w="9525" cap="flat">
                    <a:noFill/>
                    <a:prstDash val="solid"/>
                    <a:miter/>
                  </a:ln>
                </p:spPr>
                <p:txBody>
                  <a:bodyPr rtlCol="0" anchor="ctr"/>
                  <a:lstStyle/>
                  <a:p>
                    <a:endParaRPr lang="en-US"/>
                  </a:p>
                </p:txBody>
              </p:sp>
              <p:sp>
                <p:nvSpPr>
                  <p:cNvPr id="24" name="Freeform 209">
                    <a:extLst>
                      <a:ext uri="{FF2B5EF4-FFF2-40B4-BE49-F238E27FC236}">
                        <a16:creationId xmlns:a16="http://schemas.microsoft.com/office/drawing/2014/main" id="{9CA69A06-EA08-96FF-51C1-568AD61DD379}"/>
                      </a:ext>
                    </a:extLst>
                  </p:cNvPr>
                  <p:cNvSpPr/>
                  <p:nvPr/>
                </p:nvSpPr>
                <p:spPr>
                  <a:xfrm rot="19905843">
                    <a:off x="9774175" y="1312862"/>
                    <a:ext cx="147636" cy="4762"/>
                  </a:xfrm>
                  <a:custGeom>
                    <a:avLst/>
                    <a:gdLst>
                      <a:gd name="connsiteX0" fmla="*/ 0 w 147636"/>
                      <a:gd name="connsiteY0" fmla="*/ 0 h 4762"/>
                      <a:gd name="connsiteX1" fmla="*/ 147636 w 147636"/>
                      <a:gd name="connsiteY1" fmla="*/ 0 h 4762"/>
                      <a:gd name="connsiteX2" fmla="*/ 147636 w 147636"/>
                      <a:gd name="connsiteY2" fmla="*/ 4762 h 4762"/>
                      <a:gd name="connsiteX3" fmla="*/ 0 w 147636"/>
                      <a:gd name="connsiteY3" fmla="*/ 4762 h 4762"/>
                    </a:gdLst>
                    <a:ahLst/>
                    <a:cxnLst>
                      <a:cxn ang="0">
                        <a:pos x="connsiteX0" y="connsiteY0"/>
                      </a:cxn>
                      <a:cxn ang="0">
                        <a:pos x="connsiteX1" y="connsiteY1"/>
                      </a:cxn>
                      <a:cxn ang="0">
                        <a:pos x="connsiteX2" y="connsiteY2"/>
                      </a:cxn>
                      <a:cxn ang="0">
                        <a:pos x="connsiteX3" y="connsiteY3"/>
                      </a:cxn>
                    </a:cxnLst>
                    <a:rect l="l" t="t" r="r" b="b"/>
                    <a:pathLst>
                      <a:path w="147636" h="4762">
                        <a:moveTo>
                          <a:pt x="0" y="0"/>
                        </a:moveTo>
                        <a:lnTo>
                          <a:pt x="147636" y="0"/>
                        </a:lnTo>
                        <a:lnTo>
                          <a:pt x="147636" y="4762"/>
                        </a:lnTo>
                        <a:lnTo>
                          <a:pt x="0" y="4762"/>
                        </a:lnTo>
                        <a:close/>
                      </a:path>
                    </a:pathLst>
                  </a:custGeom>
                  <a:grpFill/>
                  <a:ln w="9525" cap="flat">
                    <a:noFill/>
                    <a:prstDash val="solid"/>
                    <a:miter/>
                  </a:ln>
                </p:spPr>
                <p:txBody>
                  <a:bodyPr rtlCol="0" anchor="ctr"/>
                  <a:lstStyle/>
                  <a:p>
                    <a:endParaRPr lang="en-US"/>
                  </a:p>
                </p:txBody>
              </p:sp>
            </p:grpSp>
          </p:grpSp>
        </p:grpSp>
      </p:grpSp>
      <p:grpSp>
        <p:nvGrpSpPr>
          <p:cNvPr id="187" name="Group 186">
            <a:extLst>
              <a:ext uri="{FF2B5EF4-FFF2-40B4-BE49-F238E27FC236}">
                <a16:creationId xmlns:a16="http://schemas.microsoft.com/office/drawing/2014/main" id="{016B41C0-95FF-3991-832D-625A7E5C3AC3}"/>
              </a:ext>
            </a:extLst>
          </p:cNvPr>
          <p:cNvGrpSpPr/>
          <p:nvPr/>
        </p:nvGrpSpPr>
        <p:grpSpPr>
          <a:xfrm>
            <a:off x="3220278" y="1463828"/>
            <a:ext cx="2757356" cy="4570495"/>
            <a:chOff x="3230995" y="1510720"/>
            <a:chExt cx="2757356" cy="4570495"/>
          </a:xfrm>
        </p:grpSpPr>
        <p:sp>
          <p:nvSpPr>
            <p:cNvPr id="170" name="Rounded Rectangle 5">
              <a:extLst>
                <a:ext uri="{FF2B5EF4-FFF2-40B4-BE49-F238E27FC236}">
                  <a16:creationId xmlns:a16="http://schemas.microsoft.com/office/drawing/2014/main" id="{6BFEDA77-89BC-F6D6-7850-38FBFD9C6549}"/>
                </a:ext>
              </a:extLst>
            </p:cNvPr>
            <p:cNvSpPr/>
            <p:nvPr/>
          </p:nvSpPr>
          <p:spPr>
            <a:xfrm>
              <a:off x="3324780" y="1828802"/>
              <a:ext cx="2663571" cy="2509511"/>
            </a:xfrm>
            <a:prstGeom prst="roundRect">
              <a:avLst>
                <a:gd name="adj" fmla="val 3677"/>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CB7F6BC9-2AB0-5D1F-CA25-AAB0CEBB80EC}"/>
                </a:ext>
              </a:extLst>
            </p:cNvPr>
            <p:cNvSpPr txBox="1"/>
            <p:nvPr/>
          </p:nvSpPr>
          <p:spPr>
            <a:xfrm>
              <a:off x="3230995" y="3317905"/>
              <a:ext cx="2663571" cy="646331"/>
            </a:xfrm>
            <a:prstGeom prst="rect">
              <a:avLst/>
            </a:prstGeom>
            <a:noFill/>
          </p:spPr>
          <p:txBody>
            <a:bodyPr wrap="square" lIns="91440" tIns="45720" rIns="91440" bIns="45720" rtlCol="0" anchor="t">
              <a:spAutoFit/>
            </a:bodyPr>
            <a:lstStyle>
              <a:defPPr>
                <a:defRPr lang="en-US"/>
              </a:defPPr>
              <a:lvl1pPr marL="139700">
                <a:spcBef>
                  <a:spcPts val="0"/>
                </a:spcBef>
                <a:buSzPts val="1400"/>
                <a:defRPr sz="1200">
                  <a:latin typeface="Spezia" pitchFamily="2" charset="77"/>
                  <a:cs typeface="Spezia" pitchFamily="2" charset="77"/>
                </a:defRPr>
              </a:lvl1pPr>
            </a:lstStyle>
            <a:p>
              <a:pPr algn="ctr"/>
              <a:r>
                <a:rPr lang="en-US">
                  <a:latin typeface="Spezia"/>
                  <a:cs typeface="Spezia"/>
                  <a:sym typeface="Arial"/>
                </a:rPr>
                <a:t>Finetune our sparse foundational models on Hugging Face to your use cases.</a:t>
              </a:r>
              <a:endParaRPr lang="en-US">
                <a:solidFill>
                  <a:srgbClr val="000000"/>
                </a:solidFill>
                <a:latin typeface="Spezia"/>
                <a:cs typeface="Spezia"/>
                <a:sym typeface="Arial"/>
              </a:endParaRPr>
            </a:p>
          </p:txBody>
        </p:sp>
        <p:sp>
          <p:nvSpPr>
            <p:cNvPr id="151" name="TextBox 150">
              <a:extLst>
                <a:ext uri="{FF2B5EF4-FFF2-40B4-BE49-F238E27FC236}">
                  <a16:creationId xmlns:a16="http://schemas.microsoft.com/office/drawing/2014/main" id="{3681FC92-07D2-D1E2-2EA1-4B983CB8B0DE}"/>
                </a:ext>
              </a:extLst>
            </p:cNvPr>
            <p:cNvSpPr txBox="1"/>
            <p:nvPr/>
          </p:nvSpPr>
          <p:spPr>
            <a:xfrm>
              <a:off x="3324780" y="2311319"/>
              <a:ext cx="2663571" cy="677108"/>
            </a:xfrm>
            <a:prstGeom prst="rect">
              <a:avLst/>
            </a:prstGeom>
            <a:noFill/>
          </p:spPr>
          <p:txBody>
            <a:bodyPr wrap="square" lIns="91440" tIns="45720" rIns="91440" bIns="45720" rtlCol="0" anchor="t">
              <a:spAutoFit/>
            </a:bodyPr>
            <a:lstStyle/>
            <a:p>
              <a:pPr algn="ctr"/>
              <a:r>
                <a:rPr lang="en-US" sz="2400">
                  <a:latin typeface="Spezia Medium"/>
                  <a:cs typeface="Spezia Medium"/>
                </a:rPr>
                <a:t>Finetune </a:t>
              </a:r>
            </a:p>
            <a:p>
              <a:pPr algn="ctr"/>
              <a:r>
                <a:rPr lang="en-US" sz="1400">
                  <a:latin typeface="Spezia Medium"/>
                  <a:cs typeface="Spezia Medium"/>
                </a:rPr>
                <a:t>pre-</a:t>
              </a:r>
              <a:r>
                <a:rPr lang="en-US" sz="1400" err="1">
                  <a:latin typeface="Spezia Medium"/>
                  <a:cs typeface="Spezia Medium"/>
                </a:rPr>
                <a:t>sparsified</a:t>
              </a:r>
              <a:r>
                <a:rPr lang="en-US" sz="1400">
                  <a:latin typeface="Spezia Medium"/>
                  <a:cs typeface="Spezia Medium"/>
                </a:rPr>
                <a:t> LLMs</a:t>
              </a:r>
            </a:p>
          </p:txBody>
        </p:sp>
        <p:pic>
          <p:nvPicPr>
            <p:cNvPr id="10" name="Picture 9">
              <a:extLst>
                <a:ext uri="{FF2B5EF4-FFF2-40B4-BE49-F238E27FC236}">
                  <a16:creationId xmlns:a16="http://schemas.microsoft.com/office/drawing/2014/main" id="{7496FF89-CE82-13E6-063B-839D4EAB10F9}"/>
                </a:ext>
              </a:extLst>
            </p:cNvPr>
            <p:cNvPicPr>
              <a:picLocks noChangeAspect="1"/>
            </p:cNvPicPr>
            <p:nvPr/>
          </p:nvPicPr>
          <p:blipFill>
            <a:blip r:embed="rId5"/>
            <a:stretch>
              <a:fillRect/>
            </a:stretch>
          </p:blipFill>
          <p:spPr>
            <a:xfrm>
              <a:off x="3922345" y="4618175"/>
              <a:ext cx="1468440" cy="1463040"/>
            </a:xfrm>
            <a:prstGeom prst="rect">
              <a:avLst/>
            </a:prstGeom>
          </p:spPr>
        </p:pic>
        <p:grpSp>
          <p:nvGrpSpPr>
            <p:cNvPr id="180" name="Group 179">
              <a:extLst>
                <a:ext uri="{FF2B5EF4-FFF2-40B4-BE49-F238E27FC236}">
                  <a16:creationId xmlns:a16="http://schemas.microsoft.com/office/drawing/2014/main" id="{FFB5D30F-879C-54E0-EB10-DA554C3D2C57}"/>
                </a:ext>
              </a:extLst>
            </p:cNvPr>
            <p:cNvGrpSpPr/>
            <p:nvPr/>
          </p:nvGrpSpPr>
          <p:grpSpPr>
            <a:xfrm>
              <a:off x="4347251" y="1510720"/>
              <a:ext cx="618628" cy="618626"/>
              <a:chOff x="1449164" y="1461292"/>
              <a:chExt cx="618628" cy="618626"/>
            </a:xfrm>
          </p:grpSpPr>
          <p:sp>
            <p:nvSpPr>
              <p:cNvPr id="176" name="Rounded Rectangle 175">
                <a:extLst>
                  <a:ext uri="{FF2B5EF4-FFF2-40B4-BE49-F238E27FC236}">
                    <a16:creationId xmlns:a16="http://schemas.microsoft.com/office/drawing/2014/main" id="{832CED72-61EB-624A-F916-76F259F9B953}"/>
                  </a:ext>
                </a:extLst>
              </p:cNvPr>
              <p:cNvSpPr/>
              <p:nvPr/>
            </p:nvSpPr>
            <p:spPr>
              <a:xfrm>
                <a:off x="1449164" y="1461292"/>
                <a:ext cx="618628" cy="618626"/>
              </a:xfrm>
              <a:prstGeom prst="roundRect">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169" name="Group 168">
                <a:extLst>
                  <a:ext uri="{FF2B5EF4-FFF2-40B4-BE49-F238E27FC236}">
                    <a16:creationId xmlns:a16="http://schemas.microsoft.com/office/drawing/2014/main" id="{D0CCB7BC-03E3-6046-6E6A-8D023FF8DA3A}"/>
                  </a:ext>
                </a:extLst>
              </p:cNvPr>
              <p:cNvGrpSpPr/>
              <p:nvPr/>
            </p:nvGrpSpPr>
            <p:grpSpPr>
              <a:xfrm>
                <a:off x="1491777" y="1500884"/>
                <a:ext cx="533401" cy="533400"/>
                <a:chOff x="3267424" y="1486068"/>
                <a:chExt cx="440827" cy="440826"/>
              </a:xfrm>
            </p:grpSpPr>
            <p:sp>
              <p:nvSpPr>
                <p:cNvPr id="59" name="Rounded Rectangle 58">
                  <a:extLst>
                    <a:ext uri="{FF2B5EF4-FFF2-40B4-BE49-F238E27FC236}">
                      <a16:creationId xmlns:a16="http://schemas.microsoft.com/office/drawing/2014/main" id="{477CEF45-81DD-061B-801C-980D9FAB7FCE}"/>
                    </a:ext>
                  </a:extLst>
                </p:cNvPr>
                <p:cNvSpPr/>
                <p:nvPr/>
              </p:nvSpPr>
              <p:spPr>
                <a:xfrm>
                  <a:off x="3267424" y="1486068"/>
                  <a:ext cx="440827" cy="440826"/>
                </a:xfrm>
                <a:prstGeom prst="roundRect">
                  <a:avLst/>
                </a:prstGeom>
                <a:solidFill>
                  <a:srgbClr val="03C883"/>
                </a:solidFill>
                <a:ln w="9525" cap="flat">
                  <a:noFill/>
                  <a:prstDash val="solid"/>
                  <a:miter/>
                </a:ln>
              </p:spPr>
              <p:txBody>
                <a:bodyPr rtlCol="0" anchor="ctr"/>
                <a:lstStyle/>
                <a:p>
                  <a:endParaRPr lang="en-US"/>
                </a:p>
              </p:txBody>
            </p:sp>
            <p:grpSp>
              <p:nvGrpSpPr>
                <p:cNvPr id="61" name="Graphic 172">
                  <a:extLst>
                    <a:ext uri="{FF2B5EF4-FFF2-40B4-BE49-F238E27FC236}">
                      <a16:creationId xmlns:a16="http://schemas.microsoft.com/office/drawing/2014/main" id="{C35A73BB-7883-7B59-846C-C527CEBA342A}"/>
                    </a:ext>
                  </a:extLst>
                </p:cNvPr>
                <p:cNvGrpSpPr/>
                <p:nvPr/>
              </p:nvGrpSpPr>
              <p:grpSpPr>
                <a:xfrm>
                  <a:off x="3359094" y="1577152"/>
                  <a:ext cx="257484" cy="239609"/>
                  <a:chOff x="2564875" y="4171131"/>
                  <a:chExt cx="193451" cy="180022"/>
                </a:xfrm>
              </p:grpSpPr>
              <p:grpSp>
                <p:nvGrpSpPr>
                  <p:cNvPr id="62" name="Graphic 172">
                    <a:extLst>
                      <a:ext uri="{FF2B5EF4-FFF2-40B4-BE49-F238E27FC236}">
                        <a16:creationId xmlns:a16="http://schemas.microsoft.com/office/drawing/2014/main" id="{72557802-594A-B677-21D6-A1DA621A5088}"/>
                      </a:ext>
                    </a:extLst>
                  </p:cNvPr>
                  <p:cNvGrpSpPr/>
                  <p:nvPr/>
                </p:nvGrpSpPr>
                <p:grpSpPr>
                  <a:xfrm>
                    <a:off x="2577734" y="4171131"/>
                    <a:ext cx="171450" cy="169544"/>
                    <a:chOff x="2577734" y="4171131"/>
                    <a:chExt cx="171450" cy="169544"/>
                  </a:xfrm>
                  <a:solidFill>
                    <a:srgbClr val="142E4B"/>
                  </a:solidFill>
                </p:grpSpPr>
                <p:sp>
                  <p:nvSpPr>
                    <p:cNvPr id="157" name="Freeform 177">
                      <a:extLst>
                        <a:ext uri="{FF2B5EF4-FFF2-40B4-BE49-F238E27FC236}">
                          <a16:creationId xmlns:a16="http://schemas.microsoft.com/office/drawing/2014/main" id="{B8F5FA7A-2BBA-E828-5A40-1264ED6AA2B7}"/>
                        </a:ext>
                      </a:extLst>
                    </p:cNvPr>
                    <p:cNvSpPr/>
                    <p:nvPr/>
                  </p:nvSpPr>
                  <p:spPr>
                    <a:xfrm>
                      <a:off x="2577734" y="4171131"/>
                      <a:ext cx="171450" cy="111442"/>
                    </a:xfrm>
                    <a:custGeom>
                      <a:avLst/>
                      <a:gdLst>
                        <a:gd name="connsiteX0" fmla="*/ 6667 w 171450"/>
                        <a:gd name="connsiteY0" fmla="*/ 111442 h 111442"/>
                        <a:gd name="connsiteX1" fmla="*/ 9525 w 171450"/>
                        <a:gd name="connsiteY1" fmla="*/ 102870 h 111442"/>
                        <a:gd name="connsiteX2" fmla="*/ 10477 w 171450"/>
                        <a:gd name="connsiteY2" fmla="*/ 101917 h 111442"/>
                        <a:gd name="connsiteX3" fmla="*/ 8572 w 171450"/>
                        <a:gd name="connsiteY3" fmla="*/ 84773 h 111442"/>
                        <a:gd name="connsiteX4" fmla="*/ 85725 w 171450"/>
                        <a:gd name="connsiteY4" fmla="*/ 8572 h 111442"/>
                        <a:gd name="connsiteX5" fmla="*/ 162878 w 171450"/>
                        <a:gd name="connsiteY5" fmla="*/ 84773 h 111442"/>
                        <a:gd name="connsiteX6" fmla="*/ 160973 w 171450"/>
                        <a:gd name="connsiteY6" fmla="*/ 102870 h 111442"/>
                        <a:gd name="connsiteX7" fmla="*/ 160973 w 171450"/>
                        <a:gd name="connsiteY7" fmla="*/ 102870 h 111442"/>
                        <a:gd name="connsiteX8" fmla="*/ 163830 w 171450"/>
                        <a:gd name="connsiteY8" fmla="*/ 111442 h 111442"/>
                        <a:gd name="connsiteX9" fmla="*/ 167640 w 171450"/>
                        <a:gd name="connsiteY9" fmla="*/ 110490 h 111442"/>
                        <a:gd name="connsiteX10" fmla="*/ 171450 w 171450"/>
                        <a:gd name="connsiteY10" fmla="*/ 84773 h 111442"/>
                        <a:gd name="connsiteX11" fmla="*/ 85725 w 171450"/>
                        <a:gd name="connsiteY11" fmla="*/ 0 h 111442"/>
                        <a:gd name="connsiteX12" fmla="*/ 0 w 171450"/>
                        <a:gd name="connsiteY12" fmla="*/ 84773 h 111442"/>
                        <a:gd name="connsiteX13" fmla="*/ 3810 w 171450"/>
                        <a:gd name="connsiteY13" fmla="*/ 110490 h 111442"/>
                        <a:gd name="connsiteX14" fmla="*/ 6667 w 171450"/>
                        <a:gd name="connsiteY14" fmla="*/ 111442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11442">
                          <a:moveTo>
                            <a:pt x="6667" y="111442"/>
                          </a:moveTo>
                          <a:cubicBezTo>
                            <a:pt x="6667" y="107632"/>
                            <a:pt x="8572" y="104775"/>
                            <a:pt x="9525" y="102870"/>
                          </a:cubicBezTo>
                          <a:cubicBezTo>
                            <a:pt x="9525" y="102870"/>
                            <a:pt x="9525" y="102870"/>
                            <a:pt x="10477" y="101917"/>
                          </a:cubicBezTo>
                          <a:cubicBezTo>
                            <a:pt x="9525" y="96203"/>
                            <a:pt x="8572" y="90488"/>
                            <a:pt x="8572" y="84773"/>
                          </a:cubicBezTo>
                          <a:cubicBezTo>
                            <a:pt x="8572" y="42863"/>
                            <a:pt x="42863" y="8572"/>
                            <a:pt x="85725" y="8572"/>
                          </a:cubicBezTo>
                          <a:cubicBezTo>
                            <a:pt x="127635" y="8572"/>
                            <a:pt x="162878" y="42863"/>
                            <a:pt x="162878" y="84773"/>
                          </a:cubicBezTo>
                          <a:cubicBezTo>
                            <a:pt x="162878" y="90488"/>
                            <a:pt x="161925" y="97155"/>
                            <a:pt x="160973" y="102870"/>
                          </a:cubicBezTo>
                          <a:cubicBezTo>
                            <a:pt x="160973" y="102870"/>
                            <a:pt x="160973" y="102870"/>
                            <a:pt x="160973" y="102870"/>
                          </a:cubicBezTo>
                          <a:cubicBezTo>
                            <a:pt x="161925" y="104775"/>
                            <a:pt x="163830" y="106680"/>
                            <a:pt x="163830" y="111442"/>
                          </a:cubicBezTo>
                          <a:cubicBezTo>
                            <a:pt x="164783" y="111442"/>
                            <a:pt x="166688" y="110490"/>
                            <a:pt x="167640" y="110490"/>
                          </a:cubicBezTo>
                          <a:cubicBezTo>
                            <a:pt x="170498" y="102870"/>
                            <a:pt x="171450" y="94298"/>
                            <a:pt x="171450" y="84773"/>
                          </a:cubicBezTo>
                          <a:cubicBezTo>
                            <a:pt x="171450" y="38100"/>
                            <a:pt x="133350" y="0"/>
                            <a:pt x="85725" y="0"/>
                          </a:cubicBezTo>
                          <a:cubicBezTo>
                            <a:pt x="38100" y="0"/>
                            <a:pt x="0" y="38100"/>
                            <a:pt x="0" y="84773"/>
                          </a:cubicBezTo>
                          <a:cubicBezTo>
                            <a:pt x="0" y="93345"/>
                            <a:pt x="952" y="101917"/>
                            <a:pt x="3810" y="110490"/>
                          </a:cubicBezTo>
                          <a:cubicBezTo>
                            <a:pt x="3810" y="111442"/>
                            <a:pt x="5715" y="111442"/>
                            <a:pt x="6667" y="111442"/>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178">
                      <a:extLst>
                        <a:ext uri="{FF2B5EF4-FFF2-40B4-BE49-F238E27FC236}">
                          <a16:creationId xmlns:a16="http://schemas.microsoft.com/office/drawing/2014/main" id="{B7DDA251-4686-C6B5-350C-F49E669EF683}"/>
                        </a:ext>
                      </a:extLst>
                    </p:cNvPr>
                    <p:cNvSpPr/>
                    <p:nvPr/>
                  </p:nvSpPr>
                  <p:spPr>
                    <a:xfrm>
                      <a:off x="2648219" y="4332103"/>
                      <a:ext cx="29527" cy="8572"/>
                    </a:xfrm>
                    <a:custGeom>
                      <a:avLst/>
                      <a:gdLst>
                        <a:gd name="connsiteX0" fmla="*/ 26670 w 29527"/>
                        <a:gd name="connsiteY0" fmla="*/ 5715 h 8572"/>
                        <a:gd name="connsiteX1" fmla="*/ 23813 w 29527"/>
                        <a:gd name="connsiteY1" fmla="*/ 0 h 8572"/>
                        <a:gd name="connsiteX2" fmla="*/ 14288 w 29527"/>
                        <a:gd name="connsiteY2" fmla="*/ 953 h 8572"/>
                        <a:gd name="connsiteX3" fmla="*/ 4763 w 29527"/>
                        <a:gd name="connsiteY3" fmla="*/ 0 h 8572"/>
                        <a:gd name="connsiteX4" fmla="*/ 1905 w 29527"/>
                        <a:gd name="connsiteY4" fmla="*/ 5715 h 8572"/>
                        <a:gd name="connsiteX5" fmla="*/ 0 w 29527"/>
                        <a:gd name="connsiteY5" fmla="*/ 7620 h 8572"/>
                        <a:gd name="connsiteX6" fmla="*/ 15240 w 29527"/>
                        <a:gd name="connsiteY6" fmla="*/ 8572 h 8572"/>
                        <a:gd name="connsiteX7" fmla="*/ 29528 w 29527"/>
                        <a:gd name="connsiteY7" fmla="*/ 7620 h 8572"/>
                        <a:gd name="connsiteX8" fmla="*/ 26670 w 29527"/>
                        <a:gd name="connsiteY8" fmla="*/ 5715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 h="8572">
                          <a:moveTo>
                            <a:pt x="26670" y="5715"/>
                          </a:moveTo>
                          <a:cubicBezTo>
                            <a:pt x="25718" y="3810"/>
                            <a:pt x="24765" y="1905"/>
                            <a:pt x="23813" y="0"/>
                          </a:cubicBezTo>
                          <a:cubicBezTo>
                            <a:pt x="20955" y="0"/>
                            <a:pt x="18097" y="953"/>
                            <a:pt x="14288" y="953"/>
                          </a:cubicBezTo>
                          <a:cubicBezTo>
                            <a:pt x="11430" y="953"/>
                            <a:pt x="7620" y="953"/>
                            <a:pt x="4763" y="0"/>
                          </a:cubicBezTo>
                          <a:cubicBezTo>
                            <a:pt x="3810" y="1905"/>
                            <a:pt x="2857" y="3810"/>
                            <a:pt x="1905" y="5715"/>
                          </a:cubicBezTo>
                          <a:cubicBezTo>
                            <a:pt x="953" y="6668"/>
                            <a:pt x="953" y="7620"/>
                            <a:pt x="0" y="7620"/>
                          </a:cubicBezTo>
                          <a:cubicBezTo>
                            <a:pt x="4763" y="8572"/>
                            <a:pt x="9525" y="8572"/>
                            <a:pt x="15240" y="8572"/>
                          </a:cubicBezTo>
                          <a:cubicBezTo>
                            <a:pt x="20003" y="8572"/>
                            <a:pt x="24765" y="7620"/>
                            <a:pt x="29528" y="7620"/>
                          </a:cubicBezTo>
                          <a:cubicBezTo>
                            <a:pt x="28575" y="7620"/>
                            <a:pt x="27622" y="6668"/>
                            <a:pt x="26670" y="5715"/>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1" name="Freeform 179">
                    <a:extLst>
                      <a:ext uri="{FF2B5EF4-FFF2-40B4-BE49-F238E27FC236}">
                        <a16:creationId xmlns:a16="http://schemas.microsoft.com/office/drawing/2014/main" id="{ED8B6A04-6DC1-D3F3-8229-B7053C9EA190}"/>
                      </a:ext>
                    </a:extLst>
                  </p:cNvPr>
                  <p:cNvSpPr/>
                  <p:nvPr/>
                </p:nvSpPr>
                <p:spPr>
                  <a:xfrm>
                    <a:off x="2564875" y="4270191"/>
                    <a:ext cx="90951" cy="80962"/>
                  </a:xfrm>
                  <a:custGeom>
                    <a:avLst/>
                    <a:gdLst>
                      <a:gd name="connsiteX0" fmla="*/ 30956 w 90951"/>
                      <a:gd name="connsiteY0" fmla="*/ 0 h 80962"/>
                      <a:gd name="connsiteX1" fmla="*/ 22384 w 90951"/>
                      <a:gd name="connsiteY1" fmla="*/ 3810 h 80962"/>
                      <a:gd name="connsiteX2" fmla="*/ 19526 w 90951"/>
                      <a:gd name="connsiteY2" fmla="*/ 12382 h 80962"/>
                      <a:gd name="connsiteX3" fmla="*/ 15716 w 90951"/>
                      <a:gd name="connsiteY3" fmla="*/ 11430 h 80962"/>
                      <a:gd name="connsiteX4" fmla="*/ 7144 w 90951"/>
                      <a:gd name="connsiteY4" fmla="*/ 15240 h 80962"/>
                      <a:gd name="connsiteX5" fmla="*/ 3334 w 90951"/>
                      <a:gd name="connsiteY5" fmla="*/ 25718 h 80962"/>
                      <a:gd name="connsiteX6" fmla="*/ 5239 w 90951"/>
                      <a:gd name="connsiteY6" fmla="*/ 30480 h 80962"/>
                      <a:gd name="connsiteX7" fmla="*/ 1429 w 90951"/>
                      <a:gd name="connsiteY7" fmla="*/ 36195 h 80962"/>
                      <a:gd name="connsiteX8" fmla="*/ 2381 w 90951"/>
                      <a:gd name="connsiteY8" fmla="*/ 47625 h 80962"/>
                      <a:gd name="connsiteX9" fmla="*/ 1429 w 90951"/>
                      <a:gd name="connsiteY9" fmla="*/ 48578 h 80962"/>
                      <a:gd name="connsiteX10" fmla="*/ 1429 w 90951"/>
                      <a:gd name="connsiteY10" fmla="*/ 59055 h 80962"/>
                      <a:gd name="connsiteX11" fmla="*/ 20479 w 90951"/>
                      <a:gd name="connsiteY11" fmla="*/ 72390 h 80962"/>
                      <a:gd name="connsiteX12" fmla="*/ 33814 w 90951"/>
                      <a:gd name="connsiteY12" fmla="*/ 77153 h 80962"/>
                      <a:gd name="connsiteX13" fmla="*/ 57626 w 90951"/>
                      <a:gd name="connsiteY13" fmla="*/ 80963 h 80962"/>
                      <a:gd name="connsiteX14" fmla="*/ 85249 w 90951"/>
                      <a:gd name="connsiteY14" fmla="*/ 69532 h 80962"/>
                      <a:gd name="connsiteX15" fmla="*/ 81439 w 90951"/>
                      <a:gd name="connsiteY15" fmla="*/ 35243 h 80962"/>
                      <a:gd name="connsiteX16" fmla="*/ 70009 w 90951"/>
                      <a:gd name="connsiteY16" fmla="*/ 18097 h 80962"/>
                      <a:gd name="connsiteX17" fmla="*/ 56674 w 90951"/>
                      <a:gd name="connsiteY17" fmla="*/ 5715 h 80962"/>
                      <a:gd name="connsiteX18" fmla="*/ 56674 w 90951"/>
                      <a:gd name="connsiteY18" fmla="*/ 5715 h 80962"/>
                      <a:gd name="connsiteX19" fmla="*/ 54769 w 90951"/>
                      <a:gd name="connsiteY19" fmla="*/ 5715 h 80962"/>
                      <a:gd name="connsiteX20" fmla="*/ 46196 w 90951"/>
                      <a:gd name="connsiteY20" fmla="*/ 10478 h 80962"/>
                      <a:gd name="connsiteX21" fmla="*/ 39529 w 90951"/>
                      <a:gd name="connsiteY21" fmla="*/ 4763 h 80962"/>
                      <a:gd name="connsiteX22" fmla="*/ 30956 w 90951"/>
                      <a:gd name="connsiteY22" fmla="*/ 0 h 80962"/>
                      <a:gd name="connsiteX23" fmla="*/ 30956 w 90951"/>
                      <a:gd name="connsiteY23" fmla="*/ 9525 h 80962"/>
                      <a:gd name="connsiteX24" fmla="*/ 34766 w 90951"/>
                      <a:gd name="connsiteY24" fmla="*/ 10478 h 80962"/>
                      <a:gd name="connsiteX25" fmla="*/ 51911 w 90951"/>
                      <a:gd name="connsiteY25" fmla="*/ 35243 h 80962"/>
                      <a:gd name="connsiteX26" fmla="*/ 56674 w 90951"/>
                      <a:gd name="connsiteY26" fmla="*/ 38100 h 80962"/>
                      <a:gd name="connsiteX27" fmla="*/ 56674 w 90951"/>
                      <a:gd name="connsiteY27" fmla="*/ 30480 h 80962"/>
                      <a:gd name="connsiteX28" fmla="*/ 54769 w 90951"/>
                      <a:gd name="connsiteY28" fmla="*/ 13335 h 80962"/>
                      <a:gd name="connsiteX29" fmla="*/ 55721 w 90951"/>
                      <a:gd name="connsiteY29" fmla="*/ 13335 h 80962"/>
                      <a:gd name="connsiteX30" fmla="*/ 61436 w 90951"/>
                      <a:gd name="connsiteY30" fmla="*/ 20003 h 80962"/>
                      <a:gd name="connsiteX31" fmla="*/ 74771 w 90951"/>
                      <a:gd name="connsiteY31" fmla="*/ 40005 h 80962"/>
                      <a:gd name="connsiteX32" fmla="*/ 77629 w 90951"/>
                      <a:gd name="connsiteY32" fmla="*/ 63818 h 80962"/>
                      <a:gd name="connsiteX33" fmla="*/ 57626 w 90951"/>
                      <a:gd name="connsiteY33" fmla="*/ 70485 h 80962"/>
                      <a:gd name="connsiteX34" fmla="*/ 35719 w 90951"/>
                      <a:gd name="connsiteY34" fmla="*/ 67628 h 80962"/>
                      <a:gd name="connsiteX35" fmla="*/ 10001 w 90951"/>
                      <a:gd name="connsiteY35" fmla="*/ 53340 h 80962"/>
                      <a:gd name="connsiteX36" fmla="*/ 12859 w 90951"/>
                      <a:gd name="connsiteY36" fmla="*/ 51435 h 80962"/>
                      <a:gd name="connsiteX37" fmla="*/ 31909 w 90951"/>
                      <a:gd name="connsiteY37" fmla="*/ 59055 h 80962"/>
                      <a:gd name="connsiteX38" fmla="*/ 33814 w 90951"/>
                      <a:gd name="connsiteY38" fmla="*/ 57150 h 80962"/>
                      <a:gd name="connsiteX39" fmla="*/ 10001 w 90951"/>
                      <a:gd name="connsiteY39" fmla="*/ 40005 h 80962"/>
                      <a:gd name="connsiteX40" fmla="*/ 12859 w 90951"/>
                      <a:gd name="connsiteY40" fmla="*/ 38100 h 80962"/>
                      <a:gd name="connsiteX41" fmla="*/ 38576 w 90951"/>
                      <a:gd name="connsiteY41" fmla="*/ 50482 h 80962"/>
                      <a:gd name="connsiteX42" fmla="*/ 39529 w 90951"/>
                      <a:gd name="connsiteY42" fmla="*/ 50482 h 80962"/>
                      <a:gd name="connsiteX43" fmla="*/ 29051 w 90951"/>
                      <a:gd name="connsiteY43" fmla="*/ 39053 h 80962"/>
                      <a:gd name="connsiteX44" fmla="*/ 13811 w 90951"/>
                      <a:gd name="connsiteY44" fmla="*/ 23813 h 80962"/>
                      <a:gd name="connsiteX45" fmla="*/ 15716 w 90951"/>
                      <a:gd name="connsiteY45" fmla="*/ 22860 h 80962"/>
                      <a:gd name="connsiteX46" fmla="*/ 39529 w 90951"/>
                      <a:gd name="connsiteY46" fmla="*/ 38100 h 80962"/>
                      <a:gd name="connsiteX47" fmla="*/ 46196 w 90951"/>
                      <a:gd name="connsiteY47" fmla="*/ 42863 h 80962"/>
                      <a:gd name="connsiteX48" fmla="*/ 48101 w 90951"/>
                      <a:gd name="connsiteY48" fmla="*/ 41910 h 80962"/>
                      <a:gd name="connsiteX49" fmla="*/ 29051 w 90951"/>
                      <a:gd name="connsiteY49" fmla="*/ 18097 h 80962"/>
                      <a:gd name="connsiteX50" fmla="*/ 30956 w 90951"/>
                      <a:gd name="connsiteY50" fmla="*/ 9525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0951" h="80962">
                        <a:moveTo>
                          <a:pt x="30956" y="0"/>
                        </a:moveTo>
                        <a:cubicBezTo>
                          <a:pt x="27146" y="0"/>
                          <a:pt x="24289" y="1905"/>
                          <a:pt x="22384" y="3810"/>
                        </a:cubicBezTo>
                        <a:cubicBezTo>
                          <a:pt x="21431" y="5715"/>
                          <a:pt x="19526" y="7620"/>
                          <a:pt x="19526" y="12382"/>
                        </a:cubicBezTo>
                        <a:cubicBezTo>
                          <a:pt x="17621" y="12382"/>
                          <a:pt x="16669" y="11430"/>
                          <a:pt x="15716" y="11430"/>
                        </a:cubicBezTo>
                        <a:cubicBezTo>
                          <a:pt x="11906" y="11430"/>
                          <a:pt x="9049" y="12382"/>
                          <a:pt x="7144" y="15240"/>
                        </a:cubicBezTo>
                        <a:cubicBezTo>
                          <a:pt x="4286" y="18097"/>
                          <a:pt x="3334" y="21907"/>
                          <a:pt x="3334" y="25718"/>
                        </a:cubicBezTo>
                        <a:cubicBezTo>
                          <a:pt x="3334" y="27622"/>
                          <a:pt x="4286" y="29528"/>
                          <a:pt x="5239" y="30480"/>
                        </a:cubicBezTo>
                        <a:cubicBezTo>
                          <a:pt x="3334" y="32385"/>
                          <a:pt x="2381" y="34290"/>
                          <a:pt x="1429" y="36195"/>
                        </a:cubicBezTo>
                        <a:cubicBezTo>
                          <a:pt x="476" y="39053"/>
                          <a:pt x="-476" y="42863"/>
                          <a:pt x="2381" y="47625"/>
                        </a:cubicBezTo>
                        <a:cubicBezTo>
                          <a:pt x="2381" y="47625"/>
                          <a:pt x="2381" y="48578"/>
                          <a:pt x="1429" y="48578"/>
                        </a:cubicBezTo>
                        <a:cubicBezTo>
                          <a:pt x="-476" y="51435"/>
                          <a:pt x="-476" y="55245"/>
                          <a:pt x="1429" y="59055"/>
                        </a:cubicBezTo>
                        <a:cubicBezTo>
                          <a:pt x="3334" y="63818"/>
                          <a:pt x="9049" y="67628"/>
                          <a:pt x="20479" y="72390"/>
                        </a:cubicBezTo>
                        <a:cubicBezTo>
                          <a:pt x="27146" y="75248"/>
                          <a:pt x="33814" y="77153"/>
                          <a:pt x="33814" y="77153"/>
                        </a:cubicBezTo>
                        <a:cubicBezTo>
                          <a:pt x="42386" y="79057"/>
                          <a:pt x="50959" y="80963"/>
                          <a:pt x="57626" y="80963"/>
                        </a:cubicBezTo>
                        <a:cubicBezTo>
                          <a:pt x="70009" y="80963"/>
                          <a:pt x="79534" y="77153"/>
                          <a:pt x="85249" y="69532"/>
                        </a:cubicBezTo>
                        <a:cubicBezTo>
                          <a:pt x="93821" y="57150"/>
                          <a:pt x="92869" y="45720"/>
                          <a:pt x="81439" y="35243"/>
                        </a:cubicBezTo>
                        <a:cubicBezTo>
                          <a:pt x="75724" y="29528"/>
                          <a:pt x="70961" y="20003"/>
                          <a:pt x="70009" y="18097"/>
                        </a:cubicBezTo>
                        <a:cubicBezTo>
                          <a:pt x="68104" y="12382"/>
                          <a:pt x="63341" y="5715"/>
                          <a:pt x="56674" y="5715"/>
                        </a:cubicBezTo>
                        <a:lnTo>
                          <a:pt x="56674" y="5715"/>
                        </a:lnTo>
                        <a:cubicBezTo>
                          <a:pt x="55721" y="5715"/>
                          <a:pt x="55721" y="5715"/>
                          <a:pt x="54769" y="5715"/>
                        </a:cubicBezTo>
                        <a:cubicBezTo>
                          <a:pt x="51911" y="6668"/>
                          <a:pt x="49054" y="8572"/>
                          <a:pt x="46196" y="10478"/>
                        </a:cubicBezTo>
                        <a:cubicBezTo>
                          <a:pt x="44291" y="7620"/>
                          <a:pt x="41434" y="5715"/>
                          <a:pt x="39529" y="4763"/>
                        </a:cubicBezTo>
                        <a:cubicBezTo>
                          <a:pt x="36671" y="953"/>
                          <a:pt x="33814" y="0"/>
                          <a:pt x="30956" y="0"/>
                        </a:cubicBezTo>
                        <a:close/>
                        <a:moveTo>
                          <a:pt x="30956" y="9525"/>
                        </a:moveTo>
                        <a:cubicBezTo>
                          <a:pt x="31909" y="9525"/>
                          <a:pt x="33814" y="9525"/>
                          <a:pt x="34766" y="10478"/>
                        </a:cubicBezTo>
                        <a:cubicBezTo>
                          <a:pt x="39529" y="13335"/>
                          <a:pt x="48101" y="28575"/>
                          <a:pt x="51911" y="35243"/>
                        </a:cubicBezTo>
                        <a:cubicBezTo>
                          <a:pt x="52864" y="37147"/>
                          <a:pt x="54769" y="38100"/>
                          <a:pt x="56674" y="38100"/>
                        </a:cubicBezTo>
                        <a:cubicBezTo>
                          <a:pt x="60484" y="38100"/>
                          <a:pt x="62389" y="34290"/>
                          <a:pt x="56674" y="30480"/>
                        </a:cubicBezTo>
                        <a:cubicBezTo>
                          <a:pt x="48101" y="23813"/>
                          <a:pt x="50959" y="13335"/>
                          <a:pt x="54769" y="13335"/>
                        </a:cubicBezTo>
                        <a:cubicBezTo>
                          <a:pt x="54769" y="13335"/>
                          <a:pt x="54769" y="13335"/>
                          <a:pt x="55721" y="13335"/>
                        </a:cubicBezTo>
                        <a:cubicBezTo>
                          <a:pt x="59531" y="13335"/>
                          <a:pt x="61436" y="20003"/>
                          <a:pt x="61436" y="20003"/>
                        </a:cubicBezTo>
                        <a:cubicBezTo>
                          <a:pt x="61436" y="20003"/>
                          <a:pt x="66199" y="32385"/>
                          <a:pt x="74771" y="40005"/>
                        </a:cubicBezTo>
                        <a:cubicBezTo>
                          <a:pt x="83344" y="48578"/>
                          <a:pt x="83344" y="55245"/>
                          <a:pt x="77629" y="63818"/>
                        </a:cubicBezTo>
                        <a:cubicBezTo>
                          <a:pt x="73819" y="69532"/>
                          <a:pt x="65246" y="70485"/>
                          <a:pt x="57626" y="70485"/>
                        </a:cubicBezTo>
                        <a:cubicBezTo>
                          <a:pt x="49054" y="70485"/>
                          <a:pt x="40481" y="68580"/>
                          <a:pt x="35719" y="67628"/>
                        </a:cubicBezTo>
                        <a:cubicBezTo>
                          <a:pt x="35719" y="67628"/>
                          <a:pt x="6191" y="60007"/>
                          <a:pt x="10001" y="53340"/>
                        </a:cubicBezTo>
                        <a:cubicBezTo>
                          <a:pt x="10954" y="52388"/>
                          <a:pt x="11906" y="51435"/>
                          <a:pt x="12859" y="51435"/>
                        </a:cubicBezTo>
                        <a:cubicBezTo>
                          <a:pt x="17621" y="51435"/>
                          <a:pt x="27146" y="59055"/>
                          <a:pt x="31909" y="59055"/>
                        </a:cubicBezTo>
                        <a:cubicBezTo>
                          <a:pt x="32861" y="59055"/>
                          <a:pt x="33814" y="58103"/>
                          <a:pt x="33814" y="57150"/>
                        </a:cubicBezTo>
                        <a:cubicBezTo>
                          <a:pt x="35719" y="50482"/>
                          <a:pt x="7144" y="48578"/>
                          <a:pt x="10001" y="40005"/>
                        </a:cubicBezTo>
                        <a:cubicBezTo>
                          <a:pt x="10001" y="38100"/>
                          <a:pt x="11906" y="38100"/>
                          <a:pt x="12859" y="38100"/>
                        </a:cubicBezTo>
                        <a:cubicBezTo>
                          <a:pt x="19526" y="38100"/>
                          <a:pt x="35719" y="50482"/>
                          <a:pt x="38576" y="50482"/>
                        </a:cubicBezTo>
                        <a:cubicBezTo>
                          <a:pt x="38576" y="50482"/>
                          <a:pt x="38576" y="50482"/>
                          <a:pt x="39529" y="50482"/>
                        </a:cubicBezTo>
                        <a:cubicBezTo>
                          <a:pt x="41434" y="47625"/>
                          <a:pt x="40481" y="45720"/>
                          <a:pt x="29051" y="39053"/>
                        </a:cubicBezTo>
                        <a:cubicBezTo>
                          <a:pt x="17621" y="32385"/>
                          <a:pt x="9049" y="28575"/>
                          <a:pt x="13811" y="23813"/>
                        </a:cubicBezTo>
                        <a:cubicBezTo>
                          <a:pt x="14764" y="22860"/>
                          <a:pt x="14764" y="22860"/>
                          <a:pt x="15716" y="22860"/>
                        </a:cubicBezTo>
                        <a:cubicBezTo>
                          <a:pt x="22384" y="22860"/>
                          <a:pt x="39529" y="38100"/>
                          <a:pt x="39529" y="38100"/>
                        </a:cubicBezTo>
                        <a:cubicBezTo>
                          <a:pt x="39529" y="38100"/>
                          <a:pt x="44291" y="42863"/>
                          <a:pt x="46196" y="42863"/>
                        </a:cubicBezTo>
                        <a:cubicBezTo>
                          <a:pt x="47149" y="42863"/>
                          <a:pt x="47149" y="42863"/>
                          <a:pt x="48101" y="41910"/>
                        </a:cubicBezTo>
                        <a:cubicBezTo>
                          <a:pt x="50006" y="39053"/>
                          <a:pt x="30004" y="23813"/>
                          <a:pt x="29051" y="18097"/>
                        </a:cubicBezTo>
                        <a:cubicBezTo>
                          <a:pt x="28099" y="11430"/>
                          <a:pt x="29051" y="9525"/>
                          <a:pt x="30956" y="9525"/>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 name="Freeform 180">
                    <a:extLst>
                      <a:ext uri="{FF2B5EF4-FFF2-40B4-BE49-F238E27FC236}">
                        <a16:creationId xmlns:a16="http://schemas.microsoft.com/office/drawing/2014/main" id="{C2740BDB-8C30-EEEC-1FF1-9C0B12537CFA}"/>
                      </a:ext>
                    </a:extLst>
                  </p:cNvPr>
                  <p:cNvSpPr/>
                  <p:nvPr/>
                </p:nvSpPr>
                <p:spPr>
                  <a:xfrm>
                    <a:off x="2667282" y="4270191"/>
                    <a:ext cx="91044" cy="80009"/>
                  </a:xfrm>
                  <a:custGeom>
                    <a:avLst/>
                    <a:gdLst>
                      <a:gd name="connsiteX0" fmla="*/ 60947 w 91044"/>
                      <a:gd name="connsiteY0" fmla="*/ 0 h 80009"/>
                      <a:gd name="connsiteX1" fmla="*/ 69520 w 91044"/>
                      <a:gd name="connsiteY1" fmla="*/ 3810 h 80009"/>
                      <a:gd name="connsiteX2" fmla="*/ 72377 w 91044"/>
                      <a:gd name="connsiteY2" fmla="*/ 12382 h 80009"/>
                      <a:gd name="connsiteX3" fmla="*/ 76187 w 91044"/>
                      <a:gd name="connsiteY3" fmla="*/ 11430 h 80009"/>
                      <a:gd name="connsiteX4" fmla="*/ 84760 w 91044"/>
                      <a:gd name="connsiteY4" fmla="*/ 15240 h 80009"/>
                      <a:gd name="connsiteX5" fmla="*/ 88570 w 91044"/>
                      <a:gd name="connsiteY5" fmla="*/ 25718 h 80009"/>
                      <a:gd name="connsiteX6" fmla="*/ 86665 w 91044"/>
                      <a:gd name="connsiteY6" fmla="*/ 30480 h 80009"/>
                      <a:gd name="connsiteX7" fmla="*/ 90475 w 91044"/>
                      <a:gd name="connsiteY7" fmla="*/ 36195 h 80009"/>
                      <a:gd name="connsiteX8" fmla="*/ 88570 w 91044"/>
                      <a:gd name="connsiteY8" fmla="*/ 46672 h 80009"/>
                      <a:gd name="connsiteX9" fmla="*/ 89522 w 91044"/>
                      <a:gd name="connsiteY9" fmla="*/ 47625 h 80009"/>
                      <a:gd name="connsiteX10" fmla="*/ 89522 w 91044"/>
                      <a:gd name="connsiteY10" fmla="*/ 58103 h 80009"/>
                      <a:gd name="connsiteX11" fmla="*/ 70472 w 91044"/>
                      <a:gd name="connsiteY11" fmla="*/ 71438 h 80009"/>
                      <a:gd name="connsiteX12" fmla="*/ 57137 w 91044"/>
                      <a:gd name="connsiteY12" fmla="*/ 76200 h 80009"/>
                      <a:gd name="connsiteX13" fmla="*/ 33325 w 91044"/>
                      <a:gd name="connsiteY13" fmla="*/ 80010 h 80009"/>
                      <a:gd name="connsiteX14" fmla="*/ 5702 w 91044"/>
                      <a:gd name="connsiteY14" fmla="*/ 68580 h 80009"/>
                      <a:gd name="connsiteX15" fmla="*/ 9512 w 91044"/>
                      <a:gd name="connsiteY15" fmla="*/ 34290 h 80009"/>
                      <a:gd name="connsiteX16" fmla="*/ 20942 w 91044"/>
                      <a:gd name="connsiteY16" fmla="*/ 17145 h 80009"/>
                      <a:gd name="connsiteX17" fmla="*/ 34277 w 91044"/>
                      <a:gd name="connsiteY17" fmla="*/ 4763 h 80009"/>
                      <a:gd name="connsiteX18" fmla="*/ 34277 w 91044"/>
                      <a:gd name="connsiteY18" fmla="*/ 4763 h 80009"/>
                      <a:gd name="connsiteX19" fmla="*/ 36182 w 91044"/>
                      <a:gd name="connsiteY19" fmla="*/ 4763 h 80009"/>
                      <a:gd name="connsiteX20" fmla="*/ 44755 w 91044"/>
                      <a:gd name="connsiteY20" fmla="*/ 9525 h 80009"/>
                      <a:gd name="connsiteX21" fmla="*/ 51422 w 91044"/>
                      <a:gd name="connsiteY21" fmla="*/ 3810 h 80009"/>
                      <a:gd name="connsiteX22" fmla="*/ 60947 w 91044"/>
                      <a:gd name="connsiteY22" fmla="*/ 0 h 80009"/>
                      <a:gd name="connsiteX23" fmla="*/ 60947 w 91044"/>
                      <a:gd name="connsiteY23" fmla="*/ 9525 h 80009"/>
                      <a:gd name="connsiteX24" fmla="*/ 57137 w 91044"/>
                      <a:gd name="connsiteY24" fmla="*/ 10478 h 80009"/>
                      <a:gd name="connsiteX25" fmla="*/ 39992 w 91044"/>
                      <a:gd name="connsiteY25" fmla="*/ 35243 h 80009"/>
                      <a:gd name="connsiteX26" fmla="*/ 35230 w 91044"/>
                      <a:gd name="connsiteY26" fmla="*/ 38100 h 80009"/>
                      <a:gd name="connsiteX27" fmla="*/ 35230 w 91044"/>
                      <a:gd name="connsiteY27" fmla="*/ 30480 h 80009"/>
                      <a:gd name="connsiteX28" fmla="*/ 37135 w 91044"/>
                      <a:gd name="connsiteY28" fmla="*/ 13335 h 80009"/>
                      <a:gd name="connsiteX29" fmla="*/ 36182 w 91044"/>
                      <a:gd name="connsiteY29" fmla="*/ 13335 h 80009"/>
                      <a:gd name="connsiteX30" fmla="*/ 30467 w 91044"/>
                      <a:gd name="connsiteY30" fmla="*/ 20003 h 80009"/>
                      <a:gd name="connsiteX31" fmla="*/ 17132 w 91044"/>
                      <a:gd name="connsiteY31" fmla="*/ 40005 h 80009"/>
                      <a:gd name="connsiteX32" fmla="*/ 14275 w 91044"/>
                      <a:gd name="connsiteY32" fmla="*/ 63818 h 80009"/>
                      <a:gd name="connsiteX33" fmla="*/ 34277 w 91044"/>
                      <a:gd name="connsiteY33" fmla="*/ 70485 h 80009"/>
                      <a:gd name="connsiteX34" fmla="*/ 56185 w 91044"/>
                      <a:gd name="connsiteY34" fmla="*/ 67628 h 80009"/>
                      <a:gd name="connsiteX35" fmla="*/ 81902 w 91044"/>
                      <a:gd name="connsiteY35" fmla="*/ 53340 h 80009"/>
                      <a:gd name="connsiteX36" fmla="*/ 79045 w 91044"/>
                      <a:gd name="connsiteY36" fmla="*/ 51435 h 80009"/>
                      <a:gd name="connsiteX37" fmla="*/ 59995 w 91044"/>
                      <a:gd name="connsiteY37" fmla="*/ 59055 h 80009"/>
                      <a:gd name="connsiteX38" fmla="*/ 58090 w 91044"/>
                      <a:gd name="connsiteY38" fmla="*/ 57150 h 80009"/>
                      <a:gd name="connsiteX39" fmla="*/ 81902 w 91044"/>
                      <a:gd name="connsiteY39" fmla="*/ 40005 h 80009"/>
                      <a:gd name="connsiteX40" fmla="*/ 79045 w 91044"/>
                      <a:gd name="connsiteY40" fmla="*/ 38100 h 80009"/>
                      <a:gd name="connsiteX41" fmla="*/ 53327 w 91044"/>
                      <a:gd name="connsiteY41" fmla="*/ 50482 h 80009"/>
                      <a:gd name="connsiteX42" fmla="*/ 52375 w 91044"/>
                      <a:gd name="connsiteY42" fmla="*/ 50482 h 80009"/>
                      <a:gd name="connsiteX43" fmla="*/ 62852 w 91044"/>
                      <a:gd name="connsiteY43" fmla="*/ 39053 h 80009"/>
                      <a:gd name="connsiteX44" fmla="*/ 78092 w 91044"/>
                      <a:gd name="connsiteY44" fmla="*/ 23813 h 80009"/>
                      <a:gd name="connsiteX45" fmla="*/ 76187 w 91044"/>
                      <a:gd name="connsiteY45" fmla="*/ 22860 h 80009"/>
                      <a:gd name="connsiteX46" fmla="*/ 52375 w 91044"/>
                      <a:gd name="connsiteY46" fmla="*/ 38100 h 80009"/>
                      <a:gd name="connsiteX47" fmla="*/ 45707 w 91044"/>
                      <a:gd name="connsiteY47" fmla="*/ 42863 h 80009"/>
                      <a:gd name="connsiteX48" fmla="*/ 43802 w 91044"/>
                      <a:gd name="connsiteY48" fmla="*/ 41910 h 80009"/>
                      <a:gd name="connsiteX49" fmla="*/ 62852 w 91044"/>
                      <a:gd name="connsiteY49" fmla="*/ 18097 h 80009"/>
                      <a:gd name="connsiteX50" fmla="*/ 60947 w 91044"/>
                      <a:gd name="connsiteY50" fmla="*/ 9525 h 8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044" h="80009">
                        <a:moveTo>
                          <a:pt x="60947" y="0"/>
                        </a:moveTo>
                        <a:cubicBezTo>
                          <a:pt x="64757" y="0"/>
                          <a:pt x="67615" y="1905"/>
                          <a:pt x="69520" y="3810"/>
                        </a:cubicBezTo>
                        <a:cubicBezTo>
                          <a:pt x="70472" y="5715"/>
                          <a:pt x="72377" y="7620"/>
                          <a:pt x="72377" y="12382"/>
                        </a:cubicBezTo>
                        <a:cubicBezTo>
                          <a:pt x="74282" y="12382"/>
                          <a:pt x="75235" y="11430"/>
                          <a:pt x="76187" y="11430"/>
                        </a:cubicBezTo>
                        <a:cubicBezTo>
                          <a:pt x="79997" y="11430"/>
                          <a:pt x="82855" y="12382"/>
                          <a:pt x="84760" y="15240"/>
                        </a:cubicBezTo>
                        <a:cubicBezTo>
                          <a:pt x="87617" y="18097"/>
                          <a:pt x="88570" y="21907"/>
                          <a:pt x="88570" y="25718"/>
                        </a:cubicBezTo>
                        <a:cubicBezTo>
                          <a:pt x="88570" y="27622"/>
                          <a:pt x="87617" y="29528"/>
                          <a:pt x="86665" y="30480"/>
                        </a:cubicBezTo>
                        <a:cubicBezTo>
                          <a:pt x="88570" y="32385"/>
                          <a:pt x="89522" y="34290"/>
                          <a:pt x="90475" y="36195"/>
                        </a:cubicBezTo>
                        <a:cubicBezTo>
                          <a:pt x="91427" y="38100"/>
                          <a:pt x="91427" y="41910"/>
                          <a:pt x="88570" y="46672"/>
                        </a:cubicBezTo>
                        <a:cubicBezTo>
                          <a:pt x="88570" y="46672"/>
                          <a:pt x="88570" y="47625"/>
                          <a:pt x="89522" y="47625"/>
                        </a:cubicBezTo>
                        <a:cubicBezTo>
                          <a:pt x="91427" y="50482"/>
                          <a:pt x="91427" y="54293"/>
                          <a:pt x="89522" y="58103"/>
                        </a:cubicBezTo>
                        <a:cubicBezTo>
                          <a:pt x="87617" y="62865"/>
                          <a:pt x="81902" y="66675"/>
                          <a:pt x="70472" y="71438"/>
                        </a:cubicBezTo>
                        <a:cubicBezTo>
                          <a:pt x="63805" y="74295"/>
                          <a:pt x="57137" y="76200"/>
                          <a:pt x="57137" y="76200"/>
                        </a:cubicBezTo>
                        <a:cubicBezTo>
                          <a:pt x="48565" y="78105"/>
                          <a:pt x="39992" y="80010"/>
                          <a:pt x="33325" y="80010"/>
                        </a:cubicBezTo>
                        <a:cubicBezTo>
                          <a:pt x="20942" y="80010"/>
                          <a:pt x="11417" y="76200"/>
                          <a:pt x="5702" y="68580"/>
                        </a:cubicBezTo>
                        <a:cubicBezTo>
                          <a:pt x="-2870" y="56197"/>
                          <a:pt x="-1918" y="44768"/>
                          <a:pt x="9512" y="34290"/>
                        </a:cubicBezTo>
                        <a:cubicBezTo>
                          <a:pt x="15227" y="28575"/>
                          <a:pt x="19990" y="19050"/>
                          <a:pt x="20942" y="17145"/>
                        </a:cubicBezTo>
                        <a:cubicBezTo>
                          <a:pt x="22847" y="11430"/>
                          <a:pt x="27610" y="4763"/>
                          <a:pt x="34277" y="4763"/>
                        </a:cubicBezTo>
                        <a:lnTo>
                          <a:pt x="34277" y="4763"/>
                        </a:lnTo>
                        <a:cubicBezTo>
                          <a:pt x="35230" y="4763"/>
                          <a:pt x="35230" y="4763"/>
                          <a:pt x="36182" y="4763"/>
                        </a:cubicBezTo>
                        <a:cubicBezTo>
                          <a:pt x="39040" y="5715"/>
                          <a:pt x="41897" y="7620"/>
                          <a:pt x="44755" y="9525"/>
                        </a:cubicBezTo>
                        <a:cubicBezTo>
                          <a:pt x="46660" y="6668"/>
                          <a:pt x="49517" y="4763"/>
                          <a:pt x="51422" y="3810"/>
                        </a:cubicBezTo>
                        <a:cubicBezTo>
                          <a:pt x="55232" y="953"/>
                          <a:pt x="58090" y="0"/>
                          <a:pt x="60947" y="0"/>
                        </a:cubicBezTo>
                        <a:close/>
                        <a:moveTo>
                          <a:pt x="60947" y="9525"/>
                        </a:moveTo>
                        <a:cubicBezTo>
                          <a:pt x="59995" y="9525"/>
                          <a:pt x="58090" y="9525"/>
                          <a:pt x="57137" y="10478"/>
                        </a:cubicBezTo>
                        <a:cubicBezTo>
                          <a:pt x="52375" y="13335"/>
                          <a:pt x="43802" y="28575"/>
                          <a:pt x="39992" y="35243"/>
                        </a:cubicBezTo>
                        <a:cubicBezTo>
                          <a:pt x="39040" y="37147"/>
                          <a:pt x="37135" y="38100"/>
                          <a:pt x="35230" y="38100"/>
                        </a:cubicBezTo>
                        <a:cubicBezTo>
                          <a:pt x="31420" y="38100"/>
                          <a:pt x="29515" y="34290"/>
                          <a:pt x="35230" y="30480"/>
                        </a:cubicBezTo>
                        <a:cubicBezTo>
                          <a:pt x="43802" y="23813"/>
                          <a:pt x="40945" y="13335"/>
                          <a:pt x="37135" y="13335"/>
                        </a:cubicBezTo>
                        <a:cubicBezTo>
                          <a:pt x="37135" y="13335"/>
                          <a:pt x="37135" y="13335"/>
                          <a:pt x="36182" y="13335"/>
                        </a:cubicBezTo>
                        <a:cubicBezTo>
                          <a:pt x="32372" y="13335"/>
                          <a:pt x="30467" y="20003"/>
                          <a:pt x="30467" y="20003"/>
                        </a:cubicBezTo>
                        <a:cubicBezTo>
                          <a:pt x="30467" y="20003"/>
                          <a:pt x="25705" y="32385"/>
                          <a:pt x="17132" y="40005"/>
                        </a:cubicBezTo>
                        <a:cubicBezTo>
                          <a:pt x="8560" y="48578"/>
                          <a:pt x="8560" y="55245"/>
                          <a:pt x="14275" y="63818"/>
                        </a:cubicBezTo>
                        <a:cubicBezTo>
                          <a:pt x="18085" y="69532"/>
                          <a:pt x="26657" y="70485"/>
                          <a:pt x="34277" y="70485"/>
                        </a:cubicBezTo>
                        <a:cubicBezTo>
                          <a:pt x="42850" y="70485"/>
                          <a:pt x="51422" y="68580"/>
                          <a:pt x="56185" y="67628"/>
                        </a:cubicBezTo>
                        <a:cubicBezTo>
                          <a:pt x="56185" y="67628"/>
                          <a:pt x="85712" y="60007"/>
                          <a:pt x="81902" y="53340"/>
                        </a:cubicBezTo>
                        <a:cubicBezTo>
                          <a:pt x="80950" y="52388"/>
                          <a:pt x="79997" y="51435"/>
                          <a:pt x="79045" y="51435"/>
                        </a:cubicBezTo>
                        <a:cubicBezTo>
                          <a:pt x="74282" y="51435"/>
                          <a:pt x="64757" y="59055"/>
                          <a:pt x="59995" y="59055"/>
                        </a:cubicBezTo>
                        <a:cubicBezTo>
                          <a:pt x="59042" y="59055"/>
                          <a:pt x="58090" y="58103"/>
                          <a:pt x="58090" y="57150"/>
                        </a:cubicBezTo>
                        <a:cubicBezTo>
                          <a:pt x="56185" y="50482"/>
                          <a:pt x="84760" y="48578"/>
                          <a:pt x="81902" y="40005"/>
                        </a:cubicBezTo>
                        <a:cubicBezTo>
                          <a:pt x="81902" y="38100"/>
                          <a:pt x="79997" y="38100"/>
                          <a:pt x="79045" y="38100"/>
                        </a:cubicBezTo>
                        <a:cubicBezTo>
                          <a:pt x="72377" y="38100"/>
                          <a:pt x="56185" y="50482"/>
                          <a:pt x="53327" y="50482"/>
                        </a:cubicBezTo>
                        <a:cubicBezTo>
                          <a:pt x="53327" y="50482"/>
                          <a:pt x="53327" y="50482"/>
                          <a:pt x="52375" y="50482"/>
                        </a:cubicBezTo>
                        <a:cubicBezTo>
                          <a:pt x="50470" y="47625"/>
                          <a:pt x="51422" y="45720"/>
                          <a:pt x="62852" y="39053"/>
                        </a:cubicBezTo>
                        <a:cubicBezTo>
                          <a:pt x="74282" y="32385"/>
                          <a:pt x="82855" y="28575"/>
                          <a:pt x="78092" y="23813"/>
                        </a:cubicBezTo>
                        <a:cubicBezTo>
                          <a:pt x="77140" y="22860"/>
                          <a:pt x="77140" y="22860"/>
                          <a:pt x="76187" y="22860"/>
                        </a:cubicBezTo>
                        <a:cubicBezTo>
                          <a:pt x="69520" y="22860"/>
                          <a:pt x="52375" y="38100"/>
                          <a:pt x="52375" y="38100"/>
                        </a:cubicBezTo>
                        <a:cubicBezTo>
                          <a:pt x="52375" y="38100"/>
                          <a:pt x="47612" y="42863"/>
                          <a:pt x="45707" y="42863"/>
                        </a:cubicBezTo>
                        <a:cubicBezTo>
                          <a:pt x="44755" y="42863"/>
                          <a:pt x="44755" y="42863"/>
                          <a:pt x="43802" y="41910"/>
                        </a:cubicBezTo>
                        <a:cubicBezTo>
                          <a:pt x="41897" y="39053"/>
                          <a:pt x="61900" y="23813"/>
                          <a:pt x="62852" y="18097"/>
                        </a:cubicBezTo>
                        <a:cubicBezTo>
                          <a:pt x="64757" y="11430"/>
                          <a:pt x="63805" y="9525"/>
                          <a:pt x="60947" y="9525"/>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 name="Freeform 183">
                    <a:extLst>
                      <a:ext uri="{FF2B5EF4-FFF2-40B4-BE49-F238E27FC236}">
                        <a16:creationId xmlns:a16="http://schemas.microsoft.com/office/drawing/2014/main" id="{1D9D03BB-53EC-853C-622F-31EBA0075542}"/>
                      </a:ext>
                    </a:extLst>
                  </p:cNvPr>
                  <p:cNvSpPr/>
                  <p:nvPr/>
                </p:nvSpPr>
                <p:spPr>
                  <a:xfrm>
                    <a:off x="2633932" y="4256453"/>
                    <a:ext cx="57150" cy="27072"/>
                  </a:xfrm>
                  <a:custGeom>
                    <a:avLst/>
                    <a:gdLst>
                      <a:gd name="connsiteX0" fmla="*/ 57150 w 57150"/>
                      <a:gd name="connsiteY0" fmla="*/ 3260 h 27072"/>
                      <a:gd name="connsiteX1" fmla="*/ 28575 w 57150"/>
                      <a:gd name="connsiteY1" fmla="*/ 8975 h 27072"/>
                      <a:gd name="connsiteX2" fmla="*/ 0 w 57150"/>
                      <a:gd name="connsiteY2" fmla="*/ 3260 h 27072"/>
                      <a:gd name="connsiteX3" fmla="*/ 11430 w 57150"/>
                      <a:gd name="connsiteY3" fmla="*/ 27072 h 27072"/>
                      <a:gd name="connsiteX4" fmla="*/ 23813 w 57150"/>
                      <a:gd name="connsiteY4" fmla="*/ 17547 h 27072"/>
                      <a:gd name="connsiteX5" fmla="*/ 28575 w 57150"/>
                      <a:gd name="connsiteY5" fmla="*/ 23262 h 27072"/>
                      <a:gd name="connsiteX6" fmla="*/ 33338 w 57150"/>
                      <a:gd name="connsiteY6" fmla="*/ 17547 h 27072"/>
                      <a:gd name="connsiteX7" fmla="*/ 45720 w 57150"/>
                      <a:gd name="connsiteY7" fmla="*/ 27072 h 27072"/>
                      <a:gd name="connsiteX8" fmla="*/ 57150 w 57150"/>
                      <a:gd name="connsiteY8" fmla="*/ 3260 h 27072"/>
                      <a:gd name="connsiteX9" fmla="*/ 57150 w 57150"/>
                      <a:gd name="connsiteY9" fmla="*/ 3260 h 2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27072">
                        <a:moveTo>
                          <a:pt x="57150" y="3260"/>
                        </a:moveTo>
                        <a:cubicBezTo>
                          <a:pt x="57150" y="-6265"/>
                          <a:pt x="44768" y="8022"/>
                          <a:pt x="28575" y="8975"/>
                        </a:cubicBezTo>
                        <a:cubicBezTo>
                          <a:pt x="12382" y="8975"/>
                          <a:pt x="0" y="-6265"/>
                          <a:pt x="0" y="3260"/>
                        </a:cubicBezTo>
                        <a:cubicBezTo>
                          <a:pt x="0" y="9927"/>
                          <a:pt x="2857" y="20405"/>
                          <a:pt x="11430" y="27072"/>
                        </a:cubicBezTo>
                        <a:cubicBezTo>
                          <a:pt x="13335" y="21357"/>
                          <a:pt x="21907" y="16595"/>
                          <a:pt x="23813" y="17547"/>
                        </a:cubicBezTo>
                        <a:cubicBezTo>
                          <a:pt x="25718" y="18500"/>
                          <a:pt x="25718" y="21357"/>
                          <a:pt x="28575" y="23262"/>
                        </a:cubicBezTo>
                        <a:cubicBezTo>
                          <a:pt x="31432" y="21357"/>
                          <a:pt x="31432" y="18500"/>
                          <a:pt x="33338" y="17547"/>
                        </a:cubicBezTo>
                        <a:cubicBezTo>
                          <a:pt x="34290" y="16595"/>
                          <a:pt x="43815" y="21357"/>
                          <a:pt x="45720" y="27072"/>
                        </a:cubicBezTo>
                        <a:cubicBezTo>
                          <a:pt x="54293" y="20405"/>
                          <a:pt x="57150" y="9927"/>
                          <a:pt x="57150" y="3260"/>
                        </a:cubicBezTo>
                        <a:lnTo>
                          <a:pt x="57150" y="3260"/>
                        </a:ln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8" name="Freeform 184">
                    <a:extLst>
                      <a:ext uri="{FF2B5EF4-FFF2-40B4-BE49-F238E27FC236}">
                        <a16:creationId xmlns:a16="http://schemas.microsoft.com/office/drawing/2014/main" id="{9D14B046-F154-1868-444C-29D1CCADFAA9}"/>
                      </a:ext>
                    </a:extLst>
                  </p:cNvPr>
                  <p:cNvSpPr/>
                  <p:nvPr/>
                </p:nvSpPr>
                <p:spPr>
                  <a:xfrm>
                    <a:off x="2707126" y="4233043"/>
                    <a:ext cx="13483" cy="13334"/>
                  </a:xfrm>
                  <a:custGeom>
                    <a:avLst/>
                    <a:gdLst>
                      <a:gd name="connsiteX0" fmla="*/ 6816 w 13483"/>
                      <a:gd name="connsiteY0" fmla="*/ 13335 h 13334"/>
                      <a:gd name="connsiteX1" fmla="*/ 13483 w 13483"/>
                      <a:gd name="connsiteY1" fmla="*/ 6667 h 13334"/>
                      <a:gd name="connsiteX2" fmla="*/ 6816 w 13483"/>
                      <a:gd name="connsiteY2" fmla="*/ 0 h 13334"/>
                      <a:gd name="connsiteX3" fmla="*/ 148 w 13483"/>
                      <a:gd name="connsiteY3" fmla="*/ 6667 h 13334"/>
                      <a:gd name="connsiteX4" fmla="*/ 6816 w 13483"/>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 h="13334">
                        <a:moveTo>
                          <a:pt x="6816" y="13335"/>
                        </a:moveTo>
                        <a:cubicBezTo>
                          <a:pt x="10626" y="13335"/>
                          <a:pt x="13483" y="10478"/>
                          <a:pt x="13483" y="6667"/>
                        </a:cubicBezTo>
                        <a:cubicBezTo>
                          <a:pt x="13483" y="2857"/>
                          <a:pt x="10626" y="0"/>
                          <a:pt x="6816" y="0"/>
                        </a:cubicBezTo>
                        <a:cubicBezTo>
                          <a:pt x="3006" y="0"/>
                          <a:pt x="148" y="2857"/>
                          <a:pt x="148" y="6667"/>
                        </a:cubicBezTo>
                        <a:cubicBezTo>
                          <a:pt x="-804" y="9525"/>
                          <a:pt x="3006" y="13335"/>
                          <a:pt x="6816" y="13335"/>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9" name="Freeform 185">
                    <a:extLst>
                      <a:ext uri="{FF2B5EF4-FFF2-40B4-BE49-F238E27FC236}">
                        <a16:creationId xmlns:a16="http://schemas.microsoft.com/office/drawing/2014/main" id="{A4B82BD7-4734-809E-6E64-964AF9BA45E3}"/>
                      </a:ext>
                    </a:extLst>
                  </p:cNvPr>
                  <p:cNvSpPr/>
                  <p:nvPr/>
                </p:nvSpPr>
                <p:spPr>
                  <a:xfrm>
                    <a:off x="2605174" y="4233043"/>
                    <a:ext cx="13517" cy="13334"/>
                  </a:xfrm>
                  <a:custGeom>
                    <a:avLst/>
                    <a:gdLst>
                      <a:gd name="connsiteX0" fmla="*/ 6850 w 13517"/>
                      <a:gd name="connsiteY0" fmla="*/ 13335 h 13334"/>
                      <a:gd name="connsiteX1" fmla="*/ 13517 w 13517"/>
                      <a:gd name="connsiteY1" fmla="*/ 6667 h 13334"/>
                      <a:gd name="connsiteX2" fmla="*/ 6850 w 13517"/>
                      <a:gd name="connsiteY2" fmla="*/ 0 h 13334"/>
                      <a:gd name="connsiteX3" fmla="*/ 183 w 13517"/>
                      <a:gd name="connsiteY3" fmla="*/ 6667 h 13334"/>
                      <a:gd name="connsiteX4" fmla="*/ 6850 w 13517"/>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7" h="13334">
                        <a:moveTo>
                          <a:pt x="6850" y="13335"/>
                        </a:moveTo>
                        <a:cubicBezTo>
                          <a:pt x="10660" y="13335"/>
                          <a:pt x="13517" y="10478"/>
                          <a:pt x="13517" y="6667"/>
                        </a:cubicBezTo>
                        <a:cubicBezTo>
                          <a:pt x="13517" y="2857"/>
                          <a:pt x="10660" y="0"/>
                          <a:pt x="6850" y="0"/>
                        </a:cubicBezTo>
                        <a:cubicBezTo>
                          <a:pt x="3040" y="0"/>
                          <a:pt x="183" y="2857"/>
                          <a:pt x="183" y="6667"/>
                        </a:cubicBezTo>
                        <a:cubicBezTo>
                          <a:pt x="-770" y="9525"/>
                          <a:pt x="2088" y="13335"/>
                          <a:pt x="6850" y="13335"/>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4" name="Freeform 186">
                    <a:extLst>
                      <a:ext uri="{FF2B5EF4-FFF2-40B4-BE49-F238E27FC236}">
                        <a16:creationId xmlns:a16="http://schemas.microsoft.com/office/drawing/2014/main" id="{6B71EBFB-655F-1626-9054-AD639C6BED65}"/>
                      </a:ext>
                    </a:extLst>
                  </p:cNvPr>
                  <p:cNvSpPr/>
                  <p:nvPr/>
                </p:nvSpPr>
                <p:spPr>
                  <a:xfrm>
                    <a:off x="2679291" y="4220300"/>
                    <a:ext cx="22628" cy="21421"/>
                  </a:xfrm>
                  <a:custGeom>
                    <a:avLst/>
                    <a:gdLst>
                      <a:gd name="connsiteX0" fmla="*/ 9885 w 22628"/>
                      <a:gd name="connsiteY0" fmla="*/ 15600 h 21421"/>
                      <a:gd name="connsiteX1" fmla="*/ 16553 w 22628"/>
                      <a:gd name="connsiteY1" fmla="*/ 21315 h 21421"/>
                      <a:gd name="connsiteX2" fmla="*/ 21315 w 22628"/>
                      <a:gd name="connsiteY2" fmla="*/ 6075 h 21421"/>
                      <a:gd name="connsiteX3" fmla="*/ 6075 w 22628"/>
                      <a:gd name="connsiteY3" fmla="*/ 1313 h 21421"/>
                      <a:gd name="connsiteX4" fmla="*/ 1313 w 22628"/>
                      <a:gd name="connsiteY4" fmla="*/ 16553 h 21421"/>
                      <a:gd name="connsiteX5" fmla="*/ 9885 w 22628"/>
                      <a:gd name="connsiteY5" fmla="*/ 15600 h 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8" h="21421">
                        <a:moveTo>
                          <a:pt x="9885" y="15600"/>
                        </a:moveTo>
                        <a:cubicBezTo>
                          <a:pt x="12743" y="16553"/>
                          <a:pt x="13695" y="22268"/>
                          <a:pt x="16553" y="21315"/>
                        </a:cubicBezTo>
                        <a:cubicBezTo>
                          <a:pt x="22268" y="18458"/>
                          <a:pt x="24173" y="11790"/>
                          <a:pt x="21315" y="6075"/>
                        </a:cubicBezTo>
                        <a:cubicBezTo>
                          <a:pt x="18458" y="360"/>
                          <a:pt x="11790" y="-1545"/>
                          <a:pt x="6075" y="1313"/>
                        </a:cubicBezTo>
                        <a:cubicBezTo>
                          <a:pt x="360" y="4170"/>
                          <a:pt x="-1545" y="10838"/>
                          <a:pt x="1313" y="16553"/>
                        </a:cubicBezTo>
                        <a:cubicBezTo>
                          <a:pt x="2265" y="18458"/>
                          <a:pt x="7028" y="14648"/>
                          <a:pt x="9885" y="15600"/>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187">
                    <a:extLst>
                      <a:ext uri="{FF2B5EF4-FFF2-40B4-BE49-F238E27FC236}">
                        <a16:creationId xmlns:a16="http://schemas.microsoft.com/office/drawing/2014/main" id="{80D0E9B3-00DB-E7BA-6780-8E870ABE5B5E}"/>
                      </a:ext>
                    </a:extLst>
                  </p:cNvPr>
                  <p:cNvSpPr/>
                  <p:nvPr/>
                </p:nvSpPr>
                <p:spPr>
                  <a:xfrm>
                    <a:off x="2624046" y="4220300"/>
                    <a:ext cx="22628" cy="21421"/>
                  </a:xfrm>
                  <a:custGeom>
                    <a:avLst/>
                    <a:gdLst>
                      <a:gd name="connsiteX0" fmla="*/ 12743 w 22628"/>
                      <a:gd name="connsiteY0" fmla="*/ 15600 h 21421"/>
                      <a:gd name="connsiteX1" fmla="*/ 6075 w 22628"/>
                      <a:gd name="connsiteY1" fmla="*/ 21315 h 21421"/>
                      <a:gd name="connsiteX2" fmla="*/ 1313 w 22628"/>
                      <a:gd name="connsiteY2" fmla="*/ 6075 h 21421"/>
                      <a:gd name="connsiteX3" fmla="*/ 16553 w 22628"/>
                      <a:gd name="connsiteY3" fmla="*/ 1313 h 21421"/>
                      <a:gd name="connsiteX4" fmla="*/ 21315 w 22628"/>
                      <a:gd name="connsiteY4" fmla="*/ 16553 h 21421"/>
                      <a:gd name="connsiteX5" fmla="*/ 12743 w 22628"/>
                      <a:gd name="connsiteY5" fmla="*/ 15600 h 2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8" h="21421">
                        <a:moveTo>
                          <a:pt x="12743" y="15600"/>
                        </a:moveTo>
                        <a:cubicBezTo>
                          <a:pt x="9885" y="16553"/>
                          <a:pt x="8933" y="22268"/>
                          <a:pt x="6075" y="21315"/>
                        </a:cubicBezTo>
                        <a:cubicBezTo>
                          <a:pt x="360" y="18458"/>
                          <a:pt x="-1545" y="11790"/>
                          <a:pt x="1313" y="6075"/>
                        </a:cubicBezTo>
                        <a:cubicBezTo>
                          <a:pt x="4170" y="360"/>
                          <a:pt x="10838" y="-1545"/>
                          <a:pt x="16553" y="1313"/>
                        </a:cubicBezTo>
                        <a:cubicBezTo>
                          <a:pt x="22268" y="4170"/>
                          <a:pt x="24173" y="10838"/>
                          <a:pt x="21315" y="16553"/>
                        </a:cubicBezTo>
                        <a:cubicBezTo>
                          <a:pt x="19410" y="18458"/>
                          <a:pt x="15600" y="14648"/>
                          <a:pt x="12743" y="15600"/>
                        </a:cubicBezTo>
                        <a:close/>
                      </a:path>
                    </a:pathLst>
                  </a:custGeom>
                  <a:solidFill>
                    <a:srgbClr val="142E4B"/>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188">
                    <a:extLst>
                      <a:ext uri="{FF2B5EF4-FFF2-40B4-BE49-F238E27FC236}">
                        <a16:creationId xmlns:a16="http://schemas.microsoft.com/office/drawing/2014/main" id="{B1D7FEE9-5B68-6799-0103-D0ED9D64E901}"/>
                      </a:ext>
                    </a:extLst>
                  </p:cNvPr>
                  <p:cNvSpPr/>
                  <p:nvPr/>
                </p:nvSpPr>
                <p:spPr>
                  <a:xfrm>
                    <a:off x="2646314" y="4272926"/>
                    <a:ext cx="32385" cy="15361"/>
                  </a:xfrm>
                  <a:custGeom>
                    <a:avLst/>
                    <a:gdLst>
                      <a:gd name="connsiteX0" fmla="*/ 20955 w 32385"/>
                      <a:gd name="connsiteY0" fmla="*/ 122 h 15361"/>
                      <a:gd name="connsiteX1" fmla="*/ 16193 w 32385"/>
                      <a:gd name="connsiteY1" fmla="*/ 5837 h 15361"/>
                      <a:gd name="connsiteX2" fmla="*/ 11430 w 32385"/>
                      <a:gd name="connsiteY2" fmla="*/ 122 h 15361"/>
                      <a:gd name="connsiteX3" fmla="*/ 0 w 32385"/>
                      <a:gd name="connsiteY3" fmla="*/ 9647 h 15361"/>
                      <a:gd name="connsiteX4" fmla="*/ 16193 w 32385"/>
                      <a:gd name="connsiteY4" fmla="*/ 15362 h 15361"/>
                      <a:gd name="connsiteX5" fmla="*/ 16193 w 32385"/>
                      <a:gd name="connsiteY5" fmla="*/ 15362 h 15361"/>
                      <a:gd name="connsiteX6" fmla="*/ 16193 w 32385"/>
                      <a:gd name="connsiteY6" fmla="*/ 15362 h 15361"/>
                      <a:gd name="connsiteX7" fmla="*/ 32385 w 32385"/>
                      <a:gd name="connsiteY7" fmla="*/ 9647 h 15361"/>
                      <a:gd name="connsiteX8" fmla="*/ 20955 w 32385"/>
                      <a:gd name="connsiteY8" fmla="*/ 122 h 15361"/>
                      <a:gd name="connsiteX9" fmla="*/ 20955 w 32385"/>
                      <a:gd name="connsiteY9" fmla="*/ 122 h 1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85" h="15361">
                        <a:moveTo>
                          <a:pt x="20955" y="122"/>
                        </a:moveTo>
                        <a:cubicBezTo>
                          <a:pt x="19050" y="1074"/>
                          <a:pt x="19050" y="3932"/>
                          <a:pt x="16193" y="5837"/>
                        </a:cubicBezTo>
                        <a:cubicBezTo>
                          <a:pt x="13335" y="3932"/>
                          <a:pt x="13335" y="1074"/>
                          <a:pt x="11430" y="122"/>
                        </a:cubicBezTo>
                        <a:cubicBezTo>
                          <a:pt x="10478" y="-831"/>
                          <a:pt x="953" y="3932"/>
                          <a:pt x="0" y="9647"/>
                        </a:cubicBezTo>
                        <a:cubicBezTo>
                          <a:pt x="3810" y="12504"/>
                          <a:pt x="9525" y="15362"/>
                          <a:pt x="16193" y="15362"/>
                        </a:cubicBezTo>
                        <a:cubicBezTo>
                          <a:pt x="16193" y="15362"/>
                          <a:pt x="16193" y="15362"/>
                          <a:pt x="16193" y="15362"/>
                        </a:cubicBezTo>
                        <a:cubicBezTo>
                          <a:pt x="16193" y="15362"/>
                          <a:pt x="16193" y="15362"/>
                          <a:pt x="16193" y="15362"/>
                        </a:cubicBezTo>
                        <a:cubicBezTo>
                          <a:pt x="22860" y="15362"/>
                          <a:pt x="28575" y="13457"/>
                          <a:pt x="32385" y="9647"/>
                        </a:cubicBezTo>
                        <a:cubicBezTo>
                          <a:pt x="31433" y="3932"/>
                          <a:pt x="22860" y="-831"/>
                          <a:pt x="20955" y="122"/>
                        </a:cubicBezTo>
                        <a:lnTo>
                          <a:pt x="20955" y="122"/>
                        </a:lnTo>
                        <a:close/>
                      </a:path>
                    </a:pathLst>
                  </a:custGeom>
                  <a:noFill/>
                  <a:ln w="2381" cap="flat">
                    <a:solidFill>
                      <a:srgbClr val="142E4B"/>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sp>
        <p:nvSpPr>
          <p:cNvPr id="175" name="TextBox 174">
            <a:extLst>
              <a:ext uri="{FF2B5EF4-FFF2-40B4-BE49-F238E27FC236}">
                <a16:creationId xmlns:a16="http://schemas.microsoft.com/office/drawing/2014/main" id="{61F86743-4EEF-C8F7-AE74-469DCA0F9EED}"/>
              </a:ext>
            </a:extLst>
          </p:cNvPr>
          <p:cNvSpPr txBox="1"/>
          <p:nvPr/>
        </p:nvSpPr>
        <p:spPr>
          <a:xfrm>
            <a:off x="5745893" y="379924"/>
            <a:ext cx="6264686" cy="523220"/>
          </a:xfrm>
          <a:prstGeom prst="rect">
            <a:avLst/>
          </a:prstGeom>
          <a:noFill/>
        </p:spPr>
        <p:txBody>
          <a:bodyPr wrap="square" lIns="91440" tIns="45720" rIns="91440" bIns="45720" rtlCol="0" anchor="t">
            <a:spAutoFit/>
          </a:bodyPr>
          <a:lstStyle>
            <a:defPPr>
              <a:defRPr lang="en-US"/>
            </a:defPPr>
            <a:lvl1pPr marL="139700">
              <a:spcBef>
                <a:spcPts val="0"/>
              </a:spcBef>
              <a:buSzPts val="1400"/>
              <a:defRPr sz="1200">
                <a:latin typeface="Spezia" pitchFamily="2" charset="77"/>
                <a:cs typeface="Spezia" pitchFamily="2" charset="77"/>
              </a:defRPr>
            </a:lvl1pPr>
          </a:lstStyle>
          <a:p>
            <a:r>
              <a:rPr lang="en-US" sz="1400">
                <a:latin typeface="Spezia Medium" pitchFamily="2" charset="77"/>
                <a:cs typeface="Spezia Medium" pitchFamily="2" charset="77"/>
                <a:sym typeface="Arial"/>
              </a:rPr>
              <a:t>*While at the event, come by our booth to learn more about our research, products, or how we can help with your enterprise use case.</a:t>
            </a:r>
            <a:endParaRPr lang="en-US" sz="1400">
              <a:latin typeface="Spezia Medium" pitchFamily="2" charset="77"/>
              <a:cs typeface="Spezia Medium" pitchFamily="2" charset="77"/>
            </a:endParaRPr>
          </a:p>
        </p:txBody>
      </p:sp>
      <p:grpSp>
        <p:nvGrpSpPr>
          <p:cNvPr id="231" name="Group 230">
            <a:extLst>
              <a:ext uri="{FF2B5EF4-FFF2-40B4-BE49-F238E27FC236}">
                <a16:creationId xmlns:a16="http://schemas.microsoft.com/office/drawing/2014/main" id="{7F3CD230-9364-169A-884F-AA83F660DCAD}"/>
              </a:ext>
            </a:extLst>
          </p:cNvPr>
          <p:cNvGrpSpPr/>
          <p:nvPr/>
        </p:nvGrpSpPr>
        <p:grpSpPr>
          <a:xfrm>
            <a:off x="9044328" y="1446608"/>
            <a:ext cx="2733909" cy="4587715"/>
            <a:chOff x="9044328" y="1493500"/>
            <a:chExt cx="2733909" cy="4587715"/>
          </a:xfrm>
        </p:grpSpPr>
        <p:sp>
          <p:nvSpPr>
            <p:cNvPr id="173" name="Rounded Rectangle 5">
              <a:extLst>
                <a:ext uri="{FF2B5EF4-FFF2-40B4-BE49-F238E27FC236}">
                  <a16:creationId xmlns:a16="http://schemas.microsoft.com/office/drawing/2014/main" id="{6607B289-D22B-477B-0F4C-686DBB14F28D}"/>
                </a:ext>
              </a:extLst>
            </p:cNvPr>
            <p:cNvSpPr/>
            <p:nvPr/>
          </p:nvSpPr>
          <p:spPr>
            <a:xfrm>
              <a:off x="9114666" y="1828802"/>
              <a:ext cx="2663571" cy="2509511"/>
            </a:xfrm>
            <a:prstGeom prst="roundRect">
              <a:avLst>
                <a:gd name="adj" fmla="val 3677"/>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2B47475E-8675-46F5-49CD-982B0671E0E3}"/>
                </a:ext>
              </a:extLst>
            </p:cNvPr>
            <p:cNvSpPr txBox="1"/>
            <p:nvPr/>
          </p:nvSpPr>
          <p:spPr>
            <a:xfrm>
              <a:off x="9044328" y="3317905"/>
              <a:ext cx="2663571" cy="646331"/>
            </a:xfrm>
            <a:prstGeom prst="rect">
              <a:avLst/>
            </a:prstGeom>
            <a:noFill/>
          </p:spPr>
          <p:txBody>
            <a:bodyPr wrap="square" lIns="91440" tIns="45720" rIns="91440" bIns="45720" rtlCol="0" anchor="t">
              <a:spAutoFit/>
            </a:bodyPr>
            <a:lstStyle>
              <a:defPPr>
                <a:defRPr lang="en-US"/>
              </a:defPPr>
              <a:lvl1pPr marL="139700">
                <a:spcBef>
                  <a:spcPts val="0"/>
                </a:spcBef>
                <a:buSzPts val="1400"/>
                <a:defRPr sz="1200">
                  <a:latin typeface="Spezia" pitchFamily="2" charset="77"/>
                  <a:cs typeface="Spezia" pitchFamily="2" charset="77"/>
                </a:defRPr>
              </a:lvl1pPr>
            </a:lstStyle>
            <a:p>
              <a:pPr algn="ctr"/>
              <a:r>
                <a:rPr lang="en-US">
                  <a:latin typeface="Spezia"/>
                  <a:cs typeface="Spezia"/>
                  <a:sym typeface="Arial"/>
                </a:rPr>
                <a:t>Join our Slack community, engage with the team and ask questions. </a:t>
              </a:r>
              <a:endParaRPr lang="en-US"/>
            </a:p>
          </p:txBody>
        </p:sp>
        <p:sp>
          <p:nvSpPr>
            <p:cNvPr id="153" name="TextBox 152">
              <a:extLst>
                <a:ext uri="{FF2B5EF4-FFF2-40B4-BE49-F238E27FC236}">
                  <a16:creationId xmlns:a16="http://schemas.microsoft.com/office/drawing/2014/main" id="{FAC3A478-11B9-B226-73D0-1C6E6CAF8CD1}"/>
                </a:ext>
              </a:extLst>
            </p:cNvPr>
            <p:cNvSpPr txBox="1"/>
            <p:nvPr/>
          </p:nvSpPr>
          <p:spPr>
            <a:xfrm>
              <a:off x="9266935" y="2311319"/>
              <a:ext cx="2359032" cy="707886"/>
            </a:xfrm>
            <a:prstGeom prst="rect">
              <a:avLst/>
            </a:prstGeom>
            <a:noFill/>
          </p:spPr>
          <p:txBody>
            <a:bodyPr wrap="square" lIns="91440" tIns="45720" rIns="91440" bIns="45720" rtlCol="0" anchor="t">
              <a:spAutoFit/>
            </a:bodyPr>
            <a:lstStyle/>
            <a:p>
              <a:pPr algn="ctr"/>
              <a:r>
                <a:rPr lang="en-US" sz="2400">
                  <a:latin typeface="Spezia Medium"/>
                  <a:cs typeface="Spezia Medium"/>
                </a:rPr>
                <a:t>Engage</a:t>
              </a:r>
              <a:r>
                <a:rPr lang="en-US" sz="1600">
                  <a:latin typeface="Spezia Medium"/>
                  <a:cs typeface="Spezia Medium"/>
                </a:rPr>
                <a:t> </a:t>
              </a:r>
            </a:p>
            <a:p>
              <a:pPr algn="ctr"/>
              <a:r>
                <a:rPr lang="en-US" sz="1600">
                  <a:latin typeface="Spezia Medium"/>
                  <a:cs typeface="Spezia Medium"/>
                </a:rPr>
                <a:t>with us on Slack</a:t>
              </a:r>
            </a:p>
          </p:txBody>
        </p:sp>
        <p:sp>
          <p:nvSpPr>
            <p:cNvPr id="179" name="Rounded Rectangle 178">
              <a:extLst>
                <a:ext uri="{FF2B5EF4-FFF2-40B4-BE49-F238E27FC236}">
                  <a16:creationId xmlns:a16="http://schemas.microsoft.com/office/drawing/2014/main" id="{64D3D928-0E83-526A-4ECB-08E40B62BA24}"/>
                </a:ext>
              </a:extLst>
            </p:cNvPr>
            <p:cNvSpPr/>
            <p:nvPr/>
          </p:nvSpPr>
          <p:spPr>
            <a:xfrm>
              <a:off x="10137137" y="1493500"/>
              <a:ext cx="618628" cy="618626"/>
            </a:xfrm>
            <a:prstGeom prst="roundRect">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2" name="Rounded Rectangle 51">
              <a:extLst>
                <a:ext uri="{FF2B5EF4-FFF2-40B4-BE49-F238E27FC236}">
                  <a16:creationId xmlns:a16="http://schemas.microsoft.com/office/drawing/2014/main" id="{22ACAA7D-61D9-503D-65BF-67412C3C79EC}"/>
                </a:ext>
              </a:extLst>
            </p:cNvPr>
            <p:cNvSpPr/>
            <p:nvPr/>
          </p:nvSpPr>
          <p:spPr>
            <a:xfrm>
              <a:off x="10179751" y="1536113"/>
              <a:ext cx="533401" cy="533400"/>
            </a:xfrm>
            <a:prstGeom prst="roundRect">
              <a:avLst/>
            </a:prstGeom>
            <a:solidFill>
              <a:srgbClr val="FF8228"/>
            </a:solidFill>
            <a:ln w="9525" cap="flat">
              <a:no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031DA3D-4E41-60DB-63CE-046AFA991E12}"/>
                </a:ext>
              </a:extLst>
            </p:cNvPr>
            <p:cNvPicPr>
              <a:picLocks noChangeAspect="1"/>
            </p:cNvPicPr>
            <p:nvPr/>
          </p:nvPicPr>
          <p:blipFill>
            <a:blip r:embed="rId6"/>
            <a:stretch>
              <a:fillRect/>
            </a:stretch>
          </p:blipFill>
          <p:spPr>
            <a:xfrm>
              <a:off x="9703632" y="4618175"/>
              <a:ext cx="1485639" cy="1463040"/>
            </a:xfrm>
            <a:prstGeom prst="rect">
              <a:avLst/>
            </a:prstGeom>
          </p:spPr>
        </p:pic>
        <p:grpSp>
          <p:nvGrpSpPr>
            <p:cNvPr id="211" name="Graphic 192">
              <a:extLst>
                <a:ext uri="{FF2B5EF4-FFF2-40B4-BE49-F238E27FC236}">
                  <a16:creationId xmlns:a16="http://schemas.microsoft.com/office/drawing/2014/main" id="{85BFC526-610E-66D3-BCC7-719802E16E09}"/>
                </a:ext>
              </a:extLst>
            </p:cNvPr>
            <p:cNvGrpSpPr/>
            <p:nvPr/>
          </p:nvGrpSpPr>
          <p:grpSpPr>
            <a:xfrm>
              <a:off x="10273849" y="1630738"/>
              <a:ext cx="345205" cy="344150"/>
              <a:chOff x="3844065" y="-638785"/>
              <a:chExt cx="1585994" cy="1581150"/>
            </a:xfrm>
            <a:solidFill>
              <a:srgbClr val="0F161F"/>
            </a:solidFill>
          </p:grpSpPr>
          <p:grpSp>
            <p:nvGrpSpPr>
              <p:cNvPr id="213" name="Graphic 192">
                <a:extLst>
                  <a:ext uri="{FF2B5EF4-FFF2-40B4-BE49-F238E27FC236}">
                    <a16:creationId xmlns:a16="http://schemas.microsoft.com/office/drawing/2014/main" id="{0F9B4922-4CCC-B2BF-163A-F8536D9BA5CB}"/>
                  </a:ext>
                </a:extLst>
              </p:cNvPr>
              <p:cNvGrpSpPr/>
              <p:nvPr/>
            </p:nvGrpSpPr>
            <p:grpSpPr>
              <a:xfrm>
                <a:off x="3845018" y="194652"/>
                <a:ext cx="745807" cy="747712"/>
                <a:chOff x="3845018" y="194652"/>
                <a:chExt cx="745807" cy="747712"/>
              </a:xfrm>
              <a:grpFill/>
            </p:grpSpPr>
            <p:sp>
              <p:nvSpPr>
                <p:cNvPr id="214" name="Freeform 213">
                  <a:extLst>
                    <a:ext uri="{FF2B5EF4-FFF2-40B4-BE49-F238E27FC236}">
                      <a16:creationId xmlns:a16="http://schemas.microsoft.com/office/drawing/2014/main" id="{A183FB24-ED61-FB25-F81E-139935BC4E3C}"/>
                    </a:ext>
                  </a:extLst>
                </p:cNvPr>
                <p:cNvSpPr/>
                <p:nvPr/>
              </p:nvSpPr>
              <p:spPr>
                <a:xfrm>
                  <a:off x="3845018" y="194652"/>
                  <a:ext cx="331470" cy="331470"/>
                </a:xfrm>
                <a:custGeom>
                  <a:avLst/>
                  <a:gdLst>
                    <a:gd name="connsiteX0" fmla="*/ 331470 w 331470"/>
                    <a:gd name="connsiteY0" fmla="*/ 165735 h 331470"/>
                    <a:gd name="connsiteX1" fmla="*/ 165735 w 331470"/>
                    <a:gd name="connsiteY1" fmla="*/ 331470 h 331470"/>
                    <a:gd name="connsiteX2" fmla="*/ 0 w 331470"/>
                    <a:gd name="connsiteY2" fmla="*/ 165735 h 331470"/>
                    <a:gd name="connsiteX3" fmla="*/ 165735 w 331470"/>
                    <a:gd name="connsiteY3" fmla="*/ 0 h 331470"/>
                    <a:gd name="connsiteX4" fmla="*/ 331470 w 331470"/>
                    <a:gd name="connsiteY4" fmla="*/ 0 h 331470"/>
                    <a:gd name="connsiteX5" fmla="*/ 331470 w 331470"/>
                    <a:gd name="connsiteY5" fmla="*/ 16573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331470">
                      <a:moveTo>
                        <a:pt x="331470" y="165735"/>
                      </a:moveTo>
                      <a:cubicBezTo>
                        <a:pt x="331470" y="257175"/>
                        <a:pt x="257175" y="331470"/>
                        <a:pt x="165735" y="331470"/>
                      </a:cubicBezTo>
                      <a:cubicBezTo>
                        <a:pt x="74295" y="331470"/>
                        <a:pt x="0" y="257175"/>
                        <a:pt x="0" y="165735"/>
                      </a:cubicBezTo>
                      <a:cubicBezTo>
                        <a:pt x="0" y="74295"/>
                        <a:pt x="74295" y="0"/>
                        <a:pt x="165735" y="0"/>
                      </a:cubicBezTo>
                      <a:lnTo>
                        <a:pt x="331470" y="0"/>
                      </a:lnTo>
                      <a:lnTo>
                        <a:pt x="331470" y="165735"/>
                      </a:lnTo>
                      <a:close/>
                    </a:path>
                  </a:pathLst>
                </a:custGeom>
                <a:grpFill/>
                <a:ln w="952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8F7B6BEE-9694-07B1-0632-E39CB3318C4A}"/>
                    </a:ext>
                  </a:extLst>
                </p:cNvPr>
                <p:cNvSpPr/>
                <p:nvPr/>
              </p:nvSpPr>
              <p:spPr>
                <a:xfrm>
                  <a:off x="4259356" y="194652"/>
                  <a:ext cx="331469" cy="747712"/>
                </a:xfrm>
                <a:custGeom>
                  <a:avLst/>
                  <a:gdLst>
                    <a:gd name="connsiteX0" fmla="*/ 0 w 331469"/>
                    <a:gd name="connsiteY0" fmla="*/ 165735 h 747712"/>
                    <a:gd name="connsiteX1" fmla="*/ 165735 w 331469"/>
                    <a:gd name="connsiteY1" fmla="*/ 0 h 747712"/>
                    <a:gd name="connsiteX2" fmla="*/ 331470 w 331469"/>
                    <a:gd name="connsiteY2" fmla="*/ 165735 h 747712"/>
                    <a:gd name="connsiteX3" fmla="*/ 331470 w 331469"/>
                    <a:gd name="connsiteY3" fmla="*/ 581978 h 747712"/>
                    <a:gd name="connsiteX4" fmla="*/ 165735 w 331469"/>
                    <a:gd name="connsiteY4" fmla="*/ 747713 h 747712"/>
                    <a:gd name="connsiteX5" fmla="*/ 0 w 331469"/>
                    <a:gd name="connsiteY5" fmla="*/ 581978 h 747712"/>
                    <a:gd name="connsiteX6" fmla="*/ 0 w 331469"/>
                    <a:gd name="connsiteY6" fmla="*/ 165735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69" h="747712">
                      <a:moveTo>
                        <a:pt x="0" y="165735"/>
                      </a:moveTo>
                      <a:cubicBezTo>
                        <a:pt x="0" y="74295"/>
                        <a:pt x="74295" y="0"/>
                        <a:pt x="165735" y="0"/>
                      </a:cubicBezTo>
                      <a:cubicBezTo>
                        <a:pt x="257175" y="0"/>
                        <a:pt x="331470" y="74295"/>
                        <a:pt x="331470" y="165735"/>
                      </a:cubicBezTo>
                      <a:lnTo>
                        <a:pt x="331470" y="581978"/>
                      </a:lnTo>
                      <a:cubicBezTo>
                        <a:pt x="331470" y="673418"/>
                        <a:pt x="257175" y="747713"/>
                        <a:pt x="165735" y="747713"/>
                      </a:cubicBezTo>
                      <a:cubicBezTo>
                        <a:pt x="74295" y="747713"/>
                        <a:pt x="0" y="673418"/>
                        <a:pt x="0" y="581978"/>
                      </a:cubicBezTo>
                      <a:lnTo>
                        <a:pt x="0" y="165735"/>
                      </a:lnTo>
                      <a:close/>
                    </a:path>
                  </a:pathLst>
                </a:custGeom>
                <a:grpFill/>
                <a:ln w="9525" cap="flat">
                  <a:noFill/>
                  <a:prstDash val="solid"/>
                  <a:miter/>
                </a:ln>
              </p:spPr>
              <p:txBody>
                <a:bodyPr rtlCol="0" anchor="ctr"/>
                <a:lstStyle/>
                <a:p>
                  <a:endParaRPr lang="en-US"/>
                </a:p>
              </p:txBody>
            </p:sp>
          </p:grpSp>
          <p:grpSp>
            <p:nvGrpSpPr>
              <p:cNvPr id="216" name="Graphic 192">
                <a:extLst>
                  <a:ext uri="{FF2B5EF4-FFF2-40B4-BE49-F238E27FC236}">
                    <a16:creationId xmlns:a16="http://schemas.microsoft.com/office/drawing/2014/main" id="{9616E0BB-BC0D-CFB3-AAE8-3529DE7B242A}"/>
                  </a:ext>
                </a:extLst>
              </p:cNvPr>
              <p:cNvGrpSpPr/>
              <p:nvPr/>
            </p:nvGrpSpPr>
            <p:grpSpPr>
              <a:xfrm>
                <a:off x="3844065" y="-638785"/>
                <a:ext cx="747712" cy="747712"/>
                <a:chOff x="3844065" y="-638785"/>
                <a:chExt cx="747712" cy="747712"/>
              </a:xfrm>
              <a:grpFill/>
            </p:grpSpPr>
            <p:sp>
              <p:nvSpPr>
                <p:cNvPr id="223" name="Freeform 222">
                  <a:extLst>
                    <a:ext uri="{FF2B5EF4-FFF2-40B4-BE49-F238E27FC236}">
                      <a16:creationId xmlns:a16="http://schemas.microsoft.com/office/drawing/2014/main" id="{7F03B45D-656B-1350-B49C-8CCF63EEEB62}"/>
                    </a:ext>
                  </a:extLst>
                </p:cNvPr>
                <p:cNvSpPr/>
                <p:nvPr/>
              </p:nvSpPr>
              <p:spPr>
                <a:xfrm>
                  <a:off x="4260308" y="-638785"/>
                  <a:ext cx="331470" cy="332422"/>
                </a:xfrm>
                <a:custGeom>
                  <a:avLst/>
                  <a:gdLst>
                    <a:gd name="connsiteX0" fmla="*/ 165735 w 331470"/>
                    <a:gd name="connsiteY0" fmla="*/ 332423 h 332422"/>
                    <a:gd name="connsiteX1" fmla="*/ 0 w 331470"/>
                    <a:gd name="connsiteY1" fmla="*/ 166688 h 332422"/>
                    <a:gd name="connsiteX2" fmla="*/ 165735 w 331470"/>
                    <a:gd name="connsiteY2" fmla="*/ 0 h 332422"/>
                    <a:gd name="connsiteX3" fmla="*/ 331470 w 331470"/>
                    <a:gd name="connsiteY3" fmla="*/ 165735 h 332422"/>
                    <a:gd name="connsiteX4" fmla="*/ 331470 w 331470"/>
                    <a:gd name="connsiteY4" fmla="*/ 331470 h 332422"/>
                    <a:gd name="connsiteX5" fmla="*/ 165735 w 331470"/>
                    <a:gd name="connsiteY5" fmla="*/ 331470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470" h="332422">
                      <a:moveTo>
                        <a:pt x="165735" y="332423"/>
                      </a:moveTo>
                      <a:cubicBezTo>
                        <a:pt x="74295" y="332423"/>
                        <a:pt x="0" y="258127"/>
                        <a:pt x="0" y="166688"/>
                      </a:cubicBezTo>
                      <a:cubicBezTo>
                        <a:pt x="0" y="75248"/>
                        <a:pt x="73342" y="0"/>
                        <a:pt x="165735" y="0"/>
                      </a:cubicBezTo>
                      <a:cubicBezTo>
                        <a:pt x="258127" y="0"/>
                        <a:pt x="331470" y="74295"/>
                        <a:pt x="331470" y="165735"/>
                      </a:cubicBezTo>
                      <a:lnTo>
                        <a:pt x="331470" y="331470"/>
                      </a:lnTo>
                      <a:lnTo>
                        <a:pt x="165735" y="331470"/>
                      </a:lnTo>
                      <a:close/>
                    </a:path>
                  </a:pathLst>
                </a:custGeom>
                <a:grpFill/>
                <a:ln w="952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773F1469-4975-0835-7D63-608A2AA92FE6}"/>
                    </a:ext>
                  </a:extLst>
                </p:cNvPr>
                <p:cNvSpPr/>
                <p:nvPr/>
              </p:nvSpPr>
              <p:spPr>
                <a:xfrm>
                  <a:off x="3844065" y="-222542"/>
                  <a:ext cx="747712" cy="331469"/>
                </a:xfrm>
                <a:custGeom>
                  <a:avLst/>
                  <a:gdLst>
                    <a:gd name="connsiteX0" fmla="*/ 581978 w 747712"/>
                    <a:gd name="connsiteY0" fmla="*/ 0 h 331469"/>
                    <a:gd name="connsiteX1" fmla="*/ 747713 w 747712"/>
                    <a:gd name="connsiteY1" fmla="*/ 165735 h 331469"/>
                    <a:gd name="connsiteX2" fmla="*/ 581978 w 747712"/>
                    <a:gd name="connsiteY2" fmla="*/ 331470 h 331469"/>
                    <a:gd name="connsiteX3" fmla="*/ 581978 w 747712"/>
                    <a:gd name="connsiteY3" fmla="*/ 331470 h 331469"/>
                    <a:gd name="connsiteX4" fmla="*/ 165735 w 747712"/>
                    <a:gd name="connsiteY4" fmla="*/ 331470 h 331469"/>
                    <a:gd name="connsiteX5" fmla="*/ 0 w 747712"/>
                    <a:gd name="connsiteY5" fmla="*/ 165735 h 331469"/>
                    <a:gd name="connsiteX6" fmla="*/ 165735 w 747712"/>
                    <a:gd name="connsiteY6" fmla="*/ 0 h 331469"/>
                    <a:gd name="connsiteX7" fmla="*/ 581978 w 747712"/>
                    <a:gd name="connsiteY7" fmla="*/ 0 h 33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12" h="331469">
                      <a:moveTo>
                        <a:pt x="581978" y="0"/>
                      </a:moveTo>
                      <a:cubicBezTo>
                        <a:pt x="673418" y="0"/>
                        <a:pt x="747713" y="74295"/>
                        <a:pt x="747713" y="165735"/>
                      </a:cubicBezTo>
                      <a:cubicBezTo>
                        <a:pt x="747713" y="257175"/>
                        <a:pt x="673418" y="331470"/>
                        <a:pt x="581978" y="331470"/>
                      </a:cubicBezTo>
                      <a:lnTo>
                        <a:pt x="581978" y="331470"/>
                      </a:lnTo>
                      <a:lnTo>
                        <a:pt x="165735" y="331470"/>
                      </a:lnTo>
                      <a:cubicBezTo>
                        <a:pt x="74295" y="331470"/>
                        <a:pt x="0" y="257175"/>
                        <a:pt x="0" y="165735"/>
                      </a:cubicBezTo>
                      <a:cubicBezTo>
                        <a:pt x="0" y="74295"/>
                        <a:pt x="74295" y="0"/>
                        <a:pt x="165735" y="0"/>
                      </a:cubicBezTo>
                      <a:lnTo>
                        <a:pt x="581978" y="0"/>
                      </a:lnTo>
                      <a:close/>
                    </a:path>
                  </a:pathLst>
                </a:custGeom>
                <a:grpFill/>
                <a:ln w="9525" cap="flat">
                  <a:noFill/>
                  <a:prstDash val="solid"/>
                  <a:miter/>
                </a:ln>
              </p:spPr>
              <p:txBody>
                <a:bodyPr rtlCol="0" anchor="ctr"/>
                <a:lstStyle/>
                <a:p>
                  <a:endParaRPr lang="en-US"/>
                </a:p>
              </p:txBody>
            </p:sp>
          </p:grpSp>
          <p:grpSp>
            <p:nvGrpSpPr>
              <p:cNvPr id="225" name="Graphic 192">
                <a:extLst>
                  <a:ext uri="{FF2B5EF4-FFF2-40B4-BE49-F238E27FC236}">
                    <a16:creationId xmlns:a16="http://schemas.microsoft.com/office/drawing/2014/main" id="{14CC5260-14E0-55C1-0CDF-391D871648A6}"/>
                  </a:ext>
                </a:extLst>
              </p:cNvPr>
              <p:cNvGrpSpPr/>
              <p:nvPr/>
            </p:nvGrpSpPr>
            <p:grpSpPr>
              <a:xfrm>
                <a:off x="4677503" y="-638785"/>
                <a:ext cx="746759" cy="747712"/>
                <a:chOff x="4677503" y="-638785"/>
                <a:chExt cx="746759" cy="747712"/>
              </a:xfrm>
              <a:grpFill/>
            </p:grpSpPr>
            <p:sp>
              <p:nvSpPr>
                <p:cNvPr id="226" name="Freeform 225">
                  <a:extLst>
                    <a:ext uri="{FF2B5EF4-FFF2-40B4-BE49-F238E27FC236}">
                      <a16:creationId xmlns:a16="http://schemas.microsoft.com/office/drawing/2014/main" id="{35E3356A-BB10-5430-7274-B2C0A99B5D58}"/>
                    </a:ext>
                  </a:extLst>
                </p:cNvPr>
                <p:cNvSpPr/>
                <p:nvPr/>
              </p:nvSpPr>
              <p:spPr>
                <a:xfrm>
                  <a:off x="5092793" y="-222542"/>
                  <a:ext cx="331470" cy="331469"/>
                </a:xfrm>
                <a:custGeom>
                  <a:avLst/>
                  <a:gdLst>
                    <a:gd name="connsiteX0" fmla="*/ 0 w 331470"/>
                    <a:gd name="connsiteY0" fmla="*/ 165735 h 331469"/>
                    <a:gd name="connsiteX1" fmla="*/ 165735 w 331470"/>
                    <a:gd name="connsiteY1" fmla="*/ 0 h 331469"/>
                    <a:gd name="connsiteX2" fmla="*/ 331470 w 331470"/>
                    <a:gd name="connsiteY2" fmla="*/ 165735 h 331469"/>
                    <a:gd name="connsiteX3" fmla="*/ 165735 w 331470"/>
                    <a:gd name="connsiteY3" fmla="*/ 331470 h 331469"/>
                    <a:gd name="connsiteX4" fmla="*/ 165735 w 331470"/>
                    <a:gd name="connsiteY4" fmla="*/ 331470 h 331469"/>
                    <a:gd name="connsiteX5" fmla="*/ 0 w 331470"/>
                    <a:gd name="connsiteY5" fmla="*/ 331470 h 331469"/>
                    <a:gd name="connsiteX6" fmla="*/ 0 w 331470"/>
                    <a:gd name="connsiteY6" fmla="*/ 165735 h 33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0" h="331469">
                      <a:moveTo>
                        <a:pt x="0" y="165735"/>
                      </a:moveTo>
                      <a:cubicBezTo>
                        <a:pt x="0" y="74295"/>
                        <a:pt x="74295" y="0"/>
                        <a:pt x="165735" y="0"/>
                      </a:cubicBezTo>
                      <a:cubicBezTo>
                        <a:pt x="257175" y="0"/>
                        <a:pt x="331470" y="74295"/>
                        <a:pt x="331470" y="165735"/>
                      </a:cubicBezTo>
                      <a:cubicBezTo>
                        <a:pt x="331470" y="257175"/>
                        <a:pt x="257175" y="331470"/>
                        <a:pt x="165735" y="331470"/>
                      </a:cubicBezTo>
                      <a:lnTo>
                        <a:pt x="165735" y="331470"/>
                      </a:lnTo>
                      <a:lnTo>
                        <a:pt x="0" y="331470"/>
                      </a:lnTo>
                      <a:lnTo>
                        <a:pt x="0" y="165735"/>
                      </a:lnTo>
                      <a:close/>
                    </a:path>
                  </a:pathLst>
                </a:custGeom>
                <a:grpFill/>
                <a:ln w="952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79897024-5285-EA51-DB9A-A616D2541B9B}"/>
                    </a:ext>
                  </a:extLst>
                </p:cNvPr>
                <p:cNvSpPr/>
                <p:nvPr/>
              </p:nvSpPr>
              <p:spPr>
                <a:xfrm>
                  <a:off x="4677503" y="-638785"/>
                  <a:ext cx="331470" cy="747712"/>
                </a:xfrm>
                <a:custGeom>
                  <a:avLst/>
                  <a:gdLst>
                    <a:gd name="connsiteX0" fmla="*/ 331470 w 331470"/>
                    <a:gd name="connsiteY0" fmla="*/ 581978 h 747712"/>
                    <a:gd name="connsiteX1" fmla="*/ 165735 w 331470"/>
                    <a:gd name="connsiteY1" fmla="*/ 747713 h 747712"/>
                    <a:gd name="connsiteX2" fmla="*/ 0 w 331470"/>
                    <a:gd name="connsiteY2" fmla="*/ 581978 h 747712"/>
                    <a:gd name="connsiteX3" fmla="*/ 0 w 331470"/>
                    <a:gd name="connsiteY3" fmla="*/ 581978 h 747712"/>
                    <a:gd name="connsiteX4" fmla="*/ 0 w 331470"/>
                    <a:gd name="connsiteY4" fmla="*/ 165735 h 747712"/>
                    <a:gd name="connsiteX5" fmla="*/ 165735 w 331470"/>
                    <a:gd name="connsiteY5" fmla="*/ 0 h 747712"/>
                    <a:gd name="connsiteX6" fmla="*/ 331470 w 331470"/>
                    <a:gd name="connsiteY6" fmla="*/ 165735 h 747712"/>
                    <a:gd name="connsiteX7" fmla="*/ 331470 w 331470"/>
                    <a:gd name="connsiteY7" fmla="*/ 581978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 h="747712">
                      <a:moveTo>
                        <a:pt x="331470" y="581978"/>
                      </a:moveTo>
                      <a:cubicBezTo>
                        <a:pt x="331470" y="673418"/>
                        <a:pt x="257175" y="747713"/>
                        <a:pt x="165735" y="747713"/>
                      </a:cubicBezTo>
                      <a:cubicBezTo>
                        <a:pt x="74295" y="747713"/>
                        <a:pt x="0" y="673418"/>
                        <a:pt x="0" y="581978"/>
                      </a:cubicBezTo>
                      <a:lnTo>
                        <a:pt x="0" y="581978"/>
                      </a:lnTo>
                      <a:lnTo>
                        <a:pt x="0" y="165735"/>
                      </a:lnTo>
                      <a:cubicBezTo>
                        <a:pt x="0" y="74295"/>
                        <a:pt x="74295" y="0"/>
                        <a:pt x="165735" y="0"/>
                      </a:cubicBezTo>
                      <a:cubicBezTo>
                        <a:pt x="257175" y="0"/>
                        <a:pt x="331470" y="74295"/>
                        <a:pt x="331470" y="165735"/>
                      </a:cubicBezTo>
                      <a:lnTo>
                        <a:pt x="331470" y="581978"/>
                      </a:lnTo>
                      <a:close/>
                    </a:path>
                  </a:pathLst>
                </a:custGeom>
                <a:grpFill/>
                <a:ln w="9525" cap="flat">
                  <a:noFill/>
                  <a:prstDash val="solid"/>
                  <a:miter/>
                </a:ln>
              </p:spPr>
              <p:txBody>
                <a:bodyPr rtlCol="0" anchor="ctr"/>
                <a:lstStyle/>
                <a:p>
                  <a:endParaRPr lang="en-US"/>
                </a:p>
              </p:txBody>
            </p:sp>
          </p:grpSp>
          <p:grpSp>
            <p:nvGrpSpPr>
              <p:cNvPr id="228" name="Graphic 192">
                <a:extLst>
                  <a:ext uri="{FF2B5EF4-FFF2-40B4-BE49-F238E27FC236}">
                    <a16:creationId xmlns:a16="http://schemas.microsoft.com/office/drawing/2014/main" id="{413FBFCA-0F37-5FD5-4523-95AC0492EE33}"/>
                  </a:ext>
                </a:extLst>
              </p:cNvPr>
              <p:cNvGrpSpPr/>
              <p:nvPr/>
            </p:nvGrpSpPr>
            <p:grpSpPr>
              <a:xfrm>
                <a:off x="4672659" y="193618"/>
                <a:ext cx="757401" cy="747794"/>
                <a:chOff x="4672659" y="193618"/>
                <a:chExt cx="757401" cy="747794"/>
              </a:xfrm>
              <a:grpFill/>
            </p:grpSpPr>
            <p:sp>
              <p:nvSpPr>
                <p:cNvPr id="229" name="Freeform 228">
                  <a:extLst>
                    <a:ext uri="{FF2B5EF4-FFF2-40B4-BE49-F238E27FC236}">
                      <a16:creationId xmlns:a16="http://schemas.microsoft.com/office/drawing/2014/main" id="{B8CE6CE1-1232-8028-63CD-7282F8B51692}"/>
                    </a:ext>
                  </a:extLst>
                </p:cNvPr>
                <p:cNvSpPr/>
                <p:nvPr/>
              </p:nvSpPr>
              <p:spPr>
                <a:xfrm>
                  <a:off x="4677503" y="609942"/>
                  <a:ext cx="331470" cy="331469"/>
                </a:xfrm>
                <a:custGeom>
                  <a:avLst/>
                  <a:gdLst>
                    <a:gd name="connsiteX0" fmla="*/ 165735 w 331470"/>
                    <a:gd name="connsiteY0" fmla="*/ 0 h 331469"/>
                    <a:gd name="connsiteX1" fmla="*/ 331470 w 331470"/>
                    <a:gd name="connsiteY1" fmla="*/ 165735 h 331469"/>
                    <a:gd name="connsiteX2" fmla="*/ 165735 w 331470"/>
                    <a:gd name="connsiteY2" fmla="*/ 331470 h 331469"/>
                    <a:gd name="connsiteX3" fmla="*/ 0 w 331470"/>
                    <a:gd name="connsiteY3" fmla="*/ 165735 h 331469"/>
                    <a:gd name="connsiteX4" fmla="*/ 0 w 331470"/>
                    <a:gd name="connsiteY4" fmla="*/ 165735 h 331469"/>
                    <a:gd name="connsiteX5" fmla="*/ 0 w 331470"/>
                    <a:gd name="connsiteY5" fmla="*/ 0 h 331469"/>
                    <a:gd name="connsiteX6" fmla="*/ 165735 w 331470"/>
                    <a:gd name="connsiteY6" fmla="*/ 0 h 33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470" h="331469">
                      <a:moveTo>
                        <a:pt x="165735" y="0"/>
                      </a:moveTo>
                      <a:cubicBezTo>
                        <a:pt x="257175" y="0"/>
                        <a:pt x="331470" y="74295"/>
                        <a:pt x="331470" y="165735"/>
                      </a:cubicBezTo>
                      <a:cubicBezTo>
                        <a:pt x="331470" y="257175"/>
                        <a:pt x="257175" y="331470"/>
                        <a:pt x="165735" y="331470"/>
                      </a:cubicBezTo>
                      <a:cubicBezTo>
                        <a:pt x="74295" y="331470"/>
                        <a:pt x="0" y="257175"/>
                        <a:pt x="0" y="165735"/>
                      </a:cubicBezTo>
                      <a:lnTo>
                        <a:pt x="0" y="165735"/>
                      </a:lnTo>
                      <a:lnTo>
                        <a:pt x="0" y="0"/>
                      </a:lnTo>
                      <a:lnTo>
                        <a:pt x="165735" y="0"/>
                      </a:lnTo>
                      <a:close/>
                    </a:path>
                  </a:pathLst>
                </a:custGeom>
                <a:grpFill/>
                <a:ln w="952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D71FB79A-BD5B-105D-056B-B91B466DD3CD}"/>
                    </a:ext>
                  </a:extLst>
                </p:cNvPr>
                <p:cNvSpPr/>
                <p:nvPr/>
              </p:nvSpPr>
              <p:spPr>
                <a:xfrm>
                  <a:off x="4672659" y="193618"/>
                  <a:ext cx="757401" cy="332586"/>
                </a:xfrm>
                <a:custGeom>
                  <a:avLst/>
                  <a:gdLst>
                    <a:gd name="connsiteX0" fmla="*/ 170579 w 757401"/>
                    <a:gd name="connsiteY0" fmla="*/ 332504 h 332586"/>
                    <a:gd name="connsiteX1" fmla="*/ 82 w 757401"/>
                    <a:gd name="connsiteY1" fmla="*/ 170579 h 332586"/>
                    <a:gd name="connsiteX2" fmla="*/ 162007 w 757401"/>
                    <a:gd name="connsiteY2" fmla="*/ 82 h 332586"/>
                    <a:gd name="connsiteX3" fmla="*/ 170579 w 757401"/>
                    <a:gd name="connsiteY3" fmla="*/ 82 h 332586"/>
                    <a:gd name="connsiteX4" fmla="*/ 586822 w 757401"/>
                    <a:gd name="connsiteY4" fmla="*/ 82 h 332586"/>
                    <a:gd name="connsiteX5" fmla="*/ 757319 w 757401"/>
                    <a:gd name="connsiteY5" fmla="*/ 162007 h 332586"/>
                    <a:gd name="connsiteX6" fmla="*/ 595394 w 757401"/>
                    <a:gd name="connsiteY6" fmla="*/ 332504 h 332586"/>
                    <a:gd name="connsiteX7" fmla="*/ 586822 w 757401"/>
                    <a:gd name="connsiteY7" fmla="*/ 332504 h 332586"/>
                    <a:gd name="connsiteX8" fmla="*/ 170579 w 757401"/>
                    <a:gd name="connsiteY8" fmla="*/ 332504 h 33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401" h="332586">
                      <a:moveTo>
                        <a:pt x="170579" y="332504"/>
                      </a:moveTo>
                      <a:cubicBezTo>
                        <a:pt x="79139" y="335362"/>
                        <a:pt x="2939" y="262972"/>
                        <a:pt x="82" y="170579"/>
                      </a:cubicBezTo>
                      <a:cubicBezTo>
                        <a:pt x="-2776" y="79139"/>
                        <a:pt x="69614" y="2939"/>
                        <a:pt x="162007" y="82"/>
                      </a:cubicBezTo>
                      <a:cubicBezTo>
                        <a:pt x="164864" y="82"/>
                        <a:pt x="167722" y="82"/>
                        <a:pt x="170579" y="82"/>
                      </a:cubicBezTo>
                      <a:lnTo>
                        <a:pt x="586822" y="82"/>
                      </a:lnTo>
                      <a:cubicBezTo>
                        <a:pt x="678262" y="-2776"/>
                        <a:pt x="754462" y="69614"/>
                        <a:pt x="757319" y="162007"/>
                      </a:cubicBezTo>
                      <a:cubicBezTo>
                        <a:pt x="760177" y="253447"/>
                        <a:pt x="687787" y="329647"/>
                        <a:pt x="595394" y="332504"/>
                      </a:cubicBezTo>
                      <a:cubicBezTo>
                        <a:pt x="592537" y="332504"/>
                        <a:pt x="589679" y="332504"/>
                        <a:pt x="586822" y="332504"/>
                      </a:cubicBezTo>
                      <a:lnTo>
                        <a:pt x="170579" y="332504"/>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7673945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5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40" name="Graphic 139">
            <a:extLst>
              <a:ext uri="{FF2B5EF4-FFF2-40B4-BE49-F238E27FC236}">
                <a16:creationId xmlns:a16="http://schemas.microsoft.com/office/drawing/2014/main" id="{9594E383-8621-CCDB-92A8-FA192AC45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323" y="1281747"/>
            <a:ext cx="11450194" cy="4800599"/>
          </a:xfrm>
          <a:prstGeom prst="rect">
            <a:avLst/>
          </a:prstGeom>
        </p:spPr>
      </p:pic>
      <p:sp>
        <p:nvSpPr>
          <p:cNvPr id="26" name="Rounded Rectangle 5">
            <a:extLst>
              <a:ext uri="{FF2B5EF4-FFF2-40B4-BE49-F238E27FC236}">
                <a16:creationId xmlns:a16="http://schemas.microsoft.com/office/drawing/2014/main" id="{A3F75C42-EE64-5EC6-A2DB-1341B4710FD7}"/>
              </a:ext>
            </a:extLst>
          </p:cNvPr>
          <p:cNvSpPr/>
          <p:nvPr/>
        </p:nvSpPr>
        <p:spPr>
          <a:xfrm>
            <a:off x="5182658" y="1359144"/>
            <a:ext cx="6461132" cy="4485864"/>
          </a:xfrm>
          <a:prstGeom prst="roundRect">
            <a:avLst>
              <a:gd name="adj" fmla="val 2649"/>
            </a:avLst>
          </a:prstGeom>
          <a:solidFill>
            <a:schemeClr val="bg1"/>
          </a:solidFill>
          <a:ln w="6350">
            <a:solidFill>
              <a:schemeClr val="accent1">
                <a:shade val="15000"/>
                <a:alpha val="20117"/>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DFD7937-E80B-1144-436A-7EAE978C06FB}"/>
              </a:ext>
            </a:extLst>
          </p:cNvPr>
          <p:cNvSpPr>
            <a:spLocks noGrp="1"/>
          </p:cNvSpPr>
          <p:nvPr>
            <p:ph type="title"/>
          </p:nvPr>
        </p:nvSpPr>
        <p:spPr>
          <a:xfrm>
            <a:off x="366324" y="501235"/>
            <a:ext cx="2971692" cy="489365"/>
          </a:xfrm>
        </p:spPr>
        <p:txBody>
          <a:bodyPr/>
          <a:lstStyle/>
          <a:p>
            <a:r>
              <a:rPr lang="en">
                <a:latin typeface="Spezia Medium"/>
                <a:cs typeface="Spezia Medium"/>
              </a:rPr>
              <a:t>A Look Ahead</a:t>
            </a:r>
            <a:endParaRPr lang="en"/>
          </a:p>
        </p:txBody>
      </p:sp>
      <p:pic>
        <p:nvPicPr>
          <p:cNvPr id="162" name="Picture 161" descr="A group of people standing on a bridge with buildings and planets&#10;&#10;Description automatically generated">
            <a:extLst>
              <a:ext uri="{FF2B5EF4-FFF2-40B4-BE49-F238E27FC236}">
                <a16:creationId xmlns:a16="http://schemas.microsoft.com/office/drawing/2014/main" id="{9956FED7-AF80-828F-1185-8E4F16B54ADD}"/>
              </a:ext>
            </a:extLst>
          </p:cNvPr>
          <p:cNvPicPr>
            <a:picLocks noChangeAspect="1"/>
          </p:cNvPicPr>
          <p:nvPr/>
        </p:nvPicPr>
        <p:blipFill rotWithShape="1">
          <a:blip r:embed="rId5"/>
          <a:srcRect t="598" r="2038" b="13291"/>
          <a:stretch/>
        </p:blipFill>
        <p:spPr>
          <a:xfrm>
            <a:off x="597638" y="1503520"/>
            <a:ext cx="4060860" cy="4341488"/>
          </a:xfrm>
          <a:prstGeom prst="roundRect">
            <a:avLst>
              <a:gd name="adj" fmla="val 3253"/>
            </a:avLst>
          </a:prstGeom>
        </p:spPr>
      </p:pic>
      <p:grpSp>
        <p:nvGrpSpPr>
          <p:cNvPr id="201" name="Group 200">
            <a:extLst>
              <a:ext uri="{FF2B5EF4-FFF2-40B4-BE49-F238E27FC236}">
                <a16:creationId xmlns:a16="http://schemas.microsoft.com/office/drawing/2014/main" id="{CA8B3C05-0B66-9C9C-ED54-DE1681CEC708}"/>
              </a:ext>
            </a:extLst>
          </p:cNvPr>
          <p:cNvGrpSpPr/>
          <p:nvPr/>
        </p:nvGrpSpPr>
        <p:grpSpPr>
          <a:xfrm>
            <a:off x="5377404" y="1500037"/>
            <a:ext cx="2914005" cy="2003756"/>
            <a:chOff x="5377404" y="1571923"/>
            <a:chExt cx="2914005" cy="2003756"/>
          </a:xfrm>
        </p:grpSpPr>
        <p:sp>
          <p:nvSpPr>
            <p:cNvPr id="159" name="Freeform 158">
              <a:extLst>
                <a:ext uri="{FF2B5EF4-FFF2-40B4-BE49-F238E27FC236}">
                  <a16:creationId xmlns:a16="http://schemas.microsoft.com/office/drawing/2014/main" id="{C15A0221-EB53-EC63-36AE-5D92D4CABC2F}"/>
                </a:ext>
              </a:extLst>
            </p:cNvPr>
            <p:cNvSpPr/>
            <p:nvPr/>
          </p:nvSpPr>
          <p:spPr>
            <a:xfrm>
              <a:off x="5377404" y="1571923"/>
              <a:ext cx="2914005" cy="2003756"/>
            </a:xfrm>
            <a:custGeom>
              <a:avLst/>
              <a:gdLst>
                <a:gd name="connsiteX0" fmla="*/ 94463 w 3205405"/>
                <a:gd name="connsiteY0" fmla="*/ 0 h 2204132"/>
                <a:gd name="connsiteX1" fmla="*/ 749372 w 3205405"/>
                <a:gd name="connsiteY1" fmla="*/ 0 h 2204132"/>
                <a:gd name="connsiteX2" fmla="*/ 2456033 w 3205405"/>
                <a:gd name="connsiteY2" fmla="*/ 0 h 2204132"/>
                <a:gd name="connsiteX3" fmla="*/ 3110942 w 3205405"/>
                <a:gd name="connsiteY3" fmla="*/ 0 h 2204132"/>
                <a:gd name="connsiteX4" fmla="*/ 3205405 w 3205405"/>
                <a:gd name="connsiteY4" fmla="*/ 94463 h 2204132"/>
                <a:gd name="connsiteX5" fmla="*/ 3205405 w 3205405"/>
                <a:gd name="connsiteY5" fmla="*/ 1605868 h 2204132"/>
                <a:gd name="connsiteX6" fmla="*/ 3110942 w 3205405"/>
                <a:gd name="connsiteY6" fmla="*/ 1700331 h 2204132"/>
                <a:gd name="connsiteX7" fmla="*/ 2796066 w 3205405"/>
                <a:gd name="connsiteY7" fmla="*/ 1700331 h 2204132"/>
                <a:gd name="connsiteX8" fmla="*/ 2701603 w 3205405"/>
                <a:gd name="connsiteY8" fmla="*/ 1794793 h 2204132"/>
                <a:gd name="connsiteX9" fmla="*/ 2701603 w 3205405"/>
                <a:gd name="connsiteY9" fmla="*/ 2109669 h 2204132"/>
                <a:gd name="connsiteX10" fmla="*/ 2607141 w 3205405"/>
                <a:gd name="connsiteY10" fmla="*/ 2204132 h 2204132"/>
                <a:gd name="connsiteX11" fmla="*/ 1952231 w 3205405"/>
                <a:gd name="connsiteY11" fmla="*/ 2204132 h 2204132"/>
                <a:gd name="connsiteX12" fmla="*/ 749372 w 3205405"/>
                <a:gd name="connsiteY12" fmla="*/ 2204132 h 2204132"/>
                <a:gd name="connsiteX13" fmla="*/ 94463 w 3205405"/>
                <a:gd name="connsiteY13" fmla="*/ 2204132 h 2204132"/>
                <a:gd name="connsiteX14" fmla="*/ 0 w 3205405"/>
                <a:gd name="connsiteY14" fmla="*/ 2109669 h 2204132"/>
                <a:gd name="connsiteX15" fmla="*/ 0 w 3205405"/>
                <a:gd name="connsiteY15" fmla="*/ 94463 h 2204132"/>
                <a:gd name="connsiteX16" fmla="*/ 94463 w 3205405"/>
                <a:gd name="connsiteY16" fmla="*/ 0 h 2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405" h="2204132">
                  <a:moveTo>
                    <a:pt x="94463" y="0"/>
                  </a:moveTo>
                  <a:lnTo>
                    <a:pt x="749372" y="0"/>
                  </a:lnTo>
                  <a:lnTo>
                    <a:pt x="2456033" y="0"/>
                  </a:lnTo>
                  <a:lnTo>
                    <a:pt x="3110942" y="0"/>
                  </a:lnTo>
                  <a:cubicBezTo>
                    <a:pt x="3163109" y="0"/>
                    <a:pt x="3205405" y="42293"/>
                    <a:pt x="3205405" y="94463"/>
                  </a:cubicBezTo>
                  <a:lnTo>
                    <a:pt x="3205405" y="1605868"/>
                  </a:lnTo>
                  <a:cubicBezTo>
                    <a:pt x="3205405" y="1658035"/>
                    <a:pt x="3163109" y="1700331"/>
                    <a:pt x="3110942" y="1700331"/>
                  </a:cubicBezTo>
                  <a:lnTo>
                    <a:pt x="2796066" y="1700331"/>
                  </a:lnTo>
                  <a:cubicBezTo>
                    <a:pt x="2743899" y="1700331"/>
                    <a:pt x="2701603" y="1742626"/>
                    <a:pt x="2701603" y="1794793"/>
                  </a:cubicBezTo>
                  <a:lnTo>
                    <a:pt x="2701603" y="2109669"/>
                  </a:lnTo>
                  <a:cubicBezTo>
                    <a:pt x="2701603" y="2161836"/>
                    <a:pt x="2659307" y="2204132"/>
                    <a:pt x="2607141" y="2204132"/>
                  </a:cubicBezTo>
                  <a:lnTo>
                    <a:pt x="1952231" y="2204132"/>
                  </a:lnTo>
                  <a:lnTo>
                    <a:pt x="749372" y="2204132"/>
                  </a:lnTo>
                  <a:lnTo>
                    <a:pt x="94463" y="2204132"/>
                  </a:lnTo>
                  <a:cubicBezTo>
                    <a:pt x="42293" y="2204132"/>
                    <a:pt x="0" y="2161836"/>
                    <a:pt x="0" y="2109669"/>
                  </a:cubicBezTo>
                  <a:lnTo>
                    <a:pt x="0" y="94463"/>
                  </a:lnTo>
                  <a:cubicBezTo>
                    <a:pt x="0" y="42293"/>
                    <a:pt x="42293" y="0"/>
                    <a:pt x="94463" y="0"/>
                  </a:cubicBezTo>
                  <a:close/>
                </a:path>
              </a:pathLst>
            </a:custGeom>
            <a:solidFill>
              <a:srgbClr val="F2F4F8"/>
            </a:solidFill>
            <a:ln w="9525" cap="flat">
              <a:noFill/>
              <a:prstDash val="solid"/>
              <a:miter/>
            </a:ln>
          </p:spPr>
          <p:txBody>
            <a:bodyPr wrap="square" rtlCol="0" anchor="ctr">
              <a:noAutofit/>
            </a:bodyPr>
            <a:lstStyle/>
            <a:p>
              <a:endParaRPr lang="en-US"/>
            </a:p>
          </p:txBody>
        </p:sp>
        <p:sp>
          <p:nvSpPr>
            <p:cNvPr id="58" name="TextBox 57">
              <a:extLst>
                <a:ext uri="{FF2B5EF4-FFF2-40B4-BE49-F238E27FC236}">
                  <a16:creationId xmlns:a16="http://schemas.microsoft.com/office/drawing/2014/main" id="{C2ECBA01-B5F2-92FC-60AE-19A63994C63C}"/>
                </a:ext>
              </a:extLst>
            </p:cNvPr>
            <p:cNvSpPr txBox="1"/>
            <p:nvPr/>
          </p:nvSpPr>
          <p:spPr>
            <a:xfrm>
              <a:off x="5589071" y="1733501"/>
              <a:ext cx="2520779" cy="584775"/>
            </a:xfrm>
            <a:prstGeom prst="rect">
              <a:avLst/>
            </a:prstGeom>
            <a:noFill/>
          </p:spPr>
          <p:txBody>
            <a:bodyPr wrap="square" lIns="91440" tIns="45720" rIns="91440" bIns="45720" rtlCol="0" anchor="t">
              <a:spAutoFit/>
            </a:bodyPr>
            <a:lstStyle/>
            <a:p>
              <a:r>
                <a:rPr lang="en-US" sz="1600">
                  <a:latin typeface="Spezia Medium"/>
                  <a:cs typeface="Spezia Medium"/>
                </a:rPr>
                <a:t>Further releases of </a:t>
              </a:r>
              <a:r>
                <a:rPr lang="en-US" sz="1600" err="1">
                  <a:latin typeface="Spezia Medium"/>
                  <a:cs typeface="Spezia Medium"/>
                </a:rPr>
                <a:t>sparsified</a:t>
              </a:r>
              <a:r>
                <a:rPr lang="en-US" sz="1600">
                  <a:latin typeface="Spezia Medium"/>
                  <a:cs typeface="Spezia Medium"/>
                </a:rPr>
                <a:t> LLMs</a:t>
              </a:r>
            </a:p>
          </p:txBody>
        </p:sp>
        <p:sp>
          <p:nvSpPr>
            <p:cNvPr id="166" name="TextBox 165">
              <a:extLst>
                <a:ext uri="{FF2B5EF4-FFF2-40B4-BE49-F238E27FC236}">
                  <a16:creationId xmlns:a16="http://schemas.microsoft.com/office/drawing/2014/main" id="{7F283D42-F24E-2993-4FA2-F100F2CB6235}"/>
                </a:ext>
              </a:extLst>
            </p:cNvPr>
            <p:cNvSpPr txBox="1"/>
            <p:nvPr/>
          </p:nvSpPr>
          <p:spPr>
            <a:xfrm>
              <a:off x="5589071" y="2457535"/>
              <a:ext cx="2520779" cy="646331"/>
            </a:xfrm>
            <a:prstGeom prst="rect">
              <a:avLst/>
            </a:prstGeom>
            <a:noFill/>
          </p:spPr>
          <p:txBody>
            <a:bodyPr wrap="square" lIns="91440" tIns="45720" rIns="91440" bIns="45720" rtlCol="0" anchor="t">
              <a:spAutoFit/>
            </a:bodyPr>
            <a:lstStyle/>
            <a:p>
              <a:r>
                <a:rPr lang="en-US" sz="1200">
                  <a:latin typeface="Spezia"/>
                  <a:cs typeface="Spezia"/>
                  <a:sym typeface="Arial"/>
                </a:rPr>
                <a:t>We'll continue to </a:t>
              </a:r>
              <a:r>
                <a:rPr lang="en-US" sz="1200" err="1">
                  <a:latin typeface="Spezia"/>
                  <a:cs typeface="Spezia"/>
                  <a:sym typeface="Arial"/>
                </a:rPr>
                <a:t>sparsify</a:t>
              </a:r>
              <a:r>
                <a:rPr lang="en-US" sz="1200">
                  <a:latin typeface="Spezia"/>
                  <a:cs typeface="Spezia"/>
                  <a:sym typeface="Arial"/>
                </a:rPr>
                <a:t> larger models, the latest architectures, and new domains.</a:t>
              </a:r>
              <a:endParaRPr lang="en-US"/>
            </a:p>
          </p:txBody>
        </p:sp>
        <p:grpSp>
          <p:nvGrpSpPr>
            <p:cNvPr id="179" name="Group 178">
              <a:extLst>
                <a:ext uri="{FF2B5EF4-FFF2-40B4-BE49-F238E27FC236}">
                  <a16:creationId xmlns:a16="http://schemas.microsoft.com/office/drawing/2014/main" id="{952F0DEC-4D23-5478-AC6C-254F2D6E60BB}"/>
                </a:ext>
              </a:extLst>
            </p:cNvPr>
            <p:cNvGrpSpPr/>
            <p:nvPr/>
          </p:nvGrpSpPr>
          <p:grpSpPr>
            <a:xfrm>
              <a:off x="7903120" y="3187391"/>
              <a:ext cx="388289" cy="388288"/>
              <a:chOff x="7936372" y="3190876"/>
              <a:chExt cx="388289" cy="388288"/>
            </a:xfrm>
          </p:grpSpPr>
          <p:sp>
            <p:nvSpPr>
              <p:cNvPr id="52" name="Rounded Rectangle 40">
                <a:extLst>
                  <a:ext uri="{FF2B5EF4-FFF2-40B4-BE49-F238E27FC236}">
                    <a16:creationId xmlns:a16="http://schemas.microsoft.com/office/drawing/2014/main" id="{C38A8475-F501-A384-E27F-88B929B424A9}"/>
                  </a:ext>
                </a:extLst>
              </p:cNvPr>
              <p:cNvSpPr/>
              <p:nvPr/>
            </p:nvSpPr>
            <p:spPr>
              <a:xfrm>
                <a:off x="7936372" y="3190876"/>
                <a:ext cx="388289" cy="388288"/>
              </a:xfrm>
              <a:prstGeom prst="roundRect">
                <a:avLst/>
              </a:prstGeom>
              <a:solidFill>
                <a:srgbClr val="03C883"/>
              </a:solidFill>
              <a:ln w="9525" cap="flat">
                <a:noFill/>
                <a:prstDash val="solid"/>
                <a:miter/>
              </a:ln>
            </p:spPr>
            <p:txBody>
              <a:bodyPr rtlCol="0" anchor="ctr"/>
              <a:lstStyle/>
              <a:p>
                <a:endParaRPr lang="en-US"/>
              </a:p>
            </p:txBody>
          </p:sp>
          <p:grpSp>
            <p:nvGrpSpPr>
              <p:cNvPr id="173" name="Group 172">
                <a:extLst>
                  <a:ext uri="{FF2B5EF4-FFF2-40B4-BE49-F238E27FC236}">
                    <a16:creationId xmlns:a16="http://schemas.microsoft.com/office/drawing/2014/main" id="{F506FD2B-50FB-D028-3DA1-51C1E5EF9FBE}"/>
                  </a:ext>
                </a:extLst>
              </p:cNvPr>
              <p:cNvGrpSpPr/>
              <p:nvPr/>
            </p:nvGrpSpPr>
            <p:grpSpPr>
              <a:xfrm>
                <a:off x="8071477" y="3325981"/>
                <a:ext cx="118079" cy="118079"/>
                <a:chOff x="8284082" y="3081427"/>
                <a:chExt cx="118079" cy="118079"/>
              </a:xfrm>
            </p:grpSpPr>
            <p:sp>
              <p:nvSpPr>
                <p:cNvPr id="174" name="Freeform 35">
                  <a:extLst>
                    <a:ext uri="{FF2B5EF4-FFF2-40B4-BE49-F238E27FC236}">
                      <a16:creationId xmlns:a16="http://schemas.microsoft.com/office/drawing/2014/main" id="{51E6CE4D-3229-D6B0-FCE6-7FFB0C8EC004}"/>
                    </a:ext>
                  </a:extLst>
                </p:cNvPr>
                <p:cNvSpPr/>
                <p:nvPr/>
              </p:nvSpPr>
              <p:spPr>
                <a:xfrm>
                  <a:off x="8284082" y="3140506"/>
                  <a:ext cx="118079" cy="7872"/>
                </a:xfrm>
                <a:custGeom>
                  <a:avLst/>
                  <a:gdLst>
                    <a:gd name="connsiteX0" fmla="*/ 142875 w 142875"/>
                    <a:gd name="connsiteY0" fmla="*/ 0 h 9525"/>
                    <a:gd name="connsiteX1" fmla="*/ 0 w 142875"/>
                    <a:gd name="connsiteY1" fmla="*/ 0 h 9525"/>
                  </a:gdLst>
                  <a:ahLst/>
                  <a:cxnLst>
                    <a:cxn ang="0">
                      <a:pos x="connsiteX0" y="connsiteY0"/>
                    </a:cxn>
                    <a:cxn ang="0">
                      <a:pos x="connsiteX1" y="connsiteY1"/>
                    </a:cxn>
                  </a:cxnLst>
                  <a:rect l="l" t="t" r="r" b="b"/>
                  <a:pathLst>
                    <a:path w="142875" h="9525">
                      <a:moveTo>
                        <a:pt x="142875" y="0"/>
                      </a:moveTo>
                      <a:lnTo>
                        <a:pt x="0" y="0"/>
                      </a:lnTo>
                    </a:path>
                  </a:pathLst>
                </a:custGeom>
                <a:noFill/>
                <a:ln w="23813" cap="rnd">
                  <a:solidFill>
                    <a:srgbClr val="0D131C"/>
                  </a:solidFill>
                  <a:prstDash val="solid"/>
                  <a:round/>
                </a:ln>
              </p:spPr>
              <p:txBody>
                <a:bodyPr rtlCol="0" anchor="ctr"/>
                <a:lstStyle/>
                <a:p>
                  <a:endParaRPr lang="en-US"/>
                </a:p>
              </p:txBody>
            </p:sp>
            <p:sp>
              <p:nvSpPr>
                <p:cNvPr id="175" name="Freeform 36">
                  <a:extLst>
                    <a:ext uri="{FF2B5EF4-FFF2-40B4-BE49-F238E27FC236}">
                      <a16:creationId xmlns:a16="http://schemas.microsoft.com/office/drawing/2014/main" id="{FE3AA8BD-65E9-746B-C0E2-D7B67C9EBB24}"/>
                    </a:ext>
                  </a:extLst>
                </p:cNvPr>
                <p:cNvSpPr/>
                <p:nvPr/>
              </p:nvSpPr>
              <p:spPr>
                <a:xfrm>
                  <a:off x="8343122" y="3081427"/>
                  <a:ext cx="59039" cy="118079"/>
                </a:xfrm>
                <a:custGeom>
                  <a:avLst/>
                  <a:gdLst>
                    <a:gd name="connsiteX0" fmla="*/ 0 w 71437"/>
                    <a:gd name="connsiteY0" fmla="*/ 0 h 142875"/>
                    <a:gd name="connsiteX1" fmla="*/ 71438 w 71437"/>
                    <a:gd name="connsiteY1" fmla="*/ 71438 h 142875"/>
                    <a:gd name="connsiteX2" fmla="*/ 0 w 71437"/>
                    <a:gd name="connsiteY2" fmla="*/ 142875 h 142875"/>
                  </a:gdLst>
                  <a:ahLst/>
                  <a:cxnLst>
                    <a:cxn ang="0">
                      <a:pos x="connsiteX0" y="connsiteY0"/>
                    </a:cxn>
                    <a:cxn ang="0">
                      <a:pos x="connsiteX1" y="connsiteY1"/>
                    </a:cxn>
                    <a:cxn ang="0">
                      <a:pos x="connsiteX2" y="connsiteY2"/>
                    </a:cxn>
                  </a:cxnLst>
                  <a:rect l="l" t="t" r="r" b="b"/>
                  <a:pathLst>
                    <a:path w="71437" h="142875">
                      <a:moveTo>
                        <a:pt x="0" y="0"/>
                      </a:moveTo>
                      <a:lnTo>
                        <a:pt x="71438" y="71438"/>
                      </a:lnTo>
                      <a:lnTo>
                        <a:pt x="0" y="142875"/>
                      </a:lnTo>
                    </a:path>
                  </a:pathLst>
                </a:custGeom>
                <a:noFill/>
                <a:ln w="23813" cap="rnd">
                  <a:solidFill>
                    <a:srgbClr val="0D131C"/>
                  </a:solidFill>
                  <a:prstDash val="solid"/>
                  <a:round/>
                </a:ln>
              </p:spPr>
              <p:txBody>
                <a:bodyPr rtlCol="0" anchor="ctr"/>
                <a:lstStyle/>
                <a:p>
                  <a:endParaRPr lang="en-US"/>
                </a:p>
              </p:txBody>
            </p:sp>
          </p:grpSp>
        </p:grpSp>
      </p:grpSp>
      <p:grpSp>
        <p:nvGrpSpPr>
          <p:cNvPr id="202" name="Group 201">
            <a:extLst>
              <a:ext uri="{FF2B5EF4-FFF2-40B4-BE49-F238E27FC236}">
                <a16:creationId xmlns:a16="http://schemas.microsoft.com/office/drawing/2014/main" id="{C5D78C80-7DCE-894B-243A-7EF82557239F}"/>
              </a:ext>
            </a:extLst>
          </p:cNvPr>
          <p:cNvGrpSpPr/>
          <p:nvPr/>
        </p:nvGrpSpPr>
        <p:grpSpPr>
          <a:xfrm>
            <a:off x="8559398" y="1500037"/>
            <a:ext cx="2914005" cy="2003756"/>
            <a:chOff x="8559398" y="1571923"/>
            <a:chExt cx="2914005" cy="2003756"/>
          </a:xfrm>
        </p:grpSpPr>
        <p:sp>
          <p:nvSpPr>
            <p:cNvPr id="158" name="Freeform 157">
              <a:extLst>
                <a:ext uri="{FF2B5EF4-FFF2-40B4-BE49-F238E27FC236}">
                  <a16:creationId xmlns:a16="http://schemas.microsoft.com/office/drawing/2014/main" id="{1ADDD9F1-77AD-1061-4748-9D01289BBE1C}"/>
                </a:ext>
              </a:extLst>
            </p:cNvPr>
            <p:cNvSpPr/>
            <p:nvPr/>
          </p:nvSpPr>
          <p:spPr>
            <a:xfrm>
              <a:off x="8559398" y="1571923"/>
              <a:ext cx="2914005" cy="2003756"/>
            </a:xfrm>
            <a:custGeom>
              <a:avLst/>
              <a:gdLst>
                <a:gd name="connsiteX0" fmla="*/ 94463 w 3205405"/>
                <a:gd name="connsiteY0" fmla="*/ 0 h 2204132"/>
                <a:gd name="connsiteX1" fmla="*/ 749372 w 3205405"/>
                <a:gd name="connsiteY1" fmla="*/ 0 h 2204132"/>
                <a:gd name="connsiteX2" fmla="*/ 2456033 w 3205405"/>
                <a:gd name="connsiteY2" fmla="*/ 0 h 2204132"/>
                <a:gd name="connsiteX3" fmla="*/ 3110942 w 3205405"/>
                <a:gd name="connsiteY3" fmla="*/ 0 h 2204132"/>
                <a:gd name="connsiteX4" fmla="*/ 3205405 w 3205405"/>
                <a:gd name="connsiteY4" fmla="*/ 94463 h 2204132"/>
                <a:gd name="connsiteX5" fmla="*/ 3205405 w 3205405"/>
                <a:gd name="connsiteY5" fmla="*/ 1605868 h 2204132"/>
                <a:gd name="connsiteX6" fmla="*/ 3110942 w 3205405"/>
                <a:gd name="connsiteY6" fmla="*/ 1700331 h 2204132"/>
                <a:gd name="connsiteX7" fmla="*/ 2796066 w 3205405"/>
                <a:gd name="connsiteY7" fmla="*/ 1700331 h 2204132"/>
                <a:gd name="connsiteX8" fmla="*/ 2701603 w 3205405"/>
                <a:gd name="connsiteY8" fmla="*/ 1794793 h 2204132"/>
                <a:gd name="connsiteX9" fmla="*/ 2701603 w 3205405"/>
                <a:gd name="connsiteY9" fmla="*/ 2109669 h 2204132"/>
                <a:gd name="connsiteX10" fmla="*/ 2607141 w 3205405"/>
                <a:gd name="connsiteY10" fmla="*/ 2204132 h 2204132"/>
                <a:gd name="connsiteX11" fmla="*/ 1952231 w 3205405"/>
                <a:gd name="connsiteY11" fmla="*/ 2204132 h 2204132"/>
                <a:gd name="connsiteX12" fmla="*/ 749372 w 3205405"/>
                <a:gd name="connsiteY12" fmla="*/ 2204132 h 2204132"/>
                <a:gd name="connsiteX13" fmla="*/ 94463 w 3205405"/>
                <a:gd name="connsiteY13" fmla="*/ 2204132 h 2204132"/>
                <a:gd name="connsiteX14" fmla="*/ 0 w 3205405"/>
                <a:gd name="connsiteY14" fmla="*/ 2109669 h 2204132"/>
                <a:gd name="connsiteX15" fmla="*/ 0 w 3205405"/>
                <a:gd name="connsiteY15" fmla="*/ 94463 h 2204132"/>
                <a:gd name="connsiteX16" fmla="*/ 94463 w 3205405"/>
                <a:gd name="connsiteY16" fmla="*/ 0 h 2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405" h="2204132">
                  <a:moveTo>
                    <a:pt x="94463" y="0"/>
                  </a:moveTo>
                  <a:lnTo>
                    <a:pt x="749372" y="0"/>
                  </a:lnTo>
                  <a:lnTo>
                    <a:pt x="2456033" y="0"/>
                  </a:lnTo>
                  <a:lnTo>
                    <a:pt x="3110942" y="0"/>
                  </a:lnTo>
                  <a:cubicBezTo>
                    <a:pt x="3163109" y="0"/>
                    <a:pt x="3205405" y="42293"/>
                    <a:pt x="3205405" y="94463"/>
                  </a:cubicBezTo>
                  <a:lnTo>
                    <a:pt x="3205405" y="1605868"/>
                  </a:lnTo>
                  <a:cubicBezTo>
                    <a:pt x="3205405" y="1658035"/>
                    <a:pt x="3163109" y="1700331"/>
                    <a:pt x="3110942" y="1700331"/>
                  </a:cubicBezTo>
                  <a:lnTo>
                    <a:pt x="2796066" y="1700331"/>
                  </a:lnTo>
                  <a:cubicBezTo>
                    <a:pt x="2743899" y="1700331"/>
                    <a:pt x="2701603" y="1742626"/>
                    <a:pt x="2701603" y="1794793"/>
                  </a:cubicBezTo>
                  <a:lnTo>
                    <a:pt x="2701603" y="2109669"/>
                  </a:lnTo>
                  <a:cubicBezTo>
                    <a:pt x="2701603" y="2161836"/>
                    <a:pt x="2659307" y="2204132"/>
                    <a:pt x="2607141" y="2204132"/>
                  </a:cubicBezTo>
                  <a:lnTo>
                    <a:pt x="1952231" y="2204132"/>
                  </a:lnTo>
                  <a:lnTo>
                    <a:pt x="749372" y="2204132"/>
                  </a:lnTo>
                  <a:lnTo>
                    <a:pt x="94463" y="2204132"/>
                  </a:lnTo>
                  <a:cubicBezTo>
                    <a:pt x="42293" y="2204132"/>
                    <a:pt x="0" y="2161836"/>
                    <a:pt x="0" y="2109669"/>
                  </a:cubicBezTo>
                  <a:lnTo>
                    <a:pt x="0" y="94463"/>
                  </a:lnTo>
                  <a:cubicBezTo>
                    <a:pt x="0" y="42293"/>
                    <a:pt x="42293" y="0"/>
                    <a:pt x="94463" y="0"/>
                  </a:cubicBezTo>
                  <a:close/>
                </a:path>
              </a:pathLst>
            </a:custGeom>
            <a:solidFill>
              <a:srgbClr val="F2F4F8"/>
            </a:solidFill>
            <a:ln w="9525" cap="flat">
              <a:noFill/>
              <a:prstDash val="solid"/>
              <a:miter/>
            </a:ln>
          </p:spPr>
          <p:txBody>
            <a:bodyPr wrap="square" rtlCol="0" anchor="ctr">
              <a:noAutofit/>
            </a:bodyPr>
            <a:lstStyle/>
            <a:p>
              <a:endParaRPr lang="en-US"/>
            </a:p>
          </p:txBody>
        </p:sp>
        <p:sp>
          <p:nvSpPr>
            <p:cNvPr id="169" name="TextBox 168">
              <a:extLst>
                <a:ext uri="{FF2B5EF4-FFF2-40B4-BE49-F238E27FC236}">
                  <a16:creationId xmlns:a16="http://schemas.microsoft.com/office/drawing/2014/main" id="{6CD25C1F-54E9-3A7C-A88C-021A48950C45}"/>
                </a:ext>
              </a:extLst>
            </p:cNvPr>
            <p:cNvSpPr txBox="1"/>
            <p:nvPr/>
          </p:nvSpPr>
          <p:spPr>
            <a:xfrm>
              <a:off x="8773522" y="1733501"/>
              <a:ext cx="2520779" cy="584775"/>
            </a:xfrm>
            <a:prstGeom prst="rect">
              <a:avLst/>
            </a:prstGeom>
            <a:noFill/>
          </p:spPr>
          <p:txBody>
            <a:bodyPr wrap="square" lIns="91440" tIns="45720" rIns="91440" bIns="45720" rtlCol="0" anchor="t">
              <a:spAutoFit/>
            </a:bodyPr>
            <a:lstStyle/>
            <a:p>
              <a:r>
                <a:rPr lang="en-US" sz="1600">
                  <a:latin typeface="Spezia Medium"/>
                  <a:cs typeface="Spezia Medium"/>
                </a:rPr>
                <a:t>Increased </a:t>
              </a:r>
              <a:r>
                <a:rPr lang="en-US" sz="1600" err="1">
                  <a:latin typeface="Spezia Medium"/>
                  <a:cs typeface="Spezia Medium"/>
                </a:rPr>
                <a:t>sparsification</a:t>
              </a:r>
              <a:r>
                <a:rPr lang="en-US" sz="1600">
                  <a:latin typeface="Spezia Medium"/>
                  <a:cs typeface="Spezia Medium"/>
                </a:rPr>
                <a:t> levels</a:t>
              </a:r>
            </a:p>
          </p:txBody>
        </p:sp>
        <p:sp>
          <p:nvSpPr>
            <p:cNvPr id="170" name="TextBox 169">
              <a:extLst>
                <a:ext uri="{FF2B5EF4-FFF2-40B4-BE49-F238E27FC236}">
                  <a16:creationId xmlns:a16="http://schemas.microsoft.com/office/drawing/2014/main" id="{FA83F9F8-8C12-9D11-F29A-0A96DAA0573C}"/>
                </a:ext>
              </a:extLst>
            </p:cNvPr>
            <p:cNvSpPr txBox="1"/>
            <p:nvPr/>
          </p:nvSpPr>
          <p:spPr>
            <a:xfrm>
              <a:off x="8773522" y="2457535"/>
              <a:ext cx="2520779" cy="646331"/>
            </a:xfrm>
            <a:prstGeom prst="rect">
              <a:avLst/>
            </a:prstGeom>
            <a:noFill/>
          </p:spPr>
          <p:txBody>
            <a:bodyPr wrap="square" lIns="91440" tIns="45720" rIns="91440" bIns="45720" rtlCol="0" anchor="t">
              <a:spAutoFit/>
            </a:bodyPr>
            <a:lstStyle/>
            <a:p>
              <a:r>
                <a:rPr lang="en-US" sz="1200">
                  <a:solidFill>
                    <a:srgbClr val="0E161E"/>
                  </a:solidFill>
                  <a:latin typeface="Spezia"/>
                  <a:cs typeface="Spezia"/>
                </a:rPr>
                <a:t>We're pushing research to enable higher </a:t>
              </a:r>
              <a:r>
                <a:rPr lang="en-US" sz="1200" err="1">
                  <a:solidFill>
                    <a:srgbClr val="0E161E"/>
                  </a:solidFill>
                  <a:latin typeface="Spezia"/>
                  <a:cs typeface="Spezia"/>
                </a:rPr>
                <a:t>sparsities</a:t>
              </a:r>
              <a:r>
                <a:rPr lang="en-US" sz="1200">
                  <a:solidFill>
                    <a:srgbClr val="0E161E"/>
                  </a:solidFill>
                  <a:latin typeface="Spezia"/>
                  <a:cs typeface="Spezia"/>
                </a:rPr>
                <a:t>, further quantization, and new pathways.</a:t>
              </a:r>
            </a:p>
          </p:txBody>
        </p:sp>
        <p:grpSp>
          <p:nvGrpSpPr>
            <p:cNvPr id="180" name="Group 179">
              <a:extLst>
                <a:ext uri="{FF2B5EF4-FFF2-40B4-BE49-F238E27FC236}">
                  <a16:creationId xmlns:a16="http://schemas.microsoft.com/office/drawing/2014/main" id="{356D8235-1B54-01D2-8990-904CD4670E65}"/>
                </a:ext>
              </a:extLst>
            </p:cNvPr>
            <p:cNvGrpSpPr/>
            <p:nvPr/>
          </p:nvGrpSpPr>
          <p:grpSpPr>
            <a:xfrm>
              <a:off x="11085114" y="3187391"/>
              <a:ext cx="388289" cy="388288"/>
              <a:chOff x="7936372" y="3190876"/>
              <a:chExt cx="388289" cy="388288"/>
            </a:xfrm>
          </p:grpSpPr>
          <p:sp>
            <p:nvSpPr>
              <p:cNvPr id="181" name="Rounded Rectangle 40">
                <a:extLst>
                  <a:ext uri="{FF2B5EF4-FFF2-40B4-BE49-F238E27FC236}">
                    <a16:creationId xmlns:a16="http://schemas.microsoft.com/office/drawing/2014/main" id="{0B303544-3479-59C9-DB2E-09A950A374AE}"/>
                  </a:ext>
                </a:extLst>
              </p:cNvPr>
              <p:cNvSpPr/>
              <p:nvPr/>
            </p:nvSpPr>
            <p:spPr>
              <a:xfrm>
                <a:off x="7936372" y="3190876"/>
                <a:ext cx="388289" cy="388288"/>
              </a:xfrm>
              <a:prstGeom prst="roundRect">
                <a:avLst/>
              </a:prstGeom>
              <a:solidFill>
                <a:srgbClr val="FFC93F"/>
              </a:solidFill>
              <a:ln w="9525" cap="flat">
                <a:noFill/>
                <a:prstDash val="solid"/>
                <a:miter/>
              </a:ln>
            </p:spPr>
            <p:txBody>
              <a:bodyPr rtlCol="0" anchor="ctr"/>
              <a:lstStyle/>
              <a:p>
                <a:endParaRPr lang="en-US"/>
              </a:p>
            </p:txBody>
          </p:sp>
          <p:grpSp>
            <p:nvGrpSpPr>
              <p:cNvPr id="182" name="Group 181">
                <a:extLst>
                  <a:ext uri="{FF2B5EF4-FFF2-40B4-BE49-F238E27FC236}">
                    <a16:creationId xmlns:a16="http://schemas.microsoft.com/office/drawing/2014/main" id="{E45EB1DA-9453-B81B-A041-62A8B3A014CC}"/>
                  </a:ext>
                </a:extLst>
              </p:cNvPr>
              <p:cNvGrpSpPr/>
              <p:nvPr/>
            </p:nvGrpSpPr>
            <p:grpSpPr>
              <a:xfrm>
                <a:off x="8071477" y="3325981"/>
                <a:ext cx="118079" cy="118079"/>
                <a:chOff x="8284082" y="3081427"/>
                <a:chExt cx="118079" cy="118079"/>
              </a:xfrm>
            </p:grpSpPr>
            <p:sp>
              <p:nvSpPr>
                <p:cNvPr id="183" name="Freeform 35">
                  <a:extLst>
                    <a:ext uri="{FF2B5EF4-FFF2-40B4-BE49-F238E27FC236}">
                      <a16:creationId xmlns:a16="http://schemas.microsoft.com/office/drawing/2014/main" id="{6CDED297-169B-C8B4-D12A-DD08509150A1}"/>
                    </a:ext>
                  </a:extLst>
                </p:cNvPr>
                <p:cNvSpPr/>
                <p:nvPr/>
              </p:nvSpPr>
              <p:spPr>
                <a:xfrm>
                  <a:off x="8284082" y="3140506"/>
                  <a:ext cx="118079" cy="7872"/>
                </a:xfrm>
                <a:custGeom>
                  <a:avLst/>
                  <a:gdLst>
                    <a:gd name="connsiteX0" fmla="*/ 142875 w 142875"/>
                    <a:gd name="connsiteY0" fmla="*/ 0 h 9525"/>
                    <a:gd name="connsiteX1" fmla="*/ 0 w 142875"/>
                    <a:gd name="connsiteY1" fmla="*/ 0 h 9525"/>
                  </a:gdLst>
                  <a:ahLst/>
                  <a:cxnLst>
                    <a:cxn ang="0">
                      <a:pos x="connsiteX0" y="connsiteY0"/>
                    </a:cxn>
                    <a:cxn ang="0">
                      <a:pos x="connsiteX1" y="connsiteY1"/>
                    </a:cxn>
                  </a:cxnLst>
                  <a:rect l="l" t="t" r="r" b="b"/>
                  <a:pathLst>
                    <a:path w="142875" h="9525">
                      <a:moveTo>
                        <a:pt x="142875" y="0"/>
                      </a:moveTo>
                      <a:lnTo>
                        <a:pt x="0" y="0"/>
                      </a:lnTo>
                    </a:path>
                  </a:pathLst>
                </a:custGeom>
                <a:noFill/>
                <a:ln w="23813" cap="rnd">
                  <a:solidFill>
                    <a:srgbClr val="0D131C"/>
                  </a:solidFill>
                  <a:prstDash val="solid"/>
                  <a:round/>
                </a:ln>
              </p:spPr>
              <p:txBody>
                <a:bodyPr rtlCol="0" anchor="ctr"/>
                <a:lstStyle/>
                <a:p>
                  <a:endParaRPr lang="en-US"/>
                </a:p>
              </p:txBody>
            </p:sp>
            <p:sp>
              <p:nvSpPr>
                <p:cNvPr id="184" name="Freeform 36">
                  <a:extLst>
                    <a:ext uri="{FF2B5EF4-FFF2-40B4-BE49-F238E27FC236}">
                      <a16:creationId xmlns:a16="http://schemas.microsoft.com/office/drawing/2014/main" id="{906729E2-CA33-8DAC-F509-16520EBDAA04}"/>
                    </a:ext>
                  </a:extLst>
                </p:cNvPr>
                <p:cNvSpPr/>
                <p:nvPr/>
              </p:nvSpPr>
              <p:spPr>
                <a:xfrm>
                  <a:off x="8343122" y="3081427"/>
                  <a:ext cx="59039" cy="118079"/>
                </a:xfrm>
                <a:custGeom>
                  <a:avLst/>
                  <a:gdLst>
                    <a:gd name="connsiteX0" fmla="*/ 0 w 71437"/>
                    <a:gd name="connsiteY0" fmla="*/ 0 h 142875"/>
                    <a:gd name="connsiteX1" fmla="*/ 71438 w 71437"/>
                    <a:gd name="connsiteY1" fmla="*/ 71438 h 142875"/>
                    <a:gd name="connsiteX2" fmla="*/ 0 w 71437"/>
                    <a:gd name="connsiteY2" fmla="*/ 142875 h 142875"/>
                  </a:gdLst>
                  <a:ahLst/>
                  <a:cxnLst>
                    <a:cxn ang="0">
                      <a:pos x="connsiteX0" y="connsiteY0"/>
                    </a:cxn>
                    <a:cxn ang="0">
                      <a:pos x="connsiteX1" y="connsiteY1"/>
                    </a:cxn>
                    <a:cxn ang="0">
                      <a:pos x="connsiteX2" y="connsiteY2"/>
                    </a:cxn>
                  </a:cxnLst>
                  <a:rect l="l" t="t" r="r" b="b"/>
                  <a:pathLst>
                    <a:path w="71437" h="142875">
                      <a:moveTo>
                        <a:pt x="0" y="0"/>
                      </a:moveTo>
                      <a:lnTo>
                        <a:pt x="71438" y="71438"/>
                      </a:lnTo>
                      <a:lnTo>
                        <a:pt x="0" y="142875"/>
                      </a:lnTo>
                    </a:path>
                  </a:pathLst>
                </a:custGeom>
                <a:noFill/>
                <a:ln w="23813" cap="rnd">
                  <a:solidFill>
                    <a:srgbClr val="0D131C"/>
                  </a:solidFill>
                  <a:prstDash val="solid"/>
                  <a:round/>
                </a:ln>
              </p:spPr>
              <p:txBody>
                <a:bodyPr rtlCol="0" anchor="ctr"/>
                <a:lstStyle/>
                <a:p>
                  <a:endParaRPr lang="en-US"/>
                </a:p>
              </p:txBody>
            </p:sp>
          </p:grpSp>
        </p:grpSp>
      </p:grpSp>
      <p:grpSp>
        <p:nvGrpSpPr>
          <p:cNvPr id="203" name="Group 202">
            <a:extLst>
              <a:ext uri="{FF2B5EF4-FFF2-40B4-BE49-F238E27FC236}">
                <a16:creationId xmlns:a16="http://schemas.microsoft.com/office/drawing/2014/main" id="{27028F56-A0EF-0D1F-5A89-891C7CAF5D7B}"/>
              </a:ext>
            </a:extLst>
          </p:cNvPr>
          <p:cNvGrpSpPr/>
          <p:nvPr/>
        </p:nvGrpSpPr>
        <p:grpSpPr>
          <a:xfrm>
            <a:off x="5377404" y="3702910"/>
            <a:ext cx="2914005" cy="2003756"/>
            <a:chOff x="5377404" y="3774796"/>
            <a:chExt cx="2914005" cy="2003756"/>
          </a:xfrm>
        </p:grpSpPr>
        <p:sp>
          <p:nvSpPr>
            <p:cNvPr id="186" name="Freeform 185">
              <a:extLst>
                <a:ext uri="{FF2B5EF4-FFF2-40B4-BE49-F238E27FC236}">
                  <a16:creationId xmlns:a16="http://schemas.microsoft.com/office/drawing/2014/main" id="{BD956697-7CAD-0257-763F-D22B96D71861}"/>
                </a:ext>
              </a:extLst>
            </p:cNvPr>
            <p:cNvSpPr/>
            <p:nvPr/>
          </p:nvSpPr>
          <p:spPr>
            <a:xfrm>
              <a:off x="5377404" y="3774796"/>
              <a:ext cx="2914005" cy="2003756"/>
            </a:xfrm>
            <a:custGeom>
              <a:avLst/>
              <a:gdLst>
                <a:gd name="connsiteX0" fmla="*/ 94463 w 3205405"/>
                <a:gd name="connsiteY0" fmla="*/ 0 h 2204132"/>
                <a:gd name="connsiteX1" fmla="*/ 749372 w 3205405"/>
                <a:gd name="connsiteY1" fmla="*/ 0 h 2204132"/>
                <a:gd name="connsiteX2" fmla="*/ 2456033 w 3205405"/>
                <a:gd name="connsiteY2" fmla="*/ 0 h 2204132"/>
                <a:gd name="connsiteX3" fmla="*/ 3110942 w 3205405"/>
                <a:gd name="connsiteY3" fmla="*/ 0 h 2204132"/>
                <a:gd name="connsiteX4" fmla="*/ 3205405 w 3205405"/>
                <a:gd name="connsiteY4" fmla="*/ 94463 h 2204132"/>
                <a:gd name="connsiteX5" fmla="*/ 3205405 w 3205405"/>
                <a:gd name="connsiteY5" fmla="*/ 1605868 h 2204132"/>
                <a:gd name="connsiteX6" fmla="*/ 3110942 w 3205405"/>
                <a:gd name="connsiteY6" fmla="*/ 1700331 h 2204132"/>
                <a:gd name="connsiteX7" fmla="*/ 2796066 w 3205405"/>
                <a:gd name="connsiteY7" fmla="*/ 1700331 h 2204132"/>
                <a:gd name="connsiteX8" fmla="*/ 2701603 w 3205405"/>
                <a:gd name="connsiteY8" fmla="*/ 1794793 h 2204132"/>
                <a:gd name="connsiteX9" fmla="*/ 2701603 w 3205405"/>
                <a:gd name="connsiteY9" fmla="*/ 2109669 h 2204132"/>
                <a:gd name="connsiteX10" fmla="*/ 2607141 w 3205405"/>
                <a:gd name="connsiteY10" fmla="*/ 2204132 h 2204132"/>
                <a:gd name="connsiteX11" fmla="*/ 1952231 w 3205405"/>
                <a:gd name="connsiteY11" fmla="*/ 2204132 h 2204132"/>
                <a:gd name="connsiteX12" fmla="*/ 749372 w 3205405"/>
                <a:gd name="connsiteY12" fmla="*/ 2204132 h 2204132"/>
                <a:gd name="connsiteX13" fmla="*/ 94463 w 3205405"/>
                <a:gd name="connsiteY13" fmla="*/ 2204132 h 2204132"/>
                <a:gd name="connsiteX14" fmla="*/ 0 w 3205405"/>
                <a:gd name="connsiteY14" fmla="*/ 2109669 h 2204132"/>
                <a:gd name="connsiteX15" fmla="*/ 0 w 3205405"/>
                <a:gd name="connsiteY15" fmla="*/ 94463 h 2204132"/>
                <a:gd name="connsiteX16" fmla="*/ 94463 w 3205405"/>
                <a:gd name="connsiteY16" fmla="*/ 0 h 2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405" h="2204132">
                  <a:moveTo>
                    <a:pt x="94463" y="0"/>
                  </a:moveTo>
                  <a:lnTo>
                    <a:pt x="749372" y="0"/>
                  </a:lnTo>
                  <a:lnTo>
                    <a:pt x="2456033" y="0"/>
                  </a:lnTo>
                  <a:lnTo>
                    <a:pt x="3110942" y="0"/>
                  </a:lnTo>
                  <a:cubicBezTo>
                    <a:pt x="3163109" y="0"/>
                    <a:pt x="3205405" y="42293"/>
                    <a:pt x="3205405" y="94463"/>
                  </a:cubicBezTo>
                  <a:lnTo>
                    <a:pt x="3205405" y="1605868"/>
                  </a:lnTo>
                  <a:cubicBezTo>
                    <a:pt x="3205405" y="1658035"/>
                    <a:pt x="3163109" y="1700331"/>
                    <a:pt x="3110942" y="1700331"/>
                  </a:cubicBezTo>
                  <a:lnTo>
                    <a:pt x="2796066" y="1700331"/>
                  </a:lnTo>
                  <a:cubicBezTo>
                    <a:pt x="2743899" y="1700331"/>
                    <a:pt x="2701603" y="1742626"/>
                    <a:pt x="2701603" y="1794793"/>
                  </a:cubicBezTo>
                  <a:lnTo>
                    <a:pt x="2701603" y="2109669"/>
                  </a:lnTo>
                  <a:cubicBezTo>
                    <a:pt x="2701603" y="2161836"/>
                    <a:pt x="2659307" y="2204132"/>
                    <a:pt x="2607141" y="2204132"/>
                  </a:cubicBezTo>
                  <a:lnTo>
                    <a:pt x="1952231" y="2204132"/>
                  </a:lnTo>
                  <a:lnTo>
                    <a:pt x="749372" y="2204132"/>
                  </a:lnTo>
                  <a:lnTo>
                    <a:pt x="94463" y="2204132"/>
                  </a:lnTo>
                  <a:cubicBezTo>
                    <a:pt x="42293" y="2204132"/>
                    <a:pt x="0" y="2161836"/>
                    <a:pt x="0" y="2109669"/>
                  </a:cubicBezTo>
                  <a:lnTo>
                    <a:pt x="0" y="94463"/>
                  </a:lnTo>
                  <a:cubicBezTo>
                    <a:pt x="0" y="42293"/>
                    <a:pt x="42293" y="0"/>
                    <a:pt x="94463" y="0"/>
                  </a:cubicBezTo>
                  <a:close/>
                </a:path>
              </a:pathLst>
            </a:custGeom>
            <a:solidFill>
              <a:srgbClr val="F2F4F8"/>
            </a:solidFill>
            <a:ln w="9525" cap="flat">
              <a:noFill/>
              <a:prstDash val="solid"/>
              <a:miter/>
            </a:ln>
          </p:spPr>
          <p:txBody>
            <a:bodyPr wrap="square" rtlCol="0" anchor="ctr">
              <a:noAutofit/>
            </a:bodyPr>
            <a:lstStyle/>
            <a:p>
              <a:endParaRPr lang="en-US"/>
            </a:p>
          </p:txBody>
        </p:sp>
        <p:sp>
          <p:nvSpPr>
            <p:cNvPr id="187" name="TextBox 186">
              <a:extLst>
                <a:ext uri="{FF2B5EF4-FFF2-40B4-BE49-F238E27FC236}">
                  <a16:creationId xmlns:a16="http://schemas.microsoft.com/office/drawing/2014/main" id="{5BB91F51-6A1F-472D-526A-0BA5EBDAB21D}"/>
                </a:ext>
              </a:extLst>
            </p:cNvPr>
            <p:cNvSpPr txBox="1"/>
            <p:nvPr/>
          </p:nvSpPr>
          <p:spPr>
            <a:xfrm>
              <a:off x="5589071" y="3936374"/>
              <a:ext cx="2520779" cy="584775"/>
            </a:xfrm>
            <a:prstGeom prst="rect">
              <a:avLst/>
            </a:prstGeom>
            <a:noFill/>
          </p:spPr>
          <p:txBody>
            <a:bodyPr wrap="square" lIns="91440" tIns="45720" rIns="91440" bIns="45720" rtlCol="0" anchor="t">
              <a:spAutoFit/>
            </a:bodyPr>
            <a:lstStyle/>
            <a:p>
              <a:r>
                <a:rPr lang="en-US" sz="1600">
                  <a:latin typeface="Spezia Medium"/>
                  <a:cs typeface="Spezia Medium"/>
                </a:rPr>
                <a:t>Expansion to efficient training</a:t>
              </a:r>
            </a:p>
          </p:txBody>
        </p:sp>
        <p:sp>
          <p:nvSpPr>
            <p:cNvPr id="188" name="TextBox 187">
              <a:extLst>
                <a:ext uri="{FF2B5EF4-FFF2-40B4-BE49-F238E27FC236}">
                  <a16:creationId xmlns:a16="http://schemas.microsoft.com/office/drawing/2014/main" id="{CB563DAB-8BB6-40E9-DFE3-06D7A4BBE876}"/>
                </a:ext>
              </a:extLst>
            </p:cNvPr>
            <p:cNvSpPr txBox="1"/>
            <p:nvPr/>
          </p:nvSpPr>
          <p:spPr>
            <a:xfrm>
              <a:off x="5589071" y="4660408"/>
              <a:ext cx="2520779" cy="646331"/>
            </a:xfrm>
            <a:prstGeom prst="rect">
              <a:avLst/>
            </a:prstGeom>
            <a:noFill/>
          </p:spPr>
          <p:txBody>
            <a:bodyPr wrap="square" lIns="91440" tIns="45720" rIns="91440" bIns="45720" rtlCol="0" anchor="t">
              <a:spAutoFit/>
            </a:bodyPr>
            <a:lstStyle/>
            <a:p>
              <a:r>
                <a:rPr lang="en-US" sz="1200">
                  <a:latin typeface="Spezia"/>
                  <a:cs typeface="Spezia"/>
                </a:rPr>
                <a:t>We're expanding research around PEFT methods to include compound </a:t>
              </a:r>
              <a:r>
                <a:rPr lang="en-US" sz="1200" err="1">
                  <a:latin typeface="Spezia"/>
                  <a:cs typeface="Spezia"/>
                </a:rPr>
                <a:t>sparsification</a:t>
              </a:r>
              <a:r>
                <a:rPr lang="en-US" sz="1200">
                  <a:latin typeface="Spezia"/>
                  <a:cs typeface="Spezia"/>
                </a:rPr>
                <a:t>.</a:t>
              </a:r>
              <a:endParaRPr lang="en-US" sz="1200"/>
            </a:p>
          </p:txBody>
        </p:sp>
        <p:grpSp>
          <p:nvGrpSpPr>
            <p:cNvPr id="191" name="Group 190">
              <a:extLst>
                <a:ext uri="{FF2B5EF4-FFF2-40B4-BE49-F238E27FC236}">
                  <a16:creationId xmlns:a16="http://schemas.microsoft.com/office/drawing/2014/main" id="{A9ABCB11-3204-532F-3280-9C1BF5A92E0C}"/>
                </a:ext>
              </a:extLst>
            </p:cNvPr>
            <p:cNvGrpSpPr/>
            <p:nvPr/>
          </p:nvGrpSpPr>
          <p:grpSpPr>
            <a:xfrm>
              <a:off x="7903120" y="5390264"/>
              <a:ext cx="388289" cy="388288"/>
              <a:chOff x="7936372" y="3190876"/>
              <a:chExt cx="388289" cy="388288"/>
            </a:xfrm>
          </p:grpSpPr>
          <p:sp>
            <p:nvSpPr>
              <p:cNvPr id="192" name="Rounded Rectangle 40">
                <a:extLst>
                  <a:ext uri="{FF2B5EF4-FFF2-40B4-BE49-F238E27FC236}">
                    <a16:creationId xmlns:a16="http://schemas.microsoft.com/office/drawing/2014/main" id="{97ED9FAA-1394-30BF-C411-D28A47D32002}"/>
                  </a:ext>
                </a:extLst>
              </p:cNvPr>
              <p:cNvSpPr/>
              <p:nvPr/>
            </p:nvSpPr>
            <p:spPr>
              <a:xfrm>
                <a:off x="7936372" y="3190876"/>
                <a:ext cx="388289" cy="388288"/>
              </a:xfrm>
              <a:prstGeom prst="roundRect">
                <a:avLst/>
              </a:prstGeom>
              <a:solidFill>
                <a:srgbClr val="FF8228"/>
              </a:solidFill>
              <a:ln w="9525" cap="flat">
                <a:noFill/>
                <a:prstDash val="solid"/>
                <a:miter/>
              </a:ln>
            </p:spPr>
            <p:txBody>
              <a:bodyPr rtlCol="0" anchor="ctr"/>
              <a:lstStyle/>
              <a:p>
                <a:endParaRPr lang="en-US"/>
              </a:p>
            </p:txBody>
          </p:sp>
          <p:grpSp>
            <p:nvGrpSpPr>
              <p:cNvPr id="193" name="Group 192">
                <a:extLst>
                  <a:ext uri="{FF2B5EF4-FFF2-40B4-BE49-F238E27FC236}">
                    <a16:creationId xmlns:a16="http://schemas.microsoft.com/office/drawing/2014/main" id="{66503279-1539-A418-FDA6-E75653B66ABE}"/>
                  </a:ext>
                </a:extLst>
              </p:cNvPr>
              <p:cNvGrpSpPr/>
              <p:nvPr/>
            </p:nvGrpSpPr>
            <p:grpSpPr>
              <a:xfrm>
                <a:off x="8071477" y="3325981"/>
                <a:ext cx="118079" cy="118079"/>
                <a:chOff x="8284082" y="3081427"/>
                <a:chExt cx="118079" cy="118079"/>
              </a:xfrm>
            </p:grpSpPr>
            <p:sp>
              <p:nvSpPr>
                <p:cNvPr id="194" name="Freeform 35">
                  <a:extLst>
                    <a:ext uri="{FF2B5EF4-FFF2-40B4-BE49-F238E27FC236}">
                      <a16:creationId xmlns:a16="http://schemas.microsoft.com/office/drawing/2014/main" id="{6E3B758F-EAB6-CDBF-01A7-3E4AC4B7259C}"/>
                    </a:ext>
                  </a:extLst>
                </p:cNvPr>
                <p:cNvSpPr/>
                <p:nvPr/>
              </p:nvSpPr>
              <p:spPr>
                <a:xfrm>
                  <a:off x="8284082" y="3140506"/>
                  <a:ext cx="118079" cy="7872"/>
                </a:xfrm>
                <a:custGeom>
                  <a:avLst/>
                  <a:gdLst>
                    <a:gd name="connsiteX0" fmla="*/ 142875 w 142875"/>
                    <a:gd name="connsiteY0" fmla="*/ 0 h 9525"/>
                    <a:gd name="connsiteX1" fmla="*/ 0 w 142875"/>
                    <a:gd name="connsiteY1" fmla="*/ 0 h 9525"/>
                  </a:gdLst>
                  <a:ahLst/>
                  <a:cxnLst>
                    <a:cxn ang="0">
                      <a:pos x="connsiteX0" y="connsiteY0"/>
                    </a:cxn>
                    <a:cxn ang="0">
                      <a:pos x="connsiteX1" y="connsiteY1"/>
                    </a:cxn>
                  </a:cxnLst>
                  <a:rect l="l" t="t" r="r" b="b"/>
                  <a:pathLst>
                    <a:path w="142875" h="9525">
                      <a:moveTo>
                        <a:pt x="142875" y="0"/>
                      </a:moveTo>
                      <a:lnTo>
                        <a:pt x="0" y="0"/>
                      </a:lnTo>
                    </a:path>
                  </a:pathLst>
                </a:custGeom>
                <a:noFill/>
                <a:ln w="23813" cap="rnd">
                  <a:solidFill>
                    <a:srgbClr val="0D131C"/>
                  </a:solidFill>
                  <a:prstDash val="solid"/>
                  <a:round/>
                </a:ln>
              </p:spPr>
              <p:txBody>
                <a:bodyPr rtlCol="0" anchor="ctr"/>
                <a:lstStyle/>
                <a:p>
                  <a:endParaRPr lang="en-US"/>
                </a:p>
              </p:txBody>
            </p:sp>
            <p:sp>
              <p:nvSpPr>
                <p:cNvPr id="195" name="Freeform 36">
                  <a:extLst>
                    <a:ext uri="{FF2B5EF4-FFF2-40B4-BE49-F238E27FC236}">
                      <a16:creationId xmlns:a16="http://schemas.microsoft.com/office/drawing/2014/main" id="{AE0FA4C6-FF9D-BE1A-4548-CE5569288A47}"/>
                    </a:ext>
                  </a:extLst>
                </p:cNvPr>
                <p:cNvSpPr/>
                <p:nvPr/>
              </p:nvSpPr>
              <p:spPr>
                <a:xfrm>
                  <a:off x="8343122" y="3081427"/>
                  <a:ext cx="59039" cy="118079"/>
                </a:xfrm>
                <a:custGeom>
                  <a:avLst/>
                  <a:gdLst>
                    <a:gd name="connsiteX0" fmla="*/ 0 w 71437"/>
                    <a:gd name="connsiteY0" fmla="*/ 0 h 142875"/>
                    <a:gd name="connsiteX1" fmla="*/ 71438 w 71437"/>
                    <a:gd name="connsiteY1" fmla="*/ 71438 h 142875"/>
                    <a:gd name="connsiteX2" fmla="*/ 0 w 71437"/>
                    <a:gd name="connsiteY2" fmla="*/ 142875 h 142875"/>
                  </a:gdLst>
                  <a:ahLst/>
                  <a:cxnLst>
                    <a:cxn ang="0">
                      <a:pos x="connsiteX0" y="connsiteY0"/>
                    </a:cxn>
                    <a:cxn ang="0">
                      <a:pos x="connsiteX1" y="connsiteY1"/>
                    </a:cxn>
                    <a:cxn ang="0">
                      <a:pos x="connsiteX2" y="connsiteY2"/>
                    </a:cxn>
                  </a:cxnLst>
                  <a:rect l="l" t="t" r="r" b="b"/>
                  <a:pathLst>
                    <a:path w="71437" h="142875">
                      <a:moveTo>
                        <a:pt x="0" y="0"/>
                      </a:moveTo>
                      <a:lnTo>
                        <a:pt x="71438" y="71438"/>
                      </a:lnTo>
                      <a:lnTo>
                        <a:pt x="0" y="142875"/>
                      </a:lnTo>
                    </a:path>
                  </a:pathLst>
                </a:custGeom>
                <a:noFill/>
                <a:ln w="23813" cap="rnd">
                  <a:solidFill>
                    <a:srgbClr val="0D131C"/>
                  </a:solidFill>
                  <a:prstDash val="solid"/>
                  <a:round/>
                </a:ln>
              </p:spPr>
              <p:txBody>
                <a:bodyPr rtlCol="0" anchor="ctr"/>
                <a:lstStyle/>
                <a:p>
                  <a:endParaRPr lang="en-US"/>
                </a:p>
              </p:txBody>
            </p:sp>
          </p:grpSp>
        </p:grpSp>
      </p:grpSp>
      <p:grpSp>
        <p:nvGrpSpPr>
          <p:cNvPr id="204" name="Group 203">
            <a:extLst>
              <a:ext uri="{FF2B5EF4-FFF2-40B4-BE49-F238E27FC236}">
                <a16:creationId xmlns:a16="http://schemas.microsoft.com/office/drawing/2014/main" id="{80300940-3F9E-BEA0-6E27-AABACFAFD9D8}"/>
              </a:ext>
            </a:extLst>
          </p:cNvPr>
          <p:cNvGrpSpPr/>
          <p:nvPr/>
        </p:nvGrpSpPr>
        <p:grpSpPr>
          <a:xfrm>
            <a:off x="8559398" y="3702910"/>
            <a:ext cx="2914005" cy="2003756"/>
            <a:chOff x="8559398" y="3774796"/>
            <a:chExt cx="2914005" cy="2003756"/>
          </a:xfrm>
        </p:grpSpPr>
        <p:sp>
          <p:nvSpPr>
            <p:cNvPr id="185" name="Freeform 184">
              <a:extLst>
                <a:ext uri="{FF2B5EF4-FFF2-40B4-BE49-F238E27FC236}">
                  <a16:creationId xmlns:a16="http://schemas.microsoft.com/office/drawing/2014/main" id="{BFFEFE78-FD07-40CA-4883-8DA4276C8999}"/>
                </a:ext>
              </a:extLst>
            </p:cNvPr>
            <p:cNvSpPr/>
            <p:nvPr/>
          </p:nvSpPr>
          <p:spPr>
            <a:xfrm>
              <a:off x="8559398" y="3774796"/>
              <a:ext cx="2914005" cy="2003756"/>
            </a:xfrm>
            <a:custGeom>
              <a:avLst/>
              <a:gdLst>
                <a:gd name="connsiteX0" fmla="*/ 94463 w 3205405"/>
                <a:gd name="connsiteY0" fmla="*/ 0 h 2204132"/>
                <a:gd name="connsiteX1" fmla="*/ 749372 w 3205405"/>
                <a:gd name="connsiteY1" fmla="*/ 0 h 2204132"/>
                <a:gd name="connsiteX2" fmla="*/ 2456033 w 3205405"/>
                <a:gd name="connsiteY2" fmla="*/ 0 h 2204132"/>
                <a:gd name="connsiteX3" fmla="*/ 3110942 w 3205405"/>
                <a:gd name="connsiteY3" fmla="*/ 0 h 2204132"/>
                <a:gd name="connsiteX4" fmla="*/ 3205405 w 3205405"/>
                <a:gd name="connsiteY4" fmla="*/ 94463 h 2204132"/>
                <a:gd name="connsiteX5" fmla="*/ 3205405 w 3205405"/>
                <a:gd name="connsiteY5" fmla="*/ 1605868 h 2204132"/>
                <a:gd name="connsiteX6" fmla="*/ 3110942 w 3205405"/>
                <a:gd name="connsiteY6" fmla="*/ 1700331 h 2204132"/>
                <a:gd name="connsiteX7" fmla="*/ 2796066 w 3205405"/>
                <a:gd name="connsiteY7" fmla="*/ 1700331 h 2204132"/>
                <a:gd name="connsiteX8" fmla="*/ 2701603 w 3205405"/>
                <a:gd name="connsiteY8" fmla="*/ 1794793 h 2204132"/>
                <a:gd name="connsiteX9" fmla="*/ 2701603 w 3205405"/>
                <a:gd name="connsiteY9" fmla="*/ 2109669 h 2204132"/>
                <a:gd name="connsiteX10" fmla="*/ 2607141 w 3205405"/>
                <a:gd name="connsiteY10" fmla="*/ 2204132 h 2204132"/>
                <a:gd name="connsiteX11" fmla="*/ 1952231 w 3205405"/>
                <a:gd name="connsiteY11" fmla="*/ 2204132 h 2204132"/>
                <a:gd name="connsiteX12" fmla="*/ 749372 w 3205405"/>
                <a:gd name="connsiteY12" fmla="*/ 2204132 h 2204132"/>
                <a:gd name="connsiteX13" fmla="*/ 94463 w 3205405"/>
                <a:gd name="connsiteY13" fmla="*/ 2204132 h 2204132"/>
                <a:gd name="connsiteX14" fmla="*/ 0 w 3205405"/>
                <a:gd name="connsiteY14" fmla="*/ 2109669 h 2204132"/>
                <a:gd name="connsiteX15" fmla="*/ 0 w 3205405"/>
                <a:gd name="connsiteY15" fmla="*/ 94463 h 2204132"/>
                <a:gd name="connsiteX16" fmla="*/ 94463 w 3205405"/>
                <a:gd name="connsiteY16" fmla="*/ 0 h 2204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5405" h="2204132">
                  <a:moveTo>
                    <a:pt x="94463" y="0"/>
                  </a:moveTo>
                  <a:lnTo>
                    <a:pt x="749372" y="0"/>
                  </a:lnTo>
                  <a:lnTo>
                    <a:pt x="2456033" y="0"/>
                  </a:lnTo>
                  <a:lnTo>
                    <a:pt x="3110942" y="0"/>
                  </a:lnTo>
                  <a:cubicBezTo>
                    <a:pt x="3163109" y="0"/>
                    <a:pt x="3205405" y="42293"/>
                    <a:pt x="3205405" y="94463"/>
                  </a:cubicBezTo>
                  <a:lnTo>
                    <a:pt x="3205405" y="1605868"/>
                  </a:lnTo>
                  <a:cubicBezTo>
                    <a:pt x="3205405" y="1658035"/>
                    <a:pt x="3163109" y="1700331"/>
                    <a:pt x="3110942" y="1700331"/>
                  </a:cubicBezTo>
                  <a:lnTo>
                    <a:pt x="2796066" y="1700331"/>
                  </a:lnTo>
                  <a:cubicBezTo>
                    <a:pt x="2743899" y="1700331"/>
                    <a:pt x="2701603" y="1742626"/>
                    <a:pt x="2701603" y="1794793"/>
                  </a:cubicBezTo>
                  <a:lnTo>
                    <a:pt x="2701603" y="2109669"/>
                  </a:lnTo>
                  <a:cubicBezTo>
                    <a:pt x="2701603" y="2161836"/>
                    <a:pt x="2659307" y="2204132"/>
                    <a:pt x="2607141" y="2204132"/>
                  </a:cubicBezTo>
                  <a:lnTo>
                    <a:pt x="1952231" y="2204132"/>
                  </a:lnTo>
                  <a:lnTo>
                    <a:pt x="749372" y="2204132"/>
                  </a:lnTo>
                  <a:lnTo>
                    <a:pt x="94463" y="2204132"/>
                  </a:lnTo>
                  <a:cubicBezTo>
                    <a:pt x="42293" y="2204132"/>
                    <a:pt x="0" y="2161836"/>
                    <a:pt x="0" y="2109669"/>
                  </a:cubicBezTo>
                  <a:lnTo>
                    <a:pt x="0" y="94463"/>
                  </a:lnTo>
                  <a:cubicBezTo>
                    <a:pt x="0" y="42293"/>
                    <a:pt x="42293" y="0"/>
                    <a:pt x="94463" y="0"/>
                  </a:cubicBezTo>
                  <a:close/>
                </a:path>
              </a:pathLst>
            </a:custGeom>
            <a:solidFill>
              <a:srgbClr val="F2F4F8"/>
            </a:solidFill>
            <a:ln w="9525" cap="flat">
              <a:noFill/>
              <a:prstDash val="solid"/>
              <a:miter/>
            </a:ln>
          </p:spPr>
          <p:txBody>
            <a:bodyPr wrap="square" rtlCol="0" anchor="ctr">
              <a:noAutofit/>
            </a:bodyPr>
            <a:lstStyle/>
            <a:p>
              <a:endParaRPr lang="en-US"/>
            </a:p>
          </p:txBody>
        </p:sp>
        <p:sp>
          <p:nvSpPr>
            <p:cNvPr id="189" name="TextBox 188">
              <a:extLst>
                <a:ext uri="{FF2B5EF4-FFF2-40B4-BE49-F238E27FC236}">
                  <a16:creationId xmlns:a16="http://schemas.microsoft.com/office/drawing/2014/main" id="{FA41061A-8B51-316D-914D-E34E36042CFB}"/>
                </a:ext>
              </a:extLst>
            </p:cNvPr>
            <p:cNvSpPr txBox="1"/>
            <p:nvPr/>
          </p:nvSpPr>
          <p:spPr>
            <a:xfrm>
              <a:off x="8773522" y="3936374"/>
              <a:ext cx="2520779" cy="584775"/>
            </a:xfrm>
            <a:prstGeom prst="rect">
              <a:avLst/>
            </a:prstGeom>
            <a:noFill/>
          </p:spPr>
          <p:txBody>
            <a:bodyPr wrap="square" lIns="91440" tIns="45720" rIns="91440" bIns="45720" rtlCol="0" anchor="t">
              <a:spAutoFit/>
            </a:bodyPr>
            <a:lstStyle/>
            <a:p>
              <a:r>
                <a:rPr lang="en-US" sz="1600" dirty="0">
                  <a:latin typeface="Spezia Medium"/>
                  <a:cs typeface="Spezia Medium"/>
                  <a:sym typeface="Arial"/>
                </a:rPr>
                <a:t>A commitment to open source</a:t>
              </a:r>
              <a:endParaRPr lang="en-US" sz="1600" dirty="0"/>
            </a:p>
          </p:txBody>
        </p:sp>
        <p:sp>
          <p:nvSpPr>
            <p:cNvPr id="190" name="TextBox 189">
              <a:extLst>
                <a:ext uri="{FF2B5EF4-FFF2-40B4-BE49-F238E27FC236}">
                  <a16:creationId xmlns:a16="http://schemas.microsoft.com/office/drawing/2014/main" id="{98E08BB0-EE50-64E9-91F1-886EA593893B}"/>
                </a:ext>
              </a:extLst>
            </p:cNvPr>
            <p:cNvSpPr txBox="1"/>
            <p:nvPr/>
          </p:nvSpPr>
          <p:spPr>
            <a:xfrm>
              <a:off x="8773522" y="4660408"/>
              <a:ext cx="2520779" cy="830997"/>
            </a:xfrm>
            <a:prstGeom prst="rect">
              <a:avLst/>
            </a:prstGeom>
            <a:noFill/>
          </p:spPr>
          <p:txBody>
            <a:bodyPr wrap="square" lIns="91440" tIns="45720" rIns="91440" bIns="45720" rtlCol="0" anchor="t">
              <a:spAutoFit/>
            </a:bodyPr>
            <a:lstStyle/>
            <a:p>
              <a:r>
                <a:rPr lang="en-US" sz="1200">
                  <a:latin typeface="Spezia"/>
                  <a:cs typeface="Spezia"/>
                  <a:sym typeface="Arial"/>
                </a:rPr>
                <a:t>We will continue to open source our results, models, and our research for the community's benefit</a:t>
              </a:r>
              <a:endParaRPr lang="en-US" sz="1200"/>
            </a:p>
          </p:txBody>
        </p:sp>
        <p:grpSp>
          <p:nvGrpSpPr>
            <p:cNvPr id="196" name="Group 195">
              <a:extLst>
                <a:ext uri="{FF2B5EF4-FFF2-40B4-BE49-F238E27FC236}">
                  <a16:creationId xmlns:a16="http://schemas.microsoft.com/office/drawing/2014/main" id="{C287F413-BA72-EDD4-B0F9-43EAD4BD998F}"/>
                </a:ext>
              </a:extLst>
            </p:cNvPr>
            <p:cNvGrpSpPr/>
            <p:nvPr/>
          </p:nvGrpSpPr>
          <p:grpSpPr>
            <a:xfrm>
              <a:off x="11085114" y="5390264"/>
              <a:ext cx="388289" cy="388288"/>
              <a:chOff x="7936372" y="3190876"/>
              <a:chExt cx="388289" cy="388288"/>
            </a:xfrm>
          </p:grpSpPr>
          <p:sp>
            <p:nvSpPr>
              <p:cNvPr id="197" name="Rounded Rectangle 40">
                <a:extLst>
                  <a:ext uri="{FF2B5EF4-FFF2-40B4-BE49-F238E27FC236}">
                    <a16:creationId xmlns:a16="http://schemas.microsoft.com/office/drawing/2014/main" id="{405037CB-1B2E-C489-B4FD-644275D47CEC}"/>
                  </a:ext>
                </a:extLst>
              </p:cNvPr>
              <p:cNvSpPr/>
              <p:nvPr/>
            </p:nvSpPr>
            <p:spPr>
              <a:xfrm>
                <a:off x="7936372" y="3190876"/>
                <a:ext cx="388289" cy="388288"/>
              </a:xfrm>
              <a:prstGeom prst="roundRect">
                <a:avLst/>
              </a:prstGeom>
              <a:solidFill>
                <a:srgbClr val="2A93FF"/>
              </a:solidFill>
              <a:ln w="9525" cap="flat">
                <a:noFill/>
                <a:prstDash val="solid"/>
                <a:miter/>
              </a:ln>
            </p:spPr>
            <p:txBody>
              <a:bodyPr rtlCol="0" anchor="ctr"/>
              <a:lstStyle/>
              <a:p>
                <a:endParaRPr lang="en-US"/>
              </a:p>
            </p:txBody>
          </p:sp>
          <p:grpSp>
            <p:nvGrpSpPr>
              <p:cNvPr id="198" name="Group 197">
                <a:extLst>
                  <a:ext uri="{FF2B5EF4-FFF2-40B4-BE49-F238E27FC236}">
                    <a16:creationId xmlns:a16="http://schemas.microsoft.com/office/drawing/2014/main" id="{9620DFF3-9220-CD2D-84C9-8DAE9DEFD731}"/>
                  </a:ext>
                </a:extLst>
              </p:cNvPr>
              <p:cNvGrpSpPr/>
              <p:nvPr/>
            </p:nvGrpSpPr>
            <p:grpSpPr>
              <a:xfrm>
                <a:off x="8071477" y="3325981"/>
                <a:ext cx="118079" cy="118079"/>
                <a:chOff x="8284082" y="3081427"/>
                <a:chExt cx="118079" cy="118079"/>
              </a:xfrm>
            </p:grpSpPr>
            <p:sp>
              <p:nvSpPr>
                <p:cNvPr id="199" name="Freeform 35">
                  <a:extLst>
                    <a:ext uri="{FF2B5EF4-FFF2-40B4-BE49-F238E27FC236}">
                      <a16:creationId xmlns:a16="http://schemas.microsoft.com/office/drawing/2014/main" id="{86FC1E4A-944F-4E96-800D-7DED1F6AC3AF}"/>
                    </a:ext>
                  </a:extLst>
                </p:cNvPr>
                <p:cNvSpPr/>
                <p:nvPr/>
              </p:nvSpPr>
              <p:spPr>
                <a:xfrm>
                  <a:off x="8284082" y="3140506"/>
                  <a:ext cx="118079" cy="7872"/>
                </a:xfrm>
                <a:custGeom>
                  <a:avLst/>
                  <a:gdLst>
                    <a:gd name="connsiteX0" fmla="*/ 142875 w 142875"/>
                    <a:gd name="connsiteY0" fmla="*/ 0 h 9525"/>
                    <a:gd name="connsiteX1" fmla="*/ 0 w 142875"/>
                    <a:gd name="connsiteY1" fmla="*/ 0 h 9525"/>
                  </a:gdLst>
                  <a:ahLst/>
                  <a:cxnLst>
                    <a:cxn ang="0">
                      <a:pos x="connsiteX0" y="connsiteY0"/>
                    </a:cxn>
                    <a:cxn ang="0">
                      <a:pos x="connsiteX1" y="connsiteY1"/>
                    </a:cxn>
                  </a:cxnLst>
                  <a:rect l="l" t="t" r="r" b="b"/>
                  <a:pathLst>
                    <a:path w="142875" h="9525">
                      <a:moveTo>
                        <a:pt x="142875" y="0"/>
                      </a:moveTo>
                      <a:lnTo>
                        <a:pt x="0" y="0"/>
                      </a:lnTo>
                    </a:path>
                  </a:pathLst>
                </a:custGeom>
                <a:noFill/>
                <a:ln w="23813" cap="rnd">
                  <a:solidFill>
                    <a:srgbClr val="0D131C"/>
                  </a:solidFill>
                  <a:prstDash val="solid"/>
                  <a:round/>
                </a:ln>
              </p:spPr>
              <p:txBody>
                <a:bodyPr rtlCol="0" anchor="ctr"/>
                <a:lstStyle/>
                <a:p>
                  <a:endParaRPr lang="en-US"/>
                </a:p>
              </p:txBody>
            </p:sp>
            <p:sp>
              <p:nvSpPr>
                <p:cNvPr id="200" name="Freeform 36">
                  <a:extLst>
                    <a:ext uri="{FF2B5EF4-FFF2-40B4-BE49-F238E27FC236}">
                      <a16:creationId xmlns:a16="http://schemas.microsoft.com/office/drawing/2014/main" id="{FD482AD7-EA1D-5AD8-23B3-5EB9B4B00532}"/>
                    </a:ext>
                  </a:extLst>
                </p:cNvPr>
                <p:cNvSpPr/>
                <p:nvPr/>
              </p:nvSpPr>
              <p:spPr>
                <a:xfrm>
                  <a:off x="8343122" y="3081427"/>
                  <a:ext cx="59039" cy="118079"/>
                </a:xfrm>
                <a:custGeom>
                  <a:avLst/>
                  <a:gdLst>
                    <a:gd name="connsiteX0" fmla="*/ 0 w 71437"/>
                    <a:gd name="connsiteY0" fmla="*/ 0 h 142875"/>
                    <a:gd name="connsiteX1" fmla="*/ 71438 w 71437"/>
                    <a:gd name="connsiteY1" fmla="*/ 71438 h 142875"/>
                    <a:gd name="connsiteX2" fmla="*/ 0 w 71437"/>
                    <a:gd name="connsiteY2" fmla="*/ 142875 h 142875"/>
                  </a:gdLst>
                  <a:ahLst/>
                  <a:cxnLst>
                    <a:cxn ang="0">
                      <a:pos x="connsiteX0" y="connsiteY0"/>
                    </a:cxn>
                    <a:cxn ang="0">
                      <a:pos x="connsiteX1" y="connsiteY1"/>
                    </a:cxn>
                    <a:cxn ang="0">
                      <a:pos x="connsiteX2" y="connsiteY2"/>
                    </a:cxn>
                  </a:cxnLst>
                  <a:rect l="l" t="t" r="r" b="b"/>
                  <a:pathLst>
                    <a:path w="71437" h="142875">
                      <a:moveTo>
                        <a:pt x="0" y="0"/>
                      </a:moveTo>
                      <a:lnTo>
                        <a:pt x="71438" y="71438"/>
                      </a:lnTo>
                      <a:lnTo>
                        <a:pt x="0" y="142875"/>
                      </a:lnTo>
                    </a:path>
                  </a:pathLst>
                </a:custGeom>
                <a:noFill/>
                <a:ln w="23813" cap="rnd">
                  <a:solidFill>
                    <a:srgbClr val="0D131C"/>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5649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gtEl>
                                        <p:attrNameLst>
                                          <p:attrName>style.visibility</p:attrName>
                                        </p:attrNameLst>
                                      </p:cBhvr>
                                      <p:to>
                                        <p:strVal val="visible"/>
                                      </p:to>
                                    </p:set>
                                    <p:animEffect transition="in" filter="fade">
                                      <p:cBhvr>
                                        <p:cTn id="12" dur="500"/>
                                        <p:tgtEl>
                                          <p:spTgt spid="2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94D30-35E4-0C38-A71E-09EFFC302600}"/>
              </a:ext>
            </a:extLst>
          </p:cNvPr>
          <p:cNvSpPr>
            <a:spLocks noGrp="1"/>
          </p:cNvSpPr>
          <p:nvPr>
            <p:ph type="ctrTitle"/>
          </p:nvPr>
        </p:nvSpPr>
        <p:spPr>
          <a:xfrm>
            <a:off x="1018030" y="2148840"/>
            <a:ext cx="7864388" cy="1263101"/>
          </a:xfrm>
        </p:spPr>
        <p:txBody>
          <a:bodyPr/>
          <a:lstStyle/>
          <a:p>
            <a:pPr>
              <a:tabLst>
                <a:tab pos="512763" algn="l"/>
              </a:tabLst>
            </a:pPr>
            <a:r>
              <a:rPr lang="en" dirty="0">
                <a:latin typeface="Spezia Medium"/>
                <a:cs typeface="Spezia Medium"/>
              </a:rPr>
              <a:t>THANK YOU!</a:t>
            </a:r>
            <a:endParaRPr lang="en-US" dirty="0">
              <a:latin typeface="Spezia Medium"/>
              <a:cs typeface="Spezia Medium"/>
            </a:endParaRPr>
          </a:p>
        </p:txBody>
      </p:sp>
      <p:sp>
        <p:nvSpPr>
          <p:cNvPr id="7" name="Text Placeholder 2">
            <a:extLst>
              <a:ext uri="{FF2B5EF4-FFF2-40B4-BE49-F238E27FC236}">
                <a16:creationId xmlns:a16="http://schemas.microsoft.com/office/drawing/2014/main" id="{0C9CF3AD-A544-B970-A615-7C0D22776360}"/>
              </a:ext>
            </a:extLst>
          </p:cNvPr>
          <p:cNvSpPr>
            <a:spLocks noGrp="1"/>
          </p:cNvSpPr>
          <p:nvPr>
            <p:ph type="body" sz="quarter" idx="33"/>
          </p:nvPr>
        </p:nvSpPr>
        <p:spPr>
          <a:xfrm>
            <a:off x="1018030" y="3388852"/>
            <a:ext cx="3203096" cy="341247"/>
          </a:xfrm>
        </p:spPr>
        <p:txBody>
          <a:bodyPr vert="horz" lIns="91440" tIns="45720" rIns="91440" bIns="45720" rtlCol="0" anchor="t">
            <a:noAutofit/>
          </a:bodyPr>
          <a:lstStyle/>
          <a:p>
            <a:pPr marL="0" lvl="0" indent="0" algn="l" rtl="0">
              <a:spcBef>
                <a:spcPts val="0"/>
              </a:spcBef>
              <a:spcAft>
                <a:spcPts val="0"/>
              </a:spcAft>
              <a:buNone/>
            </a:pPr>
            <a:r>
              <a:rPr lang="en-US" dirty="0">
                <a:latin typeface="Spezia"/>
                <a:cs typeface="Spezia"/>
              </a:rPr>
              <a:t>Q&amp;A</a:t>
            </a:r>
          </a:p>
        </p:txBody>
      </p:sp>
      <p:sp>
        <p:nvSpPr>
          <p:cNvPr id="8" name="Text Placeholder 3">
            <a:extLst>
              <a:ext uri="{FF2B5EF4-FFF2-40B4-BE49-F238E27FC236}">
                <a16:creationId xmlns:a16="http://schemas.microsoft.com/office/drawing/2014/main" id="{962491B6-B239-36DC-9F48-636B888C4C54}"/>
              </a:ext>
            </a:extLst>
          </p:cNvPr>
          <p:cNvSpPr>
            <a:spLocks noGrp="1"/>
          </p:cNvSpPr>
          <p:nvPr>
            <p:ph type="body" sz="quarter" idx="35"/>
          </p:nvPr>
        </p:nvSpPr>
        <p:spPr/>
        <p:txBody>
          <a:bodyPr/>
          <a:lstStyle/>
          <a:p>
            <a:r>
              <a:rPr lang="en-US" dirty="0">
                <a:latin typeface="Spezia Medium"/>
                <a:cs typeface="Spezia Medium"/>
              </a:rPr>
              <a:t>Mark Kurtz</a:t>
            </a:r>
          </a:p>
        </p:txBody>
      </p:sp>
      <p:sp>
        <p:nvSpPr>
          <p:cNvPr id="9" name="Text Placeholder 4">
            <a:extLst>
              <a:ext uri="{FF2B5EF4-FFF2-40B4-BE49-F238E27FC236}">
                <a16:creationId xmlns:a16="http://schemas.microsoft.com/office/drawing/2014/main" id="{278C8D0D-55FE-B78A-BA70-C07511DB305E}"/>
              </a:ext>
            </a:extLst>
          </p:cNvPr>
          <p:cNvSpPr>
            <a:spLocks noGrp="1"/>
          </p:cNvSpPr>
          <p:nvPr>
            <p:ph type="body" sz="quarter" idx="34"/>
          </p:nvPr>
        </p:nvSpPr>
        <p:spPr/>
        <p:txBody>
          <a:bodyPr/>
          <a:lstStyle/>
          <a:p>
            <a:pPr>
              <a:lnSpc>
                <a:spcPct val="50000"/>
              </a:lnSpc>
            </a:pPr>
            <a:r>
              <a:rPr lang="en-US">
                <a:latin typeface="Spezia"/>
                <a:cs typeface="Spezia"/>
              </a:rPr>
              <a:t>CTO</a:t>
            </a:r>
          </a:p>
          <a:p>
            <a:pPr>
              <a:lnSpc>
                <a:spcPct val="50000"/>
              </a:lnSpc>
            </a:pPr>
            <a:r>
              <a:rPr lang="en-US">
                <a:latin typeface="Spezia"/>
                <a:cs typeface="Spezia"/>
              </a:rPr>
              <a:t>Neural Magic</a:t>
            </a:r>
          </a:p>
        </p:txBody>
      </p:sp>
      <p:pic>
        <p:nvPicPr>
          <p:cNvPr id="10" name="Picture 9" descr="A person smiling for a picture&#10;&#10;Description automatically generated">
            <a:extLst>
              <a:ext uri="{FF2B5EF4-FFF2-40B4-BE49-F238E27FC236}">
                <a16:creationId xmlns:a16="http://schemas.microsoft.com/office/drawing/2014/main" id="{2B35677F-53B5-969E-2919-E025D9E172D3}"/>
              </a:ext>
            </a:extLst>
          </p:cNvPr>
          <p:cNvPicPr>
            <a:picLocks noChangeAspect="1"/>
          </p:cNvPicPr>
          <p:nvPr/>
        </p:nvPicPr>
        <p:blipFill>
          <a:blip r:embed="rId3"/>
          <a:stretch>
            <a:fillRect/>
          </a:stretch>
        </p:blipFill>
        <p:spPr>
          <a:xfrm>
            <a:off x="1018030" y="4473877"/>
            <a:ext cx="1566735" cy="1566735"/>
          </a:xfrm>
          <a:prstGeom prst="rect">
            <a:avLst/>
          </a:prstGeom>
        </p:spPr>
      </p:pic>
      <p:grpSp>
        <p:nvGrpSpPr>
          <p:cNvPr id="15" name="Group 14">
            <a:extLst>
              <a:ext uri="{FF2B5EF4-FFF2-40B4-BE49-F238E27FC236}">
                <a16:creationId xmlns:a16="http://schemas.microsoft.com/office/drawing/2014/main" id="{FDA673D8-E8F6-0CB0-7508-89679EB4B105}"/>
              </a:ext>
            </a:extLst>
          </p:cNvPr>
          <p:cNvGrpSpPr/>
          <p:nvPr/>
        </p:nvGrpSpPr>
        <p:grpSpPr>
          <a:xfrm>
            <a:off x="8714804" y="558868"/>
            <a:ext cx="3477196" cy="1515905"/>
            <a:chOff x="8329255" y="451117"/>
            <a:chExt cx="3477196" cy="1515905"/>
          </a:xfrm>
        </p:grpSpPr>
        <p:pic>
          <p:nvPicPr>
            <p:cNvPr id="3" name="Google Shape;2095;p73">
              <a:extLst>
                <a:ext uri="{FF2B5EF4-FFF2-40B4-BE49-F238E27FC236}">
                  <a16:creationId xmlns:a16="http://schemas.microsoft.com/office/drawing/2014/main" id="{7815E011-F358-3CB1-7996-14E1281DC0B3}"/>
                </a:ext>
              </a:extLst>
            </p:cNvPr>
            <p:cNvPicPr preferRelativeResize="0"/>
            <p:nvPr/>
          </p:nvPicPr>
          <p:blipFill rotWithShape="1">
            <a:blip r:embed="rId4">
              <a:alphaModFix/>
            </a:blip>
            <a:srcRect/>
            <a:stretch/>
          </p:blipFill>
          <p:spPr>
            <a:xfrm>
              <a:off x="8344885" y="1223414"/>
              <a:ext cx="230079" cy="219364"/>
            </a:xfrm>
            <a:prstGeom prst="rect">
              <a:avLst/>
            </a:prstGeom>
            <a:noFill/>
            <a:ln>
              <a:noFill/>
            </a:ln>
          </p:spPr>
        </p:pic>
        <p:pic>
          <p:nvPicPr>
            <p:cNvPr id="5" name="Google Shape;2097;p73">
              <a:extLst>
                <a:ext uri="{FF2B5EF4-FFF2-40B4-BE49-F238E27FC236}">
                  <a16:creationId xmlns:a16="http://schemas.microsoft.com/office/drawing/2014/main" id="{8BDD559E-5C0A-6F17-A824-11F6159D6E2A}"/>
                </a:ext>
              </a:extLst>
            </p:cNvPr>
            <p:cNvPicPr preferRelativeResize="0"/>
            <p:nvPr/>
          </p:nvPicPr>
          <p:blipFill rotWithShape="1">
            <a:blip r:embed="rId5">
              <a:alphaModFix/>
            </a:blip>
            <a:srcRect/>
            <a:stretch/>
          </p:blipFill>
          <p:spPr>
            <a:xfrm>
              <a:off x="8329255" y="542126"/>
              <a:ext cx="253087" cy="241300"/>
            </a:xfrm>
            <a:prstGeom prst="rect">
              <a:avLst/>
            </a:prstGeom>
            <a:noFill/>
            <a:ln>
              <a:noFill/>
            </a:ln>
          </p:spPr>
        </p:pic>
        <p:sp>
          <p:nvSpPr>
            <p:cNvPr id="11" name="Google Shape;2098;p73">
              <a:extLst>
                <a:ext uri="{FF2B5EF4-FFF2-40B4-BE49-F238E27FC236}">
                  <a16:creationId xmlns:a16="http://schemas.microsoft.com/office/drawing/2014/main" id="{043DC400-1A71-4F00-7532-0F53273DA212}"/>
                </a:ext>
              </a:extLst>
            </p:cNvPr>
            <p:cNvSpPr txBox="1"/>
            <p:nvPr/>
          </p:nvSpPr>
          <p:spPr>
            <a:xfrm>
              <a:off x="8708484" y="451117"/>
              <a:ext cx="3097967" cy="151590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t>GitHub: </a:t>
              </a:r>
              <a:r>
                <a:rPr kumimoji="0" lang="en-US" sz="1400" b="0" i="0" u="none" strike="noStrike" kern="0" cap="none" spc="0" normalizeH="0" baseline="0" noProof="0" dirty="0" err="1">
                  <a:ln>
                    <a:noFill/>
                  </a:ln>
                  <a:solidFill>
                    <a:srgbClr val="F9F9FB"/>
                  </a:solidFill>
                  <a:effectLst/>
                  <a:uLnTx/>
                  <a:uFillTx/>
                  <a:latin typeface="Arial"/>
                  <a:ea typeface="Arial"/>
                  <a:cs typeface="Arial"/>
                  <a:sym typeface="Arial"/>
                </a:rPr>
                <a:t>github.com</a:t>
              </a:r>
              <a: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t>/</a:t>
              </a:r>
              <a:r>
                <a:rPr kumimoji="0" lang="en-US" sz="1400" b="0" i="0" u="none" strike="noStrike" kern="0" cap="none" spc="0" normalizeH="0" baseline="0" noProof="0" dirty="0" err="1">
                  <a:ln>
                    <a:noFill/>
                  </a:ln>
                  <a:solidFill>
                    <a:srgbClr val="F9F9FB"/>
                  </a:solidFill>
                  <a:effectLst/>
                  <a:uLnTx/>
                  <a:uFillTx/>
                  <a:latin typeface="Arial"/>
                  <a:ea typeface="Arial"/>
                  <a:cs typeface="Arial"/>
                  <a:sym typeface="Arial"/>
                </a:rPr>
                <a:t>neuralmagic</a:t>
              </a:r>
              <a:b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br>
              <a: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t>X: @</a:t>
              </a:r>
              <a:r>
                <a:rPr kumimoji="0" lang="en-US" sz="1400" b="0" i="0" u="none" strike="noStrike" kern="0" cap="none" spc="0" normalizeH="0" baseline="0" noProof="0" dirty="0" err="1">
                  <a:ln>
                    <a:noFill/>
                  </a:ln>
                  <a:solidFill>
                    <a:srgbClr val="F9F9FB"/>
                  </a:solidFill>
                  <a:effectLst/>
                  <a:uLnTx/>
                  <a:uFillTx/>
                  <a:latin typeface="Arial"/>
                  <a:ea typeface="Arial"/>
                  <a:cs typeface="Arial"/>
                  <a:sym typeface="Arial"/>
                </a:rPr>
                <a:t>neuralmagic</a:t>
              </a:r>
              <a:b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br>
              <a: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t>Slack: </a:t>
              </a:r>
              <a:r>
                <a:rPr kumimoji="0" lang="en-US" sz="1400" b="0" i="0" u="none" strike="noStrike" kern="0" cap="none" spc="0" normalizeH="0" baseline="0" noProof="0" dirty="0" err="1">
                  <a:ln>
                    <a:noFill/>
                  </a:ln>
                  <a:solidFill>
                    <a:srgbClr val="F9F9FB"/>
                  </a:solidFill>
                  <a:effectLst/>
                  <a:uLnTx/>
                  <a:uFillTx/>
                  <a:latin typeface="Arial"/>
                  <a:ea typeface="Arial"/>
                  <a:cs typeface="Arial"/>
                  <a:sym typeface="Arial"/>
                </a:rPr>
                <a:t>neuralmagic.com</a:t>
              </a:r>
              <a:r>
                <a:rPr kumimoji="0" lang="en-US" sz="1400" b="0" i="0" u="none" strike="noStrike" kern="0" cap="none" spc="0" normalizeH="0" baseline="0" noProof="0" dirty="0">
                  <a:ln>
                    <a:noFill/>
                  </a:ln>
                  <a:solidFill>
                    <a:srgbClr val="F9F9FB"/>
                  </a:solidFill>
                  <a:effectLst/>
                  <a:uLnTx/>
                  <a:uFillTx/>
                  <a:latin typeface="Arial"/>
                  <a:ea typeface="Arial"/>
                  <a:cs typeface="Arial"/>
                  <a:sym typeface="Arial"/>
                </a:rPr>
                <a:t>/community</a:t>
              </a:r>
              <a:endParaRPr kumimoji="0" sz="1400" b="0" i="0" u="none" strike="noStrike" kern="0" cap="none" spc="0" normalizeH="0" baseline="0" noProof="0" dirty="0">
                <a:ln>
                  <a:noFill/>
                </a:ln>
                <a:solidFill>
                  <a:srgbClr val="F9F9FB"/>
                </a:solidFill>
                <a:effectLst/>
                <a:uLnTx/>
                <a:uFillTx/>
                <a:latin typeface="Arial"/>
                <a:ea typeface="Arial"/>
                <a:cs typeface="Arial"/>
                <a:sym typeface="Arial"/>
              </a:endParaRPr>
            </a:p>
          </p:txBody>
        </p:sp>
        <p:sp>
          <p:nvSpPr>
            <p:cNvPr id="14" name="Graphic 12">
              <a:extLst>
                <a:ext uri="{FF2B5EF4-FFF2-40B4-BE49-F238E27FC236}">
                  <a16:creationId xmlns:a16="http://schemas.microsoft.com/office/drawing/2014/main" id="{2BFB7C4E-1DEE-56FE-E169-AB5D6C4F03CB}"/>
                </a:ext>
              </a:extLst>
            </p:cNvPr>
            <p:cNvSpPr/>
            <p:nvPr/>
          </p:nvSpPr>
          <p:spPr>
            <a:xfrm>
              <a:off x="8366488" y="912443"/>
              <a:ext cx="178621" cy="178621"/>
            </a:xfrm>
            <a:custGeom>
              <a:avLst/>
              <a:gdLst>
                <a:gd name="connsiteX0" fmla="*/ 2258378 w 2858452"/>
                <a:gd name="connsiteY0" fmla="*/ 0 h 2578100"/>
                <a:gd name="connsiteX1" fmla="*/ 2696528 w 2858452"/>
                <a:gd name="connsiteY1" fmla="*/ 0 h 2578100"/>
                <a:gd name="connsiteX2" fmla="*/ 1734503 w 2858452"/>
                <a:gd name="connsiteY2" fmla="*/ 1094028 h 2578100"/>
                <a:gd name="connsiteX3" fmla="*/ 2858453 w 2858452"/>
                <a:gd name="connsiteY3" fmla="*/ 2578100 h 2578100"/>
                <a:gd name="connsiteX4" fmla="*/ 1976438 w 2858452"/>
                <a:gd name="connsiteY4" fmla="*/ 2578100 h 2578100"/>
                <a:gd name="connsiteX5" fmla="*/ 1285875 w 2858452"/>
                <a:gd name="connsiteY5" fmla="*/ 1676241 h 2578100"/>
                <a:gd name="connsiteX6" fmla="*/ 495300 w 2858452"/>
                <a:gd name="connsiteY6" fmla="*/ 2578100 h 2578100"/>
                <a:gd name="connsiteX7" fmla="*/ 57150 w 2858452"/>
                <a:gd name="connsiteY7" fmla="*/ 2578100 h 2578100"/>
                <a:gd name="connsiteX8" fmla="*/ 1076325 w 2858452"/>
                <a:gd name="connsiteY8" fmla="*/ 1407966 h 2578100"/>
                <a:gd name="connsiteX9" fmla="*/ 0 w 2858452"/>
                <a:gd name="connsiteY9" fmla="*/ 0 h 2578100"/>
                <a:gd name="connsiteX10" fmla="*/ 903923 w 2858452"/>
                <a:gd name="connsiteY10" fmla="*/ 0 h 2578100"/>
                <a:gd name="connsiteX11" fmla="*/ 1527810 w 2858452"/>
                <a:gd name="connsiteY11" fmla="*/ 823850 h 2578100"/>
                <a:gd name="connsiteX12" fmla="*/ 2105025 w 2858452"/>
                <a:gd name="connsiteY12" fmla="*/ 2321241 h 2578100"/>
                <a:gd name="connsiteX13" fmla="*/ 2347913 w 2858452"/>
                <a:gd name="connsiteY13" fmla="*/ 2321241 h 2578100"/>
                <a:gd name="connsiteX14" fmla="*/ 776288 w 2858452"/>
                <a:gd name="connsiteY14" fmla="*/ 247345 h 2578100"/>
                <a:gd name="connsiteX15" fmla="*/ 515303 w 2858452"/>
                <a:gd name="connsiteY15" fmla="*/ 247345 h 257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8452" h="2578100">
                  <a:moveTo>
                    <a:pt x="2258378" y="0"/>
                  </a:moveTo>
                  <a:lnTo>
                    <a:pt x="2696528" y="0"/>
                  </a:lnTo>
                  <a:lnTo>
                    <a:pt x="1734503" y="1094028"/>
                  </a:lnTo>
                  <a:lnTo>
                    <a:pt x="2858453" y="2578100"/>
                  </a:lnTo>
                  <a:lnTo>
                    <a:pt x="1976438" y="2578100"/>
                  </a:lnTo>
                  <a:lnTo>
                    <a:pt x="1285875" y="1676241"/>
                  </a:lnTo>
                  <a:lnTo>
                    <a:pt x="495300" y="2578100"/>
                  </a:lnTo>
                  <a:lnTo>
                    <a:pt x="57150" y="2578100"/>
                  </a:lnTo>
                  <a:lnTo>
                    <a:pt x="1076325" y="1407966"/>
                  </a:lnTo>
                  <a:lnTo>
                    <a:pt x="0" y="0"/>
                  </a:lnTo>
                  <a:lnTo>
                    <a:pt x="903923" y="0"/>
                  </a:lnTo>
                  <a:lnTo>
                    <a:pt x="1527810" y="823850"/>
                  </a:lnTo>
                  <a:close/>
                  <a:moveTo>
                    <a:pt x="2105025" y="2321241"/>
                  </a:moveTo>
                  <a:lnTo>
                    <a:pt x="2347913" y="2321241"/>
                  </a:lnTo>
                  <a:lnTo>
                    <a:pt x="776288" y="247345"/>
                  </a:lnTo>
                  <a:lnTo>
                    <a:pt x="515303" y="247345"/>
                  </a:lnTo>
                  <a:close/>
                </a:path>
              </a:pathLst>
            </a:custGeom>
            <a:solidFill>
              <a:schemeClr val="tx1"/>
            </a:solidFill>
            <a:ln w="9525"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9ED32F6B-1C3D-8C8C-FD1A-3986452DE04B}"/>
              </a:ext>
            </a:extLst>
          </p:cNvPr>
          <p:cNvGrpSpPr/>
          <p:nvPr/>
        </p:nvGrpSpPr>
        <p:grpSpPr>
          <a:xfrm>
            <a:off x="6624961" y="317564"/>
            <a:ext cx="1700726" cy="1748662"/>
            <a:chOff x="5997640" y="1016809"/>
            <a:chExt cx="1700726" cy="1748662"/>
          </a:xfrm>
        </p:grpSpPr>
        <p:grpSp>
          <p:nvGrpSpPr>
            <p:cNvPr id="42" name="Group 41">
              <a:extLst>
                <a:ext uri="{FF2B5EF4-FFF2-40B4-BE49-F238E27FC236}">
                  <a16:creationId xmlns:a16="http://schemas.microsoft.com/office/drawing/2014/main" id="{BB2FA5EE-F71E-C501-8759-7E6DFD58705D}"/>
                </a:ext>
              </a:extLst>
            </p:cNvPr>
            <p:cNvGrpSpPr/>
            <p:nvPr/>
          </p:nvGrpSpPr>
          <p:grpSpPr>
            <a:xfrm>
              <a:off x="6211261" y="1016809"/>
              <a:ext cx="1273484" cy="1273545"/>
              <a:chOff x="4404302" y="1736788"/>
              <a:chExt cx="3384259" cy="3384422"/>
            </a:xfrm>
          </p:grpSpPr>
          <p:sp>
            <p:nvSpPr>
              <p:cNvPr id="19" name="Freeform 18">
                <a:extLst>
                  <a:ext uri="{FF2B5EF4-FFF2-40B4-BE49-F238E27FC236}">
                    <a16:creationId xmlns:a16="http://schemas.microsoft.com/office/drawing/2014/main" id="{D4F004F7-AEB8-4FAC-9D3B-389ADA55F992}"/>
                  </a:ext>
                </a:extLst>
              </p:cNvPr>
              <p:cNvSpPr/>
              <p:nvPr/>
            </p:nvSpPr>
            <p:spPr>
              <a:xfrm>
                <a:off x="4406874" y="1741246"/>
                <a:ext cx="3380994" cy="3377565"/>
              </a:xfrm>
              <a:custGeom>
                <a:avLst/>
                <a:gdLst>
                  <a:gd name="connsiteX0" fmla="*/ 1868119 w 3380994"/>
                  <a:gd name="connsiteY0" fmla="*/ 3262351 h 3377565"/>
                  <a:gd name="connsiteX1" fmla="*/ 1752219 w 3380994"/>
                  <a:gd name="connsiteY1" fmla="*/ 3262351 h 3377565"/>
                  <a:gd name="connsiteX2" fmla="*/ 1752219 w 3380994"/>
                  <a:gd name="connsiteY2" fmla="*/ 3377565 h 3377565"/>
                  <a:gd name="connsiteX3" fmla="*/ 1629461 w 3380994"/>
                  <a:gd name="connsiteY3" fmla="*/ 3377565 h 3377565"/>
                  <a:gd name="connsiteX4" fmla="*/ 1629461 w 3380994"/>
                  <a:gd name="connsiteY4" fmla="*/ 3265094 h 3377565"/>
                  <a:gd name="connsiteX5" fmla="*/ 1403147 w 3380994"/>
                  <a:gd name="connsiteY5" fmla="*/ 3265094 h 3377565"/>
                  <a:gd name="connsiteX6" fmla="*/ 1403147 w 3380994"/>
                  <a:gd name="connsiteY6" fmla="*/ 3376879 h 3377565"/>
                  <a:gd name="connsiteX7" fmla="*/ 1280389 w 3380994"/>
                  <a:gd name="connsiteY7" fmla="*/ 3376879 h 3377565"/>
                  <a:gd name="connsiteX8" fmla="*/ 1280389 w 3380994"/>
                  <a:gd name="connsiteY8" fmla="*/ 3149194 h 3377565"/>
                  <a:gd name="connsiteX9" fmla="*/ 1169975 w 3380994"/>
                  <a:gd name="connsiteY9" fmla="*/ 3149194 h 3377565"/>
                  <a:gd name="connsiteX10" fmla="*/ 1169975 w 3380994"/>
                  <a:gd name="connsiteY10" fmla="*/ 3377565 h 3377565"/>
                  <a:gd name="connsiteX11" fmla="*/ 1047217 w 3380994"/>
                  <a:gd name="connsiteY11" fmla="*/ 3377565 h 3377565"/>
                  <a:gd name="connsiteX12" fmla="*/ 1047217 w 3380994"/>
                  <a:gd name="connsiteY12" fmla="*/ 3147136 h 3377565"/>
                  <a:gd name="connsiteX13" fmla="*/ 931316 w 3380994"/>
                  <a:gd name="connsiteY13" fmla="*/ 3147136 h 3377565"/>
                  <a:gd name="connsiteX14" fmla="*/ 931316 w 3380994"/>
                  <a:gd name="connsiteY14" fmla="*/ 2800122 h 3377565"/>
                  <a:gd name="connsiteX15" fmla="*/ 1052017 w 3380994"/>
                  <a:gd name="connsiteY15" fmla="*/ 2800122 h 3377565"/>
                  <a:gd name="connsiteX16" fmla="*/ 1052017 w 3380994"/>
                  <a:gd name="connsiteY16" fmla="*/ 2912593 h 3377565"/>
                  <a:gd name="connsiteX17" fmla="*/ 1159688 w 3380994"/>
                  <a:gd name="connsiteY17" fmla="*/ 2912593 h 3377565"/>
                  <a:gd name="connsiteX18" fmla="*/ 1159688 w 3380994"/>
                  <a:gd name="connsiteY18" fmla="*/ 2682850 h 3377565"/>
                  <a:gd name="connsiteX19" fmla="*/ 1047217 w 3380994"/>
                  <a:gd name="connsiteY19" fmla="*/ 2682850 h 3377565"/>
                  <a:gd name="connsiteX20" fmla="*/ 1047217 w 3380994"/>
                  <a:gd name="connsiteY20" fmla="*/ 2565578 h 3377565"/>
                  <a:gd name="connsiteX21" fmla="*/ 929945 w 3380994"/>
                  <a:gd name="connsiteY21" fmla="*/ 2565578 h 3377565"/>
                  <a:gd name="connsiteX22" fmla="*/ 929945 w 3380994"/>
                  <a:gd name="connsiteY22" fmla="*/ 2449678 h 3377565"/>
                  <a:gd name="connsiteX23" fmla="*/ 698144 w 3380994"/>
                  <a:gd name="connsiteY23" fmla="*/ 2449678 h 3377565"/>
                  <a:gd name="connsiteX24" fmla="*/ 698144 w 3380994"/>
                  <a:gd name="connsiteY24" fmla="*/ 2332406 h 3377565"/>
                  <a:gd name="connsiteX25" fmla="*/ 809930 w 3380994"/>
                  <a:gd name="connsiteY25" fmla="*/ 2332406 h 3377565"/>
                  <a:gd name="connsiteX26" fmla="*/ 809930 w 3380994"/>
                  <a:gd name="connsiteY26" fmla="*/ 2217192 h 3377565"/>
                  <a:gd name="connsiteX27" fmla="*/ 587731 w 3380994"/>
                  <a:gd name="connsiteY27" fmla="*/ 2217192 h 3377565"/>
                  <a:gd name="connsiteX28" fmla="*/ 587731 w 3380994"/>
                  <a:gd name="connsiteY28" fmla="*/ 2330349 h 3377565"/>
                  <a:gd name="connsiteX29" fmla="*/ 471830 w 3380994"/>
                  <a:gd name="connsiteY29" fmla="*/ 2330349 h 3377565"/>
                  <a:gd name="connsiteX30" fmla="*/ 471830 w 3380994"/>
                  <a:gd name="connsiteY30" fmla="*/ 2444877 h 3377565"/>
                  <a:gd name="connsiteX31" fmla="*/ 233172 w 3380994"/>
                  <a:gd name="connsiteY31" fmla="*/ 2444877 h 3377565"/>
                  <a:gd name="connsiteX32" fmla="*/ 233172 w 3380994"/>
                  <a:gd name="connsiteY32" fmla="*/ 2099920 h 3377565"/>
                  <a:gd name="connsiteX33" fmla="*/ 809930 w 3380994"/>
                  <a:gd name="connsiteY33" fmla="*/ 2099920 h 3377565"/>
                  <a:gd name="connsiteX34" fmla="*/ 809930 w 3380994"/>
                  <a:gd name="connsiteY34" fmla="*/ 1982648 h 3377565"/>
                  <a:gd name="connsiteX35" fmla="*/ 697459 w 3380994"/>
                  <a:gd name="connsiteY35" fmla="*/ 1982648 h 3377565"/>
                  <a:gd name="connsiteX36" fmla="*/ 697459 w 3380994"/>
                  <a:gd name="connsiteY36" fmla="*/ 1868119 h 3377565"/>
                  <a:gd name="connsiteX37" fmla="*/ 587045 w 3380994"/>
                  <a:gd name="connsiteY37" fmla="*/ 1868119 h 3377565"/>
                  <a:gd name="connsiteX38" fmla="*/ 587045 w 3380994"/>
                  <a:gd name="connsiteY38" fmla="*/ 1981276 h 3377565"/>
                  <a:gd name="connsiteX39" fmla="*/ 122072 w 3380994"/>
                  <a:gd name="connsiteY39" fmla="*/ 1981276 h 3377565"/>
                  <a:gd name="connsiteX40" fmla="*/ 122072 w 3380994"/>
                  <a:gd name="connsiteY40" fmla="*/ 2445563 h 3377565"/>
                  <a:gd name="connsiteX41" fmla="*/ 686 w 3380994"/>
                  <a:gd name="connsiteY41" fmla="*/ 2445563 h 3377565"/>
                  <a:gd name="connsiteX42" fmla="*/ 686 w 3380994"/>
                  <a:gd name="connsiteY42" fmla="*/ 1866748 h 3377565"/>
                  <a:gd name="connsiteX43" fmla="*/ 112471 w 3380994"/>
                  <a:gd name="connsiteY43" fmla="*/ 1866748 h 3377565"/>
                  <a:gd name="connsiteX44" fmla="*/ 112471 w 3380994"/>
                  <a:gd name="connsiteY44" fmla="*/ 1750848 h 3377565"/>
                  <a:gd name="connsiteX45" fmla="*/ 0 w 3380994"/>
                  <a:gd name="connsiteY45" fmla="*/ 1750848 h 3377565"/>
                  <a:gd name="connsiteX46" fmla="*/ 0 w 3380994"/>
                  <a:gd name="connsiteY46" fmla="*/ 1626718 h 3377565"/>
                  <a:gd name="connsiteX47" fmla="*/ 112471 w 3380994"/>
                  <a:gd name="connsiteY47" fmla="*/ 1626718 h 3377565"/>
                  <a:gd name="connsiteX48" fmla="*/ 112471 w 3380994"/>
                  <a:gd name="connsiteY48" fmla="*/ 1276960 h 3377565"/>
                  <a:gd name="connsiteX49" fmla="*/ 462229 w 3380994"/>
                  <a:gd name="connsiteY49" fmla="*/ 1276960 h 3377565"/>
                  <a:gd name="connsiteX50" fmla="*/ 462229 w 3380994"/>
                  <a:gd name="connsiteY50" fmla="*/ 1161060 h 3377565"/>
                  <a:gd name="connsiteX51" fmla="*/ 577444 w 3380994"/>
                  <a:gd name="connsiteY51" fmla="*/ 1161060 h 3377565"/>
                  <a:gd name="connsiteX52" fmla="*/ 577444 w 3380994"/>
                  <a:gd name="connsiteY52" fmla="*/ 1052017 h 3377565"/>
                  <a:gd name="connsiteX53" fmla="*/ 354559 w 3380994"/>
                  <a:gd name="connsiteY53" fmla="*/ 1052017 h 3377565"/>
                  <a:gd name="connsiteX54" fmla="*/ 354559 w 3380994"/>
                  <a:gd name="connsiteY54" fmla="*/ 1165174 h 3377565"/>
                  <a:gd name="connsiteX55" fmla="*/ 233172 w 3380994"/>
                  <a:gd name="connsiteY55" fmla="*/ 1165174 h 3377565"/>
                  <a:gd name="connsiteX56" fmla="*/ 233172 w 3380994"/>
                  <a:gd name="connsiteY56" fmla="*/ 929945 h 3377565"/>
                  <a:gd name="connsiteX57" fmla="*/ 584987 w 3380994"/>
                  <a:gd name="connsiteY57" fmla="*/ 929945 h 3377565"/>
                  <a:gd name="connsiteX58" fmla="*/ 584987 w 3380994"/>
                  <a:gd name="connsiteY58" fmla="*/ 1041730 h 3377565"/>
                  <a:gd name="connsiteX59" fmla="*/ 695401 w 3380994"/>
                  <a:gd name="connsiteY59" fmla="*/ 1041730 h 3377565"/>
                  <a:gd name="connsiteX60" fmla="*/ 695401 w 3380994"/>
                  <a:gd name="connsiteY60" fmla="*/ 929945 h 3377565"/>
                  <a:gd name="connsiteX61" fmla="*/ 816788 w 3380994"/>
                  <a:gd name="connsiteY61" fmla="*/ 929945 h 3377565"/>
                  <a:gd name="connsiteX62" fmla="*/ 816788 w 3380994"/>
                  <a:gd name="connsiteY62" fmla="*/ 1051332 h 3377565"/>
                  <a:gd name="connsiteX63" fmla="*/ 704317 w 3380994"/>
                  <a:gd name="connsiteY63" fmla="*/ 1051332 h 3377565"/>
                  <a:gd name="connsiteX64" fmla="*/ 704317 w 3380994"/>
                  <a:gd name="connsiteY64" fmla="*/ 1159002 h 3377565"/>
                  <a:gd name="connsiteX65" fmla="*/ 927202 w 3380994"/>
                  <a:gd name="connsiteY65" fmla="*/ 1159002 h 3377565"/>
                  <a:gd name="connsiteX66" fmla="*/ 927202 w 3380994"/>
                  <a:gd name="connsiteY66" fmla="*/ 582244 h 3377565"/>
                  <a:gd name="connsiteX67" fmla="*/ 1050646 w 3380994"/>
                  <a:gd name="connsiteY67" fmla="*/ 582244 h 3377565"/>
                  <a:gd name="connsiteX68" fmla="*/ 1050646 w 3380994"/>
                  <a:gd name="connsiteY68" fmla="*/ 810616 h 3377565"/>
                  <a:gd name="connsiteX69" fmla="*/ 1159688 w 3380994"/>
                  <a:gd name="connsiteY69" fmla="*/ 810616 h 3377565"/>
                  <a:gd name="connsiteX70" fmla="*/ 1159688 w 3380994"/>
                  <a:gd name="connsiteY70" fmla="*/ 580187 h 3377565"/>
                  <a:gd name="connsiteX71" fmla="*/ 1276960 w 3380994"/>
                  <a:gd name="connsiteY71" fmla="*/ 580187 h 3377565"/>
                  <a:gd name="connsiteX72" fmla="*/ 1276960 w 3380994"/>
                  <a:gd name="connsiteY72" fmla="*/ 464287 h 3377565"/>
                  <a:gd name="connsiteX73" fmla="*/ 1394231 w 3380994"/>
                  <a:gd name="connsiteY73" fmla="*/ 464287 h 3377565"/>
                  <a:gd name="connsiteX74" fmla="*/ 1394231 w 3380994"/>
                  <a:gd name="connsiteY74" fmla="*/ 348387 h 3377565"/>
                  <a:gd name="connsiteX75" fmla="*/ 1516990 w 3380994"/>
                  <a:gd name="connsiteY75" fmla="*/ 348387 h 3377565"/>
                  <a:gd name="connsiteX76" fmla="*/ 1516990 w 3380994"/>
                  <a:gd name="connsiteY76" fmla="*/ 460858 h 3377565"/>
                  <a:gd name="connsiteX77" fmla="*/ 1626032 w 3380994"/>
                  <a:gd name="connsiteY77" fmla="*/ 460858 h 3377565"/>
                  <a:gd name="connsiteX78" fmla="*/ 1626032 w 3380994"/>
                  <a:gd name="connsiteY78" fmla="*/ 349072 h 3377565"/>
                  <a:gd name="connsiteX79" fmla="*/ 1749476 w 3380994"/>
                  <a:gd name="connsiteY79" fmla="*/ 349072 h 3377565"/>
                  <a:gd name="connsiteX80" fmla="*/ 1749476 w 3380994"/>
                  <a:gd name="connsiteY80" fmla="*/ 460172 h 3377565"/>
                  <a:gd name="connsiteX81" fmla="*/ 1864690 w 3380994"/>
                  <a:gd name="connsiteY81" fmla="*/ 460172 h 3377565"/>
                  <a:gd name="connsiteX82" fmla="*/ 1864690 w 3380994"/>
                  <a:gd name="connsiteY82" fmla="*/ 122073 h 3377565"/>
                  <a:gd name="connsiteX83" fmla="*/ 1751533 w 3380994"/>
                  <a:gd name="connsiteY83" fmla="*/ 122073 h 3377565"/>
                  <a:gd name="connsiteX84" fmla="*/ 1751533 w 3380994"/>
                  <a:gd name="connsiteY84" fmla="*/ 234544 h 3377565"/>
                  <a:gd name="connsiteX85" fmla="*/ 1628775 w 3380994"/>
                  <a:gd name="connsiteY85" fmla="*/ 234544 h 3377565"/>
                  <a:gd name="connsiteX86" fmla="*/ 1628775 w 3380994"/>
                  <a:gd name="connsiteY86" fmla="*/ 114529 h 3377565"/>
                  <a:gd name="connsiteX87" fmla="*/ 1748790 w 3380994"/>
                  <a:gd name="connsiteY87" fmla="*/ 114529 h 3377565"/>
                  <a:gd name="connsiteX88" fmla="*/ 1748790 w 3380994"/>
                  <a:gd name="connsiteY88" fmla="*/ 0 h 3377565"/>
                  <a:gd name="connsiteX89" fmla="*/ 1866062 w 3380994"/>
                  <a:gd name="connsiteY89" fmla="*/ 0 h 3377565"/>
                  <a:gd name="connsiteX90" fmla="*/ 1866062 w 3380994"/>
                  <a:gd name="connsiteY90" fmla="*/ 112471 h 3377565"/>
                  <a:gd name="connsiteX91" fmla="*/ 1981962 w 3380994"/>
                  <a:gd name="connsiteY91" fmla="*/ 112471 h 3377565"/>
                  <a:gd name="connsiteX92" fmla="*/ 1981962 w 3380994"/>
                  <a:gd name="connsiteY92" fmla="*/ 345643 h 3377565"/>
                  <a:gd name="connsiteX93" fmla="*/ 2099234 w 3380994"/>
                  <a:gd name="connsiteY93" fmla="*/ 345643 h 3377565"/>
                  <a:gd name="connsiteX94" fmla="*/ 2099234 w 3380994"/>
                  <a:gd name="connsiteY94" fmla="*/ 694030 h 3377565"/>
                  <a:gd name="connsiteX95" fmla="*/ 2214448 w 3380994"/>
                  <a:gd name="connsiteY95" fmla="*/ 694030 h 3377565"/>
                  <a:gd name="connsiteX96" fmla="*/ 2214448 w 3380994"/>
                  <a:gd name="connsiteY96" fmla="*/ 934060 h 3377565"/>
                  <a:gd name="connsiteX97" fmla="*/ 1868805 w 3380994"/>
                  <a:gd name="connsiteY97" fmla="*/ 934060 h 3377565"/>
                  <a:gd name="connsiteX98" fmla="*/ 1868805 w 3380994"/>
                  <a:gd name="connsiteY98" fmla="*/ 1049274 h 3377565"/>
                  <a:gd name="connsiteX99" fmla="*/ 1754276 w 3380994"/>
                  <a:gd name="connsiteY99" fmla="*/ 1049274 h 3377565"/>
                  <a:gd name="connsiteX100" fmla="*/ 1754276 w 3380994"/>
                  <a:gd name="connsiteY100" fmla="*/ 929259 h 3377565"/>
                  <a:gd name="connsiteX101" fmla="*/ 1866062 w 3380994"/>
                  <a:gd name="connsiteY101" fmla="*/ 929259 h 3377565"/>
                  <a:gd name="connsiteX102" fmla="*/ 1866062 w 3380994"/>
                  <a:gd name="connsiteY102" fmla="*/ 705003 h 3377565"/>
                  <a:gd name="connsiteX103" fmla="*/ 1752219 w 3380994"/>
                  <a:gd name="connsiteY103" fmla="*/ 705003 h 3377565"/>
                  <a:gd name="connsiteX104" fmla="*/ 1752219 w 3380994"/>
                  <a:gd name="connsiteY104" fmla="*/ 816788 h 3377565"/>
                  <a:gd name="connsiteX105" fmla="*/ 1629461 w 3380994"/>
                  <a:gd name="connsiteY105" fmla="*/ 816788 h 3377565"/>
                  <a:gd name="connsiteX106" fmla="*/ 1629461 w 3380994"/>
                  <a:gd name="connsiteY106" fmla="*/ 704317 h 3377565"/>
                  <a:gd name="connsiteX107" fmla="*/ 1519047 w 3380994"/>
                  <a:gd name="connsiteY107" fmla="*/ 704317 h 3377565"/>
                  <a:gd name="connsiteX108" fmla="*/ 1519047 w 3380994"/>
                  <a:gd name="connsiteY108" fmla="*/ 816102 h 3377565"/>
                  <a:gd name="connsiteX109" fmla="*/ 1396289 w 3380994"/>
                  <a:gd name="connsiteY109" fmla="*/ 816102 h 3377565"/>
                  <a:gd name="connsiteX110" fmla="*/ 1396289 w 3380994"/>
                  <a:gd name="connsiteY110" fmla="*/ 705003 h 3377565"/>
                  <a:gd name="connsiteX111" fmla="*/ 1287932 w 3380994"/>
                  <a:gd name="connsiteY111" fmla="*/ 705003 h 3377565"/>
                  <a:gd name="connsiteX112" fmla="*/ 1287932 w 3380994"/>
                  <a:gd name="connsiteY112" fmla="*/ 927202 h 3377565"/>
                  <a:gd name="connsiteX113" fmla="*/ 1399032 w 3380994"/>
                  <a:gd name="connsiteY113" fmla="*/ 927202 h 3377565"/>
                  <a:gd name="connsiteX114" fmla="*/ 1399032 w 3380994"/>
                  <a:gd name="connsiteY114" fmla="*/ 1049274 h 3377565"/>
                  <a:gd name="connsiteX115" fmla="*/ 1279703 w 3380994"/>
                  <a:gd name="connsiteY115" fmla="*/ 1049274 h 3377565"/>
                  <a:gd name="connsiteX116" fmla="*/ 1279703 w 3380994"/>
                  <a:gd name="connsiteY116" fmla="*/ 937489 h 3377565"/>
                  <a:gd name="connsiteX117" fmla="*/ 1054760 w 3380994"/>
                  <a:gd name="connsiteY117" fmla="*/ 937489 h 3377565"/>
                  <a:gd name="connsiteX118" fmla="*/ 1054760 w 3380994"/>
                  <a:gd name="connsiteY118" fmla="*/ 1043788 h 3377565"/>
                  <a:gd name="connsiteX119" fmla="*/ 1167917 w 3380994"/>
                  <a:gd name="connsiteY119" fmla="*/ 1043788 h 3377565"/>
                  <a:gd name="connsiteX120" fmla="*/ 1167917 w 3380994"/>
                  <a:gd name="connsiteY120" fmla="*/ 1159688 h 3377565"/>
                  <a:gd name="connsiteX121" fmla="*/ 1283818 w 3380994"/>
                  <a:gd name="connsiteY121" fmla="*/ 1159688 h 3377565"/>
                  <a:gd name="connsiteX122" fmla="*/ 1283818 w 3380994"/>
                  <a:gd name="connsiteY122" fmla="*/ 1274902 h 3377565"/>
                  <a:gd name="connsiteX123" fmla="*/ 1394231 w 3380994"/>
                  <a:gd name="connsiteY123" fmla="*/ 1274902 h 3377565"/>
                  <a:gd name="connsiteX124" fmla="*/ 1394231 w 3380994"/>
                  <a:gd name="connsiteY124" fmla="*/ 1162431 h 3377565"/>
                  <a:gd name="connsiteX125" fmla="*/ 1511503 w 3380994"/>
                  <a:gd name="connsiteY125" fmla="*/ 1162431 h 3377565"/>
                  <a:gd name="connsiteX126" fmla="*/ 1511503 w 3380994"/>
                  <a:gd name="connsiteY126" fmla="*/ 929945 h 3377565"/>
                  <a:gd name="connsiteX127" fmla="*/ 1634261 w 3380994"/>
                  <a:gd name="connsiteY127" fmla="*/ 929945 h 3377565"/>
                  <a:gd name="connsiteX128" fmla="*/ 1634261 w 3380994"/>
                  <a:gd name="connsiteY128" fmla="*/ 1160374 h 3377565"/>
                  <a:gd name="connsiteX129" fmla="*/ 1867433 w 3380994"/>
                  <a:gd name="connsiteY129" fmla="*/ 1160374 h 3377565"/>
                  <a:gd name="connsiteX130" fmla="*/ 1867433 w 3380994"/>
                  <a:gd name="connsiteY130" fmla="*/ 1274902 h 3377565"/>
                  <a:gd name="connsiteX131" fmla="*/ 1984705 w 3380994"/>
                  <a:gd name="connsiteY131" fmla="*/ 1274902 h 3377565"/>
                  <a:gd name="connsiteX132" fmla="*/ 1984705 w 3380994"/>
                  <a:gd name="connsiteY132" fmla="*/ 1161745 h 3377565"/>
                  <a:gd name="connsiteX133" fmla="*/ 2100606 w 3380994"/>
                  <a:gd name="connsiteY133" fmla="*/ 1161745 h 3377565"/>
                  <a:gd name="connsiteX134" fmla="*/ 2100606 w 3380994"/>
                  <a:gd name="connsiteY134" fmla="*/ 1045845 h 3377565"/>
                  <a:gd name="connsiteX135" fmla="*/ 2448306 w 3380994"/>
                  <a:gd name="connsiteY135" fmla="*/ 1045845 h 3377565"/>
                  <a:gd name="connsiteX136" fmla="*/ 2448306 w 3380994"/>
                  <a:gd name="connsiteY136" fmla="*/ 935431 h 3377565"/>
                  <a:gd name="connsiteX137" fmla="*/ 2335835 w 3380994"/>
                  <a:gd name="connsiteY137" fmla="*/ 935431 h 3377565"/>
                  <a:gd name="connsiteX138" fmla="*/ 2335835 w 3380994"/>
                  <a:gd name="connsiteY138" fmla="*/ 587045 h 3377565"/>
                  <a:gd name="connsiteX139" fmla="*/ 2220621 w 3380994"/>
                  <a:gd name="connsiteY139" fmla="*/ 587045 h 3377565"/>
                  <a:gd name="connsiteX140" fmla="*/ 2220621 w 3380994"/>
                  <a:gd name="connsiteY140" fmla="*/ 347015 h 3377565"/>
                  <a:gd name="connsiteX141" fmla="*/ 2333778 w 3380994"/>
                  <a:gd name="connsiteY141" fmla="*/ 347015 h 3377565"/>
                  <a:gd name="connsiteX142" fmla="*/ 2333778 w 3380994"/>
                  <a:gd name="connsiteY142" fmla="*/ 115215 h 3377565"/>
                  <a:gd name="connsiteX143" fmla="*/ 2451049 w 3380994"/>
                  <a:gd name="connsiteY143" fmla="*/ 115215 h 3377565"/>
                  <a:gd name="connsiteX144" fmla="*/ 2451049 w 3380994"/>
                  <a:gd name="connsiteY144" fmla="*/ 927202 h 3377565"/>
                  <a:gd name="connsiteX145" fmla="*/ 2799436 w 3380994"/>
                  <a:gd name="connsiteY145" fmla="*/ 927202 h 3377565"/>
                  <a:gd name="connsiteX146" fmla="*/ 2799436 w 3380994"/>
                  <a:gd name="connsiteY146" fmla="*/ 1041730 h 3377565"/>
                  <a:gd name="connsiteX147" fmla="*/ 3032608 w 3380994"/>
                  <a:gd name="connsiteY147" fmla="*/ 1041730 h 3377565"/>
                  <a:gd name="connsiteX148" fmla="*/ 3032608 w 3380994"/>
                  <a:gd name="connsiteY148" fmla="*/ 929945 h 3377565"/>
                  <a:gd name="connsiteX149" fmla="*/ 3380308 w 3380994"/>
                  <a:gd name="connsiteY149" fmla="*/ 929945 h 3377565"/>
                  <a:gd name="connsiteX150" fmla="*/ 3380308 w 3380994"/>
                  <a:gd name="connsiteY150" fmla="*/ 1165860 h 3377565"/>
                  <a:gd name="connsiteX151" fmla="*/ 3267837 w 3380994"/>
                  <a:gd name="connsiteY151" fmla="*/ 1165860 h 3377565"/>
                  <a:gd name="connsiteX152" fmla="*/ 3267837 w 3380994"/>
                  <a:gd name="connsiteY152" fmla="*/ 1054075 h 3377565"/>
                  <a:gd name="connsiteX153" fmla="*/ 3150565 w 3380994"/>
                  <a:gd name="connsiteY153" fmla="*/ 1054075 h 3377565"/>
                  <a:gd name="connsiteX154" fmla="*/ 3150565 w 3380994"/>
                  <a:gd name="connsiteY154" fmla="*/ 1167232 h 3377565"/>
                  <a:gd name="connsiteX155" fmla="*/ 2919451 w 3380994"/>
                  <a:gd name="connsiteY155" fmla="*/ 1167232 h 3377565"/>
                  <a:gd name="connsiteX156" fmla="*/ 2919451 w 3380994"/>
                  <a:gd name="connsiteY156" fmla="*/ 1276274 h 3377565"/>
                  <a:gd name="connsiteX157" fmla="*/ 3031922 w 3380994"/>
                  <a:gd name="connsiteY157" fmla="*/ 1276274 h 3377565"/>
                  <a:gd name="connsiteX158" fmla="*/ 3031922 w 3380994"/>
                  <a:gd name="connsiteY158" fmla="*/ 1391488 h 3377565"/>
                  <a:gd name="connsiteX159" fmla="*/ 3149194 w 3380994"/>
                  <a:gd name="connsiteY159" fmla="*/ 1391488 h 3377565"/>
                  <a:gd name="connsiteX160" fmla="*/ 3149194 w 3380994"/>
                  <a:gd name="connsiteY160" fmla="*/ 1280389 h 3377565"/>
                  <a:gd name="connsiteX161" fmla="*/ 3266466 w 3380994"/>
                  <a:gd name="connsiteY161" fmla="*/ 1280389 h 3377565"/>
                  <a:gd name="connsiteX162" fmla="*/ 3266466 w 3380994"/>
                  <a:gd name="connsiteY162" fmla="*/ 1392860 h 3377565"/>
                  <a:gd name="connsiteX163" fmla="*/ 3380994 w 3380994"/>
                  <a:gd name="connsiteY163" fmla="*/ 1392860 h 3377565"/>
                  <a:gd name="connsiteX164" fmla="*/ 3380994 w 3380994"/>
                  <a:gd name="connsiteY164" fmla="*/ 1631518 h 3377565"/>
                  <a:gd name="connsiteX165" fmla="*/ 3151251 w 3380994"/>
                  <a:gd name="connsiteY165" fmla="*/ 1631518 h 3377565"/>
                  <a:gd name="connsiteX166" fmla="*/ 3151251 w 3380994"/>
                  <a:gd name="connsiteY166" fmla="*/ 1519733 h 3377565"/>
                  <a:gd name="connsiteX167" fmla="*/ 3035351 w 3380994"/>
                  <a:gd name="connsiteY167" fmla="*/ 1519733 h 3377565"/>
                  <a:gd name="connsiteX168" fmla="*/ 3035351 w 3380994"/>
                  <a:gd name="connsiteY168" fmla="*/ 1632204 h 3377565"/>
                  <a:gd name="connsiteX169" fmla="*/ 2800807 w 3380994"/>
                  <a:gd name="connsiteY169" fmla="*/ 1632204 h 3377565"/>
                  <a:gd name="connsiteX170" fmla="*/ 2800807 w 3380994"/>
                  <a:gd name="connsiteY170" fmla="*/ 1750848 h 3377565"/>
                  <a:gd name="connsiteX171" fmla="*/ 2801493 w 3380994"/>
                  <a:gd name="connsiteY171" fmla="*/ 1750162 h 3377565"/>
                  <a:gd name="connsiteX172" fmla="*/ 2684221 w 3380994"/>
                  <a:gd name="connsiteY172" fmla="*/ 1750848 h 3377565"/>
                  <a:gd name="connsiteX173" fmla="*/ 2684221 w 3380994"/>
                  <a:gd name="connsiteY173" fmla="*/ 1636319 h 3377565"/>
                  <a:gd name="connsiteX174" fmla="*/ 2569007 w 3380994"/>
                  <a:gd name="connsiteY174" fmla="*/ 1636319 h 3377565"/>
                  <a:gd name="connsiteX175" fmla="*/ 2569007 w 3380994"/>
                  <a:gd name="connsiteY175" fmla="*/ 1750848 h 3377565"/>
                  <a:gd name="connsiteX176" fmla="*/ 2451735 w 3380994"/>
                  <a:gd name="connsiteY176" fmla="*/ 1750162 h 3377565"/>
                  <a:gd name="connsiteX177" fmla="*/ 2452421 w 3380994"/>
                  <a:gd name="connsiteY177" fmla="*/ 1750162 h 3377565"/>
                  <a:gd name="connsiteX178" fmla="*/ 2452421 w 3380994"/>
                  <a:gd name="connsiteY178" fmla="*/ 1632890 h 3377565"/>
                  <a:gd name="connsiteX179" fmla="*/ 2217877 w 3380994"/>
                  <a:gd name="connsiteY179" fmla="*/ 1632890 h 3377565"/>
                  <a:gd name="connsiteX180" fmla="*/ 2217877 w 3380994"/>
                  <a:gd name="connsiteY180" fmla="*/ 1287933 h 3377565"/>
                  <a:gd name="connsiteX181" fmla="*/ 2101291 w 3380994"/>
                  <a:gd name="connsiteY181" fmla="*/ 1287933 h 3377565"/>
                  <a:gd name="connsiteX182" fmla="*/ 2101291 w 3380994"/>
                  <a:gd name="connsiteY182" fmla="*/ 1400404 h 3377565"/>
                  <a:gd name="connsiteX183" fmla="*/ 1629461 w 3380994"/>
                  <a:gd name="connsiteY183" fmla="*/ 1400404 h 3377565"/>
                  <a:gd name="connsiteX184" fmla="*/ 1629461 w 3380994"/>
                  <a:gd name="connsiteY184" fmla="*/ 1288618 h 3377565"/>
                  <a:gd name="connsiteX185" fmla="*/ 1519733 w 3380994"/>
                  <a:gd name="connsiteY185" fmla="*/ 1288618 h 3377565"/>
                  <a:gd name="connsiteX186" fmla="*/ 1519733 w 3380994"/>
                  <a:gd name="connsiteY186" fmla="*/ 1403147 h 3377565"/>
                  <a:gd name="connsiteX187" fmla="*/ 1291361 w 3380994"/>
                  <a:gd name="connsiteY187" fmla="*/ 1403147 h 3377565"/>
                  <a:gd name="connsiteX188" fmla="*/ 1291361 w 3380994"/>
                  <a:gd name="connsiteY188" fmla="*/ 1512875 h 3377565"/>
                  <a:gd name="connsiteX189" fmla="*/ 1519047 w 3380994"/>
                  <a:gd name="connsiteY189" fmla="*/ 1512875 h 3377565"/>
                  <a:gd name="connsiteX190" fmla="*/ 1519047 w 3380994"/>
                  <a:gd name="connsiteY190" fmla="*/ 1635633 h 3377565"/>
                  <a:gd name="connsiteX191" fmla="*/ 1290676 w 3380994"/>
                  <a:gd name="connsiteY191" fmla="*/ 1635633 h 3377565"/>
                  <a:gd name="connsiteX192" fmla="*/ 1290676 w 3380994"/>
                  <a:gd name="connsiteY192" fmla="*/ 1752219 h 3377565"/>
                  <a:gd name="connsiteX193" fmla="*/ 1519733 w 3380994"/>
                  <a:gd name="connsiteY193" fmla="*/ 1752219 h 3377565"/>
                  <a:gd name="connsiteX194" fmla="*/ 1519733 w 3380994"/>
                  <a:gd name="connsiteY194" fmla="*/ 1868119 h 3377565"/>
                  <a:gd name="connsiteX195" fmla="*/ 1407262 w 3380994"/>
                  <a:gd name="connsiteY195" fmla="*/ 1868119 h 3377565"/>
                  <a:gd name="connsiteX196" fmla="*/ 1407262 w 3380994"/>
                  <a:gd name="connsiteY196" fmla="*/ 2098548 h 3377565"/>
                  <a:gd name="connsiteX197" fmla="*/ 1630832 w 3380994"/>
                  <a:gd name="connsiteY197" fmla="*/ 2098548 h 3377565"/>
                  <a:gd name="connsiteX198" fmla="*/ 1630832 w 3380994"/>
                  <a:gd name="connsiteY198" fmla="*/ 1513561 h 3377565"/>
                  <a:gd name="connsiteX199" fmla="*/ 1754276 w 3380994"/>
                  <a:gd name="connsiteY199" fmla="*/ 1513561 h 3377565"/>
                  <a:gd name="connsiteX200" fmla="*/ 1754276 w 3380994"/>
                  <a:gd name="connsiteY200" fmla="*/ 1625346 h 3377565"/>
                  <a:gd name="connsiteX201" fmla="*/ 1870862 w 3380994"/>
                  <a:gd name="connsiteY201" fmla="*/ 1625346 h 3377565"/>
                  <a:gd name="connsiteX202" fmla="*/ 1870862 w 3380994"/>
                  <a:gd name="connsiteY202" fmla="*/ 1512875 h 3377565"/>
                  <a:gd name="connsiteX203" fmla="*/ 2099920 w 3380994"/>
                  <a:gd name="connsiteY203" fmla="*/ 1512875 h 3377565"/>
                  <a:gd name="connsiteX204" fmla="*/ 2099920 w 3380994"/>
                  <a:gd name="connsiteY204" fmla="*/ 1635633 h 3377565"/>
                  <a:gd name="connsiteX205" fmla="*/ 1870862 w 3380994"/>
                  <a:gd name="connsiteY205" fmla="*/ 1635633 h 3377565"/>
                  <a:gd name="connsiteX206" fmla="*/ 1870862 w 3380994"/>
                  <a:gd name="connsiteY206" fmla="*/ 1751533 h 3377565"/>
                  <a:gd name="connsiteX207" fmla="*/ 1986077 w 3380994"/>
                  <a:gd name="connsiteY207" fmla="*/ 1751533 h 3377565"/>
                  <a:gd name="connsiteX208" fmla="*/ 1986077 w 3380994"/>
                  <a:gd name="connsiteY208" fmla="*/ 1867434 h 3377565"/>
                  <a:gd name="connsiteX209" fmla="*/ 1869491 w 3380994"/>
                  <a:gd name="connsiteY209" fmla="*/ 1867434 h 3377565"/>
                  <a:gd name="connsiteX210" fmla="*/ 1869491 w 3380994"/>
                  <a:gd name="connsiteY210" fmla="*/ 1984020 h 3377565"/>
                  <a:gd name="connsiteX211" fmla="*/ 1752905 w 3380994"/>
                  <a:gd name="connsiteY211" fmla="*/ 1984020 h 3377565"/>
                  <a:gd name="connsiteX212" fmla="*/ 1752905 w 3380994"/>
                  <a:gd name="connsiteY212" fmla="*/ 2100606 h 3377565"/>
                  <a:gd name="connsiteX213" fmla="*/ 1638376 w 3380994"/>
                  <a:gd name="connsiteY213" fmla="*/ 2100606 h 3377565"/>
                  <a:gd name="connsiteX214" fmla="*/ 1638376 w 3380994"/>
                  <a:gd name="connsiteY214" fmla="*/ 2215820 h 3377565"/>
                  <a:gd name="connsiteX215" fmla="*/ 1752905 w 3380994"/>
                  <a:gd name="connsiteY215" fmla="*/ 2215820 h 3377565"/>
                  <a:gd name="connsiteX216" fmla="*/ 1752905 w 3380994"/>
                  <a:gd name="connsiteY216" fmla="*/ 2334463 h 3377565"/>
                  <a:gd name="connsiteX217" fmla="*/ 1634947 w 3380994"/>
                  <a:gd name="connsiteY217" fmla="*/ 2334463 h 3377565"/>
                  <a:gd name="connsiteX218" fmla="*/ 1634947 w 3380994"/>
                  <a:gd name="connsiteY218" fmla="*/ 2449678 h 3377565"/>
                  <a:gd name="connsiteX219" fmla="*/ 1518361 w 3380994"/>
                  <a:gd name="connsiteY219" fmla="*/ 2449678 h 3377565"/>
                  <a:gd name="connsiteX220" fmla="*/ 1518361 w 3380994"/>
                  <a:gd name="connsiteY220" fmla="*/ 2566264 h 3377565"/>
                  <a:gd name="connsiteX221" fmla="*/ 1405890 w 3380994"/>
                  <a:gd name="connsiteY221" fmla="*/ 2566264 h 3377565"/>
                  <a:gd name="connsiteX222" fmla="*/ 1405890 w 3380994"/>
                  <a:gd name="connsiteY222" fmla="*/ 2679421 h 3377565"/>
                  <a:gd name="connsiteX223" fmla="*/ 1754962 w 3380994"/>
                  <a:gd name="connsiteY223" fmla="*/ 2679421 h 3377565"/>
                  <a:gd name="connsiteX224" fmla="*/ 1754962 w 3380994"/>
                  <a:gd name="connsiteY224" fmla="*/ 2564206 h 3377565"/>
                  <a:gd name="connsiteX225" fmla="*/ 1870177 w 3380994"/>
                  <a:gd name="connsiteY225" fmla="*/ 2564206 h 3377565"/>
                  <a:gd name="connsiteX226" fmla="*/ 1870177 w 3380994"/>
                  <a:gd name="connsiteY226" fmla="*/ 2448992 h 3377565"/>
                  <a:gd name="connsiteX227" fmla="*/ 2102663 w 3380994"/>
                  <a:gd name="connsiteY227" fmla="*/ 2448992 h 3377565"/>
                  <a:gd name="connsiteX228" fmla="*/ 2102663 w 3380994"/>
                  <a:gd name="connsiteY228" fmla="*/ 2567635 h 3377565"/>
                  <a:gd name="connsiteX229" fmla="*/ 1984019 w 3380994"/>
                  <a:gd name="connsiteY229" fmla="*/ 2567635 h 3377565"/>
                  <a:gd name="connsiteX230" fmla="*/ 1984019 w 3380994"/>
                  <a:gd name="connsiteY230" fmla="*/ 2683536 h 3377565"/>
                  <a:gd name="connsiteX231" fmla="*/ 1870862 w 3380994"/>
                  <a:gd name="connsiteY231" fmla="*/ 2683536 h 3377565"/>
                  <a:gd name="connsiteX232" fmla="*/ 1870862 w 3380994"/>
                  <a:gd name="connsiteY232" fmla="*/ 2799436 h 3377565"/>
                  <a:gd name="connsiteX233" fmla="*/ 1983334 w 3380994"/>
                  <a:gd name="connsiteY233" fmla="*/ 2799436 h 3377565"/>
                  <a:gd name="connsiteX234" fmla="*/ 1983334 w 3380994"/>
                  <a:gd name="connsiteY234" fmla="*/ 2916022 h 3377565"/>
                  <a:gd name="connsiteX235" fmla="*/ 1639062 w 3380994"/>
                  <a:gd name="connsiteY235" fmla="*/ 2916022 h 3377565"/>
                  <a:gd name="connsiteX236" fmla="*/ 1639062 w 3380994"/>
                  <a:gd name="connsiteY236" fmla="*/ 3032608 h 3377565"/>
                  <a:gd name="connsiteX237" fmla="*/ 1984019 w 3380994"/>
                  <a:gd name="connsiteY237" fmla="*/ 3032608 h 3377565"/>
                  <a:gd name="connsiteX238" fmla="*/ 1984019 w 3380994"/>
                  <a:gd name="connsiteY238" fmla="*/ 3148508 h 3377565"/>
                  <a:gd name="connsiteX239" fmla="*/ 1868805 w 3380994"/>
                  <a:gd name="connsiteY239" fmla="*/ 3148508 h 3377565"/>
                  <a:gd name="connsiteX240" fmla="*/ 1868805 w 3380994"/>
                  <a:gd name="connsiteY240" fmla="*/ 3264408 h 3377565"/>
                  <a:gd name="connsiteX241" fmla="*/ 1869491 w 3380994"/>
                  <a:gd name="connsiteY241" fmla="*/ 3264408 h 3377565"/>
                  <a:gd name="connsiteX242" fmla="*/ 587045 w 3380994"/>
                  <a:gd name="connsiteY242" fmla="*/ 1628089 h 3377565"/>
                  <a:gd name="connsiteX243" fmla="*/ 937489 w 3380994"/>
                  <a:gd name="connsiteY243" fmla="*/ 1628089 h 3377565"/>
                  <a:gd name="connsiteX244" fmla="*/ 937489 w 3380994"/>
                  <a:gd name="connsiteY244" fmla="*/ 1748104 h 3377565"/>
                  <a:gd name="connsiteX245" fmla="*/ 1047217 w 3380994"/>
                  <a:gd name="connsiteY245" fmla="*/ 1748104 h 3377565"/>
                  <a:gd name="connsiteX246" fmla="*/ 1047217 w 3380994"/>
                  <a:gd name="connsiteY246" fmla="*/ 1509446 h 3377565"/>
                  <a:gd name="connsiteX247" fmla="*/ 1160374 w 3380994"/>
                  <a:gd name="connsiteY247" fmla="*/ 1509446 h 3377565"/>
                  <a:gd name="connsiteX248" fmla="*/ 1160374 w 3380994"/>
                  <a:gd name="connsiteY248" fmla="*/ 1399718 h 3377565"/>
                  <a:gd name="connsiteX249" fmla="*/ 1045159 w 3380994"/>
                  <a:gd name="connsiteY249" fmla="*/ 1399718 h 3377565"/>
                  <a:gd name="connsiteX250" fmla="*/ 1045159 w 3380994"/>
                  <a:gd name="connsiteY250" fmla="*/ 1286561 h 3377565"/>
                  <a:gd name="connsiteX251" fmla="*/ 706374 w 3380994"/>
                  <a:gd name="connsiteY251" fmla="*/ 1286561 h 3377565"/>
                  <a:gd name="connsiteX252" fmla="*/ 706374 w 3380994"/>
                  <a:gd name="connsiteY252" fmla="*/ 1394917 h 3377565"/>
                  <a:gd name="connsiteX253" fmla="*/ 818159 w 3380994"/>
                  <a:gd name="connsiteY253" fmla="*/ 1394917 h 3377565"/>
                  <a:gd name="connsiteX254" fmla="*/ 818159 w 3380994"/>
                  <a:gd name="connsiteY254" fmla="*/ 1514932 h 3377565"/>
                  <a:gd name="connsiteX255" fmla="*/ 696087 w 3380994"/>
                  <a:gd name="connsiteY255" fmla="*/ 1514932 h 3377565"/>
                  <a:gd name="connsiteX256" fmla="*/ 696087 w 3380994"/>
                  <a:gd name="connsiteY256" fmla="*/ 1403147 h 3377565"/>
                  <a:gd name="connsiteX257" fmla="*/ 473202 w 3380994"/>
                  <a:gd name="connsiteY257" fmla="*/ 1403147 h 3377565"/>
                  <a:gd name="connsiteX258" fmla="*/ 473202 w 3380994"/>
                  <a:gd name="connsiteY258" fmla="*/ 1511503 h 3377565"/>
                  <a:gd name="connsiteX259" fmla="*/ 586359 w 3380994"/>
                  <a:gd name="connsiteY259" fmla="*/ 1511503 h 3377565"/>
                  <a:gd name="connsiteX260" fmla="*/ 586359 w 3380994"/>
                  <a:gd name="connsiteY260" fmla="*/ 1628089 h 3377565"/>
                  <a:gd name="connsiteX261" fmla="*/ 939546 w 3380994"/>
                  <a:gd name="connsiteY261" fmla="*/ 1984020 h 3377565"/>
                  <a:gd name="connsiteX262" fmla="*/ 939546 w 3380994"/>
                  <a:gd name="connsiteY262" fmla="*/ 2213763 h 3377565"/>
                  <a:gd name="connsiteX263" fmla="*/ 1161059 w 3380994"/>
                  <a:gd name="connsiteY263" fmla="*/ 2213763 h 3377565"/>
                  <a:gd name="connsiteX264" fmla="*/ 1161059 w 3380994"/>
                  <a:gd name="connsiteY264" fmla="*/ 1984020 h 3377565"/>
                  <a:gd name="connsiteX265" fmla="*/ 939546 w 3380994"/>
                  <a:gd name="connsiteY265" fmla="*/ 1984020 h 3377565"/>
                  <a:gd name="connsiteX266" fmla="*/ 2916022 w 3380994"/>
                  <a:gd name="connsiteY266" fmla="*/ 1286561 h 3377565"/>
                  <a:gd name="connsiteX267" fmla="*/ 2685593 w 3380994"/>
                  <a:gd name="connsiteY267" fmla="*/ 1286561 h 3377565"/>
                  <a:gd name="connsiteX268" fmla="*/ 2685593 w 3380994"/>
                  <a:gd name="connsiteY268" fmla="*/ 1394917 h 3377565"/>
                  <a:gd name="connsiteX269" fmla="*/ 2800122 w 3380994"/>
                  <a:gd name="connsiteY269" fmla="*/ 1394917 h 3377565"/>
                  <a:gd name="connsiteX270" fmla="*/ 2800122 w 3380994"/>
                  <a:gd name="connsiteY270" fmla="*/ 1507389 h 3377565"/>
                  <a:gd name="connsiteX271" fmla="*/ 3029179 w 3380994"/>
                  <a:gd name="connsiteY271" fmla="*/ 1507389 h 3377565"/>
                  <a:gd name="connsiteX272" fmla="*/ 3029179 w 3380994"/>
                  <a:gd name="connsiteY272" fmla="*/ 1399032 h 3377565"/>
                  <a:gd name="connsiteX273" fmla="*/ 2916022 w 3380994"/>
                  <a:gd name="connsiteY273" fmla="*/ 1399032 h 3377565"/>
                  <a:gd name="connsiteX274" fmla="*/ 2916022 w 3380994"/>
                  <a:gd name="connsiteY274" fmla="*/ 1286561 h 3377565"/>
                  <a:gd name="connsiteX275" fmla="*/ 462229 w 3380994"/>
                  <a:gd name="connsiteY275" fmla="*/ 1749476 h 3377565"/>
                  <a:gd name="connsiteX276" fmla="*/ 462229 w 3380994"/>
                  <a:gd name="connsiteY276" fmla="*/ 1519733 h 3377565"/>
                  <a:gd name="connsiteX277" fmla="*/ 353873 w 3380994"/>
                  <a:gd name="connsiteY277" fmla="*/ 1519733 h 3377565"/>
                  <a:gd name="connsiteX278" fmla="*/ 353873 w 3380994"/>
                  <a:gd name="connsiteY278" fmla="*/ 1634262 h 3377565"/>
                  <a:gd name="connsiteX279" fmla="*/ 241402 w 3380994"/>
                  <a:gd name="connsiteY279" fmla="*/ 1634262 h 3377565"/>
                  <a:gd name="connsiteX280" fmla="*/ 241402 w 3380994"/>
                  <a:gd name="connsiteY280" fmla="*/ 1748790 h 3377565"/>
                  <a:gd name="connsiteX281" fmla="*/ 462229 w 3380994"/>
                  <a:gd name="connsiteY281" fmla="*/ 1748790 h 3377565"/>
                  <a:gd name="connsiteX282" fmla="*/ 1626032 w 3380994"/>
                  <a:gd name="connsiteY282" fmla="*/ 3145765 h 3377565"/>
                  <a:gd name="connsiteX283" fmla="*/ 1626032 w 3380994"/>
                  <a:gd name="connsiteY283" fmla="*/ 3028493 h 3377565"/>
                  <a:gd name="connsiteX284" fmla="*/ 1510817 w 3380994"/>
                  <a:gd name="connsiteY284" fmla="*/ 3028493 h 3377565"/>
                  <a:gd name="connsiteX285" fmla="*/ 1510817 w 3380994"/>
                  <a:gd name="connsiteY285" fmla="*/ 2916708 h 3377565"/>
                  <a:gd name="connsiteX286" fmla="*/ 1405890 w 3380994"/>
                  <a:gd name="connsiteY286" fmla="*/ 2916708 h 3377565"/>
                  <a:gd name="connsiteX287" fmla="*/ 1405890 w 3380994"/>
                  <a:gd name="connsiteY287" fmla="*/ 3146451 h 3377565"/>
                  <a:gd name="connsiteX288" fmla="*/ 1626718 w 3380994"/>
                  <a:gd name="connsiteY288" fmla="*/ 3146451 h 3377565"/>
                  <a:gd name="connsiteX289" fmla="*/ 1277645 w 3380994"/>
                  <a:gd name="connsiteY289" fmla="*/ 1751533 h 3377565"/>
                  <a:gd name="connsiteX290" fmla="*/ 1055446 w 3380994"/>
                  <a:gd name="connsiteY290" fmla="*/ 1751533 h 3377565"/>
                  <a:gd name="connsiteX291" fmla="*/ 1055446 w 3380994"/>
                  <a:gd name="connsiteY291" fmla="*/ 1863319 h 3377565"/>
                  <a:gd name="connsiteX292" fmla="*/ 1277645 w 3380994"/>
                  <a:gd name="connsiteY292" fmla="*/ 1863319 h 3377565"/>
                  <a:gd name="connsiteX293" fmla="*/ 1277645 w 3380994"/>
                  <a:gd name="connsiteY293" fmla="*/ 1751533 h 3377565"/>
                  <a:gd name="connsiteX294" fmla="*/ 929259 w 3380994"/>
                  <a:gd name="connsiteY294" fmla="*/ 1752219 h 3377565"/>
                  <a:gd name="connsiteX295" fmla="*/ 706374 w 3380994"/>
                  <a:gd name="connsiteY295" fmla="*/ 1752219 h 3377565"/>
                  <a:gd name="connsiteX296" fmla="*/ 706374 w 3380994"/>
                  <a:gd name="connsiteY296" fmla="*/ 1863319 h 3377565"/>
                  <a:gd name="connsiteX297" fmla="*/ 929259 w 3380994"/>
                  <a:gd name="connsiteY297" fmla="*/ 1863319 h 3377565"/>
                  <a:gd name="connsiteX298" fmla="*/ 929259 w 3380994"/>
                  <a:gd name="connsiteY298" fmla="*/ 1752219 h 3377565"/>
                  <a:gd name="connsiteX299" fmla="*/ 1160374 w 3380994"/>
                  <a:gd name="connsiteY299" fmla="*/ 2446935 h 3377565"/>
                  <a:gd name="connsiteX300" fmla="*/ 1160374 w 3380994"/>
                  <a:gd name="connsiteY300" fmla="*/ 2334463 h 3377565"/>
                  <a:gd name="connsiteX301" fmla="*/ 938860 w 3380994"/>
                  <a:gd name="connsiteY301" fmla="*/ 2334463 h 3377565"/>
                  <a:gd name="connsiteX302" fmla="*/ 938860 w 3380994"/>
                  <a:gd name="connsiteY302" fmla="*/ 2446935 h 3377565"/>
                  <a:gd name="connsiteX303" fmla="*/ 1160374 w 3380994"/>
                  <a:gd name="connsiteY303" fmla="*/ 2446935 h 3377565"/>
                  <a:gd name="connsiteX304" fmla="*/ 1392860 w 3380994"/>
                  <a:gd name="connsiteY304" fmla="*/ 2912593 h 3377565"/>
                  <a:gd name="connsiteX305" fmla="*/ 1392860 w 3380994"/>
                  <a:gd name="connsiteY305" fmla="*/ 2682850 h 3377565"/>
                  <a:gd name="connsiteX306" fmla="*/ 1287932 w 3380994"/>
                  <a:gd name="connsiteY306" fmla="*/ 2682850 h 3377565"/>
                  <a:gd name="connsiteX307" fmla="*/ 1287932 w 3380994"/>
                  <a:gd name="connsiteY307" fmla="*/ 2912593 h 3377565"/>
                  <a:gd name="connsiteX308" fmla="*/ 1392860 w 3380994"/>
                  <a:gd name="connsiteY308" fmla="*/ 2912593 h 3377565"/>
                  <a:gd name="connsiteX309" fmla="*/ 1986077 w 3380994"/>
                  <a:gd name="connsiteY309" fmla="*/ 702945 h 3377565"/>
                  <a:gd name="connsiteX310" fmla="*/ 1986077 w 3380994"/>
                  <a:gd name="connsiteY310" fmla="*/ 809244 h 3377565"/>
                  <a:gd name="connsiteX311" fmla="*/ 2097862 w 3380994"/>
                  <a:gd name="connsiteY311" fmla="*/ 809244 h 3377565"/>
                  <a:gd name="connsiteX312" fmla="*/ 2097862 w 3380994"/>
                  <a:gd name="connsiteY312" fmla="*/ 702945 h 3377565"/>
                  <a:gd name="connsiteX313" fmla="*/ 1986077 w 3380994"/>
                  <a:gd name="connsiteY313" fmla="*/ 702945 h 3377565"/>
                  <a:gd name="connsiteX314" fmla="*/ 1635633 w 3380994"/>
                  <a:gd name="connsiteY314" fmla="*/ 576758 h 3377565"/>
                  <a:gd name="connsiteX315" fmla="*/ 1748790 w 3380994"/>
                  <a:gd name="connsiteY315" fmla="*/ 576758 h 3377565"/>
                  <a:gd name="connsiteX316" fmla="*/ 1748790 w 3380994"/>
                  <a:gd name="connsiteY316" fmla="*/ 471831 h 3377565"/>
                  <a:gd name="connsiteX317" fmla="*/ 1635633 w 3380994"/>
                  <a:gd name="connsiteY317" fmla="*/ 471831 h 3377565"/>
                  <a:gd name="connsiteX318" fmla="*/ 1635633 w 3380994"/>
                  <a:gd name="connsiteY318" fmla="*/ 576758 h 3377565"/>
                  <a:gd name="connsiteX319" fmla="*/ 1277645 w 3380994"/>
                  <a:gd name="connsiteY319" fmla="*/ 2916022 h 3377565"/>
                  <a:gd name="connsiteX320" fmla="*/ 1172032 w 3380994"/>
                  <a:gd name="connsiteY320" fmla="*/ 2916022 h 3377565"/>
                  <a:gd name="connsiteX321" fmla="*/ 1172032 w 3380994"/>
                  <a:gd name="connsiteY321" fmla="*/ 3028493 h 3377565"/>
                  <a:gd name="connsiteX322" fmla="*/ 1277645 w 3380994"/>
                  <a:gd name="connsiteY322" fmla="*/ 3028493 h 3377565"/>
                  <a:gd name="connsiteX323" fmla="*/ 1277645 w 3380994"/>
                  <a:gd name="connsiteY323" fmla="*/ 2916022 h 3377565"/>
                  <a:gd name="connsiteX324" fmla="*/ 472516 w 3380994"/>
                  <a:gd name="connsiteY324" fmla="*/ 1864005 h 3377565"/>
                  <a:gd name="connsiteX325" fmla="*/ 578129 w 3380994"/>
                  <a:gd name="connsiteY325" fmla="*/ 1864005 h 3377565"/>
                  <a:gd name="connsiteX326" fmla="*/ 578129 w 3380994"/>
                  <a:gd name="connsiteY326" fmla="*/ 1752219 h 3377565"/>
                  <a:gd name="connsiteX327" fmla="*/ 472516 w 3380994"/>
                  <a:gd name="connsiteY327" fmla="*/ 1752219 h 3377565"/>
                  <a:gd name="connsiteX328" fmla="*/ 472516 w 3380994"/>
                  <a:gd name="connsiteY328" fmla="*/ 1864005 h 3377565"/>
                  <a:gd name="connsiteX329" fmla="*/ 1172032 w 3380994"/>
                  <a:gd name="connsiteY329" fmla="*/ 2566264 h 3377565"/>
                  <a:gd name="connsiteX330" fmla="*/ 1172032 w 3380994"/>
                  <a:gd name="connsiteY330" fmla="*/ 2678735 h 3377565"/>
                  <a:gd name="connsiteX331" fmla="*/ 1277645 w 3380994"/>
                  <a:gd name="connsiteY331" fmla="*/ 2678735 h 3377565"/>
                  <a:gd name="connsiteX332" fmla="*/ 1277645 w 3380994"/>
                  <a:gd name="connsiteY332" fmla="*/ 2566264 h 3377565"/>
                  <a:gd name="connsiteX333" fmla="*/ 1172032 w 3380994"/>
                  <a:gd name="connsiteY333" fmla="*/ 2566264 h 3377565"/>
                  <a:gd name="connsiteX334" fmla="*/ 1055446 w 3380994"/>
                  <a:gd name="connsiteY334" fmla="*/ 3031922 h 3377565"/>
                  <a:gd name="connsiteX335" fmla="*/ 1055446 w 3380994"/>
                  <a:gd name="connsiteY335" fmla="*/ 3144393 h 3377565"/>
                  <a:gd name="connsiteX336" fmla="*/ 1161059 w 3380994"/>
                  <a:gd name="connsiteY336" fmla="*/ 3144393 h 3377565"/>
                  <a:gd name="connsiteX337" fmla="*/ 1161059 w 3380994"/>
                  <a:gd name="connsiteY337" fmla="*/ 3031922 h 3377565"/>
                  <a:gd name="connsiteX338" fmla="*/ 1055446 w 3380994"/>
                  <a:gd name="connsiteY338" fmla="*/ 3031922 h 3377565"/>
                  <a:gd name="connsiteX339" fmla="*/ 2217877 w 3380994"/>
                  <a:gd name="connsiteY339" fmla="*/ 1274902 h 3377565"/>
                  <a:gd name="connsiteX340" fmla="*/ 2331034 w 3380994"/>
                  <a:gd name="connsiteY340" fmla="*/ 1274902 h 3377565"/>
                  <a:gd name="connsiteX341" fmla="*/ 2331034 w 3380994"/>
                  <a:gd name="connsiteY341" fmla="*/ 1169975 h 3377565"/>
                  <a:gd name="connsiteX342" fmla="*/ 2217877 w 3380994"/>
                  <a:gd name="connsiteY342" fmla="*/ 1169975 h 3377565"/>
                  <a:gd name="connsiteX343" fmla="*/ 2217877 w 3380994"/>
                  <a:gd name="connsiteY343" fmla="*/ 1274902 h 3377565"/>
                  <a:gd name="connsiteX344" fmla="*/ 2567635 w 3380994"/>
                  <a:gd name="connsiteY344" fmla="*/ 1508760 h 3377565"/>
                  <a:gd name="connsiteX345" fmla="*/ 2680792 w 3380994"/>
                  <a:gd name="connsiteY345" fmla="*/ 1508760 h 3377565"/>
                  <a:gd name="connsiteX346" fmla="*/ 2680792 w 3380994"/>
                  <a:gd name="connsiteY346" fmla="*/ 1403147 h 3377565"/>
                  <a:gd name="connsiteX347" fmla="*/ 2567635 w 3380994"/>
                  <a:gd name="connsiteY347" fmla="*/ 1403147 h 3377565"/>
                  <a:gd name="connsiteX348" fmla="*/ 2567635 w 3380994"/>
                  <a:gd name="connsiteY348" fmla="*/ 1508760 h 3377565"/>
                  <a:gd name="connsiteX349" fmla="*/ 2684221 w 3380994"/>
                  <a:gd name="connsiteY349" fmla="*/ 1624660 h 3377565"/>
                  <a:gd name="connsiteX350" fmla="*/ 2796693 w 3380994"/>
                  <a:gd name="connsiteY350" fmla="*/ 1624660 h 3377565"/>
                  <a:gd name="connsiteX351" fmla="*/ 2796693 w 3380994"/>
                  <a:gd name="connsiteY351" fmla="*/ 1519047 h 3377565"/>
                  <a:gd name="connsiteX352" fmla="*/ 2684221 w 3380994"/>
                  <a:gd name="connsiteY352" fmla="*/ 1519047 h 3377565"/>
                  <a:gd name="connsiteX353" fmla="*/ 2684221 w 3380994"/>
                  <a:gd name="connsiteY353" fmla="*/ 1624660 h 3377565"/>
                  <a:gd name="connsiteX354" fmla="*/ 1393546 w 3380994"/>
                  <a:gd name="connsiteY354" fmla="*/ 2101291 h 3377565"/>
                  <a:gd name="connsiteX355" fmla="*/ 1287932 w 3380994"/>
                  <a:gd name="connsiteY355" fmla="*/ 2101291 h 3377565"/>
                  <a:gd name="connsiteX356" fmla="*/ 1287932 w 3380994"/>
                  <a:gd name="connsiteY356" fmla="*/ 2213077 h 3377565"/>
                  <a:gd name="connsiteX357" fmla="*/ 1393546 w 3380994"/>
                  <a:gd name="connsiteY357" fmla="*/ 2213077 h 3377565"/>
                  <a:gd name="connsiteX358" fmla="*/ 1393546 w 3380994"/>
                  <a:gd name="connsiteY358" fmla="*/ 2101291 h 3377565"/>
                  <a:gd name="connsiteX359" fmla="*/ 2447620 w 3380994"/>
                  <a:gd name="connsiteY359" fmla="*/ 1508760 h 3377565"/>
                  <a:gd name="connsiteX360" fmla="*/ 2447620 w 3380994"/>
                  <a:gd name="connsiteY360" fmla="*/ 1403147 h 3377565"/>
                  <a:gd name="connsiteX361" fmla="*/ 2335149 w 3380994"/>
                  <a:gd name="connsiteY361" fmla="*/ 1403147 h 3377565"/>
                  <a:gd name="connsiteX362" fmla="*/ 2335149 w 3380994"/>
                  <a:gd name="connsiteY362" fmla="*/ 1508760 h 3377565"/>
                  <a:gd name="connsiteX363" fmla="*/ 2447620 w 3380994"/>
                  <a:gd name="connsiteY363" fmla="*/ 1508760 h 3377565"/>
                  <a:gd name="connsiteX364" fmla="*/ 1404518 w 3380994"/>
                  <a:gd name="connsiteY364" fmla="*/ 2217192 h 3377565"/>
                  <a:gd name="connsiteX365" fmla="*/ 1404518 w 3380994"/>
                  <a:gd name="connsiteY365" fmla="*/ 2329663 h 3377565"/>
                  <a:gd name="connsiteX366" fmla="*/ 1509446 w 3380994"/>
                  <a:gd name="connsiteY366" fmla="*/ 2329663 h 3377565"/>
                  <a:gd name="connsiteX367" fmla="*/ 1509446 w 3380994"/>
                  <a:gd name="connsiteY367" fmla="*/ 2217192 h 3377565"/>
                  <a:gd name="connsiteX368" fmla="*/ 1404518 w 3380994"/>
                  <a:gd name="connsiteY368" fmla="*/ 2217192 h 3377565"/>
                  <a:gd name="connsiteX369" fmla="*/ 1276960 w 3380994"/>
                  <a:gd name="connsiteY369" fmla="*/ 2331034 h 3377565"/>
                  <a:gd name="connsiteX370" fmla="*/ 1276960 w 3380994"/>
                  <a:gd name="connsiteY370" fmla="*/ 2217877 h 3377565"/>
                  <a:gd name="connsiteX371" fmla="*/ 1172718 w 3380994"/>
                  <a:gd name="connsiteY371" fmla="*/ 2217877 h 3377565"/>
                  <a:gd name="connsiteX372" fmla="*/ 1172718 w 3380994"/>
                  <a:gd name="connsiteY372" fmla="*/ 2331034 h 3377565"/>
                  <a:gd name="connsiteX373" fmla="*/ 1276960 w 3380994"/>
                  <a:gd name="connsiteY373" fmla="*/ 2331034 h 3377565"/>
                  <a:gd name="connsiteX374" fmla="*/ 1169975 w 3380994"/>
                  <a:gd name="connsiteY374" fmla="*/ 1390803 h 3377565"/>
                  <a:gd name="connsiteX375" fmla="*/ 1276274 w 3380994"/>
                  <a:gd name="connsiteY375" fmla="*/ 1390803 h 3377565"/>
                  <a:gd name="connsiteX376" fmla="*/ 1276274 w 3380994"/>
                  <a:gd name="connsiteY376" fmla="*/ 1286561 h 3377565"/>
                  <a:gd name="connsiteX377" fmla="*/ 1169975 w 3380994"/>
                  <a:gd name="connsiteY377" fmla="*/ 1286561 h 3377565"/>
                  <a:gd name="connsiteX378" fmla="*/ 1169975 w 3380994"/>
                  <a:gd name="connsiteY378" fmla="*/ 1390803 h 337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3380994" h="3377565">
                    <a:moveTo>
                      <a:pt x="1868119" y="3262351"/>
                    </a:moveTo>
                    <a:lnTo>
                      <a:pt x="1752219" y="3262351"/>
                    </a:lnTo>
                    <a:lnTo>
                      <a:pt x="1752219" y="3377565"/>
                    </a:lnTo>
                    <a:lnTo>
                      <a:pt x="1629461" y="3377565"/>
                    </a:lnTo>
                    <a:lnTo>
                      <a:pt x="1629461" y="3265094"/>
                    </a:lnTo>
                    <a:lnTo>
                      <a:pt x="1403147" y="3265094"/>
                    </a:lnTo>
                    <a:lnTo>
                      <a:pt x="1403147" y="3376879"/>
                    </a:lnTo>
                    <a:lnTo>
                      <a:pt x="1280389" y="3376879"/>
                    </a:lnTo>
                    <a:lnTo>
                      <a:pt x="1280389" y="3149194"/>
                    </a:lnTo>
                    <a:lnTo>
                      <a:pt x="1169975" y="3149194"/>
                    </a:lnTo>
                    <a:lnTo>
                      <a:pt x="1169975" y="3377565"/>
                    </a:lnTo>
                    <a:lnTo>
                      <a:pt x="1047217" y="3377565"/>
                    </a:lnTo>
                    <a:lnTo>
                      <a:pt x="1047217" y="3147136"/>
                    </a:lnTo>
                    <a:lnTo>
                      <a:pt x="931316" y="3147136"/>
                    </a:lnTo>
                    <a:lnTo>
                      <a:pt x="931316" y="2800122"/>
                    </a:lnTo>
                    <a:lnTo>
                      <a:pt x="1052017" y="2800122"/>
                    </a:lnTo>
                    <a:lnTo>
                      <a:pt x="1052017" y="2912593"/>
                    </a:lnTo>
                    <a:lnTo>
                      <a:pt x="1159688" y="2912593"/>
                    </a:lnTo>
                    <a:lnTo>
                      <a:pt x="1159688" y="2682850"/>
                    </a:lnTo>
                    <a:lnTo>
                      <a:pt x="1047217" y="2682850"/>
                    </a:lnTo>
                    <a:lnTo>
                      <a:pt x="1047217" y="2565578"/>
                    </a:lnTo>
                    <a:lnTo>
                      <a:pt x="929945" y="2565578"/>
                    </a:lnTo>
                    <a:lnTo>
                      <a:pt x="929945" y="2449678"/>
                    </a:lnTo>
                    <a:lnTo>
                      <a:pt x="698144" y="2449678"/>
                    </a:lnTo>
                    <a:lnTo>
                      <a:pt x="698144" y="2332406"/>
                    </a:lnTo>
                    <a:lnTo>
                      <a:pt x="809930" y="2332406"/>
                    </a:lnTo>
                    <a:lnTo>
                      <a:pt x="809930" y="2217192"/>
                    </a:lnTo>
                    <a:lnTo>
                      <a:pt x="587731" y="2217192"/>
                    </a:lnTo>
                    <a:lnTo>
                      <a:pt x="587731" y="2330349"/>
                    </a:lnTo>
                    <a:lnTo>
                      <a:pt x="471830" y="2330349"/>
                    </a:lnTo>
                    <a:lnTo>
                      <a:pt x="471830" y="2444877"/>
                    </a:lnTo>
                    <a:lnTo>
                      <a:pt x="233172" y="2444877"/>
                    </a:lnTo>
                    <a:lnTo>
                      <a:pt x="233172" y="2099920"/>
                    </a:lnTo>
                    <a:lnTo>
                      <a:pt x="809930" y="2099920"/>
                    </a:lnTo>
                    <a:lnTo>
                      <a:pt x="809930" y="1982648"/>
                    </a:lnTo>
                    <a:lnTo>
                      <a:pt x="697459" y="1982648"/>
                    </a:lnTo>
                    <a:lnTo>
                      <a:pt x="697459" y="1868119"/>
                    </a:lnTo>
                    <a:lnTo>
                      <a:pt x="587045" y="1868119"/>
                    </a:lnTo>
                    <a:lnTo>
                      <a:pt x="587045" y="1981276"/>
                    </a:lnTo>
                    <a:lnTo>
                      <a:pt x="122072" y="1981276"/>
                    </a:lnTo>
                    <a:lnTo>
                      <a:pt x="122072" y="2445563"/>
                    </a:lnTo>
                    <a:lnTo>
                      <a:pt x="686" y="2445563"/>
                    </a:lnTo>
                    <a:lnTo>
                      <a:pt x="686" y="1866748"/>
                    </a:lnTo>
                    <a:lnTo>
                      <a:pt x="112471" y="1866748"/>
                    </a:lnTo>
                    <a:lnTo>
                      <a:pt x="112471" y="1750848"/>
                    </a:lnTo>
                    <a:lnTo>
                      <a:pt x="0" y="1750848"/>
                    </a:lnTo>
                    <a:lnTo>
                      <a:pt x="0" y="1626718"/>
                    </a:lnTo>
                    <a:lnTo>
                      <a:pt x="112471" y="1626718"/>
                    </a:lnTo>
                    <a:lnTo>
                      <a:pt x="112471" y="1276960"/>
                    </a:lnTo>
                    <a:lnTo>
                      <a:pt x="462229" y="1276960"/>
                    </a:lnTo>
                    <a:lnTo>
                      <a:pt x="462229" y="1161060"/>
                    </a:lnTo>
                    <a:lnTo>
                      <a:pt x="577444" y="1161060"/>
                    </a:lnTo>
                    <a:lnTo>
                      <a:pt x="577444" y="1052017"/>
                    </a:lnTo>
                    <a:lnTo>
                      <a:pt x="354559" y="1052017"/>
                    </a:lnTo>
                    <a:lnTo>
                      <a:pt x="354559" y="1165174"/>
                    </a:lnTo>
                    <a:lnTo>
                      <a:pt x="233172" y="1165174"/>
                    </a:lnTo>
                    <a:lnTo>
                      <a:pt x="233172" y="929945"/>
                    </a:lnTo>
                    <a:lnTo>
                      <a:pt x="584987" y="929945"/>
                    </a:lnTo>
                    <a:lnTo>
                      <a:pt x="584987" y="1041730"/>
                    </a:lnTo>
                    <a:lnTo>
                      <a:pt x="695401" y="1041730"/>
                    </a:lnTo>
                    <a:lnTo>
                      <a:pt x="695401" y="929945"/>
                    </a:lnTo>
                    <a:lnTo>
                      <a:pt x="816788" y="929945"/>
                    </a:lnTo>
                    <a:lnTo>
                      <a:pt x="816788" y="1051332"/>
                    </a:lnTo>
                    <a:lnTo>
                      <a:pt x="704317" y="1051332"/>
                    </a:lnTo>
                    <a:lnTo>
                      <a:pt x="704317" y="1159002"/>
                    </a:lnTo>
                    <a:lnTo>
                      <a:pt x="927202" y="1159002"/>
                    </a:lnTo>
                    <a:lnTo>
                      <a:pt x="927202" y="582244"/>
                    </a:lnTo>
                    <a:lnTo>
                      <a:pt x="1050646" y="582244"/>
                    </a:lnTo>
                    <a:lnTo>
                      <a:pt x="1050646" y="810616"/>
                    </a:lnTo>
                    <a:lnTo>
                      <a:pt x="1159688" y="810616"/>
                    </a:lnTo>
                    <a:lnTo>
                      <a:pt x="1159688" y="580187"/>
                    </a:lnTo>
                    <a:lnTo>
                      <a:pt x="1276960" y="580187"/>
                    </a:lnTo>
                    <a:lnTo>
                      <a:pt x="1276960" y="464287"/>
                    </a:lnTo>
                    <a:lnTo>
                      <a:pt x="1394231" y="464287"/>
                    </a:lnTo>
                    <a:lnTo>
                      <a:pt x="1394231" y="348387"/>
                    </a:lnTo>
                    <a:lnTo>
                      <a:pt x="1516990" y="348387"/>
                    </a:lnTo>
                    <a:lnTo>
                      <a:pt x="1516990" y="460858"/>
                    </a:lnTo>
                    <a:lnTo>
                      <a:pt x="1626032" y="460858"/>
                    </a:lnTo>
                    <a:lnTo>
                      <a:pt x="1626032" y="349072"/>
                    </a:lnTo>
                    <a:lnTo>
                      <a:pt x="1749476" y="349072"/>
                    </a:lnTo>
                    <a:lnTo>
                      <a:pt x="1749476" y="460172"/>
                    </a:lnTo>
                    <a:lnTo>
                      <a:pt x="1864690" y="460172"/>
                    </a:lnTo>
                    <a:lnTo>
                      <a:pt x="1864690" y="122073"/>
                    </a:lnTo>
                    <a:lnTo>
                      <a:pt x="1751533" y="122073"/>
                    </a:lnTo>
                    <a:lnTo>
                      <a:pt x="1751533" y="234544"/>
                    </a:lnTo>
                    <a:lnTo>
                      <a:pt x="1628775" y="234544"/>
                    </a:lnTo>
                    <a:lnTo>
                      <a:pt x="1628775" y="114529"/>
                    </a:lnTo>
                    <a:lnTo>
                      <a:pt x="1748790" y="114529"/>
                    </a:lnTo>
                    <a:lnTo>
                      <a:pt x="1748790" y="0"/>
                    </a:lnTo>
                    <a:lnTo>
                      <a:pt x="1866062" y="0"/>
                    </a:lnTo>
                    <a:lnTo>
                      <a:pt x="1866062" y="112471"/>
                    </a:lnTo>
                    <a:lnTo>
                      <a:pt x="1981962" y="112471"/>
                    </a:lnTo>
                    <a:lnTo>
                      <a:pt x="1981962" y="345643"/>
                    </a:lnTo>
                    <a:lnTo>
                      <a:pt x="2099234" y="345643"/>
                    </a:lnTo>
                    <a:lnTo>
                      <a:pt x="2099234" y="694030"/>
                    </a:lnTo>
                    <a:lnTo>
                      <a:pt x="2214448" y="694030"/>
                    </a:lnTo>
                    <a:lnTo>
                      <a:pt x="2214448" y="934060"/>
                    </a:lnTo>
                    <a:lnTo>
                      <a:pt x="1868805" y="934060"/>
                    </a:lnTo>
                    <a:lnTo>
                      <a:pt x="1868805" y="1049274"/>
                    </a:lnTo>
                    <a:lnTo>
                      <a:pt x="1754276" y="1049274"/>
                    </a:lnTo>
                    <a:lnTo>
                      <a:pt x="1754276" y="929259"/>
                    </a:lnTo>
                    <a:lnTo>
                      <a:pt x="1866062" y="929259"/>
                    </a:lnTo>
                    <a:lnTo>
                      <a:pt x="1866062" y="705003"/>
                    </a:lnTo>
                    <a:lnTo>
                      <a:pt x="1752219" y="705003"/>
                    </a:lnTo>
                    <a:lnTo>
                      <a:pt x="1752219" y="816788"/>
                    </a:lnTo>
                    <a:lnTo>
                      <a:pt x="1629461" y="816788"/>
                    </a:lnTo>
                    <a:lnTo>
                      <a:pt x="1629461" y="704317"/>
                    </a:lnTo>
                    <a:lnTo>
                      <a:pt x="1519047" y="704317"/>
                    </a:lnTo>
                    <a:lnTo>
                      <a:pt x="1519047" y="816102"/>
                    </a:lnTo>
                    <a:lnTo>
                      <a:pt x="1396289" y="816102"/>
                    </a:lnTo>
                    <a:lnTo>
                      <a:pt x="1396289" y="705003"/>
                    </a:lnTo>
                    <a:lnTo>
                      <a:pt x="1287932" y="705003"/>
                    </a:lnTo>
                    <a:lnTo>
                      <a:pt x="1287932" y="927202"/>
                    </a:lnTo>
                    <a:lnTo>
                      <a:pt x="1399032" y="927202"/>
                    </a:lnTo>
                    <a:lnTo>
                      <a:pt x="1399032" y="1049274"/>
                    </a:lnTo>
                    <a:lnTo>
                      <a:pt x="1279703" y="1049274"/>
                    </a:lnTo>
                    <a:lnTo>
                      <a:pt x="1279703" y="937489"/>
                    </a:lnTo>
                    <a:lnTo>
                      <a:pt x="1054760" y="937489"/>
                    </a:lnTo>
                    <a:lnTo>
                      <a:pt x="1054760" y="1043788"/>
                    </a:lnTo>
                    <a:lnTo>
                      <a:pt x="1167917" y="1043788"/>
                    </a:lnTo>
                    <a:lnTo>
                      <a:pt x="1167917" y="1159688"/>
                    </a:lnTo>
                    <a:lnTo>
                      <a:pt x="1283818" y="1159688"/>
                    </a:lnTo>
                    <a:lnTo>
                      <a:pt x="1283818" y="1274902"/>
                    </a:lnTo>
                    <a:lnTo>
                      <a:pt x="1394231" y="1274902"/>
                    </a:lnTo>
                    <a:lnTo>
                      <a:pt x="1394231" y="1162431"/>
                    </a:lnTo>
                    <a:lnTo>
                      <a:pt x="1511503" y="1162431"/>
                    </a:lnTo>
                    <a:lnTo>
                      <a:pt x="1511503" y="929945"/>
                    </a:lnTo>
                    <a:lnTo>
                      <a:pt x="1634261" y="929945"/>
                    </a:lnTo>
                    <a:lnTo>
                      <a:pt x="1634261" y="1160374"/>
                    </a:lnTo>
                    <a:lnTo>
                      <a:pt x="1867433" y="1160374"/>
                    </a:lnTo>
                    <a:lnTo>
                      <a:pt x="1867433" y="1274902"/>
                    </a:lnTo>
                    <a:lnTo>
                      <a:pt x="1984705" y="1274902"/>
                    </a:lnTo>
                    <a:lnTo>
                      <a:pt x="1984705" y="1161745"/>
                    </a:lnTo>
                    <a:lnTo>
                      <a:pt x="2100606" y="1161745"/>
                    </a:lnTo>
                    <a:lnTo>
                      <a:pt x="2100606" y="1045845"/>
                    </a:lnTo>
                    <a:lnTo>
                      <a:pt x="2448306" y="1045845"/>
                    </a:lnTo>
                    <a:lnTo>
                      <a:pt x="2448306" y="935431"/>
                    </a:lnTo>
                    <a:lnTo>
                      <a:pt x="2335835" y="935431"/>
                    </a:lnTo>
                    <a:lnTo>
                      <a:pt x="2335835" y="587045"/>
                    </a:lnTo>
                    <a:lnTo>
                      <a:pt x="2220621" y="587045"/>
                    </a:lnTo>
                    <a:lnTo>
                      <a:pt x="2220621" y="347015"/>
                    </a:lnTo>
                    <a:lnTo>
                      <a:pt x="2333778" y="347015"/>
                    </a:lnTo>
                    <a:lnTo>
                      <a:pt x="2333778" y="115215"/>
                    </a:lnTo>
                    <a:lnTo>
                      <a:pt x="2451049" y="115215"/>
                    </a:lnTo>
                    <a:lnTo>
                      <a:pt x="2451049" y="927202"/>
                    </a:lnTo>
                    <a:lnTo>
                      <a:pt x="2799436" y="927202"/>
                    </a:lnTo>
                    <a:lnTo>
                      <a:pt x="2799436" y="1041730"/>
                    </a:lnTo>
                    <a:lnTo>
                      <a:pt x="3032608" y="1041730"/>
                    </a:lnTo>
                    <a:lnTo>
                      <a:pt x="3032608" y="929945"/>
                    </a:lnTo>
                    <a:lnTo>
                      <a:pt x="3380308" y="929945"/>
                    </a:lnTo>
                    <a:lnTo>
                      <a:pt x="3380308" y="1165860"/>
                    </a:lnTo>
                    <a:lnTo>
                      <a:pt x="3267837" y="1165860"/>
                    </a:lnTo>
                    <a:lnTo>
                      <a:pt x="3267837" y="1054075"/>
                    </a:lnTo>
                    <a:lnTo>
                      <a:pt x="3150565" y="1054075"/>
                    </a:lnTo>
                    <a:lnTo>
                      <a:pt x="3150565" y="1167232"/>
                    </a:lnTo>
                    <a:lnTo>
                      <a:pt x="2919451" y="1167232"/>
                    </a:lnTo>
                    <a:lnTo>
                      <a:pt x="2919451" y="1276274"/>
                    </a:lnTo>
                    <a:lnTo>
                      <a:pt x="3031922" y="1276274"/>
                    </a:lnTo>
                    <a:lnTo>
                      <a:pt x="3031922" y="1391488"/>
                    </a:lnTo>
                    <a:lnTo>
                      <a:pt x="3149194" y="1391488"/>
                    </a:lnTo>
                    <a:lnTo>
                      <a:pt x="3149194" y="1280389"/>
                    </a:lnTo>
                    <a:lnTo>
                      <a:pt x="3266466" y="1280389"/>
                    </a:lnTo>
                    <a:lnTo>
                      <a:pt x="3266466" y="1392860"/>
                    </a:lnTo>
                    <a:lnTo>
                      <a:pt x="3380994" y="1392860"/>
                    </a:lnTo>
                    <a:lnTo>
                      <a:pt x="3380994" y="1631518"/>
                    </a:lnTo>
                    <a:lnTo>
                      <a:pt x="3151251" y="1631518"/>
                    </a:lnTo>
                    <a:lnTo>
                      <a:pt x="3151251" y="1519733"/>
                    </a:lnTo>
                    <a:lnTo>
                      <a:pt x="3035351" y="1519733"/>
                    </a:lnTo>
                    <a:lnTo>
                      <a:pt x="3035351" y="1632204"/>
                    </a:lnTo>
                    <a:lnTo>
                      <a:pt x="2800807" y="1632204"/>
                    </a:lnTo>
                    <a:cubicBezTo>
                      <a:pt x="2800807" y="1674038"/>
                      <a:pt x="2800807" y="1712443"/>
                      <a:pt x="2800807" y="1750848"/>
                    </a:cubicBezTo>
                    <a:cubicBezTo>
                      <a:pt x="2800807" y="1750848"/>
                      <a:pt x="2801493" y="1750162"/>
                      <a:pt x="2801493" y="1750162"/>
                    </a:cubicBezTo>
                    <a:cubicBezTo>
                      <a:pt x="2762403" y="1750162"/>
                      <a:pt x="2723312" y="1750162"/>
                      <a:pt x="2684221" y="1750848"/>
                    </a:cubicBezTo>
                    <a:cubicBezTo>
                      <a:pt x="2684221" y="1712443"/>
                      <a:pt x="2684221" y="1674724"/>
                      <a:pt x="2684221" y="1636319"/>
                    </a:cubicBezTo>
                    <a:lnTo>
                      <a:pt x="2569007" y="1636319"/>
                    </a:lnTo>
                    <a:lnTo>
                      <a:pt x="2569007" y="1750848"/>
                    </a:lnTo>
                    <a:cubicBezTo>
                      <a:pt x="2529916" y="1750848"/>
                      <a:pt x="2490826" y="1750848"/>
                      <a:pt x="2451735" y="1750162"/>
                    </a:cubicBezTo>
                    <a:lnTo>
                      <a:pt x="2452421" y="1750162"/>
                    </a:lnTo>
                    <a:lnTo>
                      <a:pt x="2452421" y="1632890"/>
                    </a:lnTo>
                    <a:lnTo>
                      <a:pt x="2217877" y="1632890"/>
                    </a:lnTo>
                    <a:lnTo>
                      <a:pt x="2217877" y="1287933"/>
                    </a:lnTo>
                    <a:lnTo>
                      <a:pt x="2101291" y="1287933"/>
                    </a:lnTo>
                    <a:lnTo>
                      <a:pt x="2101291" y="1400404"/>
                    </a:lnTo>
                    <a:lnTo>
                      <a:pt x="1629461" y="1400404"/>
                    </a:lnTo>
                    <a:lnTo>
                      <a:pt x="1629461" y="1288618"/>
                    </a:lnTo>
                    <a:lnTo>
                      <a:pt x="1519733" y="1288618"/>
                    </a:lnTo>
                    <a:lnTo>
                      <a:pt x="1519733" y="1403147"/>
                    </a:lnTo>
                    <a:lnTo>
                      <a:pt x="1291361" y="1403147"/>
                    </a:lnTo>
                    <a:lnTo>
                      <a:pt x="1291361" y="1512875"/>
                    </a:lnTo>
                    <a:lnTo>
                      <a:pt x="1519047" y="1512875"/>
                    </a:lnTo>
                    <a:lnTo>
                      <a:pt x="1519047" y="1635633"/>
                    </a:lnTo>
                    <a:lnTo>
                      <a:pt x="1290676" y="1635633"/>
                    </a:lnTo>
                    <a:lnTo>
                      <a:pt x="1290676" y="1752219"/>
                    </a:lnTo>
                    <a:lnTo>
                      <a:pt x="1519733" y="1752219"/>
                    </a:lnTo>
                    <a:lnTo>
                      <a:pt x="1519733" y="1868119"/>
                    </a:lnTo>
                    <a:lnTo>
                      <a:pt x="1407262" y="1868119"/>
                    </a:lnTo>
                    <a:lnTo>
                      <a:pt x="1407262" y="2098548"/>
                    </a:lnTo>
                    <a:lnTo>
                      <a:pt x="1630832" y="2098548"/>
                    </a:lnTo>
                    <a:lnTo>
                      <a:pt x="1630832" y="1513561"/>
                    </a:lnTo>
                    <a:lnTo>
                      <a:pt x="1754276" y="1513561"/>
                    </a:lnTo>
                    <a:lnTo>
                      <a:pt x="1754276" y="1625346"/>
                    </a:lnTo>
                    <a:lnTo>
                      <a:pt x="1870862" y="1625346"/>
                    </a:lnTo>
                    <a:lnTo>
                      <a:pt x="1870862" y="1512875"/>
                    </a:lnTo>
                    <a:lnTo>
                      <a:pt x="2099920" y="1512875"/>
                    </a:lnTo>
                    <a:lnTo>
                      <a:pt x="2099920" y="1635633"/>
                    </a:lnTo>
                    <a:lnTo>
                      <a:pt x="1870862" y="1635633"/>
                    </a:lnTo>
                    <a:lnTo>
                      <a:pt x="1870862" y="1751533"/>
                    </a:lnTo>
                    <a:lnTo>
                      <a:pt x="1986077" y="1751533"/>
                    </a:lnTo>
                    <a:lnTo>
                      <a:pt x="1986077" y="1867434"/>
                    </a:lnTo>
                    <a:cubicBezTo>
                      <a:pt x="1947672" y="1867434"/>
                      <a:pt x="1909267" y="1867434"/>
                      <a:pt x="1869491" y="1867434"/>
                    </a:cubicBezTo>
                    <a:lnTo>
                      <a:pt x="1869491" y="1984020"/>
                    </a:lnTo>
                    <a:cubicBezTo>
                      <a:pt x="1831086" y="1984020"/>
                      <a:pt x="1792681" y="1984020"/>
                      <a:pt x="1752905" y="1984020"/>
                    </a:cubicBezTo>
                    <a:lnTo>
                      <a:pt x="1752905" y="2100606"/>
                    </a:lnTo>
                    <a:lnTo>
                      <a:pt x="1638376" y="2100606"/>
                    </a:lnTo>
                    <a:lnTo>
                      <a:pt x="1638376" y="2215820"/>
                    </a:lnTo>
                    <a:lnTo>
                      <a:pt x="1752905" y="2215820"/>
                    </a:lnTo>
                    <a:lnTo>
                      <a:pt x="1752905" y="2334463"/>
                    </a:lnTo>
                    <a:lnTo>
                      <a:pt x="1634947" y="2334463"/>
                    </a:lnTo>
                    <a:lnTo>
                      <a:pt x="1634947" y="2449678"/>
                    </a:lnTo>
                    <a:lnTo>
                      <a:pt x="1518361" y="2449678"/>
                    </a:lnTo>
                    <a:lnTo>
                      <a:pt x="1518361" y="2566264"/>
                    </a:lnTo>
                    <a:lnTo>
                      <a:pt x="1405890" y="2566264"/>
                    </a:lnTo>
                    <a:lnTo>
                      <a:pt x="1405890" y="2679421"/>
                    </a:lnTo>
                    <a:lnTo>
                      <a:pt x="1754962" y="2679421"/>
                    </a:lnTo>
                    <a:lnTo>
                      <a:pt x="1754962" y="2564206"/>
                    </a:lnTo>
                    <a:lnTo>
                      <a:pt x="1870177" y="2564206"/>
                    </a:lnTo>
                    <a:lnTo>
                      <a:pt x="1870177" y="2448992"/>
                    </a:lnTo>
                    <a:lnTo>
                      <a:pt x="2102663" y="2448992"/>
                    </a:lnTo>
                    <a:lnTo>
                      <a:pt x="2102663" y="2567635"/>
                    </a:lnTo>
                    <a:lnTo>
                      <a:pt x="1984019" y="2567635"/>
                    </a:lnTo>
                    <a:lnTo>
                      <a:pt x="1984019" y="2683536"/>
                    </a:lnTo>
                    <a:lnTo>
                      <a:pt x="1870862" y="2683536"/>
                    </a:lnTo>
                    <a:lnTo>
                      <a:pt x="1870862" y="2799436"/>
                    </a:lnTo>
                    <a:lnTo>
                      <a:pt x="1983334" y="2799436"/>
                    </a:lnTo>
                    <a:lnTo>
                      <a:pt x="1983334" y="2916022"/>
                    </a:lnTo>
                    <a:lnTo>
                      <a:pt x="1639062" y="2916022"/>
                    </a:lnTo>
                    <a:lnTo>
                      <a:pt x="1639062" y="3032608"/>
                    </a:lnTo>
                    <a:lnTo>
                      <a:pt x="1984019" y="3032608"/>
                    </a:lnTo>
                    <a:lnTo>
                      <a:pt x="1984019" y="3148508"/>
                    </a:lnTo>
                    <a:lnTo>
                      <a:pt x="1868805" y="3148508"/>
                    </a:lnTo>
                    <a:lnTo>
                      <a:pt x="1868805" y="3264408"/>
                    </a:lnTo>
                    <a:lnTo>
                      <a:pt x="1869491" y="3264408"/>
                    </a:lnTo>
                    <a:close/>
                    <a:moveTo>
                      <a:pt x="587045" y="1628089"/>
                    </a:moveTo>
                    <a:lnTo>
                      <a:pt x="937489" y="1628089"/>
                    </a:lnTo>
                    <a:lnTo>
                      <a:pt x="937489" y="1748104"/>
                    </a:lnTo>
                    <a:lnTo>
                      <a:pt x="1047217" y="1748104"/>
                    </a:lnTo>
                    <a:lnTo>
                      <a:pt x="1047217" y="1509446"/>
                    </a:lnTo>
                    <a:lnTo>
                      <a:pt x="1160374" y="1509446"/>
                    </a:lnTo>
                    <a:lnTo>
                      <a:pt x="1160374" y="1399718"/>
                    </a:lnTo>
                    <a:lnTo>
                      <a:pt x="1045159" y="1399718"/>
                    </a:lnTo>
                    <a:lnTo>
                      <a:pt x="1045159" y="1286561"/>
                    </a:lnTo>
                    <a:lnTo>
                      <a:pt x="706374" y="1286561"/>
                    </a:lnTo>
                    <a:lnTo>
                      <a:pt x="706374" y="1394917"/>
                    </a:lnTo>
                    <a:lnTo>
                      <a:pt x="818159" y="1394917"/>
                    </a:lnTo>
                    <a:lnTo>
                      <a:pt x="818159" y="1514932"/>
                    </a:lnTo>
                    <a:lnTo>
                      <a:pt x="696087" y="1514932"/>
                    </a:lnTo>
                    <a:lnTo>
                      <a:pt x="696087" y="1403147"/>
                    </a:lnTo>
                    <a:lnTo>
                      <a:pt x="473202" y="1403147"/>
                    </a:lnTo>
                    <a:lnTo>
                      <a:pt x="473202" y="1511503"/>
                    </a:lnTo>
                    <a:lnTo>
                      <a:pt x="586359" y="1511503"/>
                    </a:lnTo>
                    <a:lnTo>
                      <a:pt x="586359" y="1628089"/>
                    </a:lnTo>
                    <a:close/>
                    <a:moveTo>
                      <a:pt x="939546" y="1984020"/>
                    </a:moveTo>
                    <a:lnTo>
                      <a:pt x="939546" y="2213763"/>
                    </a:lnTo>
                    <a:lnTo>
                      <a:pt x="1161059" y="2213763"/>
                    </a:lnTo>
                    <a:lnTo>
                      <a:pt x="1161059" y="1984020"/>
                    </a:lnTo>
                    <a:lnTo>
                      <a:pt x="939546" y="1984020"/>
                    </a:lnTo>
                    <a:close/>
                    <a:moveTo>
                      <a:pt x="2916022" y="1286561"/>
                    </a:moveTo>
                    <a:lnTo>
                      <a:pt x="2685593" y="1286561"/>
                    </a:lnTo>
                    <a:lnTo>
                      <a:pt x="2685593" y="1394917"/>
                    </a:lnTo>
                    <a:lnTo>
                      <a:pt x="2800122" y="1394917"/>
                    </a:lnTo>
                    <a:lnTo>
                      <a:pt x="2800122" y="1507389"/>
                    </a:lnTo>
                    <a:lnTo>
                      <a:pt x="3029179" y="1507389"/>
                    </a:lnTo>
                    <a:lnTo>
                      <a:pt x="3029179" y="1399032"/>
                    </a:lnTo>
                    <a:lnTo>
                      <a:pt x="2916022" y="1399032"/>
                    </a:lnTo>
                    <a:lnTo>
                      <a:pt x="2916022" y="1286561"/>
                    </a:lnTo>
                    <a:close/>
                    <a:moveTo>
                      <a:pt x="462229" y="1749476"/>
                    </a:moveTo>
                    <a:lnTo>
                      <a:pt x="462229" y="1519733"/>
                    </a:lnTo>
                    <a:lnTo>
                      <a:pt x="353873" y="1519733"/>
                    </a:lnTo>
                    <a:lnTo>
                      <a:pt x="353873" y="1634262"/>
                    </a:lnTo>
                    <a:lnTo>
                      <a:pt x="241402" y="1634262"/>
                    </a:lnTo>
                    <a:lnTo>
                      <a:pt x="241402" y="1748790"/>
                    </a:lnTo>
                    <a:lnTo>
                      <a:pt x="462229" y="1748790"/>
                    </a:lnTo>
                    <a:close/>
                    <a:moveTo>
                      <a:pt x="1626032" y="3145765"/>
                    </a:moveTo>
                    <a:lnTo>
                      <a:pt x="1626032" y="3028493"/>
                    </a:lnTo>
                    <a:lnTo>
                      <a:pt x="1510817" y="3028493"/>
                    </a:lnTo>
                    <a:lnTo>
                      <a:pt x="1510817" y="2916708"/>
                    </a:lnTo>
                    <a:lnTo>
                      <a:pt x="1405890" y="2916708"/>
                    </a:lnTo>
                    <a:lnTo>
                      <a:pt x="1405890" y="3146451"/>
                    </a:lnTo>
                    <a:lnTo>
                      <a:pt x="1626718" y="3146451"/>
                    </a:lnTo>
                    <a:close/>
                    <a:moveTo>
                      <a:pt x="1277645" y="1751533"/>
                    </a:moveTo>
                    <a:lnTo>
                      <a:pt x="1055446" y="1751533"/>
                    </a:lnTo>
                    <a:lnTo>
                      <a:pt x="1055446" y="1863319"/>
                    </a:lnTo>
                    <a:lnTo>
                      <a:pt x="1277645" y="1863319"/>
                    </a:lnTo>
                    <a:lnTo>
                      <a:pt x="1277645" y="1751533"/>
                    </a:lnTo>
                    <a:close/>
                    <a:moveTo>
                      <a:pt x="929259" y="1752219"/>
                    </a:moveTo>
                    <a:lnTo>
                      <a:pt x="706374" y="1752219"/>
                    </a:lnTo>
                    <a:lnTo>
                      <a:pt x="706374" y="1863319"/>
                    </a:lnTo>
                    <a:lnTo>
                      <a:pt x="929259" y="1863319"/>
                    </a:lnTo>
                    <a:lnTo>
                      <a:pt x="929259" y="1752219"/>
                    </a:lnTo>
                    <a:close/>
                    <a:moveTo>
                      <a:pt x="1160374" y="2446935"/>
                    </a:moveTo>
                    <a:lnTo>
                      <a:pt x="1160374" y="2334463"/>
                    </a:lnTo>
                    <a:lnTo>
                      <a:pt x="938860" y="2334463"/>
                    </a:lnTo>
                    <a:lnTo>
                      <a:pt x="938860" y="2446935"/>
                    </a:lnTo>
                    <a:lnTo>
                      <a:pt x="1160374" y="2446935"/>
                    </a:lnTo>
                    <a:close/>
                    <a:moveTo>
                      <a:pt x="1392860" y="2912593"/>
                    </a:moveTo>
                    <a:lnTo>
                      <a:pt x="1392860" y="2682850"/>
                    </a:lnTo>
                    <a:lnTo>
                      <a:pt x="1287932" y="2682850"/>
                    </a:lnTo>
                    <a:lnTo>
                      <a:pt x="1287932" y="2912593"/>
                    </a:lnTo>
                    <a:lnTo>
                      <a:pt x="1392860" y="2912593"/>
                    </a:lnTo>
                    <a:close/>
                    <a:moveTo>
                      <a:pt x="1986077" y="702945"/>
                    </a:moveTo>
                    <a:lnTo>
                      <a:pt x="1986077" y="809244"/>
                    </a:lnTo>
                    <a:lnTo>
                      <a:pt x="2097862" y="809244"/>
                    </a:lnTo>
                    <a:lnTo>
                      <a:pt x="2097862" y="702945"/>
                    </a:lnTo>
                    <a:lnTo>
                      <a:pt x="1986077" y="702945"/>
                    </a:lnTo>
                    <a:close/>
                    <a:moveTo>
                      <a:pt x="1635633" y="576758"/>
                    </a:moveTo>
                    <a:lnTo>
                      <a:pt x="1748790" y="576758"/>
                    </a:lnTo>
                    <a:lnTo>
                      <a:pt x="1748790" y="471831"/>
                    </a:lnTo>
                    <a:lnTo>
                      <a:pt x="1635633" y="471831"/>
                    </a:lnTo>
                    <a:lnTo>
                      <a:pt x="1635633" y="576758"/>
                    </a:lnTo>
                    <a:close/>
                    <a:moveTo>
                      <a:pt x="1277645" y="2916022"/>
                    </a:moveTo>
                    <a:lnTo>
                      <a:pt x="1172032" y="2916022"/>
                    </a:lnTo>
                    <a:lnTo>
                      <a:pt x="1172032" y="3028493"/>
                    </a:lnTo>
                    <a:lnTo>
                      <a:pt x="1277645" y="3028493"/>
                    </a:lnTo>
                    <a:lnTo>
                      <a:pt x="1277645" y="2916022"/>
                    </a:lnTo>
                    <a:close/>
                    <a:moveTo>
                      <a:pt x="472516" y="1864005"/>
                    </a:moveTo>
                    <a:lnTo>
                      <a:pt x="578129" y="1864005"/>
                    </a:lnTo>
                    <a:lnTo>
                      <a:pt x="578129" y="1752219"/>
                    </a:lnTo>
                    <a:lnTo>
                      <a:pt x="472516" y="1752219"/>
                    </a:lnTo>
                    <a:lnTo>
                      <a:pt x="472516" y="1864005"/>
                    </a:lnTo>
                    <a:close/>
                    <a:moveTo>
                      <a:pt x="1172032" y="2566264"/>
                    </a:moveTo>
                    <a:lnTo>
                      <a:pt x="1172032" y="2678735"/>
                    </a:lnTo>
                    <a:lnTo>
                      <a:pt x="1277645" y="2678735"/>
                    </a:lnTo>
                    <a:lnTo>
                      <a:pt x="1277645" y="2566264"/>
                    </a:lnTo>
                    <a:lnTo>
                      <a:pt x="1172032" y="2566264"/>
                    </a:lnTo>
                    <a:close/>
                    <a:moveTo>
                      <a:pt x="1055446" y="3031922"/>
                    </a:moveTo>
                    <a:lnTo>
                      <a:pt x="1055446" y="3144393"/>
                    </a:lnTo>
                    <a:lnTo>
                      <a:pt x="1161059" y="3144393"/>
                    </a:lnTo>
                    <a:lnTo>
                      <a:pt x="1161059" y="3031922"/>
                    </a:lnTo>
                    <a:lnTo>
                      <a:pt x="1055446" y="3031922"/>
                    </a:lnTo>
                    <a:close/>
                    <a:moveTo>
                      <a:pt x="2217877" y="1274902"/>
                    </a:moveTo>
                    <a:lnTo>
                      <a:pt x="2331034" y="1274902"/>
                    </a:lnTo>
                    <a:lnTo>
                      <a:pt x="2331034" y="1169975"/>
                    </a:lnTo>
                    <a:lnTo>
                      <a:pt x="2217877" y="1169975"/>
                    </a:lnTo>
                    <a:lnTo>
                      <a:pt x="2217877" y="1274902"/>
                    </a:lnTo>
                    <a:close/>
                    <a:moveTo>
                      <a:pt x="2567635" y="1508760"/>
                    </a:moveTo>
                    <a:lnTo>
                      <a:pt x="2680792" y="1508760"/>
                    </a:lnTo>
                    <a:lnTo>
                      <a:pt x="2680792" y="1403147"/>
                    </a:lnTo>
                    <a:lnTo>
                      <a:pt x="2567635" y="1403147"/>
                    </a:lnTo>
                    <a:lnTo>
                      <a:pt x="2567635" y="1508760"/>
                    </a:lnTo>
                    <a:close/>
                    <a:moveTo>
                      <a:pt x="2684221" y="1624660"/>
                    </a:moveTo>
                    <a:lnTo>
                      <a:pt x="2796693" y="1624660"/>
                    </a:lnTo>
                    <a:lnTo>
                      <a:pt x="2796693" y="1519047"/>
                    </a:lnTo>
                    <a:lnTo>
                      <a:pt x="2684221" y="1519047"/>
                    </a:lnTo>
                    <a:lnTo>
                      <a:pt x="2684221" y="1624660"/>
                    </a:lnTo>
                    <a:close/>
                    <a:moveTo>
                      <a:pt x="1393546" y="2101291"/>
                    </a:moveTo>
                    <a:lnTo>
                      <a:pt x="1287932" y="2101291"/>
                    </a:lnTo>
                    <a:lnTo>
                      <a:pt x="1287932" y="2213077"/>
                    </a:lnTo>
                    <a:lnTo>
                      <a:pt x="1393546" y="2213077"/>
                    </a:lnTo>
                    <a:lnTo>
                      <a:pt x="1393546" y="2101291"/>
                    </a:lnTo>
                    <a:close/>
                    <a:moveTo>
                      <a:pt x="2447620" y="1508760"/>
                    </a:moveTo>
                    <a:lnTo>
                      <a:pt x="2447620" y="1403147"/>
                    </a:lnTo>
                    <a:lnTo>
                      <a:pt x="2335149" y="1403147"/>
                    </a:lnTo>
                    <a:lnTo>
                      <a:pt x="2335149" y="1508760"/>
                    </a:lnTo>
                    <a:lnTo>
                      <a:pt x="2447620" y="1508760"/>
                    </a:lnTo>
                    <a:close/>
                    <a:moveTo>
                      <a:pt x="1404518" y="2217192"/>
                    </a:moveTo>
                    <a:lnTo>
                      <a:pt x="1404518" y="2329663"/>
                    </a:lnTo>
                    <a:lnTo>
                      <a:pt x="1509446" y="2329663"/>
                    </a:lnTo>
                    <a:lnTo>
                      <a:pt x="1509446" y="2217192"/>
                    </a:lnTo>
                    <a:lnTo>
                      <a:pt x="1404518" y="2217192"/>
                    </a:lnTo>
                    <a:close/>
                    <a:moveTo>
                      <a:pt x="1276960" y="2331034"/>
                    </a:moveTo>
                    <a:lnTo>
                      <a:pt x="1276960" y="2217877"/>
                    </a:lnTo>
                    <a:lnTo>
                      <a:pt x="1172718" y="2217877"/>
                    </a:lnTo>
                    <a:lnTo>
                      <a:pt x="1172718" y="2331034"/>
                    </a:lnTo>
                    <a:lnTo>
                      <a:pt x="1276960" y="2331034"/>
                    </a:lnTo>
                    <a:close/>
                    <a:moveTo>
                      <a:pt x="1169975" y="1390803"/>
                    </a:moveTo>
                    <a:lnTo>
                      <a:pt x="1276274" y="1390803"/>
                    </a:lnTo>
                    <a:lnTo>
                      <a:pt x="1276274" y="1286561"/>
                    </a:lnTo>
                    <a:lnTo>
                      <a:pt x="1169975" y="1286561"/>
                    </a:lnTo>
                    <a:lnTo>
                      <a:pt x="1169975" y="1390803"/>
                    </a:lnTo>
                    <a:close/>
                  </a:path>
                </a:pathLst>
              </a:custGeom>
              <a:solidFill>
                <a:schemeClr val="tx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F308E7F-E0D4-C4E8-4FAB-E4F65C5F0732}"/>
                  </a:ext>
                </a:extLst>
              </p:cNvPr>
              <p:cNvSpPr/>
              <p:nvPr/>
            </p:nvSpPr>
            <p:spPr>
              <a:xfrm>
                <a:off x="6506108" y="3490036"/>
                <a:ext cx="1280388" cy="1627403"/>
              </a:xfrm>
              <a:custGeom>
                <a:avLst/>
                <a:gdLst>
                  <a:gd name="connsiteX0" fmla="*/ 932002 w 1280388"/>
                  <a:gd name="connsiteY0" fmla="*/ 698830 h 1627403"/>
                  <a:gd name="connsiteX1" fmla="*/ 932002 w 1280388"/>
                  <a:gd name="connsiteY1" fmla="*/ 814731 h 1627403"/>
                  <a:gd name="connsiteX2" fmla="*/ 818159 w 1280388"/>
                  <a:gd name="connsiteY2" fmla="*/ 814731 h 1627403"/>
                  <a:gd name="connsiteX3" fmla="*/ 818159 w 1280388"/>
                  <a:gd name="connsiteY3" fmla="*/ 930631 h 1627403"/>
                  <a:gd name="connsiteX4" fmla="*/ 932002 w 1280388"/>
                  <a:gd name="connsiteY4" fmla="*/ 930631 h 1627403"/>
                  <a:gd name="connsiteX5" fmla="*/ 932002 w 1280388"/>
                  <a:gd name="connsiteY5" fmla="*/ 1046531 h 1627403"/>
                  <a:gd name="connsiteX6" fmla="*/ 1047902 w 1280388"/>
                  <a:gd name="connsiteY6" fmla="*/ 1046531 h 1627403"/>
                  <a:gd name="connsiteX7" fmla="*/ 1047902 w 1280388"/>
                  <a:gd name="connsiteY7" fmla="*/ 934060 h 1627403"/>
                  <a:gd name="connsiteX8" fmla="*/ 1280389 w 1280388"/>
                  <a:gd name="connsiteY8" fmla="*/ 934060 h 1627403"/>
                  <a:gd name="connsiteX9" fmla="*/ 1280389 w 1280388"/>
                  <a:gd name="connsiteY9" fmla="*/ 1047217 h 1627403"/>
                  <a:gd name="connsiteX10" fmla="*/ 1167232 w 1280388"/>
                  <a:gd name="connsiteY10" fmla="*/ 1047217 h 1627403"/>
                  <a:gd name="connsiteX11" fmla="*/ 1167232 w 1280388"/>
                  <a:gd name="connsiteY11" fmla="*/ 1163117 h 1627403"/>
                  <a:gd name="connsiteX12" fmla="*/ 702259 w 1280388"/>
                  <a:gd name="connsiteY12" fmla="*/ 1163117 h 1627403"/>
                  <a:gd name="connsiteX13" fmla="*/ 702259 w 1280388"/>
                  <a:gd name="connsiteY13" fmla="*/ 1279703 h 1627403"/>
                  <a:gd name="connsiteX14" fmla="*/ 933374 w 1280388"/>
                  <a:gd name="connsiteY14" fmla="*/ 1279703 h 1627403"/>
                  <a:gd name="connsiteX15" fmla="*/ 933374 w 1280388"/>
                  <a:gd name="connsiteY15" fmla="*/ 1512875 h 1627403"/>
                  <a:gd name="connsiteX16" fmla="*/ 934060 w 1280388"/>
                  <a:gd name="connsiteY16" fmla="*/ 1511503 h 1627403"/>
                  <a:gd name="connsiteX17" fmla="*/ 818159 w 1280388"/>
                  <a:gd name="connsiteY17" fmla="*/ 1511503 h 1627403"/>
                  <a:gd name="connsiteX18" fmla="*/ 818159 w 1280388"/>
                  <a:gd name="connsiteY18" fmla="*/ 1627404 h 1627403"/>
                  <a:gd name="connsiteX19" fmla="*/ 700202 w 1280388"/>
                  <a:gd name="connsiteY19" fmla="*/ 1627404 h 1627403"/>
                  <a:gd name="connsiteX20" fmla="*/ 700202 w 1280388"/>
                  <a:gd name="connsiteY20" fmla="*/ 1399032 h 1627403"/>
                  <a:gd name="connsiteX21" fmla="*/ 584987 w 1280388"/>
                  <a:gd name="connsiteY21" fmla="*/ 1399032 h 1627403"/>
                  <a:gd name="connsiteX22" fmla="*/ 584987 w 1280388"/>
                  <a:gd name="connsiteY22" fmla="*/ 1627404 h 1627403"/>
                  <a:gd name="connsiteX23" fmla="*/ 349758 w 1280388"/>
                  <a:gd name="connsiteY23" fmla="*/ 1627404 h 1627403"/>
                  <a:gd name="connsiteX24" fmla="*/ 349758 w 1280388"/>
                  <a:gd name="connsiteY24" fmla="*/ 1512875 h 1627403"/>
                  <a:gd name="connsiteX25" fmla="*/ 464287 w 1280388"/>
                  <a:gd name="connsiteY25" fmla="*/ 1512875 h 1627403"/>
                  <a:gd name="connsiteX26" fmla="*/ 464287 w 1280388"/>
                  <a:gd name="connsiteY26" fmla="*/ 1399032 h 1627403"/>
                  <a:gd name="connsiteX27" fmla="*/ 350444 w 1280388"/>
                  <a:gd name="connsiteY27" fmla="*/ 1399032 h 1627403"/>
                  <a:gd name="connsiteX28" fmla="*/ 350444 w 1280388"/>
                  <a:gd name="connsiteY28" fmla="*/ 1513561 h 1627403"/>
                  <a:gd name="connsiteX29" fmla="*/ 233172 w 1280388"/>
                  <a:gd name="connsiteY29" fmla="*/ 1512189 h 1627403"/>
                  <a:gd name="connsiteX30" fmla="*/ 233858 w 1280388"/>
                  <a:gd name="connsiteY30" fmla="*/ 1512875 h 1627403"/>
                  <a:gd name="connsiteX31" fmla="*/ 233858 w 1280388"/>
                  <a:gd name="connsiteY31" fmla="*/ 1395603 h 1627403"/>
                  <a:gd name="connsiteX32" fmla="*/ 116586 w 1280388"/>
                  <a:gd name="connsiteY32" fmla="*/ 1395603 h 1627403"/>
                  <a:gd name="connsiteX33" fmla="*/ 117272 w 1280388"/>
                  <a:gd name="connsiteY33" fmla="*/ 1395603 h 1627403"/>
                  <a:gd name="connsiteX34" fmla="*/ 117272 w 1280388"/>
                  <a:gd name="connsiteY34" fmla="*/ 1161745 h 1627403"/>
                  <a:gd name="connsiteX35" fmla="*/ 231115 w 1280388"/>
                  <a:gd name="connsiteY35" fmla="*/ 1161745 h 1627403"/>
                  <a:gd name="connsiteX36" fmla="*/ 231115 w 1280388"/>
                  <a:gd name="connsiteY36" fmla="*/ 1046531 h 1627403"/>
                  <a:gd name="connsiteX37" fmla="*/ 2743 w 1280388"/>
                  <a:gd name="connsiteY37" fmla="*/ 1046531 h 1627403"/>
                  <a:gd name="connsiteX38" fmla="*/ 2743 w 1280388"/>
                  <a:gd name="connsiteY38" fmla="*/ 928573 h 1627403"/>
                  <a:gd name="connsiteX39" fmla="*/ 117958 w 1280388"/>
                  <a:gd name="connsiteY39" fmla="*/ 928573 h 1627403"/>
                  <a:gd name="connsiteX40" fmla="*/ 117958 w 1280388"/>
                  <a:gd name="connsiteY40" fmla="*/ 813359 h 1627403"/>
                  <a:gd name="connsiteX41" fmla="*/ 232486 w 1280388"/>
                  <a:gd name="connsiteY41" fmla="*/ 813359 h 1627403"/>
                  <a:gd name="connsiteX42" fmla="*/ 232486 w 1280388"/>
                  <a:gd name="connsiteY42" fmla="*/ 580873 h 1627403"/>
                  <a:gd name="connsiteX43" fmla="*/ 462915 w 1280388"/>
                  <a:gd name="connsiteY43" fmla="*/ 580873 h 1627403"/>
                  <a:gd name="connsiteX44" fmla="*/ 462915 w 1280388"/>
                  <a:gd name="connsiteY44" fmla="*/ 350444 h 1627403"/>
                  <a:gd name="connsiteX45" fmla="*/ 348386 w 1280388"/>
                  <a:gd name="connsiteY45" fmla="*/ 350444 h 1627403"/>
                  <a:gd name="connsiteX46" fmla="*/ 348386 w 1280388"/>
                  <a:gd name="connsiteY46" fmla="*/ 465658 h 1627403"/>
                  <a:gd name="connsiteX47" fmla="*/ 232486 w 1280388"/>
                  <a:gd name="connsiteY47" fmla="*/ 465658 h 1627403"/>
                  <a:gd name="connsiteX48" fmla="*/ 232486 w 1280388"/>
                  <a:gd name="connsiteY48" fmla="*/ 347700 h 1627403"/>
                  <a:gd name="connsiteX49" fmla="*/ 115214 w 1280388"/>
                  <a:gd name="connsiteY49" fmla="*/ 347700 h 1627403"/>
                  <a:gd name="connsiteX50" fmla="*/ 115214 w 1280388"/>
                  <a:gd name="connsiteY50" fmla="*/ 116586 h 1627403"/>
                  <a:gd name="connsiteX51" fmla="*/ 0 w 1280388"/>
                  <a:gd name="connsiteY51" fmla="*/ 116586 h 1627403"/>
                  <a:gd name="connsiteX52" fmla="*/ 0 w 1280388"/>
                  <a:gd name="connsiteY52" fmla="*/ 0 h 1627403"/>
                  <a:gd name="connsiteX53" fmla="*/ 350444 w 1280388"/>
                  <a:gd name="connsiteY53" fmla="*/ 0 h 1627403"/>
                  <a:gd name="connsiteX54" fmla="*/ 349758 w 1280388"/>
                  <a:gd name="connsiteY54" fmla="*/ 0 h 1627403"/>
                  <a:gd name="connsiteX55" fmla="*/ 351130 w 1280388"/>
                  <a:gd name="connsiteY55" fmla="*/ 116586 h 1627403"/>
                  <a:gd name="connsiteX56" fmla="*/ 236601 w 1280388"/>
                  <a:gd name="connsiteY56" fmla="*/ 116586 h 1627403"/>
                  <a:gd name="connsiteX57" fmla="*/ 236601 w 1280388"/>
                  <a:gd name="connsiteY57" fmla="*/ 230429 h 1627403"/>
                  <a:gd name="connsiteX58" fmla="*/ 350444 w 1280388"/>
                  <a:gd name="connsiteY58" fmla="*/ 230429 h 1627403"/>
                  <a:gd name="connsiteX59" fmla="*/ 350444 w 1280388"/>
                  <a:gd name="connsiteY59" fmla="*/ 115900 h 1627403"/>
                  <a:gd name="connsiteX60" fmla="*/ 467716 w 1280388"/>
                  <a:gd name="connsiteY60" fmla="*/ 115900 h 1627403"/>
                  <a:gd name="connsiteX61" fmla="*/ 467716 w 1280388"/>
                  <a:gd name="connsiteY61" fmla="*/ 230429 h 1627403"/>
                  <a:gd name="connsiteX62" fmla="*/ 814730 w 1280388"/>
                  <a:gd name="connsiteY62" fmla="*/ 230429 h 1627403"/>
                  <a:gd name="connsiteX63" fmla="*/ 814730 w 1280388"/>
                  <a:gd name="connsiteY63" fmla="*/ 115900 h 1627403"/>
                  <a:gd name="connsiteX64" fmla="*/ 700888 w 1280388"/>
                  <a:gd name="connsiteY64" fmla="*/ 115900 h 1627403"/>
                  <a:gd name="connsiteX65" fmla="*/ 700888 w 1280388"/>
                  <a:gd name="connsiteY65" fmla="*/ 0 h 1627403"/>
                  <a:gd name="connsiteX66" fmla="*/ 700202 w 1280388"/>
                  <a:gd name="connsiteY66" fmla="*/ 686 h 1627403"/>
                  <a:gd name="connsiteX67" fmla="*/ 932688 w 1280388"/>
                  <a:gd name="connsiteY67" fmla="*/ 686 h 1627403"/>
                  <a:gd name="connsiteX68" fmla="*/ 932688 w 1280388"/>
                  <a:gd name="connsiteY68" fmla="*/ 115215 h 1627403"/>
                  <a:gd name="connsiteX69" fmla="*/ 1164488 w 1280388"/>
                  <a:gd name="connsiteY69" fmla="*/ 115215 h 1627403"/>
                  <a:gd name="connsiteX70" fmla="*/ 1164488 w 1280388"/>
                  <a:gd name="connsiteY70" fmla="*/ 231801 h 1627403"/>
                  <a:gd name="connsiteX71" fmla="*/ 1280389 w 1280388"/>
                  <a:gd name="connsiteY71" fmla="*/ 231801 h 1627403"/>
                  <a:gd name="connsiteX72" fmla="*/ 1280389 w 1280388"/>
                  <a:gd name="connsiteY72" fmla="*/ 347700 h 1627403"/>
                  <a:gd name="connsiteX73" fmla="*/ 932688 w 1280388"/>
                  <a:gd name="connsiteY73" fmla="*/ 347700 h 1627403"/>
                  <a:gd name="connsiteX74" fmla="*/ 932688 w 1280388"/>
                  <a:gd name="connsiteY74" fmla="*/ 582244 h 1627403"/>
                  <a:gd name="connsiteX75" fmla="*/ 933374 w 1280388"/>
                  <a:gd name="connsiteY75" fmla="*/ 582244 h 1627403"/>
                  <a:gd name="connsiteX76" fmla="*/ 818845 w 1280388"/>
                  <a:gd name="connsiteY76" fmla="*/ 581559 h 1627403"/>
                  <a:gd name="connsiteX77" fmla="*/ 818845 w 1280388"/>
                  <a:gd name="connsiteY77" fmla="*/ 698830 h 1627403"/>
                  <a:gd name="connsiteX78" fmla="*/ 933374 w 1280388"/>
                  <a:gd name="connsiteY78" fmla="*/ 698830 h 1627403"/>
                  <a:gd name="connsiteX79" fmla="*/ 932688 w 1280388"/>
                  <a:gd name="connsiteY79" fmla="*/ 698830 h 1627403"/>
                  <a:gd name="connsiteX80" fmla="*/ 351815 w 1280388"/>
                  <a:gd name="connsiteY80" fmla="*/ 1046531 h 1627403"/>
                  <a:gd name="connsiteX81" fmla="*/ 696773 w 1280388"/>
                  <a:gd name="connsiteY81" fmla="*/ 1046531 h 1627403"/>
                  <a:gd name="connsiteX82" fmla="*/ 696773 w 1280388"/>
                  <a:gd name="connsiteY82" fmla="*/ 701574 h 1627403"/>
                  <a:gd name="connsiteX83" fmla="*/ 351815 w 1280388"/>
                  <a:gd name="connsiteY83" fmla="*/ 701574 h 1627403"/>
                  <a:gd name="connsiteX84" fmla="*/ 351815 w 1280388"/>
                  <a:gd name="connsiteY84" fmla="*/ 1046531 h 1627403"/>
                  <a:gd name="connsiteX85" fmla="*/ 814045 w 1280388"/>
                  <a:gd name="connsiteY85" fmla="*/ 466344 h 1627403"/>
                  <a:gd name="connsiteX86" fmla="*/ 814045 w 1280388"/>
                  <a:gd name="connsiteY86" fmla="*/ 353187 h 1627403"/>
                  <a:gd name="connsiteX87" fmla="*/ 702945 w 1280388"/>
                  <a:gd name="connsiteY87" fmla="*/ 353187 h 1627403"/>
                  <a:gd name="connsiteX88" fmla="*/ 702945 w 1280388"/>
                  <a:gd name="connsiteY88" fmla="*/ 466344 h 1627403"/>
                  <a:gd name="connsiteX89" fmla="*/ 814045 w 1280388"/>
                  <a:gd name="connsiteY89" fmla="*/ 466344 h 1627403"/>
                  <a:gd name="connsiteX90" fmla="*/ 582930 w 1280388"/>
                  <a:gd name="connsiteY90" fmla="*/ 1167232 h 1627403"/>
                  <a:gd name="connsiteX91" fmla="*/ 469773 w 1280388"/>
                  <a:gd name="connsiteY91" fmla="*/ 1167232 h 1627403"/>
                  <a:gd name="connsiteX92" fmla="*/ 469773 w 1280388"/>
                  <a:gd name="connsiteY92" fmla="*/ 1278331 h 1627403"/>
                  <a:gd name="connsiteX93" fmla="*/ 582930 w 1280388"/>
                  <a:gd name="connsiteY93" fmla="*/ 1278331 h 1627403"/>
                  <a:gd name="connsiteX94" fmla="*/ 582930 w 1280388"/>
                  <a:gd name="connsiteY94" fmla="*/ 1167232 h 16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80388" h="1627403">
                    <a:moveTo>
                      <a:pt x="932002" y="698830"/>
                    </a:moveTo>
                    <a:lnTo>
                      <a:pt x="932002" y="814731"/>
                    </a:lnTo>
                    <a:lnTo>
                      <a:pt x="818159" y="814731"/>
                    </a:lnTo>
                    <a:lnTo>
                      <a:pt x="818159" y="930631"/>
                    </a:lnTo>
                    <a:lnTo>
                      <a:pt x="932002" y="930631"/>
                    </a:lnTo>
                    <a:lnTo>
                      <a:pt x="932002" y="1046531"/>
                    </a:lnTo>
                    <a:lnTo>
                      <a:pt x="1047902" y="1046531"/>
                    </a:lnTo>
                    <a:lnTo>
                      <a:pt x="1047902" y="934060"/>
                    </a:lnTo>
                    <a:lnTo>
                      <a:pt x="1280389" y="934060"/>
                    </a:lnTo>
                    <a:lnTo>
                      <a:pt x="1280389" y="1047217"/>
                    </a:lnTo>
                    <a:lnTo>
                      <a:pt x="1167232" y="1047217"/>
                    </a:lnTo>
                    <a:lnTo>
                      <a:pt x="1167232" y="1163117"/>
                    </a:lnTo>
                    <a:lnTo>
                      <a:pt x="702259" y="1163117"/>
                    </a:lnTo>
                    <a:lnTo>
                      <a:pt x="702259" y="1279703"/>
                    </a:lnTo>
                    <a:lnTo>
                      <a:pt x="933374" y="1279703"/>
                    </a:lnTo>
                    <a:cubicBezTo>
                      <a:pt x="933374" y="1359256"/>
                      <a:pt x="933374" y="1436065"/>
                      <a:pt x="933374" y="1512875"/>
                    </a:cubicBezTo>
                    <a:cubicBezTo>
                      <a:pt x="933374" y="1512875"/>
                      <a:pt x="934060" y="1511503"/>
                      <a:pt x="934060" y="1511503"/>
                    </a:cubicBezTo>
                    <a:lnTo>
                      <a:pt x="818159" y="1511503"/>
                    </a:lnTo>
                    <a:lnTo>
                      <a:pt x="818159" y="1627404"/>
                    </a:lnTo>
                    <a:lnTo>
                      <a:pt x="700202" y="1627404"/>
                    </a:lnTo>
                    <a:lnTo>
                      <a:pt x="700202" y="1399032"/>
                    </a:lnTo>
                    <a:lnTo>
                      <a:pt x="584987" y="1399032"/>
                    </a:lnTo>
                    <a:lnTo>
                      <a:pt x="584987" y="1627404"/>
                    </a:lnTo>
                    <a:lnTo>
                      <a:pt x="349758" y="1627404"/>
                    </a:lnTo>
                    <a:cubicBezTo>
                      <a:pt x="349758" y="1589685"/>
                      <a:pt x="349758" y="1551280"/>
                      <a:pt x="349758" y="1512875"/>
                    </a:cubicBezTo>
                    <a:cubicBezTo>
                      <a:pt x="388163" y="1512875"/>
                      <a:pt x="425882" y="1512875"/>
                      <a:pt x="464287" y="1512875"/>
                    </a:cubicBezTo>
                    <a:lnTo>
                      <a:pt x="464287" y="1399032"/>
                    </a:lnTo>
                    <a:lnTo>
                      <a:pt x="350444" y="1399032"/>
                    </a:lnTo>
                    <a:lnTo>
                      <a:pt x="350444" y="1513561"/>
                    </a:lnTo>
                    <a:cubicBezTo>
                      <a:pt x="311353" y="1513561"/>
                      <a:pt x="272263" y="1512875"/>
                      <a:pt x="233172" y="1512189"/>
                    </a:cubicBezTo>
                    <a:cubicBezTo>
                      <a:pt x="233172" y="1512189"/>
                      <a:pt x="233858" y="1512875"/>
                      <a:pt x="233858" y="1512875"/>
                    </a:cubicBezTo>
                    <a:lnTo>
                      <a:pt x="233858" y="1395603"/>
                    </a:lnTo>
                    <a:lnTo>
                      <a:pt x="116586" y="1395603"/>
                    </a:lnTo>
                    <a:lnTo>
                      <a:pt x="117272" y="1395603"/>
                    </a:lnTo>
                    <a:lnTo>
                      <a:pt x="117272" y="1161745"/>
                    </a:lnTo>
                    <a:lnTo>
                      <a:pt x="231115" y="1161745"/>
                    </a:lnTo>
                    <a:lnTo>
                      <a:pt x="231115" y="1046531"/>
                    </a:lnTo>
                    <a:lnTo>
                      <a:pt x="2743" y="1046531"/>
                    </a:lnTo>
                    <a:lnTo>
                      <a:pt x="2743" y="928573"/>
                    </a:lnTo>
                    <a:lnTo>
                      <a:pt x="117958" y="928573"/>
                    </a:lnTo>
                    <a:lnTo>
                      <a:pt x="117958" y="813359"/>
                    </a:lnTo>
                    <a:lnTo>
                      <a:pt x="232486" y="813359"/>
                    </a:lnTo>
                    <a:lnTo>
                      <a:pt x="232486" y="580873"/>
                    </a:lnTo>
                    <a:cubicBezTo>
                      <a:pt x="309296" y="580873"/>
                      <a:pt x="386791" y="580873"/>
                      <a:pt x="462915" y="580873"/>
                    </a:cubicBezTo>
                    <a:lnTo>
                      <a:pt x="462915" y="350444"/>
                    </a:lnTo>
                    <a:lnTo>
                      <a:pt x="348386" y="350444"/>
                    </a:lnTo>
                    <a:lnTo>
                      <a:pt x="348386" y="465658"/>
                    </a:lnTo>
                    <a:lnTo>
                      <a:pt x="232486" y="465658"/>
                    </a:lnTo>
                    <a:lnTo>
                      <a:pt x="232486" y="347700"/>
                    </a:lnTo>
                    <a:lnTo>
                      <a:pt x="115214" y="347700"/>
                    </a:lnTo>
                    <a:lnTo>
                      <a:pt x="115214" y="116586"/>
                    </a:lnTo>
                    <a:lnTo>
                      <a:pt x="0" y="116586"/>
                    </a:lnTo>
                    <a:lnTo>
                      <a:pt x="0" y="0"/>
                    </a:lnTo>
                    <a:lnTo>
                      <a:pt x="350444" y="0"/>
                    </a:lnTo>
                    <a:lnTo>
                      <a:pt x="349758" y="0"/>
                    </a:lnTo>
                    <a:cubicBezTo>
                      <a:pt x="349758" y="38405"/>
                      <a:pt x="350444" y="77496"/>
                      <a:pt x="351130" y="116586"/>
                    </a:cubicBezTo>
                    <a:cubicBezTo>
                      <a:pt x="312725" y="116586"/>
                      <a:pt x="275006" y="116586"/>
                      <a:pt x="236601" y="116586"/>
                    </a:cubicBezTo>
                    <a:lnTo>
                      <a:pt x="236601" y="230429"/>
                    </a:lnTo>
                    <a:lnTo>
                      <a:pt x="350444" y="230429"/>
                    </a:lnTo>
                    <a:lnTo>
                      <a:pt x="350444" y="115900"/>
                    </a:lnTo>
                    <a:cubicBezTo>
                      <a:pt x="389534" y="115900"/>
                      <a:pt x="428625" y="115900"/>
                      <a:pt x="467716" y="115900"/>
                    </a:cubicBezTo>
                    <a:lnTo>
                      <a:pt x="467716" y="230429"/>
                    </a:lnTo>
                    <a:lnTo>
                      <a:pt x="814730" y="230429"/>
                    </a:lnTo>
                    <a:lnTo>
                      <a:pt x="814730" y="115900"/>
                    </a:lnTo>
                    <a:lnTo>
                      <a:pt x="700888" y="115900"/>
                    </a:lnTo>
                    <a:lnTo>
                      <a:pt x="700888" y="0"/>
                    </a:lnTo>
                    <a:cubicBezTo>
                      <a:pt x="700888" y="0"/>
                      <a:pt x="700202" y="686"/>
                      <a:pt x="700202" y="686"/>
                    </a:cubicBezTo>
                    <a:cubicBezTo>
                      <a:pt x="776326" y="686"/>
                      <a:pt x="852449" y="686"/>
                      <a:pt x="932688" y="686"/>
                    </a:cubicBezTo>
                    <a:lnTo>
                      <a:pt x="932688" y="115215"/>
                    </a:lnTo>
                    <a:lnTo>
                      <a:pt x="1164488" y="115215"/>
                    </a:lnTo>
                    <a:lnTo>
                      <a:pt x="1164488" y="231801"/>
                    </a:lnTo>
                    <a:lnTo>
                      <a:pt x="1280389" y="231801"/>
                    </a:lnTo>
                    <a:lnTo>
                      <a:pt x="1280389" y="347700"/>
                    </a:lnTo>
                    <a:lnTo>
                      <a:pt x="932688" y="347700"/>
                    </a:lnTo>
                    <a:lnTo>
                      <a:pt x="932688" y="582244"/>
                    </a:lnTo>
                    <a:lnTo>
                      <a:pt x="933374" y="582244"/>
                    </a:lnTo>
                    <a:cubicBezTo>
                      <a:pt x="894969" y="581559"/>
                      <a:pt x="857250" y="581559"/>
                      <a:pt x="818845" y="581559"/>
                    </a:cubicBezTo>
                    <a:lnTo>
                      <a:pt x="818845" y="698830"/>
                    </a:lnTo>
                    <a:lnTo>
                      <a:pt x="933374" y="698830"/>
                    </a:lnTo>
                    <a:lnTo>
                      <a:pt x="932688" y="698830"/>
                    </a:lnTo>
                    <a:close/>
                    <a:moveTo>
                      <a:pt x="351815" y="1046531"/>
                    </a:moveTo>
                    <a:lnTo>
                      <a:pt x="696773" y="1046531"/>
                    </a:lnTo>
                    <a:lnTo>
                      <a:pt x="696773" y="701574"/>
                    </a:lnTo>
                    <a:lnTo>
                      <a:pt x="351815" y="701574"/>
                    </a:lnTo>
                    <a:lnTo>
                      <a:pt x="351815" y="1046531"/>
                    </a:lnTo>
                    <a:close/>
                    <a:moveTo>
                      <a:pt x="814045" y="466344"/>
                    </a:moveTo>
                    <a:lnTo>
                      <a:pt x="814045" y="353187"/>
                    </a:lnTo>
                    <a:lnTo>
                      <a:pt x="702945" y="353187"/>
                    </a:lnTo>
                    <a:lnTo>
                      <a:pt x="702945" y="466344"/>
                    </a:lnTo>
                    <a:lnTo>
                      <a:pt x="814045" y="466344"/>
                    </a:lnTo>
                    <a:close/>
                    <a:moveTo>
                      <a:pt x="582930" y="1167232"/>
                    </a:moveTo>
                    <a:lnTo>
                      <a:pt x="469773" y="1167232"/>
                    </a:lnTo>
                    <a:lnTo>
                      <a:pt x="469773" y="1278331"/>
                    </a:lnTo>
                    <a:lnTo>
                      <a:pt x="582930" y="1278331"/>
                    </a:lnTo>
                    <a:lnTo>
                      <a:pt x="582930" y="1167232"/>
                    </a:lnTo>
                    <a:close/>
                  </a:path>
                </a:pathLst>
              </a:custGeom>
              <a:solidFill>
                <a:schemeClr val="tx1"/>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CE53EA-7C80-6DC4-C194-0689A4E4A6F8}"/>
                  </a:ext>
                </a:extLst>
              </p:cNvPr>
              <p:cNvSpPr/>
              <p:nvPr/>
            </p:nvSpPr>
            <p:spPr>
              <a:xfrm>
                <a:off x="6971080" y="1736788"/>
                <a:ext cx="817481" cy="818045"/>
              </a:xfrm>
              <a:custGeom>
                <a:avLst/>
                <a:gdLst>
                  <a:gd name="connsiteX0" fmla="*/ 405993 w 817481"/>
                  <a:gd name="connsiteY0" fmla="*/ 816445 h 818045"/>
                  <a:gd name="connsiteX1" fmla="*/ 245517 w 817481"/>
                  <a:gd name="connsiteY1" fmla="*/ 816445 h 818045"/>
                  <a:gd name="connsiteX2" fmla="*/ 2058 w 817481"/>
                  <a:gd name="connsiteY2" fmla="*/ 571614 h 818045"/>
                  <a:gd name="connsiteX3" fmla="*/ 2058 w 817481"/>
                  <a:gd name="connsiteY3" fmla="*/ 239687 h 818045"/>
                  <a:gd name="connsiteX4" fmla="*/ 242773 w 817481"/>
                  <a:gd name="connsiteY4" fmla="*/ 3086 h 818045"/>
                  <a:gd name="connsiteX5" fmla="*/ 574701 w 817481"/>
                  <a:gd name="connsiteY5" fmla="*/ 3086 h 818045"/>
                  <a:gd name="connsiteX6" fmla="*/ 809244 w 817481"/>
                  <a:gd name="connsiteY6" fmla="*/ 214998 h 818045"/>
                  <a:gd name="connsiteX7" fmla="*/ 809244 w 817481"/>
                  <a:gd name="connsiteY7" fmla="*/ 607276 h 818045"/>
                  <a:gd name="connsiteX8" fmla="*/ 567843 w 817481"/>
                  <a:gd name="connsiteY8" fmla="*/ 817131 h 818045"/>
                  <a:gd name="connsiteX9" fmla="*/ 406680 w 817481"/>
                  <a:gd name="connsiteY9" fmla="*/ 817131 h 818045"/>
                  <a:gd name="connsiteX10" fmla="*/ 406680 w 817481"/>
                  <a:gd name="connsiteY10" fmla="*/ 817131 h 818045"/>
                  <a:gd name="connsiteX11" fmla="*/ 405308 w 817481"/>
                  <a:gd name="connsiteY11" fmla="*/ 701231 h 818045"/>
                  <a:gd name="connsiteX12" fmla="*/ 534924 w 817481"/>
                  <a:gd name="connsiteY12" fmla="*/ 701231 h 818045"/>
                  <a:gd name="connsiteX13" fmla="*/ 698830 w 817481"/>
                  <a:gd name="connsiteY13" fmla="*/ 545554 h 818045"/>
                  <a:gd name="connsiteX14" fmla="*/ 698830 w 817481"/>
                  <a:gd name="connsiteY14" fmla="*/ 275349 h 818045"/>
                  <a:gd name="connsiteX15" fmla="*/ 552755 w 817481"/>
                  <a:gd name="connsiteY15" fmla="*/ 118986 h 818045"/>
                  <a:gd name="connsiteX16" fmla="*/ 268833 w 817481"/>
                  <a:gd name="connsiteY16" fmla="*/ 118986 h 818045"/>
                  <a:gd name="connsiteX17" fmla="*/ 117957 w 817481"/>
                  <a:gd name="connsiteY17" fmla="*/ 269176 h 818045"/>
                  <a:gd name="connsiteX18" fmla="*/ 117957 w 817481"/>
                  <a:gd name="connsiteY18" fmla="*/ 553098 h 818045"/>
                  <a:gd name="connsiteX19" fmla="*/ 271577 w 817481"/>
                  <a:gd name="connsiteY19" fmla="*/ 701231 h 818045"/>
                  <a:gd name="connsiteX20" fmla="*/ 404622 w 817481"/>
                  <a:gd name="connsiteY20" fmla="*/ 701231 h 81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7481" h="818045">
                    <a:moveTo>
                      <a:pt x="405993" y="816445"/>
                    </a:moveTo>
                    <a:cubicBezTo>
                      <a:pt x="352501" y="816445"/>
                      <a:pt x="299009" y="817817"/>
                      <a:pt x="245517" y="816445"/>
                    </a:cubicBezTo>
                    <a:cubicBezTo>
                      <a:pt x="113843" y="811644"/>
                      <a:pt x="5487" y="703288"/>
                      <a:pt x="2058" y="571614"/>
                    </a:cubicBezTo>
                    <a:cubicBezTo>
                      <a:pt x="-686" y="461200"/>
                      <a:pt x="-686" y="350101"/>
                      <a:pt x="2058" y="239687"/>
                    </a:cubicBezTo>
                    <a:cubicBezTo>
                      <a:pt x="4800" y="116929"/>
                      <a:pt x="115215" y="7201"/>
                      <a:pt x="242773" y="3086"/>
                    </a:cubicBezTo>
                    <a:cubicBezTo>
                      <a:pt x="353187" y="-1029"/>
                      <a:pt x="464286" y="-1029"/>
                      <a:pt x="574701" y="3086"/>
                    </a:cubicBezTo>
                    <a:cubicBezTo>
                      <a:pt x="689915" y="6515"/>
                      <a:pt x="800329" y="99784"/>
                      <a:pt x="809244" y="214998"/>
                    </a:cubicBezTo>
                    <a:cubicBezTo>
                      <a:pt x="819531" y="345300"/>
                      <a:pt x="820903" y="477660"/>
                      <a:pt x="809244" y="607276"/>
                    </a:cubicBezTo>
                    <a:cubicBezTo>
                      <a:pt x="798271" y="727977"/>
                      <a:pt x="689915" y="813702"/>
                      <a:pt x="567843" y="817131"/>
                    </a:cubicBezTo>
                    <a:cubicBezTo>
                      <a:pt x="514350" y="819188"/>
                      <a:pt x="460857" y="817131"/>
                      <a:pt x="406680" y="817131"/>
                    </a:cubicBezTo>
                    <a:cubicBezTo>
                      <a:pt x="406680" y="817131"/>
                      <a:pt x="406680" y="817131"/>
                      <a:pt x="406680" y="817131"/>
                    </a:cubicBezTo>
                    <a:close/>
                    <a:moveTo>
                      <a:pt x="405308" y="701231"/>
                    </a:moveTo>
                    <a:cubicBezTo>
                      <a:pt x="448513" y="701231"/>
                      <a:pt x="491718" y="701231"/>
                      <a:pt x="534924" y="701231"/>
                    </a:cubicBezTo>
                    <a:cubicBezTo>
                      <a:pt x="622707" y="700545"/>
                      <a:pt x="696087" y="633336"/>
                      <a:pt x="698830" y="545554"/>
                    </a:cubicBezTo>
                    <a:cubicBezTo>
                      <a:pt x="701574" y="455714"/>
                      <a:pt x="701574" y="365188"/>
                      <a:pt x="698830" y="275349"/>
                    </a:cubicBezTo>
                    <a:cubicBezTo>
                      <a:pt x="696087" y="187566"/>
                      <a:pt x="635051" y="121729"/>
                      <a:pt x="552755" y="118986"/>
                    </a:cubicBezTo>
                    <a:cubicBezTo>
                      <a:pt x="458115" y="115557"/>
                      <a:pt x="363474" y="115557"/>
                      <a:pt x="268833" y="118986"/>
                    </a:cubicBezTo>
                    <a:cubicBezTo>
                      <a:pt x="188595" y="121729"/>
                      <a:pt x="119329" y="192367"/>
                      <a:pt x="117957" y="269176"/>
                    </a:cubicBezTo>
                    <a:cubicBezTo>
                      <a:pt x="115900" y="363817"/>
                      <a:pt x="115900" y="458457"/>
                      <a:pt x="117957" y="553098"/>
                    </a:cubicBezTo>
                    <a:cubicBezTo>
                      <a:pt x="120015" y="636080"/>
                      <a:pt x="188595" y="699859"/>
                      <a:pt x="271577" y="701231"/>
                    </a:cubicBezTo>
                    <a:cubicBezTo>
                      <a:pt x="316154" y="701231"/>
                      <a:pt x="360731" y="701231"/>
                      <a:pt x="404622" y="701231"/>
                    </a:cubicBezTo>
                    <a:close/>
                  </a:path>
                </a:pathLst>
              </a:custGeom>
              <a:solidFill>
                <a:schemeClr val="tx1"/>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747DD4E-457B-2CD0-D384-A99DC10B758C}"/>
                  </a:ext>
                </a:extLst>
              </p:cNvPr>
              <p:cNvSpPr/>
              <p:nvPr/>
            </p:nvSpPr>
            <p:spPr>
              <a:xfrm>
                <a:off x="4404645" y="4303130"/>
                <a:ext cx="817111" cy="818080"/>
              </a:xfrm>
              <a:custGeom>
                <a:avLst/>
                <a:gdLst>
                  <a:gd name="connsiteX0" fmla="*/ 816273 w 817111"/>
                  <a:gd name="connsiteY0" fmla="*/ 413802 h 818080"/>
                  <a:gd name="connsiteX1" fmla="*/ 816273 w 817111"/>
                  <a:gd name="connsiteY1" fmla="*/ 570850 h 818080"/>
                  <a:gd name="connsiteX2" fmla="*/ 566642 w 817111"/>
                  <a:gd name="connsiteY2" fmla="*/ 817052 h 818080"/>
                  <a:gd name="connsiteX3" fmla="*/ 258718 w 817111"/>
                  <a:gd name="connsiteY3" fmla="*/ 817052 h 818080"/>
                  <a:gd name="connsiteX4" fmla="*/ 1543 w 817111"/>
                  <a:gd name="connsiteY4" fmla="*/ 561935 h 818080"/>
                  <a:gd name="connsiteX5" fmla="*/ 1543 w 817111"/>
                  <a:gd name="connsiteY5" fmla="*/ 247152 h 818080"/>
                  <a:gd name="connsiteX6" fmla="*/ 241573 w 817111"/>
                  <a:gd name="connsiteY6" fmla="*/ 2322 h 818080"/>
                  <a:gd name="connsiteX7" fmla="*/ 570071 w 817111"/>
                  <a:gd name="connsiteY7" fmla="*/ 2322 h 818080"/>
                  <a:gd name="connsiteX8" fmla="*/ 815588 w 817111"/>
                  <a:gd name="connsiteY8" fmla="*/ 242352 h 818080"/>
                  <a:gd name="connsiteX9" fmla="*/ 815588 w 817111"/>
                  <a:gd name="connsiteY9" fmla="*/ 413116 h 818080"/>
                  <a:gd name="connsiteX10" fmla="*/ 816273 w 817111"/>
                  <a:gd name="connsiteY10" fmla="*/ 413116 h 818080"/>
                  <a:gd name="connsiteX11" fmla="*/ 412337 w 817111"/>
                  <a:gd name="connsiteY11" fmla="*/ 118222 h 818080"/>
                  <a:gd name="connsiteX12" fmla="*/ 412337 w 817111"/>
                  <a:gd name="connsiteY12" fmla="*/ 118222 h 818080"/>
                  <a:gd name="connsiteX13" fmla="*/ 272434 w 817111"/>
                  <a:gd name="connsiteY13" fmla="*/ 118222 h 818080"/>
                  <a:gd name="connsiteX14" fmla="*/ 118129 w 817111"/>
                  <a:gd name="connsiteY14" fmla="*/ 279385 h 818080"/>
                  <a:gd name="connsiteX15" fmla="*/ 118129 w 817111"/>
                  <a:gd name="connsiteY15" fmla="*/ 535874 h 818080"/>
                  <a:gd name="connsiteX16" fmla="*/ 279292 w 817111"/>
                  <a:gd name="connsiteY16" fmla="*/ 699780 h 818080"/>
                  <a:gd name="connsiteX17" fmla="*/ 535781 w 817111"/>
                  <a:gd name="connsiteY17" fmla="*/ 699780 h 818080"/>
                  <a:gd name="connsiteX18" fmla="*/ 699002 w 817111"/>
                  <a:gd name="connsiteY18" fmla="*/ 550276 h 818080"/>
                  <a:gd name="connsiteX19" fmla="*/ 699002 w 817111"/>
                  <a:gd name="connsiteY19" fmla="*/ 266355 h 818080"/>
                  <a:gd name="connsiteX20" fmla="*/ 542639 w 817111"/>
                  <a:gd name="connsiteY20" fmla="*/ 116850 h 818080"/>
                  <a:gd name="connsiteX21" fmla="*/ 413023 w 817111"/>
                  <a:gd name="connsiteY21" fmla="*/ 116850 h 8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7111" h="818080">
                    <a:moveTo>
                      <a:pt x="816273" y="413802"/>
                    </a:moveTo>
                    <a:cubicBezTo>
                      <a:pt x="816273" y="465923"/>
                      <a:pt x="817645" y="518729"/>
                      <a:pt x="816273" y="570850"/>
                    </a:cubicBezTo>
                    <a:cubicBezTo>
                      <a:pt x="812159" y="703895"/>
                      <a:pt x="699687" y="814995"/>
                      <a:pt x="566642" y="817052"/>
                    </a:cubicBezTo>
                    <a:cubicBezTo>
                      <a:pt x="463772" y="818424"/>
                      <a:pt x="361588" y="818424"/>
                      <a:pt x="258718" y="817052"/>
                    </a:cubicBezTo>
                    <a:cubicBezTo>
                      <a:pt x="118815" y="814995"/>
                      <a:pt x="4286" y="702524"/>
                      <a:pt x="1543" y="561935"/>
                    </a:cubicBezTo>
                    <a:cubicBezTo>
                      <a:pt x="-514" y="457007"/>
                      <a:pt x="-514" y="352080"/>
                      <a:pt x="1543" y="247152"/>
                    </a:cubicBezTo>
                    <a:cubicBezTo>
                      <a:pt x="3600" y="119594"/>
                      <a:pt x="113328" y="6437"/>
                      <a:pt x="241573" y="2322"/>
                    </a:cubicBezTo>
                    <a:cubicBezTo>
                      <a:pt x="350615" y="-1107"/>
                      <a:pt x="460343" y="-421"/>
                      <a:pt x="570071" y="2322"/>
                    </a:cubicBezTo>
                    <a:cubicBezTo>
                      <a:pt x="700373" y="5751"/>
                      <a:pt x="808044" y="112050"/>
                      <a:pt x="815588" y="242352"/>
                    </a:cubicBezTo>
                    <a:cubicBezTo>
                      <a:pt x="819017" y="299273"/>
                      <a:pt x="815588" y="356195"/>
                      <a:pt x="815588" y="413116"/>
                    </a:cubicBezTo>
                    <a:cubicBezTo>
                      <a:pt x="815588" y="413116"/>
                      <a:pt x="815588" y="413116"/>
                      <a:pt x="816273" y="413116"/>
                    </a:cubicBezTo>
                    <a:close/>
                    <a:moveTo>
                      <a:pt x="412337" y="118222"/>
                    </a:moveTo>
                    <a:cubicBezTo>
                      <a:pt x="412337" y="118222"/>
                      <a:pt x="412337" y="118222"/>
                      <a:pt x="412337" y="118222"/>
                    </a:cubicBezTo>
                    <a:cubicBezTo>
                      <a:pt x="365703" y="118222"/>
                      <a:pt x="319068" y="116850"/>
                      <a:pt x="272434" y="118222"/>
                    </a:cubicBezTo>
                    <a:cubicBezTo>
                      <a:pt x="187395" y="121651"/>
                      <a:pt x="118815" y="194346"/>
                      <a:pt x="118129" y="279385"/>
                    </a:cubicBezTo>
                    <a:cubicBezTo>
                      <a:pt x="117443" y="365110"/>
                      <a:pt x="117443" y="450149"/>
                      <a:pt x="118129" y="535874"/>
                    </a:cubicBezTo>
                    <a:cubicBezTo>
                      <a:pt x="119501" y="629829"/>
                      <a:pt x="185337" y="697723"/>
                      <a:pt x="279292" y="699780"/>
                    </a:cubicBezTo>
                    <a:cubicBezTo>
                      <a:pt x="365017" y="701838"/>
                      <a:pt x="450056" y="701838"/>
                      <a:pt x="535781" y="699780"/>
                    </a:cubicBezTo>
                    <a:cubicBezTo>
                      <a:pt x="621506" y="697723"/>
                      <a:pt x="696258" y="630515"/>
                      <a:pt x="699002" y="550276"/>
                    </a:cubicBezTo>
                    <a:cubicBezTo>
                      <a:pt x="701745" y="455636"/>
                      <a:pt x="702431" y="360995"/>
                      <a:pt x="699002" y="266355"/>
                    </a:cubicBezTo>
                    <a:cubicBezTo>
                      <a:pt x="696258" y="180630"/>
                      <a:pt x="628364" y="118222"/>
                      <a:pt x="542639" y="116850"/>
                    </a:cubicBezTo>
                    <a:cubicBezTo>
                      <a:pt x="499434" y="116165"/>
                      <a:pt x="456228" y="116850"/>
                      <a:pt x="413023" y="116850"/>
                    </a:cubicBezTo>
                    <a:close/>
                  </a:path>
                </a:pathLst>
              </a:custGeom>
              <a:solidFill>
                <a:schemeClr val="tx1"/>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CAE0F61-16B4-14D0-524C-970A4EB948C7}"/>
                  </a:ext>
                </a:extLst>
              </p:cNvPr>
              <p:cNvSpPr/>
              <p:nvPr/>
            </p:nvSpPr>
            <p:spPr>
              <a:xfrm>
                <a:off x="4404302" y="1737302"/>
                <a:ext cx="818502" cy="817225"/>
              </a:xfrm>
              <a:custGeom>
                <a:avLst/>
                <a:gdLst>
                  <a:gd name="connsiteX0" fmla="*/ 409937 w 818502"/>
                  <a:gd name="connsiteY0" fmla="*/ 816616 h 817225"/>
                  <a:gd name="connsiteX1" fmla="*/ 252889 w 818502"/>
                  <a:gd name="connsiteY1" fmla="*/ 816616 h 817225"/>
                  <a:gd name="connsiteX2" fmla="*/ 2572 w 818502"/>
                  <a:gd name="connsiteY2" fmla="*/ 570414 h 817225"/>
                  <a:gd name="connsiteX3" fmla="*/ 2572 w 818502"/>
                  <a:gd name="connsiteY3" fmla="*/ 241916 h 817225"/>
                  <a:gd name="connsiteX4" fmla="*/ 244659 w 818502"/>
                  <a:gd name="connsiteY4" fmla="*/ 2572 h 817225"/>
                  <a:gd name="connsiteX5" fmla="*/ 569728 w 818502"/>
                  <a:gd name="connsiteY5" fmla="*/ 2572 h 817225"/>
                  <a:gd name="connsiteX6" fmla="*/ 815931 w 818502"/>
                  <a:gd name="connsiteY6" fmla="*/ 248774 h 817225"/>
                  <a:gd name="connsiteX7" fmla="*/ 815931 w 818502"/>
                  <a:gd name="connsiteY7" fmla="*/ 580701 h 817225"/>
                  <a:gd name="connsiteX8" fmla="*/ 581387 w 818502"/>
                  <a:gd name="connsiteY8" fmla="*/ 815931 h 817225"/>
                  <a:gd name="connsiteX9" fmla="*/ 410623 w 818502"/>
                  <a:gd name="connsiteY9" fmla="*/ 815931 h 817225"/>
                  <a:gd name="connsiteX10" fmla="*/ 410623 w 818502"/>
                  <a:gd name="connsiteY10" fmla="*/ 815931 h 817225"/>
                  <a:gd name="connsiteX11" fmla="*/ 405822 w 818502"/>
                  <a:gd name="connsiteY11" fmla="*/ 700030 h 817225"/>
                  <a:gd name="connsiteX12" fmla="*/ 542296 w 818502"/>
                  <a:gd name="connsiteY12" fmla="*/ 700030 h 817225"/>
                  <a:gd name="connsiteX13" fmla="*/ 698659 w 818502"/>
                  <a:gd name="connsiteY13" fmla="*/ 552583 h 817225"/>
                  <a:gd name="connsiteX14" fmla="*/ 698659 w 818502"/>
                  <a:gd name="connsiteY14" fmla="*/ 265233 h 817225"/>
                  <a:gd name="connsiteX15" fmla="*/ 551212 w 818502"/>
                  <a:gd name="connsiteY15" fmla="*/ 117786 h 817225"/>
                  <a:gd name="connsiteX16" fmla="*/ 274149 w 818502"/>
                  <a:gd name="connsiteY16" fmla="*/ 117786 h 817225"/>
                  <a:gd name="connsiteX17" fmla="*/ 118472 w 818502"/>
                  <a:gd name="connsiteY17" fmla="*/ 270720 h 817225"/>
                  <a:gd name="connsiteX18" fmla="*/ 118472 w 818502"/>
                  <a:gd name="connsiteY18" fmla="*/ 547783 h 817225"/>
                  <a:gd name="connsiteX19" fmla="*/ 278949 w 818502"/>
                  <a:gd name="connsiteY19" fmla="*/ 700030 h 817225"/>
                  <a:gd name="connsiteX20" fmla="*/ 405136 w 818502"/>
                  <a:gd name="connsiteY20" fmla="*/ 700030 h 8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8502" h="817225">
                    <a:moveTo>
                      <a:pt x="409937" y="816616"/>
                    </a:moveTo>
                    <a:cubicBezTo>
                      <a:pt x="357816" y="816616"/>
                      <a:pt x="305010" y="817988"/>
                      <a:pt x="252889" y="816616"/>
                    </a:cubicBezTo>
                    <a:cubicBezTo>
                      <a:pt x="116414" y="812502"/>
                      <a:pt x="7372" y="706203"/>
                      <a:pt x="2572" y="570414"/>
                    </a:cubicBezTo>
                    <a:cubicBezTo>
                      <a:pt x="-857" y="460686"/>
                      <a:pt x="-857" y="351644"/>
                      <a:pt x="2572" y="241916"/>
                    </a:cubicBezTo>
                    <a:cubicBezTo>
                      <a:pt x="6001" y="116414"/>
                      <a:pt x="116414" y="6687"/>
                      <a:pt x="244659" y="2572"/>
                    </a:cubicBezTo>
                    <a:cubicBezTo>
                      <a:pt x="353016" y="-857"/>
                      <a:pt x="461372" y="-857"/>
                      <a:pt x="569728" y="2572"/>
                    </a:cubicBezTo>
                    <a:cubicBezTo>
                      <a:pt x="704145" y="6687"/>
                      <a:pt x="811130" y="114357"/>
                      <a:pt x="815931" y="248774"/>
                    </a:cubicBezTo>
                    <a:cubicBezTo>
                      <a:pt x="819360" y="359188"/>
                      <a:pt x="819360" y="470287"/>
                      <a:pt x="815931" y="580701"/>
                    </a:cubicBezTo>
                    <a:cubicBezTo>
                      <a:pt x="812502" y="702088"/>
                      <a:pt x="702774" y="810444"/>
                      <a:pt x="581387" y="815931"/>
                    </a:cubicBezTo>
                    <a:cubicBezTo>
                      <a:pt x="524466" y="818674"/>
                      <a:pt x="467544" y="815931"/>
                      <a:pt x="410623" y="815931"/>
                    </a:cubicBezTo>
                    <a:cubicBezTo>
                      <a:pt x="410623" y="815931"/>
                      <a:pt x="410623" y="815931"/>
                      <a:pt x="410623" y="815931"/>
                    </a:cubicBezTo>
                    <a:close/>
                    <a:moveTo>
                      <a:pt x="405822" y="700030"/>
                    </a:moveTo>
                    <a:cubicBezTo>
                      <a:pt x="451085" y="700030"/>
                      <a:pt x="497034" y="700716"/>
                      <a:pt x="542296" y="700030"/>
                    </a:cubicBezTo>
                    <a:cubicBezTo>
                      <a:pt x="623221" y="697973"/>
                      <a:pt x="695916" y="631450"/>
                      <a:pt x="698659" y="552583"/>
                    </a:cubicBezTo>
                    <a:cubicBezTo>
                      <a:pt x="701402" y="457257"/>
                      <a:pt x="701402" y="361245"/>
                      <a:pt x="698659" y="265233"/>
                    </a:cubicBezTo>
                    <a:cubicBezTo>
                      <a:pt x="695916" y="183623"/>
                      <a:pt x="631450" y="119843"/>
                      <a:pt x="551212" y="117786"/>
                    </a:cubicBezTo>
                    <a:cubicBezTo>
                      <a:pt x="459315" y="115043"/>
                      <a:pt x="366732" y="115043"/>
                      <a:pt x="274149" y="117786"/>
                    </a:cubicBezTo>
                    <a:cubicBezTo>
                      <a:pt x="191167" y="120529"/>
                      <a:pt x="119843" y="190481"/>
                      <a:pt x="118472" y="270720"/>
                    </a:cubicBezTo>
                    <a:cubicBezTo>
                      <a:pt x="116414" y="363303"/>
                      <a:pt x="115729" y="455200"/>
                      <a:pt x="118472" y="547783"/>
                    </a:cubicBezTo>
                    <a:cubicBezTo>
                      <a:pt x="121215" y="636251"/>
                      <a:pt x="189795" y="699345"/>
                      <a:pt x="278949" y="700030"/>
                    </a:cubicBezTo>
                    <a:cubicBezTo>
                      <a:pt x="320783" y="700030"/>
                      <a:pt x="363303" y="700030"/>
                      <a:pt x="405136" y="700030"/>
                    </a:cubicBezTo>
                    <a:close/>
                  </a:path>
                </a:pathLst>
              </a:custGeom>
              <a:solidFill>
                <a:schemeClr val="tx1"/>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DA26007-411F-7B7E-1A50-DAAEF6414DF8}"/>
                  </a:ext>
                </a:extLst>
              </p:cNvPr>
              <p:cNvSpPr/>
              <p:nvPr/>
            </p:nvSpPr>
            <p:spPr>
              <a:xfrm>
                <a:off x="5339562" y="1739874"/>
                <a:ext cx="351815" cy="351815"/>
              </a:xfrm>
              <a:custGeom>
                <a:avLst/>
                <a:gdLst>
                  <a:gd name="connsiteX0" fmla="*/ 0 w 351815"/>
                  <a:gd name="connsiteY0" fmla="*/ 0 h 351815"/>
                  <a:gd name="connsiteX1" fmla="*/ 351815 w 351815"/>
                  <a:gd name="connsiteY1" fmla="*/ 0 h 351815"/>
                  <a:gd name="connsiteX2" fmla="*/ 351815 w 351815"/>
                  <a:gd name="connsiteY2" fmla="*/ 351815 h 351815"/>
                  <a:gd name="connsiteX3" fmla="*/ 0 w 351815"/>
                  <a:gd name="connsiteY3" fmla="*/ 351815 h 351815"/>
                  <a:gd name="connsiteX4" fmla="*/ 0 w 351815"/>
                  <a:gd name="connsiteY4" fmla="*/ 0 h 35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815" h="351815">
                    <a:moveTo>
                      <a:pt x="0" y="0"/>
                    </a:moveTo>
                    <a:lnTo>
                      <a:pt x="351815" y="0"/>
                    </a:lnTo>
                    <a:lnTo>
                      <a:pt x="351815" y="351815"/>
                    </a:lnTo>
                    <a:lnTo>
                      <a:pt x="0" y="351815"/>
                    </a:lnTo>
                    <a:lnTo>
                      <a:pt x="0" y="0"/>
                    </a:lnTo>
                    <a:close/>
                  </a:path>
                </a:pathLst>
              </a:custGeom>
              <a:solidFill>
                <a:schemeClr val="tx1"/>
              </a:solidFill>
              <a:ln w="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6691799-6E95-5027-BB0C-7F47C7B7433A}"/>
                  </a:ext>
                </a:extLst>
              </p:cNvPr>
              <p:cNvSpPr/>
              <p:nvPr/>
            </p:nvSpPr>
            <p:spPr>
              <a:xfrm>
                <a:off x="6274308" y="5004282"/>
                <a:ext cx="233857" cy="114528"/>
              </a:xfrm>
              <a:custGeom>
                <a:avLst/>
                <a:gdLst>
                  <a:gd name="connsiteX0" fmla="*/ 232486 w 233857"/>
                  <a:gd name="connsiteY0" fmla="*/ 0 h 114528"/>
                  <a:gd name="connsiteX1" fmla="*/ 232486 w 233857"/>
                  <a:gd name="connsiteY1" fmla="*/ 114529 h 114528"/>
                  <a:gd name="connsiteX2" fmla="*/ 686 w 233857"/>
                  <a:gd name="connsiteY2" fmla="*/ 114529 h 114528"/>
                  <a:gd name="connsiteX3" fmla="*/ 686 w 233857"/>
                  <a:gd name="connsiteY3" fmla="*/ 0 h 114528"/>
                  <a:gd name="connsiteX4" fmla="*/ 0 w 233857"/>
                  <a:gd name="connsiteY4" fmla="*/ 686 h 114528"/>
                  <a:gd name="connsiteX5" fmla="*/ 233858 w 233857"/>
                  <a:gd name="connsiteY5" fmla="*/ 686 h 114528"/>
                  <a:gd name="connsiteX6" fmla="*/ 233172 w 233857"/>
                  <a:gd name="connsiteY6" fmla="*/ 686 h 1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57" h="114528">
                    <a:moveTo>
                      <a:pt x="232486" y="0"/>
                    </a:moveTo>
                    <a:lnTo>
                      <a:pt x="232486" y="114529"/>
                    </a:lnTo>
                    <a:lnTo>
                      <a:pt x="686" y="114529"/>
                    </a:lnTo>
                    <a:cubicBezTo>
                      <a:pt x="686" y="76124"/>
                      <a:pt x="686" y="38405"/>
                      <a:pt x="686" y="0"/>
                    </a:cubicBezTo>
                    <a:cubicBezTo>
                      <a:pt x="686" y="0"/>
                      <a:pt x="0" y="686"/>
                      <a:pt x="0" y="686"/>
                    </a:cubicBezTo>
                    <a:lnTo>
                      <a:pt x="233858" y="686"/>
                    </a:lnTo>
                    <a:lnTo>
                      <a:pt x="233172" y="686"/>
                    </a:lnTo>
                    <a:close/>
                  </a:path>
                </a:pathLst>
              </a:custGeom>
              <a:solidFill>
                <a:schemeClr val="tx1"/>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25AF3DE-5B08-FC23-E4BE-6C2E9CCE8E33}"/>
                  </a:ext>
                </a:extLst>
              </p:cNvPr>
              <p:cNvSpPr/>
              <p:nvPr/>
            </p:nvSpPr>
            <p:spPr>
              <a:xfrm>
                <a:off x="7554696" y="4774539"/>
                <a:ext cx="114528" cy="230428"/>
              </a:xfrm>
              <a:custGeom>
                <a:avLst/>
                <a:gdLst>
                  <a:gd name="connsiteX0" fmla="*/ 686 w 114528"/>
                  <a:gd name="connsiteY0" fmla="*/ 230429 h 230428"/>
                  <a:gd name="connsiteX1" fmla="*/ 686 w 114528"/>
                  <a:gd name="connsiteY1" fmla="*/ 0 h 230428"/>
                  <a:gd name="connsiteX2" fmla="*/ 114529 w 114528"/>
                  <a:gd name="connsiteY2" fmla="*/ 0 h 230428"/>
                  <a:gd name="connsiteX3" fmla="*/ 114529 w 114528"/>
                  <a:gd name="connsiteY3" fmla="*/ 229743 h 230428"/>
                  <a:gd name="connsiteX4" fmla="*/ 0 w 114528"/>
                  <a:gd name="connsiteY4" fmla="*/ 229743 h 230428"/>
                  <a:gd name="connsiteX5" fmla="*/ 686 w 114528"/>
                  <a:gd name="connsiteY5" fmla="*/ 229743 h 23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28" h="230428">
                    <a:moveTo>
                      <a:pt x="686" y="230429"/>
                    </a:moveTo>
                    <a:lnTo>
                      <a:pt x="686" y="0"/>
                    </a:lnTo>
                    <a:lnTo>
                      <a:pt x="114529" y="0"/>
                    </a:lnTo>
                    <a:lnTo>
                      <a:pt x="114529" y="229743"/>
                    </a:lnTo>
                    <a:lnTo>
                      <a:pt x="0" y="229743"/>
                    </a:lnTo>
                    <a:lnTo>
                      <a:pt x="686" y="229743"/>
                    </a:lnTo>
                    <a:close/>
                  </a:path>
                </a:pathLst>
              </a:custGeom>
              <a:solidFill>
                <a:schemeClr val="tx1"/>
              </a:solidFill>
              <a:ln w="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9A902B6-D828-8C3A-B63D-1427A13C90DB}"/>
                  </a:ext>
                </a:extLst>
              </p:cNvPr>
              <p:cNvSpPr/>
              <p:nvPr/>
            </p:nvSpPr>
            <p:spPr>
              <a:xfrm>
                <a:off x="7553325" y="4190238"/>
                <a:ext cx="232486" cy="113157"/>
              </a:xfrm>
              <a:custGeom>
                <a:avLst/>
                <a:gdLst>
                  <a:gd name="connsiteX0" fmla="*/ 0 w 232486"/>
                  <a:gd name="connsiteY0" fmla="*/ 1372 h 113157"/>
                  <a:gd name="connsiteX1" fmla="*/ 232486 w 232486"/>
                  <a:gd name="connsiteY1" fmla="*/ 1372 h 113157"/>
                  <a:gd name="connsiteX2" fmla="*/ 232486 w 232486"/>
                  <a:gd name="connsiteY2" fmla="*/ 113157 h 113157"/>
                  <a:gd name="connsiteX3" fmla="*/ 686 w 232486"/>
                  <a:gd name="connsiteY3" fmla="*/ 113157 h 113157"/>
                  <a:gd name="connsiteX4" fmla="*/ 686 w 232486"/>
                  <a:gd name="connsiteY4" fmla="*/ 0 h 113157"/>
                  <a:gd name="connsiteX5" fmla="*/ 0 w 232486"/>
                  <a:gd name="connsiteY5" fmla="*/ 1372 h 11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486" h="113157">
                    <a:moveTo>
                      <a:pt x="0" y="1372"/>
                    </a:moveTo>
                    <a:lnTo>
                      <a:pt x="232486" y="1372"/>
                    </a:lnTo>
                    <a:lnTo>
                      <a:pt x="232486" y="113157"/>
                    </a:lnTo>
                    <a:lnTo>
                      <a:pt x="686" y="113157"/>
                    </a:lnTo>
                    <a:cubicBezTo>
                      <a:pt x="686" y="76810"/>
                      <a:pt x="686" y="38405"/>
                      <a:pt x="686" y="0"/>
                    </a:cubicBezTo>
                    <a:cubicBezTo>
                      <a:pt x="686" y="0"/>
                      <a:pt x="0" y="1372"/>
                      <a:pt x="0" y="1372"/>
                    </a:cubicBezTo>
                    <a:close/>
                  </a:path>
                </a:pathLst>
              </a:custGeom>
              <a:solidFill>
                <a:schemeClr val="tx1"/>
              </a:solid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44E3659-A996-4C0E-D832-B35858EA5BF4}"/>
                  </a:ext>
                </a:extLst>
              </p:cNvPr>
              <p:cNvSpPr/>
              <p:nvPr/>
            </p:nvSpPr>
            <p:spPr>
              <a:xfrm>
                <a:off x="4408246" y="2787777"/>
                <a:ext cx="118643" cy="119329"/>
              </a:xfrm>
              <a:custGeom>
                <a:avLst/>
                <a:gdLst>
                  <a:gd name="connsiteX0" fmla="*/ 118644 w 118643"/>
                  <a:gd name="connsiteY0" fmla="*/ 119329 h 119329"/>
                  <a:gd name="connsiteX1" fmla="*/ 0 w 118643"/>
                  <a:gd name="connsiteY1" fmla="*/ 119329 h 119329"/>
                  <a:gd name="connsiteX2" fmla="*/ 0 w 118643"/>
                  <a:gd name="connsiteY2" fmla="*/ 0 h 119329"/>
                  <a:gd name="connsiteX3" fmla="*/ 118644 w 118643"/>
                  <a:gd name="connsiteY3" fmla="*/ 0 h 119329"/>
                  <a:gd name="connsiteX4" fmla="*/ 118644 w 118643"/>
                  <a:gd name="connsiteY4" fmla="*/ 119329 h 119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43" h="119329">
                    <a:moveTo>
                      <a:pt x="118644" y="119329"/>
                    </a:moveTo>
                    <a:lnTo>
                      <a:pt x="0" y="119329"/>
                    </a:lnTo>
                    <a:lnTo>
                      <a:pt x="0" y="0"/>
                    </a:lnTo>
                    <a:lnTo>
                      <a:pt x="118644" y="0"/>
                    </a:lnTo>
                    <a:lnTo>
                      <a:pt x="118644" y="119329"/>
                    </a:lnTo>
                    <a:close/>
                  </a:path>
                </a:pathLst>
              </a:custGeom>
              <a:solidFill>
                <a:schemeClr val="tx1"/>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4BB811B-B948-A4A8-322F-6858E51A484C}"/>
                  </a:ext>
                </a:extLst>
              </p:cNvPr>
              <p:cNvSpPr/>
              <p:nvPr/>
            </p:nvSpPr>
            <p:spPr>
              <a:xfrm>
                <a:off x="6510223" y="1740560"/>
                <a:ext cx="111099" cy="120014"/>
              </a:xfrm>
              <a:custGeom>
                <a:avLst/>
                <a:gdLst>
                  <a:gd name="connsiteX0" fmla="*/ 111099 w 111099"/>
                  <a:gd name="connsiteY0" fmla="*/ 120015 h 120014"/>
                  <a:gd name="connsiteX1" fmla="*/ 0 w 111099"/>
                  <a:gd name="connsiteY1" fmla="*/ 120015 h 120014"/>
                  <a:gd name="connsiteX2" fmla="*/ 0 w 111099"/>
                  <a:gd name="connsiteY2" fmla="*/ 0 h 120014"/>
                  <a:gd name="connsiteX3" fmla="*/ 111099 w 111099"/>
                  <a:gd name="connsiteY3" fmla="*/ 0 h 120014"/>
                  <a:gd name="connsiteX4" fmla="*/ 111099 w 111099"/>
                  <a:gd name="connsiteY4" fmla="*/ 120015 h 12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99" h="120014">
                    <a:moveTo>
                      <a:pt x="111099" y="120015"/>
                    </a:moveTo>
                    <a:lnTo>
                      <a:pt x="0" y="120015"/>
                    </a:lnTo>
                    <a:lnTo>
                      <a:pt x="0" y="0"/>
                    </a:lnTo>
                    <a:lnTo>
                      <a:pt x="111099" y="0"/>
                    </a:lnTo>
                    <a:lnTo>
                      <a:pt x="111099" y="120015"/>
                    </a:lnTo>
                    <a:close/>
                  </a:path>
                </a:pathLst>
              </a:custGeom>
              <a:solidFill>
                <a:schemeClr val="tx1"/>
              </a:solid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94C3A41-A1A8-AF4E-F955-4071A5694B5B}"/>
                  </a:ext>
                </a:extLst>
              </p:cNvPr>
              <p:cNvSpPr/>
              <p:nvPr/>
            </p:nvSpPr>
            <p:spPr>
              <a:xfrm>
                <a:off x="6624066" y="5003596"/>
                <a:ext cx="117271" cy="114528"/>
              </a:xfrm>
              <a:custGeom>
                <a:avLst/>
                <a:gdLst>
                  <a:gd name="connsiteX0" fmla="*/ 115900 w 117271"/>
                  <a:gd name="connsiteY0" fmla="*/ 0 h 114528"/>
                  <a:gd name="connsiteX1" fmla="*/ 115900 w 117271"/>
                  <a:gd name="connsiteY1" fmla="*/ 114529 h 114528"/>
                  <a:gd name="connsiteX2" fmla="*/ 686 w 117271"/>
                  <a:gd name="connsiteY2" fmla="*/ 114529 h 114528"/>
                  <a:gd name="connsiteX3" fmla="*/ 686 w 117271"/>
                  <a:gd name="connsiteY3" fmla="*/ 0 h 114528"/>
                  <a:gd name="connsiteX4" fmla="*/ 0 w 117271"/>
                  <a:gd name="connsiteY4" fmla="*/ 0 h 114528"/>
                  <a:gd name="connsiteX5" fmla="*/ 117272 w 117271"/>
                  <a:gd name="connsiteY5" fmla="*/ 686 h 114528"/>
                  <a:gd name="connsiteX6" fmla="*/ 116586 w 117271"/>
                  <a:gd name="connsiteY6" fmla="*/ 686 h 1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271" h="114528">
                    <a:moveTo>
                      <a:pt x="115900" y="0"/>
                    </a:moveTo>
                    <a:lnTo>
                      <a:pt x="115900" y="114529"/>
                    </a:lnTo>
                    <a:lnTo>
                      <a:pt x="686" y="114529"/>
                    </a:lnTo>
                    <a:lnTo>
                      <a:pt x="686" y="0"/>
                    </a:lnTo>
                    <a:lnTo>
                      <a:pt x="0" y="0"/>
                    </a:lnTo>
                    <a:cubicBezTo>
                      <a:pt x="39091" y="686"/>
                      <a:pt x="78181" y="686"/>
                      <a:pt x="117272" y="686"/>
                    </a:cubicBezTo>
                    <a:lnTo>
                      <a:pt x="116586" y="686"/>
                    </a:lnTo>
                    <a:close/>
                  </a:path>
                </a:pathLst>
              </a:custGeom>
              <a:solidFill>
                <a:schemeClr val="tx1"/>
              </a:solidFill>
              <a:ln w="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5C2A520-6BAA-9FD5-7BAB-C189A41850E6}"/>
                  </a:ext>
                </a:extLst>
              </p:cNvPr>
              <p:cNvSpPr/>
              <p:nvPr/>
            </p:nvSpPr>
            <p:spPr>
              <a:xfrm>
                <a:off x="7674025" y="3959809"/>
                <a:ext cx="113157" cy="111099"/>
              </a:xfrm>
              <a:custGeom>
                <a:avLst/>
                <a:gdLst>
                  <a:gd name="connsiteX0" fmla="*/ 113157 w 113157"/>
                  <a:gd name="connsiteY0" fmla="*/ 0 h 111099"/>
                  <a:gd name="connsiteX1" fmla="*/ 113157 w 113157"/>
                  <a:gd name="connsiteY1" fmla="*/ 111099 h 111099"/>
                  <a:gd name="connsiteX2" fmla="*/ 0 w 113157"/>
                  <a:gd name="connsiteY2" fmla="*/ 111099 h 111099"/>
                  <a:gd name="connsiteX3" fmla="*/ 0 w 113157"/>
                  <a:gd name="connsiteY3" fmla="*/ 0 h 111099"/>
                  <a:gd name="connsiteX4" fmla="*/ 113157 w 113157"/>
                  <a:gd name="connsiteY4" fmla="*/ 0 h 11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11099">
                    <a:moveTo>
                      <a:pt x="113157" y="0"/>
                    </a:moveTo>
                    <a:lnTo>
                      <a:pt x="113157" y="111099"/>
                    </a:lnTo>
                    <a:lnTo>
                      <a:pt x="0" y="111099"/>
                    </a:lnTo>
                    <a:lnTo>
                      <a:pt x="0" y="0"/>
                    </a:lnTo>
                    <a:lnTo>
                      <a:pt x="113157" y="0"/>
                    </a:lnTo>
                    <a:close/>
                  </a:path>
                </a:pathLst>
              </a:custGeom>
              <a:solidFill>
                <a:schemeClr val="tx1"/>
              </a:solidFill>
              <a:ln w="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529C0B1-B5BF-BBAC-DF16-E113ADFA9F15}"/>
                  </a:ext>
                </a:extLst>
              </p:cNvPr>
              <p:cNvSpPr/>
              <p:nvPr/>
            </p:nvSpPr>
            <p:spPr>
              <a:xfrm>
                <a:off x="7437424" y="4072280"/>
                <a:ext cx="116586" cy="119329"/>
              </a:xfrm>
              <a:custGeom>
                <a:avLst/>
                <a:gdLst>
                  <a:gd name="connsiteX0" fmla="*/ 686 w 116586"/>
                  <a:gd name="connsiteY0" fmla="*/ 1372 h 119329"/>
                  <a:gd name="connsiteX1" fmla="*/ 115900 w 116586"/>
                  <a:gd name="connsiteY1" fmla="*/ 1372 h 119329"/>
                  <a:gd name="connsiteX2" fmla="*/ 115900 w 116586"/>
                  <a:gd name="connsiteY2" fmla="*/ 119329 h 119329"/>
                  <a:gd name="connsiteX3" fmla="*/ 116586 w 116586"/>
                  <a:gd name="connsiteY3" fmla="*/ 117958 h 119329"/>
                  <a:gd name="connsiteX4" fmla="*/ 0 w 116586"/>
                  <a:gd name="connsiteY4" fmla="*/ 116586 h 119329"/>
                  <a:gd name="connsiteX5" fmla="*/ 686 w 116586"/>
                  <a:gd name="connsiteY5" fmla="*/ 117272 h 119329"/>
                  <a:gd name="connsiteX6" fmla="*/ 686 w 116586"/>
                  <a:gd name="connsiteY6" fmla="*/ 0 h 119329"/>
                  <a:gd name="connsiteX7" fmla="*/ 0 w 116586"/>
                  <a:gd name="connsiteY7" fmla="*/ 0 h 11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86" h="119329">
                    <a:moveTo>
                      <a:pt x="686" y="1372"/>
                    </a:moveTo>
                    <a:lnTo>
                      <a:pt x="115900" y="1372"/>
                    </a:lnTo>
                    <a:cubicBezTo>
                      <a:pt x="115900" y="41148"/>
                      <a:pt x="115900" y="80239"/>
                      <a:pt x="115900" y="119329"/>
                    </a:cubicBezTo>
                    <a:cubicBezTo>
                      <a:pt x="115900" y="119329"/>
                      <a:pt x="116586" y="117958"/>
                      <a:pt x="116586" y="117958"/>
                    </a:cubicBezTo>
                    <a:cubicBezTo>
                      <a:pt x="77496" y="117958"/>
                      <a:pt x="39091" y="117272"/>
                      <a:pt x="0" y="116586"/>
                    </a:cubicBezTo>
                    <a:cubicBezTo>
                      <a:pt x="0" y="116586"/>
                      <a:pt x="686" y="117272"/>
                      <a:pt x="686" y="117272"/>
                    </a:cubicBezTo>
                    <a:lnTo>
                      <a:pt x="686" y="0"/>
                    </a:lnTo>
                    <a:lnTo>
                      <a:pt x="0" y="0"/>
                    </a:lnTo>
                    <a:close/>
                  </a:path>
                </a:pathLst>
              </a:custGeom>
              <a:solidFill>
                <a:schemeClr val="tx1"/>
              </a:solidFill>
              <a:ln w="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869F094-117E-34FF-767D-8F959C20B03D}"/>
                  </a:ext>
                </a:extLst>
              </p:cNvPr>
              <p:cNvSpPr/>
              <p:nvPr/>
            </p:nvSpPr>
            <p:spPr>
              <a:xfrm>
                <a:off x="7439482" y="5002225"/>
                <a:ext cx="116586" cy="115899"/>
              </a:xfrm>
              <a:custGeom>
                <a:avLst/>
                <a:gdLst>
                  <a:gd name="connsiteX0" fmla="*/ 115214 w 116586"/>
                  <a:gd name="connsiteY0" fmla="*/ 1371 h 115899"/>
                  <a:gd name="connsiteX1" fmla="*/ 115214 w 116586"/>
                  <a:gd name="connsiteY1" fmla="*/ 115900 h 115899"/>
                  <a:gd name="connsiteX2" fmla="*/ 686 w 116586"/>
                  <a:gd name="connsiteY2" fmla="*/ 115900 h 115899"/>
                  <a:gd name="connsiteX3" fmla="*/ 686 w 116586"/>
                  <a:gd name="connsiteY3" fmla="*/ 0 h 115899"/>
                  <a:gd name="connsiteX4" fmla="*/ 0 w 116586"/>
                  <a:gd name="connsiteY4" fmla="*/ 1371 h 115899"/>
                  <a:gd name="connsiteX5" fmla="*/ 116586 w 116586"/>
                  <a:gd name="connsiteY5" fmla="*/ 2743 h 115899"/>
                  <a:gd name="connsiteX6" fmla="*/ 115900 w 116586"/>
                  <a:gd name="connsiteY6" fmla="*/ 2057 h 11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 h="115899">
                    <a:moveTo>
                      <a:pt x="115214" y="1371"/>
                    </a:moveTo>
                    <a:lnTo>
                      <a:pt x="115214" y="115900"/>
                    </a:lnTo>
                    <a:lnTo>
                      <a:pt x="686" y="115900"/>
                    </a:lnTo>
                    <a:cubicBezTo>
                      <a:pt x="686" y="78181"/>
                      <a:pt x="686" y="39090"/>
                      <a:pt x="686" y="0"/>
                    </a:cubicBezTo>
                    <a:cubicBezTo>
                      <a:pt x="686" y="0"/>
                      <a:pt x="0" y="1371"/>
                      <a:pt x="0" y="1371"/>
                    </a:cubicBezTo>
                    <a:cubicBezTo>
                      <a:pt x="39090" y="1371"/>
                      <a:pt x="77495" y="2057"/>
                      <a:pt x="116586" y="2743"/>
                    </a:cubicBezTo>
                    <a:cubicBezTo>
                      <a:pt x="116586" y="2743"/>
                      <a:pt x="115900" y="2057"/>
                      <a:pt x="115900" y="2057"/>
                    </a:cubicBezTo>
                    <a:close/>
                  </a:path>
                </a:pathLst>
              </a:custGeom>
              <a:solidFill>
                <a:schemeClr val="tx1"/>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CCD2F7A-367C-8ABB-D502-BBA91CA28EBC}"/>
                  </a:ext>
                </a:extLst>
              </p:cNvPr>
              <p:cNvSpPr/>
              <p:nvPr/>
            </p:nvSpPr>
            <p:spPr>
              <a:xfrm>
                <a:off x="6507480" y="4888382"/>
                <a:ext cx="117271" cy="116586"/>
              </a:xfrm>
              <a:custGeom>
                <a:avLst/>
                <a:gdLst>
                  <a:gd name="connsiteX0" fmla="*/ 117272 w 117271"/>
                  <a:gd name="connsiteY0" fmla="*/ 115900 h 116586"/>
                  <a:gd name="connsiteX1" fmla="*/ 0 w 117271"/>
                  <a:gd name="connsiteY1" fmla="*/ 115900 h 116586"/>
                  <a:gd name="connsiteX2" fmla="*/ 686 w 117271"/>
                  <a:gd name="connsiteY2" fmla="*/ 116586 h 116586"/>
                  <a:gd name="connsiteX3" fmla="*/ 686 w 117271"/>
                  <a:gd name="connsiteY3" fmla="*/ 0 h 116586"/>
                  <a:gd name="connsiteX4" fmla="*/ 117272 w 117271"/>
                  <a:gd name="connsiteY4" fmla="*/ 0 h 116586"/>
                  <a:gd name="connsiteX5" fmla="*/ 116586 w 117271"/>
                  <a:gd name="connsiteY5" fmla="*/ 0 h 116586"/>
                  <a:gd name="connsiteX6" fmla="*/ 116586 w 117271"/>
                  <a:gd name="connsiteY6" fmla="*/ 116586 h 116586"/>
                  <a:gd name="connsiteX7" fmla="*/ 117272 w 117271"/>
                  <a:gd name="connsiteY7" fmla="*/ 116586 h 11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71" h="116586">
                    <a:moveTo>
                      <a:pt x="117272" y="115900"/>
                    </a:moveTo>
                    <a:cubicBezTo>
                      <a:pt x="78181" y="115900"/>
                      <a:pt x="39091" y="115900"/>
                      <a:pt x="0" y="115900"/>
                    </a:cubicBezTo>
                    <a:cubicBezTo>
                      <a:pt x="0" y="115900"/>
                      <a:pt x="686" y="116586"/>
                      <a:pt x="686" y="116586"/>
                    </a:cubicBezTo>
                    <a:lnTo>
                      <a:pt x="686" y="0"/>
                    </a:lnTo>
                    <a:lnTo>
                      <a:pt x="117272" y="0"/>
                    </a:lnTo>
                    <a:lnTo>
                      <a:pt x="116586" y="0"/>
                    </a:lnTo>
                    <a:lnTo>
                      <a:pt x="116586" y="116586"/>
                    </a:lnTo>
                    <a:lnTo>
                      <a:pt x="117272" y="116586"/>
                    </a:lnTo>
                    <a:close/>
                  </a:path>
                </a:pathLst>
              </a:custGeom>
              <a:solidFill>
                <a:schemeClr val="tx1"/>
              </a:solidFill>
              <a:ln w="0"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8A1E851-020A-1EA2-1B5C-BCBA83562656}"/>
                  </a:ext>
                </a:extLst>
              </p:cNvPr>
              <p:cNvSpPr/>
              <p:nvPr/>
            </p:nvSpPr>
            <p:spPr>
              <a:xfrm>
                <a:off x="6390894" y="3607308"/>
                <a:ext cx="117271" cy="117271"/>
              </a:xfrm>
              <a:custGeom>
                <a:avLst/>
                <a:gdLst>
                  <a:gd name="connsiteX0" fmla="*/ 117272 w 117271"/>
                  <a:gd name="connsiteY0" fmla="*/ 0 h 117271"/>
                  <a:gd name="connsiteX1" fmla="*/ 117272 w 117271"/>
                  <a:gd name="connsiteY1" fmla="*/ 117272 h 117271"/>
                  <a:gd name="connsiteX2" fmla="*/ 0 w 117271"/>
                  <a:gd name="connsiteY2" fmla="*/ 117272 h 117271"/>
                  <a:gd name="connsiteX3" fmla="*/ 0 w 117271"/>
                  <a:gd name="connsiteY3" fmla="*/ 0 h 117271"/>
                  <a:gd name="connsiteX4" fmla="*/ 117272 w 117271"/>
                  <a:gd name="connsiteY4" fmla="*/ 0 h 11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1" h="117271">
                    <a:moveTo>
                      <a:pt x="117272" y="0"/>
                    </a:moveTo>
                    <a:lnTo>
                      <a:pt x="117272" y="117272"/>
                    </a:lnTo>
                    <a:lnTo>
                      <a:pt x="0" y="117272"/>
                    </a:lnTo>
                    <a:lnTo>
                      <a:pt x="0" y="0"/>
                    </a:lnTo>
                    <a:lnTo>
                      <a:pt x="117272" y="0"/>
                    </a:lnTo>
                    <a:close/>
                  </a:path>
                </a:pathLst>
              </a:custGeom>
              <a:solidFill>
                <a:schemeClr val="tx1"/>
              </a:solid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5AD7088-69FB-866D-05BD-528C124277B7}"/>
                  </a:ext>
                </a:extLst>
              </p:cNvPr>
              <p:cNvSpPr/>
              <p:nvPr/>
            </p:nvSpPr>
            <p:spPr>
              <a:xfrm>
                <a:off x="6157722" y="3723208"/>
                <a:ext cx="582930" cy="467029"/>
              </a:xfrm>
              <a:custGeom>
                <a:avLst/>
                <a:gdLst>
                  <a:gd name="connsiteX0" fmla="*/ 582930 w 582930"/>
                  <a:gd name="connsiteY0" fmla="*/ 233172 h 467029"/>
                  <a:gd name="connsiteX1" fmla="*/ 582930 w 582930"/>
                  <a:gd name="connsiteY1" fmla="*/ 350444 h 467029"/>
                  <a:gd name="connsiteX2" fmla="*/ 467030 w 582930"/>
                  <a:gd name="connsiteY2" fmla="*/ 350444 h 467029"/>
                  <a:gd name="connsiteX3" fmla="*/ 467030 w 582930"/>
                  <a:gd name="connsiteY3" fmla="*/ 467030 h 467029"/>
                  <a:gd name="connsiteX4" fmla="*/ 349072 w 582930"/>
                  <a:gd name="connsiteY4" fmla="*/ 467030 h 467029"/>
                  <a:gd name="connsiteX5" fmla="*/ 349072 w 582930"/>
                  <a:gd name="connsiteY5" fmla="*/ 351129 h 467029"/>
                  <a:gd name="connsiteX6" fmla="*/ 233858 w 582930"/>
                  <a:gd name="connsiteY6" fmla="*/ 351129 h 467029"/>
                  <a:gd name="connsiteX7" fmla="*/ 233858 w 582930"/>
                  <a:gd name="connsiteY7" fmla="*/ 233858 h 467029"/>
                  <a:gd name="connsiteX8" fmla="*/ 0 w 582930"/>
                  <a:gd name="connsiteY8" fmla="*/ 233858 h 467029"/>
                  <a:gd name="connsiteX9" fmla="*/ 0 w 582930"/>
                  <a:gd name="connsiteY9" fmla="*/ 116586 h 467029"/>
                  <a:gd name="connsiteX10" fmla="*/ 116586 w 582930"/>
                  <a:gd name="connsiteY10" fmla="*/ 116586 h 467029"/>
                  <a:gd name="connsiteX11" fmla="*/ 116586 w 582930"/>
                  <a:gd name="connsiteY11" fmla="*/ 0 h 467029"/>
                  <a:gd name="connsiteX12" fmla="*/ 233858 w 582930"/>
                  <a:gd name="connsiteY12" fmla="*/ 0 h 467029"/>
                  <a:gd name="connsiteX13" fmla="*/ 233858 w 582930"/>
                  <a:gd name="connsiteY13" fmla="*/ 115900 h 467029"/>
                  <a:gd name="connsiteX14" fmla="*/ 349072 w 582930"/>
                  <a:gd name="connsiteY14" fmla="*/ 115900 h 467029"/>
                  <a:gd name="connsiteX15" fmla="*/ 349072 w 582930"/>
                  <a:gd name="connsiteY15" fmla="*/ 233172 h 467029"/>
                  <a:gd name="connsiteX16" fmla="*/ 582930 w 582930"/>
                  <a:gd name="connsiteY16" fmla="*/ 233172 h 46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930" h="467029">
                    <a:moveTo>
                      <a:pt x="582930" y="233172"/>
                    </a:moveTo>
                    <a:lnTo>
                      <a:pt x="582930" y="350444"/>
                    </a:lnTo>
                    <a:lnTo>
                      <a:pt x="467030" y="350444"/>
                    </a:lnTo>
                    <a:lnTo>
                      <a:pt x="467030" y="467030"/>
                    </a:lnTo>
                    <a:lnTo>
                      <a:pt x="349072" y="467030"/>
                    </a:lnTo>
                    <a:lnTo>
                      <a:pt x="349072" y="351129"/>
                    </a:lnTo>
                    <a:lnTo>
                      <a:pt x="233858" y="351129"/>
                    </a:lnTo>
                    <a:lnTo>
                      <a:pt x="233858" y="233858"/>
                    </a:lnTo>
                    <a:lnTo>
                      <a:pt x="0" y="233858"/>
                    </a:lnTo>
                    <a:lnTo>
                      <a:pt x="0" y="116586"/>
                    </a:lnTo>
                    <a:lnTo>
                      <a:pt x="116586" y="116586"/>
                    </a:lnTo>
                    <a:lnTo>
                      <a:pt x="116586" y="0"/>
                    </a:lnTo>
                    <a:lnTo>
                      <a:pt x="233858" y="0"/>
                    </a:lnTo>
                    <a:lnTo>
                      <a:pt x="233858" y="115900"/>
                    </a:lnTo>
                    <a:lnTo>
                      <a:pt x="349072" y="115900"/>
                    </a:lnTo>
                    <a:lnTo>
                      <a:pt x="349072" y="233172"/>
                    </a:lnTo>
                    <a:lnTo>
                      <a:pt x="582930" y="233172"/>
                    </a:lnTo>
                    <a:close/>
                  </a:path>
                </a:pathLst>
              </a:custGeom>
              <a:solidFill>
                <a:schemeClr val="tx1"/>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0506808-EB68-AEE0-2778-B185CADA6E0D}"/>
                  </a:ext>
                </a:extLst>
              </p:cNvPr>
              <p:cNvSpPr/>
              <p:nvPr/>
            </p:nvSpPr>
            <p:spPr>
              <a:xfrm>
                <a:off x="6972452" y="3490722"/>
                <a:ext cx="117272" cy="117271"/>
              </a:xfrm>
              <a:custGeom>
                <a:avLst/>
                <a:gdLst>
                  <a:gd name="connsiteX0" fmla="*/ 0 w 117272"/>
                  <a:gd name="connsiteY0" fmla="*/ 117272 h 117271"/>
                  <a:gd name="connsiteX1" fmla="*/ 0 w 117272"/>
                  <a:gd name="connsiteY1" fmla="*/ 0 h 117271"/>
                  <a:gd name="connsiteX2" fmla="*/ 117272 w 117272"/>
                  <a:gd name="connsiteY2" fmla="*/ 0 h 117271"/>
                  <a:gd name="connsiteX3" fmla="*/ 117272 w 117272"/>
                  <a:gd name="connsiteY3" fmla="*/ 117272 h 117271"/>
                  <a:gd name="connsiteX4" fmla="*/ 0 w 117272"/>
                  <a:gd name="connsiteY4" fmla="*/ 117272 h 11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2" h="117271">
                    <a:moveTo>
                      <a:pt x="0" y="117272"/>
                    </a:moveTo>
                    <a:lnTo>
                      <a:pt x="0" y="0"/>
                    </a:lnTo>
                    <a:lnTo>
                      <a:pt x="117272" y="0"/>
                    </a:lnTo>
                    <a:lnTo>
                      <a:pt x="117272" y="117272"/>
                    </a:lnTo>
                    <a:lnTo>
                      <a:pt x="0" y="117272"/>
                    </a:lnTo>
                    <a:close/>
                  </a:path>
                </a:pathLst>
              </a:custGeom>
              <a:solidFill>
                <a:schemeClr val="tx1"/>
              </a:solid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339C571-D31D-963A-9B33-250CFCBFB398}"/>
                  </a:ext>
                </a:extLst>
              </p:cNvPr>
              <p:cNvSpPr/>
              <p:nvPr/>
            </p:nvSpPr>
            <p:spPr>
              <a:xfrm>
                <a:off x="6975195" y="4308195"/>
                <a:ext cx="112470" cy="112470"/>
              </a:xfrm>
              <a:custGeom>
                <a:avLst/>
                <a:gdLst>
                  <a:gd name="connsiteX0" fmla="*/ 112471 w 112470"/>
                  <a:gd name="connsiteY0" fmla="*/ 0 h 112470"/>
                  <a:gd name="connsiteX1" fmla="*/ 112471 w 112470"/>
                  <a:gd name="connsiteY1" fmla="*/ 112471 h 112470"/>
                  <a:gd name="connsiteX2" fmla="*/ 0 w 112470"/>
                  <a:gd name="connsiteY2" fmla="*/ 112471 h 112470"/>
                  <a:gd name="connsiteX3" fmla="*/ 0 w 112470"/>
                  <a:gd name="connsiteY3" fmla="*/ 0 h 112470"/>
                  <a:gd name="connsiteX4" fmla="*/ 112471 w 112470"/>
                  <a:gd name="connsiteY4" fmla="*/ 0 h 11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0" h="112470">
                    <a:moveTo>
                      <a:pt x="112471" y="0"/>
                    </a:moveTo>
                    <a:lnTo>
                      <a:pt x="112471" y="112471"/>
                    </a:lnTo>
                    <a:lnTo>
                      <a:pt x="0" y="112471"/>
                    </a:lnTo>
                    <a:lnTo>
                      <a:pt x="0" y="0"/>
                    </a:lnTo>
                    <a:lnTo>
                      <a:pt x="112471" y="0"/>
                    </a:lnTo>
                    <a:close/>
                  </a:path>
                </a:pathLst>
              </a:custGeom>
              <a:solidFill>
                <a:schemeClr val="tx1"/>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565D183-F6A9-056F-38D3-142B2E5FAAF8}"/>
                  </a:ext>
                </a:extLst>
              </p:cNvPr>
              <p:cNvSpPr/>
              <p:nvPr/>
            </p:nvSpPr>
            <p:spPr>
              <a:xfrm>
                <a:off x="7204767" y="1971674"/>
                <a:ext cx="351301" cy="350672"/>
              </a:xfrm>
              <a:custGeom>
                <a:avLst/>
                <a:gdLst>
                  <a:gd name="connsiteX0" fmla="*/ 173679 w 351301"/>
                  <a:gd name="connsiteY0" fmla="*/ 349072 h 350672"/>
                  <a:gd name="connsiteX1" fmla="*/ 88640 w 351301"/>
                  <a:gd name="connsiteY1" fmla="*/ 349072 h 350672"/>
                  <a:gd name="connsiteX2" fmla="*/ 1543 w 351301"/>
                  <a:gd name="connsiteY2" fmla="*/ 261290 h 350672"/>
                  <a:gd name="connsiteX3" fmla="*/ 1543 w 351301"/>
                  <a:gd name="connsiteY3" fmla="*/ 97384 h 350672"/>
                  <a:gd name="connsiteX4" fmla="*/ 94812 w 351301"/>
                  <a:gd name="connsiteY4" fmla="*/ 2057 h 350672"/>
                  <a:gd name="connsiteX5" fmla="*/ 262147 w 351301"/>
                  <a:gd name="connsiteY5" fmla="*/ 2057 h 350672"/>
                  <a:gd name="connsiteX6" fmla="*/ 349244 w 351301"/>
                  <a:gd name="connsiteY6" fmla="*/ 93955 h 350672"/>
                  <a:gd name="connsiteX7" fmla="*/ 349244 w 351301"/>
                  <a:gd name="connsiteY7" fmla="*/ 257861 h 350672"/>
                  <a:gd name="connsiteX8" fmla="*/ 255975 w 351301"/>
                  <a:gd name="connsiteY8" fmla="*/ 349758 h 350672"/>
                  <a:gd name="connsiteX9" fmla="*/ 173679 w 351301"/>
                  <a:gd name="connsiteY9" fmla="*/ 349758 h 350672"/>
                  <a:gd name="connsiteX10" fmla="*/ 173679 w 351301"/>
                  <a:gd name="connsiteY10" fmla="*/ 349758 h 3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1301" h="350672">
                    <a:moveTo>
                      <a:pt x="173679" y="349072"/>
                    </a:moveTo>
                    <a:cubicBezTo>
                      <a:pt x="144875" y="349072"/>
                      <a:pt x="116758" y="350444"/>
                      <a:pt x="88640" y="349072"/>
                    </a:cubicBezTo>
                    <a:cubicBezTo>
                      <a:pt x="38576" y="345643"/>
                      <a:pt x="3601" y="311353"/>
                      <a:pt x="1543" y="261290"/>
                    </a:cubicBezTo>
                    <a:cubicBezTo>
                      <a:pt x="-514" y="206426"/>
                      <a:pt x="-514" y="152248"/>
                      <a:pt x="1543" y="97384"/>
                    </a:cubicBezTo>
                    <a:cubicBezTo>
                      <a:pt x="2915" y="45263"/>
                      <a:pt x="42005" y="4801"/>
                      <a:pt x="94812" y="2057"/>
                    </a:cubicBezTo>
                    <a:cubicBezTo>
                      <a:pt x="150362" y="-686"/>
                      <a:pt x="206597" y="-686"/>
                      <a:pt x="262147" y="2057"/>
                    </a:cubicBezTo>
                    <a:cubicBezTo>
                      <a:pt x="312896" y="4801"/>
                      <a:pt x="346501" y="40462"/>
                      <a:pt x="349244" y="93955"/>
                    </a:cubicBezTo>
                    <a:cubicBezTo>
                      <a:pt x="351987" y="148819"/>
                      <a:pt x="351987" y="202997"/>
                      <a:pt x="349244" y="257861"/>
                    </a:cubicBezTo>
                    <a:cubicBezTo>
                      <a:pt x="347186" y="307924"/>
                      <a:pt x="306724" y="346329"/>
                      <a:pt x="255975" y="349758"/>
                    </a:cubicBezTo>
                    <a:cubicBezTo>
                      <a:pt x="228543" y="351815"/>
                      <a:pt x="201111" y="349758"/>
                      <a:pt x="173679" y="349758"/>
                    </a:cubicBezTo>
                    <a:cubicBezTo>
                      <a:pt x="173679" y="349758"/>
                      <a:pt x="173679" y="349758"/>
                      <a:pt x="173679" y="349758"/>
                    </a:cubicBezTo>
                    <a:close/>
                  </a:path>
                </a:pathLst>
              </a:custGeom>
              <a:solidFill>
                <a:schemeClr val="tx1"/>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D147BB0-9E90-8290-9964-89C9FDF49C28}"/>
                  </a:ext>
                </a:extLst>
              </p:cNvPr>
              <p:cNvSpPr/>
              <p:nvPr/>
            </p:nvSpPr>
            <p:spPr>
              <a:xfrm>
                <a:off x="4638410" y="4537633"/>
                <a:ext cx="351393" cy="350577"/>
              </a:xfrm>
              <a:custGeom>
                <a:avLst/>
                <a:gdLst>
                  <a:gd name="connsiteX0" fmla="*/ 181316 w 351393"/>
                  <a:gd name="connsiteY0" fmla="*/ 305 h 350577"/>
                  <a:gd name="connsiteX1" fmla="*/ 260183 w 351393"/>
                  <a:gd name="connsiteY1" fmla="*/ 305 h 350577"/>
                  <a:gd name="connsiteX2" fmla="*/ 349337 w 351393"/>
                  <a:gd name="connsiteY2" fmla="*/ 86030 h 350577"/>
                  <a:gd name="connsiteX3" fmla="*/ 349337 w 351393"/>
                  <a:gd name="connsiteY3" fmla="*/ 260223 h 350577"/>
                  <a:gd name="connsiteX4" fmla="*/ 260183 w 351393"/>
                  <a:gd name="connsiteY4" fmla="*/ 348006 h 350577"/>
                  <a:gd name="connsiteX5" fmla="*/ 89418 w 351393"/>
                  <a:gd name="connsiteY5" fmla="*/ 348006 h 350577"/>
                  <a:gd name="connsiteX6" fmla="*/ 2322 w 351393"/>
                  <a:gd name="connsiteY6" fmla="*/ 259537 h 350577"/>
                  <a:gd name="connsiteX7" fmla="*/ 2322 w 351393"/>
                  <a:gd name="connsiteY7" fmla="*/ 95631 h 350577"/>
                  <a:gd name="connsiteX8" fmla="*/ 103134 w 351393"/>
                  <a:gd name="connsiteY8" fmla="*/ 305 h 350577"/>
                  <a:gd name="connsiteX9" fmla="*/ 182001 w 351393"/>
                  <a:gd name="connsiteY9" fmla="*/ 305 h 350577"/>
                  <a:gd name="connsiteX10" fmla="*/ 182001 w 351393"/>
                  <a:gd name="connsiteY10" fmla="*/ 305 h 3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1393" h="350577">
                    <a:moveTo>
                      <a:pt x="181316" y="305"/>
                    </a:moveTo>
                    <a:cubicBezTo>
                      <a:pt x="207376" y="305"/>
                      <a:pt x="233436" y="-381"/>
                      <a:pt x="260183" y="305"/>
                    </a:cubicBezTo>
                    <a:cubicBezTo>
                      <a:pt x="310932" y="2362"/>
                      <a:pt x="346593" y="35281"/>
                      <a:pt x="349337" y="86030"/>
                    </a:cubicBezTo>
                    <a:cubicBezTo>
                      <a:pt x="352080" y="144323"/>
                      <a:pt x="352080" y="201930"/>
                      <a:pt x="349337" y="260223"/>
                    </a:cubicBezTo>
                    <a:cubicBezTo>
                      <a:pt x="347965" y="306172"/>
                      <a:pt x="308874" y="345262"/>
                      <a:pt x="260183" y="348006"/>
                    </a:cubicBezTo>
                    <a:cubicBezTo>
                      <a:pt x="203261" y="351435"/>
                      <a:pt x="146340" y="351435"/>
                      <a:pt x="89418" y="348006"/>
                    </a:cubicBezTo>
                    <a:cubicBezTo>
                      <a:pt x="38669" y="345262"/>
                      <a:pt x="5065" y="310287"/>
                      <a:pt x="2322" y="259537"/>
                    </a:cubicBezTo>
                    <a:cubicBezTo>
                      <a:pt x="-421" y="205359"/>
                      <a:pt x="-1107" y="149809"/>
                      <a:pt x="2322" y="95631"/>
                    </a:cubicBezTo>
                    <a:cubicBezTo>
                      <a:pt x="5065" y="39396"/>
                      <a:pt x="46899" y="2362"/>
                      <a:pt x="103134" y="305"/>
                    </a:cubicBezTo>
                    <a:cubicBezTo>
                      <a:pt x="129195" y="-381"/>
                      <a:pt x="155255" y="305"/>
                      <a:pt x="182001" y="305"/>
                    </a:cubicBezTo>
                    <a:cubicBezTo>
                      <a:pt x="182001" y="305"/>
                      <a:pt x="182001" y="305"/>
                      <a:pt x="182001" y="305"/>
                    </a:cubicBezTo>
                    <a:close/>
                  </a:path>
                </a:pathLst>
              </a:custGeom>
              <a:solidFill>
                <a:schemeClr val="tx1"/>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02DD667-B7DB-A815-FD4A-4FDE7E685438}"/>
                  </a:ext>
                </a:extLst>
              </p:cNvPr>
              <p:cNvSpPr/>
              <p:nvPr/>
            </p:nvSpPr>
            <p:spPr>
              <a:xfrm>
                <a:off x="4637724" y="1971237"/>
                <a:ext cx="350936" cy="350538"/>
              </a:xfrm>
              <a:custGeom>
                <a:avLst/>
                <a:gdLst>
                  <a:gd name="connsiteX0" fmla="*/ 350708 w 350936"/>
                  <a:gd name="connsiteY0" fmla="*/ 175317 h 350538"/>
                  <a:gd name="connsiteX1" fmla="*/ 350708 w 350936"/>
                  <a:gd name="connsiteY1" fmla="*/ 250755 h 350538"/>
                  <a:gd name="connsiteX2" fmla="*/ 254010 w 350936"/>
                  <a:gd name="connsiteY2" fmla="*/ 349510 h 350538"/>
                  <a:gd name="connsiteX3" fmla="*/ 93533 w 350936"/>
                  <a:gd name="connsiteY3" fmla="*/ 349510 h 350538"/>
                  <a:gd name="connsiteX4" fmla="*/ 2322 w 350936"/>
                  <a:gd name="connsiteY4" fmla="*/ 261728 h 350538"/>
                  <a:gd name="connsiteX5" fmla="*/ 2322 w 350936"/>
                  <a:gd name="connsiteY5" fmla="*/ 97821 h 350538"/>
                  <a:gd name="connsiteX6" fmla="*/ 99705 w 350936"/>
                  <a:gd name="connsiteY6" fmla="*/ 1809 h 350538"/>
                  <a:gd name="connsiteX7" fmla="*/ 260182 w 350936"/>
                  <a:gd name="connsiteY7" fmla="*/ 1809 h 350538"/>
                  <a:gd name="connsiteX8" fmla="*/ 350022 w 350936"/>
                  <a:gd name="connsiteY8" fmla="*/ 90963 h 350538"/>
                  <a:gd name="connsiteX9" fmla="*/ 350022 w 350936"/>
                  <a:gd name="connsiteY9" fmla="*/ 176003 h 350538"/>
                  <a:gd name="connsiteX10" fmla="*/ 350708 w 350936"/>
                  <a:gd name="connsiteY10" fmla="*/ 176003 h 35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0936" h="350538">
                    <a:moveTo>
                      <a:pt x="350708" y="175317"/>
                    </a:moveTo>
                    <a:cubicBezTo>
                      <a:pt x="350708" y="200691"/>
                      <a:pt x="350708" y="225380"/>
                      <a:pt x="350708" y="250755"/>
                    </a:cubicBezTo>
                    <a:cubicBezTo>
                      <a:pt x="349336" y="306305"/>
                      <a:pt x="309560" y="348138"/>
                      <a:pt x="254010" y="349510"/>
                    </a:cubicBezTo>
                    <a:cubicBezTo>
                      <a:pt x="200518" y="350882"/>
                      <a:pt x="147025" y="350882"/>
                      <a:pt x="93533" y="349510"/>
                    </a:cubicBezTo>
                    <a:cubicBezTo>
                      <a:pt x="41412" y="347453"/>
                      <a:pt x="5065" y="313163"/>
                      <a:pt x="2322" y="261728"/>
                    </a:cubicBezTo>
                    <a:cubicBezTo>
                      <a:pt x="-422" y="207549"/>
                      <a:pt x="-1107" y="152685"/>
                      <a:pt x="2322" y="97821"/>
                    </a:cubicBezTo>
                    <a:cubicBezTo>
                      <a:pt x="5065" y="43643"/>
                      <a:pt x="45527" y="3867"/>
                      <a:pt x="99705" y="1809"/>
                    </a:cubicBezTo>
                    <a:cubicBezTo>
                      <a:pt x="153198" y="-934"/>
                      <a:pt x="206690" y="-248"/>
                      <a:pt x="260182" y="1809"/>
                    </a:cubicBezTo>
                    <a:cubicBezTo>
                      <a:pt x="312303" y="3867"/>
                      <a:pt x="346593" y="38843"/>
                      <a:pt x="350022" y="90963"/>
                    </a:cubicBezTo>
                    <a:cubicBezTo>
                      <a:pt x="352080" y="119081"/>
                      <a:pt x="350022" y="147885"/>
                      <a:pt x="350022" y="176003"/>
                    </a:cubicBezTo>
                    <a:lnTo>
                      <a:pt x="350708" y="176003"/>
                    </a:lnTo>
                    <a:close/>
                  </a:path>
                </a:pathLst>
              </a:custGeom>
              <a:solidFill>
                <a:schemeClr val="tx1"/>
              </a:solidFill>
              <a:ln w="0" cap="flat">
                <a:noFill/>
                <a:prstDash val="solid"/>
                <a:miter/>
              </a:ln>
            </p:spPr>
            <p:txBody>
              <a:bodyPr rtlCol="0" anchor="ctr"/>
              <a:lstStyle/>
              <a:p>
                <a:endParaRPr lang="en-US"/>
              </a:p>
            </p:txBody>
          </p:sp>
        </p:grpSp>
        <p:sp>
          <p:nvSpPr>
            <p:cNvPr id="44" name="Google Shape;2098;p73">
              <a:extLst>
                <a:ext uri="{FF2B5EF4-FFF2-40B4-BE49-F238E27FC236}">
                  <a16:creationId xmlns:a16="http://schemas.microsoft.com/office/drawing/2014/main" id="{568AB7EC-1BF8-1CA7-C9B2-A555D47DDC3A}"/>
                </a:ext>
              </a:extLst>
            </p:cNvPr>
            <p:cNvSpPr txBox="1"/>
            <p:nvPr/>
          </p:nvSpPr>
          <p:spPr>
            <a:xfrm>
              <a:off x="5997640" y="2360681"/>
              <a:ext cx="1700726" cy="40479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spcBef>
                  <a:spcPts val="0"/>
                </a:spcBef>
                <a:spcAft>
                  <a:spcPts val="0"/>
                </a:spcAft>
                <a:buClr>
                  <a:srgbClr val="000000"/>
                </a:buClr>
                <a:buSzPts val="1400"/>
                <a:buFont typeface="Arial"/>
                <a:buNone/>
                <a:tabLst/>
                <a:defRPr/>
              </a:pPr>
              <a:r>
                <a:rPr kumimoji="0" lang="en-US" sz="1400" b="0" i="0" u="none" strike="noStrike" kern="0" cap="none" spc="0" normalizeH="0" baseline="0" noProof="0" dirty="0" err="1">
                  <a:ln>
                    <a:noFill/>
                  </a:ln>
                  <a:solidFill>
                    <a:srgbClr val="F9F9FB"/>
                  </a:solidFill>
                  <a:effectLst/>
                  <a:uLnTx/>
                  <a:uFillTx/>
                  <a:latin typeface="Arial"/>
                  <a:ea typeface="Arial"/>
                  <a:cs typeface="Arial"/>
                  <a:sym typeface="Arial"/>
                </a:rPr>
                <a:t>neuralmagic.com</a:t>
              </a:r>
              <a:endParaRPr kumimoji="0" sz="1400" b="0" i="0" u="none" strike="noStrike" kern="0" cap="none" spc="0" normalizeH="0" baseline="0" noProof="0" dirty="0">
                <a:ln>
                  <a:noFill/>
                </a:ln>
                <a:solidFill>
                  <a:srgbClr val="F9F9FB"/>
                </a:solidFill>
                <a:effectLst/>
                <a:uLnTx/>
                <a:uFillTx/>
                <a:latin typeface="Arial"/>
                <a:ea typeface="Arial"/>
                <a:cs typeface="Arial"/>
                <a:sym typeface="Arial"/>
              </a:endParaRPr>
            </a:p>
          </p:txBody>
        </p:sp>
      </p:grpSp>
      <p:cxnSp>
        <p:nvCxnSpPr>
          <p:cNvPr id="47" name="Straight Connector 46">
            <a:extLst>
              <a:ext uri="{FF2B5EF4-FFF2-40B4-BE49-F238E27FC236}">
                <a16:creationId xmlns:a16="http://schemas.microsoft.com/office/drawing/2014/main" id="{929C1D5C-A308-7F41-AFEA-0CD550010409}"/>
              </a:ext>
            </a:extLst>
          </p:cNvPr>
          <p:cNvCxnSpPr>
            <a:cxnSpLocks/>
          </p:cNvCxnSpPr>
          <p:nvPr/>
        </p:nvCxnSpPr>
        <p:spPr>
          <a:xfrm flipV="1">
            <a:off x="8469205" y="275233"/>
            <a:ext cx="0" cy="166846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C731988D-0C33-31D4-FEB1-2D4D9398B958}"/>
              </a:ext>
            </a:extLst>
          </p:cNvPr>
          <p:cNvSpPr>
            <a:spLocks/>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tx1"/>
          </a:solidFill>
          <a:ln w="0" cap="flat">
            <a:solidFill>
              <a:schemeClr val="accent1">
                <a:shade val="15000"/>
                <a:alpha val="20000"/>
              </a:schemeClr>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9F024DA8-CD4F-F719-B5DB-11AA7661CBFE}"/>
              </a:ext>
            </a:extLst>
          </p:cNvPr>
          <p:cNvSpPr>
            <a:spLocks noGrp="1"/>
          </p:cNvSpPr>
          <p:nvPr>
            <p:ph type="title"/>
          </p:nvPr>
        </p:nvSpPr>
        <p:spPr/>
        <p:txBody>
          <a:bodyPr/>
          <a:lstStyle/>
          <a:p>
            <a:r>
              <a:rPr lang="en">
                <a:latin typeface="Spezia Medium"/>
                <a:cs typeface="Spezia Medium"/>
              </a:rPr>
              <a:t>Transformative but Costly Customer Support</a:t>
            </a:r>
            <a:endParaRPr lang="en-US"/>
          </a:p>
        </p:txBody>
      </p:sp>
      <p:grpSp>
        <p:nvGrpSpPr>
          <p:cNvPr id="21" name="Group 20">
            <a:extLst>
              <a:ext uri="{FF2B5EF4-FFF2-40B4-BE49-F238E27FC236}">
                <a16:creationId xmlns:a16="http://schemas.microsoft.com/office/drawing/2014/main" id="{40988320-1026-905E-1E33-59E5FF1F1998}"/>
              </a:ext>
            </a:extLst>
          </p:cNvPr>
          <p:cNvGrpSpPr/>
          <p:nvPr/>
        </p:nvGrpSpPr>
        <p:grpSpPr>
          <a:xfrm>
            <a:off x="6558969" y="1605802"/>
            <a:ext cx="5002554" cy="1815912"/>
            <a:chOff x="6521391" y="1605802"/>
            <a:chExt cx="5002554" cy="1815912"/>
          </a:xfrm>
        </p:grpSpPr>
        <p:sp>
          <p:nvSpPr>
            <p:cNvPr id="3" name="Oval 2">
              <a:extLst>
                <a:ext uri="{FF2B5EF4-FFF2-40B4-BE49-F238E27FC236}">
                  <a16:creationId xmlns:a16="http://schemas.microsoft.com/office/drawing/2014/main" id="{96C21776-5C09-1E43-4F40-34F2458AAAD0}"/>
                </a:ext>
              </a:extLst>
            </p:cNvPr>
            <p:cNvSpPr>
              <a:spLocks noChangeAspect="1"/>
            </p:cNvSpPr>
            <p:nvPr/>
          </p:nvSpPr>
          <p:spPr>
            <a:xfrm>
              <a:off x="6521391" y="1643215"/>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6">
              <a:extLst>
                <a:ext uri="{FF2B5EF4-FFF2-40B4-BE49-F238E27FC236}">
                  <a16:creationId xmlns:a16="http://schemas.microsoft.com/office/drawing/2014/main" id="{2D63996F-255A-ABA6-9C92-1A8E67639945}"/>
                </a:ext>
              </a:extLst>
            </p:cNvPr>
            <p:cNvSpPr txBox="1">
              <a:spLocks/>
            </p:cNvSpPr>
            <p:nvPr/>
          </p:nvSpPr>
          <p:spPr>
            <a:xfrm>
              <a:off x="6969133" y="1605802"/>
              <a:ext cx="4554812" cy="1815912"/>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chemeClr val="bg1"/>
                  </a:solidFill>
                  <a:latin typeface="Spezia"/>
                  <a:cs typeface="Spezia"/>
                </a:rPr>
                <a:t>Chat LLMs are revolutionizing customer service </a:t>
              </a:r>
            </a:p>
            <a:p>
              <a:pPr lvl="1">
                <a:spcBef>
                  <a:spcPts val="0"/>
                </a:spcBef>
              </a:pPr>
              <a:r>
                <a:rPr lang="en-US">
                  <a:solidFill>
                    <a:srgbClr val="A5A7AA"/>
                  </a:solidFill>
                  <a:latin typeface="Spezia"/>
                  <a:cs typeface="Spezia"/>
                </a:rPr>
                <a:t>Enterprises actively field support requests through LLMs</a:t>
              </a:r>
            </a:p>
            <a:p>
              <a:pPr lvl="1">
                <a:spcBef>
                  <a:spcPts val="0"/>
                </a:spcBef>
              </a:pPr>
              <a:r>
                <a:rPr lang="en-US">
                  <a:solidFill>
                    <a:srgbClr val="A5A7AA"/>
                  </a:solidFill>
                  <a:latin typeface="Spezia"/>
                  <a:cs typeface="Spezia"/>
                </a:rPr>
                <a:t>LLMs handle common queries so humans are free to address complex issues</a:t>
              </a:r>
            </a:p>
          </p:txBody>
        </p:sp>
      </p:grpSp>
      <p:pic>
        <p:nvPicPr>
          <p:cNvPr id="5" name="Picture 4" descr="A group of people sitting at desks with headsets and laptops&#10;&#10;Description automatically generated">
            <a:extLst>
              <a:ext uri="{FF2B5EF4-FFF2-40B4-BE49-F238E27FC236}">
                <a16:creationId xmlns:a16="http://schemas.microsoft.com/office/drawing/2014/main" id="{E7DCFAD9-B2BF-AE5D-D67E-F9AB8A8C3FDD}"/>
              </a:ext>
            </a:extLst>
          </p:cNvPr>
          <p:cNvPicPr>
            <a:picLocks noChangeAspect="1"/>
          </p:cNvPicPr>
          <p:nvPr/>
        </p:nvPicPr>
        <p:blipFill rotWithShape="1">
          <a:blip r:embed="rId4">
            <a:alphaModFix/>
          </a:blip>
          <a:srcRect l="13010" t="18715" r="14046" b="18235"/>
          <a:stretch/>
        </p:blipFill>
        <p:spPr>
          <a:xfrm>
            <a:off x="630477" y="1605802"/>
            <a:ext cx="5002556" cy="4323944"/>
          </a:xfrm>
          <a:prstGeom prst="roundRect">
            <a:avLst>
              <a:gd name="adj" fmla="val 3210"/>
            </a:avLst>
          </a:prstGeom>
        </p:spPr>
      </p:pic>
    </p:spTree>
    <p:extLst>
      <p:ext uri="{BB962C8B-B14F-4D97-AF65-F5344CB8AC3E}">
        <p14:creationId xmlns:p14="http://schemas.microsoft.com/office/powerpoint/2010/main" val="291911046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C731988D-0C33-31D4-FEB1-2D4D9398B958}"/>
              </a:ext>
            </a:extLst>
          </p:cNvPr>
          <p:cNvSpPr>
            <a:spLocks/>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tx1"/>
          </a:solidFill>
          <a:ln w="0" cap="flat">
            <a:solidFill>
              <a:schemeClr val="accent1">
                <a:shade val="15000"/>
                <a:alpha val="20000"/>
              </a:schemeClr>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9F024DA8-CD4F-F719-B5DB-11AA7661CBFE}"/>
              </a:ext>
            </a:extLst>
          </p:cNvPr>
          <p:cNvSpPr>
            <a:spLocks noGrp="1"/>
          </p:cNvSpPr>
          <p:nvPr>
            <p:ph type="title"/>
          </p:nvPr>
        </p:nvSpPr>
        <p:spPr/>
        <p:txBody>
          <a:bodyPr/>
          <a:lstStyle/>
          <a:p>
            <a:r>
              <a:rPr lang="en">
                <a:latin typeface="Spezia Medium"/>
                <a:cs typeface="Spezia Medium"/>
              </a:rPr>
              <a:t>Transformative but Costly Customer Support</a:t>
            </a:r>
            <a:endParaRPr lang="en-US"/>
          </a:p>
        </p:txBody>
      </p:sp>
      <p:grpSp>
        <p:nvGrpSpPr>
          <p:cNvPr id="22" name="Group 21">
            <a:extLst>
              <a:ext uri="{FF2B5EF4-FFF2-40B4-BE49-F238E27FC236}">
                <a16:creationId xmlns:a16="http://schemas.microsoft.com/office/drawing/2014/main" id="{EC776CFD-712B-3FD7-BFB2-6F4F70D27781}"/>
              </a:ext>
            </a:extLst>
          </p:cNvPr>
          <p:cNvGrpSpPr/>
          <p:nvPr/>
        </p:nvGrpSpPr>
        <p:grpSpPr>
          <a:xfrm>
            <a:off x="6558969" y="3390186"/>
            <a:ext cx="5002553" cy="1481203"/>
            <a:chOff x="6521391" y="3390186"/>
            <a:chExt cx="5002553" cy="1481203"/>
          </a:xfrm>
        </p:grpSpPr>
        <p:sp>
          <p:nvSpPr>
            <p:cNvPr id="7" name="Content Placeholder 16">
              <a:extLst>
                <a:ext uri="{FF2B5EF4-FFF2-40B4-BE49-F238E27FC236}">
                  <a16:creationId xmlns:a16="http://schemas.microsoft.com/office/drawing/2014/main" id="{9D6846DF-D461-02A5-62E4-9214DCB2B637}"/>
                </a:ext>
              </a:extLst>
            </p:cNvPr>
            <p:cNvSpPr txBox="1">
              <a:spLocks/>
            </p:cNvSpPr>
            <p:nvPr/>
          </p:nvSpPr>
          <p:spPr>
            <a:xfrm>
              <a:off x="6969132" y="3390186"/>
              <a:ext cx="4554812" cy="1481203"/>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a:solidFill>
                    <a:schemeClr val="bg1"/>
                  </a:solidFill>
                  <a:latin typeface="Spezia"/>
                  <a:cs typeface="Spezia"/>
                </a:rPr>
                <a:t>Accuracy and performance are key</a:t>
              </a:r>
            </a:p>
            <a:p>
              <a:pPr lvl="1">
                <a:spcBef>
                  <a:spcPts val="0"/>
                </a:spcBef>
              </a:pPr>
              <a:r>
                <a:rPr lang="en-US">
                  <a:solidFill>
                    <a:srgbClr val="A5A7AA"/>
                  </a:solidFill>
                  <a:latin typeface="Spezia"/>
                  <a:cs typeface="Spezia"/>
                </a:rPr>
                <a:t>Minimum 7B parameters for reliable accuracy</a:t>
              </a:r>
            </a:p>
            <a:p>
              <a:pPr lvl="1">
                <a:spcBef>
                  <a:spcPts val="0"/>
                </a:spcBef>
              </a:pPr>
              <a:r>
                <a:rPr lang="en-US">
                  <a:solidFill>
                    <a:srgbClr val="A5A7AA"/>
                  </a:solidFill>
                  <a:latin typeface="Spezia"/>
                  <a:cs typeface="Spezia"/>
                </a:rPr>
                <a:t>&lt;1 sec to first token and 20 tokens/sec for fluid responses and positive customer experience</a:t>
              </a:r>
            </a:p>
          </p:txBody>
        </p:sp>
        <p:sp>
          <p:nvSpPr>
            <p:cNvPr id="12" name="Oval 11">
              <a:extLst>
                <a:ext uri="{FF2B5EF4-FFF2-40B4-BE49-F238E27FC236}">
                  <a16:creationId xmlns:a16="http://schemas.microsoft.com/office/drawing/2014/main" id="{0D15D74E-3BC4-9550-FF2A-8229EE32F53E}"/>
                </a:ext>
              </a:extLst>
            </p:cNvPr>
            <p:cNvSpPr>
              <a:spLocks noChangeAspect="1"/>
            </p:cNvSpPr>
            <p:nvPr/>
          </p:nvSpPr>
          <p:spPr>
            <a:xfrm>
              <a:off x="6521391" y="3421714"/>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0988320-1026-905E-1E33-59E5FF1F1998}"/>
              </a:ext>
            </a:extLst>
          </p:cNvPr>
          <p:cNvGrpSpPr/>
          <p:nvPr/>
        </p:nvGrpSpPr>
        <p:grpSpPr>
          <a:xfrm>
            <a:off x="6558969" y="1605802"/>
            <a:ext cx="5002554" cy="1815912"/>
            <a:chOff x="6521391" y="1605802"/>
            <a:chExt cx="5002554" cy="1815912"/>
          </a:xfrm>
        </p:grpSpPr>
        <p:sp>
          <p:nvSpPr>
            <p:cNvPr id="3" name="Oval 2">
              <a:extLst>
                <a:ext uri="{FF2B5EF4-FFF2-40B4-BE49-F238E27FC236}">
                  <a16:creationId xmlns:a16="http://schemas.microsoft.com/office/drawing/2014/main" id="{96C21776-5C09-1E43-4F40-34F2458AAAD0}"/>
                </a:ext>
              </a:extLst>
            </p:cNvPr>
            <p:cNvSpPr>
              <a:spLocks noChangeAspect="1"/>
            </p:cNvSpPr>
            <p:nvPr/>
          </p:nvSpPr>
          <p:spPr>
            <a:xfrm>
              <a:off x="6521391" y="1643215"/>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6">
              <a:extLst>
                <a:ext uri="{FF2B5EF4-FFF2-40B4-BE49-F238E27FC236}">
                  <a16:creationId xmlns:a16="http://schemas.microsoft.com/office/drawing/2014/main" id="{2D63996F-255A-ABA6-9C92-1A8E67639945}"/>
                </a:ext>
              </a:extLst>
            </p:cNvPr>
            <p:cNvSpPr txBox="1">
              <a:spLocks/>
            </p:cNvSpPr>
            <p:nvPr/>
          </p:nvSpPr>
          <p:spPr>
            <a:xfrm>
              <a:off x="6969133" y="1605802"/>
              <a:ext cx="4554812" cy="1815912"/>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chemeClr val="bg1"/>
                  </a:solidFill>
                  <a:latin typeface="Spezia"/>
                  <a:cs typeface="Spezia"/>
                </a:rPr>
                <a:t>Chat LLMs are revolutionizing customer service </a:t>
              </a:r>
            </a:p>
            <a:p>
              <a:pPr lvl="1">
                <a:spcBef>
                  <a:spcPts val="0"/>
                </a:spcBef>
              </a:pPr>
              <a:r>
                <a:rPr lang="en-US">
                  <a:solidFill>
                    <a:srgbClr val="A5A7AA"/>
                  </a:solidFill>
                  <a:latin typeface="Spezia"/>
                  <a:cs typeface="Spezia"/>
                </a:rPr>
                <a:t>Enterprises actively field support requests through LLMs</a:t>
              </a:r>
            </a:p>
            <a:p>
              <a:pPr lvl="1">
                <a:spcBef>
                  <a:spcPts val="0"/>
                </a:spcBef>
              </a:pPr>
              <a:r>
                <a:rPr lang="en-US">
                  <a:solidFill>
                    <a:srgbClr val="A5A7AA"/>
                  </a:solidFill>
                  <a:latin typeface="Spezia"/>
                  <a:cs typeface="Spezia"/>
                </a:rPr>
                <a:t>LLMs handle common queries so humans are free to address complex issues</a:t>
              </a:r>
            </a:p>
          </p:txBody>
        </p:sp>
      </p:grpSp>
      <p:pic>
        <p:nvPicPr>
          <p:cNvPr id="9" name="Picture 8">
            <a:extLst>
              <a:ext uri="{FF2B5EF4-FFF2-40B4-BE49-F238E27FC236}">
                <a16:creationId xmlns:a16="http://schemas.microsoft.com/office/drawing/2014/main" id="{94198A2C-5A5F-0E0E-1412-DADDCE56D1E9}"/>
              </a:ext>
            </a:extLst>
          </p:cNvPr>
          <p:cNvPicPr>
            <a:picLocks noChangeAspect="1"/>
          </p:cNvPicPr>
          <p:nvPr/>
        </p:nvPicPr>
        <p:blipFill>
          <a:blip r:embed="rId3"/>
          <a:stretch>
            <a:fillRect/>
          </a:stretch>
        </p:blipFill>
        <p:spPr>
          <a:xfrm>
            <a:off x="542866" y="1508673"/>
            <a:ext cx="5203884" cy="4490522"/>
          </a:xfrm>
          <a:prstGeom prst="rect">
            <a:avLst/>
          </a:prstGeom>
        </p:spPr>
      </p:pic>
    </p:spTree>
    <p:extLst>
      <p:ext uri="{BB962C8B-B14F-4D97-AF65-F5344CB8AC3E}">
        <p14:creationId xmlns:p14="http://schemas.microsoft.com/office/powerpoint/2010/main" val="236938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C731988D-0C33-31D4-FEB1-2D4D9398B958}"/>
              </a:ext>
            </a:extLst>
          </p:cNvPr>
          <p:cNvSpPr>
            <a:spLocks/>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tx1"/>
          </a:solidFill>
          <a:ln w="0" cap="flat">
            <a:solidFill>
              <a:schemeClr val="accent1">
                <a:shade val="15000"/>
                <a:alpha val="20000"/>
              </a:schemeClr>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9F024DA8-CD4F-F719-B5DB-11AA7661CBFE}"/>
              </a:ext>
            </a:extLst>
          </p:cNvPr>
          <p:cNvSpPr>
            <a:spLocks noGrp="1"/>
          </p:cNvSpPr>
          <p:nvPr>
            <p:ph type="title"/>
          </p:nvPr>
        </p:nvSpPr>
        <p:spPr/>
        <p:txBody>
          <a:bodyPr/>
          <a:lstStyle/>
          <a:p>
            <a:r>
              <a:rPr lang="en">
                <a:latin typeface="Spezia Medium"/>
                <a:cs typeface="Spezia Medium"/>
              </a:rPr>
              <a:t>Transformative but Costly Customer Support</a:t>
            </a:r>
            <a:endParaRPr lang="en-US"/>
          </a:p>
        </p:txBody>
      </p:sp>
      <p:grpSp>
        <p:nvGrpSpPr>
          <p:cNvPr id="22" name="Group 21">
            <a:extLst>
              <a:ext uri="{FF2B5EF4-FFF2-40B4-BE49-F238E27FC236}">
                <a16:creationId xmlns:a16="http://schemas.microsoft.com/office/drawing/2014/main" id="{EC776CFD-712B-3FD7-BFB2-6F4F70D27781}"/>
              </a:ext>
            </a:extLst>
          </p:cNvPr>
          <p:cNvGrpSpPr/>
          <p:nvPr/>
        </p:nvGrpSpPr>
        <p:grpSpPr>
          <a:xfrm>
            <a:off x="6558969" y="3390186"/>
            <a:ext cx="5002553" cy="1481203"/>
            <a:chOff x="6521391" y="3390186"/>
            <a:chExt cx="5002553" cy="1481203"/>
          </a:xfrm>
        </p:grpSpPr>
        <p:sp>
          <p:nvSpPr>
            <p:cNvPr id="7" name="Content Placeholder 16">
              <a:extLst>
                <a:ext uri="{FF2B5EF4-FFF2-40B4-BE49-F238E27FC236}">
                  <a16:creationId xmlns:a16="http://schemas.microsoft.com/office/drawing/2014/main" id="{9D6846DF-D461-02A5-62E4-9214DCB2B637}"/>
                </a:ext>
              </a:extLst>
            </p:cNvPr>
            <p:cNvSpPr txBox="1">
              <a:spLocks/>
            </p:cNvSpPr>
            <p:nvPr/>
          </p:nvSpPr>
          <p:spPr>
            <a:xfrm>
              <a:off x="6969132" y="3390186"/>
              <a:ext cx="4554812" cy="1481203"/>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a:solidFill>
                    <a:schemeClr val="bg1"/>
                  </a:solidFill>
                  <a:latin typeface="Spezia"/>
                  <a:cs typeface="Spezia"/>
                </a:rPr>
                <a:t>Accuracy and performance are key</a:t>
              </a:r>
            </a:p>
            <a:p>
              <a:pPr lvl="1">
                <a:spcBef>
                  <a:spcPts val="0"/>
                </a:spcBef>
              </a:pPr>
              <a:r>
                <a:rPr lang="en-US">
                  <a:solidFill>
                    <a:srgbClr val="A5A7AA"/>
                  </a:solidFill>
                  <a:latin typeface="Spezia"/>
                  <a:cs typeface="Spezia"/>
                </a:rPr>
                <a:t>Minimum 7B parameters for reliable accuracy</a:t>
              </a:r>
            </a:p>
            <a:p>
              <a:pPr lvl="1">
                <a:spcBef>
                  <a:spcPts val="0"/>
                </a:spcBef>
              </a:pPr>
              <a:r>
                <a:rPr lang="en-US">
                  <a:solidFill>
                    <a:srgbClr val="A5A7AA"/>
                  </a:solidFill>
                  <a:latin typeface="Spezia"/>
                  <a:cs typeface="Spezia"/>
                </a:rPr>
                <a:t>&lt;1 sec to first token and 20 tokens/sec for fluid responses and positive customer experience</a:t>
              </a:r>
            </a:p>
          </p:txBody>
        </p:sp>
        <p:sp>
          <p:nvSpPr>
            <p:cNvPr id="12" name="Oval 11">
              <a:extLst>
                <a:ext uri="{FF2B5EF4-FFF2-40B4-BE49-F238E27FC236}">
                  <a16:creationId xmlns:a16="http://schemas.microsoft.com/office/drawing/2014/main" id="{0D15D74E-3BC4-9550-FF2A-8229EE32F53E}"/>
                </a:ext>
              </a:extLst>
            </p:cNvPr>
            <p:cNvSpPr>
              <a:spLocks noChangeAspect="1"/>
            </p:cNvSpPr>
            <p:nvPr/>
          </p:nvSpPr>
          <p:spPr>
            <a:xfrm>
              <a:off x="6521391" y="3421714"/>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B0DB2CBC-8A09-F468-2DE8-F8F7487B0939}"/>
              </a:ext>
            </a:extLst>
          </p:cNvPr>
          <p:cNvGrpSpPr/>
          <p:nvPr/>
        </p:nvGrpSpPr>
        <p:grpSpPr>
          <a:xfrm>
            <a:off x="6558969" y="4992283"/>
            <a:ext cx="5002553" cy="978927"/>
            <a:chOff x="6521391" y="4992283"/>
            <a:chExt cx="5002553" cy="978927"/>
          </a:xfrm>
        </p:grpSpPr>
        <p:sp>
          <p:nvSpPr>
            <p:cNvPr id="9" name="Content Placeholder 16">
              <a:extLst>
                <a:ext uri="{FF2B5EF4-FFF2-40B4-BE49-F238E27FC236}">
                  <a16:creationId xmlns:a16="http://schemas.microsoft.com/office/drawing/2014/main" id="{A8B587A4-2377-836D-5DDB-2270FE40EF46}"/>
                </a:ext>
              </a:extLst>
            </p:cNvPr>
            <p:cNvSpPr txBox="1">
              <a:spLocks/>
            </p:cNvSpPr>
            <p:nvPr/>
          </p:nvSpPr>
          <p:spPr>
            <a:xfrm>
              <a:off x="6969132" y="4992283"/>
              <a:ext cx="4554812" cy="978927"/>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solidFill>
                    <a:schemeClr val="bg1"/>
                  </a:solidFill>
                  <a:latin typeface="Spezia"/>
                  <a:cs typeface="Spezia"/>
                </a:rPr>
                <a:t>Results in costly deployments</a:t>
              </a:r>
            </a:p>
            <a:p>
              <a:pPr lvl="1">
                <a:spcBef>
                  <a:spcPts val="0"/>
                </a:spcBef>
              </a:pPr>
              <a:r>
                <a:rPr lang="en-US" dirty="0">
                  <a:solidFill>
                    <a:srgbClr val="A5A7AA"/>
                  </a:solidFill>
                  <a:latin typeface="Spezia"/>
                  <a:cs typeface="Spezia"/>
                </a:rPr>
                <a:t>A small deployment of 1K MAUs requires $7.5K per month in spending for 70B model</a:t>
              </a:r>
            </a:p>
          </p:txBody>
        </p:sp>
        <p:sp>
          <p:nvSpPr>
            <p:cNvPr id="14" name="Oval 13">
              <a:extLst>
                <a:ext uri="{FF2B5EF4-FFF2-40B4-BE49-F238E27FC236}">
                  <a16:creationId xmlns:a16="http://schemas.microsoft.com/office/drawing/2014/main" id="{CB4FC624-8D58-E764-62A9-472FEBAAE96A}"/>
                </a:ext>
              </a:extLst>
            </p:cNvPr>
            <p:cNvSpPr>
              <a:spLocks noChangeAspect="1"/>
            </p:cNvSpPr>
            <p:nvPr/>
          </p:nvSpPr>
          <p:spPr>
            <a:xfrm>
              <a:off x="6521391" y="5019013"/>
              <a:ext cx="274320" cy="274320"/>
            </a:xfrm>
            <a:prstGeom prst="ellipse">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40988320-1026-905E-1E33-59E5FF1F1998}"/>
              </a:ext>
            </a:extLst>
          </p:cNvPr>
          <p:cNvGrpSpPr/>
          <p:nvPr/>
        </p:nvGrpSpPr>
        <p:grpSpPr>
          <a:xfrm>
            <a:off x="6558969" y="1605802"/>
            <a:ext cx="5002554" cy="1815912"/>
            <a:chOff x="6521391" y="1605802"/>
            <a:chExt cx="5002554" cy="1815912"/>
          </a:xfrm>
        </p:grpSpPr>
        <p:sp>
          <p:nvSpPr>
            <p:cNvPr id="3" name="Oval 2">
              <a:extLst>
                <a:ext uri="{FF2B5EF4-FFF2-40B4-BE49-F238E27FC236}">
                  <a16:creationId xmlns:a16="http://schemas.microsoft.com/office/drawing/2014/main" id="{96C21776-5C09-1E43-4F40-34F2458AAAD0}"/>
                </a:ext>
              </a:extLst>
            </p:cNvPr>
            <p:cNvSpPr>
              <a:spLocks noChangeAspect="1"/>
            </p:cNvSpPr>
            <p:nvPr/>
          </p:nvSpPr>
          <p:spPr>
            <a:xfrm>
              <a:off x="6521391" y="1643215"/>
              <a:ext cx="274320" cy="274320"/>
            </a:xfrm>
            <a:prstGeom prst="ellipse">
              <a:avLst/>
            </a:prstGeom>
            <a:solidFill>
              <a:srgbClr val="2A8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6">
              <a:extLst>
                <a:ext uri="{FF2B5EF4-FFF2-40B4-BE49-F238E27FC236}">
                  <a16:creationId xmlns:a16="http://schemas.microsoft.com/office/drawing/2014/main" id="{2D63996F-255A-ABA6-9C92-1A8E67639945}"/>
                </a:ext>
              </a:extLst>
            </p:cNvPr>
            <p:cNvSpPr txBox="1">
              <a:spLocks/>
            </p:cNvSpPr>
            <p:nvPr/>
          </p:nvSpPr>
          <p:spPr>
            <a:xfrm>
              <a:off x="6969133" y="1605802"/>
              <a:ext cx="4554812" cy="1815912"/>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chemeClr val="bg1"/>
                  </a:solidFill>
                  <a:latin typeface="Spezia"/>
                  <a:cs typeface="Spezia"/>
                </a:rPr>
                <a:t>Chat LLMs are revolutionizing customer service </a:t>
              </a:r>
            </a:p>
            <a:p>
              <a:pPr lvl="1">
                <a:spcBef>
                  <a:spcPts val="0"/>
                </a:spcBef>
              </a:pPr>
              <a:r>
                <a:rPr lang="en-US">
                  <a:solidFill>
                    <a:srgbClr val="A5A7AA"/>
                  </a:solidFill>
                  <a:latin typeface="Spezia"/>
                  <a:cs typeface="Spezia"/>
                </a:rPr>
                <a:t>Enterprises actively field support requests through LLMs</a:t>
              </a:r>
            </a:p>
            <a:p>
              <a:pPr lvl="1">
                <a:spcBef>
                  <a:spcPts val="0"/>
                </a:spcBef>
              </a:pPr>
              <a:r>
                <a:rPr lang="en-US">
                  <a:solidFill>
                    <a:srgbClr val="A5A7AA"/>
                  </a:solidFill>
                  <a:latin typeface="Spezia"/>
                  <a:cs typeface="Spezia"/>
                </a:rPr>
                <a:t>LLMs handle common queries so humans are free to address complex issues</a:t>
              </a:r>
            </a:p>
          </p:txBody>
        </p:sp>
      </p:grpSp>
      <p:pic>
        <p:nvPicPr>
          <p:cNvPr id="17" name="Picture 16">
            <a:extLst>
              <a:ext uri="{FF2B5EF4-FFF2-40B4-BE49-F238E27FC236}">
                <a16:creationId xmlns:a16="http://schemas.microsoft.com/office/drawing/2014/main" id="{5D3189BC-5BDA-0FD5-1DC9-F01D05B3536D}"/>
              </a:ext>
            </a:extLst>
          </p:cNvPr>
          <p:cNvPicPr>
            <a:picLocks noChangeAspect="1"/>
          </p:cNvPicPr>
          <p:nvPr/>
        </p:nvPicPr>
        <p:blipFill>
          <a:blip r:embed="rId3"/>
          <a:stretch>
            <a:fillRect/>
          </a:stretch>
        </p:blipFill>
        <p:spPr>
          <a:xfrm>
            <a:off x="542865" y="1508672"/>
            <a:ext cx="5203885" cy="4490523"/>
          </a:xfrm>
          <a:prstGeom prst="rect">
            <a:avLst/>
          </a:prstGeom>
        </p:spPr>
      </p:pic>
    </p:spTree>
    <p:extLst>
      <p:ext uri="{BB962C8B-B14F-4D97-AF65-F5344CB8AC3E}">
        <p14:creationId xmlns:p14="http://schemas.microsoft.com/office/powerpoint/2010/main" val="1888844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B1E3FF-3533-7D56-FF81-34FBD7553144}"/>
              </a:ext>
            </a:extLst>
          </p:cNvPr>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p:txBody>
          <a:bodyPr/>
          <a:lstStyle/>
          <a:p>
            <a:r>
              <a:rPr lang="en">
                <a:latin typeface="Spezia Medium"/>
                <a:cs typeface="Spezia Medium"/>
              </a:rPr>
              <a:t>Expensive Empowerment for E-Commerce Customers</a:t>
            </a:r>
            <a:endParaRPr lang="en-US"/>
          </a:p>
        </p:txBody>
      </p:sp>
      <p:grpSp>
        <p:nvGrpSpPr>
          <p:cNvPr id="16" name="Group 15">
            <a:extLst>
              <a:ext uri="{FF2B5EF4-FFF2-40B4-BE49-F238E27FC236}">
                <a16:creationId xmlns:a16="http://schemas.microsoft.com/office/drawing/2014/main" id="{438A050B-A7F3-F653-A5F2-9A1FA8BBC638}"/>
              </a:ext>
            </a:extLst>
          </p:cNvPr>
          <p:cNvGrpSpPr/>
          <p:nvPr/>
        </p:nvGrpSpPr>
        <p:grpSpPr>
          <a:xfrm>
            <a:off x="6558969" y="1605802"/>
            <a:ext cx="5002554" cy="1450549"/>
            <a:chOff x="6558969" y="1605802"/>
            <a:chExt cx="5002554" cy="1450549"/>
          </a:xfrm>
        </p:grpSpPr>
        <p:sp>
          <p:nvSpPr>
            <p:cNvPr id="3" name="Oval 2">
              <a:extLst>
                <a:ext uri="{FF2B5EF4-FFF2-40B4-BE49-F238E27FC236}">
                  <a16:creationId xmlns:a16="http://schemas.microsoft.com/office/drawing/2014/main" id="{1BA66AD2-8282-8D10-349F-11559B55E259}"/>
                </a:ext>
              </a:extLst>
            </p:cNvPr>
            <p:cNvSpPr>
              <a:spLocks noChangeAspect="1"/>
            </p:cNvSpPr>
            <p:nvPr/>
          </p:nvSpPr>
          <p:spPr>
            <a:xfrm>
              <a:off x="6558969" y="1643215"/>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6">
              <a:extLst>
                <a:ext uri="{FF2B5EF4-FFF2-40B4-BE49-F238E27FC236}">
                  <a16:creationId xmlns:a16="http://schemas.microsoft.com/office/drawing/2014/main" id="{4A2189A9-CF5C-91DC-0012-840F6AEAEF96}"/>
                </a:ext>
              </a:extLst>
            </p:cNvPr>
            <p:cNvSpPr txBox="1">
              <a:spLocks/>
            </p:cNvSpPr>
            <p:nvPr/>
          </p:nvSpPr>
          <p:spPr>
            <a:xfrm>
              <a:off x="7006711" y="1605802"/>
              <a:ext cx="4554812" cy="145054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rgbClr val="0F161F"/>
                  </a:solidFill>
                  <a:latin typeface="Spezia"/>
                  <a:cs typeface="Spezia"/>
                </a:rPr>
                <a:t>LLMs empower shoppers through new pathways</a:t>
              </a:r>
              <a:endParaRPr lang="en-US" b="1" dirty="0">
                <a:solidFill>
                  <a:srgbClr val="0F161F"/>
                </a:solidFill>
              </a:endParaRPr>
            </a:p>
            <a:p>
              <a:pPr lvl="1">
                <a:spcBef>
                  <a:spcPts val="0"/>
                </a:spcBef>
              </a:pPr>
              <a:r>
                <a:rPr lang="en-US" dirty="0">
                  <a:solidFill>
                    <a:srgbClr val="0F161F"/>
                  </a:solidFill>
                  <a:latin typeface="Spezia"/>
                  <a:cs typeface="Spezia"/>
                </a:rPr>
                <a:t>Large e-commerce sites actively deploy product review summarizers</a:t>
              </a:r>
              <a:br>
                <a:rPr lang="en-US" dirty="0">
                  <a:solidFill>
                    <a:srgbClr val="0F161F"/>
                  </a:solidFill>
                  <a:latin typeface="Spezia"/>
                  <a:cs typeface="Spezia"/>
                </a:rPr>
              </a:br>
              <a:endParaRPr lang="en-US" dirty="0">
                <a:solidFill>
                  <a:srgbClr val="0F161F"/>
                </a:solidFill>
              </a:endParaRPr>
            </a:p>
            <a:p>
              <a:pPr lvl="1">
                <a:spcBef>
                  <a:spcPts val="0"/>
                </a:spcBef>
              </a:pPr>
              <a:r>
                <a:rPr lang="en-US" dirty="0">
                  <a:solidFill>
                    <a:srgbClr val="0F161F"/>
                  </a:solidFill>
                  <a:latin typeface="Spezia"/>
                  <a:cs typeface="Spezia"/>
                </a:rPr>
                <a:t>Distills long reviews into key insights for better customer experiences</a:t>
              </a:r>
              <a:endParaRPr lang="en-US" sz="1200" dirty="0">
                <a:solidFill>
                  <a:srgbClr val="0F161F"/>
                </a:solidFill>
              </a:endParaRPr>
            </a:p>
          </p:txBody>
        </p:sp>
      </p:grpSp>
      <p:pic>
        <p:nvPicPr>
          <p:cNvPr id="10" name="Picture 9">
            <a:extLst>
              <a:ext uri="{FF2B5EF4-FFF2-40B4-BE49-F238E27FC236}">
                <a16:creationId xmlns:a16="http://schemas.microsoft.com/office/drawing/2014/main" id="{049A2CA9-62E5-0684-F679-30DF63B864AA}"/>
              </a:ext>
            </a:extLst>
          </p:cNvPr>
          <p:cNvPicPr>
            <a:picLocks noChangeAspect="1"/>
          </p:cNvPicPr>
          <p:nvPr/>
        </p:nvPicPr>
        <p:blipFill>
          <a:blip r:embed="rId4"/>
          <a:srcRect t="6783" b="6783"/>
          <a:stretch/>
        </p:blipFill>
        <p:spPr>
          <a:xfrm>
            <a:off x="571368" y="1481293"/>
            <a:ext cx="5205715" cy="4502819"/>
          </a:xfrm>
          <a:prstGeom prst="roundRect">
            <a:avLst>
              <a:gd name="adj" fmla="val 3210"/>
            </a:avLst>
          </a:prstGeom>
        </p:spPr>
      </p:pic>
    </p:spTree>
    <p:extLst>
      <p:ext uri="{BB962C8B-B14F-4D97-AF65-F5344CB8AC3E}">
        <p14:creationId xmlns:p14="http://schemas.microsoft.com/office/powerpoint/2010/main" val="423491252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B1E3FF-3533-7D56-FF81-34FBD7553144}"/>
              </a:ext>
            </a:extLst>
          </p:cNvPr>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p:txBody>
          <a:bodyPr/>
          <a:lstStyle/>
          <a:p>
            <a:r>
              <a:rPr lang="en">
                <a:latin typeface="Spezia Medium"/>
                <a:cs typeface="Spezia Medium"/>
              </a:rPr>
              <a:t>Expensive Empowerment for E-Commerce Customers</a:t>
            </a:r>
            <a:endParaRPr lang="en-US"/>
          </a:p>
        </p:txBody>
      </p:sp>
      <p:grpSp>
        <p:nvGrpSpPr>
          <p:cNvPr id="16" name="Group 15">
            <a:extLst>
              <a:ext uri="{FF2B5EF4-FFF2-40B4-BE49-F238E27FC236}">
                <a16:creationId xmlns:a16="http://schemas.microsoft.com/office/drawing/2014/main" id="{438A050B-A7F3-F653-A5F2-9A1FA8BBC638}"/>
              </a:ext>
            </a:extLst>
          </p:cNvPr>
          <p:cNvGrpSpPr/>
          <p:nvPr/>
        </p:nvGrpSpPr>
        <p:grpSpPr>
          <a:xfrm>
            <a:off x="6558969" y="1605802"/>
            <a:ext cx="5002554" cy="1450549"/>
            <a:chOff x="6558969" y="1605802"/>
            <a:chExt cx="5002554" cy="1450549"/>
          </a:xfrm>
        </p:grpSpPr>
        <p:sp>
          <p:nvSpPr>
            <p:cNvPr id="3" name="Oval 2">
              <a:extLst>
                <a:ext uri="{FF2B5EF4-FFF2-40B4-BE49-F238E27FC236}">
                  <a16:creationId xmlns:a16="http://schemas.microsoft.com/office/drawing/2014/main" id="{1BA66AD2-8282-8D10-349F-11559B55E259}"/>
                </a:ext>
              </a:extLst>
            </p:cNvPr>
            <p:cNvSpPr>
              <a:spLocks noChangeAspect="1"/>
            </p:cNvSpPr>
            <p:nvPr/>
          </p:nvSpPr>
          <p:spPr>
            <a:xfrm>
              <a:off x="6558969" y="1643215"/>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6">
              <a:extLst>
                <a:ext uri="{FF2B5EF4-FFF2-40B4-BE49-F238E27FC236}">
                  <a16:creationId xmlns:a16="http://schemas.microsoft.com/office/drawing/2014/main" id="{4A2189A9-CF5C-91DC-0012-840F6AEAEF96}"/>
                </a:ext>
              </a:extLst>
            </p:cNvPr>
            <p:cNvSpPr txBox="1">
              <a:spLocks/>
            </p:cNvSpPr>
            <p:nvPr/>
          </p:nvSpPr>
          <p:spPr>
            <a:xfrm>
              <a:off x="7006711" y="1605802"/>
              <a:ext cx="4554812" cy="145054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rgbClr val="0F161F"/>
                  </a:solidFill>
                  <a:latin typeface="Spezia"/>
                  <a:cs typeface="Spezia"/>
                </a:rPr>
                <a:t>LLMs empower shoppers through new pathways</a:t>
              </a:r>
              <a:endParaRPr lang="en-US" b="1">
                <a:solidFill>
                  <a:srgbClr val="0F161F"/>
                </a:solidFill>
              </a:endParaRPr>
            </a:p>
            <a:p>
              <a:pPr lvl="1">
                <a:spcBef>
                  <a:spcPts val="0"/>
                </a:spcBef>
              </a:pPr>
              <a:r>
                <a:rPr lang="en-US">
                  <a:solidFill>
                    <a:srgbClr val="0F161F"/>
                  </a:solidFill>
                  <a:latin typeface="Spezia"/>
                  <a:cs typeface="Spezia"/>
                </a:rPr>
                <a:t>Large e-commerce sites actively deploy product review summarizers</a:t>
              </a:r>
              <a:endParaRPr lang="en-US">
                <a:solidFill>
                  <a:srgbClr val="0F161F"/>
                </a:solidFill>
              </a:endParaRPr>
            </a:p>
            <a:p>
              <a:pPr lvl="1">
                <a:spcBef>
                  <a:spcPts val="0"/>
                </a:spcBef>
              </a:pPr>
              <a:r>
                <a:rPr lang="en-US">
                  <a:solidFill>
                    <a:srgbClr val="0F161F"/>
                  </a:solidFill>
                  <a:latin typeface="Spezia"/>
                  <a:cs typeface="Spezia"/>
                </a:rPr>
                <a:t>Distills long reviews into key insights for better customer experiences</a:t>
              </a:r>
              <a:endParaRPr lang="en-US" sz="1200">
                <a:solidFill>
                  <a:srgbClr val="0F161F"/>
                </a:solidFill>
              </a:endParaRPr>
            </a:p>
          </p:txBody>
        </p:sp>
      </p:grpSp>
      <p:grpSp>
        <p:nvGrpSpPr>
          <p:cNvPr id="17" name="Group 16">
            <a:extLst>
              <a:ext uri="{FF2B5EF4-FFF2-40B4-BE49-F238E27FC236}">
                <a16:creationId xmlns:a16="http://schemas.microsoft.com/office/drawing/2014/main" id="{7CFEF321-B455-F3FD-BACB-1B49C76FC7F3}"/>
              </a:ext>
            </a:extLst>
          </p:cNvPr>
          <p:cNvGrpSpPr/>
          <p:nvPr/>
        </p:nvGrpSpPr>
        <p:grpSpPr>
          <a:xfrm>
            <a:off x="6558969" y="3321868"/>
            <a:ext cx="5002554" cy="1237606"/>
            <a:chOff x="6558969" y="3196608"/>
            <a:chExt cx="5002554" cy="1237606"/>
          </a:xfrm>
        </p:grpSpPr>
        <p:sp>
          <p:nvSpPr>
            <p:cNvPr id="7" name="Oval 6">
              <a:extLst>
                <a:ext uri="{FF2B5EF4-FFF2-40B4-BE49-F238E27FC236}">
                  <a16:creationId xmlns:a16="http://schemas.microsoft.com/office/drawing/2014/main" id="{32880390-10A1-8B74-AD1D-B72BD72FC159}"/>
                </a:ext>
              </a:extLst>
            </p:cNvPr>
            <p:cNvSpPr>
              <a:spLocks noChangeAspect="1"/>
            </p:cNvSpPr>
            <p:nvPr/>
          </p:nvSpPr>
          <p:spPr>
            <a:xfrm>
              <a:off x="6558969" y="3234021"/>
              <a:ext cx="274320" cy="274320"/>
            </a:xfrm>
            <a:prstGeom prst="ellipse">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6">
              <a:extLst>
                <a:ext uri="{FF2B5EF4-FFF2-40B4-BE49-F238E27FC236}">
                  <a16:creationId xmlns:a16="http://schemas.microsoft.com/office/drawing/2014/main" id="{76B6CC2C-ADDD-D72E-D690-FC974254CA8B}"/>
                </a:ext>
              </a:extLst>
            </p:cNvPr>
            <p:cNvSpPr txBox="1">
              <a:spLocks/>
            </p:cNvSpPr>
            <p:nvPr/>
          </p:nvSpPr>
          <p:spPr>
            <a:xfrm>
              <a:off x="7006711" y="3196608"/>
              <a:ext cx="4554812" cy="1237606"/>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solidFill>
                    <a:srgbClr val="0F161F"/>
                  </a:solidFill>
                  <a:latin typeface="Spezia"/>
                  <a:ea typeface="Helvetica Neue" panose="02000503000000020004" pitchFamily="2" charset="0"/>
                  <a:cs typeface="Spezia"/>
                </a:defRPr>
              </a:lvl1pPr>
              <a:lvl2pPr marL="685800" lvl="1" indent="-228600">
                <a:lnSpc>
                  <a:spcPct val="100000"/>
                </a:lnSpc>
                <a:spcBef>
                  <a:spcPts val="0"/>
                </a:spcBef>
                <a:buSzPct val="60000"/>
                <a:buFont typeface="Courier New" panose="02070309020205020404" pitchFamily="49" charset="0"/>
                <a:buChar char="o"/>
                <a:defRPr sz="1400" b="0" i="0">
                  <a:solidFill>
                    <a:srgbClr val="0F161F"/>
                  </a:solidFill>
                  <a:latin typeface="Spezia"/>
                  <a:ea typeface="Helvetica Neue" panose="02000503000000020004" pitchFamily="2" charset="0"/>
                  <a:cs typeface="Spezia"/>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Accuracy and performance is still key</a:t>
              </a:r>
            </a:p>
            <a:p>
              <a:pPr lvl="1"/>
              <a:r>
                <a:rPr lang="en-US" dirty="0"/>
                <a:t>Minimum 7b parameters for reliable accuracy</a:t>
              </a:r>
            </a:p>
            <a:p>
              <a:pPr lvl="1"/>
              <a:r>
                <a:rPr lang="en-US" dirty="0"/>
                <a:t>1 hour refresh time, 5K tokens per product</a:t>
              </a:r>
            </a:p>
          </p:txBody>
        </p:sp>
      </p:grpSp>
      <p:pic>
        <p:nvPicPr>
          <p:cNvPr id="13" name="Picture 12">
            <a:extLst>
              <a:ext uri="{FF2B5EF4-FFF2-40B4-BE49-F238E27FC236}">
                <a16:creationId xmlns:a16="http://schemas.microsoft.com/office/drawing/2014/main" id="{725822A7-D72F-70F4-2E8C-4BFE2500C28D}"/>
              </a:ext>
            </a:extLst>
          </p:cNvPr>
          <p:cNvPicPr>
            <a:picLocks noChangeAspect="1"/>
          </p:cNvPicPr>
          <p:nvPr/>
        </p:nvPicPr>
        <p:blipFill>
          <a:blip r:embed="rId3"/>
          <a:stretch>
            <a:fillRect/>
          </a:stretch>
        </p:blipFill>
        <p:spPr>
          <a:xfrm>
            <a:off x="552418" y="1466712"/>
            <a:ext cx="5205717" cy="4574444"/>
          </a:xfrm>
          <a:prstGeom prst="rect">
            <a:avLst/>
          </a:prstGeom>
        </p:spPr>
      </p:pic>
    </p:spTree>
    <p:extLst>
      <p:ext uri="{BB962C8B-B14F-4D97-AF65-F5344CB8AC3E}">
        <p14:creationId xmlns:p14="http://schemas.microsoft.com/office/powerpoint/2010/main" val="460149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7B1E3FF-3533-7D56-FF81-34FBD7553144}"/>
              </a:ext>
            </a:extLst>
          </p:cNvPr>
          <p:cNvSpPr/>
          <p:nvPr/>
        </p:nvSpPr>
        <p:spPr>
          <a:xfrm>
            <a:off x="381000"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rgbClr val="F2F4F8"/>
          </a:solidFill>
          <a:ln w="0" cap="flat">
            <a:solidFill>
              <a:schemeClr val="accent1">
                <a:shade val="15000"/>
                <a:alpha val="20000"/>
              </a:schemeClr>
            </a:solidFill>
            <a:prstDash val="solid"/>
            <a:miter/>
          </a:ln>
        </p:spPr>
        <p:txBody>
          <a:bodyPr rtlCol="0" anchor="ctr"/>
          <a:lstStyle/>
          <a:p>
            <a:endParaRPr lang="en-US"/>
          </a:p>
        </p:txBody>
      </p:sp>
      <p:sp>
        <p:nvSpPr>
          <p:cNvPr id="5" name="Title 4">
            <a:extLst>
              <a:ext uri="{FF2B5EF4-FFF2-40B4-BE49-F238E27FC236}">
                <a16:creationId xmlns:a16="http://schemas.microsoft.com/office/drawing/2014/main" id="{8CFBDDA5-FE0D-3D44-C002-CFF29C7AF286}"/>
              </a:ext>
            </a:extLst>
          </p:cNvPr>
          <p:cNvSpPr>
            <a:spLocks noGrp="1"/>
          </p:cNvSpPr>
          <p:nvPr>
            <p:ph type="title"/>
          </p:nvPr>
        </p:nvSpPr>
        <p:spPr/>
        <p:txBody>
          <a:bodyPr/>
          <a:lstStyle/>
          <a:p>
            <a:r>
              <a:rPr lang="en">
                <a:latin typeface="Spezia Medium"/>
                <a:cs typeface="Spezia Medium"/>
              </a:rPr>
              <a:t>Expensive Empowerment for E-Commerce Customers</a:t>
            </a:r>
            <a:endParaRPr lang="en-US"/>
          </a:p>
        </p:txBody>
      </p:sp>
      <p:grpSp>
        <p:nvGrpSpPr>
          <p:cNvPr id="16" name="Group 15">
            <a:extLst>
              <a:ext uri="{FF2B5EF4-FFF2-40B4-BE49-F238E27FC236}">
                <a16:creationId xmlns:a16="http://schemas.microsoft.com/office/drawing/2014/main" id="{438A050B-A7F3-F653-A5F2-9A1FA8BBC638}"/>
              </a:ext>
            </a:extLst>
          </p:cNvPr>
          <p:cNvGrpSpPr/>
          <p:nvPr/>
        </p:nvGrpSpPr>
        <p:grpSpPr>
          <a:xfrm>
            <a:off x="6558969" y="1605802"/>
            <a:ext cx="5002554" cy="1450549"/>
            <a:chOff x="6558969" y="1605802"/>
            <a:chExt cx="5002554" cy="1450549"/>
          </a:xfrm>
        </p:grpSpPr>
        <p:sp>
          <p:nvSpPr>
            <p:cNvPr id="3" name="Oval 2">
              <a:extLst>
                <a:ext uri="{FF2B5EF4-FFF2-40B4-BE49-F238E27FC236}">
                  <a16:creationId xmlns:a16="http://schemas.microsoft.com/office/drawing/2014/main" id="{1BA66AD2-8282-8D10-349F-11559B55E259}"/>
                </a:ext>
              </a:extLst>
            </p:cNvPr>
            <p:cNvSpPr>
              <a:spLocks noChangeAspect="1"/>
            </p:cNvSpPr>
            <p:nvPr/>
          </p:nvSpPr>
          <p:spPr>
            <a:xfrm>
              <a:off x="6558969" y="1643215"/>
              <a:ext cx="274320" cy="274320"/>
            </a:xfrm>
            <a:prstGeom prst="ellipse">
              <a:avLst/>
            </a:prstGeom>
            <a:solidFill>
              <a:srgbClr val="03C8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16">
              <a:extLst>
                <a:ext uri="{FF2B5EF4-FFF2-40B4-BE49-F238E27FC236}">
                  <a16:creationId xmlns:a16="http://schemas.microsoft.com/office/drawing/2014/main" id="{4A2189A9-CF5C-91DC-0012-840F6AEAEF96}"/>
                </a:ext>
              </a:extLst>
            </p:cNvPr>
            <p:cNvSpPr txBox="1">
              <a:spLocks/>
            </p:cNvSpPr>
            <p:nvPr/>
          </p:nvSpPr>
          <p:spPr>
            <a:xfrm>
              <a:off x="7006711" y="1605802"/>
              <a:ext cx="4554812" cy="1450549"/>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SzPct val="130000"/>
                <a:buFont typeface="Arial" panose="020B0604020202020204" pitchFamily="34" charset="0"/>
                <a:buChar char="•"/>
                <a:defRPr sz="1600" b="0" i="0" kern="1200">
                  <a:solidFill>
                    <a:schemeClr val="tx1"/>
                  </a:solidFill>
                  <a:latin typeface="Spezia" pitchFamily="2" charset="77"/>
                  <a:ea typeface="Helvetica Neue" panose="02000503000000020004" pitchFamily="2" charset="0"/>
                  <a:cs typeface="Spezia" pitchFamily="2" charset="77"/>
                </a:defRPr>
              </a:lvl1pPr>
              <a:lvl2pPr marL="685800" indent="-228600" algn="l" defTabSz="914400" rtl="0" eaLnBrk="1" latinLnBrk="0" hangingPunct="1">
                <a:lnSpc>
                  <a:spcPct val="100000"/>
                </a:lnSpc>
                <a:spcBef>
                  <a:spcPts val="500"/>
                </a:spcBef>
                <a:buSzPct val="60000"/>
                <a:buFont typeface="Courier New" panose="02070309020205020404" pitchFamily="49" charset="0"/>
                <a:buChar char="o"/>
                <a:defRPr sz="1400" b="0" i="0" kern="1200">
                  <a:solidFill>
                    <a:schemeClr val="tx1"/>
                  </a:solidFill>
                  <a:latin typeface="Spezia" pitchFamily="2" charset="77"/>
                  <a:ea typeface="Helvetica Neue" panose="02000503000000020004" pitchFamily="2" charset="0"/>
                  <a:cs typeface="Spezia" pitchFamily="2" charset="77"/>
                </a:defRPr>
              </a:lvl2pPr>
              <a:lvl3pPr marL="11430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Spezia" pitchFamily="2" charset="77"/>
                  <a:ea typeface="Helvetica Neue" panose="02000503000000020004" pitchFamily="2" charset="0"/>
                  <a:cs typeface="Spezia" pitchFamily="2" charset="77"/>
                </a:defRPr>
              </a:lvl3pPr>
              <a:lvl4pPr marL="16002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4pPr>
              <a:lvl5pPr marL="20574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Spezia" pitchFamily="2" charset="77"/>
                  <a:ea typeface="Helvetica Neue" panose="02000503000000020004" pitchFamily="2" charset="0"/>
                  <a:cs typeface="Spezia"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solidFill>
                    <a:srgbClr val="0F161F"/>
                  </a:solidFill>
                  <a:latin typeface="Spezia"/>
                  <a:cs typeface="Spezia"/>
                </a:rPr>
                <a:t>LLMs empower shoppers through new pathways</a:t>
              </a:r>
              <a:endParaRPr lang="en-US" b="1">
                <a:solidFill>
                  <a:srgbClr val="0F161F"/>
                </a:solidFill>
              </a:endParaRPr>
            </a:p>
            <a:p>
              <a:pPr lvl="1">
                <a:spcBef>
                  <a:spcPts val="0"/>
                </a:spcBef>
              </a:pPr>
              <a:r>
                <a:rPr lang="en-US">
                  <a:solidFill>
                    <a:srgbClr val="0F161F"/>
                  </a:solidFill>
                  <a:latin typeface="Spezia"/>
                  <a:cs typeface="Spezia"/>
                </a:rPr>
                <a:t>Large e-commerce sites actively deploy product review summarizers</a:t>
              </a:r>
              <a:endParaRPr lang="en-US">
                <a:solidFill>
                  <a:srgbClr val="0F161F"/>
                </a:solidFill>
              </a:endParaRPr>
            </a:p>
            <a:p>
              <a:pPr lvl="1">
                <a:spcBef>
                  <a:spcPts val="0"/>
                </a:spcBef>
              </a:pPr>
              <a:r>
                <a:rPr lang="en-US">
                  <a:solidFill>
                    <a:srgbClr val="0F161F"/>
                  </a:solidFill>
                  <a:latin typeface="Spezia"/>
                  <a:cs typeface="Spezia"/>
                </a:rPr>
                <a:t>Distills long reviews into key insights for better customer experiences</a:t>
              </a:r>
              <a:endParaRPr lang="en-US" sz="1200">
                <a:solidFill>
                  <a:srgbClr val="0F161F"/>
                </a:solidFill>
              </a:endParaRPr>
            </a:p>
          </p:txBody>
        </p:sp>
      </p:grpSp>
      <p:grpSp>
        <p:nvGrpSpPr>
          <p:cNvPr id="17" name="Group 16">
            <a:extLst>
              <a:ext uri="{FF2B5EF4-FFF2-40B4-BE49-F238E27FC236}">
                <a16:creationId xmlns:a16="http://schemas.microsoft.com/office/drawing/2014/main" id="{7CFEF321-B455-F3FD-BACB-1B49C76FC7F3}"/>
              </a:ext>
            </a:extLst>
          </p:cNvPr>
          <p:cNvGrpSpPr/>
          <p:nvPr/>
        </p:nvGrpSpPr>
        <p:grpSpPr>
          <a:xfrm>
            <a:off x="6558969" y="3321868"/>
            <a:ext cx="5002554" cy="1237606"/>
            <a:chOff x="6558969" y="3196608"/>
            <a:chExt cx="5002554" cy="1237606"/>
          </a:xfrm>
        </p:grpSpPr>
        <p:sp>
          <p:nvSpPr>
            <p:cNvPr id="7" name="Oval 6">
              <a:extLst>
                <a:ext uri="{FF2B5EF4-FFF2-40B4-BE49-F238E27FC236}">
                  <a16:creationId xmlns:a16="http://schemas.microsoft.com/office/drawing/2014/main" id="{32880390-10A1-8B74-AD1D-B72BD72FC159}"/>
                </a:ext>
              </a:extLst>
            </p:cNvPr>
            <p:cNvSpPr>
              <a:spLocks noChangeAspect="1"/>
            </p:cNvSpPr>
            <p:nvPr/>
          </p:nvSpPr>
          <p:spPr>
            <a:xfrm>
              <a:off x="6558969" y="3234021"/>
              <a:ext cx="274320" cy="274320"/>
            </a:xfrm>
            <a:prstGeom prst="ellipse">
              <a:avLst/>
            </a:prstGeom>
            <a:solidFill>
              <a:srgbClr val="FF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16">
              <a:extLst>
                <a:ext uri="{FF2B5EF4-FFF2-40B4-BE49-F238E27FC236}">
                  <a16:creationId xmlns:a16="http://schemas.microsoft.com/office/drawing/2014/main" id="{76B6CC2C-ADDD-D72E-D690-FC974254CA8B}"/>
                </a:ext>
              </a:extLst>
            </p:cNvPr>
            <p:cNvSpPr txBox="1">
              <a:spLocks/>
            </p:cNvSpPr>
            <p:nvPr/>
          </p:nvSpPr>
          <p:spPr>
            <a:xfrm>
              <a:off x="7006711" y="3196608"/>
              <a:ext cx="4554812" cy="1237606"/>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solidFill>
                    <a:srgbClr val="0F161F"/>
                  </a:solidFill>
                  <a:latin typeface="Spezia"/>
                  <a:ea typeface="Helvetica Neue" panose="02000503000000020004" pitchFamily="2" charset="0"/>
                  <a:cs typeface="Spezia"/>
                </a:defRPr>
              </a:lvl1pPr>
              <a:lvl2pPr marL="685800" lvl="1" indent="-228600">
                <a:lnSpc>
                  <a:spcPct val="100000"/>
                </a:lnSpc>
                <a:spcBef>
                  <a:spcPts val="0"/>
                </a:spcBef>
                <a:buSzPct val="60000"/>
                <a:buFont typeface="Courier New" panose="02070309020205020404" pitchFamily="49" charset="0"/>
                <a:buChar char="o"/>
                <a:defRPr sz="1400" b="0" i="0">
                  <a:solidFill>
                    <a:srgbClr val="0F161F"/>
                  </a:solidFill>
                  <a:latin typeface="Spezia"/>
                  <a:ea typeface="Helvetica Neue" panose="02000503000000020004" pitchFamily="2" charset="0"/>
                  <a:cs typeface="Spezia"/>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Accuracy and performance is still key</a:t>
              </a:r>
            </a:p>
            <a:p>
              <a:pPr lvl="1"/>
              <a:r>
                <a:rPr lang="en-US" dirty="0"/>
                <a:t>Minimum 7b parameters for reliable accuracy</a:t>
              </a:r>
            </a:p>
            <a:p>
              <a:pPr lvl="1"/>
              <a:r>
                <a:rPr lang="en-US" dirty="0"/>
                <a:t>1 hour refresh time, 5K tokens per product</a:t>
              </a:r>
            </a:p>
          </p:txBody>
        </p:sp>
      </p:grpSp>
      <p:grpSp>
        <p:nvGrpSpPr>
          <p:cNvPr id="18" name="Group 17">
            <a:extLst>
              <a:ext uri="{FF2B5EF4-FFF2-40B4-BE49-F238E27FC236}">
                <a16:creationId xmlns:a16="http://schemas.microsoft.com/office/drawing/2014/main" id="{8D59E201-C84B-50FC-EEF6-BC65EBA32E0E}"/>
              </a:ext>
            </a:extLst>
          </p:cNvPr>
          <p:cNvGrpSpPr/>
          <p:nvPr/>
        </p:nvGrpSpPr>
        <p:grpSpPr>
          <a:xfrm>
            <a:off x="6558969" y="4824991"/>
            <a:ext cx="5002554" cy="1041531"/>
            <a:chOff x="6558969" y="4824991"/>
            <a:chExt cx="5002554" cy="1041531"/>
          </a:xfrm>
        </p:grpSpPr>
        <p:sp>
          <p:nvSpPr>
            <p:cNvPr id="11" name="Oval 10">
              <a:extLst>
                <a:ext uri="{FF2B5EF4-FFF2-40B4-BE49-F238E27FC236}">
                  <a16:creationId xmlns:a16="http://schemas.microsoft.com/office/drawing/2014/main" id="{5405F747-7DC0-52A8-619C-86AB75EC7EB8}"/>
                </a:ext>
              </a:extLst>
            </p:cNvPr>
            <p:cNvSpPr>
              <a:spLocks noChangeAspect="1"/>
            </p:cNvSpPr>
            <p:nvPr/>
          </p:nvSpPr>
          <p:spPr>
            <a:xfrm>
              <a:off x="6558969" y="4862404"/>
              <a:ext cx="274320" cy="274320"/>
            </a:xfrm>
            <a:prstGeom prst="ellipse">
              <a:avLst/>
            </a:prstGeom>
            <a:solidFill>
              <a:srgbClr val="FF82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6">
              <a:extLst>
                <a:ext uri="{FF2B5EF4-FFF2-40B4-BE49-F238E27FC236}">
                  <a16:creationId xmlns:a16="http://schemas.microsoft.com/office/drawing/2014/main" id="{06AEFBDA-983E-81B6-7D9C-8024F4CE2B3F}"/>
                </a:ext>
              </a:extLst>
            </p:cNvPr>
            <p:cNvSpPr txBox="1">
              <a:spLocks/>
            </p:cNvSpPr>
            <p:nvPr/>
          </p:nvSpPr>
          <p:spPr>
            <a:xfrm>
              <a:off x="7006711" y="4824991"/>
              <a:ext cx="4554812" cy="1041531"/>
            </a:xfrm>
            <a:prstGeom prst="rect">
              <a:avLst/>
            </a:prstGeom>
          </p:spPr>
          <p:txBody>
            <a:bodyPr vert="horz" lIns="91440" tIns="45720" rIns="91440" bIns="45720" rtlCol="0" anchor="t">
              <a:noAutofit/>
            </a:bodyPr>
            <a:lstStyle>
              <a:defPPr>
                <a:defRPr lang="en-US"/>
              </a:defPPr>
              <a:lvl1pPr indent="0">
                <a:lnSpc>
                  <a:spcPct val="100000"/>
                </a:lnSpc>
                <a:spcBef>
                  <a:spcPts val="0"/>
                </a:spcBef>
                <a:buSzPct val="130000"/>
                <a:buFont typeface="Arial" panose="020B0604020202020204" pitchFamily="34" charset="0"/>
                <a:buNone/>
                <a:defRPr sz="1600" b="1" i="0">
                  <a:solidFill>
                    <a:srgbClr val="0F161F"/>
                  </a:solidFill>
                  <a:latin typeface="Spezia"/>
                  <a:ea typeface="Helvetica Neue" panose="02000503000000020004" pitchFamily="2" charset="0"/>
                  <a:cs typeface="Spezia"/>
                </a:defRPr>
              </a:lvl1pPr>
              <a:lvl2pPr marL="685800" lvl="1" indent="-228600">
                <a:lnSpc>
                  <a:spcPct val="100000"/>
                </a:lnSpc>
                <a:spcBef>
                  <a:spcPts val="0"/>
                </a:spcBef>
                <a:buSzPct val="60000"/>
                <a:buFont typeface="Courier New" panose="02070309020205020404" pitchFamily="49" charset="0"/>
                <a:buChar char="o"/>
                <a:defRPr sz="1400" b="0" i="0">
                  <a:solidFill>
                    <a:srgbClr val="0F161F"/>
                  </a:solidFill>
                  <a:latin typeface="Spezia"/>
                  <a:ea typeface="Helvetica Neue" panose="02000503000000020004" pitchFamily="2" charset="0"/>
                  <a:cs typeface="Spezia"/>
                </a:defRPr>
              </a:lvl2pPr>
              <a:lvl3pPr marL="1143000" indent="-228600">
                <a:lnSpc>
                  <a:spcPct val="100000"/>
                </a:lnSpc>
                <a:spcBef>
                  <a:spcPts val="500"/>
                </a:spcBef>
                <a:buFont typeface="Arial" panose="020B0604020202020204" pitchFamily="34" charset="0"/>
                <a:buChar char="•"/>
                <a:defRPr sz="1200" b="0" i="0">
                  <a:latin typeface="Spezia" pitchFamily="2" charset="77"/>
                  <a:ea typeface="Helvetica Neue" panose="02000503000000020004" pitchFamily="2" charset="0"/>
                  <a:cs typeface="Spezia" pitchFamily="2" charset="77"/>
                </a:defRPr>
              </a:lvl3pPr>
              <a:lvl4pPr marL="16002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4pPr>
              <a:lvl5pPr marL="2057400" indent="-228600">
                <a:lnSpc>
                  <a:spcPct val="100000"/>
                </a:lnSpc>
                <a:spcBef>
                  <a:spcPts val="500"/>
                </a:spcBef>
                <a:buFont typeface="Arial" panose="020B0604020202020204" pitchFamily="34" charset="0"/>
                <a:buChar char="•"/>
                <a:defRPr sz="1100" b="0" i="0">
                  <a:latin typeface="Spezia" pitchFamily="2" charset="77"/>
                  <a:ea typeface="Helvetica Neue" panose="02000503000000020004" pitchFamily="2" charset="0"/>
                  <a:cs typeface="Spezia"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Results in costly deployments</a:t>
              </a:r>
            </a:p>
            <a:p>
              <a:pPr lvl="1"/>
              <a:r>
                <a:rPr lang="en-US" dirty="0"/>
                <a:t>A medium deployment handling 100 products per hour requires $7.5k per month in spending for 70B model</a:t>
              </a:r>
            </a:p>
          </p:txBody>
        </p:sp>
      </p:grpSp>
      <p:pic>
        <p:nvPicPr>
          <p:cNvPr id="15" name="Picture 14">
            <a:extLst>
              <a:ext uri="{FF2B5EF4-FFF2-40B4-BE49-F238E27FC236}">
                <a16:creationId xmlns:a16="http://schemas.microsoft.com/office/drawing/2014/main" id="{4A458140-FB1C-89D4-381C-AD034F93662C}"/>
              </a:ext>
            </a:extLst>
          </p:cNvPr>
          <p:cNvPicPr>
            <a:picLocks noChangeAspect="1"/>
          </p:cNvPicPr>
          <p:nvPr/>
        </p:nvPicPr>
        <p:blipFill>
          <a:blip r:embed="rId3"/>
          <a:stretch>
            <a:fillRect/>
          </a:stretch>
        </p:blipFill>
        <p:spPr>
          <a:xfrm>
            <a:off x="552418" y="1549051"/>
            <a:ext cx="5205718" cy="4492105"/>
          </a:xfrm>
          <a:prstGeom prst="rect">
            <a:avLst/>
          </a:prstGeom>
        </p:spPr>
      </p:pic>
    </p:spTree>
    <p:extLst>
      <p:ext uri="{BB962C8B-B14F-4D97-AF65-F5344CB8AC3E}">
        <p14:creationId xmlns:p14="http://schemas.microsoft.com/office/powerpoint/2010/main" val="348291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09FD71-6895-EAC7-775E-D1BE3BD414C0}"/>
              </a:ext>
            </a:extLst>
          </p:cNvPr>
          <p:cNvSpPr>
            <a:spLocks noGrp="1"/>
          </p:cNvSpPr>
          <p:nvPr>
            <p:ph type="title"/>
          </p:nvPr>
        </p:nvSpPr>
        <p:spPr>
          <a:xfrm>
            <a:off x="447603" y="501235"/>
            <a:ext cx="11063677" cy="489365"/>
          </a:xfrm>
        </p:spPr>
        <p:txBody>
          <a:bodyPr/>
          <a:lstStyle/>
          <a:p>
            <a:r>
              <a:rPr lang="en">
                <a:latin typeface="Spezia Medium"/>
                <a:cs typeface="Spezia Medium"/>
              </a:rPr>
              <a:t>No Free Lunch: Deployment Tradeoffs</a:t>
            </a:r>
            <a:endParaRPr lang="en-US"/>
          </a:p>
        </p:txBody>
      </p:sp>
      <p:sp>
        <p:nvSpPr>
          <p:cNvPr id="26" name="Freeform 25">
            <a:extLst>
              <a:ext uri="{FF2B5EF4-FFF2-40B4-BE49-F238E27FC236}">
                <a16:creationId xmlns:a16="http://schemas.microsoft.com/office/drawing/2014/main" id="{C10CFEF0-EDD4-3697-FA0C-E9D1C5529F9D}"/>
              </a:ext>
            </a:extLst>
          </p:cNvPr>
          <p:cNvSpPr>
            <a:spLocks/>
          </p:cNvSpPr>
          <p:nvPr/>
        </p:nvSpPr>
        <p:spPr>
          <a:xfrm>
            <a:off x="12527843" y="1353634"/>
            <a:ext cx="11430000" cy="4800600"/>
          </a:xfrm>
          <a:custGeom>
            <a:avLst/>
            <a:gdLst>
              <a:gd name="connsiteX0" fmla="*/ 7627316 w 7725765"/>
              <a:gd name="connsiteY0" fmla="*/ 0 h 3207787"/>
              <a:gd name="connsiteX1" fmla="*/ 7725766 w 7725765"/>
              <a:gd name="connsiteY1" fmla="*/ 98277 h 3207787"/>
              <a:gd name="connsiteX2" fmla="*/ 7725766 w 7725765"/>
              <a:gd name="connsiteY2" fmla="*/ 3108649 h 3207787"/>
              <a:gd name="connsiteX3" fmla="*/ 7627316 w 7725765"/>
              <a:gd name="connsiteY3" fmla="*/ 3206926 h 3207787"/>
              <a:gd name="connsiteX4" fmla="*/ 4039057 w 7725765"/>
              <a:gd name="connsiteY4" fmla="*/ 3206926 h 3207787"/>
              <a:gd name="connsiteX5" fmla="*/ 3940607 w 7725765"/>
              <a:gd name="connsiteY5" fmla="*/ 3108649 h 3207787"/>
              <a:gd name="connsiteX6" fmla="*/ 3940607 w 7725765"/>
              <a:gd name="connsiteY6" fmla="*/ 2986234 h 3207787"/>
              <a:gd name="connsiteX7" fmla="*/ 3874110 w 7725765"/>
              <a:gd name="connsiteY7" fmla="*/ 2937096 h 3207787"/>
              <a:gd name="connsiteX8" fmla="*/ 3807613 w 7725765"/>
              <a:gd name="connsiteY8" fmla="*/ 2986234 h 3207787"/>
              <a:gd name="connsiteX9" fmla="*/ 3807613 w 7725765"/>
              <a:gd name="connsiteY9" fmla="*/ 3109511 h 3207787"/>
              <a:gd name="connsiteX10" fmla="*/ 3709162 w 7725765"/>
              <a:gd name="connsiteY10" fmla="*/ 3207788 h 3207787"/>
              <a:gd name="connsiteX11" fmla="*/ 98450 w 7725765"/>
              <a:gd name="connsiteY11" fmla="*/ 3207788 h 3207787"/>
              <a:gd name="connsiteX12" fmla="*/ 0 w 7725765"/>
              <a:gd name="connsiteY12" fmla="*/ 3109511 h 3207787"/>
              <a:gd name="connsiteX13" fmla="*/ 0 w 7725765"/>
              <a:gd name="connsiteY13" fmla="*/ 99139 h 3207787"/>
              <a:gd name="connsiteX14" fmla="*/ 98450 w 7725765"/>
              <a:gd name="connsiteY14" fmla="*/ 862 h 3207787"/>
              <a:gd name="connsiteX15" fmla="*/ 3710026 w 7725765"/>
              <a:gd name="connsiteY15" fmla="*/ 862 h 3207787"/>
              <a:gd name="connsiteX16" fmla="*/ 3808476 w 7725765"/>
              <a:gd name="connsiteY16" fmla="*/ 99139 h 3207787"/>
              <a:gd name="connsiteX17" fmla="*/ 3808476 w 7725765"/>
              <a:gd name="connsiteY17" fmla="*/ 221554 h 3207787"/>
              <a:gd name="connsiteX18" fmla="*/ 3874973 w 7725765"/>
              <a:gd name="connsiteY18" fmla="*/ 270692 h 3207787"/>
              <a:gd name="connsiteX19" fmla="*/ 3941471 w 7725765"/>
              <a:gd name="connsiteY19" fmla="*/ 221554 h 3207787"/>
              <a:gd name="connsiteX20" fmla="*/ 3941471 w 7725765"/>
              <a:gd name="connsiteY20" fmla="*/ 99139 h 3207787"/>
              <a:gd name="connsiteX21" fmla="*/ 4039921 w 7725765"/>
              <a:gd name="connsiteY21" fmla="*/ 862 h 3207787"/>
              <a:gd name="connsiteX22" fmla="*/ 7628179 w 7725765"/>
              <a:gd name="connsiteY22" fmla="*/ 862 h 320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25765" h="3207787">
                <a:moveTo>
                  <a:pt x="7627316" y="0"/>
                </a:moveTo>
                <a:cubicBezTo>
                  <a:pt x="7681722" y="0"/>
                  <a:pt x="7725766" y="43966"/>
                  <a:pt x="7725766" y="98277"/>
                </a:cubicBezTo>
                <a:lnTo>
                  <a:pt x="7725766" y="3108649"/>
                </a:lnTo>
                <a:cubicBezTo>
                  <a:pt x="7725766" y="3162960"/>
                  <a:pt x="7681722" y="3206926"/>
                  <a:pt x="7627316" y="3206926"/>
                </a:cubicBezTo>
                <a:lnTo>
                  <a:pt x="4039057" y="3206926"/>
                </a:lnTo>
                <a:cubicBezTo>
                  <a:pt x="3984651" y="3206926"/>
                  <a:pt x="3940607" y="3162960"/>
                  <a:pt x="3940607" y="3108649"/>
                </a:cubicBezTo>
                <a:lnTo>
                  <a:pt x="3940607" y="2986234"/>
                </a:lnTo>
                <a:cubicBezTo>
                  <a:pt x="3940607" y="2959509"/>
                  <a:pt x="3901745" y="2937096"/>
                  <a:pt x="3874110" y="2937096"/>
                </a:cubicBezTo>
                <a:cubicBezTo>
                  <a:pt x="3846475" y="2937096"/>
                  <a:pt x="3807613" y="2958648"/>
                  <a:pt x="3807613" y="2986234"/>
                </a:cubicBezTo>
                <a:lnTo>
                  <a:pt x="3807613" y="3109511"/>
                </a:lnTo>
                <a:cubicBezTo>
                  <a:pt x="3807613" y="3163822"/>
                  <a:pt x="3763569" y="3207788"/>
                  <a:pt x="3709162" y="3207788"/>
                </a:cubicBezTo>
                <a:lnTo>
                  <a:pt x="98450" y="3207788"/>
                </a:lnTo>
                <a:cubicBezTo>
                  <a:pt x="44044" y="3207788"/>
                  <a:pt x="0" y="3163822"/>
                  <a:pt x="0" y="3109511"/>
                </a:cubicBezTo>
                <a:lnTo>
                  <a:pt x="0" y="99139"/>
                </a:lnTo>
                <a:cubicBezTo>
                  <a:pt x="0" y="44828"/>
                  <a:pt x="44044" y="862"/>
                  <a:pt x="98450" y="862"/>
                </a:cubicBezTo>
                <a:lnTo>
                  <a:pt x="3710026" y="862"/>
                </a:lnTo>
                <a:cubicBezTo>
                  <a:pt x="3764433" y="862"/>
                  <a:pt x="3808476" y="44828"/>
                  <a:pt x="3808476" y="99139"/>
                </a:cubicBezTo>
                <a:lnTo>
                  <a:pt x="3808476" y="221554"/>
                </a:lnTo>
                <a:cubicBezTo>
                  <a:pt x="3808476" y="248278"/>
                  <a:pt x="3847338" y="270692"/>
                  <a:pt x="3874973" y="270692"/>
                </a:cubicBezTo>
                <a:cubicBezTo>
                  <a:pt x="3902609" y="270692"/>
                  <a:pt x="3941471" y="249140"/>
                  <a:pt x="3941471" y="221554"/>
                </a:cubicBezTo>
                <a:lnTo>
                  <a:pt x="3941471" y="99139"/>
                </a:lnTo>
                <a:cubicBezTo>
                  <a:pt x="3941471" y="44828"/>
                  <a:pt x="3985514" y="862"/>
                  <a:pt x="4039921" y="862"/>
                </a:cubicBezTo>
                <a:cubicBezTo>
                  <a:pt x="4040785" y="862"/>
                  <a:pt x="7628179" y="862"/>
                  <a:pt x="7628179" y="862"/>
                </a:cubicBezTo>
                <a:close/>
              </a:path>
            </a:pathLst>
          </a:custGeom>
          <a:solidFill>
            <a:schemeClr val="bg2"/>
          </a:solidFill>
          <a:ln w="0" cap="flat">
            <a:solidFill>
              <a:schemeClr val="accent1">
                <a:shade val="15000"/>
                <a:alpha val="20000"/>
              </a:schemeClr>
            </a:solidFill>
            <a:prstDash val="solid"/>
            <a:miter/>
          </a:ln>
        </p:spPr>
        <p:txBody>
          <a:bodyPr rtlCol="0" anchor="ctr"/>
          <a:lstStyle/>
          <a:p>
            <a:endParaRPr lang="en-US"/>
          </a:p>
        </p:txBody>
      </p:sp>
      <p:grpSp>
        <p:nvGrpSpPr>
          <p:cNvPr id="66" name="Group 65">
            <a:extLst>
              <a:ext uri="{FF2B5EF4-FFF2-40B4-BE49-F238E27FC236}">
                <a16:creationId xmlns:a16="http://schemas.microsoft.com/office/drawing/2014/main" id="{4FDA338D-BD89-A054-B4BD-50B9741E9355}"/>
              </a:ext>
            </a:extLst>
          </p:cNvPr>
          <p:cNvGrpSpPr/>
          <p:nvPr/>
        </p:nvGrpSpPr>
        <p:grpSpPr>
          <a:xfrm>
            <a:off x="8385017" y="1538937"/>
            <a:ext cx="2756664" cy="3890755"/>
            <a:chOff x="8385017" y="1538937"/>
            <a:chExt cx="2756664" cy="3890755"/>
          </a:xfrm>
        </p:grpSpPr>
        <p:grpSp>
          <p:nvGrpSpPr>
            <p:cNvPr id="60" name="Group 59">
              <a:extLst>
                <a:ext uri="{FF2B5EF4-FFF2-40B4-BE49-F238E27FC236}">
                  <a16:creationId xmlns:a16="http://schemas.microsoft.com/office/drawing/2014/main" id="{CF39BB25-CE51-ABE6-7BA3-9B46612DA7AA}"/>
                </a:ext>
              </a:extLst>
            </p:cNvPr>
            <p:cNvGrpSpPr/>
            <p:nvPr/>
          </p:nvGrpSpPr>
          <p:grpSpPr>
            <a:xfrm>
              <a:off x="8794772" y="1538937"/>
              <a:ext cx="2090359" cy="2088486"/>
              <a:chOff x="8794772" y="1538937"/>
              <a:chExt cx="2090359" cy="2088486"/>
            </a:xfrm>
          </p:grpSpPr>
          <p:grpSp>
            <p:nvGrpSpPr>
              <p:cNvPr id="17" name="Group 16">
                <a:extLst>
                  <a:ext uri="{FF2B5EF4-FFF2-40B4-BE49-F238E27FC236}">
                    <a16:creationId xmlns:a16="http://schemas.microsoft.com/office/drawing/2014/main" id="{D0B5A9B1-F050-D4F6-C2A0-2C43762BF021}"/>
                  </a:ext>
                </a:extLst>
              </p:cNvPr>
              <p:cNvGrpSpPr/>
              <p:nvPr/>
            </p:nvGrpSpPr>
            <p:grpSpPr>
              <a:xfrm>
                <a:off x="8794772" y="1538937"/>
                <a:ext cx="2090359" cy="2088486"/>
                <a:chOff x="8611564" y="2257062"/>
                <a:chExt cx="2007163" cy="2007163"/>
              </a:xfrm>
            </p:grpSpPr>
            <p:sp>
              <p:nvSpPr>
                <p:cNvPr id="18" name="Oval 17">
                  <a:extLst>
                    <a:ext uri="{FF2B5EF4-FFF2-40B4-BE49-F238E27FC236}">
                      <a16:creationId xmlns:a16="http://schemas.microsoft.com/office/drawing/2014/main" id="{E7A56F8C-C95F-E06F-9093-7ACFD964EECF}"/>
                    </a:ext>
                  </a:extLst>
                </p:cNvPr>
                <p:cNvSpPr/>
                <p:nvPr/>
              </p:nvSpPr>
              <p:spPr>
                <a:xfrm>
                  <a:off x="8611564" y="2257062"/>
                  <a:ext cx="2007163" cy="2007163"/>
                </a:xfrm>
                <a:prstGeom prst="ellipse">
                  <a:avLst/>
                </a:prstGeom>
                <a:solidFill>
                  <a:schemeClr val="accent5">
                    <a:lumMod val="75000"/>
                    <a:alpha val="49804"/>
                  </a:schemeClr>
                </a:solidFill>
                <a:ln w="254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Oval 18">
                  <a:extLst>
                    <a:ext uri="{FF2B5EF4-FFF2-40B4-BE49-F238E27FC236}">
                      <a16:creationId xmlns:a16="http://schemas.microsoft.com/office/drawing/2014/main" id="{A582EB14-6742-9996-ACCC-4404A88E0859}"/>
                    </a:ext>
                  </a:extLst>
                </p:cNvPr>
                <p:cNvSpPr/>
                <p:nvPr/>
              </p:nvSpPr>
              <p:spPr>
                <a:xfrm>
                  <a:off x="8754441" y="2409462"/>
                  <a:ext cx="1702364" cy="1702362"/>
                </a:xfrm>
                <a:prstGeom prst="ellipse">
                  <a:avLst/>
                </a:prstGeom>
                <a:solidFill>
                  <a:schemeClr val="bg1"/>
                </a:solidFill>
                <a:ln w="127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FA23BA28-D1D0-149D-20CF-8AFC05EFBDCA}"/>
                  </a:ext>
                </a:extLst>
              </p:cNvPr>
              <p:cNvPicPr>
                <a:picLocks noChangeAspect="1"/>
              </p:cNvPicPr>
              <p:nvPr/>
            </p:nvPicPr>
            <p:blipFill>
              <a:blip r:embed="rId3"/>
              <a:srcRect/>
              <a:stretch/>
            </p:blipFill>
            <p:spPr>
              <a:xfrm>
                <a:off x="8994131" y="1737360"/>
                <a:ext cx="1691641" cy="1691640"/>
              </a:xfrm>
              <a:prstGeom prst="rect">
                <a:avLst/>
              </a:prstGeom>
            </p:spPr>
          </p:pic>
        </p:grpSp>
        <p:grpSp>
          <p:nvGrpSpPr>
            <p:cNvPr id="63" name="Group 62">
              <a:extLst>
                <a:ext uri="{FF2B5EF4-FFF2-40B4-BE49-F238E27FC236}">
                  <a16:creationId xmlns:a16="http://schemas.microsoft.com/office/drawing/2014/main" id="{9507378C-C58C-7559-874B-E51D92D44D4A}"/>
                </a:ext>
              </a:extLst>
            </p:cNvPr>
            <p:cNvGrpSpPr/>
            <p:nvPr/>
          </p:nvGrpSpPr>
          <p:grpSpPr>
            <a:xfrm>
              <a:off x="8385017" y="4021871"/>
              <a:ext cx="2756664" cy="1407821"/>
              <a:chOff x="8385017" y="4021871"/>
              <a:chExt cx="2756664" cy="1407821"/>
            </a:xfrm>
          </p:grpSpPr>
          <p:sp>
            <p:nvSpPr>
              <p:cNvPr id="48" name="TextBox 47">
                <a:extLst>
                  <a:ext uri="{FF2B5EF4-FFF2-40B4-BE49-F238E27FC236}">
                    <a16:creationId xmlns:a16="http://schemas.microsoft.com/office/drawing/2014/main" id="{27D1A8C9-B48E-BE39-EDDA-4691D9EF197E}"/>
                  </a:ext>
                </a:extLst>
              </p:cNvPr>
              <p:cNvSpPr txBox="1"/>
              <p:nvPr/>
            </p:nvSpPr>
            <p:spPr>
              <a:xfrm>
                <a:off x="8936185"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Small Model</a:t>
                </a:r>
              </a:p>
            </p:txBody>
          </p:sp>
          <p:sp>
            <p:nvSpPr>
              <p:cNvPr id="50" name="TextBox 49">
                <a:extLst>
                  <a:ext uri="{FF2B5EF4-FFF2-40B4-BE49-F238E27FC236}">
                    <a16:creationId xmlns:a16="http://schemas.microsoft.com/office/drawing/2014/main" id="{F4851BAC-B7CE-4419-8982-B318A0E68459}"/>
                  </a:ext>
                </a:extLst>
              </p:cNvPr>
              <p:cNvSpPr txBox="1"/>
              <p:nvPr/>
            </p:nvSpPr>
            <p:spPr>
              <a:xfrm>
                <a:off x="8385017" y="4844917"/>
                <a:ext cx="275666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Inaccurate</a:t>
                </a:r>
              </a:p>
            </p:txBody>
          </p:sp>
          <p:cxnSp>
            <p:nvCxnSpPr>
              <p:cNvPr id="51" name="Straight Connector 50">
                <a:extLst>
                  <a:ext uri="{FF2B5EF4-FFF2-40B4-BE49-F238E27FC236}">
                    <a16:creationId xmlns:a16="http://schemas.microsoft.com/office/drawing/2014/main" id="{3011E816-2487-3D4B-2722-066B7909972B}"/>
                  </a:ext>
                </a:extLst>
              </p:cNvPr>
              <p:cNvCxnSpPr>
                <a:cxnSpLocks/>
              </p:cNvCxnSpPr>
              <p:nvPr/>
            </p:nvCxnSpPr>
            <p:spPr>
              <a:xfrm>
                <a:off x="8660601" y="4665960"/>
                <a:ext cx="248108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95825A38-4087-997D-6D2D-AF7CABF2D261}"/>
                  </a:ext>
                </a:extLst>
              </p:cNvPr>
              <p:cNvSpPr txBox="1"/>
              <p:nvPr/>
            </p:nvSpPr>
            <p:spPr>
              <a:xfrm>
                <a:off x="8538220"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56" name="TextBox 55">
                <a:extLst>
                  <a:ext uri="{FF2B5EF4-FFF2-40B4-BE49-F238E27FC236}">
                    <a16:creationId xmlns:a16="http://schemas.microsoft.com/office/drawing/2014/main" id="{F914521E-AC17-A1A5-DA30-95EA4ACB8AF1}"/>
                  </a:ext>
                </a:extLst>
              </p:cNvPr>
              <p:cNvSpPr txBox="1"/>
              <p:nvPr/>
            </p:nvSpPr>
            <p:spPr>
              <a:xfrm>
                <a:off x="8936185" y="4287685"/>
                <a:ext cx="213890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65" name="Group 64">
            <a:extLst>
              <a:ext uri="{FF2B5EF4-FFF2-40B4-BE49-F238E27FC236}">
                <a16:creationId xmlns:a16="http://schemas.microsoft.com/office/drawing/2014/main" id="{4D491187-AE6B-CBB1-0B0A-E5DABCE5BEB5}"/>
              </a:ext>
            </a:extLst>
          </p:cNvPr>
          <p:cNvGrpSpPr/>
          <p:nvPr/>
        </p:nvGrpSpPr>
        <p:grpSpPr>
          <a:xfrm>
            <a:off x="4664514" y="1538937"/>
            <a:ext cx="2731324" cy="3890755"/>
            <a:chOff x="4653258" y="1538937"/>
            <a:chExt cx="2731324" cy="3890755"/>
          </a:xfrm>
        </p:grpSpPr>
        <p:grpSp>
          <p:nvGrpSpPr>
            <p:cNvPr id="59" name="Group 58">
              <a:extLst>
                <a:ext uri="{FF2B5EF4-FFF2-40B4-BE49-F238E27FC236}">
                  <a16:creationId xmlns:a16="http://schemas.microsoft.com/office/drawing/2014/main" id="{4E33071D-D21F-B55D-EF98-A1E1A17D567E}"/>
                </a:ext>
              </a:extLst>
            </p:cNvPr>
            <p:cNvGrpSpPr/>
            <p:nvPr/>
          </p:nvGrpSpPr>
          <p:grpSpPr>
            <a:xfrm>
              <a:off x="5051279" y="1538937"/>
              <a:ext cx="2088486" cy="2088486"/>
              <a:chOff x="5051279" y="1538937"/>
              <a:chExt cx="2088486" cy="2088486"/>
            </a:xfrm>
          </p:grpSpPr>
          <p:grpSp>
            <p:nvGrpSpPr>
              <p:cNvPr id="14" name="Group 13">
                <a:extLst>
                  <a:ext uri="{FF2B5EF4-FFF2-40B4-BE49-F238E27FC236}">
                    <a16:creationId xmlns:a16="http://schemas.microsoft.com/office/drawing/2014/main" id="{069A4523-F8CA-50CE-06B1-396C1BD7196F}"/>
                  </a:ext>
                </a:extLst>
              </p:cNvPr>
              <p:cNvGrpSpPr/>
              <p:nvPr/>
            </p:nvGrpSpPr>
            <p:grpSpPr>
              <a:xfrm>
                <a:off x="5051279" y="1538937"/>
                <a:ext cx="2088486" cy="2088486"/>
                <a:chOff x="6030410" y="2257062"/>
                <a:chExt cx="2007163" cy="2007163"/>
              </a:xfrm>
            </p:grpSpPr>
            <p:sp>
              <p:nvSpPr>
                <p:cNvPr id="15" name="Oval 14">
                  <a:extLst>
                    <a:ext uri="{FF2B5EF4-FFF2-40B4-BE49-F238E27FC236}">
                      <a16:creationId xmlns:a16="http://schemas.microsoft.com/office/drawing/2014/main" id="{6D10811A-7813-B28D-84D4-31DA5D748CA7}"/>
                    </a:ext>
                  </a:extLst>
                </p:cNvPr>
                <p:cNvSpPr/>
                <p:nvPr/>
              </p:nvSpPr>
              <p:spPr>
                <a:xfrm>
                  <a:off x="6030410" y="2257062"/>
                  <a:ext cx="2007163" cy="2007163"/>
                </a:xfrm>
                <a:prstGeom prst="ellipse">
                  <a:avLst/>
                </a:prstGeom>
                <a:solidFill>
                  <a:srgbClr val="FF8228">
                    <a:alpha val="49804"/>
                  </a:srgbClr>
                </a:solidFill>
                <a:ln w="254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5B7CB6B-73FD-E889-D7A5-29F300ADD45D}"/>
                    </a:ext>
                  </a:extLst>
                </p:cNvPr>
                <p:cNvSpPr/>
                <p:nvPr/>
              </p:nvSpPr>
              <p:spPr>
                <a:xfrm>
                  <a:off x="6182809" y="2409462"/>
                  <a:ext cx="1702364" cy="1702362"/>
                </a:xfrm>
                <a:prstGeom prst="ellipse">
                  <a:avLst/>
                </a:prstGeom>
                <a:solidFill>
                  <a:schemeClr val="bg1"/>
                </a:solidFill>
                <a:ln w="12700">
                  <a:solidFill>
                    <a:srgbClr val="FF82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F5B9535A-F670-6A2D-78A6-37A0F2EDABBD}"/>
                  </a:ext>
                </a:extLst>
              </p:cNvPr>
              <p:cNvPicPr>
                <a:picLocks noChangeAspect="1"/>
              </p:cNvPicPr>
              <p:nvPr/>
            </p:nvPicPr>
            <p:blipFill>
              <a:blip r:embed="rId4"/>
              <a:srcRect/>
              <a:stretch/>
            </p:blipFill>
            <p:spPr>
              <a:xfrm>
                <a:off x="5249702" y="1737360"/>
                <a:ext cx="1691640" cy="1691640"/>
              </a:xfrm>
              <a:prstGeom prst="rect">
                <a:avLst/>
              </a:prstGeom>
            </p:spPr>
          </p:pic>
        </p:grpSp>
        <p:grpSp>
          <p:nvGrpSpPr>
            <p:cNvPr id="62" name="Group 61">
              <a:extLst>
                <a:ext uri="{FF2B5EF4-FFF2-40B4-BE49-F238E27FC236}">
                  <a16:creationId xmlns:a16="http://schemas.microsoft.com/office/drawing/2014/main" id="{27303376-A84E-CD72-714F-92A95A0D6908}"/>
                </a:ext>
              </a:extLst>
            </p:cNvPr>
            <p:cNvGrpSpPr/>
            <p:nvPr/>
          </p:nvGrpSpPr>
          <p:grpSpPr>
            <a:xfrm>
              <a:off x="4653258" y="4021871"/>
              <a:ext cx="2731324" cy="1407821"/>
              <a:chOff x="4653258" y="4021871"/>
              <a:chExt cx="2731324" cy="1407821"/>
            </a:xfrm>
          </p:grpSpPr>
          <p:sp>
            <p:nvSpPr>
              <p:cNvPr id="42" name="TextBox 41">
                <a:extLst>
                  <a:ext uri="{FF2B5EF4-FFF2-40B4-BE49-F238E27FC236}">
                    <a16:creationId xmlns:a16="http://schemas.microsoft.com/office/drawing/2014/main" id="{4E799C33-8835-F3EB-11A2-8EF6D3A066DC}"/>
                  </a:ext>
                </a:extLst>
              </p:cNvPr>
              <p:cNvSpPr txBox="1"/>
              <p:nvPr/>
            </p:nvSpPr>
            <p:spPr>
              <a:xfrm>
                <a:off x="5191756"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44" name="TextBox 43">
                <a:extLst>
                  <a:ext uri="{FF2B5EF4-FFF2-40B4-BE49-F238E27FC236}">
                    <a16:creationId xmlns:a16="http://schemas.microsoft.com/office/drawing/2014/main" id="{72991A11-47A7-3FA8-6F58-2A8BE0DD56BF}"/>
                  </a:ext>
                </a:extLst>
              </p:cNvPr>
              <p:cNvSpPr txBox="1"/>
              <p:nvPr/>
            </p:nvSpPr>
            <p:spPr>
              <a:xfrm>
                <a:off x="4653258" y="4844917"/>
                <a:ext cx="2731324" cy="584775"/>
              </a:xfrm>
              <a:prstGeom prst="rect">
                <a:avLst/>
              </a:prstGeom>
              <a:noFill/>
            </p:spPr>
            <p:txBody>
              <a:bodyPr wrap="square" lIns="91440" tIns="45720" rIns="91440" bIns="45720" rtlCol="0" anchor="t">
                <a:spAutoFit/>
              </a:bodyPr>
              <a:lstStyle/>
              <a:p>
                <a:pPr algn="ctr"/>
                <a:r>
                  <a:rPr lang="en-US" sz="1600" b="1" dirty="0">
                    <a:latin typeface="Spezia" pitchFamily="2" charset="77"/>
                    <a:cs typeface="Spezia" pitchFamily="2" charset="77"/>
                  </a:rPr>
                  <a:t>Affordable </a:t>
                </a:r>
              </a:p>
              <a:p>
                <a:pPr algn="ctr"/>
                <a:r>
                  <a:rPr lang="en-US" sz="1600" b="1" dirty="0">
                    <a:latin typeface="Spezia" pitchFamily="2" charset="77"/>
                    <a:cs typeface="Spezia" pitchFamily="2" charset="77"/>
                  </a:rPr>
                  <a:t>but Unusable</a:t>
                </a:r>
                <a:endParaRPr lang="en-US" sz="1600" dirty="0">
                  <a:latin typeface="Spezia" pitchFamily="2" charset="77"/>
                  <a:cs typeface="Spezia" pitchFamily="2" charset="77"/>
                </a:endParaRPr>
              </a:p>
            </p:txBody>
          </p:sp>
          <p:cxnSp>
            <p:nvCxnSpPr>
              <p:cNvPr id="45" name="Straight Connector 44">
                <a:extLst>
                  <a:ext uri="{FF2B5EF4-FFF2-40B4-BE49-F238E27FC236}">
                    <a16:creationId xmlns:a16="http://schemas.microsoft.com/office/drawing/2014/main" id="{1BB0DE22-A51A-3652-0C2F-DF3EEF193D9A}"/>
                  </a:ext>
                </a:extLst>
              </p:cNvPr>
              <p:cNvCxnSpPr>
                <a:cxnSpLocks/>
              </p:cNvCxnSpPr>
              <p:nvPr/>
            </p:nvCxnSpPr>
            <p:spPr>
              <a:xfrm flipV="1">
                <a:off x="4916172" y="4637425"/>
                <a:ext cx="2468410" cy="28535"/>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BC06BBE6-22AB-0978-EA56-BDB040EDA477}"/>
                  </a:ext>
                </a:extLst>
              </p:cNvPr>
              <p:cNvSpPr txBox="1"/>
              <p:nvPr/>
            </p:nvSpPr>
            <p:spPr>
              <a:xfrm>
                <a:off x="4793791"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sp>
            <p:nvSpPr>
              <p:cNvPr id="57" name="TextBox 56">
                <a:extLst>
                  <a:ext uri="{FF2B5EF4-FFF2-40B4-BE49-F238E27FC236}">
                    <a16:creationId xmlns:a16="http://schemas.microsoft.com/office/drawing/2014/main" id="{C8948671-8906-3F67-86A5-5AF2D5F7DA25}"/>
                  </a:ext>
                </a:extLst>
              </p:cNvPr>
              <p:cNvSpPr txBox="1"/>
              <p:nvPr/>
            </p:nvSpPr>
            <p:spPr>
              <a:xfrm>
                <a:off x="5191756" y="4287685"/>
                <a:ext cx="219282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Limited Infrastructure </a:t>
                </a:r>
              </a:p>
            </p:txBody>
          </p:sp>
        </p:grpSp>
      </p:grpSp>
      <p:grpSp>
        <p:nvGrpSpPr>
          <p:cNvPr id="64" name="Group 63">
            <a:extLst>
              <a:ext uri="{FF2B5EF4-FFF2-40B4-BE49-F238E27FC236}">
                <a16:creationId xmlns:a16="http://schemas.microsoft.com/office/drawing/2014/main" id="{F9163320-0E21-E3DC-F87B-B759EEDC8FFB}"/>
              </a:ext>
            </a:extLst>
          </p:cNvPr>
          <p:cNvGrpSpPr/>
          <p:nvPr/>
        </p:nvGrpSpPr>
        <p:grpSpPr>
          <a:xfrm>
            <a:off x="1071874" y="1538937"/>
            <a:ext cx="2603461" cy="3890755"/>
            <a:chOff x="1071874" y="1538937"/>
            <a:chExt cx="2603461" cy="3890755"/>
          </a:xfrm>
        </p:grpSpPr>
        <p:grpSp>
          <p:nvGrpSpPr>
            <p:cNvPr id="58" name="Group 57">
              <a:extLst>
                <a:ext uri="{FF2B5EF4-FFF2-40B4-BE49-F238E27FC236}">
                  <a16:creationId xmlns:a16="http://schemas.microsoft.com/office/drawing/2014/main" id="{223105DB-1195-85CC-5D70-8A7E8FD601DE}"/>
                </a:ext>
              </a:extLst>
            </p:cNvPr>
            <p:cNvGrpSpPr/>
            <p:nvPr/>
          </p:nvGrpSpPr>
          <p:grpSpPr>
            <a:xfrm>
              <a:off x="1308096" y="1538937"/>
              <a:ext cx="2088486" cy="2088486"/>
              <a:chOff x="1308096" y="1538937"/>
              <a:chExt cx="2088486" cy="2088486"/>
            </a:xfrm>
          </p:grpSpPr>
          <p:grpSp>
            <p:nvGrpSpPr>
              <p:cNvPr id="11" name="Group 10">
                <a:extLst>
                  <a:ext uri="{FF2B5EF4-FFF2-40B4-BE49-F238E27FC236}">
                    <a16:creationId xmlns:a16="http://schemas.microsoft.com/office/drawing/2014/main" id="{1300BA11-F30F-53FF-8E39-EB4B10189479}"/>
                  </a:ext>
                </a:extLst>
              </p:cNvPr>
              <p:cNvGrpSpPr/>
              <p:nvPr/>
            </p:nvGrpSpPr>
            <p:grpSpPr>
              <a:xfrm>
                <a:off x="1308096" y="1538937"/>
                <a:ext cx="2088486" cy="2088486"/>
                <a:chOff x="3657600" y="2257062"/>
                <a:chExt cx="2007163" cy="2007163"/>
              </a:xfrm>
            </p:grpSpPr>
            <p:sp>
              <p:nvSpPr>
                <p:cNvPr id="12" name="Oval 11">
                  <a:extLst>
                    <a:ext uri="{FF2B5EF4-FFF2-40B4-BE49-F238E27FC236}">
                      <a16:creationId xmlns:a16="http://schemas.microsoft.com/office/drawing/2014/main" id="{4BECD504-B6AC-F879-B53A-E101FE6BAA45}"/>
                    </a:ext>
                  </a:extLst>
                </p:cNvPr>
                <p:cNvSpPr/>
                <p:nvPr/>
              </p:nvSpPr>
              <p:spPr>
                <a:xfrm>
                  <a:off x="3657600" y="2257062"/>
                  <a:ext cx="2007163" cy="2007163"/>
                </a:xfrm>
                <a:prstGeom prst="ellipse">
                  <a:avLst/>
                </a:prstGeom>
                <a:solidFill>
                  <a:srgbClr val="FFC93F">
                    <a:alpha val="49804"/>
                  </a:srgbClr>
                </a:solidFill>
                <a:ln w="254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A57F98-0089-CBD4-1906-E58321961730}"/>
                    </a:ext>
                  </a:extLst>
                </p:cNvPr>
                <p:cNvSpPr/>
                <p:nvPr/>
              </p:nvSpPr>
              <p:spPr>
                <a:xfrm>
                  <a:off x="3809999" y="2409462"/>
                  <a:ext cx="1702364" cy="1702362"/>
                </a:xfrm>
                <a:prstGeom prst="ellipse">
                  <a:avLst/>
                </a:prstGeom>
                <a:solidFill>
                  <a:schemeClr val="bg1"/>
                </a:solidFill>
                <a:ln w="12700">
                  <a:solidFill>
                    <a:srgbClr val="FFC9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ircle with a sign on it&#10;&#10;Description automatically generated with medium confidence">
                <a:extLst>
                  <a:ext uri="{FF2B5EF4-FFF2-40B4-BE49-F238E27FC236}">
                    <a16:creationId xmlns:a16="http://schemas.microsoft.com/office/drawing/2014/main" id="{BA1DCAEA-181E-0DEF-EFE1-881FFD46FA1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1506518" y="1737360"/>
                <a:ext cx="1691642" cy="1691640"/>
              </a:xfrm>
              <a:prstGeom prst="rect">
                <a:avLst/>
              </a:prstGeom>
            </p:spPr>
          </p:pic>
        </p:grpSp>
        <p:grpSp>
          <p:nvGrpSpPr>
            <p:cNvPr id="61" name="Group 60">
              <a:extLst>
                <a:ext uri="{FF2B5EF4-FFF2-40B4-BE49-F238E27FC236}">
                  <a16:creationId xmlns:a16="http://schemas.microsoft.com/office/drawing/2014/main" id="{DD2D3AA5-4CC9-DB29-6A90-F1326E9E120C}"/>
                </a:ext>
              </a:extLst>
            </p:cNvPr>
            <p:cNvGrpSpPr/>
            <p:nvPr/>
          </p:nvGrpSpPr>
          <p:grpSpPr>
            <a:xfrm>
              <a:off x="1071874" y="4021871"/>
              <a:ext cx="2603461" cy="1407821"/>
              <a:chOff x="1071874" y="4021871"/>
              <a:chExt cx="2603461" cy="1407821"/>
            </a:xfrm>
          </p:grpSpPr>
          <p:sp>
            <p:nvSpPr>
              <p:cNvPr id="27" name="TextBox 26">
                <a:extLst>
                  <a:ext uri="{FF2B5EF4-FFF2-40B4-BE49-F238E27FC236}">
                    <a16:creationId xmlns:a16="http://schemas.microsoft.com/office/drawing/2014/main" id="{A0303146-23AC-2787-8917-1847B97D054D}"/>
                  </a:ext>
                </a:extLst>
              </p:cNvPr>
              <p:cNvSpPr txBox="1"/>
              <p:nvPr/>
            </p:nvSpPr>
            <p:spPr>
              <a:xfrm>
                <a:off x="1469839" y="4021871"/>
                <a:ext cx="1375168"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Large Model </a:t>
                </a:r>
              </a:p>
            </p:txBody>
          </p:sp>
          <p:sp>
            <p:nvSpPr>
              <p:cNvPr id="28" name="TextBox 27">
                <a:extLst>
                  <a:ext uri="{FF2B5EF4-FFF2-40B4-BE49-F238E27FC236}">
                    <a16:creationId xmlns:a16="http://schemas.microsoft.com/office/drawing/2014/main" id="{CD74BFB9-4811-2E05-B1B7-F86800C61DE2}"/>
                  </a:ext>
                </a:extLst>
              </p:cNvPr>
              <p:cNvSpPr txBox="1"/>
              <p:nvPr/>
            </p:nvSpPr>
            <p:spPr>
              <a:xfrm>
                <a:off x="1469839" y="4329648"/>
                <a:ext cx="2205496" cy="307777"/>
              </a:xfrm>
              <a:prstGeom prst="rect">
                <a:avLst/>
              </a:prstGeom>
              <a:noFill/>
            </p:spPr>
            <p:txBody>
              <a:bodyPr wrap="square" lIns="91440" tIns="45720" rIns="91440" bIns="45720" rtlCol="0" anchor="t">
                <a:spAutoFit/>
              </a:bodyPr>
              <a:lstStyle/>
              <a:p>
                <a:r>
                  <a:rPr lang="en-US" sz="1400" b="1" dirty="0">
                    <a:latin typeface="Spezia" pitchFamily="2" charset="77"/>
                    <a:cs typeface="Spezia" pitchFamily="2" charset="77"/>
                  </a:rPr>
                  <a:t>Scaled Infrastructure </a:t>
                </a:r>
              </a:p>
            </p:txBody>
          </p:sp>
          <p:sp>
            <p:nvSpPr>
              <p:cNvPr id="29" name="TextBox 28">
                <a:extLst>
                  <a:ext uri="{FF2B5EF4-FFF2-40B4-BE49-F238E27FC236}">
                    <a16:creationId xmlns:a16="http://schemas.microsoft.com/office/drawing/2014/main" id="{6696585E-34B6-093A-BB63-696AFD407E57}"/>
                  </a:ext>
                </a:extLst>
              </p:cNvPr>
              <p:cNvSpPr txBox="1"/>
              <p:nvPr/>
            </p:nvSpPr>
            <p:spPr>
              <a:xfrm>
                <a:off x="1116909" y="4844917"/>
                <a:ext cx="2360188" cy="584775"/>
              </a:xfrm>
              <a:prstGeom prst="rect">
                <a:avLst/>
              </a:prstGeom>
              <a:noFill/>
            </p:spPr>
            <p:txBody>
              <a:bodyPr wrap="square" lIns="91440" tIns="45720" rIns="91440" bIns="45720" rtlCol="0" anchor="t">
                <a:spAutoFit/>
              </a:bodyPr>
              <a:lstStyle/>
              <a:p>
                <a:pPr algn="ctr"/>
                <a:r>
                  <a:rPr lang="en-US" sz="1600" dirty="0">
                    <a:latin typeface="Spezia Medium" pitchFamily="2" charset="77"/>
                    <a:cs typeface="Spezia Medium" pitchFamily="2" charset="77"/>
                  </a:rPr>
                  <a:t>Performant </a:t>
                </a:r>
              </a:p>
              <a:p>
                <a:pPr algn="ctr"/>
                <a:r>
                  <a:rPr lang="en-US" sz="1600" dirty="0">
                    <a:latin typeface="Spezia Medium" pitchFamily="2" charset="77"/>
                    <a:cs typeface="Spezia Medium" pitchFamily="2" charset="77"/>
                  </a:rPr>
                  <a:t>but Costly</a:t>
                </a:r>
              </a:p>
            </p:txBody>
          </p:sp>
          <p:cxnSp>
            <p:nvCxnSpPr>
              <p:cNvPr id="31" name="Straight Connector 30">
                <a:extLst>
                  <a:ext uri="{FF2B5EF4-FFF2-40B4-BE49-F238E27FC236}">
                    <a16:creationId xmlns:a16="http://schemas.microsoft.com/office/drawing/2014/main" id="{E6C3A6E0-6435-A6CF-0A48-C88F490BD063}"/>
                  </a:ext>
                </a:extLst>
              </p:cNvPr>
              <p:cNvCxnSpPr>
                <a:cxnSpLocks/>
              </p:cNvCxnSpPr>
              <p:nvPr/>
            </p:nvCxnSpPr>
            <p:spPr>
              <a:xfrm>
                <a:off x="1194255" y="4665960"/>
                <a:ext cx="2399550" cy="0"/>
              </a:xfrm>
              <a:prstGeom prst="line">
                <a:avLst/>
              </a:prstGeom>
              <a:ln>
                <a:solidFill>
                  <a:srgbClr val="0E161D"/>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62F338C0-951B-FC00-4296-7A571A232556}"/>
                  </a:ext>
                </a:extLst>
              </p:cNvPr>
              <p:cNvSpPr txBox="1"/>
              <p:nvPr/>
            </p:nvSpPr>
            <p:spPr>
              <a:xfrm>
                <a:off x="1071874" y="4150691"/>
                <a:ext cx="351789" cy="584775"/>
              </a:xfrm>
              <a:prstGeom prst="rect">
                <a:avLst/>
              </a:prstGeom>
              <a:noFill/>
            </p:spPr>
            <p:txBody>
              <a:bodyPr wrap="square" lIns="91440" tIns="45720" rIns="91440" bIns="45720" rtlCol="0" anchor="t">
                <a:spAutoFit/>
              </a:bodyPr>
              <a:lstStyle/>
              <a:p>
                <a:r>
                  <a:rPr lang="en-US" sz="3200" b="1" dirty="0">
                    <a:latin typeface="Spezia" pitchFamily="2" charset="77"/>
                    <a:cs typeface="Spezia" pitchFamily="2" charset="77"/>
                  </a:rPr>
                  <a:t>+</a:t>
                </a:r>
              </a:p>
            </p:txBody>
          </p:sp>
        </p:grpSp>
      </p:grpSp>
    </p:spTree>
    <p:extLst>
      <p:ext uri="{BB962C8B-B14F-4D97-AF65-F5344CB8AC3E}">
        <p14:creationId xmlns:p14="http://schemas.microsoft.com/office/powerpoint/2010/main" val="212823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NM-colors">
      <a:dk1>
        <a:srgbClr val="0E161E"/>
      </a:dk1>
      <a:lt1>
        <a:srgbClr val="FFFFFE"/>
      </a:lt1>
      <a:dk2>
        <a:srgbClr val="F1F4F8"/>
      </a:dk2>
      <a:lt2>
        <a:srgbClr val="0E161E"/>
      </a:lt2>
      <a:accent1>
        <a:srgbClr val="2A8EFC"/>
      </a:accent1>
      <a:accent2>
        <a:srgbClr val="03C782"/>
      </a:accent2>
      <a:accent3>
        <a:srgbClr val="FEC93E"/>
      </a:accent3>
      <a:accent4>
        <a:srgbClr val="FF8228"/>
      </a:accent4>
      <a:accent5>
        <a:srgbClr val="FF396E"/>
      </a:accent5>
      <a:accent6>
        <a:srgbClr val="A855FD"/>
      </a:accent6>
      <a:hlink>
        <a:srgbClr val="1BCCFF"/>
      </a:hlink>
      <a:folHlink>
        <a:srgbClr val="95D8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M-template-2024-v1" id="{3C7DBB04-7D67-1147-A92E-5FC82F81A389}" vid="{7A59895F-DDB7-394D-B671-480081F97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1099</TotalTime>
  <Words>3355</Words>
  <Application>Microsoft Macintosh PowerPoint</Application>
  <PresentationFormat>Widescreen</PresentationFormat>
  <Paragraphs>434</Paragraphs>
  <Slides>22</Slides>
  <Notes>22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Courier New</vt:lpstr>
      <vt:lpstr>Spezia Trial Medium</vt:lpstr>
      <vt:lpstr>Aptos</vt:lpstr>
      <vt:lpstr>Inter</vt:lpstr>
      <vt:lpstr>Spezia Medium</vt:lpstr>
      <vt:lpstr>Spezia Mono Trial Medium</vt:lpstr>
      <vt:lpstr>Arial</vt:lpstr>
      <vt:lpstr>Spezia</vt:lpstr>
      <vt:lpstr>Office Theme</vt:lpstr>
      <vt:lpstr>Sparsify Open-Source LLMs for Accelerated Inference</vt:lpstr>
      <vt:lpstr>The Impact and Cost of LLMs</vt:lpstr>
      <vt:lpstr>Transformative but Costly Customer Support</vt:lpstr>
      <vt:lpstr>Transformative but Costly Customer Support</vt:lpstr>
      <vt:lpstr>Transformative but Costly Customer Support</vt:lpstr>
      <vt:lpstr>Expensive Empowerment for E-Commerce Customers</vt:lpstr>
      <vt:lpstr>Expensive Empowerment for E-Commerce Customers</vt:lpstr>
      <vt:lpstr>Expensive Empowerment for E-Commerce Customers</vt:lpstr>
      <vt:lpstr>No Free Lunch: Deployment Tradeoffs</vt:lpstr>
      <vt:lpstr>Reduce, Reuse, Sparsify</vt:lpstr>
      <vt:lpstr>Reduce, Reuse, Sparsify</vt:lpstr>
      <vt:lpstr>Reduce, Reuse, Sparsify</vt:lpstr>
      <vt:lpstr>LLM Weight Quantization</vt:lpstr>
      <vt:lpstr>Improve Performance with LLM Weight Quantization </vt:lpstr>
      <vt:lpstr>LLM Weight Quantization in Action</vt:lpstr>
      <vt:lpstr>LLM Sparsification - A New State of the Art</vt:lpstr>
      <vt:lpstr>Revamped Performance with LLM Sparsification</vt:lpstr>
      <vt:lpstr>LLM Sparsification in Action</vt:lpstr>
      <vt:lpstr>Key Takeaways</vt:lpstr>
      <vt:lpstr>Next Steps</vt:lpstr>
      <vt:lpstr>A Look Ahead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Schiffbauer</dc:creator>
  <cp:lastModifiedBy>Mark Kurtz</cp:lastModifiedBy>
  <cp:revision>28</cp:revision>
  <dcterms:created xsi:type="dcterms:W3CDTF">2024-02-12T16:27:23Z</dcterms:created>
  <dcterms:modified xsi:type="dcterms:W3CDTF">2024-04-24T18:07:40Z</dcterms:modified>
</cp:coreProperties>
</file>