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  <p:sldMasterId id="2147483676" r:id="rId6"/>
    <p:sldMasterId id="2147483682" r:id="rId7"/>
    <p:sldMasterId id="2147483710" r:id="rId8"/>
  </p:sldMasterIdLst>
  <p:notesMasterIdLst>
    <p:notesMasterId r:id="rId26"/>
  </p:notesMasterIdLst>
  <p:sldIdLst>
    <p:sldId id="257" r:id="rId9"/>
    <p:sldId id="313" r:id="rId10"/>
    <p:sldId id="293" r:id="rId11"/>
    <p:sldId id="311" r:id="rId12"/>
    <p:sldId id="270" r:id="rId13"/>
    <p:sldId id="277" r:id="rId14"/>
    <p:sldId id="259" r:id="rId15"/>
    <p:sldId id="302" r:id="rId16"/>
    <p:sldId id="303" r:id="rId17"/>
    <p:sldId id="260" r:id="rId18"/>
    <p:sldId id="262" r:id="rId19"/>
    <p:sldId id="263" r:id="rId20"/>
    <p:sldId id="266" r:id="rId21"/>
    <p:sldId id="268" r:id="rId22"/>
    <p:sldId id="267" r:id="rId23"/>
    <p:sldId id="264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A71"/>
    <a:srgbClr val="E9F4DF"/>
    <a:srgbClr val="92C660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EECAE-BD4F-49FC-6DEF-DA6AD48DCD8F}" v="94" dt="2024-04-17T16:13:00.801"/>
    <p1510:client id="{E0A41CBB-23D4-4A39-BD2A-81DE3BD5AABB}" v="7" dt="2024-04-17T12:22:13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a Catz" userId="S::mariana.catz@kidshelpphone.ca::01896535-6668-4dc3-9b52-61305d18382d" providerId="AD" clId="Web-{617EECAE-BD4F-49FC-6DEF-DA6AD48DCD8F}"/>
    <pc:docChg chg="addSld delSld modSld">
      <pc:chgData name="Mariana Catz" userId="S::mariana.catz@kidshelpphone.ca::01896535-6668-4dc3-9b52-61305d18382d" providerId="AD" clId="Web-{617EECAE-BD4F-49FC-6DEF-DA6AD48DCD8F}" dt="2024-04-17T16:13:00.536" v="46" actId="20577"/>
      <pc:docMkLst>
        <pc:docMk/>
      </pc:docMkLst>
      <pc:sldChg chg="modSp">
        <pc:chgData name="Mariana Catz" userId="S::mariana.catz@kidshelpphone.ca::01896535-6668-4dc3-9b52-61305d18382d" providerId="AD" clId="Web-{617EECAE-BD4F-49FC-6DEF-DA6AD48DCD8F}" dt="2024-04-17T16:11:46.722" v="25" actId="20577"/>
        <pc:sldMkLst>
          <pc:docMk/>
          <pc:sldMk cId="1242220229" sldId="260"/>
        </pc:sldMkLst>
        <pc:spChg chg="mod">
          <ac:chgData name="Mariana Catz" userId="S::mariana.catz@kidshelpphone.ca::01896535-6668-4dc3-9b52-61305d18382d" providerId="AD" clId="Web-{617EECAE-BD4F-49FC-6DEF-DA6AD48DCD8F}" dt="2024-04-17T16:11:46.722" v="25" actId="20577"/>
          <ac:spMkLst>
            <pc:docMk/>
            <pc:sldMk cId="1242220229" sldId="260"/>
            <ac:spMk id="19" creationId="{12477A25-13A6-671E-F1B4-7F93D2FF8DF4}"/>
          </ac:spMkLst>
        </pc:spChg>
      </pc:sldChg>
      <pc:sldChg chg="modSp">
        <pc:chgData name="Mariana Catz" userId="S::mariana.catz@kidshelpphone.ca::01896535-6668-4dc3-9b52-61305d18382d" providerId="AD" clId="Web-{617EECAE-BD4F-49FC-6DEF-DA6AD48DCD8F}" dt="2024-04-17T16:11:54.175" v="26" actId="20577"/>
        <pc:sldMkLst>
          <pc:docMk/>
          <pc:sldMk cId="2293035597" sldId="262"/>
        </pc:sldMkLst>
        <pc:spChg chg="mod">
          <ac:chgData name="Mariana Catz" userId="S::mariana.catz@kidshelpphone.ca::01896535-6668-4dc3-9b52-61305d18382d" providerId="AD" clId="Web-{617EECAE-BD4F-49FC-6DEF-DA6AD48DCD8F}" dt="2024-04-17T16:11:54.175" v="26" actId="20577"/>
          <ac:spMkLst>
            <pc:docMk/>
            <pc:sldMk cId="2293035597" sldId="262"/>
            <ac:spMk id="19" creationId="{12477A25-13A6-671E-F1B4-7F93D2FF8DF4}"/>
          </ac:spMkLst>
        </pc:spChg>
      </pc:sldChg>
      <pc:sldChg chg="addSp delSp modSp add del">
        <pc:chgData name="Mariana Catz" userId="S::mariana.catz@kidshelpphone.ca::01896535-6668-4dc3-9b52-61305d18382d" providerId="AD" clId="Web-{617EECAE-BD4F-49FC-6DEF-DA6AD48DCD8F}" dt="2024-04-17T16:13:00.536" v="46" actId="20577"/>
        <pc:sldMkLst>
          <pc:docMk/>
          <pc:sldMk cId="0" sldId="270"/>
        </pc:sldMkLst>
        <pc:spChg chg="add del mod">
          <ac:chgData name="Mariana Catz" userId="S::mariana.catz@kidshelpphone.ca::01896535-6668-4dc3-9b52-61305d18382d" providerId="AD" clId="Web-{617EECAE-BD4F-49FC-6DEF-DA6AD48DCD8F}" dt="2024-04-17T16:12:33.582" v="37" actId="20577"/>
          <ac:spMkLst>
            <pc:docMk/>
            <pc:sldMk cId="0" sldId="270"/>
            <ac:spMk id="19" creationId="{00000000-0000-0000-0000-000000000000}"/>
          </ac:spMkLst>
        </pc:spChg>
        <pc:spChg chg="mod">
          <ac:chgData name="Mariana Catz" userId="S::mariana.catz@kidshelpphone.ca::01896535-6668-4dc3-9b52-61305d18382d" providerId="AD" clId="Web-{617EECAE-BD4F-49FC-6DEF-DA6AD48DCD8F}" dt="2024-04-17T16:13:00.536" v="46" actId="20577"/>
          <ac:spMkLst>
            <pc:docMk/>
            <pc:sldMk cId="0" sldId="270"/>
            <ac:spMk id="20" creationId="{00000000-0000-0000-0000-000000000000}"/>
          </ac:spMkLst>
        </pc:spChg>
        <pc:spChg chg="add del mod">
          <ac:chgData name="Mariana Catz" userId="S::mariana.catz@kidshelpphone.ca::01896535-6668-4dc3-9b52-61305d18382d" providerId="AD" clId="Web-{617EECAE-BD4F-49FC-6DEF-DA6AD48DCD8F}" dt="2024-04-17T16:12:21.519" v="30"/>
          <ac:spMkLst>
            <pc:docMk/>
            <pc:sldMk cId="0" sldId="270"/>
            <ac:spMk id="23" creationId="{CDBD9D27-08D4-8B01-0483-D978482BD862}"/>
          </ac:spMkLst>
        </pc:spChg>
      </pc:sldChg>
      <pc:sldChg chg="modSp">
        <pc:chgData name="Mariana Catz" userId="S::mariana.catz@kidshelpphone.ca::01896535-6668-4dc3-9b52-61305d18382d" providerId="AD" clId="Web-{617EECAE-BD4F-49FC-6DEF-DA6AD48DCD8F}" dt="2024-04-17T16:11:26.659" v="24" actId="1076"/>
        <pc:sldMkLst>
          <pc:docMk/>
          <pc:sldMk cId="1613018482" sldId="277"/>
        </pc:sldMkLst>
        <pc:spChg chg="mod">
          <ac:chgData name="Mariana Catz" userId="S::mariana.catz@kidshelpphone.ca::01896535-6668-4dc3-9b52-61305d18382d" providerId="AD" clId="Web-{617EECAE-BD4F-49FC-6DEF-DA6AD48DCD8F}" dt="2024-04-17T16:11:26.659" v="24" actId="1076"/>
          <ac:spMkLst>
            <pc:docMk/>
            <pc:sldMk cId="1613018482" sldId="277"/>
            <ac:spMk id="19" creationId="{12477A25-13A6-671E-F1B4-7F93D2FF8DF4}"/>
          </ac:spMkLst>
        </pc:spChg>
        <pc:spChg chg="mod">
          <ac:chgData name="Mariana Catz" userId="S::mariana.catz@kidshelpphone.ca::01896535-6668-4dc3-9b52-61305d18382d" providerId="AD" clId="Web-{617EECAE-BD4F-49FC-6DEF-DA6AD48DCD8F}" dt="2024-04-17T16:11:19.550" v="23" actId="20577"/>
          <ac:spMkLst>
            <pc:docMk/>
            <pc:sldMk cId="1613018482" sldId="277"/>
            <ac:spMk id="22" creationId="{556FFCE2-A3AA-84C0-40FD-05E25CE1022D}"/>
          </ac:spMkLst>
        </pc:spChg>
      </pc:sldChg>
      <pc:sldChg chg="modSp">
        <pc:chgData name="Mariana Catz" userId="S::mariana.catz@kidshelpphone.ca::01896535-6668-4dc3-9b52-61305d18382d" providerId="AD" clId="Web-{617EECAE-BD4F-49FC-6DEF-DA6AD48DCD8F}" dt="2024-04-17T16:10:37.314" v="6" actId="20577"/>
        <pc:sldMkLst>
          <pc:docMk/>
          <pc:sldMk cId="2245223063" sldId="293"/>
        </pc:sldMkLst>
        <pc:spChg chg="mod">
          <ac:chgData name="Mariana Catz" userId="S::mariana.catz@kidshelpphone.ca::01896535-6668-4dc3-9b52-61305d18382d" providerId="AD" clId="Web-{617EECAE-BD4F-49FC-6DEF-DA6AD48DCD8F}" dt="2024-04-17T16:10:37.314" v="6" actId="20577"/>
          <ac:spMkLst>
            <pc:docMk/>
            <pc:sldMk cId="2245223063" sldId="293"/>
            <ac:spMk id="3" creationId="{63AE5E16-6FA4-5747-FAA7-E806FC3E2AA6}"/>
          </ac:spMkLst>
        </pc:spChg>
      </pc:sldChg>
      <pc:sldChg chg="modSp">
        <pc:chgData name="Mariana Catz" userId="S::mariana.catz@kidshelpphone.ca::01896535-6668-4dc3-9b52-61305d18382d" providerId="AD" clId="Web-{617EECAE-BD4F-49FC-6DEF-DA6AD48DCD8F}" dt="2024-04-17T16:10:47.736" v="14" actId="20577"/>
        <pc:sldMkLst>
          <pc:docMk/>
          <pc:sldMk cId="3272985537" sldId="311"/>
        </pc:sldMkLst>
        <pc:spChg chg="mod">
          <ac:chgData name="Mariana Catz" userId="S::mariana.catz@kidshelpphone.ca::01896535-6668-4dc3-9b52-61305d18382d" providerId="AD" clId="Web-{617EECAE-BD4F-49FC-6DEF-DA6AD48DCD8F}" dt="2024-04-17T16:10:47.736" v="14" actId="20577"/>
          <ac:spMkLst>
            <pc:docMk/>
            <pc:sldMk cId="3272985537" sldId="311"/>
            <ac:spMk id="14" creationId="{E7E75F0E-7DB5-AD1E-353A-7ACEFCD89349}"/>
          </ac:spMkLst>
        </pc:spChg>
      </pc:sldChg>
      <pc:sldMasterChg chg="addSldLayout">
        <pc:chgData name="Mariana Catz" userId="S::mariana.catz@kidshelpphone.ca::01896535-6668-4dc3-9b52-61305d18382d" providerId="AD" clId="Web-{617EECAE-BD4F-49FC-6DEF-DA6AD48DCD8F}" dt="2024-04-17T16:12:15.254" v="28"/>
        <pc:sldMasterMkLst>
          <pc:docMk/>
          <pc:sldMasterMk cId="3176164150" sldId="2147483682"/>
        </pc:sldMasterMkLst>
        <pc:sldLayoutChg chg="add replId">
          <pc:chgData name="Mariana Catz" userId="S::mariana.catz@kidshelpphone.ca::01896535-6668-4dc3-9b52-61305d18382d" providerId="AD" clId="Web-{617EECAE-BD4F-49FC-6DEF-DA6AD48DCD8F}" dt="2024-04-17T16:12:15.254" v="28"/>
          <pc:sldLayoutMkLst>
            <pc:docMk/>
            <pc:sldMasterMk cId="3176164150" sldId="2147483682"/>
            <pc:sldLayoutMk cId="3105941305" sldId="2147483716"/>
          </pc:sldLayoutMkLst>
        </pc:sldLayoutChg>
      </pc:sldMasterChg>
    </pc:docChg>
  </pc:docChgLst>
  <pc:docChgLst>
    <pc:chgData name="Mariana Catz" userId="01896535-6668-4dc3-9b52-61305d18382d" providerId="ADAL" clId="{E0A41CBB-23D4-4A39-BD2A-81DE3BD5AABB}"/>
    <pc:docChg chg="undo custSel addSld delSld modSld">
      <pc:chgData name="Mariana Catz" userId="01896535-6668-4dc3-9b52-61305d18382d" providerId="ADAL" clId="{E0A41CBB-23D4-4A39-BD2A-81DE3BD5AABB}" dt="2024-04-17T12:24:15.297" v="194" actId="20577"/>
      <pc:docMkLst>
        <pc:docMk/>
      </pc:docMkLst>
      <pc:sldChg chg="modSp mod">
        <pc:chgData name="Mariana Catz" userId="01896535-6668-4dc3-9b52-61305d18382d" providerId="ADAL" clId="{E0A41CBB-23D4-4A39-BD2A-81DE3BD5AABB}" dt="2024-04-17T12:22:23.410" v="129" actId="5793"/>
        <pc:sldMkLst>
          <pc:docMk/>
          <pc:sldMk cId="1242220229" sldId="260"/>
        </pc:sldMkLst>
        <pc:spChg chg="mod">
          <ac:chgData name="Mariana Catz" userId="01896535-6668-4dc3-9b52-61305d18382d" providerId="ADAL" clId="{E0A41CBB-23D4-4A39-BD2A-81DE3BD5AABB}" dt="2024-04-17T12:22:23.410" v="129" actId="5793"/>
          <ac:spMkLst>
            <pc:docMk/>
            <pc:sldMk cId="1242220229" sldId="260"/>
            <ac:spMk id="19" creationId="{12477A25-13A6-671E-F1B4-7F93D2FF8DF4}"/>
          </ac:spMkLst>
        </pc:spChg>
      </pc:sldChg>
      <pc:sldChg chg="modSp mod">
        <pc:chgData name="Mariana Catz" userId="01896535-6668-4dc3-9b52-61305d18382d" providerId="ADAL" clId="{E0A41CBB-23D4-4A39-BD2A-81DE3BD5AABB}" dt="2024-04-17T12:23:25.377" v="168" actId="6549"/>
        <pc:sldMkLst>
          <pc:docMk/>
          <pc:sldMk cId="684285792" sldId="266"/>
        </pc:sldMkLst>
        <pc:spChg chg="mod">
          <ac:chgData name="Mariana Catz" userId="01896535-6668-4dc3-9b52-61305d18382d" providerId="ADAL" clId="{E0A41CBB-23D4-4A39-BD2A-81DE3BD5AABB}" dt="2024-04-17T12:23:25.377" v="168" actId="6549"/>
          <ac:spMkLst>
            <pc:docMk/>
            <pc:sldMk cId="684285792" sldId="266"/>
            <ac:spMk id="6" creationId="{00000000-0000-0000-0000-000000000000}"/>
          </ac:spMkLst>
        </pc:spChg>
        <pc:spChg chg="mod">
          <ac:chgData name="Mariana Catz" userId="01896535-6668-4dc3-9b52-61305d18382d" providerId="ADAL" clId="{E0A41CBB-23D4-4A39-BD2A-81DE3BD5AABB}" dt="2024-04-17T12:23:14.594" v="164" actId="20577"/>
          <ac:spMkLst>
            <pc:docMk/>
            <pc:sldMk cId="684285792" sldId="266"/>
            <ac:spMk id="31" creationId="{00000000-0000-0000-0000-000000000000}"/>
          </ac:spMkLst>
        </pc:spChg>
      </pc:sldChg>
      <pc:sldChg chg="modSp mod">
        <pc:chgData name="Mariana Catz" userId="01896535-6668-4dc3-9b52-61305d18382d" providerId="ADAL" clId="{E0A41CBB-23D4-4A39-BD2A-81DE3BD5AABB}" dt="2024-04-17T12:24:15.297" v="194" actId="20577"/>
        <pc:sldMkLst>
          <pc:docMk/>
          <pc:sldMk cId="2245223063" sldId="293"/>
        </pc:sldMkLst>
        <pc:spChg chg="mod">
          <ac:chgData name="Mariana Catz" userId="01896535-6668-4dc3-9b52-61305d18382d" providerId="ADAL" clId="{E0A41CBB-23D4-4A39-BD2A-81DE3BD5AABB}" dt="2024-04-17T12:24:15.297" v="194" actId="20577"/>
          <ac:spMkLst>
            <pc:docMk/>
            <pc:sldMk cId="2245223063" sldId="293"/>
            <ac:spMk id="3" creationId="{63AE5E16-6FA4-5747-FAA7-E806FC3E2AA6}"/>
          </ac:spMkLst>
        </pc:spChg>
      </pc:sldChg>
      <pc:sldChg chg="add">
        <pc:chgData name="Mariana Catz" userId="01896535-6668-4dc3-9b52-61305d18382d" providerId="ADAL" clId="{E0A41CBB-23D4-4A39-BD2A-81DE3BD5AABB}" dt="2024-04-17T12:22:13.416" v="118"/>
        <pc:sldMkLst>
          <pc:docMk/>
          <pc:sldMk cId="1812770054" sldId="302"/>
        </pc:sldMkLst>
      </pc:sldChg>
      <pc:sldChg chg="add">
        <pc:chgData name="Mariana Catz" userId="01896535-6668-4dc3-9b52-61305d18382d" providerId="ADAL" clId="{E0A41CBB-23D4-4A39-BD2A-81DE3BD5AABB}" dt="2024-04-17T12:22:13.416" v="118"/>
        <pc:sldMkLst>
          <pc:docMk/>
          <pc:sldMk cId="1099571997" sldId="303"/>
        </pc:sldMkLst>
      </pc:sldChg>
      <pc:sldChg chg="addSp modSp del mod">
        <pc:chgData name="Mariana Catz" userId="01896535-6668-4dc3-9b52-61305d18382d" providerId="ADAL" clId="{E0A41CBB-23D4-4A39-BD2A-81DE3BD5AABB}" dt="2024-04-17T12:14:14.548" v="17" actId="47"/>
        <pc:sldMkLst>
          <pc:docMk/>
          <pc:sldMk cId="0" sldId="312"/>
        </pc:sldMkLst>
        <pc:spChg chg="mod">
          <ac:chgData name="Mariana Catz" userId="01896535-6668-4dc3-9b52-61305d18382d" providerId="ADAL" clId="{E0A41CBB-23D4-4A39-BD2A-81DE3BD5AABB}" dt="2024-04-17T12:13:51.631" v="12" actId="1076"/>
          <ac:spMkLst>
            <pc:docMk/>
            <pc:sldMk cId="0" sldId="312"/>
            <ac:spMk id="2" creationId="{00000000-0000-0000-0000-000000000000}"/>
          </ac:spMkLst>
        </pc:spChg>
        <pc:spChg chg="add mod">
          <ac:chgData name="Mariana Catz" userId="01896535-6668-4dc3-9b52-61305d18382d" providerId="ADAL" clId="{E0A41CBB-23D4-4A39-BD2A-81DE3BD5AABB}" dt="2024-04-17T12:13:13.659" v="3"/>
          <ac:spMkLst>
            <pc:docMk/>
            <pc:sldMk cId="0" sldId="312"/>
            <ac:spMk id="4" creationId="{486E31C9-D54B-8DF4-7611-408F2DA272E9}"/>
          </ac:spMkLst>
        </pc:spChg>
        <pc:spChg chg="add mod">
          <ac:chgData name="Mariana Catz" userId="01896535-6668-4dc3-9b52-61305d18382d" providerId="ADAL" clId="{E0A41CBB-23D4-4A39-BD2A-81DE3BD5AABB}" dt="2024-04-17T12:13:18.309" v="4"/>
          <ac:spMkLst>
            <pc:docMk/>
            <pc:sldMk cId="0" sldId="312"/>
            <ac:spMk id="5" creationId="{6AEFBD8C-D29C-E3EB-7440-3DE8C6EA67BC}"/>
          </ac:spMkLst>
        </pc:spChg>
        <pc:spChg chg="add mod">
          <ac:chgData name="Mariana Catz" userId="01896535-6668-4dc3-9b52-61305d18382d" providerId="ADAL" clId="{E0A41CBB-23D4-4A39-BD2A-81DE3BD5AABB}" dt="2024-04-17T12:13:18.309" v="4"/>
          <ac:spMkLst>
            <pc:docMk/>
            <pc:sldMk cId="0" sldId="312"/>
            <ac:spMk id="6" creationId="{78D77739-12EA-39F9-A712-BA8116FF267C}"/>
          </ac:spMkLst>
        </pc:spChg>
        <pc:spChg chg="add mod">
          <ac:chgData name="Mariana Catz" userId="01896535-6668-4dc3-9b52-61305d18382d" providerId="ADAL" clId="{E0A41CBB-23D4-4A39-BD2A-81DE3BD5AABB}" dt="2024-04-17T12:13:49.289" v="11" actId="1076"/>
          <ac:spMkLst>
            <pc:docMk/>
            <pc:sldMk cId="0" sldId="312"/>
            <ac:spMk id="8" creationId="{56F6C49B-66A5-FE2D-79BD-ADFD5138BF61}"/>
          </ac:spMkLst>
        </pc:spChg>
      </pc:sldChg>
      <pc:sldChg chg="addSp modSp add mod">
        <pc:chgData name="Mariana Catz" userId="01896535-6668-4dc3-9b52-61305d18382d" providerId="ADAL" clId="{E0A41CBB-23D4-4A39-BD2A-81DE3BD5AABB}" dt="2024-04-17T12:19:59.080" v="117" actId="20577"/>
        <pc:sldMkLst>
          <pc:docMk/>
          <pc:sldMk cId="0" sldId="313"/>
        </pc:sldMkLst>
        <pc:spChg chg="mod">
          <ac:chgData name="Mariana Catz" userId="01896535-6668-4dc3-9b52-61305d18382d" providerId="ADAL" clId="{E0A41CBB-23D4-4A39-BD2A-81DE3BD5AABB}" dt="2024-04-17T12:19:52.226" v="114" actId="1076"/>
          <ac:spMkLst>
            <pc:docMk/>
            <pc:sldMk cId="0" sldId="313"/>
            <ac:spMk id="2" creationId="{00000000-0000-0000-0000-000000000000}"/>
          </ac:spMkLst>
        </pc:spChg>
        <pc:spChg chg="mod">
          <ac:chgData name="Mariana Catz" userId="01896535-6668-4dc3-9b52-61305d18382d" providerId="ADAL" clId="{E0A41CBB-23D4-4A39-BD2A-81DE3BD5AABB}" dt="2024-04-17T12:19:41.130" v="108" actId="20577"/>
          <ac:spMkLst>
            <pc:docMk/>
            <pc:sldMk cId="0" sldId="313"/>
            <ac:spMk id="6" creationId="{00000000-0000-0000-0000-000000000000}"/>
          </ac:spMkLst>
        </pc:spChg>
        <pc:spChg chg="mod">
          <ac:chgData name="Mariana Catz" userId="01896535-6668-4dc3-9b52-61305d18382d" providerId="ADAL" clId="{E0A41CBB-23D4-4A39-BD2A-81DE3BD5AABB}" dt="2024-04-17T12:16:02.628" v="43" actId="1076"/>
          <ac:spMkLst>
            <pc:docMk/>
            <pc:sldMk cId="0" sldId="313"/>
            <ac:spMk id="7" creationId="{00000000-0000-0000-0000-000000000000}"/>
          </ac:spMkLst>
        </pc:spChg>
        <pc:spChg chg="add mod">
          <ac:chgData name="Mariana Catz" userId="01896535-6668-4dc3-9b52-61305d18382d" providerId="ADAL" clId="{E0A41CBB-23D4-4A39-BD2A-81DE3BD5AABB}" dt="2024-04-17T12:19:59.080" v="117" actId="20577"/>
          <ac:spMkLst>
            <pc:docMk/>
            <pc:sldMk cId="0" sldId="313"/>
            <ac:spMk id="9" creationId="{B9FDEACC-4A0B-418B-C9AD-997AB45C3686}"/>
          </ac:spMkLst>
        </pc:spChg>
        <pc:spChg chg="add mod">
          <ac:chgData name="Mariana Catz" userId="01896535-6668-4dc3-9b52-61305d18382d" providerId="ADAL" clId="{E0A41CBB-23D4-4A39-BD2A-81DE3BD5AABB}" dt="2024-04-17T12:19:32.445" v="92" actId="1076"/>
          <ac:spMkLst>
            <pc:docMk/>
            <pc:sldMk cId="0" sldId="313"/>
            <ac:spMk id="10" creationId="{05E02FD3-6524-9EF9-568B-1BF29CEF4668}"/>
          </ac:spMkLst>
        </pc:spChg>
        <pc:picChg chg="mod">
          <ac:chgData name="Mariana Catz" userId="01896535-6668-4dc3-9b52-61305d18382d" providerId="ADAL" clId="{E0A41CBB-23D4-4A39-BD2A-81DE3BD5AABB}" dt="2024-04-17T12:15:17.025" v="20" actId="14100"/>
          <ac:picMkLst>
            <pc:docMk/>
            <pc:sldMk cId="0" sldId="313"/>
            <ac:picMk id="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6A5F-98FB-430A-950D-5261D9675A38}" type="datetimeFigureOut">
              <a:rPr lang="en-CA" smtClean="0"/>
              <a:t>2024-04-25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5F115-8003-41CA-8D6C-259B348D09F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52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28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3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7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Add a slide on the other online spaces young people</a:t>
            </a:r>
            <a:r>
              <a:rPr lang="en-CA" baseline="0" dirty="0"/>
              <a:t> are spending time in (e.g., Bing…)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0C528-BEEB-412D-967E-D77D48E5DE5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615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Add a slide on the other online spaces young people</a:t>
            </a:r>
            <a:r>
              <a:rPr lang="en-CA" baseline="0" dirty="0"/>
              <a:t> are spending time in (e.g., Bing…)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0C528-BEEB-412D-967E-D77D48E5DE5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02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9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1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2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*Mariana, can you talk about the advisory councils we have formed for our equity programs</a:t>
            </a:r>
            <a:r>
              <a:rPr lang="en-CA" baseline="0" dirty="0"/>
              <a:t>: Indigenous Advisory Council, Black Advisory Council – it shores up that these programs are created for the community by the community.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0C528-BEEB-412D-967E-D77D48E5DE5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2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2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2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4" Type="http://schemas.openxmlformats.org/officeDocument/2006/relationships/image" Target="../media/image27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/Bubble Gum">
    <p:bg>
      <p:bgPr>
        <a:solidFill>
          <a:srgbClr val="6A0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7B7C25-3E13-B15A-E0CE-548CB8C05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9F7E1-F5FC-115E-08C1-89DE1ECB2F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FF92BE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3D2EA-7626-9618-2CDD-2DB769A64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5631" y="5913485"/>
            <a:ext cx="4529003" cy="3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 Gum/Gra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5A86-556B-1AA7-3A57-4A3EFD3E09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5767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BB4EB06-B899-B2B9-1326-C2FF0F02B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92BE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4" name="Table Placeholder 5">
            <a:extLst>
              <a:ext uri="{FF2B5EF4-FFF2-40B4-BE49-F238E27FC236}">
                <a16:creationId xmlns:a16="http://schemas.microsoft.com/office/drawing/2014/main" id="{B3AE9B76-2928-6641-712D-DF0656DB9E5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A079F-8EB2-1616-305A-1FDDF7A9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285" y="6083024"/>
            <a:ext cx="1479055" cy="2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/Midn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A5389-0A2A-8A1F-9B90-B66E38CE6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868" y="6068084"/>
            <a:ext cx="1555889" cy="313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4C163-F10D-1936-5730-23CD5ED5F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172A7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915EFD9-8764-240C-2930-CE91589AF1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92C660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4" name="Table Placeholder 5">
            <a:extLst>
              <a:ext uri="{FF2B5EF4-FFF2-40B4-BE49-F238E27FC236}">
                <a16:creationId xmlns:a16="http://schemas.microsoft.com/office/drawing/2014/main" id="{7A6919CA-4C45-A279-2F2D-A32B4526697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58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/Eucalyptu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A5389-0A2A-8A1F-9B90-B66E38CE6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2308" y="6068084"/>
            <a:ext cx="1553008" cy="313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F8B55-9F5B-D09A-329F-0CD4EFE526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005E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994F85-2107-6FF9-2E45-8218CED61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46CE9D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4" name="Table Placeholder 5">
            <a:extLst>
              <a:ext uri="{FF2B5EF4-FFF2-40B4-BE49-F238E27FC236}">
                <a16:creationId xmlns:a16="http://schemas.microsoft.com/office/drawing/2014/main" id="{971CB19D-844B-BB62-FEDA-A15AB5706D4B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ble Gum/Gra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DF115D-1EF1-14C1-1517-780F40DBC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285" y="6083024"/>
            <a:ext cx="1479055" cy="298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15A86-556B-1AA7-3A57-4A3EFD3E09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5767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986AA97-D91A-8434-0D89-8CC8E8897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988" y="2468881"/>
            <a:ext cx="7317422" cy="3236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76700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text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BB4EB06-B899-B2B9-1326-C2FF0F02B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92BE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9257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me/Midnight">
    <p:bg>
      <p:bgPr>
        <a:solidFill>
          <a:srgbClr val="92C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BFD85E-8AE6-1BAF-2B54-7D79D8833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0" y="3576182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Autofit/>
          </a:bodyPr>
          <a:lstStyle>
            <a:lvl1pPr marL="0" indent="0" algn="ctr">
              <a:buNone/>
              <a:defRPr sz="1600" b="1" i="0">
                <a:solidFill>
                  <a:srgbClr val="172A7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84171A-3C97-5382-EBD5-7F5F1618E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29" y="2430049"/>
            <a:ext cx="6029739" cy="1108555"/>
          </a:xfrm>
          <a:prstGeom prst="rect">
            <a:avLst/>
          </a:prstGeom>
        </p:spPr>
        <p:txBody>
          <a:bodyPr anchor="ctr"/>
          <a:lstStyle>
            <a:lvl1pPr algn="ctr">
              <a:defRPr sz="6600" b="1" i="0">
                <a:solidFill>
                  <a:srgbClr val="172A71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2CE52-342D-01E2-A256-7E7917DA4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78645" y="5887232"/>
            <a:ext cx="2047305" cy="43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28A8F-CAE3-0AB6-1334-095480E425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24476" y="5894376"/>
            <a:ext cx="2275209" cy="4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3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1506451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408551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405220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4407" y="6176771"/>
            <a:ext cx="850392" cy="2194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41635" y="6153911"/>
            <a:ext cx="725424" cy="26517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76200">
            <a:solidFill>
              <a:srgbClr val="FF88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153344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76200">
            <a:solidFill>
              <a:srgbClr val="0048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6980" y="6518147"/>
            <a:ext cx="841198" cy="21793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64939" y="6516754"/>
            <a:ext cx="694769" cy="22071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61" y="7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6492">
            <a:solidFill>
              <a:srgbClr val="690D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96798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/Plum">
    <p:bg>
      <p:bgPr>
        <a:solidFill>
          <a:srgbClr val="92C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ADFCA-07F3-D25C-100E-04E633AAB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885" y="5913485"/>
            <a:ext cx="4588496" cy="32449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B59511E-B469-A801-FF6B-56FFFF069D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227E5A-EC45-53D2-2506-8DBEF74A6C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72005D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320866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130552"/>
            <a:ext cx="11012424" cy="975011"/>
          </a:xfrm>
        </p:spPr>
        <p:txBody>
          <a:bodyPr wrap="square" lIns="0" tIns="0" rIns="0" bIns="0">
            <a:spAutoFit/>
          </a:bodyPr>
          <a:lstStyle>
            <a:lvl1pPr marL="0" indent="0" fontAlgn="base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2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marL="0" indent="0" fontAlgn="base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2pPr>
            <a:lvl3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3pPr>
            <a:lvl4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4pPr>
            <a:lvl5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5pPr>
            <a:lvl6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6pPr>
            <a:lvl7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7pPr>
            <a:lvl8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251794"/>
            <a:ext cx="11012423" cy="430887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resenter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75409"/>
            <a:ext cx="11012423" cy="246221"/>
          </a:xfrm>
        </p:spPr>
        <p:txBody>
          <a:bodyPr wrap="square" lIns="0" tIns="0" rIns="0" bIns="0" anchor="b">
            <a:spAutoFit/>
          </a:bodyPr>
          <a:lstStyle>
            <a:lvl1pPr marL="0" indent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  <a:lvl2pPr marL="0" indent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9B5F4-1E7A-481C-84FF-EDA97496F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147" y="381000"/>
            <a:ext cx="2135653" cy="4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0411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26521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06810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112776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</p:spTree>
    <p:extLst>
      <p:ext uri="{BB962C8B-B14F-4D97-AF65-F5344CB8AC3E}">
        <p14:creationId xmlns:p14="http://schemas.microsoft.com/office/powerpoint/2010/main" val="241146796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880">
          <p15:clr>
            <a:srgbClr val="FBAE40"/>
          </p15:clr>
        </p15:guide>
        <p15:guide id="5" orient="horz" pos="11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112776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4" name="Content"/>
          <p:cNvSpPr>
            <a:spLocks noGrp="1"/>
          </p:cNvSpPr>
          <p:nvPr>
            <p:ph idx="11"/>
          </p:nvPr>
        </p:nvSpPr>
        <p:spPr>
          <a:xfrm>
            <a:off x="457200" y="1883664"/>
            <a:ext cx="112776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58409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880">
          <p15:clr>
            <a:srgbClr val="FBAE40"/>
          </p15:clr>
        </p15:guide>
        <p15:guide id="6" orient="horz" pos="11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ortrait 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63C4256-FB04-439A-992B-410C4231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048"/>
            <a:ext cx="7365998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Heading"/>
          <p:cNvSpPr>
            <a:spLocks noGrp="1"/>
          </p:cNvSpPr>
          <p:nvPr>
            <p:ph type="body" idx="10" hasCustomPrompt="1"/>
          </p:nvPr>
        </p:nvSpPr>
        <p:spPr>
          <a:xfrm>
            <a:off x="457199" y="1399032"/>
            <a:ext cx="73660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"/>
          <p:cNvSpPr>
            <a:spLocks noGrp="1"/>
          </p:cNvSpPr>
          <p:nvPr>
            <p:ph sz="half" idx="11"/>
          </p:nvPr>
        </p:nvSpPr>
        <p:spPr>
          <a:xfrm>
            <a:off x="457198" y="1883664"/>
            <a:ext cx="73660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0D3F1C2C-B46E-4074-AA0F-9EAD49A990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80400" y="0"/>
            <a:ext cx="3911600" cy="6858000"/>
          </a:xfrm>
        </p:spPr>
        <p:txBody>
          <a:bodyPr tIns="640080" anchor="ctr"/>
          <a:lstStyle>
            <a:lvl1pPr marL="0" indent="0" algn="ctr">
              <a:buNone/>
              <a:defRPr sz="1400">
                <a:solidFill>
                  <a:srgbClr val="C3C3C3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69130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  <p15:guide id="4" orient="horz" pos="1184">
          <p15:clr>
            <a:srgbClr val="FBAE40"/>
          </p15:clr>
        </p15:guide>
        <p15:guide id="6" pos="4928">
          <p15:clr>
            <a:srgbClr val="FBAE40"/>
          </p15:clr>
        </p15:guide>
        <p15:guide id="9" pos="52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722376" y="4681728"/>
            <a:ext cx="10747248" cy="94897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/>
            </a:lvl9pPr>
          </a:lstStyle>
          <a:p>
            <a:pPr lvl="0"/>
            <a:r>
              <a:t>Click to add section title</a:t>
            </a:r>
          </a:p>
          <a:p>
            <a:pPr lvl="1"/>
            <a:r>
              <a:t>Click to add section subtitle</a:t>
            </a:r>
          </a:p>
        </p:txBody>
      </p:sp>
      <p:sp>
        <p:nvSpPr>
          <p:cNvPr id="3" name="SectionNumber"/>
          <p:cNvSpPr>
            <a:spLocks noGrp="1"/>
          </p:cNvSpPr>
          <p:nvPr>
            <p:ph type="body" sz="quarter" idx="12" hasCustomPrompt="1"/>
          </p:nvPr>
        </p:nvSpPr>
        <p:spPr>
          <a:xfrm>
            <a:off x="722376" y="4114800"/>
            <a:ext cx="10747248" cy="566928"/>
          </a:xfrm>
        </p:spPr>
        <p:txBody>
          <a:bodyPr lIns="0" tIns="0" rIns="0" bIns="0" anchor="b"/>
          <a:lstStyle>
            <a:lvl1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0" indent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t>##</a:t>
            </a:r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DDFEAB8F-1E02-4F2D-8B6C-F85A4DDDA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660" b="9660"/>
          <a:stretch/>
        </p:blipFill>
        <p:spPr>
          <a:xfrm>
            <a:off x="10885071" y="6176987"/>
            <a:ext cx="849729" cy="218502"/>
          </a:xfrm>
          <a:prstGeom prst="rect">
            <a:avLst/>
          </a:prstGeom>
        </p:spPr>
      </p:pic>
      <p:pic>
        <p:nvPicPr>
          <p:cNvPr id="5" name="Graphic 3">
            <a:extLst>
              <a:ext uri="{FF2B5EF4-FFF2-40B4-BE49-F238E27FC236}">
                <a16:creationId xmlns:a16="http://schemas.microsoft.com/office/drawing/2014/main" id="{F8F9B5BC-21A0-43F5-B5F5-6131292650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1947" y="6153176"/>
            <a:ext cx="725616" cy="26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8437D2-C560-4F56-A5C3-60B5C595F9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rtlCol="0" anchor="ctr"/>
          <a:lstStyle/>
          <a:p>
            <a:pPr algn="ctr"/>
            <a:endParaRPr lang="en-US" sz="1400" kern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0437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Left"/>
          <p:cNvSpPr>
            <a:spLocks noGrp="1"/>
          </p:cNvSpPr>
          <p:nvPr>
            <p:ph idx="11"/>
          </p:nvPr>
        </p:nvSpPr>
        <p:spPr>
          <a:xfrm>
            <a:off x="457200" y="1399032"/>
            <a:ext cx="5410200" cy="500176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Right"/>
          <p:cNvSpPr>
            <a:spLocks noGrp="1"/>
          </p:cNvSpPr>
          <p:nvPr>
            <p:ph idx="12"/>
          </p:nvPr>
        </p:nvSpPr>
        <p:spPr>
          <a:xfrm>
            <a:off x="6324600" y="1399032"/>
            <a:ext cx="5410199" cy="500176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90836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  <p15:guide id="2" pos="3696">
          <p15:clr>
            <a:srgbClr val="FBAE40"/>
          </p15:clr>
        </p15:guide>
        <p15:guide id="5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54102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5" name="Heading 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399032"/>
            <a:ext cx="5410199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</p:spTree>
    <p:extLst>
      <p:ext uri="{BB962C8B-B14F-4D97-AF65-F5344CB8AC3E}">
        <p14:creationId xmlns:p14="http://schemas.microsoft.com/office/powerpoint/2010/main" val="29919413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6" pos="3696">
          <p15:clr>
            <a:srgbClr val="FBAE40"/>
          </p15:clr>
        </p15:guide>
        <p15:guide id="7" pos="3984">
          <p15:clr>
            <a:srgbClr val="FBAE40"/>
          </p15:clr>
        </p15:guide>
        <p15:guide id="9" orient="horz" pos="11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54102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457200" y="1883664"/>
            <a:ext cx="54102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399032"/>
            <a:ext cx="54102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2"/>
          </p:nvPr>
        </p:nvSpPr>
        <p:spPr>
          <a:xfrm>
            <a:off x="6324600" y="1883664"/>
            <a:ext cx="54102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93913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6" pos="3696">
          <p15:clr>
            <a:srgbClr val="FBAE40"/>
          </p15:clr>
        </p15:guide>
        <p15:guide id="7" pos="3984">
          <p15:clr>
            <a:srgbClr val="FBAE40"/>
          </p15:clr>
        </p15:guide>
        <p15:guide id="9" orient="horz" pos="11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mon/Grass">
    <p:bg>
      <p:bgPr>
        <a:solidFill>
          <a:srgbClr val="FFC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ADFCA-07F3-D25C-100E-04E633AAB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885" y="5913485"/>
            <a:ext cx="4588496" cy="3244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E25374D-7232-3209-8F90-31935AF1F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56E1CE-E14D-D2D1-13FA-ED107B7A8E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576700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43578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2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Top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112776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Top"/>
          <p:cNvSpPr>
            <a:spLocks noGrp="1"/>
          </p:cNvSpPr>
          <p:nvPr>
            <p:ph idx="11"/>
          </p:nvPr>
        </p:nvSpPr>
        <p:spPr>
          <a:xfrm>
            <a:off x="457200" y="1883664"/>
            <a:ext cx="112776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Bottom"/>
          <p:cNvSpPr>
            <a:spLocks noGrp="1"/>
          </p:cNvSpPr>
          <p:nvPr>
            <p:ph type="body" idx="13" hasCustomPrompt="1"/>
          </p:nvPr>
        </p:nvSpPr>
        <p:spPr>
          <a:xfrm>
            <a:off x="457200" y="4005072"/>
            <a:ext cx="112776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/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Bottom"/>
          <p:cNvSpPr>
            <a:spLocks noGrp="1"/>
          </p:cNvSpPr>
          <p:nvPr>
            <p:ph idx="12"/>
          </p:nvPr>
        </p:nvSpPr>
        <p:spPr>
          <a:xfrm>
            <a:off x="457200" y="4489704"/>
            <a:ext cx="112776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10365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2523">
          <p15:clr>
            <a:srgbClr val="FBAE40"/>
          </p15:clr>
        </p15:guide>
        <p15:guide id="5" orient="horz" pos="880">
          <p15:clr>
            <a:srgbClr val="FBAE40"/>
          </p15:clr>
        </p15:guide>
        <p15:guide id="6" orient="horz" pos="2832">
          <p15:clr>
            <a:srgbClr val="FBAE40"/>
          </p15:clr>
        </p15:guide>
        <p15:guide id="8" orient="horz" pos="11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1/3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457200" y="1883664"/>
            <a:ext cx="34544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4368799" y="1399032"/>
            <a:ext cx="73660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2"/>
          </p:nvPr>
        </p:nvSpPr>
        <p:spPr>
          <a:xfrm>
            <a:off x="4368799" y="1883664"/>
            <a:ext cx="73660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96726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6" pos="2464">
          <p15:clr>
            <a:srgbClr val="FBAE40"/>
          </p15:clr>
        </p15:guide>
        <p15:guide id="7" pos="2752">
          <p15:clr>
            <a:srgbClr val="FBAE40"/>
          </p15:clr>
        </p15:guide>
        <p15:guide id="9" orient="horz" pos="11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2/3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199" y="1399032"/>
            <a:ext cx="73660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457199" y="1883664"/>
            <a:ext cx="73660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82804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2"/>
          </p:nvPr>
        </p:nvSpPr>
        <p:spPr>
          <a:xfrm>
            <a:off x="8280400" y="1883664"/>
            <a:ext cx="34544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416027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6" pos="4928">
          <p15:clr>
            <a:srgbClr val="FBAE40"/>
          </p15:clr>
        </p15:guide>
        <p15:guide id="7" pos="5216">
          <p15:clr>
            <a:srgbClr val="FBAE40"/>
          </p15:clr>
        </p15:guide>
        <p15:guide id="9" orient="horz" pos="11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457200" y="1399032"/>
            <a:ext cx="3454400" cy="500176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Content Middle"/>
          <p:cNvSpPr>
            <a:spLocks noGrp="1"/>
          </p:cNvSpPr>
          <p:nvPr>
            <p:ph sz="quarter" idx="12"/>
          </p:nvPr>
        </p:nvSpPr>
        <p:spPr>
          <a:xfrm>
            <a:off x="4368799" y="1399032"/>
            <a:ext cx="3454400" cy="500176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Right"/>
          <p:cNvSpPr>
            <a:spLocks noGrp="1"/>
          </p:cNvSpPr>
          <p:nvPr>
            <p:ph sz="quarter" idx="14"/>
          </p:nvPr>
        </p:nvSpPr>
        <p:spPr>
          <a:xfrm>
            <a:off x="8280400" y="1399032"/>
            <a:ext cx="3454400" cy="500176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3600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  <p15:guide id="2" pos="5216">
          <p15:clr>
            <a:srgbClr val="FBAE40"/>
          </p15:clr>
        </p15:guide>
        <p15:guide id="4" pos="2752">
          <p15:clr>
            <a:srgbClr val="FBAE40"/>
          </p15:clr>
        </p15:guide>
        <p15:guide id="5" pos="4928">
          <p15:clr>
            <a:srgbClr val="FBAE40"/>
          </p15:clr>
        </p15:guide>
        <p15:guide id="6" pos="24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5" name="Heading Middle"/>
          <p:cNvSpPr>
            <a:spLocks noGrp="1"/>
          </p:cNvSpPr>
          <p:nvPr>
            <p:ph type="body" sz="quarter" idx="13" hasCustomPrompt="1"/>
          </p:nvPr>
        </p:nvSpPr>
        <p:spPr>
          <a:xfrm>
            <a:off x="4368800" y="1399032"/>
            <a:ext cx="3454399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7" name="Heading Right"/>
          <p:cNvSpPr>
            <a:spLocks noGrp="1"/>
          </p:cNvSpPr>
          <p:nvPr>
            <p:ph type="body" sz="quarter" idx="15" hasCustomPrompt="1"/>
          </p:nvPr>
        </p:nvSpPr>
        <p:spPr>
          <a:xfrm>
            <a:off x="82804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</p:spTree>
    <p:extLst>
      <p:ext uri="{BB962C8B-B14F-4D97-AF65-F5344CB8AC3E}">
        <p14:creationId xmlns:p14="http://schemas.microsoft.com/office/powerpoint/2010/main" val="296545553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orient="horz" pos="880">
          <p15:clr>
            <a:srgbClr val="FBAE40"/>
          </p15:clr>
        </p15:guide>
        <p15:guide id="8" pos="5216">
          <p15:clr>
            <a:srgbClr val="FBAE40"/>
          </p15:clr>
        </p15:guide>
        <p15:guide id="10" pos="2752">
          <p15:clr>
            <a:srgbClr val="FBAE40"/>
          </p15:clr>
        </p15:guide>
        <p15:guide id="11" pos="4928">
          <p15:clr>
            <a:srgbClr val="FBAE40"/>
          </p15:clr>
        </p15:guide>
        <p15:guide id="12" pos="2464">
          <p15:clr>
            <a:srgbClr val="FBAE40"/>
          </p15:clr>
        </p15:guide>
        <p15:guide id="14" orient="horz" pos="11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457200" y="1883664"/>
            <a:ext cx="34544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Middle"/>
          <p:cNvSpPr>
            <a:spLocks noGrp="1"/>
          </p:cNvSpPr>
          <p:nvPr>
            <p:ph type="body" sz="quarter" idx="13" hasCustomPrompt="1"/>
          </p:nvPr>
        </p:nvSpPr>
        <p:spPr>
          <a:xfrm>
            <a:off x="4368799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Middle"/>
          <p:cNvSpPr>
            <a:spLocks noGrp="1"/>
          </p:cNvSpPr>
          <p:nvPr>
            <p:ph sz="quarter" idx="12"/>
          </p:nvPr>
        </p:nvSpPr>
        <p:spPr>
          <a:xfrm>
            <a:off x="4368799" y="1883664"/>
            <a:ext cx="34544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Heading Right"/>
          <p:cNvSpPr>
            <a:spLocks noGrp="1"/>
          </p:cNvSpPr>
          <p:nvPr>
            <p:ph type="body" sz="quarter" idx="15" hasCustomPrompt="1"/>
          </p:nvPr>
        </p:nvSpPr>
        <p:spPr>
          <a:xfrm>
            <a:off x="82804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8" name="Content Right"/>
          <p:cNvSpPr>
            <a:spLocks noGrp="1"/>
          </p:cNvSpPr>
          <p:nvPr>
            <p:ph sz="quarter" idx="14"/>
          </p:nvPr>
        </p:nvSpPr>
        <p:spPr>
          <a:xfrm>
            <a:off x="8280400" y="1883664"/>
            <a:ext cx="34544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51694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orient="horz" pos="880">
          <p15:clr>
            <a:srgbClr val="FBAE40"/>
          </p15:clr>
        </p15:guide>
        <p15:guide id="8" pos="2464">
          <p15:clr>
            <a:srgbClr val="FBAE40"/>
          </p15:clr>
        </p15:guide>
        <p15:guide id="9" pos="2752">
          <p15:clr>
            <a:srgbClr val="FBAE40"/>
          </p15:clr>
        </p15:guide>
        <p15:guide id="10" pos="4928">
          <p15:clr>
            <a:srgbClr val="FBAE40"/>
          </p15:clr>
        </p15:guide>
        <p15:guide id="11" pos="5216">
          <p15:clr>
            <a:srgbClr val="FBAE40"/>
          </p15:clr>
        </p15:guide>
        <p15:guide id="13" orient="horz" pos="11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 Top"/>
          <p:cNvSpPr>
            <a:spLocks noGrp="1"/>
          </p:cNvSpPr>
          <p:nvPr>
            <p:ph type="body" idx="10" hasCustomPrompt="1"/>
          </p:nvPr>
        </p:nvSpPr>
        <p:spPr>
          <a:xfrm>
            <a:off x="457199" y="1399032"/>
            <a:ext cx="24765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 Top"/>
          <p:cNvSpPr>
            <a:spLocks noGrp="1"/>
          </p:cNvSpPr>
          <p:nvPr>
            <p:ph sz="quarter" idx="11"/>
          </p:nvPr>
        </p:nvSpPr>
        <p:spPr>
          <a:xfrm>
            <a:off x="457199" y="1883664"/>
            <a:ext cx="24765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Middle Left"/>
          <p:cNvSpPr>
            <a:spLocks noGrp="1"/>
          </p:cNvSpPr>
          <p:nvPr>
            <p:ph type="body" idx="13" hasCustomPrompt="1"/>
          </p:nvPr>
        </p:nvSpPr>
        <p:spPr>
          <a:xfrm>
            <a:off x="3390900" y="1399032"/>
            <a:ext cx="24765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Middle Left"/>
          <p:cNvSpPr>
            <a:spLocks noGrp="1"/>
          </p:cNvSpPr>
          <p:nvPr>
            <p:ph sz="quarter" idx="12"/>
          </p:nvPr>
        </p:nvSpPr>
        <p:spPr>
          <a:xfrm>
            <a:off x="3390900" y="1883664"/>
            <a:ext cx="24765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Heading Middle Right"/>
          <p:cNvSpPr>
            <a:spLocks noGrp="1"/>
          </p:cNvSpPr>
          <p:nvPr>
            <p:ph type="body" idx="15" hasCustomPrompt="1"/>
          </p:nvPr>
        </p:nvSpPr>
        <p:spPr>
          <a:xfrm>
            <a:off x="6324600" y="1399032"/>
            <a:ext cx="24765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8" name="Content Middle Right"/>
          <p:cNvSpPr>
            <a:spLocks noGrp="1"/>
          </p:cNvSpPr>
          <p:nvPr>
            <p:ph sz="quarter" idx="14"/>
          </p:nvPr>
        </p:nvSpPr>
        <p:spPr>
          <a:xfrm>
            <a:off x="6324600" y="1883664"/>
            <a:ext cx="24765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Heading Right"/>
          <p:cNvSpPr>
            <a:spLocks noGrp="1"/>
          </p:cNvSpPr>
          <p:nvPr>
            <p:ph type="body" idx="17" hasCustomPrompt="1"/>
          </p:nvPr>
        </p:nvSpPr>
        <p:spPr>
          <a:xfrm>
            <a:off x="9258300" y="1399032"/>
            <a:ext cx="24765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0" name="Content Right"/>
          <p:cNvSpPr>
            <a:spLocks noGrp="1"/>
          </p:cNvSpPr>
          <p:nvPr>
            <p:ph sz="quarter" idx="16"/>
          </p:nvPr>
        </p:nvSpPr>
        <p:spPr>
          <a:xfrm>
            <a:off x="9258300" y="1883664"/>
            <a:ext cx="24765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203982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10" pos="2136">
          <p15:clr>
            <a:srgbClr val="FBAE40"/>
          </p15:clr>
        </p15:guide>
        <p15:guide id="11" pos="3696">
          <p15:clr>
            <a:srgbClr val="FBAE40"/>
          </p15:clr>
        </p15:guide>
        <p15:guide id="12" pos="1848">
          <p15:clr>
            <a:srgbClr val="FBAE40"/>
          </p15:clr>
        </p15:guide>
        <p15:guide id="13" pos="3984">
          <p15:clr>
            <a:srgbClr val="FBAE40"/>
          </p15:clr>
        </p15:guide>
        <p15:guide id="14" pos="5544">
          <p15:clr>
            <a:srgbClr val="FBAE40"/>
          </p15:clr>
        </p15:guide>
        <p15:guide id="15" pos="5832">
          <p15:clr>
            <a:srgbClr val="FBAE40"/>
          </p15:clr>
        </p15:guide>
        <p15:guide id="17" orient="horz" pos="11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 Top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18923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 Top"/>
          <p:cNvSpPr>
            <a:spLocks noGrp="1"/>
          </p:cNvSpPr>
          <p:nvPr>
            <p:ph sz="quarter" idx="11"/>
          </p:nvPr>
        </p:nvSpPr>
        <p:spPr>
          <a:xfrm>
            <a:off x="457200" y="1883664"/>
            <a:ext cx="18923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Middle Left"/>
          <p:cNvSpPr>
            <a:spLocks noGrp="1"/>
          </p:cNvSpPr>
          <p:nvPr>
            <p:ph type="body" idx="13" hasCustomPrompt="1"/>
          </p:nvPr>
        </p:nvSpPr>
        <p:spPr>
          <a:xfrm>
            <a:off x="2806700" y="1399032"/>
            <a:ext cx="18923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Middle Left"/>
          <p:cNvSpPr>
            <a:spLocks noGrp="1"/>
          </p:cNvSpPr>
          <p:nvPr>
            <p:ph sz="quarter" idx="12"/>
          </p:nvPr>
        </p:nvSpPr>
        <p:spPr>
          <a:xfrm>
            <a:off x="2806700" y="1883664"/>
            <a:ext cx="18923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Heading Middle"/>
          <p:cNvSpPr>
            <a:spLocks noGrp="1"/>
          </p:cNvSpPr>
          <p:nvPr>
            <p:ph type="body" idx="15" hasCustomPrompt="1"/>
          </p:nvPr>
        </p:nvSpPr>
        <p:spPr>
          <a:xfrm>
            <a:off x="5156200" y="1399032"/>
            <a:ext cx="18796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8" name="Content Middle"/>
          <p:cNvSpPr>
            <a:spLocks noGrp="1"/>
          </p:cNvSpPr>
          <p:nvPr>
            <p:ph sz="quarter" idx="14"/>
          </p:nvPr>
        </p:nvSpPr>
        <p:spPr>
          <a:xfrm>
            <a:off x="5156200" y="1883664"/>
            <a:ext cx="18796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Heading Middle Right"/>
          <p:cNvSpPr>
            <a:spLocks noGrp="1"/>
          </p:cNvSpPr>
          <p:nvPr>
            <p:ph type="body" idx="17" hasCustomPrompt="1"/>
          </p:nvPr>
        </p:nvSpPr>
        <p:spPr>
          <a:xfrm>
            <a:off x="7493000" y="1399032"/>
            <a:ext cx="18923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0" name="Content Middle Right"/>
          <p:cNvSpPr>
            <a:spLocks noGrp="1"/>
          </p:cNvSpPr>
          <p:nvPr>
            <p:ph sz="quarter" idx="16"/>
          </p:nvPr>
        </p:nvSpPr>
        <p:spPr>
          <a:xfrm>
            <a:off x="7493000" y="1883664"/>
            <a:ext cx="18923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0" name="Heading Right">
            <a:extLst>
              <a:ext uri="{FF2B5EF4-FFF2-40B4-BE49-F238E27FC236}">
                <a16:creationId xmlns:a16="http://schemas.microsoft.com/office/drawing/2014/main" id="{28D70AB5-46A8-4A97-AAB4-47C1BD4B837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842500" y="1399032"/>
            <a:ext cx="18923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21" name="Content Right">
            <a:extLst>
              <a:ext uri="{FF2B5EF4-FFF2-40B4-BE49-F238E27FC236}">
                <a16:creationId xmlns:a16="http://schemas.microsoft.com/office/drawing/2014/main" id="{8E85D35B-391E-43DD-85C1-F9607552878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42500" y="1883664"/>
            <a:ext cx="1892300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629287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orient="horz" pos="880">
          <p15:clr>
            <a:srgbClr val="FBAE40"/>
          </p15:clr>
        </p15:guide>
        <p15:guide id="6" pos="1480">
          <p15:clr>
            <a:srgbClr val="FBAE40"/>
          </p15:clr>
        </p15:guide>
        <p15:guide id="7" pos="1768">
          <p15:clr>
            <a:srgbClr val="FBAE40"/>
          </p15:clr>
        </p15:guide>
        <p15:guide id="8" pos="2960">
          <p15:clr>
            <a:srgbClr val="FBAE40"/>
          </p15:clr>
        </p15:guide>
        <p15:guide id="9" pos="3248">
          <p15:clr>
            <a:srgbClr val="FBAE40"/>
          </p15:clr>
        </p15:guide>
        <p15:guide id="10" pos="4432">
          <p15:clr>
            <a:srgbClr val="FBAE40"/>
          </p15:clr>
        </p15:guide>
        <p15:guide id="11" pos="4720">
          <p15:clr>
            <a:srgbClr val="FBAE40"/>
          </p15:clr>
        </p15:guide>
        <p15:guide id="12" pos="5912">
          <p15:clr>
            <a:srgbClr val="FBAE40"/>
          </p15:clr>
        </p15:guide>
        <p15:guide id="13" pos="6200">
          <p15:clr>
            <a:srgbClr val="FBAE40"/>
          </p15:clr>
        </p15:guide>
        <p15:guide id="15" orient="horz" pos="11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xtboxe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 Top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54102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 Top"/>
          <p:cNvSpPr>
            <a:spLocks noGrp="1"/>
          </p:cNvSpPr>
          <p:nvPr>
            <p:ph sz="quarter" idx="11"/>
          </p:nvPr>
        </p:nvSpPr>
        <p:spPr>
          <a:xfrm>
            <a:off x="457200" y="1883664"/>
            <a:ext cx="54102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Right Top"/>
          <p:cNvSpPr>
            <a:spLocks noGrp="1"/>
          </p:cNvSpPr>
          <p:nvPr>
            <p:ph type="body" idx="13" hasCustomPrompt="1"/>
          </p:nvPr>
        </p:nvSpPr>
        <p:spPr>
          <a:xfrm>
            <a:off x="6324600" y="1399032"/>
            <a:ext cx="5410199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Right Top"/>
          <p:cNvSpPr>
            <a:spLocks noGrp="1"/>
          </p:cNvSpPr>
          <p:nvPr>
            <p:ph sz="quarter" idx="12"/>
          </p:nvPr>
        </p:nvSpPr>
        <p:spPr>
          <a:xfrm>
            <a:off x="6324600" y="1883664"/>
            <a:ext cx="5410199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Heading Left Bottom"/>
          <p:cNvSpPr>
            <a:spLocks noGrp="1"/>
          </p:cNvSpPr>
          <p:nvPr>
            <p:ph type="body" idx="15" hasCustomPrompt="1"/>
          </p:nvPr>
        </p:nvSpPr>
        <p:spPr>
          <a:xfrm>
            <a:off x="457200" y="4005072"/>
            <a:ext cx="54102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8" name="Content Left Bottom"/>
          <p:cNvSpPr>
            <a:spLocks noGrp="1"/>
          </p:cNvSpPr>
          <p:nvPr>
            <p:ph sz="quarter" idx="14"/>
          </p:nvPr>
        </p:nvSpPr>
        <p:spPr>
          <a:xfrm>
            <a:off x="457200" y="4489704"/>
            <a:ext cx="54102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Heading Right Bottom"/>
          <p:cNvSpPr>
            <a:spLocks noGrp="1"/>
          </p:cNvSpPr>
          <p:nvPr>
            <p:ph type="body" idx="17" hasCustomPrompt="1"/>
          </p:nvPr>
        </p:nvSpPr>
        <p:spPr>
          <a:xfrm>
            <a:off x="6324600" y="4005072"/>
            <a:ext cx="5410199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0" name="Content Right Bottom"/>
          <p:cNvSpPr>
            <a:spLocks noGrp="1"/>
          </p:cNvSpPr>
          <p:nvPr>
            <p:ph sz="quarter" idx="16"/>
          </p:nvPr>
        </p:nvSpPr>
        <p:spPr>
          <a:xfrm>
            <a:off x="6324600" y="4489704"/>
            <a:ext cx="5410199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21892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orient="horz" pos="880">
          <p15:clr>
            <a:srgbClr val="FBAE40"/>
          </p15:clr>
        </p15:guide>
        <p15:guide id="10" pos="3984">
          <p15:clr>
            <a:srgbClr val="FBAE40"/>
          </p15:clr>
        </p15:guide>
        <p15:guide id="14" pos="3696">
          <p15:clr>
            <a:srgbClr val="FBAE40"/>
          </p15:clr>
        </p15:guide>
        <p15:guide id="15" orient="horz" pos="1184">
          <p15:clr>
            <a:srgbClr val="FBAE40"/>
          </p15:clr>
        </p15:guide>
        <p15:guide id="17" orient="horz" pos="2832">
          <p15:clr>
            <a:srgbClr val="FBAE40"/>
          </p15:clr>
        </p15:guide>
        <p15:guide id="18" orient="horz" pos="25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xtboxe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 Top"/>
          <p:cNvSpPr>
            <a:spLocks noGrp="1"/>
          </p:cNvSpPr>
          <p:nvPr>
            <p:ph type="body" idx="10" hasCustomPrompt="1"/>
          </p:nvPr>
        </p:nvSpPr>
        <p:spPr>
          <a:xfrm>
            <a:off x="4572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4" name="Content Left Top"/>
          <p:cNvSpPr>
            <a:spLocks noGrp="1"/>
          </p:cNvSpPr>
          <p:nvPr>
            <p:ph sz="quarter" idx="11"/>
          </p:nvPr>
        </p:nvSpPr>
        <p:spPr>
          <a:xfrm>
            <a:off x="457200" y="188366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Middle Top"/>
          <p:cNvSpPr>
            <a:spLocks noGrp="1"/>
          </p:cNvSpPr>
          <p:nvPr>
            <p:ph type="body" idx="13" hasCustomPrompt="1"/>
          </p:nvPr>
        </p:nvSpPr>
        <p:spPr>
          <a:xfrm>
            <a:off x="4368799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Middle Top"/>
          <p:cNvSpPr>
            <a:spLocks noGrp="1"/>
          </p:cNvSpPr>
          <p:nvPr>
            <p:ph sz="quarter" idx="12"/>
          </p:nvPr>
        </p:nvSpPr>
        <p:spPr>
          <a:xfrm>
            <a:off x="4368799" y="188366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Heading Right Top"/>
          <p:cNvSpPr>
            <a:spLocks noGrp="1"/>
          </p:cNvSpPr>
          <p:nvPr>
            <p:ph type="body" idx="15" hasCustomPrompt="1"/>
          </p:nvPr>
        </p:nvSpPr>
        <p:spPr>
          <a:xfrm>
            <a:off x="8280400" y="139903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8" name="Content Right Top"/>
          <p:cNvSpPr>
            <a:spLocks noGrp="1"/>
          </p:cNvSpPr>
          <p:nvPr>
            <p:ph sz="quarter" idx="14"/>
          </p:nvPr>
        </p:nvSpPr>
        <p:spPr>
          <a:xfrm>
            <a:off x="8280400" y="188366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Heading Left Bottom"/>
          <p:cNvSpPr>
            <a:spLocks noGrp="1"/>
          </p:cNvSpPr>
          <p:nvPr>
            <p:ph type="body" idx="17" hasCustomPrompt="1"/>
          </p:nvPr>
        </p:nvSpPr>
        <p:spPr>
          <a:xfrm>
            <a:off x="457200" y="400507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0" name="Content Left Bottom"/>
          <p:cNvSpPr>
            <a:spLocks noGrp="1"/>
          </p:cNvSpPr>
          <p:nvPr>
            <p:ph sz="quarter" idx="16"/>
          </p:nvPr>
        </p:nvSpPr>
        <p:spPr>
          <a:xfrm>
            <a:off x="457200" y="448970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Heading Middle Bottom"/>
          <p:cNvSpPr>
            <a:spLocks noGrp="1"/>
          </p:cNvSpPr>
          <p:nvPr>
            <p:ph type="body" idx="19" hasCustomPrompt="1"/>
          </p:nvPr>
        </p:nvSpPr>
        <p:spPr>
          <a:xfrm>
            <a:off x="4368799" y="400507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2" name="Content Middle Bottom"/>
          <p:cNvSpPr>
            <a:spLocks noGrp="1"/>
          </p:cNvSpPr>
          <p:nvPr>
            <p:ph sz="quarter" idx="18"/>
          </p:nvPr>
        </p:nvSpPr>
        <p:spPr>
          <a:xfrm>
            <a:off x="4368799" y="448970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Heading Right Bottom"/>
          <p:cNvSpPr>
            <a:spLocks noGrp="1"/>
          </p:cNvSpPr>
          <p:nvPr>
            <p:ph type="body" idx="21" hasCustomPrompt="1"/>
          </p:nvPr>
        </p:nvSpPr>
        <p:spPr>
          <a:xfrm>
            <a:off x="8280400" y="4005072"/>
            <a:ext cx="3454400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14" name="Content Right Bottom"/>
          <p:cNvSpPr>
            <a:spLocks noGrp="1"/>
          </p:cNvSpPr>
          <p:nvPr>
            <p:ph sz="quarter" idx="20"/>
          </p:nvPr>
        </p:nvSpPr>
        <p:spPr>
          <a:xfrm>
            <a:off x="8280400" y="4489704"/>
            <a:ext cx="3454400" cy="191109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224623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2" pos="2752">
          <p15:clr>
            <a:srgbClr val="FBAE40"/>
          </p15:clr>
        </p15:guide>
        <p15:guide id="14" pos="5216">
          <p15:clr>
            <a:srgbClr val="FBAE40"/>
          </p15:clr>
        </p15:guide>
        <p15:guide id="18" pos="2464">
          <p15:clr>
            <a:srgbClr val="FBAE40"/>
          </p15:clr>
        </p15:guide>
        <p15:guide id="20" pos="4928">
          <p15:clr>
            <a:srgbClr val="FBAE40"/>
          </p15:clr>
        </p15:guide>
        <p15:guide id="21" orient="horz" pos="2520">
          <p15:clr>
            <a:srgbClr val="FBAE40"/>
          </p15:clr>
        </p15:guide>
        <p15:guide id="24" orient="horz" pos="880">
          <p15:clr>
            <a:srgbClr val="FBAE40"/>
          </p15:clr>
        </p15:guide>
        <p15:guide id="25" orient="horz" pos="1184">
          <p15:clr>
            <a:srgbClr val="FBAE40"/>
          </p15:clr>
        </p15:guide>
        <p15:guide id="27" orient="horz" pos="28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 Gum/Grass">
    <p:bg>
      <p:bgPr>
        <a:solidFill>
          <a:srgbClr val="FF9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97D54-0BFB-954A-3FED-BEC76C049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885" y="5913963"/>
            <a:ext cx="1953944" cy="324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B99E9-68D8-5FEB-F105-B0AE3F142F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906" y="5912660"/>
            <a:ext cx="2397733" cy="3244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0FB1D0-BAE0-9031-0C91-02BC7B9C0A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73C9B4-A9E3-9083-8FDE-C9436E4BA7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576700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94358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Contents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31812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824E5-2410-4DCA-9A79-B974BBEB1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812" y="2974889"/>
            <a:ext cx="4466376" cy="9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6238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7212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16496C-A0AF-4410-93F8-65D7B27060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B16496C-A0AF-4410-93F8-65D7B2706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0958A8D-6425-C292-B236-FC4EC16CA6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306" y="673302"/>
            <a:ext cx="11324212" cy="1003849"/>
          </a:xfrm>
          <a:prstGeom prst="rect">
            <a:avLst/>
          </a:prstGeom>
        </p:spPr>
        <p:txBody>
          <a:bodyPr vert="horz" anchor="t"/>
          <a:lstStyle>
            <a:lvl1pPr algn="l">
              <a:defRPr sz="2400" b="1" i="0">
                <a:solidFill>
                  <a:srgbClr val="004947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Heading Left">
            <a:extLst>
              <a:ext uri="{FF2B5EF4-FFF2-40B4-BE49-F238E27FC236}">
                <a16:creationId xmlns:a16="http://schemas.microsoft.com/office/drawing/2014/main" id="{5780CA19-5F59-4330-8DC0-C4620F9B289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1304" y="1947024"/>
            <a:ext cx="11324211" cy="429768"/>
          </a:xfrm>
        </p:spPr>
        <p:txBody>
          <a:bodyPr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288803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219">
          <p15:clr>
            <a:srgbClr val="FBAE40"/>
          </p15:clr>
        </p15:guide>
        <p15:guide id="2" pos="211">
          <p15:clr>
            <a:srgbClr val="FBAE40"/>
          </p15:clr>
        </p15:guide>
        <p15:guide id="3" pos="7333">
          <p15:clr>
            <a:srgbClr val="FBAE40"/>
          </p15:clr>
        </p15:guide>
        <p15:guide id="4" orient="horz" pos="388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16496C-A0AF-4410-93F8-65D7B27060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B16496C-A0AF-4410-93F8-65D7B2706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E008D2-D93C-FCA8-8A92-444A49048E94}"/>
              </a:ext>
            </a:extLst>
          </p:cNvPr>
          <p:cNvSpPr txBox="1">
            <a:spLocks/>
          </p:cNvSpPr>
          <p:nvPr userDrawn="1"/>
        </p:nvSpPr>
        <p:spPr>
          <a:xfrm>
            <a:off x="11655518" y="278779"/>
            <a:ext cx="141064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48DB28-0D7A-0B41-9993-313D87F4491D}" type="slidenum">
              <a:rPr lang="en-GB" sz="900" b="0" i="0" spc="0" baseline="0">
                <a:solidFill>
                  <a:schemeClr val="accent1"/>
                </a:solidFill>
                <a:latin typeface="+mn-lt"/>
              </a:rPr>
              <a:t>‹N°›</a:t>
            </a:fld>
            <a:endParaRPr lang="en-GB" sz="900" b="0" i="0" spc="0" baseline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365934-A9C1-FF98-CA44-6685EB3CA156}"/>
              </a:ext>
            </a:extLst>
          </p:cNvPr>
          <p:cNvSpPr txBox="1">
            <a:spLocks/>
          </p:cNvSpPr>
          <p:nvPr userDrawn="1"/>
        </p:nvSpPr>
        <p:spPr>
          <a:xfrm>
            <a:off x="363358" y="278779"/>
            <a:ext cx="121187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900" b="0" i="0" u="none" strike="noStrike" kern="1200" cap="none" spc="45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Futura Now Headline Rg"/>
              </a:rPr>
              <a:t>—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58A8D-6425-C292-B236-FC4EC16CA6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306" y="673302"/>
            <a:ext cx="11324212" cy="1003849"/>
          </a:xfrm>
          <a:prstGeom prst="rect">
            <a:avLst/>
          </a:prstGeom>
        </p:spPr>
        <p:txBody>
          <a:bodyPr vert="horz" anchor="t"/>
          <a:lstStyle>
            <a:lvl1pPr algn="l">
              <a:defRPr sz="2400" b="1" i="0">
                <a:solidFill>
                  <a:srgbClr val="004947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Heading Left">
            <a:extLst>
              <a:ext uri="{FF2B5EF4-FFF2-40B4-BE49-F238E27FC236}">
                <a16:creationId xmlns:a16="http://schemas.microsoft.com/office/drawing/2014/main" id="{5780CA19-5F59-4330-8DC0-C4620F9B289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1304" y="1947024"/>
            <a:ext cx="7339495" cy="429768"/>
          </a:xfrm>
        </p:spPr>
        <p:txBody>
          <a:bodyPr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15" name="Heading Right">
            <a:extLst>
              <a:ext uri="{FF2B5EF4-FFF2-40B4-BE49-F238E27FC236}">
                <a16:creationId xmlns:a16="http://schemas.microsoft.com/office/drawing/2014/main" id="{90C93140-FF19-4AA8-BD0E-BA0F73950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3767" y="1947024"/>
            <a:ext cx="3485867" cy="429768"/>
          </a:xfrm>
        </p:spPr>
        <p:txBody>
          <a:bodyPr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18" name="Content Left">
            <a:extLst>
              <a:ext uri="{FF2B5EF4-FFF2-40B4-BE49-F238E27FC236}">
                <a16:creationId xmlns:a16="http://schemas.microsoft.com/office/drawing/2014/main" id="{C1B0E5C2-A458-4053-A820-BF82A330A58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31305" y="2554799"/>
            <a:ext cx="7339495" cy="3538033"/>
          </a:xfrm>
        </p:spPr>
        <p:txBody>
          <a:bodyPr tIns="0" bIns="0"/>
          <a:lstStyle>
            <a:lvl1pPr marL="177800" indent="-177800">
              <a:lnSpc>
                <a:spcPct val="100000"/>
              </a:lnSpc>
              <a:defRPr sz="1400"/>
            </a:lvl1pPr>
            <a:lvl2pPr marL="360363" indent="-182563">
              <a:lnSpc>
                <a:spcPct val="100000"/>
              </a:lnSpc>
              <a:buFont typeface="Symbol" panose="05050102010706020507" pitchFamily="18" charset="2"/>
              <a:buChar char="-"/>
              <a:defRPr sz="1400"/>
            </a:lvl2pPr>
            <a:lvl3pPr marL="539750" indent="-179388">
              <a:lnSpc>
                <a:spcPct val="100000"/>
              </a:lnSpc>
              <a:buFont typeface="Arial" panose="020B0604020202020204" pitchFamily="34" charset="0"/>
              <a:buChar char="-"/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Left">
            <a:extLst>
              <a:ext uri="{FF2B5EF4-FFF2-40B4-BE49-F238E27FC236}">
                <a16:creationId xmlns:a16="http://schemas.microsoft.com/office/drawing/2014/main" id="{908B09A1-6E33-4618-B40B-F68600D253E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23766" y="2554799"/>
            <a:ext cx="3485867" cy="3538033"/>
          </a:xfrm>
        </p:spPr>
        <p:txBody>
          <a:bodyPr tIns="0" bIns="0"/>
          <a:lstStyle>
            <a:lvl1pPr marL="177800" indent="-177800">
              <a:lnSpc>
                <a:spcPct val="100000"/>
              </a:lnSpc>
              <a:defRPr sz="1400"/>
            </a:lvl1pPr>
            <a:lvl2pPr marL="360363" indent="-182563">
              <a:lnSpc>
                <a:spcPct val="100000"/>
              </a:lnSpc>
              <a:buFont typeface="Symbol" panose="05050102010706020507" pitchFamily="18" charset="2"/>
              <a:buChar char="-"/>
              <a:defRPr sz="1400"/>
            </a:lvl2pPr>
            <a:lvl3pPr marL="539750" indent="-179388">
              <a:lnSpc>
                <a:spcPct val="100000"/>
              </a:lnSpc>
              <a:buFont typeface="Arial" panose="020B0604020202020204" pitchFamily="34" charset="0"/>
              <a:buChar char="-"/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570841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219">
          <p15:clr>
            <a:srgbClr val="FBAE40"/>
          </p15:clr>
        </p15:guide>
        <p15:guide id="2" pos="211">
          <p15:clr>
            <a:srgbClr val="FBAE40"/>
          </p15:clr>
        </p15:guide>
        <p15:guide id="3" pos="7333">
          <p15:clr>
            <a:srgbClr val="FBAE40"/>
          </p15:clr>
        </p15:guide>
        <p15:guide id="4" orient="horz" pos="388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/2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16496C-A0AF-4410-93F8-65D7B27060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B16496C-A0AF-4410-93F8-65D7B2706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1E6835B-FE21-00F7-AC0A-CDF31E09C74A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E008D2-D93C-FCA8-8A92-444A49048E94}"/>
              </a:ext>
            </a:extLst>
          </p:cNvPr>
          <p:cNvSpPr txBox="1">
            <a:spLocks/>
          </p:cNvSpPr>
          <p:nvPr userDrawn="1"/>
        </p:nvSpPr>
        <p:spPr>
          <a:xfrm>
            <a:off x="11655518" y="278779"/>
            <a:ext cx="141064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48DB28-0D7A-0B41-9993-313D87F4491D}" type="slidenum">
              <a:rPr lang="en-GB" sz="900" b="0" i="0" spc="0" baseline="0">
                <a:solidFill>
                  <a:schemeClr val="accent1"/>
                </a:solidFill>
                <a:latin typeface="+mn-lt"/>
              </a:rPr>
              <a:t>‹N°›</a:t>
            </a:fld>
            <a:endParaRPr lang="en-GB" sz="900" b="0" i="0" spc="0" baseline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365934-A9C1-FF98-CA44-6685EB3CA156}"/>
              </a:ext>
            </a:extLst>
          </p:cNvPr>
          <p:cNvSpPr txBox="1">
            <a:spLocks/>
          </p:cNvSpPr>
          <p:nvPr userDrawn="1"/>
        </p:nvSpPr>
        <p:spPr>
          <a:xfrm>
            <a:off x="363358" y="278779"/>
            <a:ext cx="121187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900" b="0" i="0" u="none" strike="noStrike" kern="1200" cap="none" spc="45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Futura Now Headline Rg"/>
              </a:rPr>
              <a:t>—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58A8D-6425-C292-B236-FC4EC16CA6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306" y="673302"/>
            <a:ext cx="11324212" cy="1003849"/>
          </a:xfrm>
          <a:prstGeom prst="rect">
            <a:avLst/>
          </a:prstGeom>
        </p:spPr>
        <p:txBody>
          <a:bodyPr vert="horz" anchor="t"/>
          <a:lstStyle>
            <a:lvl1pPr algn="l">
              <a:defRPr sz="2400" b="1" i="0">
                <a:solidFill>
                  <a:srgbClr val="004947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" name="Heading Left">
            <a:extLst>
              <a:ext uri="{FF2B5EF4-FFF2-40B4-BE49-F238E27FC236}">
                <a16:creationId xmlns:a16="http://schemas.microsoft.com/office/drawing/2014/main" id="{5780CA19-5F59-4330-8DC0-C4620F9B289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16023" y="1947024"/>
            <a:ext cx="7339495" cy="429768"/>
          </a:xfrm>
        </p:spPr>
        <p:txBody>
          <a:bodyPr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16" name="Heading Right">
            <a:extLst>
              <a:ext uri="{FF2B5EF4-FFF2-40B4-BE49-F238E27FC236}">
                <a16:creationId xmlns:a16="http://schemas.microsoft.com/office/drawing/2014/main" id="{CFD58136-8E9C-4ABD-AED1-593F03741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06" y="1947024"/>
            <a:ext cx="3485867" cy="429768"/>
          </a:xfrm>
        </p:spPr>
        <p:txBody>
          <a:bodyPr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</a:t>
            </a:r>
            <a:r>
              <a:rPr err="1"/>
              <a:t>pt</a:t>
            </a:r>
            <a:endParaRPr/>
          </a:p>
          <a:p>
            <a:pPr lvl="1"/>
            <a:r>
              <a:t>Subheading 14 </a:t>
            </a:r>
            <a:r>
              <a:rPr err="1"/>
              <a:t>pt</a:t>
            </a:r>
            <a:endParaRPr/>
          </a:p>
        </p:txBody>
      </p:sp>
      <p:sp>
        <p:nvSpPr>
          <p:cNvPr id="18" name="Content Left">
            <a:extLst>
              <a:ext uri="{FF2B5EF4-FFF2-40B4-BE49-F238E27FC236}">
                <a16:creationId xmlns:a16="http://schemas.microsoft.com/office/drawing/2014/main" id="{88ECCD9D-B031-47D6-8462-E05017698F6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16023" y="2554799"/>
            <a:ext cx="7339495" cy="3538033"/>
          </a:xfrm>
        </p:spPr>
        <p:txBody>
          <a:bodyPr tIns="0" bIns="0"/>
          <a:lstStyle>
            <a:lvl1pPr marL="177800" indent="-177800">
              <a:lnSpc>
                <a:spcPct val="100000"/>
              </a:lnSpc>
              <a:defRPr sz="1400"/>
            </a:lvl1pPr>
            <a:lvl2pPr marL="360363" indent="-182563">
              <a:lnSpc>
                <a:spcPct val="100000"/>
              </a:lnSpc>
              <a:buFont typeface="Symbol" panose="05050102010706020507" pitchFamily="18" charset="2"/>
              <a:buChar char="-"/>
              <a:defRPr sz="1400"/>
            </a:lvl2pPr>
            <a:lvl3pPr marL="539750" indent="-179388">
              <a:lnSpc>
                <a:spcPct val="100000"/>
              </a:lnSpc>
              <a:buFont typeface="Arial" panose="020B0604020202020204" pitchFamily="34" charset="0"/>
              <a:buChar char="-"/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Left">
            <a:extLst>
              <a:ext uri="{FF2B5EF4-FFF2-40B4-BE49-F238E27FC236}">
                <a16:creationId xmlns:a16="http://schemas.microsoft.com/office/drawing/2014/main" id="{CE32507B-54B7-4954-9BD0-BAA7FB648B9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31306" y="2554799"/>
            <a:ext cx="3485867" cy="3538033"/>
          </a:xfrm>
        </p:spPr>
        <p:txBody>
          <a:bodyPr tIns="0" bIns="0"/>
          <a:lstStyle>
            <a:lvl1pPr marL="177800" indent="-177800">
              <a:lnSpc>
                <a:spcPct val="100000"/>
              </a:lnSpc>
              <a:defRPr sz="1400"/>
            </a:lvl1pPr>
            <a:lvl2pPr marL="360363" indent="-182563">
              <a:lnSpc>
                <a:spcPct val="100000"/>
              </a:lnSpc>
              <a:buFont typeface="Symbol" panose="05050102010706020507" pitchFamily="18" charset="2"/>
              <a:buChar char="-"/>
              <a:defRPr sz="1400"/>
            </a:lvl2pPr>
            <a:lvl3pPr marL="539750" indent="-179388">
              <a:lnSpc>
                <a:spcPct val="100000"/>
              </a:lnSpc>
              <a:buFont typeface="Arial" panose="020B0604020202020204" pitchFamily="34" charset="0"/>
              <a:buChar char="-"/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578968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pos="211">
          <p15:clr>
            <a:srgbClr val="FBAE40"/>
          </p15:clr>
        </p15:guide>
        <p15:guide id="3" pos="7333">
          <p15:clr>
            <a:srgbClr val="FBAE40"/>
          </p15:clr>
        </p15:guide>
        <p15:guide id="4" orient="horz" pos="38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E6835B-FE21-00F7-AC0A-CDF31E09C74A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E5C8B40E-2CDD-A56D-043C-9F12C0158CC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81898" y="238478"/>
            <a:ext cx="3914124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name of presentation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817A14C5-6F13-61AF-54D4-8BC9354391A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477920" y="238478"/>
            <a:ext cx="1086133" cy="169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11/20/2022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E008D2-D93C-FCA8-8A92-444A49048E94}"/>
              </a:ext>
            </a:extLst>
          </p:cNvPr>
          <p:cNvSpPr txBox="1">
            <a:spLocks/>
          </p:cNvSpPr>
          <p:nvPr userDrawn="1"/>
        </p:nvSpPr>
        <p:spPr>
          <a:xfrm>
            <a:off x="11655518" y="278779"/>
            <a:ext cx="141064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48DB28-0D7A-0B41-9993-313D87F4491D}" type="slidenum">
              <a:rPr lang="en-GB" sz="900" b="0" i="0" spc="0" baseline="0">
                <a:solidFill>
                  <a:schemeClr val="accent2"/>
                </a:solidFill>
                <a:latin typeface="+mn-lt"/>
              </a:rPr>
              <a:t>‹N°›</a:t>
            </a:fld>
            <a:endParaRPr lang="en-GB" sz="900" b="0" i="0" spc="0" baseline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365934-A9C1-FF98-CA44-6685EB3CA156}"/>
              </a:ext>
            </a:extLst>
          </p:cNvPr>
          <p:cNvSpPr txBox="1">
            <a:spLocks/>
          </p:cNvSpPr>
          <p:nvPr userDrawn="1"/>
        </p:nvSpPr>
        <p:spPr>
          <a:xfrm>
            <a:off x="363358" y="278779"/>
            <a:ext cx="121187" cy="1246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 defTabSz="1828618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lang="en-GB" sz="1500" b="0" i="0" kern="1200">
                <a:solidFill>
                  <a:schemeClr val="bg2"/>
                </a:solidFill>
                <a:effectLst/>
                <a:latin typeface="Futura Now Headline" panose="020B0506030501020303" pitchFamily="34" charset="0"/>
                <a:ea typeface="+mn-ea"/>
                <a:cs typeface="+mn-cs"/>
              </a:defRPr>
            </a:lvl1pPr>
            <a:lvl2pPr marL="1371463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2pPr>
            <a:lvl3pPr marL="2285772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3pPr>
            <a:lvl4pPr marL="3200080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4pPr>
            <a:lvl5pPr marL="4114388" indent="-457154" algn="ctr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Futura Now Headline" panose="020B0506030501020303" pitchFamily="34" charset="0"/>
                <a:ea typeface="+mn-ea"/>
                <a:cs typeface="+mn-cs"/>
              </a:defRPr>
            </a:lvl5pPr>
            <a:lvl6pPr marL="5028697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6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2" indent="-457154" algn="l" defTabSz="18286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900" b="0" i="0" u="none" strike="noStrike" kern="1200" cap="none" spc="45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Futura Now Headline Rg"/>
              </a:rPr>
              <a:t>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8889CF-E3B0-E7F1-0852-F31B7E0AB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10778" y="6346571"/>
            <a:ext cx="1030147" cy="208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6DBC77-2CBA-1A68-B818-61FE33BE1F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306" y="673302"/>
            <a:ext cx="391412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ED3F11A-BA1A-FC57-0845-52AC3D9FE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538" y="1938338"/>
            <a:ext cx="3881437" cy="4217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text here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4447FF0E-2715-3AD3-7179-F21E1A96ACD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64850" y="673301"/>
            <a:ext cx="3342829" cy="5483023"/>
          </a:xfrm>
          <a:prstGeom prst="rect">
            <a:avLst/>
          </a:prstGeom>
          <a:solidFill>
            <a:schemeClr val="accent2">
              <a:alpha val="1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a chart, image or even a video!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7341C11-929A-B527-6BAC-D569A641C0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34494" y="673301"/>
            <a:ext cx="3462088" cy="5483023"/>
          </a:xfrm>
          <a:prstGeom prst="rect">
            <a:avLst/>
          </a:prstGeom>
          <a:solidFill>
            <a:schemeClr val="accent2">
              <a:alpha val="1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another chart, image or video!</a:t>
            </a:r>
          </a:p>
        </p:txBody>
      </p:sp>
    </p:spTree>
    <p:extLst>
      <p:ext uri="{BB962C8B-B14F-4D97-AF65-F5344CB8AC3E}">
        <p14:creationId xmlns:p14="http://schemas.microsoft.com/office/powerpoint/2010/main" val="2121510533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3105941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88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070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88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19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/Midnight">
    <p:bg>
      <p:bgPr>
        <a:solidFill>
          <a:srgbClr val="92C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ADFCA-07F3-D25C-100E-04E633AAB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885" y="5913485"/>
            <a:ext cx="4588496" cy="3244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7B7C25-3E13-B15A-E0CE-548CB8C05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9F7E1-F5FC-115E-08C1-89DE1ECB2F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172A72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338707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88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507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88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714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/Eucalyptus">
    <p:bg>
      <p:bgPr>
        <a:solidFill>
          <a:srgbClr val="005E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977E1-53F9-3164-62DA-D9C23F4CA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399" y="300990"/>
            <a:ext cx="11601202" cy="62560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7B7C25-3E13-B15A-E0CE-548CB8C05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81131" y="1986484"/>
            <a:ext cx="6029739" cy="365125"/>
          </a:xfrm>
          <a:prstGeom prst="rect">
            <a:avLst/>
          </a:prstGeom>
        </p:spPr>
        <p:txBody>
          <a:bodyPr tIns="90000" bIns="90000" anchor="ctr" anchorCtr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July 20,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9F7E1-F5FC-115E-08C1-89DE1ECB2F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30" y="840351"/>
            <a:ext cx="6029739" cy="1108555"/>
          </a:xfrm>
          <a:prstGeom prst="rect">
            <a:avLst/>
          </a:prstGeom>
        </p:spPr>
        <p:txBody>
          <a:bodyPr anchor="ctr"/>
          <a:lstStyle>
            <a:lvl1pPr algn="l">
              <a:defRPr sz="6600" b="1" i="0">
                <a:solidFill>
                  <a:srgbClr val="46CE9D"/>
                </a:solidFill>
                <a:latin typeface="+mj-lt"/>
              </a:defRPr>
            </a:lvl1pPr>
          </a:lstStyle>
          <a:p>
            <a:r>
              <a:rPr lang="en-US"/>
              <a:t>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3D2EA-7626-9618-2CDD-2DB769A64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5631" y="5913485"/>
            <a:ext cx="4529003" cy="3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/Bubble Gu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A5389-0A2A-8A1F-9B90-B66E38CE6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2308" y="6068084"/>
            <a:ext cx="1553008" cy="3137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61D5E2-ED99-DC39-A0E4-44BBCBB94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FF92BE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FCFA579-A714-B901-BB60-A026E6463A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6A0DA0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2" name="Table Placeholder 5">
            <a:extLst>
              <a:ext uri="{FF2B5EF4-FFF2-40B4-BE49-F238E27FC236}">
                <a16:creationId xmlns:a16="http://schemas.microsoft.com/office/drawing/2014/main" id="{F7297C97-AA19-4A64-EFCB-F7E6BB916152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/Plu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CE83B-2590-92DA-5C10-E21F17B14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39285" y="6068084"/>
            <a:ext cx="1479055" cy="313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193B0B-33BC-FD1F-7F94-62B96CE4D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72005D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5706F9A-FD4B-C2BF-C6D9-246AC77D96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92C660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2F7C1CC-A33F-AB9D-1D47-3A1CFA3F8382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mon/Gra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93E359-F61F-29D3-92BE-3700682270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39285" y="6068084"/>
            <a:ext cx="1479055" cy="313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B3FEF-25B2-2B1F-A2AB-A157559D54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756" y="673302"/>
            <a:ext cx="7349654" cy="1003849"/>
          </a:xfrm>
          <a:prstGeom prst="rect">
            <a:avLst/>
          </a:prstGeom>
        </p:spPr>
        <p:txBody>
          <a:bodyPr anchor="t"/>
          <a:lstStyle>
            <a:lvl1pPr algn="l">
              <a:defRPr sz="6000" b="1" i="0">
                <a:solidFill>
                  <a:srgbClr val="5767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469BA94-F1A7-D2AC-39EC-3095638C34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756" y="1816609"/>
            <a:ext cx="7349654" cy="32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C303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Place your subhead here</a:t>
            </a:r>
          </a:p>
        </p:txBody>
      </p:sp>
      <p:sp>
        <p:nvSpPr>
          <p:cNvPr id="4" name="Table Placeholder 5">
            <a:extLst>
              <a:ext uri="{FF2B5EF4-FFF2-40B4-BE49-F238E27FC236}">
                <a16:creationId xmlns:a16="http://schemas.microsoft.com/office/drawing/2014/main" id="{49907184-A306-CF26-292E-C421BD0AAFF5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71513" y="2481263"/>
            <a:ext cx="11047412" cy="3173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21.emf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tags" Target="../tags/tag1.xml"/><Relationship Id="rId8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3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671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76200">
            <a:solidFill>
              <a:srgbClr val="0048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96980" y="6518147"/>
            <a:ext cx="841198" cy="21793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64939" y="6516754"/>
            <a:ext cx="694769" cy="22071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214" y="234518"/>
            <a:ext cx="1145357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4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414" y="1320546"/>
            <a:ext cx="6130290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56238" y="6550682"/>
            <a:ext cx="230124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0" dirty="0"/>
              <a:t>‹N°›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3825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2E30872-B2B7-47B7-A67E-BBA94519A6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592" imgH="591" progId="TCLayout.ActiveDocument.1">
                  <p:embed/>
                </p:oleObj>
              </mc:Choice>
              <mc:Fallback>
                <p:oleObj name="think-cell Slide" r:id="rId31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2E30872-B2B7-47B7-A67E-BBA94519A6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57200" y="384048"/>
            <a:ext cx="11277600" cy="758952"/>
          </a:xfrm>
          <a:prstGeom prst="rect">
            <a:avLst/>
          </a:prstGeom>
        </p:spPr>
        <p:txBody>
          <a:bodyPr vert="horz" lIns="0" tIns="0" rIns="0" bIns="0" rtlCol="0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</p:nvPr>
        </p:nvSpPr>
        <p:spPr>
          <a:xfrm>
            <a:off x="457200" y="1399032"/>
            <a:ext cx="11277600" cy="500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" hidden="1"/>
          <p:cNvSpPr>
            <a:spLocks noGrp="1"/>
          </p:cNvSpPr>
          <p:nvPr>
            <p:ph type="dt" sz="half" idx="2"/>
          </p:nvPr>
        </p:nvSpPr>
        <p:spPr>
          <a:xfrm>
            <a:off x="580573" y="6864350"/>
            <a:ext cx="399143" cy="98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300">
                <a:solidFill>
                  <a:schemeClr val="tx1"/>
                </a:solidFill>
              </a:defRPr>
            </a:lvl1pPr>
          </a:lstStyle>
          <a:p>
            <a:fld id="{7ECE2914-4E17-487A-A4E5-C87617449E5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" hidden="1"/>
          <p:cNvSpPr>
            <a:spLocks noGrp="1"/>
          </p:cNvSpPr>
          <p:nvPr>
            <p:ph type="ftr" sz="quarter" idx="3"/>
          </p:nvPr>
        </p:nvSpPr>
        <p:spPr>
          <a:xfrm>
            <a:off x="979714" y="6864350"/>
            <a:ext cx="677333" cy="98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" hidden="1"/>
          <p:cNvSpPr>
            <a:spLocks noGrp="1"/>
          </p:cNvSpPr>
          <p:nvPr>
            <p:ph type="sldNum" sz="quarter" idx="4"/>
          </p:nvPr>
        </p:nvSpPr>
        <p:spPr>
          <a:xfrm>
            <a:off x="1657048" y="6864350"/>
            <a:ext cx="193524" cy="98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300">
                <a:solidFill>
                  <a:schemeClr val="tx1"/>
                </a:solidFill>
              </a:defRPr>
            </a:lvl1pPr>
          </a:lstStyle>
          <a:p>
            <a:fld id="{8F63CC74-D785-4C96-8C6E-EB177D1B9A1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SlideNumber"/>
          <p:cNvSpPr txBox="1"/>
          <p:nvPr userDrawn="1"/>
        </p:nvSpPr>
        <p:spPr>
          <a:xfrm>
            <a:off x="11577706" y="6552456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indent="0" algn="r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3CC74-D785-4C96-8C6E-EB177D1B9A1D}" type="slidenum">
              <a:rPr lang="en-US" sz="1000" smtClean="0">
                <a:solidFill>
                  <a:schemeClr val="tx1"/>
                </a:solidFill>
              </a:rPr>
              <a:pPr marL="0" marR="0" indent="0" algn="r" defTabSz="914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AEEFD-08E3-461A-A220-B60CF5655389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74AF5FAA-DD90-40C2-AF25-5785D0656B5B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 t="9795" b="9795"/>
          <a:stretch/>
        </p:blipFill>
        <p:spPr>
          <a:xfrm>
            <a:off x="10692716" y="6517973"/>
            <a:ext cx="849729" cy="218502"/>
          </a:xfrm>
          <a:prstGeom prst="rect">
            <a:avLst/>
          </a:prstGeom>
        </p:spPr>
      </p:pic>
      <p:pic>
        <p:nvPicPr>
          <p:cNvPr id="17" name="Graphic 3">
            <a:extLst>
              <a:ext uri="{FF2B5EF4-FFF2-40B4-BE49-F238E27FC236}">
                <a16:creationId xmlns:a16="http://schemas.microsoft.com/office/drawing/2014/main" id="{370D8324-28DF-45BE-AA82-16AE00342B8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9850807" y="6494162"/>
            <a:ext cx="723186" cy="2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6" r:id="rId28"/>
  </p:sldLayoutIdLst>
  <p:hf hdr="0" ft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2600" b="1" kern="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994" indent="-179994" algn="l" defTabSz="91437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0">
          <a:solidFill>
            <a:schemeClr val="tx1"/>
          </a:solidFill>
          <a:latin typeface="+mn-lt"/>
          <a:ea typeface="+mn-ea"/>
          <a:cs typeface="+mn-cs"/>
        </a:defRPr>
      </a:lvl1pPr>
      <a:lvl2pPr marL="359988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–"/>
        <a:defRPr sz="1400" kern="0">
          <a:solidFill>
            <a:schemeClr val="tx1"/>
          </a:solidFill>
          <a:latin typeface="+mn-lt"/>
          <a:ea typeface="+mn-ea"/>
          <a:cs typeface="+mn-cs"/>
        </a:defRPr>
      </a:lvl2pPr>
      <a:lvl3pPr marL="539982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3pPr>
      <a:lvl4pPr marL="719977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4pPr>
      <a:lvl5pPr marL="899971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5pPr>
      <a:lvl6pPr marL="1079965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6pPr>
      <a:lvl7pPr marL="1259959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7pPr>
      <a:lvl8pPr marL="1439953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8pPr>
      <a:lvl9pPr marL="1619947" indent="-179994" algn="l" defTabSz="914370" rtl="0" eaLnBrk="1" latinLnBrk="0" hangingPunct="1">
        <a:spcBef>
          <a:spcPts val="300"/>
        </a:spcBef>
        <a:buFont typeface="Arial" panose="020B0604020202020204" pitchFamily="34" charset="0"/>
        <a:buChar char="-"/>
        <a:defRPr sz="1400" ker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1pPr>
      <a:lvl2pPr marL="179994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2pPr>
      <a:lvl3pPr marL="359988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3pPr>
      <a:lvl4pPr marL="539982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4pPr>
      <a:lvl5pPr marL="719977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5pPr>
      <a:lvl6pPr marL="899971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6pPr>
      <a:lvl7pPr marL="1079965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7pPr>
      <a:lvl8pPr marL="1259959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8pPr>
      <a:lvl9pPr marL="1439953" algn="l" defTabSz="914370" rtl="0" eaLnBrk="1" latinLnBrk="0" hangingPunct="1">
        <a:defRPr sz="1200" kern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6" orient="horz" pos="40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0002" y="474421"/>
            <a:ext cx="437769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88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0002" y="1714627"/>
            <a:ext cx="6268720" cy="303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3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pmh.biomedcentral.com/articles/10.1186/s13034-022-00522-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a.catz@kidshelpphone.ca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observer.com/2024/02/11/news/thirty-percent-young-canadians-use-i#:~:text=Similarly%2C%20nearly%20half%20of%20younger,it%20comes%20to%20personal%20safety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ofcom.org.uk/__data/assets/pdf_file/0029/272288/online-nation-2023-report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74936" y="1530927"/>
            <a:ext cx="9275405" cy="3735185"/>
          </a:xfrm>
        </p:spPr>
        <p:txBody>
          <a:bodyPr lIns="91440" tIns="45720" rIns="91440" bIns="45720" anchor="ctr"/>
          <a:lstStyle/>
          <a:p>
            <a:r>
              <a:rPr lang="en-CA" sz="5400" dirty="0"/>
              <a:t>Kids Help Phone</a:t>
            </a:r>
            <a:br>
              <a:rPr lang="en-CA" sz="5400" dirty="0"/>
            </a:br>
            <a:br>
              <a:rPr lang="en-CA" sz="5400" dirty="0"/>
            </a:br>
            <a:r>
              <a:rPr lang="en-CA" sz="5400" dirty="0"/>
              <a:t>AI Trailblazers </a:t>
            </a:r>
            <a:br>
              <a:rPr lang="en-CA" sz="5400" dirty="0"/>
            </a:br>
            <a:r>
              <a:rPr lang="en-CA" sz="5400" dirty="0"/>
              <a:t>Changing the Youth Mental Health Ecosystem</a:t>
            </a:r>
          </a:p>
        </p:txBody>
      </p:sp>
    </p:spTree>
    <p:extLst>
      <p:ext uri="{BB962C8B-B14F-4D97-AF65-F5344CB8AC3E}">
        <p14:creationId xmlns:p14="http://schemas.microsoft.com/office/powerpoint/2010/main" val="2218144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62931" cy="1358314"/>
          </a:xfrm>
        </p:spPr>
        <p:txBody>
          <a:bodyPr lIns="91440" tIns="45720" rIns="91440" bIns="45720" anchor="t"/>
          <a:lstStyle/>
          <a:p>
            <a:r>
              <a:rPr lang="en-US" sz="4800" dirty="0">
                <a:solidFill>
                  <a:schemeClr val="accent3"/>
                </a:solidFill>
                <a:cs typeface="Arial"/>
              </a:rPr>
              <a:t>When it comes to youth mental health, AI is a promising tool…and maybe…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The State of AI and Young People in Canada, and Globally</a:t>
            </a:r>
          </a:p>
        </p:txBody>
      </p:sp>
      <p:sp>
        <p:nvSpPr>
          <p:cNvPr id="4" name="Rectangle 3"/>
          <p:cNvSpPr/>
          <p:nvPr/>
        </p:nvSpPr>
        <p:spPr>
          <a:xfrm>
            <a:off x="825731" y="6309006"/>
            <a:ext cx="10097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>
                <a:solidFill>
                  <a:schemeClr val="bg1"/>
                </a:solidFill>
              </a:rPr>
              <a:t>Sources: </a:t>
            </a:r>
          </a:p>
          <a:p>
            <a:r>
              <a:rPr lang="en-CA" sz="900">
                <a:solidFill>
                  <a:schemeClr val="bg1"/>
                </a:solidFill>
              </a:rPr>
              <a:t>3. Child and Adolescent Psychiatry and Mental Health </a:t>
            </a:r>
            <a:r>
              <a:rPr lang="en-CA" sz="900">
                <a:solidFill>
                  <a:schemeClr val="bg1"/>
                </a:solidFill>
                <a:hlinkClick r:id="rId3"/>
              </a:rPr>
              <a:t>https://capmh.biomedcentral.com/articles/10.1186/s13034-022-00522-6</a:t>
            </a:r>
            <a:r>
              <a:rPr lang="en-CA" sz="90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587" y="2733994"/>
            <a:ext cx="5093613" cy="32470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In a recent study conducted by CAPMH,</a:t>
            </a:r>
            <a:r>
              <a:rPr lang="en-US" sz="2000" dirty="0">
                <a:solidFill>
                  <a:srgbClr val="333333"/>
                </a:solidFill>
                <a:latin typeface="+mj-lt"/>
              </a:rPr>
              <a:t> 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more than </a:t>
            </a:r>
            <a:r>
              <a:rPr lang="en-US" sz="2000" b="1" i="0" dirty="0">
                <a:solidFill>
                  <a:schemeClr val="accent3"/>
                </a:solidFill>
                <a:effectLst/>
                <a:latin typeface="+mj-lt"/>
              </a:rPr>
              <a:t>two-thirds of young people have experience with and rely on </a:t>
            </a:r>
            <a:r>
              <a:rPr lang="en-US" sz="2000" b="1" dirty="0">
                <a:solidFill>
                  <a:schemeClr val="accent3"/>
                </a:solidFill>
                <a:latin typeface="+mj-lt"/>
              </a:rPr>
              <a:t>mental h</a:t>
            </a:r>
            <a:r>
              <a:rPr lang="en-US" sz="2000" b="1" i="0" dirty="0">
                <a:solidFill>
                  <a:schemeClr val="accent3"/>
                </a:solidFill>
                <a:effectLst/>
                <a:latin typeface="+mj-lt"/>
              </a:rPr>
              <a:t>ealth apps</a:t>
            </a:r>
            <a:r>
              <a:rPr lang="en-US" sz="2000" dirty="0">
                <a:solidFill>
                  <a:srgbClr val="333333"/>
                </a:solidFill>
                <a:latin typeface="+mj-lt"/>
              </a:rPr>
              <a:t> for support on their mental health journeys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 and </a:t>
            </a:r>
            <a:r>
              <a:rPr lang="en-US" sz="2000" b="1" i="0" dirty="0">
                <a:solidFill>
                  <a:schemeClr val="accent3"/>
                </a:solidFill>
                <a:effectLst/>
                <a:latin typeface="+mj-lt"/>
              </a:rPr>
              <a:t>60% make regular use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of at least 1–2 apps</a:t>
            </a:r>
            <a:r>
              <a:rPr lang="en-US" sz="2000" b="0" i="0" baseline="30000" dirty="0">
                <a:solidFill>
                  <a:srgbClr val="333333"/>
                </a:solidFill>
                <a:effectLst/>
                <a:latin typeface="+mj-lt"/>
              </a:rPr>
              <a:t>3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j-lt"/>
              </a:rPr>
              <a:t>More and more, if done correctly, </a:t>
            </a:r>
            <a:r>
              <a:rPr lang="en-US" sz="2000" b="1" i="0" dirty="0">
                <a:solidFill>
                  <a:srgbClr val="92C660"/>
                </a:solidFill>
                <a:effectLst/>
                <a:latin typeface="+mj-lt"/>
              </a:rPr>
              <a:t>AI presents an opportunity to improve th</a:t>
            </a:r>
            <a:r>
              <a:rPr lang="en-US" sz="2000" b="1" dirty="0">
                <a:solidFill>
                  <a:srgbClr val="92C660"/>
                </a:solidFill>
                <a:latin typeface="+mj-lt"/>
              </a:rPr>
              <a:t>e mental health outcomes </a:t>
            </a:r>
            <a:r>
              <a:rPr lang="en-US" sz="2000" dirty="0">
                <a:solidFill>
                  <a:srgbClr val="333333"/>
                </a:solidFill>
                <a:latin typeface="+mj-lt"/>
              </a:rPr>
              <a:t>and interventions for young people </a:t>
            </a:r>
            <a:endParaRPr lang="en-CA" sz="20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6BB0E-C8F7-05AA-32BB-C67A6082F352}"/>
              </a:ext>
            </a:extLst>
          </p:cNvPr>
          <p:cNvSpPr txBox="1">
            <a:spLocks/>
          </p:cNvSpPr>
          <p:nvPr/>
        </p:nvSpPr>
        <p:spPr>
          <a:xfrm>
            <a:off x="5874327" y="2749282"/>
            <a:ext cx="6161451" cy="29039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172A7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accent3"/>
                </a:solidFill>
                <a:cs typeface="Arial"/>
              </a:rPr>
              <a:t>KHP understands the responsibility we have to support young people 24/7, </a:t>
            </a:r>
            <a:r>
              <a:rPr lang="en-US" sz="3200" dirty="0">
                <a:solidFill>
                  <a:srgbClr val="92C660"/>
                </a:solidFill>
                <a:cs typeface="Arial"/>
              </a:rPr>
              <a:t>and we take that same approach when it comes to how we apply AI to our work </a:t>
            </a:r>
          </a:p>
        </p:txBody>
      </p:sp>
    </p:spTree>
    <p:extLst>
      <p:ext uri="{BB962C8B-B14F-4D97-AF65-F5344CB8AC3E}">
        <p14:creationId xmlns:p14="http://schemas.microsoft.com/office/powerpoint/2010/main" val="124222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6492" y="1348303"/>
            <a:ext cx="10485119" cy="613574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We take a human-first approach to building AI tools that 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support humans making decisions – not to make decisions for humans.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546952"/>
            <a:ext cx="11362931" cy="787507"/>
          </a:xfrm>
        </p:spPr>
        <p:txBody>
          <a:bodyPr lIns="91440" tIns="45720" rIns="91440" bIns="45720" anchor="t"/>
          <a:lstStyle/>
          <a:p>
            <a:r>
              <a:rPr lang="en-US" sz="4800" dirty="0">
                <a:solidFill>
                  <a:schemeClr val="accent3"/>
                </a:solidFill>
                <a:cs typeface="Arial"/>
              </a:rPr>
              <a:t>KHP's Philosophy on the Use of AI…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Beyond AI - The Innovation Imperative at KHP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0406" y="2196243"/>
            <a:ext cx="10485119" cy="609232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We use AI only </a:t>
            </a:r>
            <a:r>
              <a:rPr lang="en-US" sz="1600" b="1">
                <a:solidFill>
                  <a:schemeClr val="bg1"/>
                </a:solidFill>
              </a:rPr>
              <a:t>where it is best suited to solve challenges</a:t>
            </a:r>
            <a:r>
              <a:rPr lang="en-US" sz="16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0406" y="3014189"/>
            <a:ext cx="10485119" cy="635125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We are transparent </a:t>
            </a:r>
            <a:r>
              <a:rPr lang="en-US" sz="1600">
                <a:solidFill>
                  <a:schemeClr val="bg1"/>
                </a:solidFill>
              </a:rPr>
              <a:t>about what our technology is intended for.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4401" y="3761477"/>
            <a:ext cx="10485119" cy="638766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We are equitable </a:t>
            </a:r>
            <a:r>
              <a:rPr lang="en-US" sz="1600" dirty="0">
                <a:solidFill>
                  <a:schemeClr val="bg1"/>
                </a:solidFill>
              </a:rPr>
              <a:t>and use testing frameworks with technical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and manual validation to ensure our AI tools are unbiased, accurate, fair and explainable.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4401" y="4605316"/>
            <a:ext cx="10485119" cy="704321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Protecting privacy is our priority and we only use best practices.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    We follow a multi-layer privacy security and risk framework to ensure AI is adopted ethically and responsibly with oversight from industry leaders.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24401" y="5407077"/>
            <a:ext cx="10485119" cy="613574"/>
          </a:xfrm>
          <a:prstGeom prst="rect">
            <a:avLst/>
          </a:prstGeom>
          <a:solidFill>
            <a:srgbClr val="E9F4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KHP does not use AI to replace human-to-human interactions </a:t>
            </a:r>
            <a:r>
              <a:rPr lang="en-US" sz="1600" dirty="0">
                <a:solidFill>
                  <a:schemeClr val="bg1"/>
                </a:solidFill>
              </a:rPr>
              <a:t>between our front line and service users. </a:t>
            </a:r>
            <a:endParaRPr lang="en-CA" sz="16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2344" y="1315362"/>
            <a:ext cx="720000" cy="720000"/>
            <a:chOff x="748146" y="1512316"/>
            <a:chExt cx="720000" cy="720000"/>
          </a:xfrm>
        </p:grpSpPr>
        <p:sp>
          <p:nvSpPr>
            <p:cNvPr id="2" name="Oval 1"/>
            <p:cNvSpPr/>
            <p:nvPr/>
          </p:nvSpPr>
          <p:spPr>
            <a:xfrm>
              <a:off x="748146" y="1512316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1881" y="1578341"/>
              <a:ext cx="599275" cy="5992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3167" y="2135445"/>
            <a:ext cx="720000" cy="720000"/>
            <a:chOff x="748146" y="2286083"/>
            <a:chExt cx="720000" cy="720000"/>
          </a:xfrm>
        </p:grpSpPr>
        <p:sp>
          <p:nvSpPr>
            <p:cNvPr id="9" name="Oval 8"/>
            <p:cNvSpPr/>
            <p:nvPr/>
          </p:nvSpPr>
          <p:spPr>
            <a:xfrm>
              <a:off x="748146" y="2286083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19969" y="2369427"/>
              <a:ext cx="543098" cy="54309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58969" y="2938789"/>
            <a:ext cx="720000" cy="720000"/>
            <a:chOff x="748146" y="3067229"/>
            <a:chExt cx="720000" cy="720000"/>
          </a:xfrm>
        </p:grpSpPr>
        <p:sp>
          <p:nvSpPr>
            <p:cNvPr id="11" name="Oval 10"/>
            <p:cNvSpPr/>
            <p:nvPr/>
          </p:nvSpPr>
          <p:spPr>
            <a:xfrm>
              <a:off x="748146" y="3067229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965" y="3122910"/>
              <a:ext cx="599163" cy="59916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58969" y="4556823"/>
            <a:ext cx="720000" cy="720000"/>
            <a:chOff x="748146" y="4705739"/>
            <a:chExt cx="720000" cy="720000"/>
          </a:xfrm>
        </p:grpSpPr>
        <p:sp>
          <p:nvSpPr>
            <p:cNvPr id="15" name="Oval 14"/>
            <p:cNvSpPr/>
            <p:nvPr/>
          </p:nvSpPr>
          <p:spPr>
            <a:xfrm>
              <a:off x="748146" y="4705739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5767" y="4802543"/>
              <a:ext cx="553669" cy="55366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53167" y="5371688"/>
            <a:ext cx="720000" cy="720000"/>
            <a:chOff x="748145" y="5479512"/>
            <a:chExt cx="720000" cy="720000"/>
          </a:xfrm>
        </p:grpSpPr>
        <p:sp>
          <p:nvSpPr>
            <p:cNvPr id="17" name="Oval 16"/>
            <p:cNvSpPr/>
            <p:nvPr/>
          </p:nvSpPr>
          <p:spPr>
            <a:xfrm>
              <a:off x="748145" y="5479512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2712" y="5602317"/>
              <a:ext cx="499668" cy="49966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58969" y="3764663"/>
            <a:ext cx="720000" cy="720000"/>
            <a:chOff x="748146" y="3897460"/>
            <a:chExt cx="720000" cy="720000"/>
          </a:xfrm>
        </p:grpSpPr>
        <p:sp>
          <p:nvSpPr>
            <p:cNvPr id="13" name="Oval 12"/>
            <p:cNvSpPr/>
            <p:nvPr/>
          </p:nvSpPr>
          <p:spPr>
            <a:xfrm>
              <a:off x="748146" y="3897460"/>
              <a:ext cx="720000" cy="720000"/>
            </a:xfrm>
            <a:prstGeom prst="ellipse">
              <a:avLst/>
            </a:prstGeom>
            <a:solidFill>
              <a:srgbClr val="172A7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6337" y="3992376"/>
              <a:ext cx="532015" cy="532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03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8" y="719868"/>
            <a:ext cx="11328158" cy="2195128"/>
          </a:xfrm>
        </p:spPr>
        <p:txBody>
          <a:bodyPr lIns="91440" tIns="45720" rIns="91440" bIns="45720" anchor="t"/>
          <a:lstStyle/>
          <a:p>
            <a:r>
              <a:rPr lang="en-US" sz="4800" dirty="0">
                <a:solidFill>
                  <a:schemeClr val="accent3"/>
                </a:solidFill>
                <a:cs typeface="Arial"/>
              </a:rPr>
              <a:t>At KHP, AI enables more specialized services and helps to solve challenges in service delivery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Beyond AI - The Innovation Imperative at KHP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5539" y="3141955"/>
            <a:ext cx="6946669" cy="24929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are using this </a:t>
            </a:r>
            <a:r>
              <a:rPr lang="en-US" sz="2000" b="1" dirty="0">
                <a:solidFill>
                  <a:srgbClr val="92C660"/>
                </a:solidFill>
              </a:rPr>
              <a:t>unique and valuable data </a:t>
            </a:r>
            <a:r>
              <a:rPr lang="en-US" sz="2000" dirty="0">
                <a:solidFill>
                  <a:schemeClr val="bg1"/>
                </a:solidFill>
              </a:rPr>
              <a:t>to develop </a:t>
            </a:r>
            <a:r>
              <a:rPr lang="en-US" sz="2000" b="1" dirty="0">
                <a:solidFill>
                  <a:srgbClr val="92C660"/>
                </a:solidFill>
              </a:rPr>
              <a:t>AI tools to support our frontline staff and service users.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We see  AI </a:t>
            </a:r>
            <a:r>
              <a:rPr lang="en-US" sz="2000" b="1" dirty="0">
                <a:solidFill>
                  <a:srgbClr val="92C660"/>
                </a:solidFill>
              </a:rPr>
              <a:t>as a powerful assistant to our human staff</a:t>
            </a:r>
            <a:r>
              <a:rPr lang="en-US" sz="2000" dirty="0">
                <a:solidFill>
                  <a:schemeClr val="bg1"/>
                </a:solidFill>
              </a:rPr>
              <a:t>, not as a replacement for their clinical expertise. 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Currently, we use AI to triage texting conversations by severity and to support KIP, our navigation chatbot on the KHP website. </a:t>
            </a:r>
            <a:endParaRPr lang="en-US" i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48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62931" cy="1455770"/>
          </a:xfrm>
        </p:spPr>
        <p:txBody>
          <a:bodyPr lIns="91440" tIns="45720" rIns="91440" bIns="45720" anchor="t"/>
          <a:lstStyle/>
          <a:p>
            <a:r>
              <a:rPr lang="en-US" sz="4800">
                <a:solidFill>
                  <a:schemeClr val="accent3"/>
                </a:solidFill>
                <a:cs typeface="Arial"/>
              </a:rPr>
              <a:t>On Equity &amp; Bias Mitigation in AI at KHP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Beyond AI - The Innovation Imperative at KHP</a:t>
            </a:r>
          </a:p>
        </p:txBody>
      </p:sp>
      <p:sp>
        <p:nvSpPr>
          <p:cNvPr id="5" name="Rectangle 4"/>
          <p:cNvSpPr/>
          <p:nvPr/>
        </p:nvSpPr>
        <p:spPr>
          <a:xfrm>
            <a:off x="5364482" y="2579988"/>
            <a:ext cx="6561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Knowing we support all young people from coast to coast to coast </a:t>
            </a:r>
            <a:r>
              <a:rPr lang="en-US" sz="1600" b="1">
                <a:solidFill>
                  <a:schemeClr val="accent3"/>
                </a:solidFill>
              </a:rPr>
              <a:t>provides us with a dataset to create models that have less risk in creating bias </a:t>
            </a:r>
            <a:r>
              <a:rPr lang="en-US" sz="1600">
                <a:solidFill>
                  <a:schemeClr val="bg1"/>
                </a:solidFill>
              </a:rPr>
              <a:t>against equity deserving groups.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110" y="2175638"/>
            <a:ext cx="4283826" cy="4524315"/>
          </a:xfrm>
          <a:prstGeom prst="rect">
            <a:avLst/>
          </a:prstGeom>
          <a:solidFill>
            <a:srgbClr val="E9F4DF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C660"/>
                </a:solidFill>
              </a:rPr>
              <a:t>Equity is at the core of everything we do at KHP. </a:t>
            </a:r>
          </a:p>
          <a:p>
            <a:br>
              <a:rPr lang="en-US" b="1" dirty="0">
                <a:solidFill>
                  <a:srgbClr val="92C66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 take bias very seriously. We serve all young people at KHP, however they identify.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have developed strategies to </a:t>
            </a:r>
            <a:r>
              <a:rPr lang="en-US" b="1" dirty="0">
                <a:solidFill>
                  <a:schemeClr val="accent6"/>
                </a:solidFill>
              </a:rPr>
              <a:t>support equity-deserving groups with specialized programs </a:t>
            </a:r>
            <a:r>
              <a:rPr lang="en-US" dirty="0">
                <a:solidFill>
                  <a:schemeClr val="bg1"/>
                </a:solidFill>
              </a:rPr>
              <a:t>for Newcomer youth through our New Journey’s strategy, support Black youth through our </a:t>
            </a:r>
            <a:r>
              <a:rPr lang="en-US" dirty="0" err="1">
                <a:solidFill>
                  <a:schemeClr val="bg1"/>
                </a:solidFill>
              </a:rPr>
              <a:t>RiseUp</a:t>
            </a:r>
            <a:r>
              <a:rPr lang="en-US" dirty="0">
                <a:solidFill>
                  <a:schemeClr val="bg1"/>
                </a:solidFill>
              </a:rPr>
              <a:t> strategy and support for Indigenous young people through our Finding Hope strategy.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64482" y="2175638"/>
            <a:ext cx="274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When it comes to AI … </a:t>
            </a:r>
            <a:endParaRPr lang="en-CA">
              <a:solidFill>
                <a:schemeClr val="accent3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93711" y="3509776"/>
            <a:ext cx="656151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Our Participatory Design Process: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Our design </a:t>
            </a:r>
            <a:r>
              <a:rPr lang="en-US" sz="1600" b="1" dirty="0">
                <a:solidFill>
                  <a:schemeClr val="accent3"/>
                </a:solidFill>
              </a:rPr>
              <a:t>is always youth centered</a:t>
            </a:r>
            <a:r>
              <a:rPr lang="en-US" sz="1600" dirty="0">
                <a:solidFill>
                  <a:schemeClr val="bg1"/>
                </a:solidFill>
              </a:rPr>
              <a:t>. In 2023, we consulted with 140+ youth on how we move the Innovation, Data and AI strategy forward.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KHP </a:t>
            </a:r>
            <a:r>
              <a:rPr lang="en-US" sz="1600" b="1" dirty="0">
                <a:solidFill>
                  <a:schemeClr val="accent3"/>
                </a:solidFill>
              </a:rPr>
              <a:t>validates our AI processes with our clinical staff </a:t>
            </a:r>
            <a:r>
              <a:rPr lang="en-US" sz="1600" dirty="0">
                <a:solidFill>
                  <a:schemeClr val="bg1"/>
                </a:solidFill>
              </a:rPr>
              <a:t>to ensure any bias in the model(s) are flagged and corrected.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We complete </a:t>
            </a:r>
            <a:r>
              <a:rPr lang="en-US" sz="1600" b="1" dirty="0">
                <a:solidFill>
                  <a:schemeClr val="accent3"/>
                </a:solidFill>
              </a:rPr>
              <a:t>manual validation reviews </a:t>
            </a:r>
            <a:r>
              <a:rPr lang="en-US" sz="1600" dirty="0">
                <a:solidFill>
                  <a:schemeClr val="bg1"/>
                </a:solidFill>
              </a:rPr>
              <a:t>with our frontline staff and from Vector researchers to ensure the products we built accurately.</a:t>
            </a:r>
            <a:endParaRPr lang="en-CA" sz="16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230470" y="2251087"/>
            <a:ext cx="11086" cy="4122761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28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62931" cy="787507"/>
          </a:xfrm>
        </p:spPr>
        <p:txBody>
          <a:bodyPr lIns="91440" tIns="45720" rIns="91440" bIns="45720" anchor="t"/>
          <a:lstStyle/>
          <a:p>
            <a:r>
              <a:rPr lang="en-US" sz="4800" dirty="0">
                <a:solidFill>
                  <a:schemeClr val="accent3"/>
                </a:solidFill>
                <a:cs typeface="Arial"/>
              </a:rPr>
              <a:t>How KHP uses AI today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Beyond AI - The Innovation Imperative at KHP</a:t>
            </a:r>
          </a:p>
        </p:txBody>
      </p:sp>
      <p:sp>
        <p:nvSpPr>
          <p:cNvPr id="9" name="Rectangle 8"/>
          <p:cNvSpPr/>
          <p:nvPr/>
        </p:nvSpPr>
        <p:spPr>
          <a:xfrm>
            <a:off x="811876" y="1828323"/>
            <a:ext cx="4746569" cy="316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Trend Spotting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875" y="2266604"/>
            <a:ext cx="474656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KHP is using AI </a:t>
            </a:r>
            <a:r>
              <a:rPr lang="en-US" sz="1400" dirty="0">
                <a:solidFill>
                  <a:schemeClr val="bg2"/>
                </a:solidFill>
                <a:ea typeface="+mn-lt"/>
                <a:cs typeface="+mn-lt"/>
              </a:rPr>
              <a:t>for social listening to better understand </a:t>
            </a:r>
            <a:r>
              <a:rPr lang="en-US" sz="1400" b="1" dirty="0">
                <a:solidFill>
                  <a:srgbClr val="172A71"/>
                </a:solidFill>
                <a:ea typeface="+mn-lt"/>
                <a:cs typeface="+mn-lt"/>
              </a:rPr>
              <a:t>what youth are experiencing online, what the online youth mental health trends are, and what words youth are using to describe their experiences</a:t>
            </a:r>
            <a:r>
              <a:rPr lang="en-US" sz="1400" dirty="0">
                <a:solidFill>
                  <a:schemeClr val="bg2"/>
                </a:solidFill>
                <a:ea typeface="+mn-lt"/>
                <a:cs typeface="+mn-lt"/>
              </a:rPr>
              <a:t>. We are currently building dashboards to pull data related to trending mental health topics over social media.</a:t>
            </a:r>
            <a:endParaRPr lang="en-US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3834" y="1828323"/>
            <a:ext cx="5417126" cy="316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/>
              <a:t>Insights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18416" y="2266604"/>
            <a:ext cx="541712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Using AI technology, KHP is </a:t>
            </a:r>
            <a:r>
              <a:rPr lang="en-US" sz="1400" dirty="0">
                <a:solidFill>
                  <a:schemeClr val="bg2"/>
                </a:solidFill>
                <a:ea typeface="+mn-lt"/>
                <a:cs typeface="+mn-lt"/>
              </a:rPr>
              <a:t>disseminating our data through Insights Briefs. This AI tool can interpret data, write narratives, and design these reports. Through these reports, </a:t>
            </a:r>
            <a:r>
              <a:rPr lang="en-US" sz="1400" b="1" dirty="0">
                <a:solidFill>
                  <a:srgbClr val="172A71"/>
                </a:solidFill>
                <a:ea typeface="+mn-lt"/>
                <a:cs typeface="+mn-lt"/>
              </a:rPr>
              <a:t>we can advocate for and represent youth mental health experiences and trends, reducing stigma and helping youth to feel heard</a:t>
            </a:r>
            <a:r>
              <a:rPr lang="en-US" sz="1400" dirty="0">
                <a:solidFill>
                  <a:schemeClr val="bg2"/>
                </a:solidFill>
                <a:ea typeface="+mn-lt"/>
                <a:cs typeface="+mn-lt"/>
              </a:rPr>
              <a:t>. </a:t>
            </a:r>
            <a:endParaRPr lang="en-US" dirty="0">
              <a:solidFill>
                <a:schemeClr val="bg2"/>
              </a:solidFill>
              <a:ea typeface="+mn-lt"/>
              <a:cs typeface="+mn-lt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5206D0F-3846-28F2-4CE3-A5422CBE3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9" r="5425" b="11230"/>
          <a:stretch/>
        </p:blipFill>
        <p:spPr>
          <a:xfrm>
            <a:off x="813025" y="3744690"/>
            <a:ext cx="4761799" cy="2300626"/>
          </a:xfrm>
          <a:prstGeom prst="rect">
            <a:avLst/>
          </a:prstGeom>
        </p:spPr>
      </p:pic>
      <p:pic>
        <p:nvPicPr>
          <p:cNvPr id="5" name="Picture 4" descr="A screenshot of a white and orange page&#10;&#10;Description automatically generated">
            <a:extLst>
              <a:ext uri="{FF2B5EF4-FFF2-40B4-BE49-F238E27FC236}">
                <a16:creationId xmlns:a16="http://schemas.microsoft.com/office/drawing/2014/main" id="{1E4D723B-35FF-D818-049A-419A93F20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" t="46076" r="7945" b="668"/>
          <a:stretch/>
        </p:blipFill>
        <p:spPr>
          <a:xfrm>
            <a:off x="6097051" y="3646625"/>
            <a:ext cx="5402948" cy="230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62931" cy="787507"/>
          </a:xfrm>
        </p:spPr>
        <p:txBody>
          <a:bodyPr lIns="91440" tIns="45720" rIns="91440" bIns="45720" anchor="t"/>
          <a:lstStyle/>
          <a:p>
            <a:r>
              <a:rPr lang="en-US" sz="4800" dirty="0">
                <a:solidFill>
                  <a:schemeClr val="accent3"/>
                </a:solidFill>
                <a:cs typeface="Arial"/>
              </a:rPr>
              <a:t>In progress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Beyond AI - The Innovation Imperative at KHP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9" y="3264555"/>
            <a:ext cx="2224860" cy="21855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1876" y="1828323"/>
            <a:ext cx="4746569" cy="316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Mood Tracker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1875" y="2266604"/>
            <a:ext cx="474656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KHP </a:t>
            </a:r>
            <a:r>
              <a:rPr lang="en-US" sz="1400" b="1">
                <a:solidFill>
                  <a:schemeClr val="accent3"/>
                </a:solidFill>
              </a:rPr>
              <a:t>brought together about 100 young people </a:t>
            </a:r>
            <a:r>
              <a:rPr lang="en-US" sz="1400">
                <a:solidFill>
                  <a:schemeClr val="bg2"/>
                </a:solidFill>
              </a:rPr>
              <a:t>from across Canada to learn how to create a supportive experience that </a:t>
            </a:r>
            <a:r>
              <a:rPr lang="en-US" sz="1400" b="1">
                <a:solidFill>
                  <a:schemeClr val="accent3"/>
                </a:solidFill>
              </a:rPr>
              <a:t>helps each person find the resources they need, when they need it,</a:t>
            </a:r>
            <a:r>
              <a:rPr lang="en-US" sz="1400">
                <a:solidFill>
                  <a:schemeClr val="bg2"/>
                </a:solidFill>
              </a:rPr>
              <a:t> and in the way they want. </a:t>
            </a:r>
            <a:endParaRPr lang="en-CA" sz="140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875" y="5704993"/>
            <a:ext cx="47465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They wanted a “Blob Friend” that supports SMS/email check in to see how you are feeling, provide affirmations and personalized resource recommendation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73834" y="1828323"/>
            <a:ext cx="5417126" cy="316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FAIIR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8416" y="2266604"/>
            <a:ext cx="541712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Together with the Vector Institute engineers and scientists, </a:t>
            </a:r>
            <a:r>
              <a:rPr lang="en-US" sz="1400" b="1" dirty="0">
                <a:solidFill>
                  <a:schemeClr val="accent3"/>
                </a:solidFill>
              </a:rPr>
              <a:t>we developed an AI prototype that predicts issues like anxiety and bullying in conversation transcripts</a:t>
            </a:r>
            <a:r>
              <a:rPr lang="en-US" sz="1400" dirty="0">
                <a:solidFill>
                  <a:schemeClr val="bg2"/>
                </a:solidFill>
              </a:rPr>
              <a:t>. </a:t>
            </a:r>
          </a:p>
          <a:p>
            <a:endParaRPr lang="en-US">
              <a:solidFill>
                <a:schemeClr val="bg2"/>
              </a:solidFill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358" r="420" b="-358"/>
          <a:stretch/>
        </p:blipFill>
        <p:spPr>
          <a:xfrm>
            <a:off x="811875" y="3453539"/>
            <a:ext cx="2463340" cy="2018626"/>
          </a:xfrm>
          <a:prstGeom prst="rect">
            <a:avLst/>
          </a:prstGeom>
        </p:spPr>
      </p:pic>
      <p:pic>
        <p:nvPicPr>
          <p:cNvPr id="2" name="Picture 1" descr="A screenshot of a conversation&#10;&#10;Description automatically generated">
            <a:extLst>
              <a:ext uri="{FF2B5EF4-FFF2-40B4-BE49-F238E27FC236}">
                <a16:creationId xmlns:a16="http://schemas.microsoft.com/office/drawing/2014/main" id="{47EDB8F2-775E-BF17-CB71-2C739103A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03" y="3086100"/>
            <a:ext cx="3056595" cy="30564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0A0EF1-469C-362F-0210-71E4BA78B7AF}"/>
              </a:ext>
            </a:extLst>
          </p:cNvPr>
          <p:cNvSpPr/>
          <p:nvPr/>
        </p:nvSpPr>
        <p:spPr>
          <a:xfrm>
            <a:off x="6018874" y="3863492"/>
            <a:ext cx="474656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48F2C-96A5-C733-BC40-ACA7EB508193}"/>
              </a:ext>
            </a:extLst>
          </p:cNvPr>
          <p:cNvSpPr txBox="1"/>
          <p:nvPr/>
        </p:nvSpPr>
        <p:spPr>
          <a:xfrm>
            <a:off x="9137651" y="3083984"/>
            <a:ext cx="2288116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model is called FAIIR (Frontline Assistant: Issue Identification and Recommendation). Our prototype can predict the main issue in 97% of conversations. </a:t>
            </a:r>
            <a:r>
              <a:rPr lang="en-US" sz="1400" dirty="0">
                <a:solidFill>
                  <a:schemeClr val="bg1"/>
                </a:solidFill>
                <a:cs typeface="Arial"/>
              </a:rPr>
              <a:t>​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46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99365" y="2073949"/>
            <a:ext cx="6592635" cy="3855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62931" cy="837383"/>
          </a:xfrm>
        </p:spPr>
        <p:txBody>
          <a:bodyPr lIns="91440" tIns="45720" rIns="91440" bIns="45720" anchor="t"/>
          <a:lstStyle/>
          <a:p>
            <a:r>
              <a:rPr lang="en-US" sz="3600" dirty="0">
                <a:solidFill>
                  <a:schemeClr val="accent3"/>
                </a:solidFill>
                <a:cs typeface="Arial"/>
              </a:rPr>
              <a:t>We have the right partners helping us stay ahead…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214" y="2071911"/>
            <a:ext cx="472231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b="1" dirty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6204" y="2377423"/>
            <a:ext cx="637863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Our priority is to use these predictions to:</a:t>
            </a:r>
          </a:p>
          <a:p>
            <a:endParaRPr lang="en-US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b="1" dirty="0"/>
              <a:t>Reduce the administrative burden on counsellors </a:t>
            </a:r>
            <a:r>
              <a:rPr lang="en-US" dirty="0"/>
              <a:t>by automatically surfacing referrals and tip sheets, auto populating surveys, etc.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/>
              <a:t>To </a:t>
            </a:r>
            <a:r>
              <a:rPr lang="en-US" b="1" dirty="0"/>
              <a:t>predict a young person’s needs </a:t>
            </a:r>
            <a:r>
              <a:rPr lang="en-US" dirty="0"/>
              <a:t>based on what they say/text to our frontline staff, what web pages they click on, and responses to surveys.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b="1" dirty="0"/>
              <a:t>Recommend content and services</a:t>
            </a:r>
            <a:r>
              <a:rPr lang="en-US" dirty="0"/>
              <a:t> without requiring them to know anything about mental health.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The Future of Innovation at KHP 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8339" y="2050114"/>
            <a:ext cx="4247613" cy="804406"/>
            <a:chOff x="822510" y="2070068"/>
            <a:chExt cx="4247613" cy="8044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510" y="2070068"/>
              <a:ext cx="1992734" cy="804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71621" y="2190536"/>
              <a:ext cx="424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b="1">
                  <a:solidFill>
                    <a:schemeClr val="accent3"/>
                  </a:solidFill>
                </a:rPr>
                <a:t>x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492" y="2230786"/>
              <a:ext cx="1864631" cy="482970"/>
            </a:xfrm>
            <a:prstGeom prst="rect">
              <a:avLst/>
            </a:prstGeom>
          </p:spPr>
        </p:pic>
      </p:grpSp>
      <p:pic>
        <p:nvPicPr>
          <p:cNvPr id="11" name="Picture 10" descr="A purple and white website&#10;&#10;Description automatically generated">
            <a:extLst>
              <a:ext uri="{FF2B5EF4-FFF2-40B4-BE49-F238E27FC236}">
                <a16:creationId xmlns:a16="http://schemas.microsoft.com/office/drawing/2014/main" id="{B6FD7686-DC09-96DD-1872-4C9B84C1E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572" b="23547"/>
          <a:stretch/>
        </p:blipFill>
        <p:spPr>
          <a:xfrm>
            <a:off x="898339" y="2993441"/>
            <a:ext cx="4414640" cy="26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2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428" y="1716216"/>
            <a:ext cx="11188261" cy="3735185"/>
          </a:xfrm>
        </p:spPr>
        <p:txBody>
          <a:bodyPr lIns="91440" tIns="45720" rIns="91440" bIns="45720" anchor="ctr"/>
          <a:lstStyle/>
          <a:p>
            <a:pPr algn="ctr"/>
            <a:r>
              <a:rPr lang="en-CA" sz="3600" dirty="0"/>
              <a:t>Thank you!</a:t>
            </a:r>
            <a:br>
              <a:rPr lang="en-CA" sz="3600" dirty="0"/>
            </a:br>
            <a:r>
              <a:rPr lang="en-CA" sz="3600" dirty="0"/>
              <a:t>Connect with us if you want to collaborate</a:t>
            </a:r>
            <a:br>
              <a:rPr lang="en-CA" sz="3600" dirty="0"/>
            </a:br>
            <a:r>
              <a:rPr lang="en-CA" sz="3600" dirty="0">
                <a:hlinkClick r:id="rId2"/>
              </a:rPr>
              <a:t>mariana.catz@kidshelpphone.ca</a:t>
            </a:r>
            <a:br>
              <a:rPr lang="en-CA" sz="5400" dirty="0"/>
            </a:b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166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1005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6870700"/>
            <a:chOff x="-6350" y="-6350"/>
            <a:chExt cx="12204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09971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0002" y="474421"/>
            <a:ext cx="437769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Our</a:t>
            </a:r>
            <a:r>
              <a:rPr spc="-20" dirty="0"/>
              <a:t> </a:t>
            </a:r>
            <a:r>
              <a:rPr dirty="0"/>
              <a:t>Impact</a:t>
            </a:r>
            <a:r>
              <a:rPr lang="en-CA" dirty="0"/>
              <a:t> 2023</a:t>
            </a:r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271175" y="1208587"/>
            <a:ext cx="6268720" cy="199740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6985" indent="-28702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99085" algn="l"/>
              </a:tabLst>
            </a:pP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75%</a:t>
            </a:r>
            <a:r>
              <a:rPr sz="1200" b="1" spc="-20" dirty="0">
                <a:solidFill>
                  <a:srgbClr val="F8883C"/>
                </a:solidFill>
                <a:latin typeface="Arial"/>
                <a:cs typeface="Arial"/>
              </a:rPr>
              <a:t> </a:t>
            </a:r>
            <a:r>
              <a:rPr sz="1200" dirty="0"/>
              <a:t>of</a:t>
            </a:r>
            <a:r>
              <a:rPr sz="1200" spc="-35" dirty="0"/>
              <a:t> </a:t>
            </a:r>
            <a:r>
              <a:rPr sz="1200" dirty="0"/>
              <a:t>service</a:t>
            </a:r>
            <a:r>
              <a:rPr sz="1200" spc="-25" dirty="0"/>
              <a:t> </a:t>
            </a:r>
            <a:r>
              <a:rPr sz="1200" dirty="0"/>
              <a:t>users</a:t>
            </a:r>
            <a:r>
              <a:rPr sz="1200" spc="-25" dirty="0"/>
              <a:t> </a:t>
            </a:r>
            <a:r>
              <a:rPr sz="1200" dirty="0"/>
              <a:t>said</a:t>
            </a:r>
            <a:r>
              <a:rPr sz="1200" spc="-20" dirty="0"/>
              <a:t> </a:t>
            </a:r>
            <a:r>
              <a:rPr sz="1200" dirty="0"/>
              <a:t>they</a:t>
            </a:r>
            <a:r>
              <a:rPr sz="1200" spc="-30" dirty="0"/>
              <a:t> </a:t>
            </a:r>
            <a:r>
              <a:rPr sz="1200" dirty="0"/>
              <a:t>shared</a:t>
            </a:r>
            <a:r>
              <a:rPr sz="1200" spc="-20" dirty="0"/>
              <a:t> </a:t>
            </a:r>
            <a:r>
              <a:rPr sz="1200" dirty="0"/>
              <a:t>something</a:t>
            </a:r>
            <a:r>
              <a:rPr sz="1200" spc="-25" dirty="0"/>
              <a:t> </a:t>
            </a:r>
            <a:r>
              <a:rPr sz="1200" dirty="0"/>
              <a:t>with</a:t>
            </a:r>
            <a:r>
              <a:rPr sz="1200" spc="20" dirty="0"/>
              <a:t> </a:t>
            </a:r>
            <a:r>
              <a:rPr sz="1200" spc="-20" dirty="0"/>
              <a:t>Kids </a:t>
            </a:r>
            <a:r>
              <a:rPr sz="1200" dirty="0"/>
              <a:t>Help</a:t>
            </a:r>
            <a:r>
              <a:rPr sz="1200" spc="-30" dirty="0"/>
              <a:t> </a:t>
            </a:r>
            <a:r>
              <a:rPr sz="1200" dirty="0"/>
              <a:t>Phone</a:t>
            </a:r>
            <a:r>
              <a:rPr sz="1200" spc="-25" dirty="0"/>
              <a:t> </a:t>
            </a:r>
            <a:r>
              <a:rPr sz="1200" dirty="0"/>
              <a:t>that</a:t>
            </a:r>
            <a:r>
              <a:rPr sz="1200" spc="-25" dirty="0"/>
              <a:t> </a:t>
            </a:r>
            <a:r>
              <a:rPr sz="1200" dirty="0"/>
              <a:t>they</a:t>
            </a:r>
            <a:r>
              <a:rPr sz="1200" spc="-30" dirty="0"/>
              <a:t> </a:t>
            </a:r>
            <a:r>
              <a:rPr sz="1200" dirty="0"/>
              <a:t>have</a:t>
            </a:r>
            <a:r>
              <a:rPr sz="1200" spc="-30" dirty="0"/>
              <a:t> </a:t>
            </a:r>
            <a:r>
              <a:rPr sz="1200" dirty="0"/>
              <a:t>never</a:t>
            </a:r>
            <a:r>
              <a:rPr sz="1200" spc="-20" dirty="0"/>
              <a:t> </a:t>
            </a:r>
            <a:r>
              <a:rPr sz="1200" dirty="0"/>
              <a:t>shared</a:t>
            </a:r>
            <a:r>
              <a:rPr sz="1200" spc="-30" dirty="0"/>
              <a:t> </a:t>
            </a:r>
            <a:r>
              <a:rPr sz="1200" dirty="0"/>
              <a:t>with anyone</a:t>
            </a:r>
            <a:r>
              <a:rPr sz="1200" spc="10" dirty="0"/>
              <a:t> </a:t>
            </a:r>
            <a:r>
              <a:rPr sz="1200" spc="-20" dirty="0"/>
              <a:t>else</a:t>
            </a: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99085" algn="l"/>
              </a:tabLst>
            </a:pP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85%</a:t>
            </a:r>
            <a:r>
              <a:rPr sz="1200" b="1" spc="-45" dirty="0">
                <a:solidFill>
                  <a:srgbClr val="F8883C"/>
                </a:solidFill>
                <a:latin typeface="Arial"/>
                <a:cs typeface="Arial"/>
              </a:rPr>
              <a:t> </a:t>
            </a:r>
            <a:r>
              <a:rPr sz="1200" dirty="0"/>
              <a:t>found</a:t>
            </a:r>
            <a:r>
              <a:rPr sz="1200" spc="-40" dirty="0"/>
              <a:t> </a:t>
            </a:r>
            <a:r>
              <a:rPr sz="1200" dirty="0"/>
              <a:t>their</a:t>
            </a:r>
            <a:r>
              <a:rPr sz="1200" spc="-25" dirty="0"/>
              <a:t> </a:t>
            </a:r>
            <a:r>
              <a:rPr sz="1200" dirty="0"/>
              <a:t>conversation</a:t>
            </a:r>
            <a:r>
              <a:rPr sz="1200" spc="-30" dirty="0"/>
              <a:t> </a:t>
            </a:r>
            <a:r>
              <a:rPr sz="1200" dirty="0"/>
              <a:t>with KHP</a:t>
            </a:r>
            <a:r>
              <a:rPr sz="1200" spc="-70" dirty="0"/>
              <a:t> </a:t>
            </a:r>
            <a:r>
              <a:rPr sz="1200" spc="-10" dirty="0"/>
              <a:t>helpful</a:t>
            </a:r>
          </a:p>
          <a:p>
            <a:pPr marL="299085" marR="236854" indent="-287020">
              <a:lnSpc>
                <a:spcPts val="1939"/>
              </a:lnSpc>
              <a:spcBef>
                <a:spcPts val="1045"/>
              </a:spcBef>
              <a:buFont typeface="Arial"/>
              <a:buChar char="•"/>
              <a:tabLst>
                <a:tab pos="299085" algn="l"/>
              </a:tabLst>
            </a:pP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78%</a:t>
            </a:r>
            <a:r>
              <a:rPr sz="1200" b="1" spc="-5" dirty="0">
                <a:solidFill>
                  <a:srgbClr val="F8883C"/>
                </a:solidFill>
                <a:latin typeface="Arial"/>
                <a:cs typeface="Arial"/>
              </a:rPr>
              <a:t> </a:t>
            </a:r>
            <a:r>
              <a:rPr sz="1200" dirty="0"/>
              <a:t>said</a:t>
            </a:r>
            <a:r>
              <a:rPr sz="1200" spc="-15" dirty="0"/>
              <a:t> </a:t>
            </a:r>
            <a:r>
              <a:rPr sz="1200" dirty="0"/>
              <a:t>that</a:t>
            </a:r>
            <a:r>
              <a:rPr sz="1200" spc="-10" dirty="0"/>
              <a:t> </a:t>
            </a:r>
            <a:r>
              <a:rPr sz="1200" dirty="0"/>
              <a:t>they</a:t>
            </a:r>
            <a:r>
              <a:rPr sz="1200" spc="-10" dirty="0"/>
              <a:t> </a:t>
            </a:r>
            <a:r>
              <a:rPr sz="1200" dirty="0"/>
              <a:t>felt</a:t>
            </a:r>
            <a:r>
              <a:rPr sz="1200" spc="-15" dirty="0"/>
              <a:t> </a:t>
            </a:r>
            <a:r>
              <a:rPr sz="1200" dirty="0"/>
              <a:t>less</a:t>
            </a:r>
            <a:r>
              <a:rPr sz="1200" spc="-15" dirty="0"/>
              <a:t> </a:t>
            </a:r>
            <a:r>
              <a:rPr sz="1200" dirty="0"/>
              <a:t>upset</a:t>
            </a:r>
            <a:r>
              <a:rPr sz="1200" spc="-10" dirty="0"/>
              <a:t> </a:t>
            </a:r>
            <a:r>
              <a:rPr sz="1200" dirty="0"/>
              <a:t>after</a:t>
            </a:r>
            <a:r>
              <a:rPr sz="1200" spc="-15" dirty="0"/>
              <a:t> </a:t>
            </a:r>
            <a:r>
              <a:rPr sz="1200" dirty="0"/>
              <a:t>their</a:t>
            </a:r>
            <a:r>
              <a:rPr sz="1200" spc="-10" dirty="0"/>
              <a:t> conversation </a:t>
            </a:r>
            <a:r>
              <a:rPr sz="1200" dirty="0"/>
              <a:t>with</a:t>
            </a:r>
            <a:r>
              <a:rPr sz="1200" spc="-35" dirty="0"/>
              <a:t> </a:t>
            </a:r>
            <a:r>
              <a:rPr sz="1200" spc="-25" dirty="0"/>
              <a:t>KHP</a:t>
            </a:r>
          </a:p>
          <a:p>
            <a:pPr marL="299085" marR="36830" indent="-287020">
              <a:lnSpc>
                <a:spcPct val="90100"/>
              </a:lnSpc>
              <a:spcBef>
                <a:spcPts val="969"/>
              </a:spcBef>
              <a:buFont typeface="Arial"/>
              <a:buChar char="•"/>
              <a:tabLst>
                <a:tab pos="299085" algn="l"/>
              </a:tabLst>
            </a:pP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49%</a:t>
            </a:r>
            <a:r>
              <a:rPr sz="1200" b="1" spc="-20" dirty="0">
                <a:solidFill>
                  <a:srgbClr val="F8883C"/>
                </a:solidFill>
                <a:latin typeface="Arial"/>
                <a:cs typeface="Arial"/>
              </a:rPr>
              <a:t> </a:t>
            </a:r>
            <a:r>
              <a:rPr sz="1200" dirty="0"/>
              <a:t>said</a:t>
            </a:r>
            <a:r>
              <a:rPr sz="1200" spc="-15" dirty="0"/>
              <a:t> </a:t>
            </a:r>
            <a:r>
              <a:rPr sz="1200" dirty="0"/>
              <a:t>that</a:t>
            </a:r>
            <a:r>
              <a:rPr sz="1200" spc="-10" dirty="0"/>
              <a:t> </a:t>
            </a:r>
            <a:r>
              <a:rPr sz="1200" dirty="0"/>
              <a:t>if</a:t>
            </a:r>
            <a:r>
              <a:rPr sz="1200" spc="-10" dirty="0"/>
              <a:t> </a:t>
            </a:r>
            <a:r>
              <a:rPr sz="1200" dirty="0"/>
              <a:t>they</a:t>
            </a:r>
            <a:r>
              <a:rPr sz="1200" spc="-15" dirty="0"/>
              <a:t> </a:t>
            </a:r>
            <a:r>
              <a:rPr sz="1200" dirty="0"/>
              <a:t>had</a:t>
            </a:r>
            <a:r>
              <a:rPr sz="1200" spc="-15" dirty="0"/>
              <a:t> </a:t>
            </a:r>
            <a:r>
              <a:rPr sz="1200" dirty="0"/>
              <a:t>not</a:t>
            </a:r>
            <a:r>
              <a:rPr sz="1200" spc="-15" dirty="0"/>
              <a:t> </a:t>
            </a:r>
            <a:r>
              <a:rPr sz="1200" dirty="0"/>
              <a:t>reached out</a:t>
            </a:r>
            <a:r>
              <a:rPr sz="1200" spc="-10" dirty="0"/>
              <a:t> </a:t>
            </a:r>
            <a:r>
              <a:rPr sz="1200" dirty="0"/>
              <a:t>to</a:t>
            </a:r>
            <a:r>
              <a:rPr sz="1200" spc="-20" dirty="0"/>
              <a:t> </a:t>
            </a:r>
            <a:r>
              <a:rPr sz="1200" dirty="0"/>
              <a:t>Kids</a:t>
            </a:r>
            <a:r>
              <a:rPr sz="1200" spc="-5" dirty="0"/>
              <a:t> </a:t>
            </a:r>
            <a:r>
              <a:rPr sz="1200" spc="-20" dirty="0"/>
              <a:t>Help </a:t>
            </a:r>
            <a:r>
              <a:rPr sz="1200" dirty="0"/>
              <a:t>Phone,</a:t>
            </a:r>
            <a:r>
              <a:rPr sz="1200" spc="-25" dirty="0"/>
              <a:t> </a:t>
            </a:r>
            <a:r>
              <a:rPr sz="1200" dirty="0"/>
              <a:t>they</a:t>
            </a:r>
            <a:r>
              <a:rPr sz="1200" spc="-30" dirty="0"/>
              <a:t> </a:t>
            </a:r>
            <a:r>
              <a:rPr sz="1200" dirty="0"/>
              <a:t>would have</a:t>
            </a:r>
            <a:r>
              <a:rPr sz="1200" spc="-20" dirty="0"/>
              <a:t> </a:t>
            </a:r>
            <a:r>
              <a:rPr sz="1200" dirty="0"/>
              <a:t>ignored</a:t>
            </a:r>
            <a:r>
              <a:rPr sz="1200" spc="-25" dirty="0"/>
              <a:t> </a:t>
            </a:r>
            <a:r>
              <a:rPr sz="1200" dirty="0"/>
              <a:t>the</a:t>
            </a:r>
            <a:r>
              <a:rPr sz="1200" spc="-40" dirty="0"/>
              <a:t> </a:t>
            </a:r>
            <a:r>
              <a:rPr sz="1200" dirty="0"/>
              <a:t>issue</a:t>
            </a:r>
            <a:r>
              <a:rPr sz="1200" spc="-25" dirty="0"/>
              <a:t> </a:t>
            </a:r>
            <a:r>
              <a:rPr sz="1200" dirty="0"/>
              <a:t>or</a:t>
            </a:r>
            <a:r>
              <a:rPr sz="1200" spc="-30" dirty="0"/>
              <a:t> </a:t>
            </a:r>
            <a:r>
              <a:rPr sz="1200" dirty="0"/>
              <a:t>hoped</a:t>
            </a:r>
            <a:r>
              <a:rPr sz="1200" spc="-25" dirty="0"/>
              <a:t> </a:t>
            </a:r>
            <a:r>
              <a:rPr sz="1200" dirty="0"/>
              <a:t>it</a:t>
            </a:r>
            <a:r>
              <a:rPr sz="1200" spc="-25" dirty="0"/>
              <a:t> </a:t>
            </a:r>
            <a:r>
              <a:rPr sz="1200" spc="-20" dirty="0"/>
              <a:t>went away</a:t>
            </a:r>
          </a:p>
          <a:p>
            <a:pPr marL="299085" marR="5080" indent="-287020">
              <a:lnSpc>
                <a:spcPts val="1939"/>
              </a:lnSpc>
              <a:spcBef>
                <a:spcPts val="1025"/>
              </a:spcBef>
              <a:buFont typeface="Arial"/>
              <a:buChar char="•"/>
              <a:tabLst>
                <a:tab pos="299085" algn="l"/>
              </a:tabLst>
            </a:pP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9%</a:t>
            </a:r>
            <a:r>
              <a:rPr sz="1200" b="1" spc="-30" dirty="0">
                <a:solidFill>
                  <a:srgbClr val="F8883C"/>
                </a:solidFill>
                <a:latin typeface="Arial"/>
                <a:cs typeface="Arial"/>
              </a:rPr>
              <a:t> </a:t>
            </a:r>
            <a:r>
              <a:rPr sz="1200" dirty="0"/>
              <a:t>said</a:t>
            </a:r>
            <a:r>
              <a:rPr sz="1200" spc="-10" dirty="0"/>
              <a:t> </a:t>
            </a:r>
            <a:r>
              <a:rPr sz="1200" dirty="0"/>
              <a:t>that</a:t>
            </a:r>
            <a:r>
              <a:rPr sz="1200" spc="-10" dirty="0"/>
              <a:t> </a:t>
            </a:r>
            <a:r>
              <a:rPr sz="1200" dirty="0"/>
              <a:t>if</a:t>
            </a:r>
            <a:r>
              <a:rPr sz="1200" spc="-25" dirty="0"/>
              <a:t> </a:t>
            </a:r>
            <a:r>
              <a:rPr sz="1200" dirty="0"/>
              <a:t>they</a:t>
            </a:r>
            <a:r>
              <a:rPr sz="1200" spc="-10" dirty="0"/>
              <a:t> </a:t>
            </a:r>
            <a:r>
              <a:rPr sz="1200" dirty="0"/>
              <a:t>had</a:t>
            </a:r>
            <a:r>
              <a:rPr sz="1200" spc="-10" dirty="0"/>
              <a:t> </a:t>
            </a:r>
            <a:r>
              <a:rPr sz="1200" dirty="0"/>
              <a:t>not</a:t>
            </a:r>
            <a:r>
              <a:rPr sz="1200" spc="-10" dirty="0"/>
              <a:t> </a:t>
            </a:r>
            <a:r>
              <a:rPr sz="1200" dirty="0"/>
              <a:t>reached</a:t>
            </a:r>
            <a:r>
              <a:rPr sz="1200" spc="-10" dirty="0"/>
              <a:t> </a:t>
            </a:r>
            <a:r>
              <a:rPr sz="1200" dirty="0"/>
              <a:t>out</a:t>
            </a:r>
            <a:r>
              <a:rPr sz="1200" spc="-5" dirty="0"/>
              <a:t> </a:t>
            </a:r>
            <a:r>
              <a:rPr sz="1200" dirty="0"/>
              <a:t>to</a:t>
            </a:r>
            <a:r>
              <a:rPr sz="1200" spc="-15" dirty="0"/>
              <a:t> </a:t>
            </a:r>
            <a:r>
              <a:rPr sz="1200" dirty="0"/>
              <a:t>KHP</a:t>
            </a:r>
            <a:r>
              <a:rPr sz="1200" spc="-55" dirty="0"/>
              <a:t> </a:t>
            </a:r>
            <a:r>
              <a:rPr sz="1200" dirty="0"/>
              <a:t>they</a:t>
            </a:r>
            <a:r>
              <a:rPr sz="1200" spc="-10" dirty="0"/>
              <a:t> would </a:t>
            </a:r>
            <a:r>
              <a:rPr sz="1200" dirty="0"/>
              <a:t>have</a:t>
            </a:r>
            <a:r>
              <a:rPr sz="1200" spc="-20" dirty="0"/>
              <a:t> </a:t>
            </a:r>
            <a:r>
              <a:rPr sz="1200" dirty="0"/>
              <a:t>gone</a:t>
            </a:r>
            <a:r>
              <a:rPr sz="1200" spc="-10" dirty="0"/>
              <a:t> </a:t>
            </a:r>
            <a:r>
              <a:rPr sz="1200" dirty="0"/>
              <a:t>to</a:t>
            </a:r>
            <a:r>
              <a:rPr sz="1200" spc="-25" dirty="0"/>
              <a:t> </a:t>
            </a:r>
            <a:r>
              <a:rPr sz="1200" dirty="0"/>
              <a:t>the</a:t>
            </a:r>
            <a:r>
              <a:rPr sz="1200" spc="-20" dirty="0"/>
              <a:t> </a:t>
            </a:r>
            <a:r>
              <a:rPr sz="1200" spc="-25" dirty="0"/>
              <a:t>ER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"/>
            <a:ext cx="5070347" cy="6858000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B9FDEACC-4A0B-418B-C9AD-997AB45C3686}"/>
              </a:ext>
            </a:extLst>
          </p:cNvPr>
          <p:cNvSpPr txBox="1">
            <a:spLocks/>
          </p:cNvSpPr>
          <p:nvPr/>
        </p:nvSpPr>
        <p:spPr>
          <a:xfrm>
            <a:off x="5423257" y="4843757"/>
            <a:ext cx="5964555" cy="145591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4400" b="1" i="0">
                <a:solidFill>
                  <a:srgbClr val="F8883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algn="ctr">
              <a:lnSpc>
                <a:spcPct val="90000"/>
              </a:lnSpc>
              <a:spcBef>
                <a:spcPts val="484"/>
              </a:spcBef>
            </a:pPr>
            <a:r>
              <a:rPr lang="en-US" sz="3200" kern="0" dirty="0">
                <a:solidFill>
                  <a:schemeClr val="bg1"/>
                </a:solidFill>
              </a:rPr>
              <a:t>1</a:t>
            </a:r>
            <a:r>
              <a:rPr lang="en-US" sz="3200" kern="0" spc="-15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in</a:t>
            </a:r>
            <a:r>
              <a:rPr lang="en-US" sz="3200" kern="0" spc="-25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2</a:t>
            </a:r>
            <a:r>
              <a:rPr lang="en-US" sz="3200" kern="0" spc="-10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youth</a:t>
            </a:r>
            <a:r>
              <a:rPr lang="en-US" sz="3200" kern="0" spc="-35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struggle</a:t>
            </a:r>
            <a:r>
              <a:rPr lang="en-US" sz="3200" kern="0" spc="-45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with</a:t>
            </a:r>
            <a:r>
              <a:rPr lang="en-US" sz="3200" kern="0" spc="-30" dirty="0">
                <a:solidFill>
                  <a:schemeClr val="bg1"/>
                </a:solidFill>
              </a:rPr>
              <a:t> </a:t>
            </a:r>
            <a:r>
              <a:rPr lang="en-US" sz="3200" kern="0" spc="-10" dirty="0">
                <a:solidFill>
                  <a:schemeClr val="bg1"/>
                </a:solidFill>
              </a:rPr>
              <a:t>their </a:t>
            </a:r>
            <a:r>
              <a:rPr lang="en-US" sz="3200" kern="0" dirty="0">
                <a:solidFill>
                  <a:schemeClr val="bg1"/>
                </a:solidFill>
              </a:rPr>
              <a:t>mental</a:t>
            </a:r>
            <a:r>
              <a:rPr lang="en-US" sz="3200" kern="0" spc="-75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health</a:t>
            </a:r>
            <a:r>
              <a:rPr lang="en-US" sz="3200" kern="0" spc="-70" dirty="0">
                <a:solidFill>
                  <a:schemeClr val="bg1"/>
                </a:solidFill>
              </a:rPr>
              <a:t> </a:t>
            </a:r>
            <a:r>
              <a:rPr lang="en-US" sz="3200" kern="0" dirty="0">
                <a:solidFill>
                  <a:schemeClr val="bg1"/>
                </a:solidFill>
              </a:rPr>
              <a:t>alone.</a:t>
            </a:r>
            <a:r>
              <a:rPr lang="en-US" sz="3200" kern="0" spc="-80" dirty="0">
                <a:solidFill>
                  <a:schemeClr val="bg1"/>
                </a:solidFill>
              </a:rPr>
              <a:t> </a:t>
            </a:r>
          </a:p>
          <a:p>
            <a:pPr marL="12700" marR="5080" algn="ctr">
              <a:lnSpc>
                <a:spcPct val="90000"/>
              </a:lnSpc>
              <a:spcBef>
                <a:spcPts val="484"/>
              </a:spcBef>
            </a:pPr>
            <a:r>
              <a:rPr lang="en-US" sz="3200" kern="0" dirty="0">
                <a:solidFill>
                  <a:schemeClr val="bg1"/>
                </a:solidFill>
              </a:rPr>
              <a:t>That’s</a:t>
            </a:r>
            <a:r>
              <a:rPr lang="en-US" sz="3200" kern="0" spc="-75" dirty="0">
                <a:solidFill>
                  <a:schemeClr val="bg1"/>
                </a:solidFill>
              </a:rPr>
              <a:t> </a:t>
            </a:r>
            <a:r>
              <a:rPr lang="en-US" sz="3200" kern="0" spc="-25" dirty="0">
                <a:solidFill>
                  <a:schemeClr val="bg1"/>
                </a:solidFill>
              </a:rPr>
              <a:t>not </a:t>
            </a:r>
            <a:r>
              <a:rPr lang="en-US" sz="3200" kern="0" spc="-10" dirty="0">
                <a:solidFill>
                  <a:schemeClr val="bg1"/>
                </a:solidFill>
              </a:rPr>
              <a:t>“fine”.</a:t>
            </a:r>
            <a:endParaRPr lang="en-US" sz="3200" kern="0" dirty="0">
              <a:solidFill>
                <a:schemeClr val="bg1"/>
              </a:solidFill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5E02FD3-6524-9EF9-568B-1BF29CEF4668}"/>
              </a:ext>
            </a:extLst>
          </p:cNvPr>
          <p:cNvSpPr txBox="1"/>
          <p:nvPr/>
        </p:nvSpPr>
        <p:spPr>
          <a:xfrm>
            <a:off x="5255592" y="3353266"/>
            <a:ext cx="6153374" cy="99302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5080" indent="-286385">
              <a:spcBef>
                <a:spcPts val="755"/>
              </a:spcBef>
              <a:buClr>
                <a:schemeClr val="accent6"/>
              </a:buClr>
              <a:buFont typeface="Arial"/>
              <a:buChar char="•"/>
              <a:tabLst>
                <a:tab pos="299085" algn="l"/>
              </a:tabLst>
            </a:pPr>
            <a:r>
              <a:rPr lang="en-CA" sz="1200" dirty="0">
                <a:solidFill>
                  <a:schemeClr val="bg1"/>
                </a:solidFill>
                <a:latin typeface="Arial"/>
                <a:cs typeface="Arial"/>
              </a:rPr>
              <a:t>Since</a:t>
            </a:r>
            <a:r>
              <a:rPr sz="1200" dirty="0">
                <a:solidFill>
                  <a:schemeClr val="bg1"/>
                </a:solidFill>
                <a:latin typeface="Arial"/>
                <a:cs typeface="Arial"/>
              </a:rPr>
              <a:t> 2020</a:t>
            </a:r>
            <a:r>
              <a:rPr lang="en-CA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bg1"/>
                </a:solidFill>
                <a:latin typeface="Arial"/>
                <a:cs typeface="Arial"/>
              </a:rPr>
              <a:t>we have had more than </a:t>
            </a:r>
            <a:r>
              <a:rPr lang="en-CA" sz="1200" b="1" dirty="0">
                <a:solidFill>
                  <a:srgbClr val="F8883C"/>
                </a:solidFill>
                <a:latin typeface="Arial"/>
                <a:cs typeface="Arial"/>
              </a:rPr>
              <a:t>19 </a:t>
            </a: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million interactions </a:t>
            </a:r>
            <a:r>
              <a:rPr sz="1200" b="1" dirty="0">
                <a:solidFill>
                  <a:schemeClr val="bg1"/>
                </a:solidFill>
                <a:latin typeface="Arial"/>
                <a:cs typeface="Arial"/>
              </a:rPr>
              <a:t>with service users</a:t>
            </a: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.</a:t>
            </a:r>
          </a:p>
          <a:p>
            <a:pPr marL="299085" marR="106045" indent="-286385">
              <a:spcBef>
                <a:spcPts val="755"/>
              </a:spcBef>
              <a:buClr>
                <a:schemeClr val="accent6"/>
              </a:buClr>
              <a:buFont typeface="Arial"/>
              <a:buChar char="•"/>
              <a:tabLst>
                <a:tab pos="299085" algn="l"/>
              </a:tabLst>
            </a:pPr>
            <a:r>
              <a:rPr lang="en-CA" sz="1200" dirty="0">
                <a:solidFill>
                  <a:schemeClr val="bg1"/>
                </a:solidFill>
                <a:latin typeface="Arial"/>
                <a:cs typeface="Arial"/>
              </a:rPr>
              <a:t>Since 2019 </a:t>
            </a:r>
            <a:r>
              <a:rPr sz="1200" dirty="0">
                <a:solidFill>
                  <a:schemeClr val="bg1"/>
                </a:solidFill>
                <a:latin typeface="Arial"/>
                <a:cs typeface="Arial"/>
              </a:rPr>
              <a:t>we completed more than </a:t>
            </a: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76,759 safety plans </a:t>
            </a:r>
            <a:endParaRPr lang="en-CA" sz="1200" b="1" dirty="0">
              <a:solidFill>
                <a:srgbClr val="F8883C"/>
              </a:solidFill>
              <a:latin typeface="Arial"/>
              <a:cs typeface="Arial"/>
            </a:endParaRPr>
          </a:p>
          <a:p>
            <a:pPr marL="299085" marR="106045" indent="-286385">
              <a:spcBef>
                <a:spcPts val="755"/>
              </a:spcBef>
              <a:buClr>
                <a:schemeClr val="accent6"/>
              </a:buClr>
              <a:buFont typeface="Arial"/>
              <a:buChar char="•"/>
              <a:tabLst>
                <a:tab pos="299085" algn="l"/>
              </a:tabLst>
            </a:pPr>
            <a:r>
              <a:rPr sz="1200" dirty="0">
                <a:solidFill>
                  <a:schemeClr val="bg1"/>
                </a:solidFill>
                <a:latin typeface="Arial"/>
                <a:cs typeface="Arial"/>
              </a:rPr>
              <a:t>On average, in 2023, KHP has supported young people over </a:t>
            </a:r>
            <a:r>
              <a:rPr sz="1200" b="1" dirty="0">
                <a:solidFill>
                  <a:srgbClr val="F8883C"/>
                </a:solidFill>
                <a:latin typeface="Arial"/>
                <a:cs typeface="Arial"/>
              </a:rPr>
              <a:t>13,000 times every day.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" descr="Google PNGs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AE5E16-6FA4-5747-FAA7-E806FC3E2AA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854" y="322076"/>
            <a:ext cx="102620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defTabSz="6080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080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080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080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0801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CA" altLang="en-US" sz="4000">
                <a:solidFill>
                  <a:srgbClr val="004947"/>
                </a:solidFill>
                <a:latin typeface="+mj-lt"/>
                <a:cs typeface="Arial"/>
              </a:rPr>
              <a:t>Who is </a:t>
            </a:r>
            <a:r>
              <a:rPr lang="en-CA" altLang="en-US" sz="4000" dirty="0">
                <a:solidFill>
                  <a:srgbClr val="004947"/>
                </a:solidFill>
                <a:latin typeface="+mj-lt"/>
                <a:cs typeface="Arial"/>
              </a:rPr>
              <a:t>Kids Help Phone?</a:t>
            </a:r>
            <a:endParaRPr lang="en-CA" altLang="en-US" sz="4000" b="1" dirty="0">
              <a:solidFill>
                <a:srgbClr val="004947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3BB1C-21BD-4D38-9016-270A986A5EF3}"/>
              </a:ext>
            </a:extLst>
          </p:cNvPr>
          <p:cNvSpPr txBox="1"/>
          <p:nvPr/>
        </p:nvSpPr>
        <p:spPr>
          <a:xfrm>
            <a:off x="458190" y="1093520"/>
            <a:ext cx="6116105" cy="5416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KHP is a 35-year-old start up, delivering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Canada’s only 24/7, bilingual/multilingual, e-mental health service for young people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accessible from any community across Canada.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translation services in 100 different languages launched in 2023, including Arabic, Pashto, Dari, Ukrainian, Russian, Plains Cree, Ojibway, Mandarin, Hebrew, Yiddish, etc.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KHP offers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clinically based self-directed tools and activities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health promotion and mental wellness interventions, crisis response services, professional counselling and resource referral in French and English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Canada's largest community resource database (March 2024 – youth mental health apps database will be added)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Programs designed and delivered in partnership with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equity seeking communities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from coast to coast to coast: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Finding Hope: KHP Action Plan to Support Inuit, First Nations and Métis Youth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RiseUp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powered by Kids Help Phone in support of African, Caribbean and Black Youth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Journeys: Supporting Newcomer Youth</a:t>
            </a:r>
          </a:p>
        </p:txBody>
      </p:sp>
      <p:pic>
        <p:nvPicPr>
          <p:cNvPr id="16" name="Picture 15" descr="A map of the world with blue dots&#10;&#10;Description automatically generated">
            <a:extLst>
              <a:ext uri="{FF2B5EF4-FFF2-40B4-BE49-F238E27FC236}">
                <a16:creationId xmlns:a16="http://schemas.microsoft.com/office/drawing/2014/main" id="{16CBFF61-5B2C-2019-F3C9-DA82A14F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607" y="1473652"/>
            <a:ext cx="5314088" cy="3495035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04CE06C9-FC0F-7DB1-4D2A-262F38184BD5}"/>
              </a:ext>
            </a:extLst>
          </p:cNvPr>
          <p:cNvSpPr txBox="1"/>
          <p:nvPr/>
        </p:nvSpPr>
        <p:spPr>
          <a:xfrm>
            <a:off x="7003473" y="1607126"/>
            <a:ext cx="2734723" cy="215444"/>
          </a:xfrm>
          <a:prstGeom prst="rect">
            <a:avLst/>
          </a:prstGeom>
          <a:noFill/>
        </p:spPr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9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Requests for Service since 2017</a:t>
            </a:r>
            <a:endParaRPr kumimoji="0" lang="en-US" sz="1400" b="1" i="0" u="none" strike="noStrike" kern="0" cap="none" spc="0" normalizeH="0" baseline="0" noProof="0" err="1">
              <a:ln>
                <a:noFill/>
              </a:ln>
              <a:solidFill>
                <a:srgbClr val="00494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22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59C9E-0270-F457-D7A5-CB284DA41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B8A9-22D6-2433-EA23-722D44B9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048"/>
            <a:ext cx="11277600" cy="37300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2400" dirty="0">
                <a:solidFill>
                  <a:srgbClr val="004947"/>
                </a:solidFill>
                <a:cs typeface="Arial"/>
                <a:sym typeface="Arial" panose="020B0604020202020204" pitchFamily="34" charset="0"/>
              </a:rPr>
              <a:t>KHP has changed the landscape of e-mental health...</a:t>
            </a:r>
            <a:endParaRPr lang="en-US" sz="2400" dirty="0">
              <a:solidFill>
                <a:srgbClr val="004947"/>
              </a:solidFill>
              <a:cs typeface="Arial"/>
            </a:endParaRPr>
          </a:p>
          <a:p>
            <a:endParaRPr lang="en-US" sz="32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75F0E-7DB5-AD1E-353A-7ACEFCD89349}"/>
              </a:ext>
            </a:extLst>
          </p:cNvPr>
          <p:cNvSpPr txBox="1"/>
          <p:nvPr/>
        </p:nvSpPr>
        <p:spPr>
          <a:xfrm>
            <a:off x="458190" y="1277874"/>
            <a:ext cx="6878105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launched the first 24/7 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textline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in Canada powered by leading edge technology and trained volunteer Crisis Responders. One of the most scalable 1:1 services in Canada.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,monospace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1M+ conversations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,monospace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40M+ messages - the largest youth mental health dataset in Canada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,monospace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10K+ trained volunteers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launched the stepped care model on KidsHelpPhone.ca with leading edge navigation technology and new content in multiple languages.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,monospace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4.1M+ interactions in 2023 (+17% over 2022)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 – launched KHP Insights, a public data dashboard with trends from the largest mental health dataset in Canada and Regional Dashboards provided to public sector partners in NS and NB.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Dozens of new partnership opportunities for data collaborations and partnerships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infrastructure to support advanced analytics and AI/ML development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2021 – launched Peer to Peer Community, a rapidly growing online platform where young people can share their experiences and connect with peers.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260K+ interactions in 2023 (+46% over 2022)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 – funded first ever Mental Health Apps Database, available in KHP's Resources Around Me which will offer service users curated referrals to mental health apps.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 plans in progress for 2024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 descr="A child sitting at a table looking at a phone&#10;&#10;Description automatically generated">
            <a:extLst>
              <a:ext uri="{FF2B5EF4-FFF2-40B4-BE49-F238E27FC236}">
                <a16:creationId xmlns:a16="http://schemas.microsoft.com/office/drawing/2014/main" id="{8F1A2D98-F222-8B95-309B-A0C139D4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497" y="1279330"/>
            <a:ext cx="2743200" cy="3623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3D32BBA-CE02-D01F-B7A3-FA217BE72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170" y="4575686"/>
            <a:ext cx="3157077" cy="1688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298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5091" y="2025395"/>
            <a:ext cx="5631180" cy="1501140"/>
          </a:xfrm>
          <a:custGeom>
            <a:avLst/>
            <a:gdLst/>
            <a:ahLst/>
            <a:cxnLst/>
            <a:rect l="l" t="t" r="r" b="b"/>
            <a:pathLst>
              <a:path w="5631180" h="1501139">
                <a:moveTo>
                  <a:pt x="5631179" y="0"/>
                </a:moveTo>
                <a:lnTo>
                  <a:pt x="0" y="0"/>
                </a:lnTo>
                <a:lnTo>
                  <a:pt x="0" y="1501139"/>
                </a:lnTo>
                <a:lnTo>
                  <a:pt x="5631179" y="1501139"/>
                </a:lnTo>
                <a:lnTo>
                  <a:pt x="5631179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52925" y="2252852"/>
            <a:ext cx="45713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AI</a:t>
            </a:r>
            <a:r>
              <a:rPr kumimoji="0" sz="1600" b="1" i="0" u="none" strike="noStrike" kern="0" cap="none" spc="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Develop</a:t>
            </a:r>
            <a:r>
              <a:rPr kumimoji="0" sz="1600" b="0" i="0" u="none" strike="noStrike" kern="0" cap="none" spc="-1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AI</a:t>
            </a:r>
            <a:r>
              <a:rPr kumimoji="0" sz="1600" b="0" i="0" u="none" strike="noStrike" kern="0" cap="none" spc="-1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ML</a:t>
            </a:r>
            <a:r>
              <a:rPr kumimoji="0" sz="1600" b="0" i="0" u="none" strike="noStrike" kern="0" cap="none" spc="-6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models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enhance</a:t>
            </a:r>
            <a:r>
              <a:rPr kumimoji="0" sz="1600" b="0" i="0" u="none" strike="noStrike" kern="0" cap="none" spc="-3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our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service</a:t>
            </a:r>
            <a:r>
              <a:rPr kumimoji="0" sz="1600" b="0" i="0" u="none" strike="noStrike" kern="0" cap="none" spc="-5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offering,</a:t>
            </a:r>
            <a:r>
              <a:rPr kumimoji="0" sz="1600" b="0" i="0" u="none" strike="noStrike" kern="0" cap="none" spc="-1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giving</a:t>
            </a:r>
            <a:r>
              <a:rPr kumimoji="0" sz="1600" b="0" i="0" u="none" strike="noStrike" kern="0" cap="none" spc="-6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600" b="0" i="0" u="none" strike="noStrike" kern="0" cap="none" spc="-3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ability</a:t>
            </a:r>
            <a:r>
              <a:rPr kumimoji="0" sz="1600" b="0" i="0" u="none" strike="noStrike" kern="0" cap="none" spc="-5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600" b="0" i="0" u="none" strike="noStrike" kern="0" cap="none" spc="-3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offer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more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personalized</a:t>
            </a:r>
            <a:r>
              <a:rPr kumimoji="0" sz="1600" b="0" i="0" u="none" strike="noStrike" kern="0" cap="none" spc="-6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600" b="0" i="0" u="none" strike="noStrike" kern="0" cap="none" spc="-6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tailored</a:t>
            </a:r>
            <a:r>
              <a:rPr kumimoji="0" sz="1600" b="0" i="0" u="none" strike="noStrike" kern="0" cap="none" spc="-5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services</a:t>
            </a:r>
            <a:r>
              <a:rPr kumimoji="0" sz="1600" b="0" i="0" u="none" strike="noStrike" kern="0" cap="none" spc="-6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600" b="0" i="0" u="none" strike="noStrike" kern="0" cap="none" spc="-4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service</a:t>
            </a:r>
            <a:r>
              <a:rPr kumimoji="0" sz="1600" b="0" i="0" u="none" strike="noStrike" kern="0" cap="none" spc="-6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users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frontline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teams.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65091" y="3692652"/>
            <a:ext cx="4875530" cy="1211580"/>
          </a:xfrm>
          <a:custGeom>
            <a:avLst/>
            <a:gdLst/>
            <a:ahLst/>
            <a:cxnLst/>
            <a:rect l="l" t="t" r="r" b="b"/>
            <a:pathLst>
              <a:path w="4875530" h="1211579">
                <a:moveTo>
                  <a:pt x="4875275" y="0"/>
                </a:moveTo>
                <a:lnTo>
                  <a:pt x="0" y="0"/>
                </a:lnTo>
                <a:lnTo>
                  <a:pt x="0" y="1211580"/>
                </a:lnTo>
                <a:lnTo>
                  <a:pt x="4875275" y="1211580"/>
                </a:lnTo>
                <a:lnTo>
                  <a:pt x="4875275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8353" y="3862197"/>
            <a:ext cx="362521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Analysis</a:t>
            </a:r>
            <a:r>
              <a:rPr kumimoji="0" sz="1600" b="1" i="0" u="none" strike="noStrike" kern="0" cap="none" spc="-1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&amp;</a:t>
            </a:r>
            <a:r>
              <a:rPr kumimoji="0" sz="1600" b="1" i="0" u="none" strike="noStrike" kern="0" cap="none" spc="-5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Insights</a:t>
            </a:r>
            <a:r>
              <a:rPr kumimoji="0" sz="1600" b="1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Leverage</a:t>
            </a:r>
            <a:r>
              <a:rPr kumimoji="0" sz="1600" b="0" i="0" u="none" strike="noStrike" kern="0" cap="none" spc="-6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powerful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tools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visualizing</a:t>
            </a:r>
            <a:r>
              <a:rPr kumimoji="0" sz="1600" b="0" i="0" u="none" strike="noStrike" kern="0" cap="none" spc="-5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600" b="0" i="0" u="none" strike="noStrike" kern="0" cap="none" spc="-4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analyzing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data,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allowing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users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gain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deeper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insights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65091" y="5061203"/>
            <a:ext cx="4745990" cy="1210310"/>
          </a:xfrm>
          <a:custGeom>
            <a:avLst/>
            <a:gdLst/>
            <a:ahLst/>
            <a:cxnLst/>
            <a:rect l="l" t="t" r="r" b="b"/>
            <a:pathLst>
              <a:path w="4745990" h="1210310">
                <a:moveTo>
                  <a:pt x="4745736" y="0"/>
                </a:moveTo>
                <a:lnTo>
                  <a:pt x="0" y="0"/>
                </a:lnTo>
                <a:lnTo>
                  <a:pt x="0" y="1210056"/>
                </a:lnTo>
                <a:lnTo>
                  <a:pt x="4745736" y="1210056"/>
                </a:lnTo>
                <a:lnTo>
                  <a:pt x="4745736" y="0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7464" y="5284470"/>
            <a:ext cx="333311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Central</a:t>
            </a:r>
            <a:r>
              <a:rPr kumimoji="0" sz="1600" b="1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Storage</a:t>
            </a:r>
            <a:r>
              <a:rPr kumimoji="0" sz="1600" b="1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1600" b="1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Provide</a:t>
            </a:r>
            <a:r>
              <a:rPr kumimoji="0" sz="1600" b="0" i="0" u="none" strike="noStrike" kern="0" cap="none" spc="-6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quick</a:t>
            </a:r>
            <a:r>
              <a:rPr kumimoji="0" sz="1600" b="0" i="0" u="none" strike="noStrike" kern="0" cap="none" spc="-5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easy</a:t>
            </a:r>
            <a:r>
              <a:rPr kumimoji="0" sz="1600" b="0" i="0" u="none" strike="noStrike" kern="0" cap="none" spc="-3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access</a:t>
            </a:r>
            <a:r>
              <a:rPr kumimoji="0" sz="1600" b="0" i="0" u="none" strike="noStrike" kern="0" cap="none" spc="-4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r>
              <a:rPr kumimoji="0" sz="1600" b="0" i="0" u="none" strike="noStrike" kern="0" cap="none" spc="-25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multiple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sources</a:t>
            </a:r>
            <a:r>
              <a:rPr kumimoji="0" sz="1600" b="0" i="0" u="none" strike="noStrike" kern="0" cap="none" spc="-4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600" b="0" i="0" u="none" strike="noStrike" kern="0" cap="none" spc="-2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/>
                <a:cs typeface="Arial"/>
              </a:rPr>
              <a:t>scale.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63611" y="2028444"/>
            <a:ext cx="4457700" cy="4243070"/>
            <a:chOff x="7563611" y="2028444"/>
            <a:chExt cx="4457700" cy="4243070"/>
          </a:xfrm>
        </p:grpSpPr>
        <p:sp>
          <p:nvSpPr>
            <p:cNvPr id="9" name="object 9"/>
            <p:cNvSpPr/>
            <p:nvPr/>
          </p:nvSpPr>
          <p:spPr>
            <a:xfrm>
              <a:off x="8275320" y="3535679"/>
              <a:ext cx="3035935" cy="1525905"/>
            </a:xfrm>
            <a:custGeom>
              <a:avLst/>
              <a:gdLst/>
              <a:ahLst/>
              <a:cxnLst/>
              <a:rect l="l" t="t" r="r" b="b"/>
              <a:pathLst>
                <a:path w="3035934" h="1525904">
                  <a:moveTo>
                    <a:pt x="2327148" y="0"/>
                  </a:moveTo>
                  <a:lnTo>
                    <a:pt x="708660" y="0"/>
                  </a:lnTo>
                  <a:lnTo>
                    <a:pt x="842137" y="156972"/>
                  </a:lnTo>
                  <a:lnTo>
                    <a:pt x="2193671" y="156972"/>
                  </a:lnTo>
                  <a:lnTo>
                    <a:pt x="2327148" y="0"/>
                  </a:lnTo>
                  <a:close/>
                </a:path>
                <a:path w="3035934" h="1525904">
                  <a:moveTo>
                    <a:pt x="3035808" y="1368552"/>
                  </a:moveTo>
                  <a:lnTo>
                    <a:pt x="0" y="1368552"/>
                  </a:lnTo>
                  <a:lnTo>
                    <a:pt x="108077" y="1525524"/>
                  </a:lnTo>
                  <a:lnTo>
                    <a:pt x="2927731" y="1525524"/>
                  </a:lnTo>
                  <a:lnTo>
                    <a:pt x="3035808" y="1368552"/>
                  </a:lnTo>
                  <a:close/>
                </a:path>
              </a:pathLst>
            </a:custGeom>
            <a:solidFill>
              <a:srgbClr val="24406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936991" y="2420112"/>
              <a:ext cx="3712845" cy="3459479"/>
            </a:xfrm>
            <a:custGeom>
              <a:avLst/>
              <a:gdLst/>
              <a:ahLst/>
              <a:cxnLst/>
              <a:rect l="l" t="t" r="r" b="b"/>
              <a:pathLst>
                <a:path w="3712845" h="3459479">
                  <a:moveTo>
                    <a:pt x="1856231" y="0"/>
                  </a:moveTo>
                  <a:lnTo>
                    <a:pt x="0" y="3459479"/>
                  </a:lnTo>
                  <a:lnTo>
                    <a:pt x="3712463" y="3459479"/>
                  </a:lnTo>
                  <a:lnTo>
                    <a:pt x="185623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563611" y="5061204"/>
              <a:ext cx="4457700" cy="1210310"/>
            </a:xfrm>
            <a:custGeom>
              <a:avLst/>
              <a:gdLst/>
              <a:ahLst/>
              <a:cxnLst/>
              <a:rect l="l" t="t" r="r" b="b"/>
              <a:pathLst>
                <a:path w="4457700" h="1210310">
                  <a:moveTo>
                    <a:pt x="3762629" y="0"/>
                  </a:moveTo>
                  <a:lnTo>
                    <a:pt x="695071" y="0"/>
                  </a:lnTo>
                  <a:lnTo>
                    <a:pt x="0" y="1210056"/>
                  </a:lnTo>
                  <a:lnTo>
                    <a:pt x="4457700" y="1210056"/>
                  </a:lnTo>
                  <a:lnTo>
                    <a:pt x="3762629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275319" y="3692651"/>
              <a:ext cx="3035935" cy="1211580"/>
            </a:xfrm>
            <a:custGeom>
              <a:avLst/>
              <a:gdLst/>
              <a:ahLst/>
              <a:cxnLst/>
              <a:rect l="l" t="t" r="r" b="b"/>
              <a:pathLst>
                <a:path w="3035934" h="1211579">
                  <a:moveTo>
                    <a:pt x="2339848" y="0"/>
                  </a:moveTo>
                  <a:lnTo>
                    <a:pt x="695959" y="0"/>
                  </a:lnTo>
                  <a:lnTo>
                    <a:pt x="0" y="1211580"/>
                  </a:lnTo>
                  <a:lnTo>
                    <a:pt x="3035807" y="1211580"/>
                  </a:lnTo>
                  <a:lnTo>
                    <a:pt x="233984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968739" y="2028444"/>
              <a:ext cx="1617345" cy="1507490"/>
            </a:xfrm>
            <a:custGeom>
              <a:avLst/>
              <a:gdLst/>
              <a:ahLst/>
              <a:cxnLst/>
              <a:rect l="l" t="t" r="r" b="b"/>
              <a:pathLst>
                <a:path w="1617345" h="1507489">
                  <a:moveTo>
                    <a:pt x="808481" y="0"/>
                  </a:moveTo>
                  <a:lnTo>
                    <a:pt x="0" y="1507235"/>
                  </a:lnTo>
                  <a:lnTo>
                    <a:pt x="1616963" y="1507235"/>
                  </a:lnTo>
                  <a:lnTo>
                    <a:pt x="808481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614154" y="2850007"/>
            <a:ext cx="2813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15476" y="5339588"/>
            <a:ext cx="15252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 marR="5080" lvl="0" indent="-27622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Central</a:t>
            </a:r>
            <a:r>
              <a:rPr kumimoji="0" sz="2000" b="1" i="0" u="none" strike="noStrike" kern="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Data </a:t>
            </a:r>
            <a:r>
              <a:rPr kumimoji="0" sz="2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Storage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61196" y="4095241"/>
            <a:ext cx="1377950" cy="543560"/>
          </a:xfrm>
          <a:custGeom>
            <a:avLst/>
            <a:gdLst/>
            <a:ahLst/>
            <a:cxnLst/>
            <a:rect l="l" t="t" r="r" b="b"/>
            <a:pathLst>
              <a:path w="1377950" h="543560">
                <a:moveTo>
                  <a:pt x="182753" y="185293"/>
                </a:moveTo>
                <a:lnTo>
                  <a:pt x="166192" y="143891"/>
                </a:lnTo>
                <a:lnTo>
                  <a:pt x="153898" y="113157"/>
                </a:lnTo>
                <a:lnTo>
                  <a:pt x="126873" y="45593"/>
                </a:lnTo>
                <a:lnTo>
                  <a:pt x="115062" y="16065"/>
                </a:lnTo>
                <a:lnTo>
                  <a:pt x="115062" y="113157"/>
                </a:lnTo>
                <a:lnTo>
                  <a:pt x="65278" y="113157"/>
                </a:lnTo>
                <a:lnTo>
                  <a:pt x="89916" y="45593"/>
                </a:lnTo>
                <a:lnTo>
                  <a:pt x="115062" y="113157"/>
                </a:lnTo>
                <a:lnTo>
                  <a:pt x="115062" y="16065"/>
                </a:lnTo>
                <a:lnTo>
                  <a:pt x="109855" y="3048"/>
                </a:lnTo>
                <a:lnTo>
                  <a:pt x="70866" y="3048"/>
                </a:lnTo>
                <a:lnTo>
                  <a:pt x="0" y="185293"/>
                </a:lnTo>
                <a:lnTo>
                  <a:pt x="38989" y="185293"/>
                </a:lnTo>
                <a:lnTo>
                  <a:pt x="53975" y="143891"/>
                </a:lnTo>
                <a:lnTo>
                  <a:pt x="126873" y="143891"/>
                </a:lnTo>
                <a:lnTo>
                  <a:pt x="142748" y="185293"/>
                </a:lnTo>
                <a:lnTo>
                  <a:pt x="182753" y="185293"/>
                </a:lnTo>
                <a:close/>
              </a:path>
              <a:path w="1377950" h="543560">
                <a:moveTo>
                  <a:pt x="258445" y="307848"/>
                </a:moveTo>
                <a:lnTo>
                  <a:pt x="221615" y="307848"/>
                </a:lnTo>
                <a:lnTo>
                  <a:pt x="221615" y="490093"/>
                </a:lnTo>
                <a:lnTo>
                  <a:pt x="258445" y="490093"/>
                </a:lnTo>
                <a:lnTo>
                  <a:pt x="258445" y="307848"/>
                </a:lnTo>
                <a:close/>
              </a:path>
              <a:path w="1377950" h="543560">
                <a:moveTo>
                  <a:pt x="322707" y="93091"/>
                </a:moveTo>
                <a:lnTo>
                  <a:pt x="322072" y="85217"/>
                </a:lnTo>
                <a:lnTo>
                  <a:pt x="320179" y="77089"/>
                </a:lnTo>
                <a:lnTo>
                  <a:pt x="319532" y="74295"/>
                </a:lnTo>
                <a:lnTo>
                  <a:pt x="318744" y="72644"/>
                </a:lnTo>
                <a:lnTo>
                  <a:pt x="317246" y="69469"/>
                </a:lnTo>
                <a:lnTo>
                  <a:pt x="310642" y="60833"/>
                </a:lnTo>
                <a:lnTo>
                  <a:pt x="305816" y="57277"/>
                </a:lnTo>
                <a:lnTo>
                  <a:pt x="293116" y="51689"/>
                </a:lnTo>
                <a:lnTo>
                  <a:pt x="286004" y="50292"/>
                </a:lnTo>
                <a:lnTo>
                  <a:pt x="278257" y="50292"/>
                </a:lnTo>
                <a:lnTo>
                  <a:pt x="265747" y="51701"/>
                </a:lnTo>
                <a:lnTo>
                  <a:pt x="254342" y="55905"/>
                </a:lnTo>
                <a:lnTo>
                  <a:pt x="244030" y="62890"/>
                </a:lnTo>
                <a:lnTo>
                  <a:pt x="234823" y="72644"/>
                </a:lnTo>
                <a:lnTo>
                  <a:pt x="234823" y="53340"/>
                </a:lnTo>
                <a:lnTo>
                  <a:pt x="202438" y="53340"/>
                </a:lnTo>
                <a:lnTo>
                  <a:pt x="202438" y="185293"/>
                </a:lnTo>
                <a:lnTo>
                  <a:pt x="237363" y="185293"/>
                </a:lnTo>
                <a:lnTo>
                  <a:pt x="237477" y="117983"/>
                </a:lnTo>
                <a:lnTo>
                  <a:pt x="237528" y="115316"/>
                </a:lnTo>
                <a:lnTo>
                  <a:pt x="254635" y="78740"/>
                </a:lnTo>
                <a:lnTo>
                  <a:pt x="260096" y="77089"/>
                </a:lnTo>
                <a:lnTo>
                  <a:pt x="270891" y="77089"/>
                </a:lnTo>
                <a:lnTo>
                  <a:pt x="287731" y="115316"/>
                </a:lnTo>
                <a:lnTo>
                  <a:pt x="287782" y="185293"/>
                </a:lnTo>
                <a:lnTo>
                  <a:pt x="322707" y="185293"/>
                </a:lnTo>
                <a:lnTo>
                  <a:pt x="322707" y="93091"/>
                </a:lnTo>
                <a:close/>
              </a:path>
              <a:path w="1377950" h="543560">
                <a:moveTo>
                  <a:pt x="412623" y="397891"/>
                </a:moveTo>
                <a:lnTo>
                  <a:pt x="411988" y="390017"/>
                </a:lnTo>
                <a:lnTo>
                  <a:pt x="410057" y="381762"/>
                </a:lnTo>
                <a:lnTo>
                  <a:pt x="409448" y="379095"/>
                </a:lnTo>
                <a:lnTo>
                  <a:pt x="408686" y="377444"/>
                </a:lnTo>
                <a:lnTo>
                  <a:pt x="407162" y="374142"/>
                </a:lnTo>
                <a:lnTo>
                  <a:pt x="403860" y="369951"/>
                </a:lnTo>
                <a:lnTo>
                  <a:pt x="400558" y="365633"/>
                </a:lnTo>
                <a:lnTo>
                  <a:pt x="395732" y="362077"/>
                </a:lnTo>
                <a:lnTo>
                  <a:pt x="383032" y="356489"/>
                </a:lnTo>
                <a:lnTo>
                  <a:pt x="375920" y="355092"/>
                </a:lnTo>
                <a:lnTo>
                  <a:pt x="368300" y="355092"/>
                </a:lnTo>
                <a:lnTo>
                  <a:pt x="355714" y="356501"/>
                </a:lnTo>
                <a:lnTo>
                  <a:pt x="344271" y="360705"/>
                </a:lnTo>
                <a:lnTo>
                  <a:pt x="333946" y="367690"/>
                </a:lnTo>
                <a:lnTo>
                  <a:pt x="324739" y="377444"/>
                </a:lnTo>
                <a:lnTo>
                  <a:pt x="324739" y="358140"/>
                </a:lnTo>
                <a:lnTo>
                  <a:pt x="292354" y="358140"/>
                </a:lnTo>
                <a:lnTo>
                  <a:pt x="292354" y="490093"/>
                </a:lnTo>
                <a:lnTo>
                  <a:pt x="327279" y="490093"/>
                </a:lnTo>
                <a:lnTo>
                  <a:pt x="327393" y="422656"/>
                </a:lnTo>
                <a:lnTo>
                  <a:pt x="327444" y="420090"/>
                </a:lnTo>
                <a:lnTo>
                  <a:pt x="339852" y="386842"/>
                </a:lnTo>
                <a:lnTo>
                  <a:pt x="344551" y="383540"/>
                </a:lnTo>
                <a:lnTo>
                  <a:pt x="350012" y="381762"/>
                </a:lnTo>
                <a:lnTo>
                  <a:pt x="360807" y="381762"/>
                </a:lnTo>
                <a:lnTo>
                  <a:pt x="364871" y="383032"/>
                </a:lnTo>
                <a:lnTo>
                  <a:pt x="368173" y="385318"/>
                </a:lnTo>
                <a:lnTo>
                  <a:pt x="371602" y="387604"/>
                </a:lnTo>
                <a:lnTo>
                  <a:pt x="377698" y="490093"/>
                </a:lnTo>
                <a:lnTo>
                  <a:pt x="412623" y="490093"/>
                </a:lnTo>
                <a:lnTo>
                  <a:pt x="412623" y="397891"/>
                </a:lnTo>
                <a:close/>
              </a:path>
              <a:path w="1377950" h="543560">
                <a:moveTo>
                  <a:pt x="472821" y="185293"/>
                </a:moveTo>
                <a:lnTo>
                  <a:pt x="464832" y="142875"/>
                </a:lnTo>
                <a:lnTo>
                  <a:pt x="464997" y="121920"/>
                </a:lnTo>
                <a:lnTo>
                  <a:pt x="465112" y="109562"/>
                </a:lnTo>
                <a:lnTo>
                  <a:pt x="465137" y="99187"/>
                </a:lnTo>
                <a:lnTo>
                  <a:pt x="464908" y="90639"/>
                </a:lnTo>
                <a:lnTo>
                  <a:pt x="464032" y="81953"/>
                </a:lnTo>
                <a:lnTo>
                  <a:pt x="463003" y="77089"/>
                </a:lnTo>
                <a:lnTo>
                  <a:pt x="462572" y="75018"/>
                </a:lnTo>
                <a:lnTo>
                  <a:pt x="430047" y="51714"/>
                </a:lnTo>
                <a:lnTo>
                  <a:pt x="409702" y="50292"/>
                </a:lnTo>
                <a:lnTo>
                  <a:pt x="397624" y="50876"/>
                </a:lnTo>
                <a:lnTo>
                  <a:pt x="359791" y="71208"/>
                </a:lnTo>
                <a:lnTo>
                  <a:pt x="352552" y="87884"/>
                </a:lnTo>
                <a:lnTo>
                  <a:pt x="384175" y="93599"/>
                </a:lnTo>
                <a:lnTo>
                  <a:pt x="386334" y="87376"/>
                </a:lnTo>
                <a:lnTo>
                  <a:pt x="389128" y="83185"/>
                </a:lnTo>
                <a:lnTo>
                  <a:pt x="392684" y="80645"/>
                </a:lnTo>
                <a:lnTo>
                  <a:pt x="396113" y="78232"/>
                </a:lnTo>
                <a:lnTo>
                  <a:pt x="400939" y="77089"/>
                </a:lnTo>
                <a:lnTo>
                  <a:pt x="416306" y="77089"/>
                </a:lnTo>
                <a:lnTo>
                  <a:pt x="422656" y="78486"/>
                </a:lnTo>
                <a:lnTo>
                  <a:pt x="425958" y="81280"/>
                </a:lnTo>
                <a:lnTo>
                  <a:pt x="429260" y="84201"/>
                </a:lnTo>
                <a:lnTo>
                  <a:pt x="430911" y="89027"/>
                </a:lnTo>
                <a:lnTo>
                  <a:pt x="430911" y="99187"/>
                </a:lnTo>
                <a:lnTo>
                  <a:pt x="430911" y="121920"/>
                </a:lnTo>
                <a:lnTo>
                  <a:pt x="430911" y="137287"/>
                </a:lnTo>
                <a:lnTo>
                  <a:pt x="430403" y="142875"/>
                </a:lnTo>
                <a:lnTo>
                  <a:pt x="429514" y="145923"/>
                </a:lnTo>
                <a:lnTo>
                  <a:pt x="428244" y="150495"/>
                </a:lnTo>
                <a:lnTo>
                  <a:pt x="425450" y="154305"/>
                </a:lnTo>
                <a:lnTo>
                  <a:pt x="421259" y="157480"/>
                </a:lnTo>
                <a:lnTo>
                  <a:pt x="415544" y="161544"/>
                </a:lnTo>
                <a:lnTo>
                  <a:pt x="409448" y="163703"/>
                </a:lnTo>
                <a:lnTo>
                  <a:pt x="397510" y="163703"/>
                </a:lnTo>
                <a:lnTo>
                  <a:pt x="392938" y="161925"/>
                </a:lnTo>
                <a:lnTo>
                  <a:pt x="389255" y="158369"/>
                </a:lnTo>
                <a:lnTo>
                  <a:pt x="385572" y="154686"/>
                </a:lnTo>
                <a:lnTo>
                  <a:pt x="383794" y="150495"/>
                </a:lnTo>
                <a:lnTo>
                  <a:pt x="383794" y="140716"/>
                </a:lnTo>
                <a:lnTo>
                  <a:pt x="386080" y="136525"/>
                </a:lnTo>
                <a:lnTo>
                  <a:pt x="393573" y="131318"/>
                </a:lnTo>
                <a:lnTo>
                  <a:pt x="399923" y="129286"/>
                </a:lnTo>
                <a:lnTo>
                  <a:pt x="419354" y="125222"/>
                </a:lnTo>
                <a:lnTo>
                  <a:pt x="426466" y="123444"/>
                </a:lnTo>
                <a:lnTo>
                  <a:pt x="430911" y="121920"/>
                </a:lnTo>
                <a:lnTo>
                  <a:pt x="430911" y="99187"/>
                </a:lnTo>
                <a:lnTo>
                  <a:pt x="425208" y="101219"/>
                </a:lnTo>
                <a:lnTo>
                  <a:pt x="417664" y="103301"/>
                </a:lnTo>
                <a:lnTo>
                  <a:pt x="408254" y="105460"/>
                </a:lnTo>
                <a:lnTo>
                  <a:pt x="397002" y="107696"/>
                </a:lnTo>
                <a:lnTo>
                  <a:pt x="388467" y="109562"/>
                </a:lnTo>
                <a:lnTo>
                  <a:pt x="350647" y="135128"/>
                </a:lnTo>
                <a:lnTo>
                  <a:pt x="348869" y="141732"/>
                </a:lnTo>
                <a:lnTo>
                  <a:pt x="348983" y="150495"/>
                </a:lnTo>
                <a:lnTo>
                  <a:pt x="374548" y="185458"/>
                </a:lnTo>
                <a:lnTo>
                  <a:pt x="392811" y="188214"/>
                </a:lnTo>
                <a:lnTo>
                  <a:pt x="400431" y="188214"/>
                </a:lnTo>
                <a:lnTo>
                  <a:pt x="407670" y="186817"/>
                </a:lnTo>
                <a:lnTo>
                  <a:pt x="421259" y="180975"/>
                </a:lnTo>
                <a:lnTo>
                  <a:pt x="427736" y="176657"/>
                </a:lnTo>
                <a:lnTo>
                  <a:pt x="433705" y="170815"/>
                </a:lnTo>
                <a:lnTo>
                  <a:pt x="433832" y="171577"/>
                </a:lnTo>
                <a:lnTo>
                  <a:pt x="434340" y="172847"/>
                </a:lnTo>
                <a:lnTo>
                  <a:pt x="434848" y="175006"/>
                </a:lnTo>
                <a:lnTo>
                  <a:pt x="436245" y="179578"/>
                </a:lnTo>
                <a:lnTo>
                  <a:pt x="437388" y="183007"/>
                </a:lnTo>
                <a:lnTo>
                  <a:pt x="438277" y="185293"/>
                </a:lnTo>
                <a:lnTo>
                  <a:pt x="472821" y="185293"/>
                </a:lnTo>
                <a:close/>
              </a:path>
              <a:path w="1377950" h="543560">
                <a:moveTo>
                  <a:pt x="534797" y="3048"/>
                </a:moveTo>
                <a:lnTo>
                  <a:pt x="499872" y="3048"/>
                </a:lnTo>
                <a:lnTo>
                  <a:pt x="499872" y="185293"/>
                </a:lnTo>
                <a:lnTo>
                  <a:pt x="534797" y="185293"/>
                </a:lnTo>
                <a:lnTo>
                  <a:pt x="534797" y="3048"/>
                </a:lnTo>
                <a:close/>
              </a:path>
              <a:path w="1377950" h="543560">
                <a:moveTo>
                  <a:pt x="559054" y="448818"/>
                </a:moveTo>
                <a:lnTo>
                  <a:pt x="532765" y="414324"/>
                </a:lnTo>
                <a:lnTo>
                  <a:pt x="496608" y="404317"/>
                </a:lnTo>
                <a:lnTo>
                  <a:pt x="487006" y="401688"/>
                </a:lnTo>
                <a:lnTo>
                  <a:pt x="480314" y="399415"/>
                </a:lnTo>
                <a:lnTo>
                  <a:pt x="476504" y="397510"/>
                </a:lnTo>
                <a:lnTo>
                  <a:pt x="474218" y="395732"/>
                </a:lnTo>
                <a:lnTo>
                  <a:pt x="472948" y="393573"/>
                </a:lnTo>
                <a:lnTo>
                  <a:pt x="472948" y="388239"/>
                </a:lnTo>
                <a:lnTo>
                  <a:pt x="474345" y="385826"/>
                </a:lnTo>
                <a:lnTo>
                  <a:pt x="477012" y="384048"/>
                </a:lnTo>
                <a:lnTo>
                  <a:pt x="480949" y="381508"/>
                </a:lnTo>
                <a:lnTo>
                  <a:pt x="487553" y="380238"/>
                </a:lnTo>
                <a:lnTo>
                  <a:pt x="504063" y="380238"/>
                </a:lnTo>
                <a:lnTo>
                  <a:pt x="509651" y="381508"/>
                </a:lnTo>
                <a:lnTo>
                  <a:pt x="517525" y="387096"/>
                </a:lnTo>
                <a:lnTo>
                  <a:pt x="520192" y="391033"/>
                </a:lnTo>
                <a:lnTo>
                  <a:pt x="521589" y="396113"/>
                </a:lnTo>
                <a:lnTo>
                  <a:pt x="554482" y="390017"/>
                </a:lnTo>
                <a:lnTo>
                  <a:pt x="528878" y="360083"/>
                </a:lnTo>
                <a:lnTo>
                  <a:pt x="496062" y="355092"/>
                </a:lnTo>
                <a:lnTo>
                  <a:pt x="482790" y="355828"/>
                </a:lnTo>
                <a:lnTo>
                  <a:pt x="448221" y="372948"/>
                </a:lnTo>
                <a:lnTo>
                  <a:pt x="440563" y="395605"/>
                </a:lnTo>
                <a:lnTo>
                  <a:pt x="441528" y="404609"/>
                </a:lnTo>
                <a:lnTo>
                  <a:pt x="475259" y="433412"/>
                </a:lnTo>
                <a:lnTo>
                  <a:pt x="515874" y="443738"/>
                </a:lnTo>
                <a:lnTo>
                  <a:pt x="519684" y="445262"/>
                </a:lnTo>
                <a:lnTo>
                  <a:pt x="521576" y="447040"/>
                </a:lnTo>
                <a:lnTo>
                  <a:pt x="523113" y="448691"/>
                </a:lnTo>
                <a:lnTo>
                  <a:pt x="524002" y="450850"/>
                </a:lnTo>
                <a:lnTo>
                  <a:pt x="523951" y="457555"/>
                </a:lnTo>
                <a:lnTo>
                  <a:pt x="522478" y="460502"/>
                </a:lnTo>
                <a:lnTo>
                  <a:pt x="519303" y="462788"/>
                </a:lnTo>
                <a:lnTo>
                  <a:pt x="514858" y="466217"/>
                </a:lnTo>
                <a:lnTo>
                  <a:pt x="508000" y="467868"/>
                </a:lnTo>
                <a:lnTo>
                  <a:pt x="490728" y="467868"/>
                </a:lnTo>
                <a:lnTo>
                  <a:pt x="484378" y="466090"/>
                </a:lnTo>
                <a:lnTo>
                  <a:pt x="475234" y="458978"/>
                </a:lnTo>
                <a:lnTo>
                  <a:pt x="472313" y="453898"/>
                </a:lnTo>
                <a:lnTo>
                  <a:pt x="470789" y="447040"/>
                </a:lnTo>
                <a:lnTo>
                  <a:pt x="435737" y="452374"/>
                </a:lnTo>
                <a:lnTo>
                  <a:pt x="464832" y="486918"/>
                </a:lnTo>
                <a:lnTo>
                  <a:pt x="498983" y="493014"/>
                </a:lnTo>
                <a:lnTo>
                  <a:pt x="512927" y="492213"/>
                </a:lnTo>
                <a:lnTo>
                  <a:pt x="550468" y="473125"/>
                </a:lnTo>
                <a:lnTo>
                  <a:pt x="558101" y="457555"/>
                </a:lnTo>
                <a:lnTo>
                  <a:pt x="559054" y="448818"/>
                </a:lnTo>
                <a:close/>
              </a:path>
              <a:path w="1377950" h="543560">
                <a:moveTo>
                  <a:pt x="624713" y="358140"/>
                </a:moveTo>
                <a:lnTo>
                  <a:pt x="589788" y="358140"/>
                </a:lnTo>
                <a:lnTo>
                  <a:pt x="589788" y="490093"/>
                </a:lnTo>
                <a:lnTo>
                  <a:pt x="624713" y="490093"/>
                </a:lnTo>
                <a:lnTo>
                  <a:pt x="624713" y="358140"/>
                </a:lnTo>
                <a:close/>
              </a:path>
              <a:path w="1377950" h="543560">
                <a:moveTo>
                  <a:pt x="624713" y="307848"/>
                </a:moveTo>
                <a:lnTo>
                  <a:pt x="589788" y="307848"/>
                </a:lnTo>
                <a:lnTo>
                  <a:pt x="589788" y="340233"/>
                </a:lnTo>
                <a:lnTo>
                  <a:pt x="624713" y="340233"/>
                </a:lnTo>
                <a:lnTo>
                  <a:pt x="624713" y="307848"/>
                </a:lnTo>
                <a:close/>
              </a:path>
              <a:path w="1377950" h="543560">
                <a:moveTo>
                  <a:pt x="689102" y="53340"/>
                </a:moveTo>
                <a:lnTo>
                  <a:pt x="652907" y="53340"/>
                </a:lnTo>
                <a:lnTo>
                  <a:pt x="622173" y="146939"/>
                </a:lnTo>
                <a:lnTo>
                  <a:pt x="590550" y="53340"/>
                </a:lnTo>
                <a:lnTo>
                  <a:pt x="553339" y="53340"/>
                </a:lnTo>
                <a:lnTo>
                  <a:pt x="603631" y="185674"/>
                </a:lnTo>
                <a:lnTo>
                  <a:pt x="601472" y="193040"/>
                </a:lnTo>
                <a:lnTo>
                  <a:pt x="598551" y="199136"/>
                </a:lnTo>
                <a:lnTo>
                  <a:pt x="594614" y="203835"/>
                </a:lnTo>
                <a:lnTo>
                  <a:pt x="590804" y="208661"/>
                </a:lnTo>
                <a:lnTo>
                  <a:pt x="584708" y="210947"/>
                </a:lnTo>
                <a:lnTo>
                  <a:pt x="572262" y="210947"/>
                </a:lnTo>
                <a:lnTo>
                  <a:pt x="567309" y="210439"/>
                </a:lnTo>
                <a:lnTo>
                  <a:pt x="561848" y="209423"/>
                </a:lnTo>
                <a:lnTo>
                  <a:pt x="564896" y="236728"/>
                </a:lnTo>
                <a:lnTo>
                  <a:pt x="571373" y="238125"/>
                </a:lnTo>
                <a:lnTo>
                  <a:pt x="577977" y="238887"/>
                </a:lnTo>
                <a:lnTo>
                  <a:pt x="591312" y="238887"/>
                </a:lnTo>
                <a:lnTo>
                  <a:pt x="625348" y="220980"/>
                </a:lnTo>
                <a:lnTo>
                  <a:pt x="628142" y="216916"/>
                </a:lnTo>
                <a:lnTo>
                  <a:pt x="631063" y="210947"/>
                </a:lnTo>
                <a:lnTo>
                  <a:pt x="634111" y="203327"/>
                </a:lnTo>
                <a:lnTo>
                  <a:pt x="642493" y="180340"/>
                </a:lnTo>
                <a:lnTo>
                  <a:pt x="654748" y="146939"/>
                </a:lnTo>
                <a:lnTo>
                  <a:pt x="689102" y="53340"/>
                </a:lnTo>
                <a:close/>
              </a:path>
              <a:path w="1377950" h="543560">
                <a:moveTo>
                  <a:pt x="770509" y="183007"/>
                </a:moveTo>
                <a:lnTo>
                  <a:pt x="767829" y="159258"/>
                </a:lnTo>
                <a:lnTo>
                  <a:pt x="767461" y="155956"/>
                </a:lnTo>
                <a:lnTo>
                  <a:pt x="761365" y="158242"/>
                </a:lnTo>
                <a:lnTo>
                  <a:pt x="756666" y="159258"/>
                </a:lnTo>
                <a:lnTo>
                  <a:pt x="751078" y="159258"/>
                </a:lnTo>
                <a:lnTo>
                  <a:pt x="749173" y="158750"/>
                </a:lnTo>
                <a:lnTo>
                  <a:pt x="745871" y="156464"/>
                </a:lnTo>
                <a:lnTo>
                  <a:pt x="744855" y="154940"/>
                </a:lnTo>
                <a:lnTo>
                  <a:pt x="744474" y="153162"/>
                </a:lnTo>
                <a:lnTo>
                  <a:pt x="743966" y="151384"/>
                </a:lnTo>
                <a:lnTo>
                  <a:pt x="743712" y="145034"/>
                </a:lnTo>
                <a:lnTo>
                  <a:pt x="743712" y="81153"/>
                </a:lnTo>
                <a:lnTo>
                  <a:pt x="767588" y="81153"/>
                </a:lnTo>
                <a:lnTo>
                  <a:pt x="767588" y="53340"/>
                </a:lnTo>
                <a:lnTo>
                  <a:pt x="743712" y="53340"/>
                </a:lnTo>
                <a:lnTo>
                  <a:pt x="743712" y="6731"/>
                </a:lnTo>
                <a:lnTo>
                  <a:pt x="708660" y="27051"/>
                </a:lnTo>
                <a:lnTo>
                  <a:pt x="708660" y="53340"/>
                </a:lnTo>
                <a:lnTo>
                  <a:pt x="692658" y="53340"/>
                </a:lnTo>
                <a:lnTo>
                  <a:pt x="692658" y="81153"/>
                </a:lnTo>
                <a:lnTo>
                  <a:pt x="708660" y="81153"/>
                </a:lnTo>
                <a:lnTo>
                  <a:pt x="708748" y="153162"/>
                </a:lnTo>
                <a:lnTo>
                  <a:pt x="709041" y="159258"/>
                </a:lnTo>
                <a:lnTo>
                  <a:pt x="709803" y="163322"/>
                </a:lnTo>
                <a:lnTo>
                  <a:pt x="710692" y="169037"/>
                </a:lnTo>
                <a:lnTo>
                  <a:pt x="712343" y="173482"/>
                </a:lnTo>
                <a:lnTo>
                  <a:pt x="714756" y="176911"/>
                </a:lnTo>
                <a:lnTo>
                  <a:pt x="717042" y="180213"/>
                </a:lnTo>
                <a:lnTo>
                  <a:pt x="720852" y="183007"/>
                </a:lnTo>
                <a:lnTo>
                  <a:pt x="725805" y="185039"/>
                </a:lnTo>
                <a:lnTo>
                  <a:pt x="730885" y="187198"/>
                </a:lnTo>
                <a:lnTo>
                  <a:pt x="736600" y="188214"/>
                </a:lnTo>
                <a:lnTo>
                  <a:pt x="742823" y="188214"/>
                </a:lnTo>
                <a:lnTo>
                  <a:pt x="750341" y="187909"/>
                </a:lnTo>
                <a:lnTo>
                  <a:pt x="757466" y="186944"/>
                </a:lnTo>
                <a:lnTo>
                  <a:pt x="764197" y="185331"/>
                </a:lnTo>
                <a:lnTo>
                  <a:pt x="770509" y="183007"/>
                </a:lnTo>
                <a:close/>
              </a:path>
              <a:path w="1377950" h="543560">
                <a:moveTo>
                  <a:pt x="780796" y="358140"/>
                </a:moveTo>
                <a:lnTo>
                  <a:pt x="748157" y="358140"/>
                </a:lnTo>
                <a:lnTo>
                  <a:pt x="748157" y="376555"/>
                </a:lnTo>
                <a:lnTo>
                  <a:pt x="746455" y="374700"/>
                </a:lnTo>
                <a:lnTo>
                  <a:pt x="746455" y="421386"/>
                </a:lnTo>
                <a:lnTo>
                  <a:pt x="746429" y="423291"/>
                </a:lnTo>
                <a:lnTo>
                  <a:pt x="731774" y="458470"/>
                </a:lnTo>
                <a:lnTo>
                  <a:pt x="724535" y="461899"/>
                </a:lnTo>
                <a:lnTo>
                  <a:pt x="708025" y="461899"/>
                </a:lnTo>
                <a:lnTo>
                  <a:pt x="687832" y="421386"/>
                </a:lnTo>
                <a:lnTo>
                  <a:pt x="688327" y="412013"/>
                </a:lnTo>
                <a:lnTo>
                  <a:pt x="725297" y="381762"/>
                </a:lnTo>
                <a:lnTo>
                  <a:pt x="746455" y="421386"/>
                </a:lnTo>
                <a:lnTo>
                  <a:pt x="746455" y="374700"/>
                </a:lnTo>
                <a:lnTo>
                  <a:pt x="739622" y="367207"/>
                </a:lnTo>
                <a:lnTo>
                  <a:pt x="730034" y="360489"/>
                </a:lnTo>
                <a:lnTo>
                  <a:pt x="719378" y="356450"/>
                </a:lnTo>
                <a:lnTo>
                  <a:pt x="707644" y="355092"/>
                </a:lnTo>
                <a:lnTo>
                  <a:pt x="696302" y="356196"/>
                </a:lnTo>
                <a:lnTo>
                  <a:pt x="661009" y="382358"/>
                </a:lnTo>
                <a:lnTo>
                  <a:pt x="652018" y="423291"/>
                </a:lnTo>
                <a:lnTo>
                  <a:pt x="652780" y="435991"/>
                </a:lnTo>
                <a:lnTo>
                  <a:pt x="672680" y="477456"/>
                </a:lnTo>
                <a:lnTo>
                  <a:pt x="706374" y="490093"/>
                </a:lnTo>
                <a:lnTo>
                  <a:pt x="717765" y="488759"/>
                </a:lnTo>
                <a:lnTo>
                  <a:pt x="728167" y="484746"/>
                </a:lnTo>
                <a:lnTo>
                  <a:pt x="737527" y="478040"/>
                </a:lnTo>
                <a:lnTo>
                  <a:pt x="745871" y="468630"/>
                </a:lnTo>
                <a:lnTo>
                  <a:pt x="745744" y="496925"/>
                </a:lnTo>
                <a:lnTo>
                  <a:pt x="745363" y="501142"/>
                </a:lnTo>
                <a:lnTo>
                  <a:pt x="744220" y="503936"/>
                </a:lnTo>
                <a:lnTo>
                  <a:pt x="742696" y="508000"/>
                </a:lnTo>
                <a:lnTo>
                  <a:pt x="740410" y="510921"/>
                </a:lnTo>
                <a:lnTo>
                  <a:pt x="737235" y="512826"/>
                </a:lnTo>
                <a:lnTo>
                  <a:pt x="732663" y="515493"/>
                </a:lnTo>
                <a:lnTo>
                  <a:pt x="725932" y="516890"/>
                </a:lnTo>
                <a:lnTo>
                  <a:pt x="709676" y="516890"/>
                </a:lnTo>
                <a:lnTo>
                  <a:pt x="704469" y="515620"/>
                </a:lnTo>
                <a:lnTo>
                  <a:pt x="698754" y="511429"/>
                </a:lnTo>
                <a:lnTo>
                  <a:pt x="697230" y="508254"/>
                </a:lnTo>
                <a:lnTo>
                  <a:pt x="696468" y="503555"/>
                </a:lnTo>
                <a:lnTo>
                  <a:pt x="656590" y="498729"/>
                </a:lnTo>
                <a:lnTo>
                  <a:pt x="678815" y="537133"/>
                </a:lnTo>
                <a:lnTo>
                  <a:pt x="718185" y="543560"/>
                </a:lnTo>
                <a:lnTo>
                  <a:pt x="726655" y="543344"/>
                </a:lnTo>
                <a:lnTo>
                  <a:pt x="770763" y="525145"/>
                </a:lnTo>
                <a:lnTo>
                  <a:pt x="775093" y="516890"/>
                </a:lnTo>
                <a:lnTo>
                  <a:pt x="776986" y="511429"/>
                </a:lnTo>
                <a:lnTo>
                  <a:pt x="780796" y="468630"/>
                </a:lnTo>
                <a:lnTo>
                  <a:pt x="780796" y="461899"/>
                </a:lnTo>
                <a:lnTo>
                  <a:pt x="780796" y="381762"/>
                </a:lnTo>
                <a:lnTo>
                  <a:pt x="780796" y="376555"/>
                </a:lnTo>
                <a:lnTo>
                  <a:pt x="780796" y="358140"/>
                </a:lnTo>
                <a:close/>
              </a:path>
              <a:path w="1377950" h="543560">
                <a:moveTo>
                  <a:pt x="827405" y="53340"/>
                </a:moveTo>
                <a:lnTo>
                  <a:pt x="792480" y="53340"/>
                </a:lnTo>
                <a:lnTo>
                  <a:pt x="792480" y="185293"/>
                </a:lnTo>
                <a:lnTo>
                  <a:pt x="827405" y="185293"/>
                </a:lnTo>
                <a:lnTo>
                  <a:pt x="827405" y="53340"/>
                </a:lnTo>
                <a:close/>
              </a:path>
              <a:path w="1377950" h="543560">
                <a:moveTo>
                  <a:pt x="827405" y="3048"/>
                </a:moveTo>
                <a:lnTo>
                  <a:pt x="792480" y="3048"/>
                </a:lnTo>
                <a:lnTo>
                  <a:pt x="792480" y="35433"/>
                </a:lnTo>
                <a:lnTo>
                  <a:pt x="827405" y="35433"/>
                </a:lnTo>
                <a:lnTo>
                  <a:pt x="827405" y="3048"/>
                </a:lnTo>
                <a:close/>
              </a:path>
              <a:path w="1377950" h="543560">
                <a:moveTo>
                  <a:pt x="935355" y="490093"/>
                </a:moveTo>
                <a:lnTo>
                  <a:pt x="935228" y="404342"/>
                </a:lnTo>
                <a:lnTo>
                  <a:pt x="932522" y="381762"/>
                </a:lnTo>
                <a:lnTo>
                  <a:pt x="932307" y="380746"/>
                </a:lnTo>
                <a:lnTo>
                  <a:pt x="930148" y="375666"/>
                </a:lnTo>
                <a:lnTo>
                  <a:pt x="929601" y="374904"/>
                </a:lnTo>
                <a:lnTo>
                  <a:pt x="926846" y="370967"/>
                </a:lnTo>
                <a:lnTo>
                  <a:pt x="898525" y="355092"/>
                </a:lnTo>
                <a:lnTo>
                  <a:pt x="890524" y="355092"/>
                </a:lnTo>
                <a:lnTo>
                  <a:pt x="879132" y="356336"/>
                </a:lnTo>
                <a:lnTo>
                  <a:pt x="868616" y="360045"/>
                </a:lnTo>
                <a:lnTo>
                  <a:pt x="858939" y="366242"/>
                </a:lnTo>
                <a:lnTo>
                  <a:pt x="850138" y="374904"/>
                </a:lnTo>
                <a:lnTo>
                  <a:pt x="850138" y="307848"/>
                </a:lnTo>
                <a:lnTo>
                  <a:pt x="815213" y="307848"/>
                </a:lnTo>
                <a:lnTo>
                  <a:pt x="815213" y="490093"/>
                </a:lnTo>
                <a:lnTo>
                  <a:pt x="850138" y="490093"/>
                </a:lnTo>
                <a:lnTo>
                  <a:pt x="850163" y="412623"/>
                </a:lnTo>
                <a:lnTo>
                  <a:pt x="851154" y="404495"/>
                </a:lnTo>
                <a:lnTo>
                  <a:pt x="853313" y="398780"/>
                </a:lnTo>
                <a:lnTo>
                  <a:pt x="855345" y="393065"/>
                </a:lnTo>
                <a:lnTo>
                  <a:pt x="858774" y="388874"/>
                </a:lnTo>
                <a:lnTo>
                  <a:pt x="863219" y="386080"/>
                </a:lnTo>
                <a:lnTo>
                  <a:pt x="867791" y="383286"/>
                </a:lnTo>
                <a:lnTo>
                  <a:pt x="872998" y="381762"/>
                </a:lnTo>
                <a:lnTo>
                  <a:pt x="883920" y="381762"/>
                </a:lnTo>
                <a:lnTo>
                  <a:pt x="900430" y="490093"/>
                </a:lnTo>
                <a:lnTo>
                  <a:pt x="935355" y="490093"/>
                </a:lnTo>
                <a:close/>
              </a:path>
              <a:path w="1377950" h="543560">
                <a:moveTo>
                  <a:pt x="979297" y="140589"/>
                </a:moveTo>
                <a:lnTo>
                  <a:pt x="945007" y="134747"/>
                </a:lnTo>
                <a:lnTo>
                  <a:pt x="943356" y="143891"/>
                </a:lnTo>
                <a:lnTo>
                  <a:pt x="940308" y="150368"/>
                </a:lnTo>
                <a:lnTo>
                  <a:pt x="936117" y="154178"/>
                </a:lnTo>
                <a:lnTo>
                  <a:pt x="931926" y="157861"/>
                </a:lnTo>
                <a:lnTo>
                  <a:pt x="926465" y="159766"/>
                </a:lnTo>
                <a:lnTo>
                  <a:pt x="910971" y="159766"/>
                </a:lnTo>
                <a:lnTo>
                  <a:pt x="890778" y="116967"/>
                </a:lnTo>
                <a:lnTo>
                  <a:pt x="891247" y="107162"/>
                </a:lnTo>
                <a:lnTo>
                  <a:pt x="910590" y="77724"/>
                </a:lnTo>
                <a:lnTo>
                  <a:pt x="925830" y="77724"/>
                </a:lnTo>
                <a:lnTo>
                  <a:pt x="931164" y="79502"/>
                </a:lnTo>
                <a:lnTo>
                  <a:pt x="935228" y="83058"/>
                </a:lnTo>
                <a:lnTo>
                  <a:pt x="939419" y="86487"/>
                </a:lnTo>
                <a:lnTo>
                  <a:pt x="941959" y="91694"/>
                </a:lnTo>
                <a:lnTo>
                  <a:pt x="943229" y="98552"/>
                </a:lnTo>
                <a:lnTo>
                  <a:pt x="977646" y="92329"/>
                </a:lnTo>
                <a:lnTo>
                  <a:pt x="949426" y="56134"/>
                </a:lnTo>
                <a:lnTo>
                  <a:pt x="918845" y="50292"/>
                </a:lnTo>
                <a:lnTo>
                  <a:pt x="904862" y="51435"/>
                </a:lnTo>
                <a:lnTo>
                  <a:pt x="864527" y="78562"/>
                </a:lnTo>
                <a:lnTo>
                  <a:pt x="854837" y="119380"/>
                </a:lnTo>
                <a:lnTo>
                  <a:pt x="855916" y="134747"/>
                </a:lnTo>
                <a:lnTo>
                  <a:pt x="871982" y="170053"/>
                </a:lnTo>
                <a:lnTo>
                  <a:pt x="918210" y="188214"/>
                </a:lnTo>
                <a:lnTo>
                  <a:pt x="930300" y="187477"/>
                </a:lnTo>
                <a:lnTo>
                  <a:pt x="965822" y="169443"/>
                </a:lnTo>
                <a:lnTo>
                  <a:pt x="979297" y="140589"/>
                </a:lnTo>
                <a:close/>
              </a:path>
              <a:path w="1377950" h="543560">
                <a:moveTo>
                  <a:pt x="1034161" y="487807"/>
                </a:moveTo>
                <a:lnTo>
                  <a:pt x="1031481" y="464058"/>
                </a:lnTo>
                <a:lnTo>
                  <a:pt x="1031113" y="460756"/>
                </a:lnTo>
                <a:lnTo>
                  <a:pt x="1025017" y="462915"/>
                </a:lnTo>
                <a:lnTo>
                  <a:pt x="1020318" y="464058"/>
                </a:lnTo>
                <a:lnTo>
                  <a:pt x="1014730" y="464058"/>
                </a:lnTo>
                <a:lnTo>
                  <a:pt x="1008126" y="457962"/>
                </a:lnTo>
                <a:lnTo>
                  <a:pt x="1007618" y="456184"/>
                </a:lnTo>
                <a:lnTo>
                  <a:pt x="1007364" y="449834"/>
                </a:lnTo>
                <a:lnTo>
                  <a:pt x="1007364" y="385953"/>
                </a:lnTo>
                <a:lnTo>
                  <a:pt x="1031240" y="385953"/>
                </a:lnTo>
                <a:lnTo>
                  <a:pt x="1031240" y="358140"/>
                </a:lnTo>
                <a:lnTo>
                  <a:pt x="1007364" y="358140"/>
                </a:lnTo>
                <a:lnTo>
                  <a:pt x="1007364" y="311531"/>
                </a:lnTo>
                <a:lnTo>
                  <a:pt x="972312" y="331851"/>
                </a:lnTo>
                <a:lnTo>
                  <a:pt x="972312" y="358140"/>
                </a:lnTo>
                <a:lnTo>
                  <a:pt x="956310" y="358140"/>
                </a:lnTo>
                <a:lnTo>
                  <a:pt x="956310" y="385953"/>
                </a:lnTo>
                <a:lnTo>
                  <a:pt x="972312" y="385953"/>
                </a:lnTo>
                <a:lnTo>
                  <a:pt x="972400" y="457962"/>
                </a:lnTo>
                <a:lnTo>
                  <a:pt x="972693" y="464058"/>
                </a:lnTo>
                <a:lnTo>
                  <a:pt x="973455" y="468122"/>
                </a:lnTo>
                <a:lnTo>
                  <a:pt x="974344" y="473837"/>
                </a:lnTo>
                <a:lnTo>
                  <a:pt x="975995" y="478282"/>
                </a:lnTo>
                <a:lnTo>
                  <a:pt x="978408" y="481711"/>
                </a:lnTo>
                <a:lnTo>
                  <a:pt x="980821" y="485013"/>
                </a:lnTo>
                <a:lnTo>
                  <a:pt x="984504" y="487807"/>
                </a:lnTo>
                <a:lnTo>
                  <a:pt x="989584" y="489839"/>
                </a:lnTo>
                <a:lnTo>
                  <a:pt x="994537" y="491998"/>
                </a:lnTo>
                <a:lnTo>
                  <a:pt x="1000252" y="493014"/>
                </a:lnTo>
                <a:lnTo>
                  <a:pt x="1006602" y="493014"/>
                </a:lnTo>
                <a:lnTo>
                  <a:pt x="1014044" y="492709"/>
                </a:lnTo>
                <a:lnTo>
                  <a:pt x="1021143" y="491744"/>
                </a:lnTo>
                <a:lnTo>
                  <a:pt x="1027849" y="490131"/>
                </a:lnTo>
                <a:lnTo>
                  <a:pt x="1034161" y="487807"/>
                </a:lnTo>
                <a:close/>
              </a:path>
              <a:path w="1377950" h="543560">
                <a:moveTo>
                  <a:pt x="1115187" y="144018"/>
                </a:moveTo>
                <a:lnTo>
                  <a:pt x="1089025" y="109524"/>
                </a:lnTo>
                <a:lnTo>
                  <a:pt x="1052855" y="99517"/>
                </a:lnTo>
                <a:lnTo>
                  <a:pt x="1043216" y="96888"/>
                </a:lnTo>
                <a:lnTo>
                  <a:pt x="1036523" y="94615"/>
                </a:lnTo>
                <a:lnTo>
                  <a:pt x="1032764" y="92710"/>
                </a:lnTo>
                <a:lnTo>
                  <a:pt x="1030351" y="90932"/>
                </a:lnTo>
                <a:lnTo>
                  <a:pt x="1029208" y="88900"/>
                </a:lnTo>
                <a:lnTo>
                  <a:pt x="1029208" y="83439"/>
                </a:lnTo>
                <a:lnTo>
                  <a:pt x="1030605" y="81153"/>
                </a:lnTo>
                <a:lnTo>
                  <a:pt x="1033272" y="79248"/>
                </a:lnTo>
                <a:lnTo>
                  <a:pt x="1037209" y="76708"/>
                </a:lnTo>
                <a:lnTo>
                  <a:pt x="1043813" y="75438"/>
                </a:lnTo>
                <a:lnTo>
                  <a:pt x="1060323" y="75438"/>
                </a:lnTo>
                <a:lnTo>
                  <a:pt x="1077849" y="91313"/>
                </a:lnTo>
                <a:lnTo>
                  <a:pt x="1110742" y="85217"/>
                </a:lnTo>
                <a:lnTo>
                  <a:pt x="1085126" y="55283"/>
                </a:lnTo>
                <a:lnTo>
                  <a:pt x="1052322" y="50292"/>
                </a:lnTo>
                <a:lnTo>
                  <a:pt x="1039050" y="51028"/>
                </a:lnTo>
                <a:lnTo>
                  <a:pt x="1004430" y="68199"/>
                </a:lnTo>
                <a:lnTo>
                  <a:pt x="996823" y="90805"/>
                </a:lnTo>
                <a:lnTo>
                  <a:pt x="997788" y="99809"/>
                </a:lnTo>
                <a:lnTo>
                  <a:pt x="1031519" y="128651"/>
                </a:lnTo>
                <a:lnTo>
                  <a:pt x="1072134" y="138938"/>
                </a:lnTo>
                <a:lnTo>
                  <a:pt x="1075944" y="140462"/>
                </a:lnTo>
                <a:lnTo>
                  <a:pt x="1077836" y="142240"/>
                </a:lnTo>
                <a:lnTo>
                  <a:pt x="1079373" y="143891"/>
                </a:lnTo>
                <a:lnTo>
                  <a:pt x="1080135" y="146050"/>
                </a:lnTo>
                <a:lnTo>
                  <a:pt x="1080071" y="152768"/>
                </a:lnTo>
                <a:lnTo>
                  <a:pt x="1078611" y="155702"/>
                </a:lnTo>
                <a:lnTo>
                  <a:pt x="1075563" y="158115"/>
                </a:lnTo>
                <a:lnTo>
                  <a:pt x="1070991" y="161417"/>
                </a:lnTo>
                <a:lnTo>
                  <a:pt x="1064260" y="163068"/>
                </a:lnTo>
                <a:lnTo>
                  <a:pt x="1046988" y="163068"/>
                </a:lnTo>
                <a:lnTo>
                  <a:pt x="1040638" y="161290"/>
                </a:lnTo>
                <a:lnTo>
                  <a:pt x="1031494" y="154178"/>
                </a:lnTo>
                <a:lnTo>
                  <a:pt x="1028446" y="149098"/>
                </a:lnTo>
                <a:lnTo>
                  <a:pt x="1027049" y="142240"/>
                </a:lnTo>
                <a:lnTo>
                  <a:pt x="991997" y="147574"/>
                </a:lnTo>
                <a:lnTo>
                  <a:pt x="1021092" y="182118"/>
                </a:lnTo>
                <a:lnTo>
                  <a:pt x="1055243" y="188214"/>
                </a:lnTo>
                <a:lnTo>
                  <a:pt x="1069174" y="187413"/>
                </a:lnTo>
                <a:lnTo>
                  <a:pt x="1106716" y="168389"/>
                </a:lnTo>
                <a:lnTo>
                  <a:pt x="1110056" y="163068"/>
                </a:lnTo>
                <a:lnTo>
                  <a:pt x="1111440" y="160883"/>
                </a:lnTo>
                <a:lnTo>
                  <a:pt x="1114247" y="152768"/>
                </a:lnTo>
                <a:lnTo>
                  <a:pt x="1115187" y="144018"/>
                </a:lnTo>
                <a:close/>
              </a:path>
              <a:path w="1377950" h="543560">
                <a:moveTo>
                  <a:pt x="1167130" y="448818"/>
                </a:moveTo>
                <a:lnTo>
                  <a:pt x="1140841" y="414324"/>
                </a:lnTo>
                <a:lnTo>
                  <a:pt x="1104684" y="404317"/>
                </a:lnTo>
                <a:lnTo>
                  <a:pt x="1095082" y="401688"/>
                </a:lnTo>
                <a:lnTo>
                  <a:pt x="1088390" y="399415"/>
                </a:lnTo>
                <a:lnTo>
                  <a:pt x="1084580" y="397510"/>
                </a:lnTo>
                <a:lnTo>
                  <a:pt x="1082294" y="395732"/>
                </a:lnTo>
                <a:lnTo>
                  <a:pt x="1081024" y="393573"/>
                </a:lnTo>
                <a:lnTo>
                  <a:pt x="1081024" y="388239"/>
                </a:lnTo>
                <a:lnTo>
                  <a:pt x="1082421" y="385826"/>
                </a:lnTo>
                <a:lnTo>
                  <a:pt x="1085088" y="384048"/>
                </a:lnTo>
                <a:lnTo>
                  <a:pt x="1089025" y="381508"/>
                </a:lnTo>
                <a:lnTo>
                  <a:pt x="1095629" y="380238"/>
                </a:lnTo>
                <a:lnTo>
                  <a:pt x="1112139" y="380238"/>
                </a:lnTo>
                <a:lnTo>
                  <a:pt x="1117727" y="381508"/>
                </a:lnTo>
                <a:lnTo>
                  <a:pt x="1125601" y="387096"/>
                </a:lnTo>
                <a:lnTo>
                  <a:pt x="1128268" y="391033"/>
                </a:lnTo>
                <a:lnTo>
                  <a:pt x="1129665" y="396113"/>
                </a:lnTo>
                <a:lnTo>
                  <a:pt x="1162558" y="390017"/>
                </a:lnTo>
                <a:lnTo>
                  <a:pt x="1136954" y="360083"/>
                </a:lnTo>
                <a:lnTo>
                  <a:pt x="1104138" y="355092"/>
                </a:lnTo>
                <a:lnTo>
                  <a:pt x="1090866" y="355828"/>
                </a:lnTo>
                <a:lnTo>
                  <a:pt x="1056297" y="372948"/>
                </a:lnTo>
                <a:lnTo>
                  <a:pt x="1048639" y="395605"/>
                </a:lnTo>
                <a:lnTo>
                  <a:pt x="1049604" y="404609"/>
                </a:lnTo>
                <a:lnTo>
                  <a:pt x="1083335" y="433412"/>
                </a:lnTo>
                <a:lnTo>
                  <a:pt x="1123950" y="443738"/>
                </a:lnTo>
                <a:lnTo>
                  <a:pt x="1127760" y="445262"/>
                </a:lnTo>
                <a:lnTo>
                  <a:pt x="1129652" y="447040"/>
                </a:lnTo>
                <a:lnTo>
                  <a:pt x="1131189" y="448691"/>
                </a:lnTo>
                <a:lnTo>
                  <a:pt x="1132078" y="450850"/>
                </a:lnTo>
                <a:lnTo>
                  <a:pt x="1132027" y="457555"/>
                </a:lnTo>
                <a:lnTo>
                  <a:pt x="1130554" y="460502"/>
                </a:lnTo>
                <a:lnTo>
                  <a:pt x="1127379" y="462788"/>
                </a:lnTo>
                <a:lnTo>
                  <a:pt x="1122934" y="466217"/>
                </a:lnTo>
                <a:lnTo>
                  <a:pt x="1116076" y="467868"/>
                </a:lnTo>
                <a:lnTo>
                  <a:pt x="1098804" y="467868"/>
                </a:lnTo>
                <a:lnTo>
                  <a:pt x="1092454" y="466090"/>
                </a:lnTo>
                <a:lnTo>
                  <a:pt x="1083310" y="458978"/>
                </a:lnTo>
                <a:lnTo>
                  <a:pt x="1080389" y="453898"/>
                </a:lnTo>
                <a:lnTo>
                  <a:pt x="1078865" y="447040"/>
                </a:lnTo>
                <a:lnTo>
                  <a:pt x="1043813" y="452374"/>
                </a:lnTo>
                <a:lnTo>
                  <a:pt x="1072908" y="486918"/>
                </a:lnTo>
                <a:lnTo>
                  <a:pt x="1107059" y="493014"/>
                </a:lnTo>
                <a:lnTo>
                  <a:pt x="1121003" y="492213"/>
                </a:lnTo>
                <a:lnTo>
                  <a:pt x="1158544" y="473125"/>
                </a:lnTo>
                <a:lnTo>
                  <a:pt x="1166177" y="457555"/>
                </a:lnTo>
                <a:lnTo>
                  <a:pt x="1167130" y="448818"/>
                </a:lnTo>
                <a:close/>
              </a:path>
              <a:path w="1377950" h="543560">
                <a:moveTo>
                  <a:pt x="1377569" y="163068"/>
                </a:moveTo>
                <a:lnTo>
                  <a:pt x="1348867" y="142367"/>
                </a:lnTo>
                <a:lnTo>
                  <a:pt x="1351407" y="138938"/>
                </a:lnTo>
                <a:lnTo>
                  <a:pt x="1353947" y="134620"/>
                </a:lnTo>
                <a:lnTo>
                  <a:pt x="1356233" y="129413"/>
                </a:lnTo>
                <a:lnTo>
                  <a:pt x="1358087" y="124968"/>
                </a:lnTo>
                <a:lnTo>
                  <a:pt x="1360068" y="119405"/>
                </a:lnTo>
                <a:lnTo>
                  <a:pt x="1360398" y="118364"/>
                </a:lnTo>
                <a:lnTo>
                  <a:pt x="1362189" y="112725"/>
                </a:lnTo>
                <a:lnTo>
                  <a:pt x="1364488" y="104902"/>
                </a:lnTo>
                <a:lnTo>
                  <a:pt x="1332865" y="97663"/>
                </a:lnTo>
                <a:lnTo>
                  <a:pt x="1330706" y="106172"/>
                </a:lnTo>
                <a:lnTo>
                  <a:pt x="1328166" y="113157"/>
                </a:lnTo>
                <a:lnTo>
                  <a:pt x="1325245" y="118364"/>
                </a:lnTo>
                <a:lnTo>
                  <a:pt x="1312684" y="101854"/>
                </a:lnTo>
                <a:lnTo>
                  <a:pt x="1304290" y="90817"/>
                </a:lnTo>
                <a:lnTo>
                  <a:pt x="1304290" y="145796"/>
                </a:lnTo>
                <a:lnTo>
                  <a:pt x="1298321" y="150749"/>
                </a:lnTo>
                <a:lnTo>
                  <a:pt x="1292860" y="154305"/>
                </a:lnTo>
                <a:lnTo>
                  <a:pt x="1282700" y="158623"/>
                </a:lnTo>
                <a:lnTo>
                  <a:pt x="1277493" y="159639"/>
                </a:lnTo>
                <a:lnTo>
                  <a:pt x="1263777" y="159639"/>
                </a:lnTo>
                <a:lnTo>
                  <a:pt x="1257173" y="157353"/>
                </a:lnTo>
                <a:lnTo>
                  <a:pt x="1252220" y="152527"/>
                </a:lnTo>
                <a:lnTo>
                  <a:pt x="1247267" y="147828"/>
                </a:lnTo>
                <a:lnTo>
                  <a:pt x="1244854" y="141605"/>
                </a:lnTo>
                <a:lnTo>
                  <a:pt x="1244854" y="128143"/>
                </a:lnTo>
                <a:lnTo>
                  <a:pt x="1246759" y="122301"/>
                </a:lnTo>
                <a:lnTo>
                  <a:pt x="1250823" y="116586"/>
                </a:lnTo>
                <a:lnTo>
                  <a:pt x="1254760" y="110871"/>
                </a:lnTo>
                <a:lnTo>
                  <a:pt x="1260729" y="105918"/>
                </a:lnTo>
                <a:lnTo>
                  <a:pt x="1268730" y="101854"/>
                </a:lnTo>
                <a:lnTo>
                  <a:pt x="1304290" y="145796"/>
                </a:lnTo>
                <a:lnTo>
                  <a:pt x="1304290" y="90817"/>
                </a:lnTo>
                <a:lnTo>
                  <a:pt x="1299845" y="84963"/>
                </a:lnTo>
                <a:lnTo>
                  <a:pt x="1309001" y="78854"/>
                </a:lnTo>
                <a:lnTo>
                  <a:pt x="1316494" y="73063"/>
                </a:lnTo>
                <a:lnTo>
                  <a:pt x="1322285" y="67614"/>
                </a:lnTo>
                <a:lnTo>
                  <a:pt x="1325168" y="64008"/>
                </a:lnTo>
                <a:lnTo>
                  <a:pt x="1326388" y="62484"/>
                </a:lnTo>
                <a:lnTo>
                  <a:pt x="1330833" y="55880"/>
                </a:lnTo>
                <a:lnTo>
                  <a:pt x="1332992" y="48895"/>
                </a:lnTo>
                <a:lnTo>
                  <a:pt x="1332992" y="41529"/>
                </a:lnTo>
                <a:lnTo>
                  <a:pt x="1312468" y="6807"/>
                </a:lnTo>
                <a:lnTo>
                  <a:pt x="1302385" y="2705"/>
                </a:lnTo>
                <a:lnTo>
                  <a:pt x="1302385" y="36322"/>
                </a:lnTo>
                <a:lnTo>
                  <a:pt x="1302385" y="46101"/>
                </a:lnTo>
                <a:lnTo>
                  <a:pt x="1298829" y="51435"/>
                </a:lnTo>
                <a:lnTo>
                  <a:pt x="1282446" y="64008"/>
                </a:lnTo>
                <a:lnTo>
                  <a:pt x="1268603" y="47879"/>
                </a:lnTo>
                <a:lnTo>
                  <a:pt x="1265936" y="42672"/>
                </a:lnTo>
                <a:lnTo>
                  <a:pt x="1265936" y="34798"/>
                </a:lnTo>
                <a:lnTo>
                  <a:pt x="1267460" y="31496"/>
                </a:lnTo>
                <a:lnTo>
                  <a:pt x="1270635" y="28702"/>
                </a:lnTo>
                <a:lnTo>
                  <a:pt x="1273810" y="26035"/>
                </a:lnTo>
                <a:lnTo>
                  <a:pt x="1278128" y="24638"/>
                </a:lnTo>
                <a:lnTo>
                  <a:pt x="1289431" y="24638"/>
                </a:lnTo>
                <a:lnTo>
                  <a:pt x="1294003" y="26162"/>
                </a:lnTo>
                <a:lnTo>
                  <a:pt x="1300607" y="32512"/>
                </a:lnTo>
                <a:lnTo>
                  <a:pt x="1302385" y="36322"/>
                </a:lnTo>
                <a:lnTo>
                  <a:pt x="1302385" y="2705"/>
                </a:lnTo>
                <a:lnTo>
                  <a:pt x="1293990" y="762"/>
                </a:lnTo>
                <a:lnTo>
                  <a:pt x="1282827" y="0"/>
                </a:lnTo>
                <a:lnTo>
                  <a:pt x="1271320" y="723"/>
                </a:lnTo>
                <a:lnTo>
                  <a:pt x="1235214" y="24231"/>
                </a:lnTo>
                <a:lnTo>
                  <a:pt x="1231900" y="39497"/>
                </a:lnTo>
                <a:lnTo>
                  <a:pt x="1231900" y="45466"/>
                </a:lnTo>
                <a:lnTo>
                  <a:pt x="1233424" y="51816"/>
                </a:lnTo>
                <a:lnTo>
                  <a:pt x="1236599" y="58420"/>
                </a:lnTo>
                <a:lnTo>
                  <a:pt x="1239774" y="65151"/>
                </a:lnTo>
                <a:lnTo>
                  <a:pt x="1244473" y="72136"/>
                </a:lnTo>
                <a:lnTo>
                  <a:pt x="1250696" y="79502"/>
                </a:lnTo>
                <a:lnTo>
                  <a:pt x="1240955" y="84886"/>
                </a:lnTo>
                <a:lnTo>
                  <a:pt x="1211618" y="118719"/>
                </a:lnTo>
                <a:lnTo>
                  <a:pt x="1209040" y="135382"/>
                </a:lnTo>
                <a:lnTo>
                  <a:pt x="1209865" y="144729"/>
                </a:lnTo>
                <a:lnTo>
                  <a:pt x="1231938" y="177761"/>
                </a:lnTo>
                <a:lnTo>
                  <a:pt x="1273556" y="188468"/>
                </a:lnTo>
                <a:lnTo>
                  <a:pt x="1281811" y="188188"/>
                </a:lnTo>
                <a:lnTo>
                  <a:pt x="1320914" y="173786"/>
                </a:lnTo>
                <a:lnTo>
                  <a:pt x="1326515" y="169164"/>
                </a:lnTo>
                <a:lnTo>
                  <a:pt x="1333741" y="175412"/>
                </a:lnTo>
                <a:lnTo>
                  <a:pt x="1341145" y="180962"/>
                </a:lnTo>
                <a:lnTo>
                  <a:pt x="1348714" y="185851"/>
                </a:lnTo>
                <a:lnTo>
                  <a:pt x="1356360" y="189992"/>
                </a:lnTo>
                <a:lnTo>
                  <a:pt x="1372755" y="169164"/>
                </a:lnTo>
                <a:lnTo>
                  <a:pt x="1377569" y="163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9308" y="2025395"/>
            <a:ext cx="2848610" cy="4262755"/>
          </a:xfrm>
          <a:prstGeom prst="rect">
            <a:avLst/>
          </a:prstGeom>
          <a:solidFill>
            <a:srgbClr val="004846"/>
          </a:solidFill>
          <a:ln w="9144">
            <a:solidFill>
              <a:srgbClr val="003331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76860" marR="91503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40</a:t>
            </a:r>
            <a:r>
              <a:rPr kumimoji="0" sz="24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Million</a:t>
            </a:r>
            <a:r>
              <a:rPr kumimoji="0" sz="2400" b="1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+ </a:t>
            </a:r>
            <a:r>
              <a:rPr kumimoji="0" sz="24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Messages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6860" marR="83566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</a:t>
            </a:r>
            <a:r>
              <a:rPr kumimoji="0" sz="24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24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2400" b="1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Million Annual Interactions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6860" marR="410209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Service</a:t>
            </a:r>
            <a:r>
              <a:rPr kumimoji="0" sz="2400" b="1" i="0" u="none" strike="noStrike" kern="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User</a:t>
            </a:r>
            <a:r>
              <a:rPr kumimoji="0" sz="2400" b="1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&amp;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Frontline</a:t>
            </a:r>
            <a:r>
              <a:rPr kumimoji="0" sz="2400" b="1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06140" y="2121407"/>
            <a:ext cx="489584" cy="4051300"/>
          </a:xfrm>
          <a:custGeom>
            <a:avLst/>
            <a:gdLst/>
            <a:ahLst/>
            <a:cxnLst/>
            <a:rect l="l" t="t" r="r" b="b"/>
            <a:pathLst>
              <a:path w="489585" h="4051300">
                <a:moveTo>
                  <a:pt x="0" y="0"/>
                </a:moveTo>
                <a:lnTo>
                  <a:pt x="489204" y="2025395"/>
                </a:lnTo>
                <a:lnTo>
                  <a:pt x="0" y="40507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69214" y="265303"/>
            <a:ext cx="10477500" cy="382156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KHP's Data</a:t>
            </a:r>
            <a:r>
              <a:rPr sz="2400" spc="-50" dirty="0"/>
              <a:t> </a:t>
            </a:r>
            <a:r>
              <a:rPr sz="2400" dirty="0"/>
              <a:t>Hub:</a:t>
            </a:r>
            <a:r>
              <a:rPr sz="2400" spc="-65" dirty="0"/>
              <a:t> </a:t>
            </a:r>
            <a:r>
              <a:rPr sz="2400" dirty="0"/>
              <a:t>Canada's</a:t>
            </a:r>
            <a:r>
              <a:rPr sz="2400" spc="-50" dirty="0"/>
              <a:t> </a:t>
            </a:r>
            <a:r>
              <a:rPr sz="2400" dirty="0"/>
              <a:t>Largest</a:t>
            </a:r>
            <a:r>
              <a:rPr sz="2400" spc="-65" dirty="0"/>
              <a:t> </a:t>
            </a:r>
            <a:r>
              <a:rPr sz="2400" dirty="0"/>
              <a:t>Dataset</a:t>
            </a:r>
            <a:r>
              <a:rPr sz="2400" spc="-40" dirty="0"/>
              <a:t> </a:t>
            </a:r>
            <a:r>
              <a:rPr sz="2400" dirty="0"/>
              <a:t>on</a:t>
            </a:r>
            <a:r>
              <a:rPr sz="2400" spc="-75" dirty="0"/>
              <a:t> </a:t>
            </a:r>
            <a:r>
              <a:rPr sz="2400" dirty="0"/>
              <a:t>Youth</a:t>
            </a:r>
            <a:r>
              <a:rPr sz="2400" spc="-80" dirty="0"/>
              <a:t> </a:t>
            </a:r>
            <a:r>
              <a:rPr sz="2400" dirty="0"/>
              <a:t>Mental</a:t>
            </a:r>
            <a:r>
              <a:rPr sz="2400" spc="-60" dirty="0"/>
              <a:t> </a:t>
            </a:r>
            <a:r>
              <a:rPr sz="2400" spc="-10" dirty="0"/>
              <a:t>Health</a:t>
            </a:r>
            <a:endParaRPr sz="2400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000" b="0" i="0" u="none" strike="noStrike" kern="0" cap="none" spc="-2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7599" y="719455"/>
            <a:ext cx="11831320" cy="10231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KHP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has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largest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dataset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youth</a:t>
            </a:r>
            <a:r>
              <a:rPr kumimoji="0" sz="1400" b="1" i="0" u="none" strike="noStrike" kern="0" cap="none" spc="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mental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Canada.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Only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dataset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captures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young</a:t>
            </a:r>
            <a:r>
              <a:rPr kumimoji="0" sz="1400" b="1" i="0" u="none" strike="noStrike" kern="0" cap="none" spc="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person's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journey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as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it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relates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mental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health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well-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being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outside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institutional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setting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offers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insights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real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time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(validated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CIHI,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Vector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Institute,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Centre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Surveillance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Applied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(CSAR)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PHAC).</a:t>
            </a:r>
            <a:r>
              <a:rPr lang="en-US" sz="1400" b="1" kern="0" spc="-10" dirty="0">
                <a:solidFill>
                  <a:srgbClr val="080808"/>
                </a:solidFill>
                <a:latin typeface="Arial"/>
                <a:cs typeface="Arial"/>
              </a:rPr>
              <a:t> 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KHP’s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Data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Hub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established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ecosystem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that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centralizes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optimizes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KHP’s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large,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unique datasets</a:t>
            </a:r>
            <a:r>
              <a:rPr kumimoji="0" sz="1400" b="1" i="0" u="none" strike="noStrike" kern="0" cap="none" spc="-6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advanced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analytics,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insights,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1400" b="1" kern="0" spc="-10" dirty="0">
                <a:solidFill>
                  <a:srgbClr val="080808"/>
                </a:solidFill>
                <a:latin typeface="Arial"/>
                <a:cs typeface="Arial"/>
              </a:rPr>
              <a:t>AI</a:t>
            </a:r>
            <a:endParaRPr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454639" y="5514931"/>
            <a:ext cx="5184000" cy="882107"/>
          </a:xfrm>
          <a:prstGeom prst="rect">
            <a:avLst/>
          </a:prstGeom>
          <a:solidFill>
            <a:srgbClr val="E9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4639" y="3866562"/>
            <a:ext cx="5184000" cy="921569"/>
          </a:xfrm>
          <a:prstGeom prst="rect">
            <a:avLst/>
          </a:prstGeom>
          <a:solidFill>
            <a:srgbClr val="E9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4639" y="2846345"/>
            <a:ext cx="5184000" cy="974438"/>
          </a:xfrm>
          <a:prstGeom prst="rect">
            <a:avLst/>
          </a:prstGeom>
          <a:solidFill>
            <a:srgbClr val="E9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02" y="648602"/>
            <a:ext cx="11362931" cy="1063238"/>
          </a:xfrm>
        </p:spPr>
        <p:txBody>
          <a:bodyPr lIns="91440" tIns="45720" rIns="91440" bIns="45720" anchor="t"/>
          <a:lstStyle/>
          <a:p>
            <a:r>
              <a:rPr lang="en-US" sz="3200" dirty="0"/>
              <a:t>Technology</a:t>
            </a:r>
            <a:r>
              <a:rPr lang="en-US" sz="3200" spc="-75" dirty="0"/>
              <a:t> </a:t>
            </a:r>
            <a:r>
              <a:rPr lang="en-US" sz="3200" dirty="0"/>
              <a:t>is</a:t>
            </a:r>
            <a:r>
              <a:rPr lang="en-US" sz="3200" spc="-35" dirty="0"/>
              <a:t> </a:t>
            </a:r>
            <a:r>
              <a:rPr lang="en-US" sz="3200" dirty="0"/>
              <a:t>Changing.</a:t>
            </a:r>
            <a:r>
              <a:rPr lang="en-US" sz="3200" spc="-70" dirty="0"/>
              <a:t> </a:t>
            </a:r>
            <a:r>
              <a:rPr lang="en-US" sz="3200" dirty="0"/>
              <a:t>Youth</a:t>
            </a:r>
            <a:r>
              <a:rPr lang="en-US" sz="3200" spc="-65" dirty="0"/>
              <a:t> </a:t>
            </a:r>
            <a:r>
              <a:rPr lang="en-US" sz="3200" dirty="0"/>
              <a:t>are</a:t>
            </a:r>
            <a:r>
              <a:rPr lang="en-US" sz="3200" spc="-40" dirty="0"/>
              <a:t> </a:t>
            </a:r>
            <a:r>
              <a:rPr lang="en-US" sz="3200" dirty="0"/>
              <a:t>Changing</a:t>
            </a:r>
            <a:r>
              <a:rPr lang="en-US" sz="3200" spc="-60" dirty="0"/>
              <a:t> </a:t>
            </a:r>
            <a:r>
              <a:rPr lang="en-US" sz="3200" spc="-10" dirty="0"/>
              <a:t>Faster.</a:t>
            </a:r>
            <a:endParaRPr lang="en-US" sz="3200" dirty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6FFCE2-A3AA-84C0-40FD-05E25CE1022D}"/>
              </a:ext>
            </a:extLst>
          </p:cNvPr>
          <p:cNvSpPr txBox="1"/>
          <p:nvPr/>
        </p:nvSpPr>
        <p:spPr>
          <a:xfrm>
            <a:off x="257028" y="1333222"/>
            <a:ext cx="113703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In order for KHP to “Meet Youth Everywhere” 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we </a:t>
            </a:r>
            <a:r>
              <a:rPr lang="en-CA" sz="1400" b="1" dirty="0">
                <a:solidFill>
                  <a:srgbClr val="172A71"/>
                </a:solidFill>
                <a:latin typeface="Arial" panose="020B0604020202020204"/>
                <a:cs typeface="Segoe UI"/>
              </a:rPr>
              <a:t>are reconceptualising our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 very understanding of content and presence in digital spaces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(social, search, and gaming), 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and </a:t>
            </a:r>
            <a:r>
              <a:rPr lang="en-CA" sz="1400" b="1" dirty="0">
                <a:solidFill>
                  <a:srgbClr val="172A71"/>
                </a:solidFill>
                <a:latin typeface="Arial" panose="020B0604020202020204"/>
                <a:cs typeface="Segoe UI"/>
              </a:rPr>
              <a:t>our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172A71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 approach to content development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Segoe UI"/>
              </a:rPr>
              <a:t>, and service delivery to reflect these changes.</a:t>
            </a:r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7513" y="2792479"/>
            <a:ext cx="5184000" cy="117174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use of generative AI (i.e. Chat GPT) is revolutionizing search engines…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…Search Engines are becoming  aggregators that provide summaries of key insights for users – moving away from the old UX of sharing links to websites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513" y="4051830"/>
            <a:ext cx="5184000" cy="117722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 like gaming environments, virtual reality and social gaming…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…Complete immersion into digital spaces, for example, through interactive and life-like gaming settings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7513" y="5336737"/>
            <a:ext cx="5184000" cy="110786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personalization of social media…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Using algorithms that not only pick up what you like, but predict and direct you to things you may need, based on what it has learned about you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13" y="2496805"/>
            <a:ext cx="5184000" cy="2354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Trends in Tech and Online Spaces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54639" y="2496805"/>
            <a:ext cx="5184000" cy="23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this means for KHP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E5A4C0-6735-BECE-3349-A5078966258F}"/>
              </a:ext>
            </a:extLst>
          </p:cNvPr>
          <p:cNvSpPr/>
          <p:nvPr/>
        </p:nvSpPr>
        <p:spPr>
          <a:xfrm>
            <a:off x="6454639" y="2910000"/>
            <a:ext cx="518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features becomes more ubiquitous…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KHPs services will be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into digital spaces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ensure clinically sound recommendations are available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6FFCE2-A3AA-84C0-40FD-05E25CE1022D}"/>
              </a:ext>
            </a:extLst>
          </p:cNvPr>
          <p:cNvSpPr txBox="1"/>
          <p:nvPr/>
        </p:nvSpPr>
        <p:spPr>
          <a:xfrm>
            <a:off x="6615539" y="3917670"/>
            <a:ext cx="486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Revolutions in technology will require KHP to be able to </a:t>
            </a: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 services directly on key platforms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limiting re-routing or popups, and creating seamless experience for young people…</a:t>
            </a:r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92479"/>
            <a:ext cx="697587" cy="11717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4057306"/>
            <a:ext cx="697587" cy="11717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5341860"/>
            <a:ext cx="697587" cy="11027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64" y="3114423"/>
            <a:ext cx="527858" cy="527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736" y="4382416"/>
            <a:ext cx="602027" cy="602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110" y="5602324"/>
            <a:ext cx="587775" cy="5877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56FFCE2-A3AA-84C0-40FD-05E25CE1022D}"/>
              </a:ext>
            </a:extLst>
          </p:cNvPr>
          <p:cNvSpPr txBox="1"/>
          <p:nvPr/>
        </p:nvSpPr>
        <p:spPr>
          <a:xfrm>
            <a:off x="6400800" y="5514931"/>
            <a:ext cx="5237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Web MD Effect…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the advances in technology, there comes an even more flooded market of content, young people are likely to get advice from these platforms in new ways, which </a:t>
            </a: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changes how they might ask for health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54639" y="4833910"/>
            <a:ext cx="5184000" cy="601235"/>
          </a:xfrm>
          <a:prstGeom prst="rect">
            <a:avLst/>
          </a:prstGeom>
          <a:solidFill>
            <a:srgbClr val="E9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Expectations 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regarding content type, format, and structure. Content will need to be easy to find and digest </a:t>
            </a:r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92733" y="2496805"/>
            <a:ext cx="5475" cy="3900233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1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6814" y="2654270"/>
            <a:ext cx="1252451" cy="1156687"/>
          </a:xfrm>
          <a:prstGeom prst="rect">
            <a:avLst/>
          </a:prstGeom>
          <a:solidFill>
            <a:srgbClr val="92C6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87" y="719868"/>
            <a:ext cx="11300449" cy="1419274"/>
          </a:xfrm>
        </p:spPr>
        <p:txBody>
          <a:bodyPr lIns="91440" tIns="45720" rIns="91440" bIns="45720" anchor="t"/>
          <a:lstStyle/>
          <a:p>
            <a:r>
              <a:rPr lang="en-US" sz="4800">
                <a:solidFill>
                  <a:schemeClr val="accent3"/>
                </a:solidFill>
                <a:cs typeface="Arial"/>
              </a:rPr>
              <a:t>More and more, young people are turning to AI…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587" y="121921"/>
            <a:ext cx="5043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>
                <a:solidFill>
                  <a:schemeClr val="bg1"/>
                </a:solidFill>
              </a:rPr>
              <a:t>The State of AI and Young People in Canada, and Globally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814" y="4073516"/>
            <a:ext cx="3163696" cy="1052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2089265" y="2740135"/>
            <a:ext cx="181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>
                <a:solidFill>
                  <a:schemeClr val="accent3"/>
                </a:solidFill>
              </a:rPr>
              <a:t>64%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825" y="4240849"/>
            <a:ext cx="3267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solidFill>
                  <a:schemeClr val="bg1"/>
                </a:solidFill>
              </a:rPr>
              <a:t>Of young people </a:t>
            </a:r>
            <a:r>
              <a:rPr lang="en-CA" sz="1600" b="1">
                <a:solidFill>
                  <a:schemeClr val="bg1"/>
                </a:solidFill>
              </a:rPr>
              <a:t>aged 18 to 34 </a:t>
            </a:r>
            <a:r>
              <a:rPr lang="en-CA" sz="1600">
                <a:solidFill>
                  <a:schemeClr val="bg1"/>
                </a:solidFill>
              </a:rPr>
              <a:t>are familiar, and comfortable using AI</a:t>
            </a:r>
            <a:r>
              <a:rPr lang="en-CA" sz="1600" b="1">
                <a:solidFill>
                  <a:schemeClr val="bg1"/>
                </a:solidFill>
              </a:rPr>
              <a:t>. Compared to only 38% of those older than 55</a:t>
            </a:r>
            <a:r>
              <a:rPr lang="en-CA" sz="1600" baseline="30000">
                <a:solidFill>
                  <a:schemeClr val="bg1"/>
                </a:solidFill>
              </a:rPr>
              <a:t>1</a:t>
            </a:r>
            <a:r>
              <a:rPr lang="en-CA" sz="1600" b="1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814" y="6273161"/>
            <a:ext cx="107788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>
                <a:solidFill>
                  <a:schemeClr val="bg1"/>
                </a:solidFill>
              </a:rPr>
              <a:t>Sources: </a:t>
            </a:r>
          </a:p>
          <a:p>
            <a:pPr marL="228600" indent="-228600">
              <a:buAutoNum type="arabicPeriod"/>
            </a:pPr>
            <a:r>
              <a:rPr lang="en-CA" sz="700">
                <a:solidFill>
                  <a:schemeClr val="bg1"/>
                </a:solidFill>
              </a:rPr>
              <a:t>National Observer (Canadian Youth): </a:t>
            </a:r>
            <a:r>
              <a:rPr lang="en-CA" sz="700">
                <a:solidFill>
                  <a:schemeClr val="bg1"/>
                </a:solidFill>
                <a:hlinkClick r:id="rId3"/>
              </a:rPr>
              <a:t>https://www.nationalobserver.com/2024/02/11/news/thirty-percent-young-canadians-use-i#:~:text=Similarly%2C%20nearly%20half%20of%20younger,it%20comes%20to%20personal%20safety</a:t>
            </a:r>
            <a:r>
              <a:rPr lang="en-CA" sz="700">
                <a:solidFill>
                  <a:schemeClr val="bg1"/>
                </a:solidFill>
              </a:rPr>
              <a:t>. </a:t>
            </a:r>
          </a:p>
          <a:p>
            <a:pPr marL="228600" indent="-228600">
              <a:buAutoNum type="arabicPeriod"/>
            </a:pPr>
            <a:r>
              <a:rPr lang="en-CA" sz="700" err="1">
                <a:solidFill>
                  <a:schemeClr val="bg1"/>
                </a:solidFill>
              </a:rPr>
              <a:t>OfCom</a:t>
            </a:r>
            <a:r>
              <a:rPr lang="en-CA" sz="700">
                <a:solidFill>
                  <a:schemeClr val="bg1"/>
                </a:solidFill>
              </a:rPr>
              <a:t> Report (UK) : </a:t>
            </a:r>
            <a:r>
              <a:rPr lang="en-CA" sz="700">
                <a:solidFill>
                  <a:schemeClr val="bg1"/>
                </a:solidFill>
                <a:hlinkClick r:id="rId4"/>
              </a:rPr>
              <a:t>https://www.ofcom.org.uk/__data/assets/pdf_file/0029/272288/online-nation-2023-report.pdf</a:t>
            </a:r>
            <a:r>
              <a:rPr lang="en-CA" sz="7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30189" y="2654270"/>
            <a:ext cx="1252451" cy="1156687"/>
          </a:xfrm>
          <a:prstGeom prst="rect">
            <a:avLst/>
          </a:prstGeom>
          <a:solidFill>
            <a:srgbClr val="92C6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>
            <a:off x="4630189" y="4073516"/>
            <a:ext cx="3163696" cy="1052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5882640" y="2740135"/>
            <a:ext cx="181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>
                <a:solidFill>
                  <a:schemeClr val="accent3"/>
                </a:solidFill>
              </a:rPr>
              <a:t>79%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7200" y="4240849"/>
            <a:ext cx="326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solidFill>
                  <a:schemeClr val="bg1"/>
                </a:solidFill>
              </a:rPr>
              <a:t>Of young people between </a:t>
            </a:r>
            <a:r>
              <a:rPr lang="en-CA" sz="1600" b="1">
                <a:solidFill>
                  <a:schemeClr val="bg1"/>
                </a:solidFill>
              </a:rPr>
              <a:t>the ages of 13 and 17 </a:t>
            </a:r>
            <a:r>
              <a:rPr lang="en-CA" sz="1600">
                <a:solidFill>
                  <a:schemeClr val="bg1"/>
                </a:solidFill>
              </a:rPr>
              <a:t>said they had used </a:t>
            </a:r>
            <a:r>
              <a:rPr lang="en-CA" sz="1600" err="1">
                <a:solidFill>
                  <a:schemeClr val="bg1"/>
                </a:solidFill>
              </a:rPr>
              <a:t>ChatGPT</a:t>
            </a:r>
            <a:r>
              <a:rPr lang="en-CA" sz="1600">
                <a:solidFill>
                  <a:schemeClr val="bg1"/>
                </a:solidFill>
              </a:rPr>
              <a:t>, Snapchat My AI, and </a:t>
            </a:r>
            <a:r>
              <a:rPr lang="en-CA" sz="1600" err="1">
                <a:solidFill>
                  <a:schemeClr val="bg1"/>
                </a:solidFill>
              </a:rPr>
              <a:t>Midjourney</a:t>
            </a:r>
            <a:r>
              <a:rPr lang="en-CA" sz="1600">
                <a:solidFill>
                  <a:schemeClr val="bg1"/>
                </a:solidFill>
              </a:rPr>
              <a:t>. </a:t>
            </a:r>
            <a:r>
              <a:rPr lang="en-CA" sz="1600" b="1">
                <a:solidFill>
                  <a:schemeClr val="bg1"/>
                </a:solidFill>
              </a:rPr>
              <a:t>50% have used Snapchat my AI</a:t>
            </a:r>
            <a:r>
              <a:rPr lang="en-CA" sz="1600" baseline="30000">
                <a:solidFill>
                  <a:schemeClr val="bg1"/>
                </a:solidFill>
              </a:rPr>
              <a:t>2</a:t>
            </a:r>
            <a:r>
              <a:rPr lang="en-CA" sz="1600" b="1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25" y="2686227"/>
            <a:ext cx="1069571" cy="1069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8858" y="2683455"/>
            <a:ext cx="1075113" cy="107511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490066" y="2683455"/>
            <a:ext cx="1252451" cy="1156687"/>
          </a:xfrm>
          <a:prstGeom prst="rect">
            <a:avLst/>
          </a:prstGeom>
          <a:solidFill>
            <a:srgbClr val="92C6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Rectangle 32"/>
          <p:cNvSpPr/>
          <p:nvPr/>
        </p:nvSpPr>
        <p:spPr>
          <a:xfrm>
            <a:off x="8481071" y="4073516"/>
            <a:ext cx="3163696" cy="1052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TextBox 34"/>
          <p:cNvSpPr txBox="1"/>
          <p:nvPr/>
        </p:nvSpPr>
        <p:spPr>
          <a:xfrm>
            <a:off x="9742517" y="2769320"/>
            <a:ext cx="181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>
                <a:solidFill>
                  <a:schemeClr val="accent3"/>
                </a:solidFill>
              </a:rPr>
              <a:t>42%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37077" y="4270034"/>
            <a:ext cx="3267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Of younger respondents in a recent study thought </a:t>
            </a:r>
            <a:r>
              <a:rPr lang="en-US" sz="1600" b="1" dirty="0">
                <a:solidFill>
                  <a:schemeClr val="bg1"/>
                </a:solidFill>
              </a:rPr>
              <a:t>AI tools were good for society</a:t>
            </a:r>
            <a:r>
              <a:rPr lang="en-US" sz="1600" dirty="0">
                <a:solidFill>
                  <a:schemeClr val="bg1"/>
                </a:solidFill>
              </a:rPr>
              <a:t>, compared to </a:t>
            </a:r>
            <a:r>
              <a:rPr lang="en-US" sz="1600" b="1" dirty="0">
                <a:solidFill>
                  <a:schemeClr val="bg1"/>
                </a:solidFill>
              </a:rPr>
              <a:t>only 23% of older Canadians. </a:t>
            </a:r>
            <a:r>
              <a:rPr lang="en-US" sz="1600" dirty="0">
                <a:solidFill>
                  <a:schemeClr val="bg1"/>
                </a:solidFill>
              </a:rPr>
              <a:t>This number increased to 66% among youth in the UK and Europe</a:t>
            </a:r>
            <a:r>
              <a:rPr lang="en-US" sz="1600" baseline="30000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249" y="2737755"/>
            <a:ext cx="1048086" cy="10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 txBox="1">
            <a:spLocks/>
          </p:cNvSpPr>
          <p:nvPr/>
        </p:nvSpPr>
        <p:spPr>
          <a:xfrm>
            <a:off x="697587" y="719868"/>
            <a:ext cx="11362931" cy="59908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172A7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accent3"/>
                </a:solidFill>
                <a:cs typeface="Arial"/>
              </a:rPr>
              <a:t>AI in social media has changed the way young people explore their feelings and Mental Health content... </a:t>
            </a:r>
          </a:p>
        </p:txBody>
      </p:sp>
      <p:pic>
        <p:nvPicPr>
          <p:cNvPr id="7" name="Picture 6" descr="A screenshot of a child&#10;&#10;Description automatically generated">
            <a:extLst>
              <a:ext uri="{FF2B5EF4-FFF2-40B4-BE49-F238E27FC236}">
                <a16:creationId xmlns:a16="http://schemas.microsoft.com/office/drawing/2014/main" id="{C036809D-4D47-16D0-8A96-8E59C4BD5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6" y="1830680"/>
            <a:ext cx="2943548" cy="4600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11" y="1830680"/>
            <a:ext cx="3001082" cy="4600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98" y="1830680"/>
            <a:ext cx="2967693" cy="46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477A25-13A6-671E-F1B4-7F93D2FF8DF4}"/>
              </a:ext>
            </a:extLst>
          </p:cNvPr>
          <p:cNvSpPr txBox="1">
            <a:spLocks/>
          </p:cNvSpPr>
          <p:nvPr/>
        </p:nvSpPr>
        <p:spPr>
          <a:xfrm>
            <a:off x="697587" y="719868"/>
            <a:ext cx="11362931" cy="59908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172A7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accent3"/>
                </a:solidFill>
                <a:cs typeface="Arial"/>
              </a:rPr>
              <a:t>AI in gaming has changed the way young people interact with the digital world, society, and with each other.</a:t>
            </a:r>
          </a:p>
        </p:txBody>
      </p:sp>
      <p:pic>
        <p:nvPicPr>
          <p:cNvPr id="9222" name="Picture 6" descr="Voice Chat Hangout 🔊 - Robl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29" y="2353529"/>
            <a:ext cx="4812202" cy="26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487" y="1992764"/>
            <a:ext cx="405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</a:rPr>
              <a:t>Roblox</a:t>
            </a:r>
            <a:r>
              <a:rPr lang="en-CA" sz="1600" b="1" dirty="0">
                <a:solidFill>
                  <a:schemeClr val="bg1"/>
                </a:solidFill>
              </a:rPr>
              <a:t> “Voice Chat” Hangouts</a:t>
            </a:r>
          </a:p>
        </p:txBody>
      </p:sp>
      <p:pic>
        <p:nvPicPr>
          <p:cNvPr id="9224" name="Picture 8" descr="Gamers on Roblox, Final Fantasy, The Sims and more are bringing activism to  the virtual world - ABC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69" y="2353528"/>
            <a:ext cx="5624120" cy="270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284" y="2014974"/>
            <a:ext cx="603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</a:rPr>
              <a:t>Gamers on </a:t>
            </a:r>
            <a:r>
              <a:rPr lang="en-CA" sz="1600" b="1" dirty="0" err="1">
                <a:solidFill>
                  <a:schemeClr val="bg1"/>
                </a:solidFill>
              </a:rPr>
              <a:t>Roblox</a:t>
            </a:r>
            <a:r>
              <a:rPr lang="en-CA" sz="1600" b="1" dirty="0">
                <a:solidFill>
                  <a:schemeClr val="bg1"/>
                </a:solidFill>
              </a:rPr>
              <a:t> bringing “activism” to the virtual world*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4284" y="5081625"/>
            <a:ext cx="57315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solidFill>
                  <a:schemeClr val="bg1"/>
                </a:solidFill>
              </a:rPr>
              <a:t>*Source: https://www.abc.net.au/news/2023-11-10/virtual-protest-activism-in-video-games-like-roblox/103077494</a:t>
            </a:r>
          </a:p>
        </p:txBody>
      </p:sp>
    </p:spTree>
    <p:extLst>
      <p:ext uri="{BB962C8B-B14F-4D97-AF65-F5344CB8AC3E}">
        <p14:creationId xmlns:p14="http://schemas.microsoft.com/office/powerpoint/2010/main" val="1099571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le Slide – H Frame - Colour - Bilingual">
  <a:themeElements>
    <a:clrScheme name="KHP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947"/>
      </a:accent1>
      <a:accent2>
        <a:srgbClr val="690DA0"/>
      </a:accent2>
      <a:accent3>
        <a:srgbClr val="172A71"/>
      </a:accent3>
      <a:accent4>
        <a:srgbClr val="FF89BE"/>
      </a:accent4>
      <a:accent5>
        <a:srgbClr val="F9893C"/>
      </a:accent5>
      <a:accent6>
        <a:srgbClr val="92C66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HP_Template_Revised_20230906.pptx" id="{2B56C808-F314-442E-B402-E027641A6B57}" vid="{65A4A554-1C2D-4EDE-B8E9-8B4DFB8E6194}"/>
    </a:ext>
  </a:extLst>
</a:theme>
</file>

<file path=ppt/theme/theme2.xml><?xml version="1.0" encoding="utf-8"?>
<a:theme xmlns:a="http://schemas.openxmlformats.org/drawingml/2006/main" name="Table Slide - English">
  <a:themeElements>
    <a:clrScheme name="KHP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947"/>
      </a:accent1>
      <a:accent2>
        <a:srgbClr val="690DA0"/>
      </a:accent2>
      <a:accent3>
        <a:srgbClr val="172A71"/>
      </a:accent3>
      <a:accent4>
        <a:srgbClr val="FF89BE"/>
      </a:accent4>
      <a:accent5>
        <a:srgbClr val="F9893C"/>
      </a:accent5>
      <a:accent6>
        <a:srgbClr val="92C66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HP_Template_Revised_20230906.pptx" id="{2B56C808-F314-442E-B402-E027641A6B57}" vid="{96CA6E96-CB74-4C33-9D72-9D06DCB636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1515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anilla Widescreen">
  <a:themeElements>
    <a:clrScheme name="KHP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947"/>
      </a:accent1>
      <a:accent2>
        <a:srgbClr val="690DA0"/>
      </a:accent2>
      <a:accent3>
        <a:srgbClr val="172A71"/>
      </a:accent3>
      <a:accent4>
        <a:srgbClr val="FF89BE"/>
      </a:accent4>
      <a:accent5>
        <a:srgbClr val="F9893C"/>
      </a:accent5>
      <a:accent6>
        <a:srgbClr val="92C660"/>
      </a:accent6>
      <a:hlink>
        <a:srgbClr val="515151"/>
      </a:hlink>
      <a:folHlink>
        <a:srgbClr val="CBCBCB"/>
      </a:folHlink>
    </a:clrScheme>
    <a:fontScheme name="Kids Help ph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anilla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  <a:miter lim="800000"/>
        </a:ln>
      </a:spPr>
      <a:bodyPr lIns="73152" tIns="73152" rIns="73152" bIns="73152" rtlCol="0" anchor="ctr"/>
      <a:lstStyle>
        <a:defPPr algn="ctr">
          <a:defRPr sz="14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400" kern="0" dirty="0" err="1" smtClean="0"/>
        </a:defPPr>
      </a:lstStyle>
    </a:txDef>
  </a:objectDefaults>
  <a:extraClrSchemeLst/>
  <a:custClrLst>
    <a:custClr name="Light green">
      <a:srgbClr val="D2F7E2"/>
    </a:custClr>
    <a:custClr name="Yellow 1">
      <a:srgbClr val="F7F480"/>
    </a:custClr>
    <a:custClr name="Light blue">
      <a:srgbClr val="C6EEFF"/>
    </a:custClr>
    <a:custClr name="Light Yellow">
      <a:srgbClr val="FBFED6"/>
    </a:custClr>
    <a:custClr name="Baby blue">
      <a:srgbClr val="D3FFFE"/>
    </a:custClr>
    <a:custClr name="Light purple">
      <a:srgbClr val="E5C1FA"/>
    </a:custClr>
  </a:custClrLst>
  <a:extLst>
    <a:ext uri="{05A4C25C-085E-4340-85A3-A5531E510DB2}">
      <thm15:themeFamily xmlns:thm15="http://schemas.microsoft.com/office/thememl/2012/main" name="OW_KHPH.potx" id="{FE0AA59E-A4FA-4201-8EC7-97BA0C61B3DE}" vid="{9DD1FFC0-0F37-4CBA-920B-ABFD305EF0FC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c81636-3246-40eb-883e-4315f21c7799">
      <UserInfo>
        <DisplayName>Mariana Catz</DisplayName>
        <AccountId>43</AccountId>
        <AccountType/>
      </UserInfo>
      <UserInfo>
        <DisplayName>Darren Mastropaolo</DisplayName>
        <AccountId>19</AccountId>
        <AccountType/>
      </UserInfo>
      <UserInfo>
        <DisplayName>Vivian Fragale</DisplayName>
        <AccountId>57</AccountId>
        <AccountType/>
      </UserInfo>
      <UserInfo>
        <DisplayName>Kaylea Walsh</DisplayName>
        <AccountId>58</AccountId>
        <AccountType/>
      </UserInfo>
      <UserInfo>
        <DisplayName>Jocelyn Rankin</DisplayName>
        <AccountId>59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A4EF621CA9F4094994BDBD3DD6BD2" ma:contentTypeVersion="6" ma:contentTypeDescription="Create a new document." ma:contentTypeScope="" ma:versionID="4f607414cf5b0e1ade58c2167f58e39e">
  <xsd:schema xmlns:xsd="http://www.w3.org/2001/XMLSchema" xmlns:xs="http://www.w3.org/2001/XMLSchema" xmlns:p="http://schemas.microsoft.com/office/2006/metadata/properties" xmlns:ns2="97c8382c-2422-4fb0-abf3-29913e4b07fe" xmlns:ns3="c0c81636-3246-40eb-883e-4315f21c7799" targetNamespace="http://schemas.microsoft.com/office/2006/metadata/properties" ma:root="true" ma:fieldsID="65da4ae1efd04db4e35a4e6d0512507c" ns2:_="" ns3:_="">
    <xsd:import namespace="97c8382c-2422-4fb0-abf3-29913e4b07fe"/>
    <xsd:import namespace="c0c81636-3246-40eb-883e-4315f21c77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8382c-2422-4fb0-abf3-29913e4b07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81636-3246-40eb-883e-4315f21c779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855E26-80E0-4E45-BB3E-04C951CF45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452394-5F73-4315-900D-B2B47CA94C88}">
  <ds:schemaRefs>
    <ds:schemaRef ds:uri="http://purl.org/dc/terms/"/>
    <ds:schemaRef ds:uri="http://schemas.microsoft.com/office/2006/metadata/properties"/>
    <ds:schemaRef ds:uri="c0c81636-3246-40eb-883e-4315f21c7799"/>
    <ds:schemaRef ds:uri="97c8382c-2422-4fb0-abf3-29913e4b07fe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4D615BA-93F1-489E-87AC-472743EE536B}">
  <ds:schemaRefs>
    <ds:schemaRef ds:uri="97c8382c-2422-4fb0-abf3-29913e4b07fe"/>
    <ds:schemaRef ds:uri="c0c81636-3246-40eb-883e-4315f21c77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2347</Words>
  <Application>Microsoft Office PowerPoint</Application>
  <PresentationFormat>Grand écran</PresentationFormat>
  <Paragraphs>169</Paragraphs>
  <Slides>17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Courier New</vt:lpstr>
      <vt:lpstr>Courier New,monospace</vt:lpstr>
      <vt:lpstr>Symbol</vt:lpstr>
      <vt:lpstr>Times New Roman</vt:lpstr>
      <vt:lpstr>Wingdings</vt:lpstr>
      <vt:lpstr>Title Slide – H Frame - Colour - Bilingual</vt:lpstr>
      <vt:lpstr>Table Slide - English</vt:lpstr>
      <vt:lpstr>Office Theme</vt:lpstr>
      <vt:lpstr>Vanilla Widescreen</vt:lpstr>
      <vt:lpstr>1_Office Theme</vt:lpstr>
      <vt:lpstr>think-cell Slide</vt:lpstr>
      <vt:lpstr>Kids Help Phone  AI Trailblazers  Changing the Youth Mental Health Ecosystem</vt:lpstr>
      <vt:lpstr>Our Impact 2023</vt:lpstr>
      <vt:lpstr>Who is Kids Help Phone?</vt:lpstr>
      <vt:lpstr>KHP has changed the landscape of e-mental health... </vt:lpstr>
      <vt:lpstr>KHP's Data Hub: Canada's Largest Dataset on Youth Mental Health</vt:lpstr>
      <vt:lpstr>Technology is Changing. Youth are Changing Faster.</vt:lpstr>
      <vt:lpstr>More and more, young people are turning to AI… </vt:lpstr>
      <vt:lpstr>Présentation PowerPoint</vt:lpstr>
      <vt:lpstr>Présentation PowerPoint</vt:lpstr>
      <vt:lpstr>When it comes to youth mental health, AI is a promising tool…and maybe…</vt:lpstr>
      <vt:lpstr>KHP's Philosophy on the Use of AI…</vt:lpstr>
      <vt:lpstr>At KHP, AI enables more specialized services and helps to solve challenges in service delivery </vt:lpstr>
      <vt:lpstr>On Equity &amp; Bias Mitigation in AI at KHP</vt:lpstr>
      <vt:lpstr>How KHP uses AI today</vt:lpstr>
      <vt:lpstr>In progress</vt:lpstr>
      <vt:lpstr>We have the right partners helping us stay ahead…</vt:lpstr>
      <vt:lpstr>Thank you! Connect with us if you want to collaborate mariana.catz@kidshelpphone.ca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Kids Help Phone  AI Trailblazers Changing the Youth Mental Health Ecosystem</dc:title>
  <dc:creator>Reema Bazzi</dc:creator>
  <cp:lastModifiedBy>Show PresPc #52</cp:lastModifiedBy>
  <cp:revision>128</cp:revision>
  <dcterms:created xsi:type="dcterms:W3CDTF">2024-04-05T17:55:20Z</dcterms:created>
  <dcterms:modified xsi:type="dcterms:W3CDTF">2024-04-25T14:54:20Z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0x0101001F4A4EF621CA9F4094994BDBD3DD6BD2</vt:lpwstr>
  </property>
</Properties>
</file>