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9" r:id="rId2"/>
    <p:sldId id="257" r:id="rId3"/>
    <p:sldId id="258" r:id="rId4"/>
    <p:sldId id="270" r:id="rId5"/>
    <p:sldId id="268" r:id="rId6"/>
    <p:sldId id="271" r:id="rId7"/>
    <p:sldId id="818" r:id="rId8"/>
    <p:sldId id="349" r:id="rId9"/>
    <p:sldId id="351" r:id="rId10"/>
    <p:sldId id="819" r:id="rId11"/>
    <p:sldId id="822" r:id="rId12"/>
    <p:sldId id="362" r:id="rId13"/>
    <p:sldId id="820" r:id="rId14"/>
    <p:sldId id="82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5642"/>
    <a:srgbClr val="594D3A"/>
    <a:srgbClr val="1F231A"/>
    <a:srgbClr val="282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/>
    <p:restoredTop sz="77705"/>
  </p:normalViewPr>
  <p:slideViewPr>
    <p:cSldViewPr snapToGrid="0">
      <p:cViewPr varScale="1">
        <p:scale>
          <a:sx n="80" d="100"/>
          <a:sy n="80" d="100"/>
        </p:scale>
        <p:origin x="1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AFD03-DC11-6544-B79A-6E3760D7EAEB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76DE9-4B42-CA43-A92B-8A1759884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F7F6F-CA4A-DD43-B658-6AEA6A13D0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6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Algorithmic Bias and Discrimination (e.g. COMPAS, Amazon hiring algo </a:t>
            </a:r>
            <a:r>
              <a:rPr lang="en-US" dirty="0" err="1"/>
              <a:t>dicr</a:t>
            </a:r>
            <a:r>
              <a:rPr lang="en-US" dirty="0"/>
              <a:t> women)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Privacy violations: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Deepfakes (American election)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Job Displacement: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6DE9-4B42-CA43-A92B-8A17598841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4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Jensen Huang from NVIDIA sees everything that moves being replaced with robots. OK, well maybe he is biased – because all they robots will need NVIDIA chips of course.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F7F6F-CA4A-DD43-B658-6AEA6A13D0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4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 Webb, who is a futurist, and who presented her Tech Report at SXSW last month, thinks we are in a super-cycle that is so powerful is will reshape human existence.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F7F6F-CA4A-DD43-B658-6AEA6A13D0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05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Joscha</a:t>
            </a:r>
            <a:r>
              <a:rPr lang="en-US" dirty="0"/>
              <a:t> Bach, a German AI researcher and philosopher, seems to agree with her somewhat. He says AI will force us to reconsider the role of humanity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Wow, those are shocking ideas.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Is it really as dramatic as these analysts predict? Are we doomed?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F7F6F-CA4A-DD43-B658-6AEA6A13D0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45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/>
              <a:t>Katindi</a:t>
            </a:r>
            <a:r>
              <a:rPr lang="en-US" sz="1200" b="1" dirty="0"/>
              <a:t> </a:t>
            </a:r>
            <a:r>
              <a:rPr lang="en-US" sz="1200" b="1" dirty="0" err="1"/>
              <a:t>Sivi</a:t>
            </a:r>
            <a:r>
              <a:rPr lang="en-US" sz="1200" dirty="0"/>
              <a:t> , Futures Researcher from Kenya thinks that we will relinquish our abilities to think and feel </a:t>
            </a:r>
          </a:p>
          <a:p>
            <a:endParaRPr lang="en-US" sz="1200" dirty="0"/>
          </a:p>
          <a:p>
            <a:r>
              <a:rPr lang="en-US" sz="1200" dirty="0"/>
              <a:t>And remember, this is not people trying to write science fiction, this is based on what is already happening and extrapolating that 5-10 years into the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F7F6F-CA4A-DD43-B658-6AEA6A13D0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83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/>
              <a:t>Katindi</a:t>
            </a:r>
            <a:r>
              <a:rPr lang="en-US" sz="1200" b="1" dirty="0"/>
              <a:t> </a:t>
            </a:r>
            <a:r>
              <a:rPr lang="en-US" sz="1200" b="1" dirty="0" err="1"/>
              <a:t>Sivi</a:t>
            </a:r>
            <a:r>
              <a:rPr lang="en-US" sz="1200" dirty="0"/>
              <a:t> , Futures Researcher from Kenya thinks that we will relinquish our abilities to think and feel </a:t>
            </a:r>
          </a:p>
          <a:p>
            <a:endParaRPr lang="en-US" sz="1200" dirty="0"/>
          </a:p>
          <a:p>
            <a:r>
              <a:rPr lang="en-US" sz="1200" dirty="0"/>
              <a:t>And remember, this is not people trying to write science fiction, this is based on what is already happening and extrapolating that 5-10 years into the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F7F6F-CA4A-DD43-B658-6AEA6A13D0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7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late 18th century, British statesman William Lamb (also known as Lord Melbourne) remarked, "The possession of great power necessarily implies great responsibility."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6DE9-4B42-CA43-A92B-8A17598841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F607-AF4B-72A4-DA03-595C55968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76CC5-91E5-EC9F-A620-2152D350A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CE96-6DEC-4CE2-4BBC-C8871FA2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2F9C-81B1-ED42-8E28-925C84135F25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A31C6-4990-2AC6-62D0-181A2C364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209AA-637D-C45E-9229-8765A969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5341-E828-864F-B984-33F3E165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CB89-CB46-66BD-0DBC-77BA248A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D30CE-7256-D344-30C0-429C6CAA5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EE157-FC6B-B172-EDD5-6B7D770C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2F9C-81B1-ED42-8E28-925C84135F25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40F02-6C3E-1733-DBE4-ABC73920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9A639-38EB-888E-181D-CBC0C45C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5341-E828-864F-B984-33F3E165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68699-5007-4267-3C38-8A1ED0990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2D2C29-727D-8F37-0949-B9A5E0181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8F188-5CFA-D85D-A4CD-4391E658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2F9C-81B1-ED42-8E28-925C84135F25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650AE-11C5-4C39-008E-D87C23D5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54745-8761-21DD-D0A8-B1365A51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5341-E828-864F-B984-33F3E165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5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A11C-6173-4028-FA7E-51F160F3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D4BE5-5C08-E8CB-DEFC-F51079186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375FD-4902-3A0C-9D27-B0376FBA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2F9C-81B1-ED42-8E28-925C84135F25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A37BA-C04A-42DA-2120-69858902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F3D5C-A72F-CA7B-9993-8D03A712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5341-E828-864F-B984-33F3E165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5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CD619-50D9-7D78-FDD4-BA87BFB2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75F86-B798-3744-09EF-3AB9076D6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D0EC6-DFC6-6DAB-B7B7-BBEC5899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2F9C-81B1-ED42-8E28-925C84135F25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BFBE0-D41C-B02F-607B-299ED838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39D7B-D371-8BB9-29D6-AEFA59A6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5341-E828-864F-B984-33F3E165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4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C728-519D-9633-97AB-9D5EC06A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9DF7E-9852-0B11-7A4C-2342854E7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77800-A9DA-72C6-2C93-CB05F141A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709DB-A1B0-620A-6A5D-27FC4E4E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2F9C-81B1-ED42-8E28-925C84135F25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4861E-6E3F-1AFE-7F93-905F74EE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8AFCC-EEE7-4A41-56AA-4EA0D280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5341-E828-864F-B984-33F3E165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0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B2EC-5B46-F634-952A-4A771810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EFA9B-853F-E3C0-8F53-3813951E0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5612B-CC65-DF71-C7F0-AB0B70F4F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FDCC0-9128-D144-759D-5CD6ED3F0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5DBFFA-0AEC-7057-30A7-61C713509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75B2BF-EB8F-0DEC-61C0-5B4C26A9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2F9C-81B1-ED42-8E28-925C84135F25}" type="datetimeFigureOut">
              <a:rPr lang="en-US" smtClean="0"/>
              <a:t>4/17/24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511155-65B2-2185-7D29-B9020EA4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DF1905-33F0-1FDA-A50E-13EBB880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5341-E828-864F-B984-33F3E165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DB64-C6CA-0EF6-4677-B48D8BFB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C05CB-4EEE-FBA6-936E-8070E22D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2F9C-81B1-ED42-8E28-925C84135F25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3235E-E494-7730-BF98-EF7ED491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FF6AF-1843-F2B2-3F7A-457540F9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5341-E828-864F-B984-33F3E165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8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71E06-C690-1BA5-E599-34850925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2F9C-81B1-ED42-8E28-925C84135F25}" type="datetimeFigureOut">
              <a:rPr lang="en-US" smtClean="0"/>
              <a:t>4/17/24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50679-723A-21CB-7A82-D979769AF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00B0C-BCCA-2007-9F3A-AD590E3B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5341-E828-864F-B984-33F3E165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5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CAD70-C3DA-2E38-6DF4-D18E30EE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5C658-7E43-3A41-6BC3-D3DC765D5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6BB4E-3849-26F8-5879-942DFA102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730B3-9DC9-DD45-38E5-7AF075DD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2F9C-81B1-ED42-8E28-925C84135F25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39FD8-323D-B02B-4E66-323BA481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31C97-8A45-40C5-2869-2453C6E0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5341-E828-864F-B984-33F3E165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7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8593-B29A-9661-4DDF-A41F7EABD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4479B1-2BCD-94B2-1E96-106C63DFD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B55EE-EF15-DF7D-76A8-4D12DCA01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40C14-5459-7BC4-A871-C0D6BA12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2F9C-81B1-ED42-8E28-925C84135F25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D7C3A-2A5E-183E-73E4-1ED00BCE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0B435-43FA-C4BB-CBEE-7CE03E8A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5341-E828-864F-B984-33F3E165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2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221C2-E717-0C11-F9CD-BB39D85C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156B5-DB25-2F59-59C9-831D08134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1140E-74FA-3055-8826-272569C3B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2F9C-81B1-ED42-8E28-925C84135F25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9E44B-50E7-C549-467D-B2E097731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D5F04-B981-2AD9-0C68-6FCFBDA43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5341-E828-864F-B984-33F3E165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5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digitally rendered city with numbers">
            <a:extLst>
              <a:ext uri="{FF2B5EF4-FFF2-40B4-BE49-F238E27FC236}">
                <a16:creationId xmlns:a16="http://schemas.microsoft.com/office/drawing/2014/main" id="{17A77E7F-FCFB-6E3D-58A5-64A2428D5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6221" b="-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40CBC-D2C7-F738-A6FE-805888DE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00427"/>
            <a:ext cx="9875520" cy="3299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200" dirty="0">
                <a:solidFill>
                  <a:srgbClr val="FFFFFF"/>
                </a:solidFill>
              </a:rPr>
              <a:t>Data and AI</a:t>
            </a:r>
            <a:br>
              <a:rPr lang="en-US" sz="8200" dirty="0">
                <a:solidFill>
                  <a:srgbClr val="FFFFFF"/>
                </a:solidFill>
              </a:rPr>
            </a:br>
            <a:r>
              <a:rPr lang="en-US" sz="4800" i="1" dirty="0">
                <a:solidFill>
                  <a:srgbClr val="FFFFFF"/>
                </a:solidFill>
              </a:rPr>
              <a:t>a superpower</a:t>
            </a:r>
          </a:p>
        </p:txBody>
      </p:sp>
    </p:spTree>
    <p:extLst>
      <p:ext uri="{BB962C8B-B14F-4D97-AF65-F5344CB8AC3E}">
        <p14:creationId xmlns:p14="http://schemas.microsoft.com/office/powerpoint/2010/main" val="351746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3F5CF6-D6A1-9860-DB20-C596F65D19BB}"/>
              </a:ext>
            </a:extLst>
          </p:cNvPr>
          <p:cNvSpPr txBox="1">
            <a:spLocks/>
          </p:cNvSpPr>
          <p:nvPr/>
        </p:nvSpPr>
        <p:spPr>
          <a:xfrm>
            <a:off x="479367" y="343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Jensen Huang: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0B846C-0DD4-7742-A150-10685C197FF7}"/>
              </a:ext>
            </a:extLst>
          </p:cNvPr>
          <p:cNvSpPr txBox="1">
            <a:spLocks/>
          </p:cNvSpPr>
          <p:nvPr/>
        </p:nvSpPr>
        <p:spPr>
          <a:xfrm>
            <a:off x="1805246" y="1288521"/>
            <a:ext cx="9319953" cy="1482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“Everything that moves, will be robotic in the future.”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E12C1A-9946-97EB-BCFE-CC91A226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67" y="190524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Amy Webb: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0904C1-48CC-7751-3AFD-B116CC44D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014" y="2850360"/>
            <a:ext cx="9319953" cy="1482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“We are in a Tech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</a:rPr>
              <a:t>Supercycle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. The wave of innovation coming at us is so powerful and pervasive that it will 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</a:rPr>
              <a:t>reshape human existence.”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B420C8-AB4D-9127-9A4C-72891DFF133A}"/>
              </a:ext>
            </a:extLst>
          </p:cNvPr>
          <p:cNvSpPr txBox="1">
            <a:spLocks/>
          </p:cNvSpPr>
          <p:nvPr/>
        </p:nvSpPr>
        <p:spPr>
          <a:xfrm>
            <a:off x="479367" y="41759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</a:rPr>
              <a:t>Joscha</a:t>
            </a:r>
            <a:r>
              <a:rPr lang="en-US" sz="3200" b="1" dirty="0">
                <a:solidFill>
                  <a:schemeClr val="bg1"/>
                </a:solidFill>
              </a:rPr>
              <a:t> Bach: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4FAF4B-F209-2D6F-4897-F3A8B9CF2AB9}"/>
              </a:ext>
            </a:extLst>
          </p:cNvPr>
          <p:cNvSpPr txBox="1">
            <a:spLocks/>
          </p:cNvSpPr>
          <p:nvPr/>
        </p:nvSpPr>
        <p:spPr>
          <a:xfrm>
            <a:off x="1805246" y="5121034"/>
            <a:ext cx="9319953" cy="1482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“Coexisting with AI may require cultural changes and force us to </a:t>
            </a:r>
            <a:r>
              <a:rPr lang="en-US" sz="3200" dirty="0">
                <a:solidFill>
                  <a:srgbClr val="FFC000"/>
                </a:solidFill>
              </a:rPr>
              <a:t>reconsider the role of humanity</a:t>
            </a:r>
            <a:r>
              <a:rPr lang="en-US" sz="3200" dirty="0">
                <a:solidFill>
                  <a:schemeClr val="bg1"/>
                </a:solidFill>
              </a:rPr>
              <a:t> within  life on Earth.”</a:t>
            </a:r>
          </a:p>
        </p:txBody>
      </p:sp>
    </p:spTree>
    <p:extLst>
      <p:ext uri="{BB962C8B-B14F-4D97-AF65-F5344CB8AC3E}">
        <p14:creationId xmlns:p14="http://schemas.microsoft.com/office/powerpoint/2010/main" val="190253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3F5CF6-D6A1-9860-DB20-C596F65D19BB}"/>
              </a:ext>
            </a:extLst>
          </p:cNvPr>
          <p:cNvSpPr txBox="1">
            <a:spLocks/>
          </p:cNvSpPr>
          <p:nvPr/>
        </p:nvSpPr>
        <p:spPr>
          <a:xfrm>
            <a:off x="479367" y="343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Tracey Follows: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0B846C-0DD4-7742-A150-10685C197FF7}"/>
              </a:ext>
            </a:extLst>
          </p:cNvPr>
          <p:cNvSpPr txBox="1">
            <a:spLocks/>
          </p:cNvSpPr>
          <p:nvPr/>
        </p:nvSpPr>
        <p:spPr>
          <a:xfrm>
            <a:off x="1805246" y="1288521"/>
            <a:ext cx="9319953" cy="1482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“What happens to humans’ </a:t>
            </a:r>
            <a:r>
              <a:rPr lang="en-US" sz="3200" dirty="0">
                <a:solidFill>
                  <a:srgbClr val="FFC000"/>
                </a:solidFill>
              </a:rPr>
              <a:t>authenticity and autonomy</a:t>
            </a:r>
            <a:r>
              <a:rPr lang="en-US" sz="3200" dirty="0">
                <a:solidFill>
                  <a:schemeClr val="bg1"/>
                </a:solidFill>
              </a:rPr>
              <a:t> when they are augmented with AI?”</a:t>
            </a:r>
          </a:p>
        </p:txBody>
      </p:sp>
    </p:spTree>
    <p:extLst>
      <p:ext uri="{BB962C8B-B14F-4D97-AF65-F5344CB8AC3E}">
        <p14:creationId xmlns:p14="http://schemas.microsoft.com/office/powerpoint/2010/main" val="68139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3F5CF6-D6A1-9860-DB20-C596F65D19BB}"/>
              </a:ext>
            </a:extLst>
          </p:cNvPr>
          <p:cNvSpPr txBox="1">
            <a:spLocks/>
          </p:cNvSpPr>
          <p:nvPr/>
        </p:nvSpPr>
        <p:spPr>
          <a:xfrm>
            <a:off x="479367" y="343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Tracey Follows: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0B846C-0DD4-7742-A150-10685C197FF7}"/>
              </a:ext>
            </a:extLst>
          </p:cNvPr>
          <p:cNvSpPr txBox="1">
            <a:spLocks/>
          </p:cNvSpPr>
          <p:nvPr/>
        </p:nvSpPr>
        <p:spPr>
          <a:xfrm>
            <a:off x="1805246" y="1288521"/>
            <a:ext cx="9319953" cy="1482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“What happens to humans’ authenticity and autonomy when they are augmented with AI?”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E12C1A-9946-97EB-BCFE-CC91A226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67" y="210857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Katindi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Sivi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0904C1-48CC-7751-3AFD-B116CC44D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014" y="3053690"/>
            <a:ext cx="9319953" cy="1482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“The more AI advances, the more I feel that people will relinquish their human abilities to </a:t>
            </a:r>
            <a:r>
              <a:rPr lang="en-US" sz="3200" dirty="0">
                <a:solidFill>
                  <a:srgbClr val="FFC000"/>
                </a:solidFill>
              </a:rPr>
              <a:t>think and feel </a:t>
            </a:r>
            <a:r>
              <a:rPr lang="en-US" sz="3200" dirty="0">
                <a:solidFill>
                  <a:schemeClr val="bg1"/>
                </a:solidFill>
              </a:rPr>
              <a:t>to machines.</a:t>
            </a:r>
            <a:r>
              <a:rPr lang="en-US" sz="3200" i="1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18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BE9E-0AF3-43D0-0572-B7233724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360541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BE9E-0AF3-43D0-0572-B7233724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2775B-B33A-DF8F-BD73-777744E4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659" y="4502102"/>
            <a:ext cx="2419176" cy="3765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Responsible Tech</a:t>
            </a:r>
          </a:p>
        </p:txBody>
      </p:sp>
      <p:pic>
        <p:nvPicPr>
          <p:cNvPr id="5" name="Picture 4" descr="A white cover with blue and green cubes&#10;&#10;Description automatically generated">
            <a:extLst>
              <a:ext uri="{FF2B5EF4-FFF2-40B4-BE49-F238E27FC236}">
                <a16:creationId xmlns:a16="http://schemas.microsoft.com/office/drawing/2014/main" id="{291A9942-89AE-7FC4-4849-FD6F4919A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58" y="2583656"/>
            <a:ext cx="2419176" cy="1690688"/>
          </a:xfrm>
          <a:prstGeom prst="rect">
            <a:avLst/>
          </a:prstGeom>
        </p:spPr>
      </p:pic>
      <p:pic>
        <p:nvPicPr>
          <p:cNvPr id="7" name="Picture 6" descr="A bust of a person with a beard&#10;&#10;Description automatically generated">
            <a:extLst>
              <a:ext uri="{FF2B5EF4-FFF2-40B4-BE49-F238E27FC236}">
                <a16:creationId xmlns:a16="http://schemas.microsoft.com/office/drawing/2014/main" id="{C743A808-A830-6EB5-948C-49DEE556C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339" y="2405203"/>
            <a:ext cx="1869141" cy="1869141"/>
          </a:xfrm>
          <a:prstGeom prst="rect">
            <a:avLst/>
          </a:prstGeom>
        </p:spPr>
      </p:pic>
      <p:pic>
        <p:nvPicPr>
          <p:cNvPr id="9" name="Picture 8" descr="A close-up of a telescope&#10;&#10;Description automatically generated">
            <a:extLst>
              <a:ext uri="{FF2B5EF4-FFF2-40B4-BE49-F238E27FC236}">
                <a16:creationId xmlns:a16="http://schemas.microsoft.com/office/drawing/2014/main" id="{A2DFE38E-EB67-CA8C-3632-1B97492842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84" r="41638"/>
          <a:stretch/>
        </p:blipFill>
        <p:spPr>
          <a:xfrm>
            <a:off x="8714985" y="2406833"/>
            <a:ext cx="1702002" cy="186751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2FE314-48C7-03E2-09E2-3FEE286BFF73}"/>
              </a:ext>
            </a:extLst>
          </p:cNvPr>
          <p:cNvSpPr txBox="1">
            <a:spLocks/>
          </p:cNvSpPr>
          <p:nvPr/>
        </p:nvSpPr>
        <p:spPr>
          <a:xfrm>
            <a:off x="5099322" y="4502102"/>
            <a:ext cx="2419176" cy="376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Ethics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5ADCA8-DE5F-0E94-1F66-50C54EA789B5}"/>
              </a:ext>
            </a:extLst>
          </p:cNvPr>
          <p:cNvSpPr txBox="1">
            <a:spLocks/>
          </p:cNvSpPr>
          <p:nvPr/>
        </p:nvSpPr>
        <p:spPr>
          <a:xfrm>
            <a:off x="8356398" y="4502102"/>
            <a:ext cx="2419176" cy="376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Foresight</a:t>
            </a:r>
          </a:p>
        </p:txBody>
      </p:sp>
    </p:spTree>
    <p:extLst>
      <p:ext uri="{BB962C8B-B14F-4D97-AF65-F5344CB8AC3E}">
        <p14:creationId xmlns:p14="http://schemas.microsoft.com/office/powerpoint/2010/main" val="381718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83136-8D11-E170-4326-DD6B50A9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With great power comes great responsibility</a:t>
            </a:r>
          </a:p>
        </p:txBody>
      </p:sp>
      <p:pic>
        <p:nvPicPr>
          <p:cNvPr id="4" name="Picture 3" descr="A superhero in the air&#10;&#10;Description automatically generated">
            <a:extLst>
              <a:ext uri="{FF2B5EF4-FFF2-40B4-BE49-F238E27FC236}">
                <a16:creationId xmlns:a16="http://schemas.microsoft.com/office/drawing/2014/main" id="{BE003487-1930-73E8-9EDD-2581772C4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-1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55642"/>
            </a:gs>
            <a:gs pos="8000">
              <a:srgbClr val="594D3A"/>
            </a:gs>
            <a:gs pos="83000">
              <a:srgbClr val="655642"/>
            </a:gs>
            <a:gs pos="100000">
              <a:schemeClr val="bg2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3" name="Rectangle 107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D015F2-734B-DB3D-F928-71E5161A7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8" r="3862" b="108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" name="Rectangle 107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3D34FC-4053-57A9-EF39-82B5986213A4}"/>
              </a:ext>
            </a:extLst>
          </p:cNvPr>
          <p:cNvSpPr txBox="1"/>
          <p:nvPr/>
        </p:nvSpPr>
        <p:spPr>
          <a:xfrm>
            <a:off x="382175" y="2794429"/>
            <a:ext cx="4393822" cy="3734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 you feel lucky?</a:t>
            </a:r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9" name="Rectangle 10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24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iew of the Great Pyramid Complex of Giza in Egypt">
            <a:extLst>
              <a:ext uri="{FF2B5EF4-FFF2-40B4-BE49-F238E27FC236}">
                <a16:creationId xmlns:a16="http://schemas.microsoft.com/office/drawing/2014/main" id="{0252A05B-97C2-64AF-56A5-CDF1188B9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079A5-BA0C-5163-6A55-66097B4F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World History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line of tangled lines&#10;&#10;Description automatically generated">
            <a:extLst>
              <a:ext uri="{FF2B5EF4-FFF2-40B4-BE49-F238E27FC236}">
                <a16:creationId xmlns:a16="http://schemas.microsoft.com/office/drawing/2014/main" id="{7C2417DE-354F-08B5-6328-A069E3E6B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96" t="59764" r="23098" b="21685"/>
          <a:stretch/>
        </p:blipFill>
        <p:spPr>
          <a:xfrm>
            <a:off x="2079811" y="4768357"/>
            <a:ext cx="8982635" cy="20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8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5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C5D20248-5DC7-809F-38BE-CF4476AF4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8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1F77B6A-7F53-4B28-B73D-C8CC899A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BD8AE-83C9-D90A-E9E8-ED233FDC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505" y="3051526"/>
            <a:ext cx="5088904" cy="19843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 have a </a:t>
            </a:r>
            <a:r>
              <a:rPr lang="en-US" sz="4600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disproportionate</a:t>
            </a:r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impact on the world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15629F-0D83-4A44-A125-CD50FC66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013" y="1361348"/>
            <a:ext cx="4833902" cy="4258176"/>
            <a:chOff x="1674895" y="1345036"/>
            <a:chExt cx="5428610" cy="42109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A5080B-EAC4-4530-815C-DE8DACA09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4667345-04B5-4757-9CE0-969DC1DE5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6E412EF-CF39-4C25-85B0-DB30B1B0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DA6235-17F2-4C9E-88C6-C5D38D8D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5DEF71-1741-4489-8E77-46FC5BAA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347B6D-A7CC-48EB-861F-917D0D61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7A0A46D-CC9B-4E32-870A-7BC2DF940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178722E-1BD0-427E-BAAE-4F206DA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BE271A8D-236C-E8F9-6BC0-E18E998D2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1700022" y="2176216"/>
            <a:ext cx="4172845" cy="2347225"/>
          </a:xfrm>
          <a:prstGeom prst="rect">
            <a:avLst/>
          </a:prstGeom>
          <a:ln w="28575">
            <a:noFill/>
          </a:ln>
        </p:spPr>
      </p:pic>
      <p:sp>
        <p:nvSpPr>
          <p:cNvPr id="36" name="Graphic 212">
            <a:extLst>
              <a:ext uri="{FF2B5EF4-FFF2-40B4-BE49-F238E27FC236}">
                <a16:creationId xmlns:a16="http://schemas.microsoft.com/office/drawing/2014/main" id="{A753B935-E3DD-466D-BFAC-68E0BE02D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971" y="858936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D5BB1E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Graphic 212">
            <a:extLst>
              <a:ext uri="{FF2B5EF4-FFF2-40B4-BE49-F238E27FC236}">
                <a16:creationId xmlns:a16="http://schemas.microsoft.com/office/drawing/2014/main" id="{FB034F26-4148-4B59-B493-14D7A9A8B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971" y="858936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D5BB1E">
              <a:alpha val="3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40" name="Graphic 185">
            <a:extLst>
              <a:ext uri="{FF2B5EF4-FFF2-40B4-BE49-F238E27FC236}">
                <a16:creationId xmlns:a16="http://schemas.microsoft.com/office/drawing/2014/main" id="{5E6BB5FD-DB7B-4BE3-BA45-1EF04211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929FF76-4B3A-4294-BE6E-B507B22D1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53C18A4-10CC-4E91-A8A2-D5368972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356AC2F-73E0-44FD-B346-A209D274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A85581-9712-414C-82D4-2FE96ACB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B0828F2-35E7-4424-8082-6C258B676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B96D7C53-33D3-C4B5-E57E-1E4DE5F0E660}"/>
              </a:ext>
            </a:extLst>
          </p:cNvPr>
          <p:cNvSpPr txBox="1">
            <a:spLocks/>
          </p:cNvSpPr>
          <p:nvPr/>
        </p:nvSpPr>
        <p:spPr>
          <a:xfrm>
            <a:off x="6729415" y="533596"/>
            <a:ext cx="5088904" cy="1984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AI builders, designers, implementers, regulators…</a:t>
            </a:r>
          </a:p>
        </p:txBody>
      </p:sp>
    </p:spTree>
    <p:extLst>
      <p:ext uri="{BB962C8B-B14F-4D97-AF65-F5344CB8AC3E}">
        <p14:creationId xmlns:p14="http://schemas.microsoft.com/office/powerpoint/2010/main" val="373683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40F-4624-59BD-CCE2-B7C66E9E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Massive Potential for Good</a:t>
            </a:r>
          </a:p>
        </p:txBody>
      </p:sp>
      <p:pic>
        <p:nvPicPr>
          <p:cNvPr id="9" name="Picture 8" descr="A city with a waterfall and windmills&#10;&#10;Description automatically generated">
            <a:extLst>
              <a:ext uri="{FF2B5EF4-FFF2-40B4-BE49-F238E27FC236}">
                <a16:creationId xmlns:a16="http://schemas.microsoft.com/office/drawing/2014/main" id="{9A591C00-2A89-52C8-93AB-67512898F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768" y="2635313"/>
            <a:ext cx="1566470" cy="1566470"/>
          </a:xfrm>
          <a:prstGeom prst="rect">
            <a:avLst/>
          </a:prstGeom>
        </p:spPr>
      </p:pic>
      <p:pic>
        <p:nvPicPr>
          <p:cNvPr id="11" name="Picture 10" descr="A robot serving tea to an old person&#10;&#10;Description automatically generated">
            <a:extLst>
              <a:ext uri="{FF2B5EF4-FFF2-40B4-BE49-F238E27FC236}">
                <a16:creationId xmlns:a16="http://schemas.microsoft.com/office/drawing/2014/main" id="{A1399D26-A8A1-654A-510D-6E2020DA1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042" y="2635314"/>
            <a:ext cx="1566470" cy="1566470"/>
          </a:xfrm>
          <a:prstGeom prst="rect">
            <a:avLst/>
          </a:prstGeom>
        </p:spPr>
      </p:pic>
      <p:pic>
        <p:nvPicPr>
          <p:cNvPr id="13" name="Picture 12" descr="A cartoon of a person walking in front of a building&#10;&#10;Description automatically generated">
            <a:extLst>
              <a:ext uri="{FF2B5EF4-FFF2-40B4-BE49-F238E27FC236}">
                <a16:creationId xmlns:a16="http://schemas.microsoft.com/office/drawing/2014/main" id="{F6CC46B8-E584-880B-F052-C49A7D47F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16" y="2626783"/>
            <a:ext cx="1566470" cy="1566470"/>
          </a:xfrm>
          <a:prstGeom prst="rect">
            <a:avLst/>
          </a:prstGeom>
        </p:spPr>
      </p:pic>
      <p:pic>
        <p:nvPicPr>
          <p:cNvPr id="15" name="Picture 14" descr="A collage of images of various medical objects&#10;&#10;Description automatically generated">
            <a:extLst>
              <a:ext uri="{FF2B5EF4-FFF2-40B4-BE49-F238E27FC236}">
                <a16:creationId xmlns:a16="http://schemas.microsoft.com/office/drawing/2014/main" id="{76ABAF9F-CE59-B03C-DDA3-48797C33E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932" y="2645765"/>
            <a:ext cx="1566470" cy="15664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4E0F54-2BC0-46A9-401F-DA2CFA1EF09A}"/>
              </a:ext>
            </a:extLst>
          </p:cNvPr>
          <p:cNvSpPr txBox="1"/>
          <p:nvPr/>
        </p:nvSpPr>
        <p:spPr>
          <a:xfrm>
            <a:off x="529749" y="4323165"/>
            <a:ext cx="156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9B4C73-5799-BBCA-8BDD-BF3B9C33D368}"/>
              </a:ext>
            </a:extLst>
          </p:cNvPr>
          <p:cNvSpPr txBox="1"/>
          <p:nvPr/>
        </p:nvSpPr>
        <p:spPr>
          <a:xfrm>
            <a:off x="3011475" y="4349224"/>
            <a:ext cx="1566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Elderly Care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FE4D52-B306-4852-31E4-1553E5183CD0}"/>
              </a:ext>
            </a:extLst>
          </p:cNvPr>
          <p:cNvSpPr txBox="1"/>
          <p:nvPr/>
        </p:nvSpPr>
        <p:spPr>
          <a:xfrm>
            <a:off x="5493204" y="4349224"/>
            <a:ext cx="156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Infra </a:t>
            </a:r>
            <a:r>
              <a:rPr lang="en-US" sz="2400" dirty="0" err="1">
                <a:solidFill>
                  <a:schemeClr val="bg1"/>
                </a:solidFill>
              </a:rPr>
              <a:t>Mgm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964573-4AC4-9F56-F69D-DB2C6BDD84A0}"/>
              </a:ext>
            </a:extLst>
          </p:cNvPr>
          <p:cNvSpPr txBox="1"/>
          <p:nvPr/>
        </p:nvSpPr>
        <p:spPr>
          <a:xfrm>
            <a:off x="7974933" y="4349224"/>
            <a:ext cx="156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Biotech</a:t>
            </a:r>
          </a:p>
        </p:txBody>
      </p:sp>
      <p:pic>
        <p:nvPicPr>
          <p:cNvPr id="22" name="Picture 21" descr="A person in a field with drones flying over it&#10;&#10;Description automatically generated">
            <a:extLst>
              <a:ext uri="{FF2B5EF4-FFF2-40B4-BE49-F238E27FC236}">
                <a16:creationId xmlns:a16="http://schemas.microsoft.com/office/drawing/2014/main" id="{088FF129-6E33-D2EC-2F65-66CD9AB8B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2497" y="2626782"/>
            <a:ext cx="1566471" cy="15664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71AA717-D3A5-CC3D-1770-16CDA3C9A6A1}"/>
              </a:ext>
            </a:extLst>
          </p:cNvPr>
          <p:cNvSpPr txBox="1"/>
          <p:nvPr/>
        </p:nvSpPr>
        <p:spPr>
          <a:xfrm>
            <a:off x="10232497" y="4372176"/>
            <a:ext cx="1566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Precision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</p:spTree>
    <p:extLst>
      <p:ext uri="{BB962C8B-B14F-4D97-AF65-F5344CB8AC3E}">
        <p14:creationId xmlns:p14="http://schemas.microsoft.com/office/powerpoint/2010/main" val="77484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40F-4624-59BD-CCE2-B7C66E9E088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Massive Potential for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Bad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17062B-623F-8FA3-D95B-3C22CCFE3575}"/>
              </a:ext>
            </a:extLst>
          </p:cNvPr>
          <p:cNvSpPr txBox="1"/>
          <p:nvPr/>
        </p:nvSpPr>
        <p:spPr>
          <a:xfrm>
            <a:off x="838200" y="1690687"/>
            <a:ext cx="6220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Algorithmic Bias and Discrimination 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  Privacy Violations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    Deepfakes and Misinformation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      Job Displacement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9538C-531D-7198-94EB-5E75C24DEFF6}"/>
              </a:ext>
            </a:extLst>
          </p:cNvPr>
          <p:cNvSpPr txBox="1"/>
          <p:nvPr/>
        </p:nvSpPr>
        <p:spPr>
          <a:xfrm>
            <a:off x="806116" y="3674760"/>
            <a:ext cx="77122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        Loss of Human Control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          Security Risks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            Inequality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              Market Volatility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33493-C674-0B62-D43B-08B40F2AF66E}"/>
              </a:ext>
            </a:extLst>
          </p:cNvPr>
          <p:cNvSpPr txBox="1"/>
          <p:nvPr/>
        </p:nvSpPr>
        <p:spPr>
          <a:xfrm>
            <a:off x="2362200" y="5688736"/>
            <a:ext cx="7299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bg1">
                    <a:lumMod val="65000"/>
                  </a:schemeClr>
                </a:solidFill>
              </a:rPr>
              <a:t>Uncontrollable Self-Aware 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46C13-69C0-1A5C-D987-A10E5DED4D90}"/>
              </a:ext>
            </a:extLst>
          </p:cNvPr>
          <p:cNvSpPr txBox="1"/>
          <p:nvPr/>
        </p:nvSpPr>
        <p:spPr>
          <a:xfrm>
            <a:off x="7578951" y="2241638"/>
            <a:ext cx="20977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0" dirty="0"/>
              <a:t>☹️</a:t>
            </a:r>
          </a:p>
        </p:txBody>
      </p:sp>
    </p:spTree>
    <p:extLst>
      <p:ext uri="{BB962C8B-B14F-4D97-AF65-F5344CB8AC3E}">
        <p14:creationId xmlns:p14="http://schemas.microsoft.com/office/powerpoint/2010/main" val="37623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3F5CF6-D6A1-9860-DB20-C596F65D19BB}"/>
              </a:ext>
            </a:extLst>
          </p:cNvPr>
          <p:cNvSpPr txBox="1">
            <a:spLocks/>
          </p:cNvSpPr>
          <p:nvPr/>
        </p:nvSpPr>
        <p:spPr>
          <a:xfrm>
            <a:off x="479367" y="343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Jensen Huang: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0B846C-0DD4-7742-A150-10685C197FF7}"/>
              </a:ext>
            </a:extLst>
          </p:cNvPr>
          <p:cNvSpPr txBox="1">
            <a:spLocks/>
          </p:cNvSpPr>
          <p:nvPr/>
        </p:nvSpPr>
        <p:spPr>
          <a:xfrm>
            <a:off x="1805246" y="1288521"/>
            <a:ext cx="9319953" cy="1482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3200" dirty="0">
                <a:solidFill>
                  <a:srgbClr val="FFC000"/>
                </a:solidFill>
              </a:rPr>
              <a:t>Everything that moves</a:t>
            </a:r>
            <a:r>
              <a:rPr lang="en-US" sz="3200" dirty="0">
                <a:solidFill>
                  <a:schemeClr val="bg1"/>
                </a:solidFill>
              </a:rPr>
              <a:t>, will be robotic in the future.”</a:t>
            </a:r>
          </a:p>
        </p:txBody>
      </p:sp>
    </p:spTree>
    <p:extLst>
      <p:ext uri="{BB962C8B-B14F-4D97-AF65-F5344CB8AC3E}">
        <p14:creationId xmlns:p14="http://schemas.microsoft.com/office/powerpoint/2010/main" val="81339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3F5CF6-D6A1-9860-DB20-C596F65D19BB}"/>
              </a:ext>
            </a:extLst>
          </p:cNvPr>
          <p:cNvSpPr txBox="1">
            <a:spLocks/>
          </p:cNvSpPr>
          <p:nvPr/>
        </p:nvSpPr>
        <p:spPr>
          <a:xfrm>
            <a:off x="479367" y="343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Jensen Huang: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0B846C-0DD4-7742-A150-10685C197FF7}"/>
              </a:ext>
            </a:extLst>
          </p:cNvPr>
          <p:cNvSpPr txBox="1">
            <a:spLocks/>
          </p:cNvSpPr>
          <p:nvPr/>
        </p:nvSpPr>
        <p:spPr>
          <a:xfrm>
            <a:off x="1805246" y="1288521"/>
            <a:ext cx="9319953" cy="1482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“Everything that moves, will be robotic in the future.”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E12C1A-9946-97EB-BCFE-CC91A226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67" y="190524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Amy Webb: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0904C1-48CC-7751-3AFD-B116CC44D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014" y="2850360"/>
            <a:ext cx="9319953" cy="1482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“We are in a Tech </a:t>
            </a:r>
            <a:r>
              <a:rPr lang="en-US" sz="3200" dirty="0" err="1">
                <a:solidFill>
                  <a:schemeClr val="bg1"/>
                </a:solidFill>
              </a:rPr>
              <a:t>Supercycle</a:t>
            </a:r>
            <a:r>
              <a:rPr lang="en-US" sz="3200" dirty="0">
                <a:solidFill>
                  <a:schemeClr val="bg1"/>
                </a:solidFill>
              </a:rPr>
              <a:t>. The wave of innovation coming at us is so powerful and pervasive that it will </a:t>
            </a:r>
            <a:r>
              <a:rPr lang="en-US" sz="3200" i="1" dirty="0">
                <a:solidFill>
                  <a:srgbClr val="FFC000"/>
                </a:solidFill>
              </a:rPr>
              <a:t>reshape human existence</a:t>
            </a:r>
            <a:r>
              <a:rPr lang="en-US" sz="3200" i="1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34716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3344</TotalTime>
  <Words>572</Words>
  <Application>Microsoft Macintosh PowerPoint</Application>
  <PresentationFormat>Widescreen</PresentationFormat>
  <Paragraphs>71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Office Theme</vt:lpstr>
      <vt:lpstr>Data and AI a superpower</vt:lpstr>
      <vt:lpstr>PowerPoint Presentation</vt:lpstr>
      <vt:lpstr>World History</vt:lpstr>
      <vt:lpstr>PowerPoint Presentation</vt:lpstr>
      <vt:lpstr>You have a disproportionate impact on the world</vt:lpstr>
      <vt:lpstr>Massive Potential for Good</vt:lpstr>
      <vt:lpstr>Massive Potential for Bad Outcomes</vt:lpstr>
      <vt:lpstr>PowerPoint Presentation</vt:lpstr>
      <vt:lpstr>Amy Webb:</vt:lpstr>
      <vt:lpstr>Amy Webb:</vt:lpstr>
      <vt:lpstr>PowerPoint Presentation</vt:lpstr>
      <vt:lpstr>Katindi Sivi :</vt:lpstr>
      <vt:lpstr>What can you do?</vt:lpstr>
      <vt:lpstr>What can you do?</vt:lpstr>
      <vt:lpstr>With great power comes great responsibility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Lambert Hogenhout</dc:creator>
  <cp:lastModifiedBy>Lambert Hogenhout</cp:lastModifiedBy>
  <cp:revision>11</cp:revision>
  <dcterms:created xsi:type="dcterms:W3CDTF">2023-10-15T22:44:12Z</dcterms:created>
  <dcterms:modified xsi:type="dcterms:W3CDTF">2024-04-17T23:29:07Z</dcterms:modified>
</cp:coreProperties>
</file>