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sldIdLst>
    <p:sldId id="256" r:id="rId2"/>
    <p:sldId id="257" r:id="rId3"/>
    <p:sldId id="272" r:id="rId4"/>
    <p:sldId id="259" r:id="rId5"/>
    <p:sldId id="260" r:id="rId6"/>
    <p:sldId id="264" r:id="rId7"/>
    <p:sldId id="265" r:id="rId8"/>
    <p:sldId id="261" r:id="rId9"/>
    <p:sldId id="271" r:id="rId10"/>
    <p:sldId id="262" r:id="rId11"/>
    <p:sldId id="273" r:id="rId12"/>
    <p:sldId id="274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F82289-EFCD-A5EA-01BF-D500752DA719}" v="297" dt="2024-04-24T03:26:30.248"/>
    <p1510:client id="{FE31386A-1221-047A-AF14-CDBD6BB87CF1}" v="267" dt="2024-04-23T17:59:25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Vivid Machines Inc. 2024 -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Vivid Machines Inc. 2024 -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EDC13F-4D54-07A7-C954-CD0520AEE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80000">
            <a:off x="4820529" y="3577121"/>
            <a:ext cx="3672420" cy="3812941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4B36F9-423D-ED2B-BC5E-71E5EA14E3D6}"/>
              </a:ext>
            </a:extLst>
          </p:cNvPr>
          <p:cNvSpPr txBox="1"/>
          <p:nvPr/>
        </p:nvSpPr>
        <p:spPr>
          <a:xfrm>
            <a:off x="1195065" y="1278868"/>
            <a:ext cx="6214585" cy="126188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Jonathan Binas</a:t>
            </a:r>
          </a:p>
          <a:p>
            <a:endParaRPr lang="en-US" sz="2000">
              <a:cs typeface="Calibri"/>
            </a:endParaRPr>
          </a:p>
          <a:p>
            <a:r>
              <a:rPr lang="en-US" sz="3600" dirty="0">
                <a:solidFill>
                  <a:srgbClr val="000000"/>
                </a:solidFill>
                <a:cs typeface="Calibri"/>
              </a:rPr>
              <a:t>AI at the edge and in the field.</a:t>
            </a:r>
            <a:endParaRPr lang="en-US" sz="3600" dirty="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3F953-F503-DB2B-7152-A6F82B01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97" y="2977117"/>
            <a:ext cx="3696729" cy="3696729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DD1B2-55EE-A27A-B4F5-91E9915E2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31" y="-72081"/>
            <a:ext cx="3873542" cy="3871784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F8380-0730-C1A1-C912-FC3ECD864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976" y="5479795"/>
            <a:ext cx="3740728" cy="9351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DE29C-0E53-73FF-6AB3-B35F7BB4C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"/>
            <a:ext cx="12192000" cy="3725333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C3A72D7-A347-E59F-27E9-B34396C0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3584681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2ADB7-ACC9-E0B5-8BBB-96F732B04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30" r="-64" b="3502"/>
          <a:stretch/>
        </p:blipFill>
        <p:spPr>
          <a:xfrm>
            <a:off x="1411" y="-7585"/>
            <a:ext cx="12196940" cy="6874432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C3A72D7-A347-E59F-27E9-B34396C0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159197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DE29C-0E53-73FF-6AB3-B35F7BB4C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"/>
            <a:ext cx="12192000" cy="3725333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C3A72D7-A347-E59F-27E9-B34396C0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332618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F4E54-2BF8-1316-7322-742933829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1351F-3F86-D809-207F-4B56DB2D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"/>
            <a:ext cx="12192000" cy="3725333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ED164-1762-D6CB-54C4-9AB6AE0FA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770539"/>
            <a:ext cx="2925536" cy="2990850"/>
          </a:xfrm>
          <a:prstGeom prst="rect">
            <a:avLst/>
          </a:prstGeom>
          <a:ln>
            <a:noFill/>
          </a:ln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CB19F6D-FB35-2FB0-145C-BCA2F8F48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71FA3-7127-3DAE-5D87-FFA8E8723A3D}"/>
              </a:ext>
            </a:extLst>
          </p:cNvPr>
          <p:cNvSpPr txBox="1"/>
          <p:nvPr/>
        </p:nvSpPr>
        <p:spPr>
          <a:xfrm>
            <a:off x="1375149" y="5663513"/>
            <a:ext cx="2052820" cy="92901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Data gathered manually is very sparse</a:t>
            </a:r>
          </a:p>
        </p:txBody>
      </p:sp>
    </p:spTree>
    <p:extLst>
      <p:ext uri="{BB962C8B-B14F-4D97-AF65-F5344CB8AC3E}">
        <p14:creationId xmlns:p14="http://schemas.microsoft.com/office/powerpoint/2010/main" val="59538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C06DE-D9FD-086A-6D78-AB55262E5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CBE08-5D9C-4144-1025-67E154B6C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"/>
            <a:ext cx="12192000" cy="3725333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16EE67-627A-0AEC-43DB-65D7BFC3E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770539"/>
            <a:ext cx="2925536" cy="299085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1F9B2-D3B3-D5B7-E119-41F9944D5210}"/>
              </a:ext>
            </a:extLst>
          </p:cNvPr>
          <p:cNvSpPr txBox="1"/>
          <p:nvPr/>
        </p:nvSpPr>
        <p:spPr>
          <a:xfrm>
            <a:off x="1375149" y="5663513"/>
            <a:ext cx="2052820" cy="92901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Data gathered manually is very sparse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E7A4B-D2D5-EAAE-5E20-51983BFC9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0000">
            <a:off x="4892410" y="4092195"/>
            <a:ext cx="1009845" cy="2456089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35136F-9A87-5688-B08A-D0C19FB5FCC2}"/>
              </a:ext>
            </a:extLst>
          </p:cNvPr>
          <p:cNvSpPr txBox="1"/>
          <p:nvPr/>
        </p:nvSpPr>
        <p:spPr>
          <a:xfrm>
            <a:off x="6710379" y="5663513"/>
            <a:ext cx="2316091" cy="92333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We provide actionable insights based on per-tree data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10993A-BC7E-F635-D6D1-2BFED3E9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4198118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BFAEA6-2DF3-7CBE-F1A9-431E229A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" y="0"/>
            <a:ext cx="6655045" cy="4439239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3FBB2C-A661-F64A-AEF7-B80CFC090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952" y="12725"/>
            <a:ext cx="5489267" cy="443438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FD802D-0756-A856-B355-41EA7F11C23C}"/>
              </a:ext>
            </a:extLst>
          </p:cNvPr>
          <p:cNvSpPr txBox="1"/>
          <p:nvPr/>
        </p:nvSpPr>
        <p:spPr>
          <a:xfrm>
            <a:off x="1045174" y="5148648"/>
            <a:ext cx="3556685" cy="101566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jenny@vivid-machines.com</a:t>
            </a:r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jonathan@vivid-machines.com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FDA5DD-9E84-AC00-3EB6-0D2E859F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5B13E5-CBE8-EB98-E7BC-4FEF5798A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976" y="5479795"/>
            <a:ext cx="3740728" cy="9351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7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LLS package">
            <a:extLst>
              <a:ext uri="{FF2B5EF4-FFF2-40B4-BE49-F238E27FC236}">
                <a16:creationId xmlns:a16="http://schemas.microsoft.com/office/drawing/2014/main" id="{F7DB3CA1-E4EA-723E-F27B-1B8FFA9B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57" y="2637697"/>
            <a:ext cx="2653392" cy="188322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B1EB80-D42C-DD84-654A-56F1AEC59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33" y="2051590"/>
            <a:ext cx="2325182" cy="264659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File:ETH Zürich Logo black.svg - Wikipedia">
            <a:extLst>
              <a:ext uri="{FF2B5EF4-FFF2-40B4-BE49-F238E27FC236}">
                <a16:creationId xmlns:a16="http://schemas.microsoft.com/office/drawing/2014/main" id="{731D5375-8BCF-FBAA-360A-E69735A24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648" y="5816889"/>
            <a:ext cx="1211036" cy="200025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ucl-logo – Marie Guillot">
            <a:extLst>
              <a:ext uri="{FF2B5EF4-FFF2-40B4-BE49-F238E27FC236}">
                <a16:creationId xmlns:a16="http://schemas.microsoft.com/office/drawing/2014/main" id="{AD6AD529-935C-6844-F210-C812EA7BA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043" y="5653782"/>
            <a:ext cx="1260021" cy="362952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Download Hong Kong University of Science and Technology (HKUST) Logo in SVG  Vector or PNG File Format - Logo.wine">
            <a:extLst>
              <a:ext uri="{FF2B5EF4-FFF2-40B4-BE49-F238E27FC236}">
                <a16:creationId xmlns:a16="http://schemas.microsoft.com/office/drawing/2014/main" id="{F0BD9A69-339A-54BA-8059-1194FC45C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616" y="5317508"/>
            <a:ext cx="1544411" cy="102870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Home - Mila">
            <a:extLst>
              <a:ext uri="{FF2B5EF4-FFF2-40B4-BE49-F238E27FC236}">
                <a16:creationId xmlns:a16="http://schemas.microsoft.com/office/drawing/2014/main" id="{43374DFB-BA29-B344-B4B3-8D8C23592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704" y="5169597"/>
            <a:ext cx="2525486" cy="1324520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DD75B6-DDB9-2E9D-7599-C3BCE1454466}"/>
              </a:ext>
            </a:extLst>
          </p:cNvPr>
          <p:cNvSpPr txBox="1"/>
          <p:nvPr/>
        </p:nvSpPr>
        <p:spPr>
          <a:xfrm>
            <a:off x="1195065" y="1296589"/>
            <a:ext cx="2067254" cy="101566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Deep learning with analog substrates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B27C7F-1864-EF61-543A-D6439649C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4793" y="2121795"/>
            <a:ext cx="2032324" cy="2571750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801186-9A1E-19D6-1B78-DD44EE338367}"/>
              </a:ext>
            </a:extLst>
          </p:cNvPr>
          <p:cNvSpPr txBox="1"/>
          <p:nvPr/>
        </p:nvSpPr>
        <p:spPr>
          <a:xfrm>
            <a:off x="5147941" y="1296588"/>
            <a:ext cx="2182914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Event-based neural computation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F6D00A-189C-4F3E-4782-4153AB883110}"/>
              </a:ext>
            </a:extLst>
          </p:cNvPr>
          <p:cNvSpPr txBox="1"/>
          <p:nvPr/>
        </p:nvSpPr>
        <p:spPr>
          <a:xfrm>
            <a:off x="8808261" y="1296587"/>
            <a:ext cx="2067254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RL with random delays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7A747D-AB71-438B-E77E-D685D52EF4B7}"/>
              </a:ext>
            </a:extLst>
          </p:cNvPr>
          <p:cNvSpPr txBox="1"/>
          <p:nvPr/>
        </p:nvSpPr>
        <p:spPr>
          <a:xfrm>
            <a:off x="1157904" y="578651"/>
            <a:ext cx="2743200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...before Vivid Machines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BB5FD-26D5-0556-6C53-11497DB74F78}"/>
              </a:ext>
            </a:extLst>
          </p:cNvPr>
          <p:cNvSpPr txBox="1"/>
          <p:nvPr/>
        </p:nvSpPr>
        <p:spPr>
          <a:xfrm>
            <a:off x="1156986" y="4709672"/>
            <a:ext cx="2743200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 dirty="0"/>
              <a:t>Binas et al. 2016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E2C81F-D874-ABE1-7E16-D09A75EF54D5}"/>
              </a:ext>
            </a:extLst>
          </p:cNvPr>
          <p:cNvSpPr txBox="1"/>
          <p:nvPr/>
        </p:nvSpPr>
        <p:spPr>
          <a:xfrm>
            <a:off x="5132580" y="4711587"/>
            <a:ext cx="219744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 dirty="0"/>
              <a:t>Binas et al. 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AA4202-F9D0-2749-447A-BF8E8F614E50}"/>
              </a:ext>
            </a:extLst>
          </p:cNvPr>
          <p:cNvSpPr txBox="1"/>
          <p:nvPr/>
        </p:nvSpPr>
        <p:spPr>
          <a:xfrm>
            <a:off x="8569842" y="4715060"/>
            <a:ext cx="2521567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 dirty="0"/>
              <a:t>Ramstedt, </a:t>
            </a:r>
            <a:r>
              <a:rPr lang="en-US" sz="1100" dirty="0" err="1"/>
              <a:t>Boutellier</a:t>
            </a:r>
            <a:r>
              <a:rPr lang="en-US" sz="1100" dirty="0"/>
              <a:t>, Binas, 2020</a:t>
            </a: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649AA22A-62B8-D1E1-EB0F-7D5443F77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751191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A72120-3489-FA97-CE8C-E0CFA73FD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247865" y="3299044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8" name="Picture 17" descr="A network made up of connected lines and dots">
            <a:extLst>
              <a:ext uri="{FF2B5EF4-FFF2-40B4-BE49-F238E27FC236}">
                <a16:creationId xmlns:a16="http://schemas.microsoft.com/office/drawing/2014/main" id="{DE9F1619-FD8F-953A-4FAD-E1368BC49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607066" y="447966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60070-39BB-31BD-CB01-A484CDB402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04" b="4"/>
          <a:stretch/>
        </p:blipFill>
        <p:spPr>
          <a:xfrm>
            <a:off x="8455315" y="2719012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B149F6A9-9670-0408-D024-6E2BEFE23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9773162-4A42-22B9-29C7-3DCEE47D4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674" y="1417674"/>
            <a:ext cx="2153094" cy="107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4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44965-68A3-2A4E-76F0-91A4A2369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9" b="1694"/>
          <a:stretch/>
        </p:blipFill>
        <p:spPr>
          <a:xfrm>
            <a:off x="3213248" y="0"/>
            <a:ext cx="8981581" cy="685821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6A8F335-3E22-B604-FF74-EFB491986DE6}"/>
              </a:ext>
            </a:extLst>
          </p:cNvPr>
          <p:cNvSpPr/>
          <p:nvPr/>
        </p:nvSpPr>
        <p:spPr>
          <a:xfrm>
            <a:off x="1238249" y="693964"/>
            <a:ext cx="2517321" cy="25173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56948-3765-9F9F-BA33-5053B34BB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74" y="1417674"/>
            <a:ext cx="2153094" cy="1072118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815CBA2-F03E-906A-8683-863341A27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421042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58108A-8F9B-EFED-9F5C-E3C630FA9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2" r="5785" b="-99"/>
          <a:stretch/>
        </p:blipFill>
        <p:spPr>
          <a:xfrm>
            <a:off x="3257674" y="1031568"/>
            <a:ext cx="4184330" cy="5148305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10D93C-7922-78E2-746A-7362A08E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54" y="2568625"/>
            <a:ext cx="2950176" cy="2945027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7780BE4-33CE-C1A0-4F6D-6EB6EFD9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319534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F9C2F-48EC-F401-9C6E-84D44F60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8F8857-2871-0ABB-A122-A4C1A9DF2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2" r="5785" b="-99"/>
          <a:stretch/>
        </p:blipFill>
        <p:spPr>
          <a:xfrm>
            <a:off x="3257674" y="1031568"/>
            <a:ext cx="4184330" cy="5148305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3426B9-8392-6695-DE24-D679AE69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54" y="2568625"/>
            <a:ext cx="2950176" cy="294502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D2418-8DFE-A755-D6A6-D298873C89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1" r="144" b="12222"/>
          <a:stretch/>
        </p:blipFill>
        <p:spPr>
          <a:xfrm>
            <a:off x="1543270" y="70756"/>
            <a:ext cx="3597314" cy="2579915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2B231E-8BBD-7965-087C-5D7903CB4B36}"/>
              </a:ext>
            </a:extLst>
          </p:cNvPr>
          <p:cNvSpPr txBox="1"/>
          <p:nvPr/>
        </p:nvSpPr>
        <p:spPr>
          <a:xfrm>
            <a:off x="827314" y="1643743"/>
            <a:ext cx="1295400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Real-time predicti</a:t>
            </a:r>
            <a:r>
              <a:rPr lang="en-US" sz="1600" dirty="0"/>
              <a:t>ons</a:t>
            </a:r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0542C-82B2-7C54-C975-C27F4D963776}"/>
              </a:ext>
            </a:extLst>
          </p:cNvPr>
          <p:cNvSpPr txBox="1"/>
          <p:nvPr/>
        </p:nvSpPr>
        <p:spPr>
          <a:xfrm>
            <a:off x="1847809" y="326489"/>
            <a:ext cx="902378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Refine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1F558-BED7-3460-8506-DD0CC3868349}"/>
              </a:ext>
            </a:extLst>
          </p:cNvPr>
          <p:cNvSpPr txBox="1"/>
          <p:nvPr/>
        </p:nvSpPr>
        <p:spPr>
          <a:xfrm>
            <a:off x="4800599" y="201385"/>
            <a:ext cx="1295400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Local metadata</a:t>
            </a:r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AE5B040-2BEA-D622-9571-CB53EA9D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347682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40F65-1FC5-22C6-7140-C23ED98CD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1E860C-DFB2-2F3A-C2EA-B93760D08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2" r="5785" b="-99"/>
          <a:stretch/>
        </p:blipFill>
        <p:spPr>
          <a:xfrm>
            <a:off x="3257674" y="1031568"/>
            <a:ext cx="4184330" cy="5148305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526FC9-CBFF-32AB-81B9-6E1D4165F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54" y="2568625"/>
            <a:ext cx="2950176" cy="2945027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7FDBC-222A-680C-68EB-376DFB7E0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" r="35994" b="-78"/>
          <a:stretch/>
        </p:blipFill>
        <p:spPr>
          <a:xfrm>
            <a:off x="7814602" y="0"/>
            <a:ext cx="4378821" cy="6863396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AAC0D-5D18-EB47-2740-2F5CDC3D47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1" r="144" b="12222"/>
          <a:stretch/>
        </p:blipFill>
        <p:spPr>
          <a:xfrm>
            <a:off x="1543270" y="70756"/>
            <a:ext cx="3597314" cy="2579915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3934BE-4446-EFF3-CB17-7C94AB435296}"/>
              </a:ext>
            </a:extLst>
          </p:cNvPr>
          <p:cNvSpPr txBox="1"/>
          <p:nvPr/>
        </p:nvSpPr>
        <p:spPr>
          <a:xfrm>
            <a:off x="827314" y="1643743"/>
            <a:ext cx="1295400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Real-time predictions</a:t>
            </a:r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94696-4646-B71D-BFDD-257143AC3B63}"/>
              </a:ext>
            </a:extLst>
          </p:cNvPr>
          <p:cNvSpPr txBox="1"/>
          <p:nvPr/>
        </p:nvSpPr>
        <p:spPr>
          <a:xfrm>
            <a:off x="4800599" y="201385"/>
            <a:ext cx="1295400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Local metadata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BCE3E-882E-8042-9CD5-13D0440852E2}"/>
              </a:ext>
            </a:extLst>
          </p:cNvPr>
          <p:cNvSpPr txBox="1"/>
          <p:nvPr/>
        </p:nvSpPr>
        <p:spPr>
          <a:xfrm>
            <a:off x="8314638" y="203589"/>
            <a:ext cx="2133600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Blossom cluster count</a:t>
            </a:r>
          </a:p>
          <a:p>
            <a:r>
              <a:rPr lang="en-US" sz="1600">
                <a:cs typeface="Calibri"/>
              </a:rPr>
              <a:t>Block 3A - Ambrosia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604E4AD-C48E-DC7A-0D4A-3F699D489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010E4-5EBB-9704-5F77-D4456484AA35}"/>
              </a:ext>
            </a:extLst>
          </p:cNvPr>
          <p:cNvSpPr txBox="1"/>
          <p:nvPr/>
        </p:nvSpPr>
        <p:spPr>
          <a:xfrm>
            <a:off x="1847809" y="326489"/>
            <a:ext cx="902378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Refine</a:t>
            </a:r>
          </a:p>
        </p:txBody>
      </p:sp>
    </p:spTree>
    <p:extLst>
      <p:ext uri="{BB962C8B-B14F-4D97-AF65-F5344CB8AC3E}">
        <p14:creationId xmlns:p14="http://schemas.microsoft.com/office/powerpoint/2010/main" val="3145096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C6FA0C-BAEE-E903-D228-44468A171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637" y="1491342"/>
            <a:ext cx="4207969" cy="3962401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DC480-C388-8125-4F00-0F6DD94C51A5}"/>
              </a:ext>
            </a:extLst>
          </p:cNvPr>
          <p:cNvSpPr txBox="1"/>
          <p:nvPr/>
        </p:nvSpPr>
        <p:spPr>
          <a:xfrm>
            <a:off x="832757" y="1197429"/>
            <a:ext cx="1480457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High-precision</a:t>
            </a:r>
          </a:p>
          <a:p>
            <a:r>
              <a:rPr lang="en-US" sz="1600">
                <a:cs typeface="Calibri"/>
              </a:rPr>
              <a:t>GNSS + RTK</a:t>
            </a: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94B6F-7AC7-611C-8741-ACD108779840}"/>
              </a:ext>
            </a:extLst>
          </p:cNvPr>
          <p:cNvSpPr txBox="1"/>
          <p:nvPr/>
        </p:nvSpPr>
        <p:spPr>
          <a:xfrm>
            <a:off x="2449286" y="544286"/>
            <a:ext cx="1480457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State-of-the-art GPU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36EC0-E7E5-DCB3-1F47-973B3F61B01D}"/>
              </a:ext>
            </a:extLst>
          </p:cNvPr>
          <p:cNvSpPr txBox="1"/>
          <p:nvPr/>
        </p:nvSpPr>
        <p:spPr>
          <a:xfrm>
            <a:off x="266699" y="2329543"/>
            <a:ext cx="1306286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Waterproof enclosu</a:t>
            </a:r>
            <a:r>
              <a:rPr lang="en-US" sz="1600"/>
              <a:t>re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F5621-9D9B-7707-3703-389CA7E38D7C}"/>
              </a:ext>
            </a:extLst>
          </p:cNvPr>
          <p:cNvSpPr txBox="1"/>
          <p:nvPr/>
        </p:nvSpPr>
        <p:spPr>
          <a:xfrm>
            <a:off x="702128" y="5225142"/>
            <a:ext cx="138248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cs typeface="Calibri"/>
              </a:rPr>
              <a:t>WiFi</a:t>
            </a:r>
            <a:r>
              <a:rPr lang="en-US" sz="1600" dirty="0">
                <a:cs typeface="Calibri"/>
              </a:rPr>
              <a:t>, BT, LTE</a:t>
            </a:r>
            <a:endParaRPr lang="en-US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74C5D-A81D-051F-55F2-C815EF3A9C26}"/>
              </a:ext>
            </a:extLst>
          </p:cNvPr>
          <p:cNvSpPr txBox="1"/>
          <p:nvPr/>
        </p:nvSpPr>
        <p:spPr>
          <a:xfrm>
            <a:off x="2498271" y="5856513"/>
            <a:ext cx="1143001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Visual indicators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75BEB-891F-03F5-9D9D-41A503D6AD7E}"/>
              </a:ext>
            </a:extLst>
          </p:cNvPr>
          <p:cNvSpPr txBox="1"/>
          <p:nvPr/>
        </p:nvSpPr>
        <p:spPr>
          <a:xfrm>
            <a:off x="4490356" y="5274127"/>
            <a:ext cx="1045030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Various cameras/optics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5EEB9-F675-CB87-6DD7-466E6D44BD60}"/>
              </a:ext>
            </a:extLst>
          </p:cNvPr>
          <p:cNvCxnSpPr/>
          <p:nvPr/>
        </p:nvCxnSpPr>
        <p:spPr>
          <a:xfrm>
            <a:off x="2933700" y="1143001"/>
            <a:ext cx="293915" cy="1017813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B40C1B-A168-E9F9-0F67-F33E4ADA4E85}"/>
              </a:ext>
            </a:extLst>
          </p:cNvPr>
          <p:cNvCxnSpPr>
            <a:cxnSpLocks/>
          </p:cNvCxnSpPr>
          <p:nvPr/>
        </p:nvCxnSpPr>
        <p:spPr>
          <a:xfrm>
            <a:off x="1899557" y="1730828"/>
            <a:ext cx="762000" cy="974273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063422-A56A-A515-45E5-5B873E73E8F9}"/>
              </a:ext>
            </a:extLst>
          </p:cNvPr>
          <p:cNvCxnSpPr>
            <a:cxnSpLocks/>
          </p:cNvCxnSpPr>
          <p:nvPr/>
        </p:nvCxnSpPr>
        <p:spPr>
          <a:xfrm>
            <a:off x="1333500" y="2743200"/>
            <a:ext cx="587830" cy="332013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FB5859-80D1-9BAE-AF2C-92CE9C32DAB4}"/>
              </a:ext>
            </a:extLst>
          </p:cNvPr>
          <p:cNvCxnSpPr>
            <a:cxnSpLocks/>
          </p:cNvCxnSpPr>
          <p:nvPr/>
        </p:nvCxnSpPr>
        <p:spPr>
          <a:xfrm flipV="1">
            <a:off x="1725385" y="4479470"/>
            <a:ext cx="827315" cy="658587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53ED08-3C0C-4DC7-6B1F-DA3C6A6FA091}"/>
              </a:ext>
            </a:extLst>
          </p:cNvPr>
          <p:cNvCxnSpPr>
            <a:cxnSpLocks/>
          </p:cNvCxnSpPr>
          <p:nvPr/>
        </p:nvCxnSpPr>
        <p:spPr>
          <a:xfrm>
            <a:off x="2634343" y="4686301"/>
            <a:ext cx="288472" cy="1077684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58CDE2-D4BC-A78C-A70A-CD7CE7F494A9}"/>
              </a:ext>
            </a:extLst>
          </p:cNvPr>
          <p:cNvCxnSpPr>
            <a:cxnSpLocks/>
          </p:cNvCxnSpPr>
          <p:nvPr/>
        </p:nvCxnSpPr>
        <p:spPr>
          <a:xfrm flipH="1" flipV="1">
            <a:off x="4087586" y="3967842"/>
            <a:ext cx="696685" cy="1333501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F5EEB9-F675-CB87-6DD7-466E6D44BD60}"/>
              </a:ext>
            </a:extLst>
          </p:cNvPr>
          <p:cNvCxnSpPr/>
          <p:nvPr/>
        </p:nvCxnSpPr>
        <p:spPr>
          <a:xfrm>
            <a:off x="2933700" y="1143001"/>
            <a:ext cx="293915" cy="1017813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B40C1B-A168-E9F9-0F67-F33E4ADA4E85}"/>
              </a:ext>
            </a:extLst>
          </p:cNvPr>
          <p:cNvCxnSpPr>
            <a:cxnSpLocks/>
          </p:cNvCxnSpPr>
          <p:nvPr/>
        </p:nvCxnSpPr>
        <p:spPr>
          <a:xfrm>
            <a:off x="1899557" y="1730828"/>
            <a:ext cx="762000" cy="974273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063422-A56A-A515-45E5-5B873E73E8F9}"/>
              </a:ext>
            </a:extLst>
          </p:cNvPr>
          <p:cNvCxnSpPr>
            <a:cxnSpLocks/>
          </p:cNvCxnSpPr>
          <p:nvPr/>
        </p:nvCxnSpPr>
        <p:spPr>
          <a:xfrm>
            <a:off x="1333500" y="2743200"/>
            <a:ext cx="587830" cy="332013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FB5859-80D1-9BAE-AF2C-92CE9C32DAB4}"/>
              </a:ext>
            </a:extLst>
          </p:cNvPr>
          <p:cNvCxnSpPr>
            <a:cxnSpLocks/>
          </p:cNvCxnSpPr>
          <p:nvPr/>
        </p:nvCxnSpPr>
        <p:spPr>
          <a:xfrm flipV="1">
            <a:off x="1725385" y="4479470"/>
            <a:ext cx="827315" cy="658587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53ED08-3C0C-4DC7-6B1F-DA3C6A6FA091}"/>
              </a:ext>
            </a:extLst>
          </p:cNvPr>
          <p:cNvCxnSpPr>
            <a:cxnSpLocks/>
          </p:cNvCxnSpPr>
          <p:nvPr/>
        </p:nvCxnSpPr>
        <p:spPr>
          <a:xfrm>
            <a:off x="2634343" y="4686301"/>
            <a:ext cx="288472" cy="1077684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58CDE2-D4BC-A78C-A70A-CD7CE7F494A9}"/>
              </a:ext>
            </a:extLst>
          </p:cNvPr>
          <p:cNvCxnSpPr>
            <a:cxnSpLocks/>
          </p:cNvCxnSpPr>
          <p:nvPr/>
        </p:nvCxnSpPr>
        <p:spPr>
          <a:xfrm flipH="1" flipV="1">
            <a:off x="4087586" y="3967842"/>
            <a:ext cx="696685" cy="1333501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3F71589A-7C00-882C-09D7-AFC100FC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388351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C6FA0C-BAEE-E903-D228-44468A171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637" y="1491342"/>
            <a:ext cx="4207969" cy="3962401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DC480-C388-8125-4F00-0F6DD94C51A5}"/>
              </a:ext>
            </a:extLst>
          </p:cNvPr>
          <p:cNvSpPr txBox="1"/>
          <p:nvPr/>
        </p:nvSpPr>
        <p:spPr>
          <a:xfrm>
            <a:off x="832757" y="1197429"/>
            <a:ext cx="1480457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High-precision</a:t>
            </a:r>
          </a:p>
          <a:p>
            <a:r>
              <a:rPr lang="en-US" sz="1600">
                <a:cs typeface="Calibri"/>
              </a:rPr>
              <a:t>GNSS + RTK</a:t>
            </a: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94B6F-7AC7-611C-8741-ACD108779840}"/>
              </a:ext>
            </a:extLst>
          </p:cNvPr>
          <p:cNvSpPr txBox="1"/>
          <p:nvPr/>
        </p:nvSpPr>
        <p:spPr>
          <a:xfrm>
            <a:off x="2449286" y="544286"/>
            <a:ext cx="1480457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State-of-the-art GPU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36EC0-E7E5-DCB3-1F47-973B3F61B01D}"/>
              </a:ext>
            </a:extLst>
          </p:cNvPr>
          <p:cNvSpPr txBox="1"/>
          <p:nvPr/>
        </p:nvSpPr>
        <p:spPr>
          <a:xfrm>
            <a:off x="266699" y="2329543"/>
            <a:ext cx="1306286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Waterproof enclosu</a:t>
            </a:r>
            <a:r>
              <a:rPr lang="en-US" sz="1600"/>
              <a:t>re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F5621-9D9B-7707-3703-389CA7E38D7C}"/>
              </a:ext>
            </a:extLst>
          </p:cNvPr>
          <p:cNvSpPr txBox="1"/>
          <p:nvPr/>
        </p:nvSpPr>
        <p:spPr>
          <a:xfrm>
            <a:off x="702128" y="5225142"/>
            <a:ext cx="138248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cs typeface="Calibri"/>
              </a:rPr>
              <a:t>WiFi</a:t>
            </a:r>
            <a:r>
              <a:rPr lang="en-US" sz="1600" dirty="0">
                <a:cs typeface="Calibri"/>
              </a:rPr>
              <a:t>, BT, LTE</a:t>
            </a:r>
            <a:endParaRPr lang="en-US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74C5D-A81D-051F-55F2-C815EF3A9C26}"/>
              </a:ext>
            </a:extLst>
          </p:cNvPr>
          <p:cNvSpPr txBox="1"/>
          <p:nvPr/>
        </p:nvSpPr>
        <p:spPr>
          <a:xfrm>
            <a:off x="2498271" y="5856513"/>
            <a:ext cx="1143001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Visual indicators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75BEB-891F-03F5-9D9D-41A503D6AD7E}"/>
              </a:ext>
            </a:extLst>
          </p:cNvPr>
          <p:cNvSpPr txBox="1"/>
          <p:nvPr/>
        </p:nvSpPr>
        <p:spPr>
          <a:xfrm>
            <a:off x="4490356" y="5274127"/>
            <a:ext cx="1045030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Various cameras/optics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5EEB9-F675-CB87-6DD7-466E6D44BD60}"/>
              </a:ext>
            </a:extLst>
          </p:cNvPr>
          <p:cNvCxnSpPr/>
          <p:nvPr/>
        </p:nvCxnSpPr>
        <p:spPr>
          <a:xfrm>
            <a:off x="2933700" y="1143001"/>
            <a:ext cx="293915" cy="1017813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B40C1B-A168-E9F9-0F67-F33E4ADA4E85}"/>
              </a:ext>
            </a:extLst>
          </p:cNvPr>
          <p:cNvCxnSpPr>
            <a:cxnSpLocks/>
          </p:cNvCxnSpPr>
          <p:nvPr/>
        </p:nvCxnSpPr>
        <p:spPr>
          <a:xfrm>
            <a:off x="1899557" y="1730828"/>
            <a:ext cx="762000" cy="974273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063422-A56A-A515-45E5-5B873E73E8F9}"/>
              </a:ext>
            </a:extLst>
          </p:cNvPr>
          <p:cNvCxnSpPr>
            <a:cxnSpLocks/>
          </p:cNvCxnSpPr>
          <p:nvPr/>
        </p:nvCxnSpPr>
        <p:spPr>
          <a:xfrm>
            <a:off x="1333500" y="2743200"/>
            <a:ext cx="587830" cy="332013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FB5859-80D1-9BAE-AF2C-92CE9C32DAB4}"/>
              </a:ext>
            </a:extLst>
          </p:cNvPr>
          <p:cNvCxnSpPr>
            <a:cxnSpLocks/>
          </p:cNvCxnSpPr>
          <p:nvPr/>
        </p:nvCxnSpPr>
        <p:spPr>
          <a:xfrm flipV="1">
            <a:off x="1725385" y="4479470"/>
            <a:ext cx="827315" cy="658587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53ED08-3C0C-4DC7-6B1F-DA3C6A6FA091}"/>
              </a:ext>
            </a:extLst>
          </p:cNvPr>
          <p:cNvCxnSpPr>
            <a:cxnSpLocks/>
          </p:cNvCxnSpPr>
          <p:nvPr/>
        </p:nvCxnSpPr>
        <p:spPr>
          <a:xfrm>
            <a:off x="2634343" y="4686301"/>
            <a:ext cx="288472" cy="1077684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58CDE2-D4BC-A78C-A70A-CD7CE7F494A9}"/>
              </a:ext>
            </a:extLst>
          </p:cNvPr>
          <p:cNvCxnSpPr>
            <a:cxnSpLocks/>
          </p:cNvCxnSpPr>
          <p:nvPr/>
        </p:nvCxnSpPr>
        <p:spPr>
          <a:xfrm flipH="1" flipV="1">
            <a:off x="4087586" y="3967842"/>
            <a:ext cx="696685" cy="1333501"/>
          </a:xfrm>
          <a:prstGeom prst="straightConnector1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F5EEB9-F675-CB87-6DD7-466E6D44BD60}"/>
              </a:ext>
            </a:extLst>
          </p:cNvPr>
          <p:cNvCxnSpPr/>
          <p:nvPr/>
        </p:nvCxnSpPr>
        <p:spPr>
          <a:xfrm>
            <a:off x="2933700" y="1143001"/>
            <a:ext cx="293915" cy="1017813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B40C1B-A168-E9F9-0F67-F33E4ADA4E85}"/>
              </a:ext>
            </a:extLst>
          </p:cNvPr>
          <p:cNvCxnSpPr>
            <a:cxnSpLocks/>
          </p:cNvCxnSpPr>
          <p:nvPr/>
        </p:nvCxnSpPr>
        <p:spPr>
          <a:xfrm>
            <a:off x="1899557" y="1730828"/>
            <a:ext cx="762000" cy="974273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063422-A56A-A515-45E5-5B873E73E8F9}"/>
              </a:ext>
            </a:extLst>
          </p:cNvPr>
          <p:cNvCxnSpPr>
            <a:cxnSpLocks/>
          </p:cNvCxnSpPr>
          <p:nvPr/>
        </p:nvCxnSpPr>
        <p:spPr>
          <a:xfrm>
            <a:off x="1333500" y="2743200"/>
            <a:ext cx="587830" cy="332013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FB5859-80D1-9BAE-AF2C-92CE9C32DAB4}"/>
              </a:ext>
            </a:extLst>
          </p:cNvPr>
          <p:cNvCxnSpPr>
            <a:cxnSpLocks/>
          </p:cNvCxnSpPr>
          <p:nvPr/>
        </p:nvCxnSpPr>
        <p:spPr>
          <a:xfrm flipV="1">
            <a:off x="1725385" y="4479470"/>
            <a:ext cx="827315" cy="658587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53ED08-3C0C-4DC7-6B1F-DA3C6A6FA091}"/>
              </a:ext>
            </a:extLst>
          </p:cNvPr>
          <p:cNvCxnSpPr>
            <a:cxnSpLocks/>
          </p:cNvCxnSpPr>
          <p:nvPr/>
        </p:nvCxnSpPr>
        <p:spPr>
          <a:xfrm>
            <a:off x="2634343" y="4686301"/>
            <a:ext cx="288472" cy="1077684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58CDE2-D4BC-A78C-A70A-CD7CE7F494A9}"/>
              </a:ext>
            </a:extLst>
          </p:cNvPr>
          <p:cNvCxnSpPr>
            <a:cxnSpLocks/>
          </p:cNvCxnSpPr>
          <p:nvPr/>
        </p:nvCxnSpPr>
        <p:spPr>
          <a:xfrm flipH="1" flipV="1">
            <a:off x="4087586" y="3967842"/>
            <a:ext cx="696685" cy="1333501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A2D7EEB-46F5-6611-4CE7-9AB9A7DE5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r="-84" b="-26"/>
          <a:stretch/>
        </p:blipFill>
        <p:spPr>
          <a:xfrm>
            <a:off x="5226343" y="746555"/>
            <a:ext cx="6434714" cy="5273474"/>
          </a:xfrm>
          <a:prstGeom prst="rect">
            <a:avLst/>
          </a:prstGeom>
          <a:ln>
            <a:noFill/>
          </a:ln>
        </p:spPr>
      </p:pic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A6C06207-EAE9-01A6-B6A6-7CF5B439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9412" y="6356350"/>
            <a:ext cx="2329219" cy="370811"/>
          </a:xfrm>
          <a:ln>
            <a:noFill/>
          </a:ln>
        </p:spPr>
        <p:txBody>
          <a:bodyPr/>
          <a:lstStyle/>
          <a:p>
            <a:r>
              <a:rPr lang="en-US" dirty="0">
                <a:cs typeface="Calibri"/>
              </a:rPr>
              <a:t>© 2024  - Vivid Machines Inc.</a:t>
            </a:r>
          </a:p>
        </p:txBody>
      </p:sp>
    </p:spTree>
    <p:extLst>
      <p:ext uri="{BB962C8B-B14F-4D97-AF65-F5344CB8AC3E}">
        <p14:creationId xmlns:p14="http://schemas.microsoft.com/office/powerpoint/2010/main" val="1936866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336</cp:revision>
  <dcterms:created xsi:type="dcterms:W3CDTF">2024-01-29T00:58:44Z</dcterms:created>
  <dcterms:modified xsi:type="dcterms:W3CDTF">2024-04-24T03:56:36Z</dcterms:modified>
</cp:coreProperties>
</file>