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F261_522A560.xml" ContentType="application/vnd.ms-powerpoint.comment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7FFFF2BC_76D40563.xml" ContentType="application/vnd.ms-powerpoint.comments+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comments/modernComment_7FFFF2D1_DE73192C.xml" ContentType="application/vnd.ms-powerpoint.comments+xml"/>
  <Override PartName="/ppt/tags/tag44.xml" ContentType="application/vnd.openxmlformats-officedocument.presentationml.tags+xml"/>
  <Override PartName="/ppt/notesSlides/notesSlide42.xml" ContentType="application/vnd.openxmlformats-officedocument.presentationml.notesSlide+xml"/>
  <Override PartName="/ppt/comments/modernComment_7FFFFFAB_BC9CB082.xml" ContentType="application/vnd.ms-powerpoint.comments+xml"/>
  <Override PartName="/ppt/tags/tag4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6" r:id="rId4"/>
    <p:sldMasterId id="2147483839" r:id="rId5"/>
  </p:sldMasterIdLst>
  <p:notesMasterIdLst>
    <p:notesMasterId r:id="rId53"/>
  </p:notesMasterIdLst>
  <p:handoutMasterIdLst>
    <p:handoutMasterId r:id="rId54"/>
  </p:handoutMasterIdLst>
  <p:sldIdLst>
    <p:sldId id="2147478971" r:id="rId6"/>
    <p:sldId id="2147480181" r:id="rId7"/>
    <p:sldId id="2147480253" r:id="rId8"/>
    <p:sldId id="2147480254" r:id="rId9"/>
    <p:sldId id="2147480255" r:id="rId10"/>
    <p:sldId id="2147480264" r:id="rId11"/>
    <p:sldId id="2147477489" r:id="rId12"/>
    <p:sldId id="2147480175" r:id="rId13"/>
    <p:sldId id="2147479262" r:id="rId14"/>
    <p:sldId id="2147479129" r:id="rId15"/>
    <p:sldId id="2147480257" r:id="rId16"/>
    <p:sldId id="2147480251" r:id="rId17"/>
    <p:sldId id="2147480161" r:id="rId18"/>
    <p:sldId id="2147478514" r:id="rId19"/>
    <p:sldId id="2147480174" r:id="rId20"/>
    <p:sldId id="2147480285" r:id="rId21"/>
    <p:sldId id="2147480249" r:id="rId22"/>
    <p:sldId id="2147480187" r:id="rId23"/>
    <p:sldId id="2147480279" r:id="rId24"/>
    <p:sldId id="2147483600" r:id="rId25"/>
    <p:sldId id="260" r:id="rId26"/>
    <p:sldId id="2147480280" r:id="rId27"/>
    <p:sldId id="2134805187" r:id="rId28"/>
    <p:sldId id="2147479225" r:id="rId29"/>
    <p:sldId id="2147480272" r:id="rId30"/>
    <p:sldId id="2147480284" r:id="rId31"/>
    <p:sldId id="2147480157" r:id="rId32"/>
    <p:sldId id="2147480165" r:id="rId33"/>
    <p:sldId id="2147483565" r:id="rId34"/>
    <p:sldId id="2147480276" r:id="rId35"/>
    <p:sldId id="2147479229" r:id="rId36"/>
    <p:sldId id="2147483566" r:id="rId37"/>
    <p:sldId id="2147479246" r:id="rId38"/>
    <p:sldId id="2147479241" r:id="rId39"/>
    <p:sldId id="2147479101" r:id="rId40"/>
    <p:sldId id="2147480261" r:id="rId41"/>
    <p:sldId id="2147480287" r:id="rId42"/>
    <p:sldId id="2147480252" r:id="rId43"/>
    <p:sldId id="2147480186" r:id="rId44"/>
    <p:sldId id="2147480244" r:id="rId45"/>
    <p:sldId id="2147480273" r:id="rId46"/>
    <p:sldId id="2147483563" r:id="rId47"/>
    <p:sldId id="2147483564" r:id="rId48"/>
    <p:sldId id="2147480283" r:id="rId49"/>
    <p:sldId id="2147479261" r:id="rId50"/>
    <p:sldId id="2147479247" r:id="rId51"/>
    <p:sldId id="2147479191" r:id="rId52"/>
  </p:sldIdLst>
  <p:sldSz cx="18288000" cy="10287000"/>
  <p:notesSz cx="6858000" cy="9144000"/>
  <p:embeddedFontLst>
    <p:embeddedFont>
      <p:font typeface="Amasis MT Pro Black" panose="02040A04050005020304" pitchFamily="18" charset="0"/>
      <p:bold r:id="rId55"/>
      <p:boldItalic r:id="rId56"/>
    </p:embeddedFont>
    <p:embeddedFont>
      <p:font typeface="Anova" panose="020B0604020202020204" charset="0"/>
      <p:regular r:id="rId57"/>
      <p:italic r:id="rId58"/>
    </p:embeddedFont>
    <p:embeddedFont>
      <p:font typeface="Anova Bold" panose="020B0604020202020204" charset="0"/>
      <p:bold r:id="rId59"/>
      <p:boldItalic r:id="rId60"/>
    </p:embeddedFont>
    <p:embeddedFont>
      <p:font typeface="Anova Light" panose="020B0604020202020204" charset="0"/>
      <p:regular r:id="rId61"/>
      <p:italic r:id="rId62"/>
    </p:embeddedFont>
    <p:embeddedFont>
      <p:font typeface="Anova Light,Sans-Serif" panose="020B0604020202020204" charset="0"/>
      <p:regular r:id="rId63"/>
      <p:bold r:id="rId64"/>
      <p:italic r:id="rId65"/>
      <p:boldItalic r:id="rId66"/>
    </p:embeddedFont>
  </p:embeddedFontLst>
  <p:custDataLst>
    <p:tags r:id="rId67"/>
  </p:custDataLst>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B2C701-A659-4ABD-BB66-EF4E65E941AC}">
          <p14:sldIdLst>
            <p14:sldId id="2147478971"/>
            <p14:sldId id="2147480181"/>
            <p14:sldId id="2147480253"/>
            <p14:sldId id="2147480254"/>
            <p14:sldId id="2147480255"/>
            <p14:sldId id="2147480264"/>
            <p14:sldId id="2147477489"/>
            <p14:sldId id="2147480175"/>
            <p14:sldId id="2147479262"/>
            <p14:sldId id="2147479129"/>
            <p14:sldId id="2147480257"/>
            <p14:sldId id="2147480251"/>
            <p14:sldId id="2147480161"/>
            <p14:sldId id="2147478514"/>
            <p14:sldId id="2147480174"/>
            <p14:sldId id="2147480285"/>
            <p14:sldId id="2147480249"/>
            <p14:sldId id="2147480187"/>
            <p14:sldId id="2147480279"/>
            <p14:sldId id="2147483600"/>
            <p14:sldId id="260"/>
            <p14:sldId id="2147480280"/>
            <p14:sldId id="2134805187"/>
            <p14:sldId id="2147479225"/>
            <p14:sldId id="2147480272"/>
            <p14:sldId id="2147480284"/>
            <p14:sldId id="2147480157"/>
            <p14:sldId id="2147480165"/>
            <p14:sldId id="2147483565"/>
            <p14:sldId id="2147480276"/>
            <p14:sldId id="2147479229"/>
            <p14:sldId id="2147483566"/>
            <p14:sldId id="2147479246"/>
            <p14:sldId id="2147479241"/>
            <p14:sldId id="2147479101"/>
            <p14:sldId id="2147480261"/>
          </p14:sldIdLst>
        </p14:section>
        <p14:section name="Boneyard" id="{9ECA66F8-DE06-4753-A17F-D7BAE565C01C}">
          <p14:sldIdLst>
            <p14:sldId id="2147480287"/>
            <p14:sldId id="2147480252"/>
            <p14:sldId id="2147480186"/>
            <p14:sldId id="2147480244"/>
            <p14:sldId id="2147480273"/>
            <p14:sldId id="2147483563"/>
            <p14:sldId id="2147483564"/>
            <p14:sldId id="2147480283"/>
            <p14:sldId id="2147479261"/>
            <p14:sldId id="2147479247"/>
            <p14:sldId id="21474791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708D14-BD54-920F-18BB-8395E60AE589}" name="Alice McClure" initials="AM" userId="S::alice.mcclure@sas.com::6210c489-566a-4639-8da1-84bcfd842f43" providerId="AD"/>
  <p188:author id="{3D3E0419-9E3F-64BD-9B2F-47F39757E7D7}" name="Udo Sglavo" initials="US" userId="S::udo.sglavo@sas.com::689c4181-7599-4d59-8f9a-43e5e9b446cf" providerId="AD"/>
  <p188:author id="{6DFEA739-C4EE-3CDE-94E6-A95954A908DE}" name="Tine Haaber" initials="TH" userId="S::Tine.Haaber@SAS.COM::b28dffea-6139-4081-9090-e82e8f843744" providerId="AD"/>
  <p188:author id="{A4BEA649-EEAF-48E7-6AFD-89F953F5FCB2}" name="Jennie Walker" initials="JW" userId="S::Jennie.Walker@sas.com::fb1062db-6639-4a8f-9db8-340b75c6a3e6" providerId="AD"/>
  <p188:author id="{0F59806A-FBBC-A682-530E-F6EB3434D808}" name="Alex Coop" initials="AC" userId="S::alex.coop@sas.com::ab148921-bafe-4030-8290-da5b11ab4791" providerId="AD"/>
  <p188:author id="{778EB2C8-29C5-551A-56C0-F90C20A301DC}" name="Andrea Diaz Yanes" initials="ADY" userId="S::Andrea.DiazYanes@sas.com::dfaeb160-843d-4873-90cd-e9e29ec58d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6A37E"/>
    <a:srgbClr val="F1F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FFACD-E956-FF6D-58CF-3D0746C5FD1E}" v="310" dt="2024-04-23T20:49:50.020"/>
    <p1510:client id="{20CAC2B5-0C19-97B6-348A-FCBA47877883}" v="89" dt="2024-04-23T20:58:30.078"/>
    <p1510:client id="{621F52C1-0683-4DAE-8DC8-84A85F8293D3}" v="246" dt="2024-04-23T20:42:50.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43" y="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9.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5.fntdata"/><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6.fntdata"/><Relationship Id="rId65" Type="http://schemas.openxmlformats.org/officeDocument/2006/relationships/font" Target="fonts/font11.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1.fntdata"/><Relationship Id="rId7" Type="http://schemas.openxmlformats.org/officeDocument/2006/relationships/slide" Target="slides/slide2.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948411620961183E-2"/>
          <c:y val="4.7009227362204725E-2"/>
          <c:w val="0.88862560204414365"/>
          <c:h val="1"/>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3B0-4F24-8293-1568EFD832B2}"/>
              </c:ext>
            </c:extLst>
          </c:dPt>
          <c:dPt>
            <c:idx val="1"/>
            <c:bubble3D val="0"/>
            <c:spPr>
              <a:solidFill>
                <a:schemeClr val="accent2"/>
              </a:solidFill>
              <a:ln w="19050">
                <a:noFill/>
              </a:ln>
              <a:effectLst/>
            </c:spPr>
            <c:extLst>
              <c:ext xmlns:c16="http://schemas.microsoft.com/office/drawing/2014/chart" uri="{C3380CC4-5D6E-409C-BE32-E72D297353CC}">
                <c16:uniqueId val="{00000003-C772-4DB6-9B64-B9BA2A82D496}"/>
              </c:ext>
            </c:extLst>
          </c:dPt>
          <c:dPt>
            <c:idx val="2"/>
            <c:bubble3D val="0"/>
            <c:spPr>
              <a:solidFill>
                <a:schemeClr val="accent3"/>
              </a:solidFill>
              <a:ln w="19050">
                <a:noFill/>
              </a:ln>
              <a:effectLst/>
            </c:spPr>
            <c:extLst>
              <c:ext xmlns:c16="http://schemas.microsoft.com/office/drawing/2014/chart" uri="{C3380CC4-5D6E-409C-BE32-E72D297353CC}">
                <c16:uniqueId val="{00000005-C772-4DB6-9B64-B9BA2A82D496}"/>
              </c:ext>
            </c:extLst>
          </c:dPt>
          <c:dPt>
            <c:idx val="3"/>
            <c:bubble3D val="0"/>
            <c:spPr>
              <a:solidFill>
                <a:schemeClr val="accent4"/>
              </a:solidFill>
              <a:ln w="19050">
                <a:noFill/>
              </a:ln>
              <a:effectLst/>
            </c:spPr>
            <c:extLst>
              <c:ext xmlns:c16="http://schemas.microsoft.com/office/drawing/2014/chart" uri="{C3380CC4-5D6E-409C-BE32-E72D297353CC}">
                <c16:uniqueId val="{00000007-C772-4DB6-9B64-B9BA2A82D496}"/>
              </c:ext>
            </c:extLst>
          </c:dPt>
          <c:dPt>
            <c:idx val="4"/>
            <c:bubble3D val="0"/>
            <c:spPr>
              <a:solidFill>
                <a:schemeClr val="accent5"/>
              </a:solidFill>
              <a:ln w="19050">
                <a:noFill/>
              </a:ln>
              <a:effectLst/>
            </c:spPr>
            <c:extLst>
              <c:ext xmlns:c16="http://schemas.microsoft.com/office/drawing/2014/chart" uri="{C3380CC4-5D6E-409C-BE32-E72D297353CC}">
                <c16:uniqueId val="{00000009-C772-4DB6-9B64-B9BA2A82D496}"/>
              </c:ext>
            </c:extLst>
          </c:dPt>
          <c:dPt>
            <c:idx val="5"/>
            <c:bubble3D val="0"/>
            <c:spPr>
              <a:solidFill>
                <a:schemeClr val="accent6"/>
              </a:solidFill>
              <a:ln w="19050">
                <a:noFill/>
              </a:ln>
              <a:effectLst/>
            </c:spPr>
            <c:extLst>
              <c:ext xmlns:c16="http://schemas.microsoft.com/office/drawing/2014/chart" uri="{C3380CC4-5D6E-409C-BE32-E72D297353CC}">
                <c16:uniqueId val="{0000000B-C772-4DB6-9B64-B9BA2A82D496}"/>
              </c:ext>
            </c:extLst>
          </c:dPt>
          <c:dPt>
            <c:idx val="6"/>
            <c:bubble3D val="0"/>
            <c:spPr>
              <a:solidFill>
                <a:srgbClr val="D9A30B"/>
              </a:solidFill>
              <a:ln w="19050">
                <a:noFill/>
              </a:ln>
              <a:effectLst/>
            </c:spPr>
            <c:extLst>
              <c:ext xmlns:c16="http://schemas.microsoft.com/office/drawing/2014/chart" uri="{C3380CC4-5D6E-409C-BE32-E72D297353CC}">
                <c16:uniqueId val="{00000002-E3B0-4F24-8293-1568EFD832B2}"/>
              </c:ext>
            </c:extLst>
          </c:dPt>
          <c:dPt>
            <c:idx val="7"/>
            <c:bubble3D val="0"/>
            <c:spPr>
              <a:solidFill>
                <a:srgbClr val="FFCC33"/>
              </a:solidFill>
              <a:ln w="19050">
                <a:noFill/>
              </a:ln>
              <a:effectLst/>
            </c:spPr>
            <c:extLst>
              <c:ext xmlns:c16="http://schemas.microsoft.com/office/drawing/2014/chart" uri="{C3380CC4-5D6E-409C-BE32-E72D297353CC}">
                <c16:uniqueId val="{00000003-E3B0-4F24-8293-1568EFD832B2}"/>
              </c:ext>
            </c:extLst>
          </c:dPt>
          <c:dPt>
            <c:idx val="8"/>
            <c:bubble3D val="0"/>
            <c:spPr>
              <a:solidFill>
                <a:srgbClr val="FFDF73"/>
              </a:solidFill>
              <a:ln w="19050">
                <a:noFill/>
              </a:ln>
              <a:effectLst/>
            </c:spPr>
            <c:extLst>
              <c:ext xmlns:c16="http://schemas.microsoft.com/office/drawing/2014/chart" uri="{C3380CC4-5D6E-409C-BE32-E72D297353CC}">
                <c16:uniqueId val="{00000004-E3B0-4F24-8293-1568EFD832B2}"/>
              </c:ext>
            </c:extLst>
          </c:dPt>
          <c:dLbls>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772-4DB6-9B64-B9BA2A82D496}"/>
                </c:ext>
              </c:extLst>
            </c:dLbl>
            <c:dLbl>
              <c:idx val="8"/>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E3B0-4F24-8293-1568EFD832B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Race</c:v>
                </c:pt>
                <c:pt idx="1">
                  <c:v>Sex</c:v>
                </c:pt>
                <c:pt idx="2">
                  <c:v>Religion</c:v>
                </c:pt>
                <c:pt idx="3">
                  <c:v>National origin or immigrant status</c:v>
                </c:pt>
                <c:pt idx="4">
                  <c:v>Age</c:v>
                </c:pt>
                <c:pt idx="5">
                  <c:v>Sexual orientation or gender identity</c:v>
                </c:pt>
                <c:pt idx="6">
                  <c:v>Ideology</c:v>
                </c:pt>
                <c:pt idx="7">
                  <c:v>Financial means</c:v>
                </c:pt>
                <c:pt idx="8">
                  <c:v>Other</c:v>
                </c:pt>
              </c:strCache>
            </c:strRef>
          </c:cat>
          <c:val>
            <c:numRef>
              <c:f>Sheet1!$B$2:$B$10</c:f>
              <c:numCache>
                <c:formatCode>0%</c:formatCode>
                <c:ptCount val="9"/>
                <c:pt idx="0">
                  <c:v>0.31</c:v>
                </c:pt>
                <c:pt idx="1">
                  <c:v>0.19</c:v>
                </c:pt>
                <c:pt idx="2">
                  <c:v>0.1</c:v>
                </c:pt>
                <c:pt idx="3">
                  <c:v>7.0000000000000007E-2</c:v>
                </c:pt>
                <c:pt idx="4">
                  <c:v>7.0000000000000007E-2</c:v>
                </c:pt>
                <c:pt idx="5">
                  <c:v>0.05</c:v>
                </c:pt>
                <c:pt idx="6">
                  <c:v>0.04</c:v>
                </c:pt>
                <c:pt idx="7">
                  <c:v>0.04</c:v>
                </c:pt>
                <c:pt idx="8">
                  <c:v>0.13</c:v>
                </c:pt>
              </c:numCache>
            </c:numRef>
          </c:val>
          <c:extLst>
            <c:ext xmlns:c16="http://schemas.microsoft.com/office/drawing/2014/chart" uri="{C3380CC4-5D6E-409C-BE32-E72D297353CC}">
              <c16:uniqueId val="{00000000-E3B0-4F24-8293-1568EFD832B2}"/>
            </c:ext>
          </c:extLst>
        </c:ser>
        <c:dLbls>
          <c:showLegendKey val="0"/>
          <c:showVal val="0"/>
          <c:showCatName val="0"/>
          <c:showSerName val="0"/>
          <c:showPercent val="0"/>
          <c:showBubbleSize val="0"/>
          <c:showLeaderLines val="1"/>
        </c:dLbls>
        <c:firstSliceAng val="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261_522A560.xml><?xml version="1.0" encoding="utf-8"?>
<p188:cmLst xmlns:a="http://schemas.openxmlformats.org/drawingml/2006/main" xmlns:r="http://schemas.openxmlformats.org/officeDocument/2006/relationships" xmlns:p188="http://schemas.microsoft.com/office/powerpoint/2018/8/main">
  <p188:cm id="{8A110606-98D3-4180-ADD7-068D856A0F92}" authorId="{778EB2C8-29C5-551A-56C0-F90C20A301DC}" created="2024-04-10T21:12:12.792">
    <pc:sldMkLst xmlns:pc="http://schemas.microsoft.com/office/powerpoint/2013/main/command">
      <pc:docMk/>
      <pc:sldMk cId="86156640" sldId="2147480161"/>
    </pc:sldMkLst>
    <p188:txBody>
      <a:bodyPr/>
      <a:lstStyle/>
      <a:p>
        <a:r>
          <a:rPr lang="en-CA"/>
          <a:t>[@Alex Coop]  can we add here enterprise and federal spend and include how much Canada is investing in AI?</a:t>
        </a:r>
      </a:p>
    </p188:txBody>
  </p188:cm>
  <p188:cm id="{C2D5CBCC-E0E1-401C-B97B-4B105FA4A457}" authorId="{0F59806A-FBBC-A682-530E-F6EB3434D808}" created="2024-04-11T18:27:28.619">
    <pc:sldMkLst xmlns:pc="http://schemas.microsoft.com/office/powerpoint/2013/main/command">
      <pc:docMk/>
      <pc:sldMk cId="86156640" sldId="2147480161"/>
    </pc:sldMkLst>
    <p188:txBody>
      <a:bodyPr/>
      <a:lstStyle/>
      <a:p>
        <a:r>
          <a:rPr lang="en-US"/>
          <a:t>CANADA NEWS FOR BACKGROUND
The Liberal government is setting aside $2.4 billion in its upcoming budget to build capacity in artificial intelligence, Prime Minister Justin Trudeau announced Sunday.
- The bulk of that — $2 billion — is going into a fund that will aim to provide access to computing capabilities and technical infrastructure.
- The government plans to launch a $50-million AI safety institute to protect against what it calls "advanced or nefarious AI systems," and another $5.1 million will go toward an office of the AI and Data Commissioner to enforce the proposed Artificial Intelligence and Data Act.
- Source: https://www.cbc.ca/news/politics/federal-government-ai-investment-1.7166234</a:t>
        </a:r>
      </a:p>
    </p188:txBody>
  </p188:cm>
</p188:cmLst>
</file>

<file path=ppt/comments/modernComment_7FFFF2BC_76D40563.xml><?xml version="1.0" encoding="utf-8"?>
<p188:cmLst xmlns:a="http://schemas.openxmlformats.org/drawingml/2006/main" xmlns:r="http://schemas.openxmlformats.org/officeDocument/2006/relationships" xmlns:p188="http://schemas.microsoft.com/office/powerpoint/2018/8/main">
  <p188:cm id="{85BB294B-0BDE-4A38-8FE2-5FF2FBD51734}" authorId="{778EB2C8-29C5-551A-56C0-F90C20A301DC}" created="2024-04-10T20:30:28.632">
    <pc:sldMkLst xmlns:pc="http://schemas.microsoft.com/office/powerpoint/2013/main/command">
      <pc:docMk/>
      <pc:sldMk cId="1993606499" sldId="2147480252"/>
    </pc:sldMkLst>
    <p188:replyLst>
      <p188:reply id="{B6DCB7B7-D355-4235-9AFB-BC44CD270B6F}" authorId="{778EB2C8-29C5-551A-56C0-F90C20A301DC}" created="2024-04-11T19:18:39.697">
        <p188:txBody>
          <a:bodyPr/>
          <a:lstStyle/>
          <a:p>
            <a:r>
              <a:rPr lang="en-CA"/>
              <a:t>Can you also include "Montreal" in the prompt?</a:t>
            </a:r>
          </a:p>
        </p188:txBody>
      </p188:reply>
      <p188:reply id="{0F0346D4-1BFC-4D4E-A0F2-63D57C3838F0}" authorId="{0F59806A-FBBC-A682-530E-F6EB3434D808}" created="2024-04-18T20:43:55.651">
        <p188:txBody>
          <a:bodyPr/>
          <a:lstStyle/>
          <a:p>
            <a:r>
              <a:rPr lang="en-US"/>
              <a:t>Please ignore if this is referenced in slide 5 further down!
Maybe another "wow" moment to reference is the launch of Sora (text to video) https://www.good.is/a-i-ups-the-ante-in-new-video-that-sees-spaghetti-eat-will-smith-in-hilarious-twist
The evolution of the Will Smith spaghetti video is funny and a good representation of how far tech/AI has evolved in just 1 year.</a:t>
            </a:r>
          </a:p>
        </p188:txBody>
      </p188:reply>
    </p188:replyLst>
    <p188:txBody>
      <a:bodyPr/>
      <a:lstStyle/>
      <a:p>
        <a:r>
          <a:rPr lang="en-CA"/>
          <a:t>[@Marinela Profi] - these images were developed for the Women conference, let's run the same image generation request for the World Summit AI?</a:t>
        </a:r>
      </a:p>
    </p188:txBody>
  </p188:cm>
</p188:cmLst>
</file>

<file path=ppt/comments/modernComment_7FFFF2D1_DE73192C.xml><?xml version="1.0" encoding="utf-8"?>
<p188:cmLst xmlns:a="http://schemas.openxmlformats.org/drawingml/2006/main" xmlns:r="http://schemas.openxmlformats.org/officeDocument/2006/relationships" xmlns:p188="http://schemas.microsoft.com/office/powerpoint/2018/8/main">
  <p188:cm id="{B04DA076-DD72-46C6-8AE6-3306DDAA2284}" authorId="{778EB2C8-29C5-551A-56C0-F90C20A301DC}" created="2024-04-11T19:48:37.147">
    <pc:sldMkLst xmlns:pc="http://schemas.microsoft.com/office/powerpoint/2013/main/command">
      <pc:docMk/>
      <pc:sldMk cId="3732085036" sldId="2147480273"/>
    </pc:sldMkLst>
    <p188:replyLst>
      <p188:reply id="{D6CAC39C-E1D7-4714-A80A-E221E490E962}" authorId="{778EB2C8-29C5-551A-56C0-F90C20A301DC}" created="2024-04-11T19:48:58.723">
        <p188:txBody>
          <a:bodyPr/>
          <a:lstStyle/>
          <a:p>
            <a:r>
              <a:rPr lang="en-CA"/>
              <a:t>Maybe we can think about rewording of this title slide</a:t>
            </a:r>
          </a:p>
        </p188:txBody>
      </p188:reply>
    </p188:replyLst>
    <p188:txBody>
      <a:bodyPr/>
      <a:lstStyle/>
      <a:p>
        <a:r>
          <a:rPr lang="en-CA"/>
          <a:t>What's the transition between the first takeaway slide 28 and slides 29-40?</a:t>
        </a:r>
      </a:p>
    </p188:txBody>
  </p188:cm>
</p188:cmLst>
</file>

<file path=ppt/comments/modernComment_7FFFFFAB_BC9CB082.xml><?xml version="1.0" encoding="utf-8"?>
<p188:cmLst xmlns:a="http://schemas.openxmlformats.org/drawingml/2006/main" xmlns:r="http://schemas.openxmlformats.org/officeDocument/2006/relationships" xmlns:p188="http://schemas.microsoft.com/office/powerpoint/2018/8/main">
  <p188:cm id="{B1C2FAE3-C275-4494-BFF7-74945D62187F}" authorId="{0F59806A-FBBC-A682-530E-F6EB3434D808}" created="2024-04-18T21:04:26.087">
    <pc:sldMkLst xmlns:pc="http://schemas.microsoft.com/office/powerpoint/2013/main/command">
      <pc:docMk/>
      <pc:sldMk cId="3164385410" sldId="2147483563"/>
    </pc:sldMkLst>
    <p188:txBody>
      <a:bodyPr/>
      <a:lstStyle/>
      <a:p>
        <a:r>
          <a:rPr lang="en-US"/>
          <a:t>I think some tightening up is needed between here and "Third Takeaway" slide on 44.
Currently a little confused what the narrative is during that section - not sure we've connected the dots fully from the various risks "Slide 32) and the takeaway examples we list.</a:t>
        </a:r>
      </a:p>
    </p188:txBody>
  </p188:cm>
</p188:cmLst>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26.xml"/><Relationship Id="rId1" Type="http://schemas.openxmlformats.org/officeDocument/2006/relationships/theme" Target="../theme/theme4.xml"/><Relationship Id="rId4" Type="http://schemas.openxmlformats.org/officeDocument/2006/relationships/image" Target="../media/image2.sv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1A56FA-0DF4-15B7-A216-DB01CF5CE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E34E3-7E5C-436A-9E6D-2FFC8FFCFCBF}" type="datetimeFigureOut">
              <a:rPr lang="en-US" smtClean="0">
                <a:latin typeface="Anova Light" panose="020B0403020203020204" pitchFamily="34" charset="0"/>
              </a:rPr>
              <a:t>4/24/2024</a:t>
            </a:fld>
            <a:endParaRPr lang="en-US">
              <a:latin typeface="Anova Light" panose="020B0403020203020204" pitchFamily="34" charset="0"/>
            </a:endParaRPr>
          </a:p>
        </p:txBody>
      </p:sp>
      <p:sp>
        <p:nvSpPr>
          <p:cNvPr id="5" name="Slide Number Placeholder 4">
            <a:extLst>
              <a:ext uri="{FF2B5EF4-FFF2-40B4-BE49-F238E27FC236}">
                <a16:creationId xmlns:a16="http://schemas.microsoft.com/office/drawing/2014/main" id="{BA52EC1A-046B-DC8F-4AAC-4BB03667CCC0}"/>
              </a:ext>
            </a:extLst>
          </p:cNvPr>
          <p:cNvSpPr>
            <a:spLocks noGrp="1"/>
          </p:cNvSpPr>
          <p:nvPr>
            <p:ph type="sldNum" sz="quarter" idx="3"/>
          </p:nvPr>
        </p:nvSpPr>
        <p:spPr>
          <a:xfrm>
            <a:off x="0" y="0"/>
            <a:ext cx="2971800" cy="458787"/>
          </a:xfrm>
          <a:prstGeom prst="rect">
            <a:avLst/>
          </a:prstGeom>
        </p:spPr>
        <p:txBody>
          <a:bodyPr vert="horz" lIns="91440" tIns="45720" rIns="91440" bIns="45720" rtlCol="0" anchor="b"/>
          <a:lstStyle>
            <a:lvl1pPr algn="r">
              <a:defRPr sz="1200"/>
            </a:lvl1pPr>
          </a:lstStyle>
          <a:p>
            <a:pPr algn="l"/>
            <a:fld id="{C4EF46A2-9381-4C51-8277-3C7F2938E9F9}" type="slidenum">
              <a:rPr lang="en-US" smtClean="0">
                <a:latin typeface="Anova Light" panose="020B0403020203020204" pitchFamily="34" charset="0"/>
              </a:rPr>
              <a:pPr algn="l"/>
              <a:t>‹#›</a:t>
            </a:fld>
            <a:endParaRPr lang="en-US">
              <a:latin typeface="Anova Light" panose="020B0403020203020204" pitchFamily="34" charset="0"/>
            </a:endParaRPr>
          </a:p>
        </p:txBody>
      </p:sp>
      <p:sp>
        <p:nvSpPr>
          <p:cNvPr id="2" name="TextBox 4">
            <a:extLst>
              <a:ext uri="{FF2B5EF4-FFF2-40B4-BE49-F238E27FC236}">
                <a16:creationId xmlns:a16="http://schemas.microsoft.com/office/drawing/2014/main" id="{7A8A3785-BF0E-6C8B-8B7B-0521D7696A29}"/>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3F6C63C1-B02C-0586-DDA1-7B0EB003F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DEF6B2A-6211-F846-C47F-DC10CAA8C891}"/>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accent4"/>
                </a:solidFill>
                <a:latin typeface="Anova Light" panose="020B0403020203020204" pitchFamily="34" charset="0"/>
              </a:rPr>
              <a:t>sas.com</a:t>
            </a:r>
          </a:p>
        </p:txBody>
      </p:sp>
    </p:spTree>
    <p:custDataLst>
      <p:tags r:id="rId2"/>
    </p:custDataLst>
    <p:extLst>
      <p:ext uri="{BB962C8B-B14F-4D97-AF65-F5344CB8AC3E}">
        <p14:creationId xmlns:p14="http://schemas.microsoft.com/office/powerpoint/2010/main" val="262689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solidFill>
                  <a:schemeClr val="tx1"/>
                </a:solidFill>
                <a:latin typeface="Anova Light" panose="020B0403020203020204" pitchFamily="34" charset="0"/>
              </a:defRPr>
            </a:lvl1pPr>
          </a:lstStyle>
          <a:p>
            <a:fld id="{D46682E9-A1D3-F04F-A14F-ABAA4D2618F2}" type="datetimeFigureOut">
              <a:rPr lang="en-US" smtClean="0"/>
              <a:pPr/>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4">
            <a:extLst>
              <a:ext uri="{FF2B5EF4-FFF2-40B4-BE49-F238E27FC236}">
                <a16:creationId xmlns:a16="http://schemas.microsoft.com/office/drawing/2014/main" id="{CFAEC8D7-15A6-6F9F-E0B7-CB248431A52A}"/>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Slide Number Placeholder 4">
            <a:extLst>
              <a:ext uri="{FF2B5EF4-FFF2-40B4-BE49-F238E27FC236}">
                <a16:creationId xmlns:a16="http://schemas.microsoft.com/office/drawing/2014/main" id="{9DE3AD8C-AE96-943C-8DAF-3D5594863A36}"/>
              </a:ext>
            </a:extLst>
          </p:cNvPr>
          <p:cNvSpPr>
            <a:spLocks noGrp="1"/>
          </p:cNvSpPr>
          <p:nvPr>
            <p:ph type="sldNum" sz="quarter" idx="5"/>
          </p:nvPr>
        </p:nvSpPr>
        <p:spPr>
          <a:xfrm>
            <a:off x="0" y="0"/>
            <a:ext cx="2971800" cy="458787"/>
          </a:xfrm>
          <a:prstGeom prst="rect">
            <a:avLst/>
          </a:prstGeom>
        </p:spPr>
        <p:txBody>
          <a:bodyPr vert="horz" lIns="91440" tIns="45720" rIns="91440" bIns="45720" rtlCol="0" anchor="b"/>
          <a:lstStyle>
            <a:lvl1pPr algn="r">
              <a:defRPr sz="1200" b="0" i="0">
                <a:solidFill>
                  <a:schemeClr val="tx1"/>
                </a:solidFill>
                <a:latin typeface="Anova Light" panose="020B0403020203020204" pitchFamily="34" charset="0"/>
              </a:defRPr>
            </a:lvl1pPr>
          </a:lstStyle>
          <a:p>
            <a:pPr algn="l"/>
            <a:fld id="{C4EF46A2-9381-4C51-8277-3C7F2938E9F9}" type="slidenum">
              <a:rPr lang="en-US" smtClean="0"/>
              <a:pPr algn="l"/>
              <a:t>‹#›</a:t>
            </a:fld>
            <a:endParaRPr lang="en-US"/>
          </a:p>
        </p:txBody>
      </p:sp>
      <p:pic>
        <p:nvPicPr>
          <p:cNvPr id="2" name="Picture 6">
            <a:extLst>
              <a:ext uri="{FF2B5EF4-FFF2-40B4-BE49-F238E27FC236}">
                <a16:creationId xmlns:a16="http://schemas.microsoft.com/office/drawing/2014/main" id="{D7A2D390-EEAD-C632-F276-85D15BA57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607DE50-086C-7432-5C71-ADF401D86D53}"/>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tx1"/>
                </a:solidFill>
                <a:latin typeface="Anova Light" panose="020B0403020203020204" pitchFamily="34" charset="0"/>
              </a:rPr>
              <a:t>sas.com</a:t>
            </a:r>
          </a:p>
        </p:txBody>
      </p:sp>
    </p:spTree>
    <p:extLst>
      <p:ext uri="{BB962C8B-B14F-4D97-AF65-F5344CB8AC3E}">
        <p14:creationId xmlns:p14="http://schemas.microsoft.com/office/powerpoint/2010/main" val="3625376775"/>
      </p:ext>
    </p:extLst>
  </p:cSld>
  <p:clrMap bg1="lt1" tx1="dk1" bg2="lt2" tx2="dk2" accent1="accent1" accent2="accent2" accent3="accent3" accent4="accent4" accent5="accent5" accent6="accent6" hlink="hlink" folHlink="folHlink"/>
  <p:notesStyle>
    <a:lvl1pPr marL="342900" indent="-342900" algn="l" defTabSz="1828800" rtl="0" eaLnBrk="1" latinLnBrk="0" hangingPunct="1">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1257300" indent="-342900" algn="l" defTabSz="1828800" rtl="0" eaLnBrk="1" latinLnBrk="0" hangingPunct="1">
      <a:buClr>
        <a:schemeClr val="accent5"/>
      </a:buClr>
      <a:buFont typeface="Anova Light" panose="020B0403020203020204" pitchFamily="34" charset="0"/>
      <a:buChar char="–"/>
      <a:defRPr sz="2000" b="0" i="0" kern="1200">
        <a:solidFill>
          <a:schemeClr val="tx1"/>
        </a:solidFill>
        <a:latin typeface="+mn-lt"/>
        <a:ea typeface="+mn-ea"/>
        <a:cs typeface="+mn-cs"/>
      </a:defRPr>
    </a:lvl2pPr>
    <a:lvl3pPr marL="2171700" indent="-342900" algn="l" defTabSz="1828800" rtl="0" eaLnBrk="1" latinLnBrk="0" hangingPunct="1">
      <a:buClr>
        <a:schemeClr val="accent5"/>
      </a:buClr>
      <a:buFont typeface="Anova Light" panose="020B0403020203020204" pitchFamily="34" charset="0"/>
      <a:buChar char="•"/>
      <a:defRPr sz="1800" b="0" i="0" kern="1200">
        <a:solidFill>
          <a:schemeClr val="tx1"/>
        </a:solidFill>
        <a:latin typeface="+mn-lt"/>
        <a:ea typeface="+mn-ea"/>
        <a:cs typeface="+mn-cs"/>
      </a:defRPr>
    </a:lvl3pPr>
    <a:lvl4pPr marL="3086100" indent="-342900" algn="l" defTabSz="1828800" rtl="0" eaLnBrk="1" latinLnBrk="0" hangingPunct="1">
      <a:buClr>
        <a:schemeClr val="accent5"/>
      </a:buClr>
      <a:buFont typeface="Anova Light" panose="020B0403020203020204" pitchFamily="34" charset="0"/>
      <a:buChar char="–"/>
      <a:defRPr sz="1600" b="0" i="0" kern="1200">
        <a:solidFill>
          <a:schemeClr val="tx1"/>
        </a:solidFill>
        <a:latin typeface="+mn-lt"/>
        <a:ea typeface="+mn-ea"/>
        <a:cs typeface="+mn-cs"/>
      </a:defRPr>
    </a:lvl4pPr>
    <a:lvl5pPr marL="4000500" indent="-342900" algn="l" defTabSz="1828800" rtl="0" eaLnBrk="1" latinLnBrk="0" hangingPunct="1">
      <a:buClr>
        <a:schemeClr val="accent5"/>
      </a:buClr>
      <a:buFont typeface="Anova Light" panose="020B0403020203020204" pitchFamily="34" charset="0"/>
      <a:buChar char="•"/>
      <a:defRPr sz="1400" b="0" i="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as.com/en_ca/news/press-releases/2024/april/generative-ai-market-research-study.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Good afternoon, everyone! I’m thrilled to be here with you today.</a:t>
            </a:r>
            <a:endParaRPr lang="en-US" sz="230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a:t>
            </a:fld>
            <a:endParaRPr lang="en-US"/>
          </a:p>
        </p:txBody>
      </p:sp>
    </p:spTree>
    <p:extLst>
      <p:ext uri="{BB962C8B-B14F-4D97-AF65-F5344CB8AC3E}">
        <p14:creationId xmlns:p14="http://schemas.microsoft.com/office/powerpoint/2010/main" val="124389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The way this technology works is that it learns from billions of real-world data, taken from the internet, books or other sources. And it could be videos, images text </a:t>
            </a:r>
            <a:r>
              <a:rPr lang="en-US" sz="2200" b="0" i="0" u="none" strike="noStrike" err="1">
                <a:solidFill>
                  <a:srgbClr val="000000"/>
                </a:solidFill>
                <a:effectLst/>
                <a:latin typeface="Calibri" panose="020F0502020204030204" pitchFamily="34" charset="0"/>
                <a:cs typeface="Calibri" panose="020F0502020204030204" pitchFamily="34" charset="0"/>
              </a:rPr>
              <a:t>etc</a:t>
            </a:r>
            <a:r>
              <a:rPr lang="en-US" sz="2200" b="0" i="0" u="none" strike="noStrike">
                <a:solidFill>
                  <a:srgbClr val="000000"/>
                </a:solidFill>
                <a:effectLst/>
                <a:latin typeface="Calibri" panose="020F0502020204030204" pitchFamily="34" charset="0"/>
                <a:cs typeface="Calibri" panose="020F0502020204030204" pitchFamily="34" charset="0"/>
              </a:rPr>
              <a:t>, etc. </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And uses Machine Learning algorithms to analyze and learn from existing data and generate new, original content that resembles the learned material. </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The generation is triggered by a prompt, for example a human typing or asking a question.</a:t>
            </a:r>
            <a:r>
              <a:rPr lang="en-US" sz="22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The revolutionary aspect of this is that technology for the first becomes a collaborative partner, contributing ideas and content. </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It’s like moving from having a tool to having a team member – one that doesn’t sleep, doesn’t get tired, and is brimming with information.  </a:t>
            </a:r>
            <a:r>
              <a:rPr lang="en-US" sz="2200" b="0" i="0">
                <a:solidFill>
                  <a:srgbClr val="444444"/>
                </a:solidFill>
                <a:effectLst/>
                <a:latin typeface="Calibri" panose="020F0502020204030204" pitchFamily="34" charset="0"/>
                <a:cs typeface="Calibri" panose="020F0502020204030204" pitchFamily="34" charset="0"/>
              </a:rPr>
              <a:t>​</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10</a:t>
            </a:fld>
            <a:endParaRPr lang="en-US"/>
          </a:p>
        </p:txBody>
      </p:sp>
    </p:spTree>
    <p:extLst>
      <p:ext uri="{BB962C8B-B14F-4D97-AF65-F5344CB8AC3E}">
        <p14:creationId xmlns:p14="http://schemas.microsoft.com/office/powerpoint/2010/main" val="185699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rPr>
              <a:t>Let’s look at the evolution in more detail:</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300" b="0" i="0" err="1">
                <a:solidFill>
                  <a:srgbClr val="333333"/>
                </a:solidFill>
                <a:effectLst/>
                <a:latin typeface="Calibri" panose="020F0502020204030204" pitchFamily="34" charset="0"/>
                <a:cs typeface="Calibri" panose="020F0502020204030204" pitchFamily="34" charset="0"/>
              </a:rPr>
              <a:t>GenAI</a:t>
            </a:r>
            <a:r>
              <a:rPr lang="en-US" sz="2300" b="0" i="0">
                <a:solidFill>
                  <a:srgbClr val="333333"/>
                </a:solidFill>
                <a:effectLst/>
                <a:latin typeface="Calibri" panose="020F0502020204030204" pitchFamily="34" charset="0"/>
                <a:cs typeface="Calibri" panose="020F0502020204030204" pitchFamily="34" charset="0"/>
              </a:rPr>
              <a:t> naturally evolved due to advances in Artificial intelligence and uses deep learning techniques to generate new cont</a:t>
            </a:r>
            <a:r>
              <a:rPr lang="en-US" sz="2300" kern="0">
                <a:solidFill>
                  <a:schemeClr val="accent2">
                    <a:lumMod val="50000"/>
                  </a:schemeClr>
                </a:solidFill>
                <a:latin typeface="Calibri" panose="020F0502020204030204" pitchFamily="34" charset="0"/>
                <a:cs typeface="Calibri" panose="020F0502020204030204" pitchFamily="34" charset="0"/>
              </a:rPr>
              <a:t>ent</a:t>
            </a:r>
            <a:endParaRPr lang="en-US" sz="2300" b="0" i="0">
              <a:solidFill>
                <a:srgbClr val="333333"/>
              </a:solidFill>
              <a:effectLst/>
              <a:latin typeface="Calibri" panose="020F0502020204030204" pitchFamily="34" charset="0"/>
              <a:cs typeface="Calibri" panose="020F0502020204030204" pitchFamily="34" charset="0"/>
            </a:endParaRPr>
          </a:p>
          <a:p>
            <a:r>
              <a:rPr lang="en-US" sz="2300" b="0" i="0">
                <a:solidFill>
                  <a:srgbClr val="333333"/>
                </a:solidFill>
                <a:effectLst/>
                <a:latin typeface="Calibri" panose="020F0502020204030204" pitchFamily="34" charset="0"/>
                <a:cs typeface="Calibri" panose="020F0502020204030204" pitchFamily="34" charset="0"/>
              </a:rPr>
              <a:t>2023 saw an </a:t>
            </a:r>
            <a:r>
              <a:rPr lang="en-US" sz="2300" b="1" i="0">
                <a:solidFill>
                  <a:srgbClr val="333333"/>
                </a:solidFill>
                <a:effectLst/>
                <a:latin typeface="Calibri" panose="020F0502020204030204" pitchFamily="34" charset="0"/>
                <a:cs typeface="Calibri" panose="020F0502020204030204" pitchFamily="34" charset="0"/>
              </a:rPr>
              <a:t>explosive growth </a:t>
            </a:r>
            <a:r>
              <a:rPr lang="en-US" sz="2300" b="0" i="0">
                <a:solidFill>
                  <a:srgbClr val="333333"/>
                </a:solidFill>
                <a:effectLst/>
                <a:latin typeface="Calibri" panose="020F0502020204030204" pitchFamily="34" charset="0"/>
                <a:cs typeface="Calibri" panose="020F0502020204030204" pitchFamily="34" charset="0"/>
              </a:rPr>
              <a:t>of </a:t>
            </a:r>
            <a:r>
              <a:rPr lang="en-US" sz="2300" b="0" i="0" err="1">
                <a:solidFill>
                  <a:srgbClr val="333333"/>
                </a:solidFill>
                <a:effectLst/>
                <a:latin typeface="Calibri" panose="020F0502020204030204" pitchFamily="34" charset="0"/>
                <a:cs typeface="Calibri" panose="020F0502020204030204" pitchFamily="34" charset="0"/>
              </a:rPr>
              <a:t>GenAI</a:t>
            </a:r>
            <a:r>
              <a:rPr lang="en-US" sz="2300" b="0" i="0">
                <a:solidFill>
                  <a:srgbClr val="333333"/>
                </a:solidFill>
                <a:effectLst/>
                <a:latin typeface="Calibri" panose="020F0502020204030204" pitchFamily="34" charset="0"/>
                <a:cs typeface="Calibri" panose="020F0502020204030204" pitchFamily="34" charset="0"/>
              </a:rPr>
              <a:t> tools.</a:t>
            </a:r>
            <a:endParaRPr lang="en-US" sz="2300" kern="0">
              <a:solidFill>
                <a:schemeClr val="accent2">
                  <a:lumMod val="50000"/>
                </a:schemeClr>
              </a:solidFill>
              <a:latin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3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revolutionary aspect of this is that technology for the first becomes a collaborative partner, contributing ideas and content. It’s like moving from having a tool to having a team member – one that doesn’t sleep, doesn’t get tired, and is brimming with information. </a:t>
            </a:r>
            <a:r>
              <a:rPr lang="en-US" sz="230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en-US" sz="23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endParaRPr lang="en-US" sz="2400" kern="0">
              <a:solidFill>
                <a:schemeClr val="accent2">
                  <a:lumMod val="50000"/>
                </a:schemeClr>
              </a:solidFill>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sz="2400" kern="0">
              <a:solidFill>
                <a:schemeClr val="accent2">
                  <a:lumMod val="50000"/>
                </a:schemeClr>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58237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300">
                <a:latin typeface="Calibri"/>
                <a:ea typeface="Calibri"/>
                <a:cs typeface="Calibri"/>
              </a:rPr>
              <a:t>Add </a:t>
            </a:r>
            <a:r>
              <a:rPr lang="en-US" sz="2300">
                <a:effectLst/>
                <a:latin typeface="Calibri"/>
                <a:ea typeface="Calibri"/>
                <a:cs typeface="Calibri"/>
              </a:rPr>
              <a:t>“</a:t>
            </a:r>
            <a:r>
              <a:rPr lang="en-US" sz="2300" err="1">
                <a:effectLst/>
                <a:latin typeface="Calibri"/>
                <a:ea typeface="Calibri"/>
                <a:cs typeface="Calibri"/>
              </a:rPr>
              <a:t>GenAI</a:t>
            </a:r>
            <a:r>
              <a:rPr lang="en-US" sz="2300">
                <a:effectLst/>
                <a:latin typeface="Calibri"/>
                <a:ea typeface="Calibri"/>
                <a:cs typeface="Calibri"/>
              </a:rPr>
              <a:t> could add the equivalent of $2.6 trillion to $4.4 trillion annually across the 63 business use cases we analyzed”</a:t>
            </a:r>
          </a:p>
          <a:p>
            <a:pPr rtl="0"/>
            <a:r>
              <a:rPr lang="en-US" sz="2300">
                <a:effectLst/>
                <a:latin typeface="Calibri" panose="020F0502020204030204" pitchFamily="34" charset="0"/>
                <a:cs typeface="Calibri" panose="020F0502020204030204" pitchFamily="34" charset="0"/>
              </a:rPr>
              <a:t>-McKinsey</a:t>
            </a:r>
          </a:p>
          <a:p>
            <a:r>
              <a:rPr lang="en-US" sz="2300">
                <a:latin typeface="Calibri"/>
                <a:ea typeface="Calibri"/>
                <a:cs typeface="Calibri"/>
              </a:rPr>
              <a:t>https://www.mckinsey.com/featured-insights/mckinsey-live/webinars/the-economic-potential-of-generative-ai-the-next-productivity-frontier</a:t>
            </a:r>
            <a:endParaRPr lang="en-SG" sz="2300">
              <a:latin typeface="Calibri"/>
              <a:ea typeface="Calibri"/>
              <a:cs typeface="Calibri"/>
            </a:endParaRPr>
          </a:p>
          <a:p>
            <a:r>
              <a:rPr lang="en-US"/>
              <a:t>Canada’s AI sector is a key job creator and driver of productivity, innovation, and economic growth.</a:t>
            </a:r>
          </a:p>
          <a:p>
            <a:r>
              <a:rPr lang="en-US"/>
              <a:t>Canada ranks first globally for year-over-year growth of women in AI (67 per cent growth in 2022-23 alone), first in the G7 for year-over-year growth of AI talent, and since 2019, has ranked first in the G7 for the number of AI-related papers published per capita.</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2655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nova Light"/>
              <a:buChar char="•"/>
            </a:pPr>
            <a:r>
              <a:rPr lang="en-US" sz="2300">
                <a:latin typeface="Calibri" panose="020F0502020204030204" pitchFamily="34" charset="0"/>
                <a:cs typeface="Calibri" panose="020F0502020204030204" pitchFamily="34" charset="0"/>
              </a:rPr>
              <a:t>This research is a good calibration of our clients and our own thinking . . .</a:t>
            </a:r>
          </a:p>
          <a:p>
            <a:pPr>
              <a:buFont typeface="Anova Light"/>
              <a:buChar char="•"/>
            </a:pPr>
            <a:r>
              <a:rPr lang="en-US" sz="2300">
                <a:latin typeface="Calibri" panose="020F0502020204030204" pitchFamily="34" charset="0"/>
                <a:cs typeface="Calibri" panose="020F0502020204030204" pitchFamily="34" charset="0"/>
              </a:rPr>
              <a:t>~ 2/3rd of Fortune 1000 leaders say that </a:t>
            </a:r>
            <a:r>
              <a:rPr lang="en-US" sz="2300" err="1">
                <a:latin typeface="Calibri" panose="020F0502020204030204" pitchFamily="34" charset="0"/>
                <a:cs typeface="Calibri" panose="020F0502020204030204" pitchFamily="34" charset="0"/>
              </a:rPr>
              <a:t>GenAI</a:t>
            </a:r>
            <a:r>
              <a:rPr lang="en-US" sz="2300">
                <a:latin typeface="Calibri" panose="020F0502020204030204" pitchFamily="34" charset="0"/>
                <a:cs typeface="Calibri" panose="020F0502020204030204" pitchFamily="34" charset="0"/>
              </a:rPr>
              <a:t> is a top priority</a:t>
            </a:r>
          </a:p>
          <a:p>
            <a:pPr>
              <a:buFont typeface="Anova Light"/>
              <a:buChar char="•"/>
            </a:pPr>
            <a:r>
              <a:rPr lang="en-US" sz="2300">
                <a:latin typeface="Calibri" panose="020F0502020204030204" pitchFamily="34" charset="0"/>
                <a:cs typeface="Calibri" panose="020F0502020204030204" pitchFamily="34" charset="0"/>
              </a:rPr>
              <a:t>~90% of them are willing to increase their </a:t>
            </a:r>
            <a:r>
              <a:rPr lang="en-US" sz="2300" err="1">
                <a:latin typeface="Calibri" panose="020F0502020204030204" pitchFamily="34" charset="0"/>
                <a:cs typeface="Calibri" panose="020F0502020204030204" pitchFamily="34" charset="0"/>
              </a:rPr>
              <a:t>GenAI</a:t>
            </a:r>
            <a:r>
              <a:rPr lang="en-US" sz="2300">
                <a:latin typeface="Calibri" panose="020F0502020204030204" pitchFamily="34" charset="0"/>
                <a:cs typeface="Calibri" panose="020F0502020204030204" pitchFamily="34" charset="0"/>
              </a:rPr>
              <a:t>/ AI project funding.</a:t>
            </a:r>
          </a:p>
          <a:p>
            <a:pPr>
              <a:buFont typeface="Anova Light"/>
              <a:buChar char="•"/>
            </a:pPr>
            <a:r>
              <a:rPr lang="en-US" sz="2300">
                <a:latin typeface="Calibri" panose="020F0502020204030204" pitchFamily="34" charset="0"/>
                <a:cs typeface="Calibri" panose="020F0502020204030204" pitchFamily="34" charset="0"/>
              </a:rPr>
              <a:t>In Canada, the Liberal government is setting aside $2.4 billion in its upcoming budget to build capacity in artificial intelligence, Prime Minister Justin Trudeau announced,</a:t>
            </a:r>
          </a:p>
          <a:p>
            <a:pPr>
              <a:buFont typeface="Anova Light"/>
              <a:buChar char="•"/>
            </a:pPr>
            <a:r>
              <a:rPr lang="en-US" sz="2300">
                <a:latin typeface="Calibri" panose="020F0502020204030204" pitchFamily="34" charset="0"/>
                <a:cs typeface="Calibri" panose="020F0502020204030204" pitchFamily="34" charset="0"/>
              </a:rPr>
              <a:t>The bulk of that — $2 billion — is going into a fund that will aim to provide access to computing capabilities and technical infrastructure.</a:t>
            </a:r>
          </a:p>
          <a:p>
            <a:pPr>
              <a:buNone/>
            </a:pPr>
            <a:r>
              <a:rPr lang="en-US" sz="2300">
                <a:latin typeface="Calibri" panose="020F0502020204030204" pitchFamily="34" charset="0"/>
                <a:cs typeface="Calibri" panose="020F0502020204030204" pitchFamily="34" charset="0"/>
              </a:rPr>
              <a:t>- The government plans to launch a $50-million AI safety institute to protect against what it calls "advanced or nefarious AI systems," and another $5.1 million will go toward an office of the AI and Data Commissioner to enforce the proposed Artificial Intelligence and Data Act.</a:t>
            </a:r>
          </a:p>
          <a:p>
            <a:pPr marL="0" indent="0">
              <a:lnSpc>
                <a:spcPct val="107000"/>
              </a:lnSpc>
              <a:spcAft>
                <a:spcPts val="800"/>
              </a:spcAft>
              <a:buNone/>
            </a:pPr>
            <a:endParaRPr lang="en-US" sz="1800">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13</a:t>
            </a:fld>
            <a:endParaRPr lang="en-US"/>
          </a:p>
        </p:txBody>
      </p:sp>
    </p:spTree>
    <p:extLst>
      <p:ext uri="{BB962C8B-B14F-4D97-AF65-F5344CB8AC3E}">
        <p14:creationId xmlns:p14="http://schemas.microsoft.com/office/powerpoint/2010/main" val="2210338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sz="2300">
                <a:latin typeface="Calibri"/>
                <a:ea typeface="Calibri"/>
                <a:cs typeface="Calibri"/>
              </a:rPr>
              <a:t>This is a quote from a global bank executive, one my leading </a:t>
            </a:r>
            <a:r>
              <a:rPr lang="en-US" sz="2300" err="1">
                <a:latin typeface="Calibri"/>
                <a:ea typeface="Calibri"/>
                <a:cs typeface="Calibri"/>
              </a:rPr>
              <a:t>clientss</a:t>
            </a:r>
            <a:r>
              <a:rPr lang="en-US" sz="2300">
                <a:latin typeface="Calibri"/>
                <a:ea typeface="Calibri"/>
                <a:cs typeface="Calibri"/>
              </a:rPr>
              <a:t> . . . clients are coming to us to learn about </a:t>
            </a:r>
            <a:r>
              <a:rPr lang="en-US" sz="2300" u="sng">
                <a:latin typeface="Calibri"/>
                <a:ea typeface="Calibri"/>
                <a:cs typeface="Calibri"/>
              </a:rPr>
              <a:t>making Gen AI impacts</a:t>
            </a:r>
            <a:r>
              <a:rPr lang="en-US" sz="2300">
                <a:latin typeface="Calibri"/>
                <a:ea typeface="Calibri"/>
                <a:cs typeface="Calibri"/>
              </a:rPr>
              <a:t> . . . </a:t>
            </a:r>
            <a:r>
              <a:rPr lang="en-US" sz="2300" u="sng">
                <a:latin typeface="Calibri"/>
                <a:ea typeface="Calibri"/>
                <a:cs typeface="Calibri"/>
              </a:rPr>
              <a:t>real</a:t>
            </a:r>
            <a:r>
              <a:rPr lang="en-US" sz="2300">
                <a:latin typeface="Calibri"/>
                <a:ea typeface="Calibri"/>
                <a:cs typeface="Calibri"/>
              </a:rPr>
              <a:t>.</a:t>
            </a:r>
          </a:p>
          <a:p>
            <a:pPr marL="342900" indent="-342900"/>
            <a:r>
              <a:rPr lang="en-US" sz="2300">
                <a:latin typeface="Calibri"/>
                <a:ea typeface="Calibri"/>
                <a:cs typeface="Calibri"/>
              </a:rPr>
              <a:t>What are they mostly investing on?</a:t>
            </a:r>
          </a:p>
          <a:p>
            <a:r>
              <a:rPr lang="en-US"/>
              <a:t>CANADA INFO FOR BACKGROUND</a:t>
            </a:r>
            <a:br>
              <a:rPr lang="en-US"/>
            </a:br>
            <a:br>
              <a:rPr lang="en-US"/>
            </a:br>
            <a:r>
              <a:rPr lang="en-US"/>
              <a:t>--- 83% of all surveyed organizations expect to use AI-powered solutions across their organization by 2028. Among these organizations, </a:t>
            </a:r>
            <a:br>
              <a:rPr lang="en-US"/>
            </a:br>
            <a:r>
              <a:rPr lang="en-US"/>
              <a:t>--- 82% of employers expect their Sales and Marketing department to be the greatest beneficiary of AI solutions, which is the highest in this study, </a:t>
            </a:r>
            <a:br>
              <a:rPr lang="en-US"/>
            </a:br>
            <a:r>
              <a:rPr lang="en-US"/>
              <a:t>--- followed by the Finance department (80%) and the Information Technology (IT) department (78%)</a:t>
            </a:r>
            <a:br>
              <a:rPr lang="en-US"/>
            </a:br>
            <a:r>
              <a:rPr lang="en-US"/>
              <a:t>--- 55% of employers expect enhanced communication to be the top benefit of AI, in comparison to task automation and enhancing creativity.</a:t>
            </a:r>
            <a:br>
              <a:rPr lang="en-US"/>
            </a:br>
            <a:r>
              <a:rPr lang="en-US"/>
              <a:t>--- A largely positive outlook on the impact of generative AI has resulted in 86% of employers and 74% of employees stating that they will “somewhat” or “extensively” use generative AI in their organizations in the next five years. </a:t>
            </a:r>
            <a:endParaRPr lang="en-US" sz="2300">
              <a:latin typeface="Calibri"/>
              <a:ea typeface="Calibri"/>
              <a:cs typeface="Calibri"/>
            </a:endParaRPr>
          </a:p>
          <a:p>
            <a:pPr marL="0" indent="0">
              <a:buNone/>
            </a:pPr>
            <a:endParaRPr lang="en-US" sz="2400">
              <a:latin typeface="Calibri"/>
              <a:ea typeface="Calibri"/>
              <a:cs typeface="Calibri"/>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sz="2400">
              <a:latin typeface="Calibri" panose="020F0502020204030204" pitchFamily="34" charset="0"/>
              <a:ea typeface="Calibri"/>
              <a:cs typeface="Calibri" panose="020F0502020204030204" pitchFamily="34" charset="0"/>
            </a:endParaRP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a:ea typeface="Calibri"/>
              <a:cs typeface="Calibri"/>
            </a:endParaRPr>
          </a:p>
          <a:p>
            <a:pPr marL="0" indent="0">
              <a:buNone/>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14</a:t>
            </a:fld>
            <a:endParaRPr lang="en-US"/>
          </a:p>
        </p:txBody>
      </p:sp>
    </p:spTree>
    <p:extLst>
      <p:ext uri="{BB962C8B-B14F-4D97-AF65-F5344CB8AC3E}">
        <p14:creationId xmlns:p14="http://schemas.microsoft.com/office/powerpoint/2010/main" val="831714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300">
                <a:effectLst/>
                <a:latin typeface="Calibri"/>
                <a:ea typeface="Calibri" panose="020F0502020204030204" pitchFamily="34" charset="0"/>
                <a:cs typeface="Calibri"/>
              </a:rPr>
              <a:t>Now to </a:t>
            </a:r>
            <a:r>
              <a:rPr lang="en-US" sz="2300">
                <a:latin typeface="Calibri"/>
                <a:ea typeface="Calibri" panose="020F0502020204030204" pitchFamily="34" charset="0"/>
                <a:cs typeface="Calibri"/>
              </a:rPr>
              <a:t>discuss about getting the program </a:t>
            </a:r>
            <a:r>
              <a:rPr lang="en-US" sz="2300">
                <a:effectLst/>
                <a:latin typeface="Calibri"/>
                <a:ea typeface="Calibri" panose="020F0502020204030204" pitchFamily="34" charset="0"/>
                <a:cs typeface="Calibri"/>
              </a:rPr>
              <a:t>into action.</a:t>
            </a:r>
          </a:p>
          <a:p>
            <a:pPr>
              <a:defRPr/>
            </a:pPr>
            <a:r>
              <a:rPr lang="en-US" sz="2300">
                <a:effectLst/>
                <a:latin typeface="Calibri"/>
                <a:ea typeface="Calibri" panose="020F0502020204030204" pitchFamily="34" charset="0"/>
                <a:cs typeface="Calibri"/>
              </a:rPr>
              <a:t>I would like to leave you with some use cases/best practices to get you thinking out of the box and how Gen AI provides endless possibilities for your businesses to be more productive, resilient and agile.</a:t>
            </a:r>
            <a:r>
              <a:rPr lang="en-US" sz="2300">
                <a:latin typeface="Calibri"/>
                <a:ea typeface="Calibri" panose="020F0502020204030204" pitchFamily="34" charset="0"/>
                <a:cs typeface="Calibri"/>
              </a:rPr>
              <a:t> </a:t>
            </a:r>
            <a:endParaRPr lang="en-US" sz="2300">
              <a:effectLst/>
              <a:latin typeface="Calibri" panose="020F0502020204030204" pitchFamily="34" charset="0"/>
              <a:ea typeface="Calibri" panose="020F0502020204030204" pitchFamily="34" charset="0"/>
              <a:cs typeface="Calibri"/>
            </a:endParaRPr>
          </a:p>
          <a:p>
            <a:pPr marL="0" marR="0" lvl="0" indent="0" algn="l" defTabSz="1828800" rtl="0" eaLnBrk="1" fontAlgn="auto" latinLnBrk="0" hangingPunct="1">
              <a:lnSpc>
                <a:spcPct val="100000"/>
              </a:lnSpc>
              <a:spcBef>
                <a:spcPts val="0"/>
              </a:spcBef>
              <a:spcAft>
                <a:spcPts val="0"/>
              </a:spcAft>
              <a:buClr>
                <a:schemeClr val="accent5"/>
              </a:buClr>
              <a:buSzTx/>
              <a:buNone/>
              <a:tabLst/>
              <a:defRPr/>
            </a:pPr>
            <a:endParaRPr lang="en-US" sz="26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15</a:t>
            </a:fld>
            <a:endParaRPr lang="en-US"/>
          </a:p>
        </p:txBody>
      </p:sp>
    </p:spTree>
    <p:extLst>
      <p:ext uri="{BB962C8B-B14F-4D97-AF65-F5344CB8AC3E}">
        <p14:creationId xmlns:p14="http://schemas.microsoft.com/office/powerpoint/2010/main" val="215400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600">
                <a:latin typeface="Calibri" panose="020F0502020204030204" pitchFamily="34" charset="0"/>
                <a:cs typeface="Calibri" panose="020F0502020204030204" pitchFamily="34" charset="0"/>
              </a:rPr>
              <a:t>Here are some examples of business use cases our customers are currently working on.</a:t>
            </a:r>
          </a:p>
          <a:p>
            <a:pPr rtl="0"/>
            <a:r>
              <a:rPr lang="en-US" sz="2600">
                <a:latin typeface="Calibri" panose="020F0502020204030204" pitchFamily="34" charset="0"/>
                <a:cs typeface="Calibri" panose="020F0502020204030204" pitchFamily="34" charset="0"/>
              </a:rPr>
              <a:t>As you can see it covers a broad range of industries and gen AI usage.</a:t>
            </a:r>
          </a:p>
          <a:p>
            <a:pPr marL="0" indent="0" rtl="0">
              <a:buNone/>
            </a:pPr>
            <a:r>
              <a:rPr lang="en-US" sz="2600" i="1">
                <a:latin typeface="Calibri" panose="020F0502020204030204" pitchFamily="34" charset="0"/>
                <a:cs typeface="Calibri" panose="020F0502020204030204" pitchFamily="34" charset="0"/>
              </a:rPr>
              <a:t>[Closing use case]</a:t>
            </a:r>
          </a:p>
          <a:p>
            <a:pPr marL="342900" marR="0" lvl="0" indent="-342900">
              <a:lnSpc>
                <a:spcPct val="107000"/>
              </a:lnSpc>
              <a:spcBef>
                <a:spcPts val="0"/>
              </a:spcBef>
              <a:spcAft>
                <a:spcPts val="0"/>
              </a:spcAft>
            </a:pPr>
            <a:r>
              <a:rPr lang="en-US" sz="2600" b="0">
                <a:effectLst/>
                <a:latin typeface="Calibri" panose="020F0502020204030204" pitchFamily="34" charset="0"/>
                <a:ea typeface="Calibri" panose="020F0502020204030204" pitchFamily="34" charset="0"/>
                <a:cs typeface="Arial" panose="020B0604020202020204" pitchFamily="34" charset="0"/>
              </a:rPr>
              <a:t>Across the globe . . .leading companies are doing this today . . . in production . . . </a:t>
            </a:r>
            <a:r>
              <a:rPr lang="en-US" sz="2600" b="0" u="sng">
                <a:effectLst/>
                <a:latin typeface="Calibri" panose="020F0502020204030204" pitchFamily="34" charset="0"/>
                <a:ea typeface="Calibri" panose="020F0502020204030204" pitchFamily="34" charset="0"/>
                <a:cs typeface="Arial" panose="020B0604020202020204" pitchFamily="34" charset="0"/>
              </a:rPr>
              <a:t>at scale.</a:t>
            </a:r>
            <a:endParaRPr lang="en-US" sz="2600" b="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pPr>
            <a:r>
              <a:rPr lang="en-US" sz="2600" b="0">
                <a:effectLst/>
                <a:latin typeface="Calibri" panose="020F0502020204030204" pitchFamily="34" charset="0"/>
                <a:ea typeface="Calibri" panose="020F0502020204030204" pitchFamily="34" charset="0"/>
                <a:cs typeface="Arial" panose="020B0604020202020204" pitchFamily="34" charset="0"/>
              </a:rPr>
              <a:t>I’ll leave you with an example . . .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600" b="0" i="1">
                <a:latin typeface="Calibri" panose="020F0502020204030204" pitchFamily="34" charset="0"/>
                <a:cs typeface="Calibri" panose="020F0502020204030204" pitchFamily="34" charset="0"/>
              </a:rPr>
              <a:t>&gt;&gt;Click - GP example&lt;&lt;</a:t>
            </a:r>
          </a:p>
          <a:p>
            <a:pPr marL="0" indent="0" rtl="0">
              <a:buNone/>
            </a:pPr>
            <a:endParaRPr lang="en-US" sz="2600">
              <a:latin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16</a:t>
            </a:fld>
            <a:endParaRPr lang="en-US"/>
          </a:p>
        </p:txBody>
      </p:sp>
    </p:spTree>
    <p:extLst>
      <p:ext uri="{BB962C8B-B14F-4D97-AF65-F5344CB8AC3E}">
        <p14:creationId xmlns:p14="http://schemas.microsoft.com/office/powerpoint/2010/main" val="30930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600">
                <a:solidFill>
                  <a:schemeClr val="accent6"/>
                </a:solidFill>
                <a:latin typeface="Calibri" panose="020F0502020204030204" pitchFamily="34" charset="0"/>
                <a:cs typeface="Calibri" panose="020F0502020204030204" pitchFamily="34" charset="0"/>
              </a:rPr>
              <a:t>SAS Viya enables the orchestration of LLMs usage, integration with decisioning workflows, machine learning and data protection capabilities.</a:t>
            </a:r>
          </a:p>
          <a:p>
            <a:pPr marL="0" indent="0">
              <a:buNone/>
            </a:pPr>
            <a:endParaRPr lang="en-US" sz="2400" b="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17</a:t>
            </a:fld>
            <a:endParaRPr lang="en-US"/>
          </a:p>
        </p:txBody>
      </p:sp>
    </p:spTree>
    <p:extLst>
      <p:ext uri="{BB962C8B-B14F-4D97-AF65-F5344CB8AC3E}">
        <p14:creationId xmlns:p14="http://schemas.microsoft.com/office/powerpoint/2010/main" val="245076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300">
                <a:latin typeface="Calibri" panose="020F0502020204030204" pitchFamily="34" charset="0"/>
                <a:cs typeface="Calibri" panose="020F0502020204030204" pitchFamily="34" charset="0"/>
              </a:rPr>
              <a:t>Here are some examples of business use cases our customers are currently working on.</a:t>
            </a:r>
          </a:p>
          <a:p>
            <a:pPr rtl="0"/>
            <a:r>
              <a:rPr lang="en-US" sz="2300">
                <a:latin typeface="Calibri" panose="020F0502020204030204" pitchFamily="34" charset="0"/>
                <a:cs typeface="Calibri" panose="020F0502020204030204" pitchFamily="34" charset="0"/>
              </a:rPr>
              <a:t>As you can see it covers a broad range of industries and </a:t>
            </a:r>
            <a:r>
              <a:rPr lang="en-US" sz="2300" err="1">
                <a:latin typeface="Calibri" panose="020F0502020204030204" pitchFamily="34" charset="0"/>
                <a:cs typeface="Calibri" panose="020F0502020204030204" pitchFamily="34" charset="0"/>
              </a:rPr>
              <a:t>genAI</a:t>
            </a:r>
            <a:r>
              <a:rPr lang="en-US" sz="2300">
                <a:latin typeface="Calibri" panose="020F0502020204030204" pitchFamily="34" charset="0"/>
                <a:cs typeface="Calibri" panose="020F0502020204030204" pitchFamily="34" charset="0"/>
              </a:rPr>
              <a:t> usage.</a:t>
            </a:r>
          </a:p>
          <a:p>
            <a:pPr marL="342900" marR="0" lvl="0" indent="-342900">
              <a:lnSpc>
                <a:spcPct val="107000"/>
              </a:lnSpc>
              <a:spcBef>
                <a:spcPts val="0"/>
              </a:spcBef>
              <a:spcAft>
                <a:spcPts val="0"/>
              </a:spcAft>
            </a:pPr>
            <a:r>
              <a:rPr lang="en-US" sz="2300" b="0">
                <a:effectLst/>
                <a:latin typeface="Calibri" panose="020F0502020204030204" pitchFamily="34" charset="0"/>
                <a:ea typeface="Calibri" panose="020F0502020204030204" pitchFamily="34" charset="0"/>
                <a:cs typeface="Arial" panose="020B0604020202020204" pitchFamily="34" charset="0"/>
              </a:rPr>
              <a:t>Across the globe . . .leading companies are doing this today . . . in production . . . </a:t>
            </a:r>
            <a:r>
              <a:rPr lang="en-US" sz="2300" b="0" u="sng">
                <a:effectLst/>
                <a:latin typeface="Calibri" panose="020F0502020204030204" pitchFamily="34" charset="0"/>
                <a:ea typeface="Calibri" panose="020F0502020204030204" pitchFamily="34" charset="0"/>
                <a:cs typeface="Arial" panose="020B0604020202020204" pitchFamily="34" charset="0"/>
              </a:rPr>
              <a:t>at scale.</a:t>
            </a:r>
          </a:p>
          <a:p>
            <a:pPr marL="0" marR="0" lvl="0" indent="0" algn="l" defTabSz="1828800" rtl="0" eaLnBrk="1" fontAlgn="auto" latinLnBrk="0" hangingPunct="1">
              <a:lnSpc>
                <a:spcPct val="107000"/>
              </a:lnSpc>
              <a:spcBef>
                <a:spcPts val="0"/>
              </a:spcBef>
              <a:spcAft>
                <a:spcPts val="0"/>
              </a:spcAft>
              <a:buClr>
                <a:schemeClr val="accent5"/>
              </a:buClr>
              <a:buSzTx/>
              <a:buFont typeface="Anova Light" panose="020B0403020203020204" pitchFamily="34" charset="0"/>
              <a:buNone/>
              <a:tabLst/>
              <a:defRPr/>
            </a:pPr>
            <a:r>
              <a:rPr lang="en-US" sz="2300" b="0" i="1">
                <a:latin typeface="Calibri" panose="020F0502020204030204" pitchFamily="34" charset="0"/>
                <a:cs typeface="Calibri" panose="020F0502020204030204" pitchFamily="34" charset="0"/>
              </a:rPr>
              <a:t>&gt;&gt;Click&lt;&lt;</a:t>
            </a:r>
            <a:endParaRPr lang="en-US" sz="2300" b="0">
              <a:effectLst/>
              <a:latin typeface="Calibri" panose="020F0502020204030204" pitchFamily="34" charset="0"/>
              <a:ea typeface="Calibri" panose="020F0502020204030204" pitchFamily="34" charset="0"/>
              <a:cs typeface="Arial" panose="020B0604020202020204" pitchFamily="34" charset="0"/>
            </a:endParaRPr>
          </a:p>
          <a:p>
            <a:pPr marL="0" indent="0" rtl="0">
              <a:buNone/>
            </a:pPr>
            <a:endParaRPr lang="en-US" sz="2600">
              <a:latin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18</a:t>
            </a:fld>
            <a:endParaRPr lang="en-US"/>
          </a:p>
        </p:txBody>
      </p:sp>
    </p:spTree>
    <p:extLst>
      <p:ext uri="{BB962C8B-B14F-4D97-AF65-F5344CB8AC3E}">
        <p14:creationId xmlns:p14="http://schemas.microsoft.com/office/powerpoint/2010/main" val="423863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b="0">
                <a:effectLst/>
                <a:latin typeface="Calibri" panose="020F0502020204030204" pitchFamily="34" charset="0"/>
                <a:ea typeface="Calibri" panose="020F0502020204030204" pitchFamily="34" charset="0"/>
                <a:cs typeface="Arial" panose="020B0604020202020204" pitchFamily="34" charset="0"/>
              </a:rPr>
              <a:t>One example is with AI Assistants</a:t>
            </a:r>
          </a:p>
          <a:p>
            <a:pPr marL="0" indent="0" rtl="0">
              <a:buNone/>
            </a:pPr>
            <a:endParaRPr lang="en-US" sz="2600">
              <a:latin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19</a:t>
            </a:fld>
            <a:endParaRPr lang="en-US"/>
          </a:p>
        </p:txBody>
      </p:sp>
    </p:spTree>
    <p:extLst>
      <p:ext uri="{BB962C8B-B14F-4D97-AF65-F5344CB8AC3E}">
        <p14:creationId xmlns:p14="http://schemas.microsoft.com/office/powerpoint/2010/main" val="51102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Today, we’re going to explore Generative AI, technology that's shaping the future in unimaginable ways. </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Since Nov 2022 when </a:t>
            </a:r>
            <a:r>
              <a:rPr lang="en-US" sz="230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ChatGpt</a:t>
            </a:r>
            <a:r>
              <a:rPr lang="en-US" sz="23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first was publicly made available, things have evolved at an incredible pace and so many things have changed. </a:t>
            </a:r>
          </a:p>
          <a:p>
            <a:pPr>
              <a:buNone/>
            </a:pPr>
            <a:endParaRPr lang="en-US" sz="2800">
              <a:latin typeface="Calibri" panose="020F0502020204030204" pitchFamily="34" charset="0"/>
              <a:cs typeface="Calibri" panose="020F0502020204030204" pitchFamily="34" charset="0"/>
            </a:endParaRPr>
          </a:p>
          <a:p>
            <a:endParaRPr lang="en-US" sz="26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a:t>
            </a:fld>
            <a:endParaRPr lang="en-US"/>
          </a:p>
        </p:txBody>
      </p:sp>
    </p:spTree>
    <p:extLst>
      <p:ext uri="{BB962C8B-B14F-4D97-AF65-F5344CB8AC3E}">
        <p14:creationId xmlns:p14="http://schemas.microsoft.com/office/powerpoint/2010/main" val="3147961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latin typeface="Calibri"/>
                <a:ea typeface="Calibri"/>
                <a:cs typeface="Calibri"/>
              </a:rPr>
              <a:t>Recently, my organization worked with a large CPG company to address an inventory problem. </a:t>
            </a:r>
          </a:p>
          <a:p>
            <a:r>
              <a:rPr lang="en-US" sz="2800">
                <a:latin typeface="Calibri"/>
                <a:ea typeface="Calibri"/>
                <a:cs typeface="Calibri"/>
              </a:rPr>
              <a:t>They own several physical warehouses to store items.</a:t>
            </a:r>
          </a:p>
          <a:p>
            <a:r>
              <a:rPr lang="en-US" sz="2800">
                <a:latin typeface="Calibri"/>
                <a:ea typeface="Calibri"/>
                <a:cs typeface="Calibri"/>
              </a:rPr>
              <a:t>Fast-moving items need to be stored in their production lines.</a:t>
            </a:r>
            <a:endParaRPr lang="en-US" sz="2800"/>
          </a:p>
          <a:p>
            <a:pPr marL="0" indent="0">
              <a:buNone/>
            </a:pPr>
            <a:r>
              <a:rPr lang="en-US" sz="2800">
                <a:latin typeface="Calibri"/>
                <a:ea typeface="Calibri"/>
                <a:cs typeface="Calibri"/>
              </a:rPr>
              <a:t>&lt;click&gt;</a:t>
            </a:r>
          </a:p>
          <a:p>
            <a:r>
              <a:rPr lang="en-US" sz="2800">
                <a:latin typeface="Calibri"/>
                <a:ea typeface="Calibri"/>
                <a:cs typeface="Calibri"/>
              </a:rPr>
              <a:t> Imagine a truck driver arriving in the morning delivering new inventory and needing to know where to go. </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20</a:t>
            </a:fld>
            <a:endParaRPr lang="en-US"/>
          </a:p>
        </p:txBody>
      </p:sp>
    </p:spTree>
    <p:extLst>
      <p:ext uri="{BB962C8B-B14F-4D97-AF65-F5344CB8AC3E}">
        <p14:creationId xmlns:p14="http://schemas.microsoft.com/office/powerpoint/2010/main" val="3613999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nova Light,Sans-Serif" panose="020B0403020203020204" pitchFamily="34" charset="0"/>
            </a:pPr>
            <a:r>
              <a:rPr lang="en-US" sz="2800">
                <a:latin typeface="Calibri"/>
                <a:ea typeface="Calibri"/>
                <a:cs typeface="Calibri"/>
              </a:rPr>
              <a:t>We managed to combine LLM with our platform to provide an optimal answer on the fly.</a:t>
            </a:r>
          </a:p>
          <a:p>
            <a:pPr>
              <a:buFont typeface="Anova Light,Sans-Serif" panose="020B0403020203020204" pitchFamily="34" charset="0"/>
            </a:pPr>
            <a:r>
              <a:rPr lang="en-US" sz="2800">
                <a:latin typeface="Calibri"/>
                <a:ea typeface="Calibri"/>
                <a:cs typeface="Calibri"/>
              </a:rPr>
              <a:t>Taking all kinds of constraints into account.</a:t>
            </a:r>
          </a:p>
          <a:p>
            <a:r>
              <a:rPr lang="en-US" sz="2800">
                <a:latin typeface="Calibri"/>
                <a:ea typeface="Calibri"/>
                <a:cs typeface="Calibri"/>
              </a:rPr>
              <a:t>This new assistant allows non-expert users to interact with complex algorithms using natural language.</a:t>
            </a:r>
          </a:p>
          <a:p>
            <a:r>
              <a:rPr lang="en-US" sz="2800">
                <a:latin typeface="Calibri"/>
                <a:ea typeface="Calibri"/>
                <a:cs typeface="Calibri"/>
              </a:rPr>
              <a:t>A completely new way to bring analytics to the masses.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458390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rtl="0">
              <a:buFont typeface="Arial" panose="020B0604020202020204" pitchFamily="34" charset="0"/>
              <a:buChar char="•"/>
            </a:pPr>
            <a:r>
              <a:rPr lang="en-US" sz="2300">
                <a:latin typeface="Calibri" panose="020F0502020204030204" pitchFamily="34" charset="0"/>
                <a:cs typeface="Calibri" panose="020F0502020204030204" pitchFamily="34" charset="0"/>
              </a:rPr>
              <a:t>Another </a:t>
            </a:r>
            <a:r>
              <a:rPr lang="en-US" sz="2300" err="1">
                <a:latin typeface="Calibri" panose="020F0502020204030204" pitchFamily="34" charset="0"/>
                <a:cs typeface="Calibri" panose="020F0502020204030204" pitchFamily="34" charset="0"/>
              </a:rPr>
              <a:t>GenAI</a:t>
            </a:r>
            <a:r>
              <a:rPr lang="en-US" sz="2300">
                <a:latin typeface="Calibri" panose="020F0502020204030204" pitchFamily="34" charset="0"/>
                <a:cs typeface="Calibri" panose="020F0502020204030204" pitchFamily="34" charset="0"/>
              </a:rPr>
              <a:t> opportunity I’d like to dig into is synthetic data generation . . .</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22</a:t>
            </a:fld>
            <a:endParaRPr lang="en-US"/>
          </a:p>
        </p:txBody>
      </p:sp>
    </p:spTree>
    <p:extLst>
      <p:ext uri="{BB962C8B-B14F-4D97-AF65-F5344CB8AC3E}">
        <p14:creationId xmlns:p14="http://schemas.microsoft.com/office/powerpoint/2010/main" val="1518855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2000" b="0" i="0" u="none" strike="noStrike">
                <a:solidFill>
                  <a:srgbClr val="000000"/>
                </a:solidFill>
                <a:effectLst/>
                <a:latin typeface="Calibri" panose="020F0502020204030204" pitchFamily="34" charset="0"/>
                <a:cs typeface="Calibri" panose="020F0502020204030204" pitchFamily="34" charset="0"/>
              </a:rPr>
              <a:t>AI follows a very repeatable lifecycle: Management of data, model development,, deploy your insights….</a:t>
            </a:r>
            <a:endParaRPr lang="en-US" sz="2000" b="0" i="0">
              <a:solidFill>
                <a:srgbClr val="444444"/>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US" sz="2000" b="0" i="0" u="sng">
                <a:solidFill>
                  <a:srgbClr val="000000"/>
                </a:solidFill>
                <a:effectLst/>
                <a:latin typeface="Calibri" panose="020F0502020204030204" pitchFamily="34" charset="0"/>
                <a:cs typeface="Calibri" panose="020F0502020204030204" pitchFamily="34" charset="0"/>
              </a:rPr>
              <a:t>This</a:t>
            </a:r>
            <a:r>
              <a:rPr lang="en-US" sz="2000" b="0" i="0" u="none" strike="noStrike">
                <a:solidFill>
                  <a:srgbClr val="000000"/>
                </a:solidFill>
                <a:effectLst/>
                <a:latin typeface="Calibri" panose="020F0502020204030204" pitchFamily="34" charset="0"/>
                <a:cs typeface="Calibri" panose="020F0502020204030204" pitchFamily="34" charset="0"/>
              </a:rPr>
              <a:t> is the environment in which you are competing. </a:t>
            </a:r>
          </a:p>
          <a:p>
            <a:pPr algn="l" rtl="0" fontAlgn="base">
              <a:buFont typeface="Arial" panose="020B0604020202020204" pitchFamily="34" charset="0"/>
              <a:buChar char="•"/>
            </a:pPr>
            <a:r>
              <a:rPr lang="en-US" sz="2000" b="0" i="0" u="none" strike="noStrike">
                <a:solidFill>
                  <a:srgbClr val="000000"/>
                </a:solidFill>
                <a:effectLst/>
                <a:latin typeface="Calibri" panose="020F0502020204030204" pitchFamily="34" charset="0"/>
                <a:cs typeface="Calibri" panose="020F0502020204030204" pitchFamily="34" charset="0"/>
              </a:rPr>
              <a:t>If you’re learning faster than your competitors in this environment, … you’re winning. </a:t>
            </a:r>
          </a:p>
          <a:p>
            <a:pPr algn="l" rtl="0" fontAlgn="base">
              <a:buFont typeface="Arial" panose="020B0604020202020204" pitchFamily="34" charset="0"/>
              <a:buChar char="•"/>
            </a:pPr>
            <a:r>
              <a:rPr lang="en-US"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Synthetic Data can bring advantage that span across the entire ALC.</a:t>
            </a:r>
            <a:endParaRPr lang="en-US" sz="20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effectLst/>
                <a:latin typeface="Calibri" panose="020F0502020204030204" pitchFamily="34" charset="0"/>
                <a:ea typeface="Calibri" panose="020F0502020204030204" pitchFamily="34" charset="0"/>
                <a:cs typeface="Calibri" panose="020F0502020204030204" pitchFamily="34" charset="0"/>
              </a:rPr>
              <a:t>Think of Synthetic Data as made-up data … generated by algorithms rather than collected from the real world. It just has similar characteristics of real-world data.</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effectLst/>
                <a:latin typeface="Calibri" panose="020F0502020204030204" pitchFamily="34" charset="0"/>
                <a:ea typeface="Calibri" panose="020F0502020204030204" pitchFamily="34" charset="0"/>
                <a:cs typeface="Calibri" panose="020F0502020204030204" pitchFamily="34" charset="0"/>
              </a:rPr>
              <a:t>This artificial data is used because sometimes real-world data is not good enough, because it might have bias, or there isn’t enough of it. </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effectLst/>
                <a:latin typeface="Calibri" panose="020F0502020204030204" pitchFamily="34" charset="0"/>
                <a:ea typeface="Calibri" panose="020F0502020204030204" pitchFamily="34" charset="0"/>
                <a:cs typeface="Calibri" panose="020F0502020204030204" pitchFamily="34" charset="0"/>
              </a:rPr>
              <a:t>Synthetic data can be used to address these issues, and because synthetic data is … of course … synthetic, there’s no risk to data privacy.   </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So synthetic data is also used to enable privacy preservation, bias mitigation, rare events augmentation.</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endParaRPr lang="en-US" sz="200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fld id="{10510070-5221-48F7-B8BA-BBC7327133AC}" type="slidenum">
              <a:rPr lang="en-US" smtClean="0"/>
              <a:t>23</a:t>
            </a:fld>
            <a:endParaRPr lang="en-US"/>
          </a:p>
        </p:txBody>
      </p:sp>
    </p:spTree>
    <p:extLst>
      <p:ext uri="{BB962C8B-B14F-4D97-AF65-F5344CB8AC3E}">
        <p14:creationId xmlns:p14="http://schemas.microsoft.com/office/powerpoint/2010/main" val="2350266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a:latin typeface="Calibri" panose="020F0502020204030204" pitchFamily="34" charset="0"/>
                <a:cs typeface="Calibri" panose="020F0502020204030204" pitchFamily="34" charset="0"/>
              </a:rPr>
              <a:t>Specifically, there are a few use cases where synthetic data are being experimented the most at the moment.</a:t>
            </a:r>
          </a:p>
          <a:p>
            <a:r>
              <a:rPr lang="en-US" sz="2300">
                <a:latin typeface="Calibri" panose="020F0502020204030204" pitchFamily="34" charset="0"/>
                <a:cs typeface="Calibri" panose="020F0502020204030204" pitchFamily="34" charset="0"/>
              </a:rPr>
              <a:t>When it. comes to health car, drug discovery and development is a big one.</a:t>
            </a:r>
            <a:endPar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this technology is available only for heavy coders. There are libraries and tools that allow you to generate synthetic data, but it is not a technology easily accessible by low-coders. At SAS we are working toward making this technology more accessible to everyone. </a:t>
            </a:r>
            <a:endParaRPr lang="en-US" sz="23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24</a:t>
            </a:fld>
            <a:endParaRPr lang="en-US"/>
          </a:p>
        </p:txBody>
      </p:sp>
    </p:spTree>
    <p:extLst>
      <p:ext uri="{BB962C8B-B14F-4D97-AF65-F5344CB8AC3E}">
        <p14:creationId xmlns:p14="http://schemas.microsoft.com/office/powerpoint/2010/main" val="2730029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Another example I can share is one with Georgia-Pacific, … a leading pulp and paper manufacturer, … </a:t>
            </a:r>
          </a:p>
          <a:p>
            <a:pPr marL="342900" indent="-342900"/>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GP works with my organization for their AI manufacturing capabilities.</a:t>
            </a:r>
          </a:p>
          <a:p>
            <a:pPr marL="342900" marR="0" lvl="0" indent="-342900" fontAlgn="base">
              <a:lnSpc>
                <a:spcPct val="107000"/>
              </a:lnSpc>
              <a:spcBef>
                <a:spcPts val="0"/>
              </a:spcBef>
              <a:spcAft>
                <a:spcPts val="0"/>
              </a:spcAft>
            </a:pPr>
            <a:r>
              <a:rPr lang="en-US" sz="24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first . . .  their objective was to figure out equipment failure. </a:t>
            </a:r>
          </a:p>
          <a:p>
            <a:pPr marL="342900" marR="0" lvl="0" indent="-342900" fontAlgn="base">
              <a:lnSpc>
                <a:spcPct val="107000"/>
              </a:lnSpc>
              <a:spcBef>
                <a:spcPts val="0"/>
              </a:spcBef>
              <a:spcAft>
                <a:spcPts val="0"/>
              </a:spcAft>
            </a:pPr>
            <a:r>
              <a:rPr lang="en-US" sz="24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was a success.</a:t>
            </a:r>
          </a:p>
          <a:p>
            <a:pPr marL="342900" marR="0" lvl="0" indent="-342900" fontAlgn="base">
              <a:lnSpc>
                <a:spcPct val="107000"/>
              </a:lnSpc>
              <a:spcBef>
                <a:spcPts val="0"/>
              </a:spcBef>
              <a:spcAft>
                <a:spcPts val="0"/>
              </a:spcAft>
            </a:pPr>
            <a:r>
              <a:rPr lang="en-US" sz="24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Today . . . GP has expanded beyond equipment failure to combine the power of Gen AI with corrective action models to optimize their production environment. </a:t>
            </a:r>
          </a:p>
          <a:p>
            <a:pPr marL="342900" marR="0" lvl="0" indent="-342900" algn="l" defTabSz="1828800" rtl="0" eaLnBrk="1" fontAlgn="base" latinLnBrk="0" hangingPunct="1">
              <a:lnSpc>
                <a:spcPct val="107000"/>
              </a:lnSpc>
              <a:spcBef>
                <a:spcPts val="0"/>
              </a:spcBef>
              <a:spcAft>
                <a:spcPts val="0"/>
              </a:spcAft>
              <a:buClr>
                <a:schemeClr val="accent5"/>
              </a:buClr>
              <a:buSzTx/>
              <a:buFont typeface="Anova Light" panose="020B0403020203020204" pitchFamily="34" charset="0"/>
              <a:buChar char="•"/>
              <a:tabLst/>
              <a:defRPr/>
            </a:pPr>
            <a:r>
              <a:rPr lang="en-US" sz="24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has created a </a:t>
            </a:r>
            <a:r>
              <a:rPr lang="en-US" sz="2400" i="0" u="sng">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whole new </a:t>
            </a:r>
            <a:r>
              <a:rPr lang="en-US" sz="24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value chain helping them innovate faster than ever.</a:t>
            </a:r>
          </a:p>
          <a:p>
            <a:pPr marL="0" marR="0" lvl="0" indent="0" fontAlgn="base">
              <a:lnSpc>
                <a:spcPct val="107000"/>
              </a:lnSpc>
              <a:spcBef>
                <a:spcPts val="0"/>
              </a:spcBef>
              <a:spcAft>
                <a:spcPts val="0"/>
              </a:spcAft>
              <a:buNone/>
            </a:pPr>
            <a:endParaRPr lang="en-US" sz="2400" i="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25</a:t>
            </a:fld>
            <a:endParaRPr lang="en-US"/>
          </a:p>
        </p:txBody>
      </p:sp>
    </p:spTree>
    <p:extLst>
      <p:ext uri="{BB962C8B-B14F-4D97-AF65-F5344CB8AC3E}">
        <p14:creationId xmlns:p14="http://schemas.microsoft.com/office/powerpoint/2010/main" val="404153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Not All </a:t>
            </a:r>
            <a:r>
              <a:rPr lang="en-US" sz="1800" b="0" i="0" u="none" strike="noStrike" err="1">
                <a:solidFill>
                  <a:srgbClr val="000000"/>
                </a:solidFill>
                <a:effectLst/>
                <a:latin typeface="Calibri" panose="020F0502020204030204" pitchFamily="34" charset="0"/>
              </a:rPr>
              <a:t>GenAI</a:t>
            </a:r>
            <a:r>
              <a:rPr lang="en-US" sz="1800" b="0" i="0" u="none" strike="noStrike">
                <a:solidFill>
                  <a:srgbClr val="000000"/>
                </a:solidFill>
                <a:effectLst/>
                <a:latin typeface="Calibri" panose="020F0502020204030204" pitchFamily="34" charset="0"/>
              </a:rPr>
              <a:t> systems are LLMs.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LLMs are a subset of generative AI specifically focused on generating and understanding human language. LLMs like GPT-3 or GPT-4 (which I am based on) are trained on vast amounts of text data and can perform a wide range of language tasks, such as answering questions, writing essays, translating languages, and more. They use deep learning techniques, particularly transformer neural networks, to understand and generate human-like text.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While all Large Language Models are a part of generative AI, not all generative AI systems are Large Language Models. </a:t>
            </a:r>
            <a:endParaRPr lang="en-US" sz="1800" b="0" i="0">
              <a:solidFill>
                <a:srgbClr val="444444"/>
              </a:solidFill>
              <a:effectLst/>
              <a:latin typeface="Arial" panose="020B060402020202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26</a:t>
            </a:fld>
            <a:endParaRPr lang="en-US"/>
          </a:p>
        </p:txBody>
      </p:sp>
    </p:spTree>
    <p:extLst>
      <p:ext uri="{BB962C8B-B14F-4D97-AF65-F5344CB8AC3E}">
        <p14:creationId xmlns:p14="http://schemas.microsoft.com/office/powerpoint/2010/main" val="189433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sz="2300">
                <a:latin typeface="Calibri" panose="020F0502020204030204" pitchFamily="34" charset="0"/>
                <a:ea typeface="Calibri"/>
                <a:cs typeface="Calibri" panose="020F0502020204030204" pitchFamily="34" charset="0"/>
              </a:rPr>
              <a:t>However:</a:t>
            </a:r>
          </a:p>
          <a:p>
            <a:pPr marL="285750" indent="-285750">
              <a:defRPr/>
            </a:pPr>
            <a:r>
              <a:rPr lang="en-US" sz="2300">
                <a:latin typeface="Calibri" panose="020F0502020204030204" pitchFamily="34" charset="0"/>
                <a:ea typeface="Calibri"/>
                <a:cs typeface="Calibri" panose="020F0502020204030204" pitchFamily="34" charset="0"/>
              </a:rPr>
              <a:t>Another opportunity to surface SAS </a:t>
            </a:r>
            <a:r>
              <a:rPr lang="en-US" sz="2300" err="1">
                <a:latin typeface="Calibri" panose="020F0502020204030204" pitchFamily="34" charset="0"/>
                <a:ea typeface="Calibri"/>
                <a:cs typeface="Calibri" panose="020F0502020204030204" pitchFamily="34" charset="0"/>
              </a:rPr>
              <a:t>GenAI</a:t>
            </a:r>
            <a:r>
              <a:rPr lang="en-US" sz="2300">
                <a:latin typeface="Calibri" panose="020F0502020204030204" pitchFamily="34" charset="0"/>
                <a:ea typeface="Calibri"/>
                <a:cs typeface="Calibri" panose="020F0502020204030204" pitchFamily="34" charset="0"/>
              </a:rPr>
              <a:t> study: </a:t>
            </a:r>
            <a:r>
              <a:rPr lang="en-US" sz="2300" err="1">
                <a:latin typeface="Calibri" panose="020F0502020204030204" pitchFamily="34" charset="0"/>
                <a:cs typeface="Calibri" panose="020F0502020204030204" pitchFamily="34" charset="0"/>
                <a:hlinkClick r:id="rId3"/>
              </a:rPr>
              <a:t>GenAI</a:t>
            </a:r>
            <a:r>
              <a:rPr lang="en-US" sz="2300">
                <a:latin typeface="Calibri" panose="020F0502020204030204" pitchFamily="34" charset="0"/>
                <a:cs typeface="Calibri" panose="020F0502020204030204" pitchFamily="34" charset="0"/>
                <a:hlinkClick r:id="rId3"/>
              </a:rPr>
              <a:t> Market Research: 80% of leaders concerned about data privacy and security | SAS</a:t>
            </a:r>
            <a:endParaRPr lang="en-US" sz="2300">
              <a:latin typeface="Calibri" panose="020F0502020204030204" pitchFamily="34" charset="0"/>
              <a:ea typeface="Calibri"/>
              <a:cs typeface="Calibri" panose="020F0502020204030204" pitchFamily="34" charset="0"/>
            </a:endParaRPr>
          </a:p>
          <a:p>
            <a:pPr marL="285750" indent="-285750">
              <a:defRPr/>
            </a:pPr>
            <a:r>
              <a:rPr lang="en-US" sz="2300">
                <a:latin typeface="Calibri" panose="020F0502020204030204" pitchFamily="34" charset="0"/>
                <a:ea typeface="Calibri"/>
                <a:cs typeface="Calibri" panose="020F0502020204030204" pitchFamily="34" charset="0"/>
              </a:rPr>
              <a:t>2/3rd of the leaders are dissatisfied with their progress. </a:t>
            </a:r>
            <a:endParaRPr lang="en-US" sz="2300">
              <a:latin typeface="Calibri" panose="020F0502020204030204" pitchFamily="34" charset="0"/>
              <a:cs typeface="Calibri" panose="020F0502020204030204" pitchFamily="34" charset="0"/>
            </a:endParaRPr>
          </a:p>
          <a:p>
            <a:pPr marL="285750" indent="-285750">
              <a:defRPr/>
            </a:pPr>
            <a:r>
              <a:rPr lang="en-US" sz="2300">
                <a:latin typeface="Calibri" panose="020F0502020204030204" pitchFamily="34" charset="0"/>
                <a:ea typeface="Calibri"/>
                <a:cs typeface="Calibri" panose="020F0502020204030204" pitchFamily="34" charset="0"/>
              </a:rPr>
              <a:t>In our own experience . . . Setting up ChatGPT and using it was easy, however as we started working with private data, we discovered several challenges. . . .</a:t>
            </a:r>
          </a:p>
          <a:p>
            <a:pPr marL="285750" indent="-285750">
              <a:defRPr/>
            </a:pPr>
            <a:r>
              <a:rPr lang="en-US" sz="2300">
                <a:latin typeface="Calibri" panose="020F0502020204030204" pitchFamily="34" charset="0"/>
                <a:ea typeface="Calibri"/>
                <a:cs typeface="Calibri" panose="020F0502020204030204" pitchFamily="34" charset="0"/>
              </a:rPr>
              <a:t>And CIO are finding this out as well . . .  ~50% of the CIOs believe apps at scale will happen in 2H’24.</a:t>
            </a:r>
          </a:p>
          <a:p>
            <a:pPr marL="285750" indent="-285750">
              <a:defRPr/>
            </a:pPr>
            <a:r>
              <a:rPr lang="en-US" sz="2300">
                <a:latin typeface="Calibri" panose="020F0502020204030204" pitchFamily="34" charset="0"/>
                <a:ea typeface="Calibri"/>
                <a:cs typeface="Calibri" panose="020F0502020204030204" pitchFamily="34" charset="0"/>
              </a:rPr>
              <a:t>Leaders are also recalibrating the benefit timeline from months to 1-3 years.</a:t>
            </a:r>
          </a:p>
          <a:p>
            <a:pPr marL="285750" indent="-285750">
              <a:defRPr/>
            </a:pPr>
            <a:endParaRPr lang="en-US" sz="2600">
              <a:latin typeface="Calibri"/>
              <a:ea typeface="Calibri"/>
              <a:cs typeface="Calibri"/>
            </a:endParaRPr>
          </a:p>
          <a:p>
            <a:pPr marL="285750" indent="-285750">
              <a:defRPr/>
            </a:pPr>
            <a:endParaRPr lang="en-US" sz="2600">
              <a:latin typeface="Calibri"/>
              <a:ea typeface="Calibri"/>
              <a:cs typeface="Calibri"/>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27</a:t>
            </a:fld>
            <a:endParaRPr lang="en-US"/>
          </a:p>
        </p:txBody>
      </p:sp>
    </p:spTree>
    <p:extLst>
      <p:ext uri="{BB962C8B-B14F-4D97-AF65-F5344CB8AC3E}">
        <p14:creationId xmlns:p14="http://schemas.microsoft.com/office/powerpoint/2010/main" val="1792559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nova Light"/>
              <a:buChar char="•"/>
            </a:pPr>
            <a:r>
              <a:rPr lang="en-US" sz="2300">
                <a:latin typeface="Calibri" panose="020F0502020204030204" pitchFamily="34" charset="0"/>
                <a:cs typeface="Calibri" panose="020F0502020204030204" pitchFamily="34" charset="0"/>
              </a:rPr>
              <a:t>While 60% organizations say they are experimenting </a:t>
            </a:r>
            <a:r>
              <a:rPr lang="en-US" sz="2300" err="1">
                <a:latin typeface="Calibri" panose="020F0502020204030204" pitchFamily="34" charset="0"/>
                <a:cs typeface="Calibri" panose="020F0502020204030204" pitchFamily="34" charset="0"/>
              </a:rPr>
              <a:t>GenAI</a:t>
            </a:r>
            <a:r>
              <a:rPr lang="en-US" sz="2300">
                <a:latin typeface="Calibri" panose="020F0502020204030204" pitchFamily="34" charset="0"/>
                <a:cs typeface="Calibri" panose="020F0502020204030204" pitchFamily="34" charset="0"/>
              </a:rPr>
              <a:t> . . . only ~5% of those projects have been put to production scale!</a:t>
            </a:r>
          </a:p>
          <a:p>
            <a:pPr>
              <a:buFont typeface="Anova Light"/>
              <a:buChar char="•"/>
            </a:pPr>
            <a:r>
              <a:rPr lang="en-US" sz="2300">
                <a:latin typeface="Calibri" panose="020F0502020204030204" pitchFamily="34" charset="0"/>
                <a:cs typeface="Calibri" panose="020F0502020204030204" pitchFamily="34" charset="0"/>
              </a:rPr>
              <a:t>Several challenges will have to be solved to cross this chasm.</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28</a:t>
            </a:fld>
            <a:endParaRPr lang="en-US"/>
          </a:p>
        </p:txBody>
      </p:sp>
    </p:spTree>
    <p:extLst>
      <p:ext uri="{BB962C8B-B14F-4D97-AF65-F5344CB8AC3E}">
        <p14:creationId xmlns:p14="http://schemas.microsoft.com/office/powerpoint/2010/main" val="193145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nova Light"/>
              <a:buChar char="•"/>
            </a:pPr>
            <a:r>
              <a:rPr lang="en-US" sz="2300">
                <a:latin typeface="Calibri" panose="020F0502020204030204" pitchFamily="34" charset="0"/>
                <a:ea typeface="Calibri"/>
                <a:cs typeface="Calibri" panose="020F0502020204030204" pitchFamily="34" charset="0"/>
              </a:rPr>
              <a:t>Data &amp; security: Enterprise is keen to use private data . . </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a:buChar char="•"/>
              <a:tabLst/>
              <a:defRPr/>
            </a:pPr>
            <a:r>
              <a:rPr lang="en-US" sz="2300">
                <a:latin typeface="Calibri" panose="020F0502020204030204" pitchFamily="34" charset="0"/>
                <a:ea typeface="Calibri"/>
                <a:cs typeface="Calibri" panose="020F0502020204030204" pitchFamily="34" charset="0"/>
              </a:rPr>
              <a:t>But it requires intricate experimentation to address the data management issues of access controls, privacy/ security as well as knowledge refresh rates.... Basically, the </a:t>
            </a:r>
            <a:r>
              <a:rPr lang="en-GB" sz="2300">
                <a:effectLst/>
                <a:latin typeface="Calibri" panose="020F0502020204030204" pitchFamily="34" charset="0"/>
                <a:ea typeface="Calibri" panose="020F0502020204030204" pitchFamily="34" charset="0"/>
                <a:cs typeface="Calibri" panose="020F0502020204030204" pitchFamily="34" charset="0"/>
              </a:rPr>
              <a:t>inability to utilize both on-premises and cloud datasets effectively, insufficient data to fine tune LLMs.</a:t>
            </a:r>
            <a:r>
              <a:rPr lang="en-US" sz="2300">
                <a:effectLst/>
                <a:latin typeface="Calibri" panose="020F0502020204030204" pitchFamily="34" charset="0"/>
                <a:cs typeface="Calibri" panose="020F0502020204030204" pitchFamily="34" charset="0"/>
              </a:rPr>
              <a:t> </a:t>
            </a:r>
            <a:endParaRPr lang="en-US" sz="2300">
              <a:latin typeface="Calibri" panose="020F0502020204030204" pitchFamily="34" charset="0"/>
              <a:cs typeface="Calibri" panose="020F0502020204030204" pitchFamily="34" charset="0"/>
            </a:endParaRPr>
          </a:p>
          <a:p>
            <a:pPr lvl="1">
              <a:buFont typeface="Anova Light"/>
              <a:buChar char="•"/>
            </a:pPr>
            <a:r>
              <a:rPr lang="en-US" sz="2300">
                <a:latin typeface="Calibri" panose="020F0502020204030204" pitchFamily="34" charset="0"/>
                <a:ea typeface="Calibri"/>
                <a:cs typeface="Calibri" panose="020F0502020204030204" pitchFamily="34" charset="0"/>
              </a:rPr>
              <a:t>Another significant concern to manage is hallucination... which requires a human in the loop and a work flow adjustment...</a:t>
            </a:r>
          </a:p>
          <a:p>
            <a:pPr lvl="1">
              <a:buFont typeface="Anova Light"/>
              <a:buChar char="•"/>
            </a:pPr>
            <a:r>
              <a:rPr lang="en-GB" sz="2300">
                <a:effectLst/>
                <a:latin typeface="Calibri" panose="020F0502020204030204" pitchFamily="34" charset="0"/>
                <a:ea typeface="Calibri" panose="020F0502020204030204" pitchFamily="34" charset="0"/>
                <a:cs typeface="Calibri" panose="020F0502020204030204" pitchFamily="34" charset="0"/>
              </a:rPr>
              <a:t>Security and governance remain paramount, with major concerns in data protection</a:t>
            </a:r>
            <a:r>
              <a:rPr lang="en-US" sz="2300">
                <a:effectLst/>
                <a:latin typeface="Calibri" panose="020F0502020204030204" pitchFamily="34" charset="0"/>
                <a:cs typeface="Calibri" panose="020F0502020204030204" pitchFamily="34" charset="0"/>
              </a:rPr>
              <a:t> </a:t>
            </a:r>
            <a:endParaRPr lang="en-US" sz="2300">
              <a:latin typeface="Calibri" panose="020F0502020204030204" pitchFamily="34" charset="0"/>
              <a:ea typeface="Calibri"/>
              <a:cs typeface="Calibri" panose="020F0502020204030204" pitchFamily="34" charset="0"/>
            </a:endParaRPr>
          </a:p>
          <a:p>
            <a:pPr marL="0" indent="0">
              <a:buNone/>
            </a:pPr>
            <a:r>
              <a:rPr lang="en-US" sz="2300" strike="noStrike">
                <a:latin typeface="Calibri" panose="020F0502020204030204" pitchFamily="34" charset="0"/>
                <a:cs typeface="Calibri" panose="020F0502020204030204" pitchFamily="34" charset="0"/>
              </a:rPr>
              <a:t>NLP techniques have proven to be efficient to solve some of these issues. In my latest blog I speak about 4 strategies to optimize LLM Accuracy</a:t>
            </a:r>
          </a:p>
          <a:p>
            <a:pPr marL="0" marR="0" lvl="0" indent="0">
              <a:lnSpc>
                <a:spcPct val="107000"/>
              </a:lnSpc>
              <a:spcBef>
                <a:spcPts val="0"/>
              </a:spcBef>
              <a:spcAft>
                <a:spcPts val="0"/>
              </a:spcAft>
              <a:buNone/>
            </a:pPr>
            <a:endParaRPr lang="en-US" sz="2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35834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a:latin typeface="Calibri" panose="020F0502020204030204" pitchFamily="34" charset="0"/>
                <a:cs typeface="Calibri" panose="020F0502020204030204" pitchFamily="34" charset="0"/>
              </a:rPr>
              <a:t>Let’s take a step back and let’s look a common example of where ChatGPT has brought us today. This is an example of using ChatGPT where I’ve asked help to solve an issue with my bike.</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a:t>
            </a:fld>
            <a:endParaRPr lang="en-US"/>
          </a:p>
        </p:txBody>
      </p:sp>
    </p:spTree>
    <p:extLst>
      <p:ext uri="{BB962C8B-B14F-4D97-AF65-F5344CB8AC3E}">
        <p14:creationId xmlns:p14="http://schemas.microsoft.com/office/powerpoint/2010/main" val="2483398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017A-3FA7-DAE0-050A-A970AB433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E9781-C327-A7AC-B1D0-638C0269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A9CF0-4DFB-1C13-0B4A-57DD58D065A8}"/>
              </a:ext>
            </a:extLst>
          </p:cNvPr>
          <p:cNvSpPr>
            <a:spLocks noGrp="1"/>
          </p:cNvSpPr>
          <p:nvPr>
            <p:ph type="body" idx="1"/>
          </p:nvPr>
        </p:nvSpPr>
        <p:spPr/>
        <p:txBody>
          <a:bodyPr/>
          <a:lstStyle/>
          <a:p>
            <a:pPr marL="342900" indent="-342900">
              <a:buClr>
                <a:schemeClr val="accent5">
                  <a:lumMod val="50000"/>
                </a:schemeClr>
              </a:buClr>
              <a:buFont typeface="Arial" panose="020B0604020202020204" pitchFamily="34" charset="0"/>
              <a:buChar char="•"/>
            </a:pPr>
            <a:r>
              <a:rPr lang="en-US" sz="2400" kern="1200">
                <a:solidFill>
                  <a:schemeClr val="accent5">
                    <a:lumMod val="50000"/>
                  </a:schemeClr>
                </a:solidFill>
                <a:latin typeface="+mn-lt"/>
                <a:ea typeface="+mn-ea"/>
                <a:cs typeface="+mn-cs"/>
              </a:rPr>
              <a:t>Leverage NLP techniques to preprocess and prefilter the data so that only high-quality data are fed to LLM. This contributes to reducing computational waste</a:t>
            </a:r>
            <a:endParaRPr lang="en-US" sz="2400">
              <a:solidFill>
                <a:schemeClr val="accent5">
                  <a:lumMod val="50000"/>
                </a:schemeClr>
              </a:solidFill>
            </a:endParaRPr>
          </a:p>
          <a:p>
            <a:pPr marL="342900" indent="-342900">
              <a:buClr>
                <a:schemeClr val="accent5">
                  <a:lumMod val="50000"/>
                </a:schemeClr>
              </a:buClr>
              <a:buFont typeface="Arial" panose="020B0604020202020204" pitchFamily="34" charset="0"/>
              <a:buChar char="•"/>
            </a:pPr>
            <a:r>
              <a:rPr lang="en-US" sz="2400">
                <a:solidFill>
                  <a:schemeClr val="accent5">
                    <a:lumMod val="50000"/>
                  </a:schemeClr>
                </a:solidFill>
              </a:rPr>
              <a:t>Filter the large volume of docs down to the most relevant content for the LLM to focus on, leveraging repeatable tasks.</a:t>
            </a:r>
            <a:endParaRPr lang="en-US" sz="2400" kern="1200">
              <a:solidFill>
                <a:schemeClr val="accent5">
                  <a:lumMod val="50000"/>
                </a:schemeClr>
              </a:solidFill>
              <a:latin typeface="+mn-lt"/>
              <a:ea typeface="+mn-ea"/>
              <a:cs typeface="+mn-cs"/>
            </a:endParaRPr>
          </a:p>
          <a:p>
            <a:pPr marL="342900" indent="-342900">
              <a:buClr>
                <a:schemeClr val="accent5">
                  <a:lumMod val="50000"/>
                </a:schemeClr>
              </a:buClr>
              <a:buFont typeface="Arial" panose="020B0604020202020204" pitchFamily="34" charset="0"/>
              <a:buChar char="•"/>
            </a:pPr>
            <a:r>
              <a:rPr lang="en-US" sz="2400" b="0" kern="1200">
                <a:solidFill>
                  <a:schemeClr val="accent5">
                    <a:lumMod val="50000"/>
                  </a:schemeClr>
                </a:solidFill>
                <a:latin typeface="+mn-lt"/>
                <a:ea typeface="+mn-ea"/>
                <a:cs typeface="+mn-cs"/>
              </a:rPr>
              <a:t>Ability to monitor prompt effectiveness and recommend more appropriate prompt for increased output performance and trust.</a:t>
            </a:r>
            <a:endParaRPr lang="en-US" sz="2400">
              <a:solidFill>
                <a:schemeClr val="accent5">
                  <a:lumMod val="50000"/>
                </a:schemeClr>
              </a:solidFill>
            </a:endParaRPr>
          </a:p>
          <a:p>
            <a:endParaRPr lang="en-US"/>
          </a:p>
          <a:p>
            <a:r>
              <a:rPr lang="en-US"/>
              <a:t>Solution:</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1800"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Traditional NLP techniques encompass a range of methods developed prior to the advent of deep learning-based LLMs. These include rule-based systems, statistical models, and simpler machine learning algorithms. While they might lack the advanced contextual understanding of LLMs, they are much more lightweight and require significantly less computational power.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1828800" marR="0" lvl="2">
              <a:spcBef>
                <a:spcPts val="0"/>
              </a:spcBef>
              <a:spcAft>
                <a:spcPts val="0"/>
              </a:spcAft>
            </a:pPr>
            <a:r>
              <a:rPr lang="en-US" sz="1200"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Complementary Strategies for Cost Reduction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2171700" marR="0" lvl="2" indent="-342900">
              <a:spcBef>
                <a:spcPts val="0"/>
              </a:spcBef>
              <a:spcAft>
                <a:spcPts val="0"/>
              </a:spcAft>
              <a:buFont typeface="+mj-lt"/>
              <a:buAutoNum type="arabicPeriod"/>
              <a:tabLst>
                <a:tab pos="457200" algn="l"/>
              </a:tabLst>
            </a:pPr>
            <a:r>
              <a:rPr lang="en-US" sz="1200" b="1"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Pre-Processing with Traditional Methods</a:t>
            </a:r>
            <a:r>
              <a:rPr lang="en-US" sz="1200"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 Utilizing traditional NLP methods for initial data processing can reduce the load on LLMs. Tasks like tokenization, stemming, and basic entity recognition can be efficiently handled by simpler algorithms, reserving the LLM's power for more complex analysis.</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171700" marR="0" lvl="2" indent="-342900">
              <a:spcBef>
                <a:spcPts val="0"/>
              </a:spcBef>
              <a:spcAft>
                <a:spcPts val="0"/>
              </a:spcAft>
              <a:buFont typeface="+mj-lt"/>
              <a:buAutoNum type="arabicPeriod"/>
              <a:tabLst>
                <a:tab pos="457200" algn="l"/>
              </a:tabLst>
            </a:pPr>
            <a:r>
              <a:rPr lang="en-US" sz="1200" b="1"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Hybrid Systems</a:t>
            </a:r>
            <a:r>
              <a:rPr lang="en-US" sz="1200"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 Creating hybrid systems where traditional NLP methods handle routine tasks, while LLMs are reserved for tasks requiring deeper linguistic understanding and context, can be a cost-effective strategy. This approach allows businesses to leverage the strengths of both, optimizing resource allocation.</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171700" marR="0" lvl="2" indent="-342900">
              <a:spcBef>
                <a:spcPts val="0"/>
              </a:spcBef>
              <a:spcAft>
                <a:spcPts val="0"/>
              </a:spcAft>
              <a:buFont typeface="+mj-lt"/>
              <a:buAutoNum type="arabicPeriod"/>
              <a:tabLst>
                <a:tab pos="457200" algn="l"/>
              </a:tabLst>
            </a:pPr>
            <a:r>
              <a:rPr lang="en-US" sz="1200" b="1"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Efficient Data Filtering</a:t>
            </a:r>
            <a:r>
              <a:rPr lang="en-US" sz="1200"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 Traditional NLP can be used to filter and preprocess data before it's fed into an LLM. This step ensures that only relevant data is processed by the more resource-intensive LLMs, reducing computational waste.</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171700" marR="0" lvl="2" indent="-342900">
              <a:spcBef>
                <a:spcPts val="0"/>
              </a:spcBef>
              <a:spcAft>
                <a:spcPts val="0"/>
              </a:spcAft>
              <a:buFont typeface="+mj-lt"/>
              <a:buAutoNum type="arabicPeriod"/>
              <a:tabLst>
                <a:tab pos="457200" algn="l"/>
              </a:tabLst>
            </a:pPr>
            <a:r>
              <a:rPr lang="en-US" sz="1200" b="1"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Feature Extraction</a:t>
            </a:r>
            <a:r>
              <a:rPr lang="en-US" sz="1200" kern="0">
                <a:solidFill>
                  <a:srgbClr val="000000"/>
                </a:solidFill>
                <a:effectLst/>
                <a:latin typeface="Avenir Book" panose="02000503020000020003" pitchFamily="2" charset="0"/>
                <a:ea typeface="Times New Roman" panose="02020603050405020304" pitchFamily="18" charset="0"/>
                <a:cs typeface="Segoe UI" panose="020B0502040204020203" pitchFamily="34" charset="0"/>
              </a:rPr>
              <a:t>: Employing traditional NLP techniques for basic feature extraction can significantly reduce the complexity of the tasks that LLMs need to perform. This streamlined approach can lead to faster processing times and lower costs.</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lvl="1"/>
            <a:endParaRPr lang="en-US"/>
          </a:p>
          <a:p>
            <a:endParaRPr lang="en-US"/>
          </a:p>
        </p:txBody>
      </p:sp>
      <p:sp>
        <p:nvSpPr>
          <p:cNvPr id="4" name="Slide Number Placeholder 3">
            <a:extLst>
              <a:ext uri="{FF2B5EF4-FFF2-40B4-BE49-F238E27FC236}">
                <a16:creationId xmlns:a16="http://schemas.microsoft.com/office/drawing/2014/main" id="{2E3C0AC5-A967-8F2A-8FA4-37F5B583E003}"/>
              </a:ext>
            </a:extLst>
          </p:cNvPr>
          <p:cNvSpPr>
            <a:spLocks noGrp="1"/>
          </p:cNvSpPr>
          <p:nvPr>
            <p:ph type="sldNum" sz="quarter" idx="5"/>
          </p:nvPr>
        </p:nvSpPr>
        <p:spPr/>
        <p:txBody>
          <a:bodyPr/>
          <a:lstStyle/>
          <a:p>
            <a:pPr algn="l"/>
            <a:fld id="{C4EF46A2-9381-4C51-8277-3C7F2938E9F9}" type="slidenum">
              <a:rPr lang="en-US" smtClean="0"/>
              <a:pPr algn="l"/>
              <a:t>30</a:t>
            </a:fld>
            <a:endParaRPr lang="en-US"/>
          </a:p>
        </p:txBody>
      </p:sp>
    </p:spTree>
    <p:extLst>
      <p:ext uri="{BB962C8B-B14F-4D97-AF65-F5344CB8AC3E}">
        <p14:creationId xmlns:p14="http://schemas.microsoft.com/office/powerpoint/2010/main" val="3256835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At the end of the day, like the debates around public vs private vs hybrid clouds that “confused” people, it's going to come down to business value. As much as underlying technologies are important, unless there is real value and problem solving it creates, it's not going to matter as much.</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It’s about delivering business value and use cases. Solving real problems in a sustainable and scalable manner.</a:t>
            </a:r>
            <a:endParaRPr lang="en-US" sz="200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31</a:t>
            </a:fld>
            <a:endParaRPr lang="en-US"/>
          </a:p>
        </p:txBody>
      </p:sp>
    </p:spTree>
    <p:extLst>
      <p:ext uri="{BB962C8B-B14F-4D97-AF65-F5344CB8AC3E}">
        <p14:creationId xmlns:p14="http://schemas.microsoft.com/office/powerpoint/2010/main" val="3767386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mj-lt"/>
              <a:buAutoNum type="arabicPeriod"/>
              <a:tabLst/>
              <a:defRPr/>
            </a:pPr>
            <a:r>
              <a:rPr lang="en-US" sz="2800" b="1" i="0">
                <a:solidFill>
                  <a:srgbClr val="374151"/>
                </a:solidFill>
                <a:effectLst/>
                <a:latin typeface="Söhne"/>
              </a:rPr>
              <a:t>Bias and Fairness</a:t>
            </a:r>
            <a:r>
              <a:rPr lang="en-US" sz="2800" b="0" i="0">
                <a:solidFill>
                  <a:srgbClr val="374151"/>
                </a:solidFill>
                <a:effectLst/>
                <a:latin typeface="Söhne"/>
              </a:rPr>
              <a:t>: </a:t>
            </a:r>
            <a:r>
              <a:rPr lang="en-US" sz="2800">
                <a:effectLst/>
                <a:latin typeface="Calibri" panose="020F0502020204030204" pitchFamily="34" charset="0"/>
                <a:ea typeface="Times New Roman" panose="02020603050405020304" pitchFamily="18" charset="0"/>
                <a:cs typeface="Calibri" panose="020F0502020204030204" pitchFamily="34" charset="0"/>
              </a:rPr>
              <a:t>A computer doesn’t just grow a brain and create something brilliant by itself. Instead …is trained by humans, meaning that it inherits human’s biases, leading to the generation of biased or discriminatory content.   </a:t>
            </a:r>
          </a:p>
          <a:p>
            <a:pPr marL="342900" marR="0" lvl="0" indent="-342900" algn="l" defTabSz="1828800" rtl="0" eaLnBrk="1" fontAlgn="auto" latinLnBrk="0" hangingPunct="1">
              <a:lnSpc>
                <a:spcPct val="100000"/>
              </a:lnSpc>
              <a:spcBef>
                <a:spcPts val="0"/>
              </a:spcBef>
              <a:spcAft>
                <a:spcPts val="0"/>
              </a:spcAft>
              <a:buClr>
                <a:schemeClr val="accent5"/>
              </a:buClr>
              <a:buSzTx/>
              <a:buFont typeface="+mj-lt"/>
              <a:buAutoNum type="arabicPeriod"/>
              <a:tabLst/>
              <a:defRPr/>
            </a:pPr>
            <a:r>
              <a:rPr lang="en-US" sz="2800">
                <a:effectLst/>
                <a:latin typeface="Calibri" panose="020F0502020204030204" pitchFamily="34" charset="0"/>
                <a:ea typeface="Times New Roman" panose="02020603050405020304" pitchFamily="18" charset="0"/>
                <a:cs typeface="Calibri" panose="020F0502020204030204" pitchFamily="34" charset="0"/>
              </a:rPr>
              <a:t>The information it draws from isn’t always accurate. In fact … sometimes ChatGPT just makes stuff up. OpenAI gave a disclaimer that “ChatGPT sometimes writes plausible sounding but incorrect or nonsensical answers.” Ironically, humans often do the same, yet we do not offer such a disclaimer</a:t>
            </a:r>
          </a:p>
          <a:p>
            <a:pPr algn="l">
              <a:buFont typeface="+mj-lt"/>
              <a:buAutoNum type="arabicPeriod"/>
            </a:pPr>
            <a:r>
              <a:rPr lang="en-US" sz="2800" b="0" i="0">
                <a:solidFill>
                  <a:srgbClr val="374151"/>
                </a:solidFill>
                <a:effectLst/>
                <a:latin typeface="Söhne"/>
              </a:rPr>
              <a:t>Addressing bias and ensuring fairness in AI-generated outputs is a critical challenge.</a:t>
            </a:r>
          </a:p>
          <a:p>
            <a:pPr marL="0" marR="0" lvl="0" indent="0">
              <a:lnSpc>
                <a:spcPct val="107000"/>
              </a:lnSpc>
              <a:spcBef>
                <a:spcPts val="0"/>
              </a:spcBef>
              <a:spcAft>
                <a:spcPts val="0"/>
              </a:spcAft>
              <a:buNone/>
            </a:pPr>
            <a:endParaRPr lang="en-US" sz="2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985857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fontAlgn="base">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   </a:t>
            </a:r>
          </a:p>
          <a:p>
            <a:pPr marL="342900" marR="0" indent="-342900" fontAlgn="base">
              <a:spcBef>
                <a:spcPts val="0"/>
              </a:spcBef>
              <a:spcAft>
                <a:spcPts val="0"/>
              </a:spcAft>
            </a:pPr>
            <a:r>
              <a:rPr lang="en-US" sz="2000">
                <a:effectLst/>
                <a:latin typeface="Calibri" panose="020F0502020204030204" pitchFamily="34" charset="0"/>
                <a:ea typeface="Times New Roman" panose="02020603050405020304" pitchFamily="18" charset="0"/>
                <a:cs typeface="Calibri" panose="020F0502020204030204" pitchFamily="34" charset="0"/>
              </a:rPr>
              <a:t>This are some screenshots from the AI Incident database. </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33</a:t>
            </a:fld>
            <a:endParaRPr lang="en-US"/>
          </a:p>
        </p:txBody>
      </p:sp>
    </p:spTree>
    <p:extLst>
      <p:ext uri="{BB962C8B-B14F-4D97-AF65-F5344CB8AC3E}">
        <p14:creationId xmlns:p14="http://schemas.microsoft.com/office/powerpoint/2010/main" val="1822578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a:effectLst/>
                <a:latin typeface="Calibri" panose="020F0502020204030204" pitchFamily="34" charset="0"/>
                <a:ea typeface="Times New Roman" panose="02020603050405020304" pitchFamily="18" charset="0"/>
                <a:cs typeface="Calibri" panose="020F0502020204030204" pitchFamily="34" charset="0"/>
              </a:rPr>
              <a:t>So, the last takeaway is, Human Oversight will be needed for a long time. And thankfully so. </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a:effectLst/>
                <a:latin typeface="Calibri" panose="020F0502020204030204" pitchFamily="34" charset="0"/>
                <a:ea typeface="MS Mincho" panose="02020609040205080304" pitchFamily="49" charset="-128"/>
                <a:cs typeface="Arial" panose="020B0604020202020204" pitchFamily="34" charset="0"/>
              </a:rPr>
              <a:t>So … we’ve covered some of the basics of generative AI, its usages that span way more than just LLMs. We talked about some of the use cases in health care and ways of adoption and risks to be aware of. And I hope this helps give you a better idea of where this technology might be headed and how it works.</a:t>
            </a:r>
            <a:endParaRPr lang="en-US" sz="23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300">
                <a:effectLst/>
                <a:latin typeface="Calibri" panose="020F0502020204030204" pitchFamily="34" charset="0"/>
                <a:ea typeface="MS Mincho" panose="02020609040205080304" pitchFamily="49" charset="-128"/>
                <a:cs typeface="Arial" panose="020B0604020202020204" pitchFamily="34" charset="0"/>
              </a:rPr>
              <a:t>But there’s one more reason why it’s important to understand Generative AI and be part one way or another of this way… and this is where I speak to you not as a room full of professionals … but of powerful women who can have a voice in emerging technology. </a:t>
            </a:r>
          </a:p>
          <a:p>
            <a:pPr marL="0" marR="0" lvl="0" indent="-342900" algn="l" defTabSz="1828800" rtl="0" eaLnBrk="1" fontAlgn="auto" latinLnBrk="0" hangingPunct="1">
              <a:lnSpc>
                <a:spcPct val="107000"/>
              </a:lnSpc>
              <a:spcBef>
                <a:spcPts val="0"/>
              </a:spcBef>
              <a:spcAft>
                <a:spcPts val="800"/>
              </a:spcAft>
              <a:buClr>
                <a:schemeClr val="accent5"/>
              </a:buClr>
              <a:buSzTx/>
              <a:buFont typeface="Anova Light" panose="020B0403020203020204" pitchFamily="34" charset="0"/>
              <a:buChar char="•"/>
              <a:tabLst/>
              <a:defRPr/>
            </a:pPr>
            <a:r>
              <a:rPr lang="en-US" sz="2300">
                <a:effectLst/>
                <a:latin typeface="Calibri" panose="020F0502020204030204" pitchFamily="34" charset="0"/>
                <a:ea typeface="Times New Roman" panose="02020603050405020304" pitchFamily="18" charset="0"/>
                <a:cs typeface="Calibri" panose="020F0502020204030204" pitchFamily="34" charset="0"/>
              </a:rPr>
              <a:t>I’m not telling you anything new when I say that this is a male-dominant field. The majority of algorithms out there are trained on data from men … which means that as women … we are incredibly under-represented. Without female data, everything from safety gear to urban design is biased toward men. </a:t>
            </a:r>
            <a:endParaRPr lang="en-US" sz="2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34</a:t>
            </a:fld>
            <a:endParaRPr lang="en-US"/>
          </a:p>
        </p:txBody>
      </p:sp>
    </p:spTree>
    <p:extLst>
      <p:ext uri="{BB962C8B-B14F-4D97-AF65-F5344CB8AC3E}">
        <p14:creationId xmlns:p14="http://schemas.microsoft.com/office/powerpoint/2010/main" val="3168065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18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This is so important … and we can’t just be bystanders.</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18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 hope you’ll have an impact on how it might change the world.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35</a:t>
            </a:fld>
            <a:endParaRPr lang="en-US"/>
          </a:p>
        </p:txBody>
      </p:sp>
    </p:spTree>
    <p:extLst>
      <p:ext uri="{BB962C8B-B14F-4D97-AF65-F5344CB8AC3E}">
        <p14:creationId xmlns:p14="http://schemas.microsoft.com/office/powerpoint/2010/main" val="520896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r>
              <a:rPr lang="en-US" sz="200">
                <a:effectLst/>
                <a:latin typeface="Calibri" panose="020F0502020204030204" pitchFamily="34" charset="0"/>
                <a:ea typeface="Times New Roman" panose="02020603050405020304" pitchFamily="18" charset="0"/>
                <a:cs typeface="Calibri" panose="020F0502020204030204" pitchFamily="34" charset="0"/>
              </a:rPr>
              <a:t>Thank you … and enjoy the rest of your afternoon! </a:t>
            </a:r>
            <a:endParaRPr lang="en-US" sz="20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36</a:t>
            </a:fld>
            <a:endParaRPr lang="en-US"/>
          </a:p>
        </p:txBody>
      </p:sp>
    </p:spTree>
    <p:extLst>
      <p:ext uri="{BB962C8B-B14F-4D97-AF65-F5344CB8AC3E}">
        <p14:creationId xmlns:p14="http://schemas.microsoft.com/office/powerpoint/2010/main" val="207692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nova Light"/>
              <a:buChar char="•"/>
            </a:pPr>
            <a:r>
              <a:rPr lang="en-US" sz="1400">
                <a:latin typeface="Calibri"/>
                <a:ea typeface="Calibri"/>
                <a:cs typeface="Calibri"/>
              </a:rPr>
              <a:t>An approach that is working with our clients is building a program.</a:t>
            </a:r>
          </a:p>
          <a:p>
            <a:pPr>
              <a:buFont typeface="Anova Light"/>
              <a:buChar char="•"/>
            </a:pPr>
            <a:r>
              <a:rPr lang="en-US" sz="1400">
                <a:latin typeface="Calibri"/>
                <a:ea typeface="Calibri"/>
                <a:cs typeface="Calibri"/>
              </a:rPr>
              <a:t>Specifically, We believe </a:t>
            </a:r>
            <a:r>
              <a:rPr lang="en-US" sz="1400" err="1">
                <a:latin typeface="Calibri"/>
                <a:ea typeface="Calibri"/>
                <a:cs typeface="Calibri"/>
              </a:rPr>
              <a:t>GenAI</a:t>
            </a:r>
            <a:r>
              <a:rPr lang="en-US" sz="1400">
                <a:latin typeface="Calibri"/>
                <a:ea typeface="Calibri"/>
                <a:cs typeface="Calibri"/>
              </a:rPr>
              <a:t> infusion will evolve in 3 waves:</a:t>
            </a:r>
            <a:endParaRPr lang="en-US"/>
          </a:p>
          <a:p>
            <a:pPr>
              <a:buFont typeface="Anova Light"/>
              <a:buChar char="•"/>
            </a:pPr>
            <a:r>
              <a:rPr lang="en-US" sz="1400">
                <a:latin typeface="Calibri"/>
                <a:ea typeface="Calibri"/>
                <a:cs typeface="Calibri"/>
              </a:rPr>
              <a:t>Wave 1, It involves getting started with POCs and figuring out the team &amp; technology</a:t>
            </a:r>
            <a:endParaRPr lang="en-US">
              <a:latin typeface="Anova Light"/>
              <a:ea typeface="Calibri"/>
              <a:cs typeface="Calibri"/>
            </a:endParaRPr>
          </a:p>
          <a:p>
            <a:pPr lvl="1"/>
            <a:r>
              <a:rPr lang="en-US" sz="1400">
                <a:latin typeface="Calibri"/>
                <a:ea typeface="Calibri"/>
                <a:cs typeface="Calibri"/>
              </a:rPr>
              <a:t>Most clients also expanded the responsible AI programs to include Gen AI and the opportunities/ risks</a:t>
            </a:r>
            <a:endParaRPr lang="en-US"/>
          </a:p>
          <a:p>
            <a:pPr lvl="1">
              <a:buFont typeface="Anova Light"/>
              <a:buChar char="–"/>
            </a:pPr>
            <a:r>
              <a:rPr lang="en-US" sz="1400">
                <a:latin typeface="Calibri"/>
                <a:ea typeface="Calibri"/>
                <a:cs typeface="Calibri"/>
              </a:rPr>
              <a:t>At SAS, we have an internal AI Steering Committee that helps us figure out </a:t>
            </a:r>
            <a:r>
              <a:rPr lang="en-US" sz="1400" err="1">
                <a:latin typeface="Calibri"/>
                <a:ea typeface="Calibri"/>
                <a:cs typeface="Calibri"/>
              </a:rPr>
              <a:t>GenAI</a:t>
            </a:r>
            <a:r>
              <a:rPr lang="en-US" sz="1400">
                <a:latin typeface="Calibri"/>
                <a:ea typeface="Calibri"/>
                <a:cs typeface="Calibri"/>
              </a:rPr>
              <a:t> usage, as well as guide how we will infuse </a:t>
            </a:r>
            <a:r>
              <a:rPr lang="en-US" sz="1400" err="1">
                <a:latin typeface="Calibri"/>
                <a:ea typeface="Calibri"/>
                <a:cs typeface="Calibri"/>
              </a:rPr>
              <a:t>GenAI</a:t>
            </a:r>
            <a:r>
              <a:rPr lang="en-US" sz="1400">
                <a:latin typeface="Calibri"/>
                <a:ea typeface="Calibri"/>
                <a:cs typeface="Calibri"/>
              </a:rPr>
              <a:t> in the products we build. . .  while balancing the risks </a:t>
            </a:r>
          </a:p>
          <a:p>
            <a:pPr>
              <a:buFont typeface="Anova Light"/>
              <a:buChar char="•"/>
            </a:pPr>
            <a:r>
              <a:rPr lang="en-US" sz="1400">
                <a:latin typeface="Calibri"/>
                <a:ea typeface="Calibri"/>
                <a:cs typeface="Calibri"/>
              </a:rPr>
              <a:t>2nd wave, of Scaling the pilots will happen in 2H’24 or in ’25....It will be a HUGE and interesting task as </a:t>
            </a:r>
            <a:r>
              <a:rPr lang="en-US" sz="1400" err="1">
                <a:latin typeface="Calibri"/>
                <a:ea typeface="Calibri"/>
                <a:cs typeface="Calibri"/>
              </a:rPr>
              <a:t>GenAI</a:t>
            </a:r>
            <a:r>
              <a:rPr lang="en-US" sz="1400">
                <a:latin typeface="Calibri"/>
                <a:ea typeface="Calibri"/>
                <a:cs typeface="Calibri"/>
              </a:rPr>
              <a:t> applications still require deeper technical exploration to improve application's quality.... lower the applications costs..... while also trying to optimize the speed/responsiveness.</a:t>
            </a:r>
          </a:p>
          <a:p>
            <a:pPr>
              <a:buFont typeface="Anova Light"/>
              <a:buChar char="•"/>
            </a:pPr>
            <a:r>
              <a:rPr lang="en-US" sz="1400">
                <a:latin typeface="Calibri"/>
                <a:ea typeface="Calibri"/>
                <a:cs typeface="Calibri"/>
              </a:rPr>
              <a:t>The 3rd wave of Gen AI going mainstream.... by that we mean infusing </a:t>
            </a:r>
            <a:r>
              <a:rPr lang="en-US" sz="1400" err="1">
                <a:latin typeface="Calibri"/>
                <a:ea typeface="Calibri"/>
                <a:cs typeface="Calibri"/>
              </a:rPr>
              <a:t>GenAI</a:t>
            </a:r>
            <a:r>
              <a:rPr lang="en-US" sz="1400">
                <a:latin typeface="Calibri"/>
                <a:ea typeface="Calibri"/>
                <a:cs typeface="Calibri"/>
              </a:rPr>
              <a:t> across majority of the enterprise apps will be predicated on the business value received from the first 15-20 internal </a:t>
            </a:r>
            <a:r>
              <a:rPr lang="en-US" sz="1400" err="1">
                <a:latin typeface="Calibri"/>
                <a:ea typeface="Calibri"/>
                <a:cs typeface="Calibri"/>
              </a:rPr>
              <a:t>GenAI</a:t>
            </a:r>
            <a:r>
              <a:rPr lang="en-US" sz="1400">
                <a:latin typeface="Calibri"/>
                <a:ea typeface="Calibri"/>
                <a:cs typeface="Calibri"/>
              </a:rPr>
              <a:t> apps....</a:t>
            </a:r>
          </a:p>
          <a:p>
            <a:pPr>
              <a:buFont typeface="Anova Light"/>
              <a:buChar char="•"/>
            </a:pPr>
            <a:r>
              <a:rPr lang="en-US" sz="1400">
                <a:latin typeface="Calibri"/>
                <a:ea typeface="Calibri"/>
                <a:cs typeface="Calibri"/>
              </a:rPr>
              <a:t>Let us dig into each, particularly the first 2 waves…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panose="020B05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nova" panose="020B0503020203020204" pitchFamily="34" charset="0"/>
              <a:ea typeface="+mn-ea"/>
              <a:cs typeface="+mn-cs"/>
            </a:endParaRPr>
          </a:p>
        </p:txBody>
      </p:sp>
    </p:spTree>
    <p:extLst>
      <p:ext uri="{BB962C8B-B14F-4D97-AF65-F5344CB8AC3E}">
        <p14:creationId xmlns:p14="http://schemas.microsoft.com/office/powerpoint/2010/main" val="2142972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Months ago, one of the biggest WOW moments was image generation. I asked </a:t>
            </a:r>
            <a:r>
              <a:rPr lang="en-US" sz="240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DallE</a:t>
            </a:r>
            <a:r>
              <a:rPr lang="en-US" sz="2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to tell him how it sees today’s event and here is the result.</a:t>
            </a: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38</a:t>
            </a:fld>
            <a:endParaRPr lang="en-US"/>
          </a:p>
        </p:txBody>
      </p:sp>
    </p:spTree>
    <p:extLst>
      <p:ext uri="{BB962C8B-B14F-4D97-AF65-F5344CB8AC3E}">
        <p14:creationId xmlns:p14="http://schemas.microsoft.com/office/powerpoint/2010/main" val="3075327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CPG company use case – LLM + OR</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39</a:t>
            </a:fld>
            <a:endParaRPr lang="en-US"/>
          </a:p>
        </p:txBody>
      </p:sp>
    </p:spTree>
    <p:extLst>
      <p:ext uri="{BB962C8B-B14F-4D97-AF65-F5344CB8AC3E}">
        <p14:creationId xmlns:p14="http://schemas.microsoft.com/office/powerpoint/2010/main" val="98334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a:latin typeface="Calibri" panose="020F0502020204030204" pitchFamily="34" charset="0"/>
                <a:cs typeface="Calibri" panose="020F0502020204030204" pitchFamily="34" charset="0"/>
              </a:rPr>
              <a:t>Then we moved into the generation of videos. Here you can see videos that were never recorded by a human but rather generated by Sora the video generation model launched by OpenAI at the beginning on 2024.</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a:t>
            </a:fld>
            <a:endParaRPr lang="en-US"/>
          </a:p>
        </p:txBody>
      </p:sp>
    </p:spTree>
    <p:extLst>
      <p:ext uri="{BB962C8B-B14F-4D97-AF65-F5344CB8AC3E}">
        <p14:creationId xmlns:p14="http://schemas.microsoft.com/office/powerpoint/2010/main" val="1551373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While much of the conversation around generative AI has been related to unstructured data things like text, images, videos, etc. . . . we don’t think that the tabular, numeric data should get left behind. </a:t>
            </a:r>
            <a:r>
              <a:rPr lang="en-US" sz="22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There are still many industries and situations that suffer from a lack of data . . . whether that’s because they just don’t have it . . . or they can’t use it due to regulatory and privacy reasons. </a:t>
            </a:r>
            <a:r>
              <a:rPr lang="en-US" sz="22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And often, a lack of data means you can’t benefit from AI modeling techniques that require it. </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This is where synthetic data generation comes in. </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Tech like Generative Adversarial Networks, or GANS allow us to generate synthetic data.</a:t>
            </a:r>
            <a:r>
              <a:rPr lang="en-US" sz="22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Synthetic data generation isn’t just about getting access to AI modeling techniques that require data. It’s also a big part of our trust story. </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Being able to generate synthetic data that’s proven to be statistically congruent with your</a:t>
            </a:r>
            <a:r>
              <a:rPr lang="en-US" sz="2200" b="0" i="0" u="sng" strike="noStrike">
                <a:solidFill>
                  <a:srgbClr val="000000"/>
                </a:solidFill>
                <a:effectLst/>
                <a:latin typeface="Calibri" panose="020F0502020204030204" pitchFamily="34" charset="0"/>
                <a:cs typeface="Calibri" panose="020F0502020204030204" pitchFamily="34" charset="0"/>
              </a:rPr>
              <a:t> actual </a:t>
            </a:r>
            <a:r>
              <a:rPr lang="en-US" sz="2200" b="0" i="0" u="none" strike="noStrike">
                <a:solidFill>
                  <a:srgbClr val="000000"/>
                </a:solidFill>
                <a:effectLst/>
                <a:latin typeface="Calibri" panose="020F0502020204030204" pitchFamily="34" charset="0"/>
                <a:cs typeface="Calibri" panose="020F0502020204030204" pitchFamily="34" charset="0"/>
              </a:rPr>
              <a:t>data is a big deal for privacy.</a:t>
            </a:r>
            <a:r>
              <a:rPr lang="en-US" sz="22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200" b="0" i="0" u="none" strike="noStrike">
                <a:solidFill>
                  <a:srgbClr val="000000"/>
                </a:solidFill>
                <a:effectLst/>
                <a:latin typeface="Calibri" panose="020F0502020204030204" pitchFamily="34" charset="0"/>
                <a:cs typeface="Calibri" panose="020F0502020204030204" pitchFamily="34" charset="0"/>
              </a:rPr>
              <a:t>This is an area we’ve been innovating in for a while. We have patents to prove it and we’re really excited about this and we’re already talking to some customers about early access to a synthetic data generation service that we’re looking to leverage across many of our partner engagements and ecosystems.</a:t>
            </a:r>
            <a:endParaRPr lang="en-US" sz="2200" b="0" i="0">
              <a:solidFill>
                <a:srgbClr val="444444"/>
              </a:solidFill>
              <a:effectLst/>
              <a:latin typeface="Calibri" panose="020F0502020204030204" pitchFamily="34" charset="0"/>
              <a:cs typeface="Calibri" panose="020F0502020204030204" pitchFamily="34" charset="0"/>
            </a:endParaRPr>
          </a:p>
          <a:p>
            <a:pPr marL="0" indent="0"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40</a:t>
            </a:fld>
            <a:endParaRPr lang="en-US"/>
          </a:p>
        </p:txBody>
      </p:sp>
    </p:spTree>
    <p:extLst>
      <p:ext uri="{BB962C8B-B14F-4D97-AF65-F5344CB8AC3E}">
        <p14:creationId xmlns:p14="http://schemas.microsoft.com/office/powerpoint/2010/main" val="835879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None/>
              <a:tabLst/>
              <a:defRPr/>
            </a:pPr>
            <a:r>
              <a:rPr lang="en-US" sz="2600">
                <a:effectLst/>
                <a:latin typeface="Calibri" panose="020F0502020204030204" pitchFamily="34" charset="0"/>
                <a:ea typeface="Calibri" panose="020F0502020204030204" pitchFamily="34" charset="0"/>
                <a:cs typeface="Arial" panose="020B0604020202020204" pitchFamily="34" charset="0"/>
              </a:rPr>
              <a:t>As I said at the beginning, everyone is charged up! And putting money to experiment with </a:t>
            </a:r>
            <a:r>
              <a:rPr lang="en-US" sz="2600" err="1">
                <a:effectLst/>
                <a:latin typeface="Calibri" panose="020F0502020204030204" pitchFamily="34" charset="0"/>
                <a:ea typeface="Calibri" panose="020F0502020204030204" pitchFamily="34" charset="0"/>
                <a:cs typeface="Arial" panose="020B0604020202020204" pitchFamily="34" charset="0"/>
              </a:rPr>
              <a:t>GenAI</a:t>
            </a:r>
            <a:endParaRPr lang="en-US" sz="26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None/>
              <a:tabLst/>
              <a:defRPr/>
            </a:pPr>
            <a:r>
              <a:rPr lang="en-US" sz="2600">
                <a:effectLst/>
                <a:latin typeface="Calibri" panose="020F0502020204030204" pitchFamily="34" charset="0"/>
                <a:ea typeface="Calibri" panose="020F0502020204030204" pitchFamily="34" charset="0"/>
                <a:cs typeface="Arial" panose="020B0604020202020204" pitchFamily="34" charset="0"/>
              </a:rPr>
              <a:t>How charge up_</a:t>
            </a:r>
          </a:p>
          <a:p>
            <a:pPr marL="0" marR="0" lvl="0" indent="0" algn="l" defTabSz="1828800" rtl="0" eaLnBrk="1" fontAlgn="auto" latinLnBrk="0" hangingPunct="1">
              <a:lnSpc>
                <a:spcPct val="100000"/>
              </a:lnSpc>
              <a:spcBef>
                <a:spcPts val="0"/>
              </a:spcBef>
              <a:spcAft>
                <a:spcPts val="0"/>
              </a:spcAft>
              <a:buClr>
                <a:schemeClr val="accent5"/>
              </a:buClr>
              <a:buSzTx/>
              <a:buNone/>
              <a:tabLst/>
              <a:defRPr/>
            </a:pPr>
            <a:r>
              <a:rPr lang="en-US" sz="2600">
                <a:effectLst/>
                <a:latin typeface="Calibri" panose="020F0502020204030204" pitchFamily="34" charset="0"/>
                <a:ea typeface="Calibri" panose="020F0502020204030204" pitchFamily="34" charset="0"/>
                <a:cs typeface="Arial" panose="020B0604020202020204" pitchFamily="34" charset="0"/>
              </a:rPr>
              <a:t>This is a quote from the </a:t>
            </a:r>
            <a:r>
              <a:rPr lang="en-US" sz="2600" err="1">
                <a:effectLst/>
                <a:latin typeface="Calibri" panose="020F0502020204030204" pitchFamily="34" charset="0"/>
                <a:ea typeface="Calibri" panose="020F0502020204030204" pitchFamily="34" charset="0"/>
                <a:cs typeface="Arial" panose="020B0604020202020204" pitchFamily="34" charset="0"/>
              </a:rPr>
              <a:t>Cio</a:t>
            </a:r>
            <a:r>
              <a:rPr lang="en-US" sz="2600">
                <a:effectLst/>
                <a:latin typeface="Calibri" panose="020F0502020204030204" pitchFamily="34" charset="0"/>
                <a:ea typeface="Calibri" panose="020F0502020204030204" pitchFamily="34" charset="0"/>
                <a:cs typeface="Arial" panose="020B0604020202020204" pitchFamily="34" charset="0"/>
              </a:rPr>
              <a:t> of one my </a:t>
            </a:r>
            <a:r>
              <a:rPr lang="en-US" sz="2600" err="1">
                <a:effectLst/>
                <a:latin typeface="Calibri" panose="020F0502020204030204" pitchFamily="34" charset="0"/>
                <a:ea typeface="Calibri" panose="020F0502020204030204" pitchFamily="34" charset="0"/>
                <a:cs typeface="Arial" panose="020B0604020202020204" pitchFamily="34" charset="0"/>
              </a:rPr>
              <a:t>elading</a:t>
            </a:r>
            <a:r>
              <a:rPr lang="en-US" sz="2600">
                <a:effectLst/>
                <a:latin typeface="Calibri" panose="020F0502020204030204" pitchFamily="34" charset="0"/>
                <a:ea typeface="Calibri" panose="020F0502020204030204" pitchFamily="34" charset="0"/>
                <a:cs typeface="Arial" panose="020B0604020202020204" pitchFamily="34" charset="0"/>
              </a:rPr>
              <a:t> customers</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41</a:t>
            </a:fld>
            <a:endParaRPr lang="en-US"/>
          </a:p>
        </p:txBody>
      </p:sp>
    </p:spTree>
    <p:extLst>
      <p:ext uri="{BB962C8B-B14F-4D97-AF65-F5344CB8AC3E}">
        <p14:creationId xmlns:p14="http://schemas.microsoft.com/office/powerpoint/2010/main" val="699855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Although Gen AI is proving to be extremely powerful . . . there’s a risk of this technology being used in the wrong way … There are many things to consider when it comes to using Gen AI responsibly.</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I am not going to go thru each, let me highlight a few.</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None/>
            </a:pPr>
            <a:endParaRPr lang="en-US" sz="2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548157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Calibri"/>
                <a:ea typeface="Calibri"/>
                <a:cs typeface="Calibri"/>
              </a:rPr>
              <a:t>Unproven ROI:  Let's look at returns –  First order effect is enhancing productivity... difficult to quantify.</a:t>
            </a:r>
          </a:p>
          <a:p>
            <a:pPr lvl="1">
              <a:buFont typeface="Anova Light"/>
              <a:buChar char="•"/>
            </a:pPr>
            <a:r>
              <a:rPr lang="en-US" sz="1600">
                <a:latin typeface="Calibri"/>
                <a:ea typeface="Calibri"/>
                <a:cs typeface="Calibri"/>
              </a:rPr>
              <a:t>The formula to translate the “ah ha moments" to numbers is not yet there and </a:t>
            </a:r>
          </a:p>
          <a:p>
            <a:pPr lvl="1">
              <a:buFont typeface="Anova Light"/>
              <a:buChar char="•"/>
            </a:pPr>
            <a:r>
              <a:rPr lang="en-US" sz="1600">
                <a:latin typeface="Calibri"/>
                <a:ea typeface="Calibri"/>
                <a:cs typeface="Calibri"/>
              </a:rPr>
              <a:t>Further complicate... real benefits will be after business processes get redesigned....</a:t>
            </a:r>
            <a:endParaRPr lang="en-US"/>
          </a:p>
          <a:p>
            <a:pPr lvl="1">
              <a:buFont typeface="Anova Light"/>
              <a:buChar char="•"/>
            </a:pPr>
            <a:r>
              <a:rPr lang="en-US" sz="1600">
                <a:latin typeface="Calibri"/>
                <a:ea typeface="Calibri"/>
                <a:cs typeface="Calibri"/>
              </a:rPr>
              <a:t>Let's examine costs – all model providers provide a good token cost estimate.... However.... the costs for private knowledge preparation, training and </a:t>
            </a:r>
            <a:r>
              <a:rPr lang="en-US" sz="1600" err="1">
                <a:latin typeface="Calibri"/>
                <a:ea typeface="Calibri"/>
                <a:cs typeface="Calibri"/>
              </a:rPr>
              <a:t>ModelOps</a:t>
            </a:r>
            <a:r>
              <a:rPr lang="en-US" sz="1600">
                <a:latin typeface="Calibri"/>
                <a:ea typeface="Calibri"/>
                <a:cs typeface="Calibri"/>
              </a:rPr>
              <a:t> </a:t>
            </a:r>
            <a:r>
              <a:rPr lang="en-US" sz="1600" err="1">
                <a:latin typeface="Calibri"/>
                <a:ea typeface="Calibri"/>
                <a:cs typeface="Calibri"/>
              </a:rPr>
              <a:t>mgmt</a:t>
            </a:r>
            <a:r>
              <a:rPr lang="en-US" sz="1600">
                <a:latin typeface="Calibri"/>
                <a:ea typeface="Calibri"/>
                <a:cs typeface="Calibri"/>
              </a:rPr>
              <a:t> is complex and lengthy</a:t>
            </a:r>
          </a:p>
          <a:p>
            <a:pPr marL="0" marR="0" lvl="0" indent="0">
              <a:lnSpc>
                <a:spcPct val="107000"/>
              </a:lnSpc>
              <a:spcBef>
                <a:spcPts val="0"/>
              </a:spcBef>
              <a:spcAft>
                <a:spcPts val="0"/>
              </a:spcAft>
              <a:buNone/>
            </a:pPr>
            <a:endParaRPr lang="en-US" sz="28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973913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nova Light"/>
              <a:buChar char="•"/>
            </a:pPr>
            <a:r>
              <a:rPr lang="en-US" sz="1400">
                <a:latin typeface="Calibri"/>
                <a:ea typeface="Calibri"/>
                <a:cs typeface="Calibri"/>
              </a:rPr>
              <a:t>An approach that is working with my clients is building a program.</a:t>
            </a:r>
          </a:p>
          <a:p>
            <a:pPr>
              <a:buFont typeface="Anova Light"/>
              <a:buChar char="•"/>
            </a:pPr>
            <a:r>
              <a:rPr lang="en-US" sz="1400">
                <a:latin typeface="Calibri"/>
                <a:ea typeface="Calibri"/>
                <a:cs typeface="Calibri"/>
              </a:rPr>
              <a:t>Specifically, We believe </a:t>
            </a:r>
            <a:r>
              <a:rPr lang="en-US" sz="1400" err="1">
                <a:latin typeface="Calibri"/>
                <a:ea typeface="Calibri"/>
                <a:cs typeface="Calibri"/>
              </a:rPr>
              <a:t>GenAI</a:t>
            </a:r>
            <a:r>
              <a:rPr lang="en-US" sz="1400">
                <a:latin typeface="Calibri"/>
                <a:ea typeface="Calibri"/>
                <a:cs typeface="Calibri"/>
              </a:rPr>
              <a:t> infusion will evolve in 3 waves:</a:t>
            </a:r>
            <a:endParaRPr lang="en-US"/>
          </a:p>
          <a:p>
            <a:pPr>
              <a:buFont typeface="Anova Light"/>
              <a:buChar char="•"/>
            </a:pPr>
            <a:r>
              <a:rPr lang="en-US" sz="1400">
                <a:latin typeface="Calibri"/>
                <a:ea typeface="Calibri"/>
                <a:cs typeface="Calibri"/>
              </a:rPr>
              <a:t>Wave 1, It involves getting started with POCs and figuring out the team &amp; technology</a:t>
            </a:r>
            <a:endParaRPr lang="en-US">
              <a:latin typeface="Anova Light"/>
              <a:ea typeface="Calibri"/>
              <a:cs typeface="Calibri"/>
            </a:endParaRPr>
          </a:p>
          <a:p>
            <a:pPr lvl="1"/>
            <a:r>
              <a:rPr lang="en-US" sz="1400">
                <a:latin typeface="Calibri"/>
                <a:ea typeface="Calibri"/>
                <a:cs typeface="Calibri"/>
              </a:rPr>
              <a:t>Most clients also expanded the responsible AI programs to include Gen AI and the opportunities/ risks</a:t>
            </a:r>
            <a:endParaRPr lang="en-US"/>
          </a:p>
          <a:p>
            <a:pPr lvl="1">
              <a:buFont typeface="Anova Light"/>
              <a:buChar char="–"/>
            </a:pPr>
            <a:r>
              <a:rPr lang="en-US" sz="1400">
                <a:latin typeface="Calibri"/>
                <a:ea typeface="Calibri"/>
                <a:cs typeface="Calibri"/>
              </a:rPr>
              <a:t>At SAS, we have an internal AI Steering Committee that helps us figure out </a:t>
            </a:r>
            <a:r>
              <a:rPr lang="en-US" sz="1400" err="1">
                <a:latin typeface="Calibri"/>
                <a:ea typeface="Calibri"/>
                <a:cs typeface="Calibri"/>
              </a:rPr>
              <a:t>GenAI</a:t>
            </a:r>
            <a:r>
              <a:rPr lang="en-US" sz="1400">
                <a:latin typeface="Calibri"/>
                <a:ea typeface="Calibri"/>
                <a:cs typeface="Calibri"/>
              </a:rPr>
              <a:t> usage, as well as guide how we will infuse </a:t>
            </a:r>
            <a:r>
              <a:rPr lang="en-US" sz="1400" err="1">
                <a:latin typeface="Calibri"/>
                <a:ea typeface="Calibri"/>
                <a:cs typeface="Calibri"/>
              </a:rPr>
              <a:t>GenAI</a:t>
            </a:r>
            <a:r>
              <a:rPr lang="en-US" sz="1400">
                <a:latin typeface="Calibri"/>
                <a:ea typeface="Calibri"/>
                <a:cs typeface="Calibri"/>
              </a:rPr>
              <a:t> in the products we build. . .  while balancing the risks </a:t>
            </a:r>
          </a:p>
          <a:p>
            <a:pPr>
              <a:buFont typeface="Anova Light"/>
              <a:buChar char="•"/>
            </a:pPr>
            <a:r>
              <a:rPr lang="en-US" sz="1400">
                <a:latin typeface="Calibri"/>
                <a:ea typeface="Calibri"/>
                <a:cs typeface="Calibri"/>
              </a:rPr>
              <a:t>2nd wave, of Scaling the pilots will happen in 2H’24 or in ’25....It will be a HUGE and interesting task as </a:t>
            </a:r>
            <a:r>
              <a:rPr lang="en-US" sz="1400" err="1">
                <a:latin typeface="Calibri"/>
                <a:ea typeface="Calibri"/>
                <a:cs typeface="Calibri"/>
              </a:rPr>
              <a:t>GenAI</a:t>
            </a:r>
            <a:r>
              <a:rPr lang="en-US" sz="1400">
                <a:latin typeface="Calibri"/>
                <a:ea typeface="Calibri"/>
                <a:cs typeface="Calibri"/>
              </a:rPr>
              <a:t> applications still require deeper technical exploration to improve application's quality.... lower the applications costs..... while also trying to optimize the speed/responsiveness.</a:t>
            </a:r>
          </a:p>
          <a:p>
            <a:pPr>
              <a:buFont typeface="Anova Light"/>
              <a:buChar char="•"/>
            </a:pPr>
            <a:r>
              <a:rPr lang="en-US" sz="1400">
                <a:latin typeface="Calibri"/>
                <a:ea typeface="Calibri"/>
                <a:cs typeface="Calibri"/>
              </a:rPr>
              <a:t>The 3rd wave of Gen AI going mainstream.... by that we mean infusing </a:t>
            </a:r>
            <a:r>
              <a:rPr lang="en-US" sz="1400" err="1">
                <a:latin typeface="Calibri"/>
                <a:ea typeface="Calibri"/>
                <a:cs typeface="Calibri"/>
              </a:rPr>
              <a:t>GenAI</a:t>
            </a:r>
            <a:r>
              <a:rPr lang="en-US" sz="1400">
                <a:latin typeface="Calibri"/>
                <a:ea typeface="Calibri"/>
                <a:cs typeface="Calibri"/>
              </a:rPr>
              <a:t> across majority of the enterprise apps will be predicated on the business value received from the first 15-20 internal </a:t>
            </a:r>
            <a:r>
              <a:rPr lang="en-US" sz="1400" err="1">
                <a:latin typeface="Calibri"/>
                <a:ea typeface="Calibri"/>
                <a:cs typeface="Calibri"/>
              </a:rPr>
              <a:t>GenAI</a:t>
            </a:r>
            <a:r>
              <a:rPr lang="en-US" sz="1400">
                <a:latin typeface="Calibri"/>
                <a:ea typeface="Calibri"/>
                <a:cs typeface="Calibri"/>
              </a:rPr>
              <a:t> apps....</a:t>
            </a:r>
          </a:p>
          <a:p>
            <a:pPr>
              <a:buFont typeface="Anova Light"/>
              <a:buChar char="•"/>
            </a:pPr>
            <a:r>
              <a:rPr lang="en-US" sz="1400">
                <a:latin typeface="Calibri"/>
                <a:ea typeface="Calibri"/>
                <a:cs typeface="Calibri"/>
              </a:rPr>
              <a:t>Let us dig into each, particularly the first 2 waves…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panose="020B05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nova" panose="020B0503020203020204" pitchFamily="34" charset="0"/>
              <a:ea typeface="+mn-ea"/>
              <a:cs typeface="+mn-cs"/>
            </a:endParaRPr>
          </a:p>
        </p:txBody>
      </p:sp>
    </p:spTree>
    <p:extLst>
      <p:ext uri="{BB962C8B-B14F-4D97-AF65-F5344CB8AC3E}">
        <p14:creationId xmlns:p14="http://schemas.microsoft.com/office/powerpoint/2010/main" val="1616514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b="0" i="0">
                <a:effectLst/>
                <a:latin typeface="-apple-system"/>
              </a:rPr>
              <a:t>Companies aren’t ready to get locked in—they want options and transparency in order to map the right course for their businesses.   This is partly because the adoption curve for gen AI is pretty opaque. Companies don’t necessarily want to be the first ones diving in the deep end, but they at least want to be fast followers. I am happy to see that besides the initial FOMO, organizations are approaching the technology with a unique kind of thoughtfulness that is wise. There’s no one-size-fits all solution when it comes to generative AI. Companies can create a personalized roadmap to make sure they’re comfortable with their investments, but not behind. </a:t>
            </a:r>
            <a:endParaRPr lang="en-US"/>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45</a:t>
            </a:fld>
            <a:endParaRPr lang="en-US"/>
          </a:p>
        </p:txBody>
      </p:sp>
    </p:spTree>
    <p:extLst>
      <p:ext uri="{BB962C8B-B14F-4D97-AF65-F5344CB8AC3E}">
        <p14:creationId xmlns:p14="http://schemas.microsoft.com/office/powerpoint/2010/main" val="411168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000">
                <a:effectLst/>
                <a:latin typeface="Calibri" panose="020F0502020204030204" pitchFamily="34" charset="0"/>
                <a:ea typeface="Times New Roman" panose="02020603050405020304" pitchFamily="18" charset="0"/>
                <a:cs typeface="Calibri" panose="020F0502020204030204" pitchFamily="34" charset="0"/>
              </a:rPr>
              <a:t>Analyzing incidents, you can see that they spiked since the Deep Learning technology advancement in 2014.</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46</a:t>
            </a:fld>
            <a:endParaRPr lang="en-US"/>
          </a:p>
        </p:txBody>
      </p:sp>
    </p:spTree>
    <p:extLst>
      <p:ext uri="{BB962C8B-B14F-4D97-AF65-F5344CB8AC3E}">
        <p14:creationId xmlns:p14="http://schemas.microsoft.com/office/powerpoint/2010/main" val="83331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a:effectLst/>
                <a:latin typeface="Calibri"/>
                <a:ea typeface="Times New Roman" panose="02020603050405020304" pitchFamily="18" charset="0"/>
                <a:cs typeface="Calibri"/>
              </a:rPr>
              <a:t>And the majority of the biases are related to these areas. </a:t>
            </a:r>
            <a:r>
              <a:rPr lang="en-US" sz="2400">
                <a:solidFill>
                  <a:srgbClr val="000000"/>
                </a:solidFill>
                <a:effectLst/>
                <a:latin typeface="Calibri"/>
                <a:ea typeface="Times New Roman" panose="02020603050405020304" pitchFamily="18" charset="0"/>
                <a:cs typeface="Calibri"/>
              </a:rPr>
              <a:t>This is why </a:t>
            </a:r>
            <a:r>
              <a:rPr lang="en-US" sz="2400">
                <a:effectLst/>
                <a:latin typeface="Calibri"/>
                <a:ea typeface="Times New Roman" panose="02020603050405020304" pitchFamily="18" charset="0"/>
                <a:cs typeface="Calibri"/>
              </a:rPr>
              <a:t>it’s so important to consider human oversight. Implement systems that identify/prevent incidents. So instead of avoiding generative AI or trying to control it, it is important that we understand it.</a:t>
            </a:r>
          </a:p>
          <a:p>
            <a:r>
              <a:rPr lang="en-US"/>
              <a:t>Confirm source of data</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47</a:t>
            </a:fld>
            <a:endParaRPr lang="en-US"/>
          </a:p>
        </p:txBody>
      </p:sp>
    </p:spTree>
    <p:extLst>
      <p:ext uri="{BB962C8B-B14F-4D97-AF65-F5344CB8AC3E}">
        <p14:creationId xmlns:p14="http://schemas.microsoft.com/office/powerpoint/2010/main" val="84382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b="0" i="0">
                <a:solidFill>
                  <a:srgbClr val="1A1A1A"/>
                </a:solidFill>
                <a:effectLst/>
                <a:latin typeface="Calibri" panose="020F0502020204030204" pitchFamily="34" charset="0"/>
                <a:cs typeface="Calibri" panose="020F0502020204030204" pitchFamily="34" charset="0"/>
              </a:rPr>
              <a:t>Robots powered by GR00T, which stands for Generalist Robot 00 Technology, will be designed to understand natural language and emulate movements by observing human actions — quickly learning coordination, dexterity and other skills in order to navigate, adapt and interact with the real world. </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The Groot model takes multimodal instructions and past interactions and produces the next action for the robot to execute.</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They are training </a:t>
            </a:r>
            <a:r>
              <a:rPr lang="en-US" sz="2300" b="0" i="0" err="1">
                <a:solidFill>
                  <a:srgbClr val="1A1A1A"/>
                </a:solidFill>
                <a:effectLst/>
                <a:latin typeface="Calibri" panose="020F0502020204030204" pitchFamily="34" charset="0"/>
                <a:ea typeface="Calibri" panose="020F0502020204030204" pitchFamily="34" charset="0"/>
                <a:cs typeface="Calibri" panose="020F0502020204030204" pitchFamily="34" charset="0"/>
              </a:rPr>
              <a:t>Groots</a:t>
            </a:r>
            <a:r>
              <a:rPr lang="en-US" sz="23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 in digital worlds and then transfer that knowledge in the physical world</a:t>
            </a:r>
            <a:endPar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point is that “</a:t>
            </a:r>
            <a:r>
              <a:rPr lang="en-US" sz="23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people are VERY charged up about adopting </a:t>
            </a:r>
            <a:r>
              <a:rPr lang="en-US" sz="2300" b="1" u="sng"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GenAI</a:t>
            </a:r>
            <a:r>
              <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5</a:t>
            </a:fld>
            <a:endParaRPr lang="en-US"/>
          </a:p>
        </p:txBody>
      </p:sp>
    </p:spTree>
    <p:extLst>
      <p:ext uri="{BB962C8B-B14F-4D97-AF65-F5344CB8AC3E}">
        <p14:creationId xmlns:p14="http://schemas.microsoft.com/office/powerpoint/2010/main" val="42111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208 billion transistors, 10 tera bytes of data per seconds, for trillion parameter scale generative ai</a:t>
            </a: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6</a:t>
            </a:fld>
            <a:endParaRPr lang="en-US"/>
          </a:p>
        </p:txBody>
      </p:sp>
    </p:spTree>
    <p:extLst>
      <p:ext uri="{BB962C8B-B14F-4D97-AF65-F5344CB8AC3E}">
        <p14:creationId xmlns:p14="http://schemas.microsoft.com/office/powerpoint/2010/main" val="399629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the models are evolving really fast. We are currently seeing acceleration into images/ videos/ vision etc.</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a:latin typeface="Calibri" panose="020F0502020204030204" pitchFamily="34" charset="0"/>
                <a:cs typeface="Calibri" panose="020F0502020204030204" pitchFamily="34" charset="0"/>
              </a:rPr>
              <a:t>So… Now that Gen AI is widely available to the enterprise, over the next 25 min my goal is to have you walk out of this room with hopefully a better understanding on the current market, </a:t>
            </a:r>
            <a:r>
              <a:rPr lang="en-US" sz="2300" err="1">
                <a:latin typeface="Calibri" panose="020F0502020204030204" pitchFamily="34" charset="0"/>
                <a:cs typeface="Calibri" panose="020F0502020204030204" pitchFamily="34" charset="0"/>
              </a:rPr>
              <a:t>GenAI</a:t>
            </a:r>
            <a:r>
              <a:rPr lang="en-US" sz="2300">
                <a:latin typeface="Calibri" panose="020F0502020204030204" pitchFamily="34" charset="0"/>
                <a:cs typeface="Calibri" panose="020F0502020204030204" pitchFamily="34" charset="0"/>
              </a:rPr>
              <a:t> use cases, challenges and lessons learns</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r>
              <a:rPr lang="en-US" sz="2300">
                <a:latin typeface="Calibri" panose="020F0502020204030204" pitchFamily="34" charset="0"/>
                <a:cs typeface="Calibri" panose="020F0502020204030204" pitchFamily="34" charset="0"/>
              </a:rPr>
              <a:t>let’s start by taking a pulse check on the enterprise mood and at current impressions.</a:t>
            </a:r>
          </a:p>
          <a:p>
            <a:pPr marL="342900" marR="0" lvl="0" indent="-342900" algn="l" defTabSz="1828800" rtl="0" eaLnBrk="1" fontAlgn="auto" latinLnBrk="0" hangingPunct="1">
              <a:lnSpc>
                <a:spcPct val="100000"/>
              </a:lnSpc>
              <a:spcBef>
                <a:spcPts val="0"/>
              </a:spcBef>
              <a:spcAft>
                <a:spcPts val="0"/>
              </a:spcAft>
              <a:buClr>
                <a:schemeClr val="accent5"/>
              </a:buClr>
              <a:buSzTx/>
              <a:tabLst/>
              <a:defRPr/>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tabLst/>
              <a:defRPr/>
            </a:pP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7</a:t>
            </a:fld>
            <a:endParaRPr lang="en-US"/>
          </a:p>
        </p:txBody>
      </p:sp>
    </p:spTree>
    <p:extLst>
      <p:ext uri="{BB962C8B-B14F-4D97-AF65-F5344CB8AC3E}">
        <p14:creationId xmlns:p14="http://schemas.microsoft.com/office/powerpoint/2010/main" val="409714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a:buChar char="•"/>
              <a:tabLst/>
              <a:defRPr/>
            </a:pPr>
            <a:r>
              <a:rPr lang="en-US" sz="2300">
                <a:latin typeface="Calibri" panose="020F0502020204030204" pitchFamily="34" charset="0"/>
                <a:cs typeface="Calibri" panose="020F0502020204030204" pitchFamily="34" charset="0"/>
              </a:rPr>
              <a:t>Let’s take a look at the market potential.</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a:buChar char="•"/>
              <a:tabLst/>
              <a:defRPr/>
            </a:pPr>
            <a:r>
              <a:rPr lang="en-US" sz="2300">
                <a:latin typeface="Calibri" panose="020F0502020204030204" pitchFamily="34" charset="0"/>
                <a:cs typeface="Calibri" panose="020F0502020204030204" pitchFamily="34" charset="0"/>
              </a:rPr>
              <a:t>Generative AI is much more than just generated art or video of a puppy.  Let’s start with some definitions</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a:buChar char="•"/>
              <a:tabLst/>
              <a:defRPr/>
            </a:pPr>
            <a:r>
              <a:rPr lang="en-US" sz="2300">
                <a:effectLst/>
                <a:latin typeface="Calibri" panose="020F0502020204030204" pitchFamily="34" charset="0"/>
                <a:ea typeface="Calibri" panose="020F0502020204030204" pitchFamily="34" charset="0"/>
                <a:cs typeface="Calibri" panose="020F0502020204030204" pitchFamily="34" charset="0"/>
              </a:rPr>
              <a:t>Now, there are many definitions of Generative AI. I tried to summarize all of them in a simple and short one. </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a:buChar char="•"/>
              <a:tabLst/>
              <a:defRPr/>
            </a:pPr>
            <a:endParaRPr lang="en-US" sz="26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8</a:t>
            </a:fld>
            <a:endParaRPr lang="en-US"/>
          </a:p>
        </p:txBody>
      </p:sp>
    </p:spTree>
    <p:extLst>
      <p:ext uri="{BB962C8B-B14F-4D97-AF65-F5344CB8AC3E}">
        <p14:creationId xmlns:p14="http://schemas.microsoft.com/office/powerpoint/2010/main" val="335922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2300" b="0" i="0" u="none" strike="noStrike">
                <a:solidFill>
                  <a:srgbClr val="000000"/>
                </a:solidFill>
                <a:effectLst/>
                <a:latin typeface="Calibri" panose="020F0502020204030204" pitchFamily="34" charset="0"/>
                <a:cs typeface="Calibri" panose="020F0502020204030204" pitchFamily="34" charset="0"/>
              </a:rPr>
              <a:t>Now, there are many definitions of Generative AI. I tried to summarize all of them in a simple and short one. </a:t>
            </a:r>
            <a:r>
              <a:rPr lang="en-US" sz="23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300" b="0" i="0" u="none" strike="noStrike">
                <a:solidFill>
                  <a:srgbClr val="000000"/>
                </a:solidFill>
                <a:effectLst/>
                <a:latin typeface="Calibri" panose="020F0502020204030204" pitchFamily="34" charset="0"/>
                <a:cs typeface="Calibri" panose="020F0502020204030204" pitchFamily="34" charset="0"/>
              </a:rPr>
              <a:t>Generative AI is a term that encompasses any Artificial intelligence capable of generating content.</a:t>
            </a:r>
            <a:r>
              <a:rPr lang="en-US" sz="2300" b="0" i="0">
                <a:solidFill>
                  <a:srgbClr val="444444"/>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300" b="0" i="0" u="none" strike="noStrike">
                <a:solidFill>
                  <a:srgbClr val="374151"/>
                </a:solidFill>
                <a:effectLst/>
                <a:latin typeface="Calibri" panose="020F0502020204030204" pitchFamily="34" charset="0"/>
                <a:cs typeface="Calibri" panose="020F0502020204030204" pitchFamily="34" charset="0"/>
              </a:rPr>
              <a:t>Which could be text, images, music, or other forms of media. </a:t>
            </a:r>
          </a:p>
          <a:p>
            <a:pPr algn="l" rtl="0" fontAlgn="base">
              <a:buFont typeface="Arial" panose="020B0604020202020204" pitchFamily="34" charset="0"/>
              <a:buChar char="•"/>
            </a:pPr>
            <a:r>
              <a:rPr lang="en-US" sz="2300" b="0" i="0" u="none" strike="noStrike">
                <a:solidFill>
                  <a:srgbClr val="374151"/>
                </a:solidFill>
                <a:effectLst/>
                <a:latin typeface="Calibri" panose="020F0502020204030204" pitchFamily="34" charset="0"/>
                <a:cs typeface="Calibri" panose="020F0502020204030204" pitchFamily="34" charset="0"/>
              </a:rPr>
              <a:t>Generative AI uses machine learning algorithms to analyze and learn from existing datasets and then generate new, original content that resembles the learned material. </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9</a:t>
            </a:fld>
            <a:endParaRPr lang="en-US"/>
          </a:p>
        </p:txBody>
      </p:sp>
    </p:spTree>
    <p:extLst>
      <p:ext uri="{BB962C8B-B14F-4D97-AF65-F5344CB8AC3E}">
        <p14:creationId xmlns:p14="http://schemas.microsoft.com/office/powerpoint/2010/main" val="407840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927508"/>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4220170"/>
            <a:ext cx="15778269"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2841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8427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42166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2927508"/>
            <a:ext cx="15782544"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4220170"/>
            <a:ext cx="15782544"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B30C0FC0-2C2C-10CE-0594-84811DEFE33B}"/>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07342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D4FEAADD-6A43-A3AD-C613-62CE351F3456}"/>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D65EAAE1-A5CA-D245-874C-7FB6F8D56F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3397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92088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7351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444273"/>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accent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421581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5742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06918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7B26AFD3-845A-9D0A-335D-AE00D0ADA6A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145482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9352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2F6DB731-09D4-08B5-8614-68F3501B51F7}"/>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F763AC1A-EE13-FF0B-9CAB-4F6421B970D6}"/>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4121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090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S - Video Only">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6287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8612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89890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9023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0410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41217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381217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3026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7.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6826158" y="9516543"/>
            <a:ext cx="1112812" cy="461922"/>
          </a:xfrm>
          <a:prstGeom prst="rect">
            <a:avLst/>
          </a:prstGeom>
        </p:spPr>
      </p:pic>
    </p:spTree>
    <p:custDataLst>
      <p:tags r:id="rId13"/>
    </p:custDataLst>
    <p:extLst>
      <p:ext uri="{BB962C8B-B14F-4D97-AF65-F5344CB8AC3E}">
        <p14:creationId xmlns:p14="http://schemas.microsoft.com/office/powerpoint/2010/main" val="519966091"/>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21" r:id="rId3"/>
    <p:sldLayoutId id="2147483820" r:id="rId4"/>
    <p:sldLayoutId id="2147483819" r:id="rId5"/>
    <p:sldLayoutId id="2147483822" r:id="rId6"/>
    <p:sldLayoutId id="2147483824" r:id="rId7"/>
    <p:sldLayoutId id="2147483832" r:id="rId8"/>
    <p:sldLayoutId id="2147483837" r:id="rId9"/>
    <p:sldLayoutId id="2147483828" r:id="rId10"/>
    <p:sldLayoutId id="214748382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BA1A5-F11E-586C-AE20-3947111EA4AC}"/>
              </a:ext>
            </a:extLst>
          </p:cNvPr>
          <p:cNvSpPr/>
          <p:nvPr userDrawn="1"/>
        </p:nvSpPr>
        <p:spPr>
          <a:xfrm>
            <a:off x="16477128" y="9143999"/>
            <a:ext cx="1810872" cy="114300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0C7363F-AF69-28E6-1F57-D691A99669FF}"/>
              </a:ext>
            </a:extLst>
          </p:cNvPr>
          <p:cNvPicPr>
            <a:picLocks noChangeAspect="1"/>
          </p:cNvPicPr>
          <p:nvPr userDrawn="1"/>
        </p:nvPicPr>
        <p:blipFill>
          <a:blip r:embed="rId14"/>
          <a:stretch>
            <a:fillRect/>
          </a:stretch>
        </p:blipFill>
        <p:spPr>
          <a:xfrm>
            <a:off x="0" y="9143999"/>
            <a:ext cx="16477128" cy="1143001"/>
          </a:xfrm>
          <a:prstGeom prst="rect">
            <a:avLst/>
          </a:prstGeom>
        </p:spPr>
      </p:pic>
      <p:sp>
        <p:nvSpPr>
          <p:cNvPr id="3" name="Text Placeholder 2"/>
          <p:cNvSpPr>
            <a:spLocks noGrp="1"/>
          </p:cNvSpPr>
          <p:nvPr>
            <p:ph type="body" idx="1"/>
          </p:nvPr>
        </p:nvSpPr>
        <p:spPr>
          <a:xfrm>
            <a:off x="1252432" y="2400300"/>
            <a:ext cx="15773400" cy="6444273"/>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sp>
        <p:nvSpPr>
          <p:cNvPr id="8" name="TextBox 4">
            <a:extLst>
              <a:ext uri="{FF2B5EF4-FFF2-40B4-BE49-F238E27FC236}">
                <a16:creationId xmlns:a16="http://schemas.microsoft.com/office/drawing/2014/main" id="{C16FACEF-10C6-6BB8-EE57-ACF39B01B1D3}"/>
              </a:ext>
            </a:extLst>
          </p:cNvPr>
          <p:cNvSpPr txBox="1"/>
          <p:nvPr userDrawn="1"/>
        </p:nvSpPr>
        <p:spPr>
          <a:xfrm>
            <a:off x="1252432" y="9316082"/>
            <a:ext cx="8588993" cy="584775"/>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3200" b="1" i="0" u="none" strike="noStrike" kern="300" cap="none" spc="100" normalizeH="0" baseline="0" noProof="0">
                <a:ln>
                  <a:noFill/>
                </a:ln>
                <a:solidFill>
                  <a:schemeClr val="bg1"/>
                </a:solidFill>
                <a:effectLst/>
                <a:uLnTx/>
                <a:uFillTx/>
                <a:latin typeface="Anova Bold" panose="020B0503020203020204" pitchFamily="34" charset="0"/>
                <a:ea typeface="Anova Bold" panose="020B0703020203020204" pitchFamily="34" charset="0"/>
                <a:cs typeface="Anova Light" panose="020B0403020203020204" pitchFamily="34" charset="0"/>
              </a:rPr>
              <a:t>CONFIDENTIAL — DO NOT DISCLOSE</a:t>
            </a:r>
          </a:p>
        </p:txBody>
      </p:sp>
      <p:sp>
        <p:nvSpPr>
          <p:cNvPr id="10" name="TextBox 4">
            <a:extLst>
              <a:ext uri="{FF2B5EF4-FFF2-40B4-BE49-F238E27FC236}">
                <a16:creationId xmlns:a16="http://schemas.microsoft.com/office/drawing/2014/main" id="{73378641-98C0-74B8-EDAB-E5E4E2EEB661}"/>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bg1"/>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A68AF4A5-1947-70D5-1EEC-327485090EC3}"/>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3"/>
            <a:ext cx="1112812" cy="461922"/>
          </a:xfrm>
          <a:prstGeom prst="rect">
            <a:avLst/>
          </a:prstGeom>
        </p:spPr>
      </p:pic>
    </p:spTree>
    <p:custDataLst>
      <p:tags r:id="rId13"/>
    </p:custDataLst>
    <p:extLst>
      <p:ext uri="{BB962C8B-B14F-4D97-AF65-F5344CB8AC3E}">
        <p14:creationId xmlns:p14="http://schemas.microsoft.com/office/powerpoint/2010/main" val="202342366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notesSlide" Target="../notesSlides/notesSlide1.xml"/><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F261_522A560.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3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notesSlide" Target="../notesSlides/notesSlide15.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3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notesSlide" Target="../notesSlides/notesSlide16.xml"/><Relationship Id="rId21" Type="http://schemas.openxmlformats.org/officeDocument/2006/relationships/image" Target="../media/image71.svg"/><Relationship Id="rId7" Type="http://schemas.microsoft.com/office/2007/relationships/hdphoto" Target="../media/hdphoto2.wdp"/><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75.svg"/><Relationship Id="rId2" Type="http://schemas.openxmlformats.org/officeDocument/2006/relationships/slideLayout" Target="../slideLayouts/slideLayout10.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tags" Target="../tags/tag32.xml"/><Relationship Id="rId6" Type="http://schemas.openxmlformats.org/officeDocument/2006/relationships/image" Target="../media/image58.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7.png"/><Relationship Id="rId15" Type="http://schemas.openxmlformats.org/officeDocument/2006/relationships/image" Target="../media/image65.svg"/><Relationship Id="rId23" Type="http://schemas.openxmlformats.org/officeDocument/2006/relationships/image" Target="../media/image73.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6.png"/><Relationship Id="rId9" Type="http://schemas.microsoft.com/office/2007/relationships/hdphoto" Target="../media/hdphoto3.wdp"/><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9.svg"/><Relationship Id="rId18" Type="http://schemas.openxmlformats.org/officeDocument/2006/relationships/image" Target="../media/image74.png"/><Relationship Id="rId3" Type="http://schemas.openxmlformats.org/officeDocument/2006/relationships/notesSlide" Target="../notesSlides/notesSlide18.xml"/><Relationship Id="rId21" Type="http://schemas.openxmlformats.org/officeDocument/2006/relationships/image" Target="../media/image77.svg"/><Relationship Id="rId7" Type="http://schemas.openxmlformats.org/officeDocument/2006/relationships/image" Target="../media/image63.svg"/><Relationship Id="rId12" Type="http://schemas.openxmlformats.org/officeDocument/2006/relationships/image" Target="../media/image78.png"/><Relationship Id="rId17" Type="http://schemas.openxmlformats.org/officeDocument/2006/relationships/image" Target="../media/image73.svg"/><Relationship Id="rId2" Type="http://schemas.openxmlformats.org/officeDocument/2006/relationships/slideLayout" Target="../slideLayouts/slideLayout10.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tags" Target="../tags/tag34.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57.png"/><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56.png"/><Relationship Id="rId9" Type="http://schemas.openxmlformats.org/officeDocument/2006/relationships/image" Target="../media/image65.sv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notesSlide" Target="../notesSlides/notesSlide19.xml"/><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81.svg"/><Relationship Id="rId2" Type="http://schemas.openxmlformats.org/officeDocument/2006/relationships/slideLayout" Target="../slideLayouts/slideLayout10.xml"/><Relationship Id="rId16" Type="http://schemas.openxmlformats.org/officeDocument/2006/relationships/image" Target="../media/image80.png"/><Relationship Id="rId1" Type="http://schemas.openxmlformats.org/officeDocument/2006/relationships/tags" Target="../tags/tag35.xml"/><Relationship Id="rId6" Type="http://schemas.openxmlformats.org/officeDocument/2006/relationships/image" Target="../media/image64.png"/><Relationship Id="rId11" Type="http://schemas.openxmlformats.org/officeDocument/2006/relationships/image" Target="../media/image7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7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notesSlide" Target="../notesSlides/notesSlide2.xml"/><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slideLayout" Target="../slideLayouts/slideLayout10.xml"/><Relationship Id="rId1" Type="http://schemas.openxmlformats.org/officeDocument/2006/relationships/tags" Target="../tags/tag28.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20.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emf"/><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1.emf"/><Relationship Id="rId5" Type="http://schemas.openxmlformats.org/officeDocument/2006/relationships/image" Target="../media/image90.png"/><Relationship Id="rId4" Type="http://schemas.openxmlformats.org/officeDocument/2006/relationships/image" Target="../media/image89.sv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3.svg"/><Relationship Id="rId18" Type="http://schemas.openxmlformats.org/officeDocument/2006/relationships/image" Target="../media/image76.png"/><Relationship Id="rId3" Type="http://schemas.openxmlformats.org/officeDocument/2006/relationships/notesSlide" Target="../notesSlides/notesSlide22.xml"/><Relationship Id="rId7" Type="http://schemas.openxmlformats.org/officeDocument/2006/relationships/image" Target="../media/image65.svg"/><Relationship Id="rId12" Type="http://schemas.openxmlformats.org/officeDocument/2006/relationships/image" Target="../media/image92.png"/><Relationship Id="rId17" Type="http://schemas.openxmlformats.org/officeDocument/2006/relationships/image" Target="../media/image75.svg"/><Relationship Id="rId2" Type="http://schemas.openxmlformats.org/officeDocument/2006/relationships/slideLayout" Target="../slideLayouts/slideLayout10.xml"/><Relationship Id="rId16" Type="http://schemas.openxmlformats.org/officeDocument/2006/relationships/image" Target="../media/image74.png"/><Relationship Id="rId1" Type="http://schemas.openxmlformats.org/officeDocument/2006/relationships/tags" Target="../tags/tag36.xml"/><Relationship Id="rId6" Type="http://schemas.openxmlformats.org/officeDocument/2006/relationships/image" Target="../media/image64.png"/><Relationship Id="rId11" Type="http://schemas.openxmlformats.org/officeDocument/2006/relationships/image" Target="../media/image7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7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notesSlide" Target="../notesSlides/notesSlide25.xml"/><Relationship Id="rId7" Type="http://schemas.openxmlformats.org/officeDocument/2006/relationships/image" Target="../media/image4.png"/><Relationship Id="rId12" Type="http://schemas.openxmlformats.org/officeDocument/2006/relationships/image" Target="../media/image106.jpeg"/><Relationship Id="rId2" Type="http://schemas.openxmlformats.org/officeDocument/2006/relationships/slideLayout" Target="../slideLayouts/slideLayout10.xml"/><Relationship Id="rId1" Type="http://schemas.openxmlformats.org/officeDocument/2006/relationships/tags" Target="../tags/tag37.xml"/><Relationship Id="rId6" Type="http://schemas.openxmlformats.org/officeDocument/2006/relationships/image" Target="../media/image57.png"/><Relationship Id="rId11" Type="http://schemas.openxmlformats.org/officeDocument/2006/relationships/image" Target="../media/image105.png"/><Relationship Id="rId5" Type="http://schemas.openxmlformats.org/officeDocument/2006/relationships/image" Target="../media/image56.png"/><Relationship Id="rId10" Type="http://schemas.openxmlformats.org/officeDocument/2006/relationships/image" Target="../media/image104.jpeg"/><Relationship Id="rId4" Type="http://schemas.openxmlformats.org/officeDocument/2006/relationships/image" Target="../media/image102.gif"/><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hyperlink" Target="https://www.bcg.com/publications/2024/from-potential-to-profit-with-genai"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svg"/><Relationship Id="rId3" Type="http://schemas.openxmlformats.org/officeDocument/2006/relationships/notesSlide" Target="../notesSlides/notesSlide29.xml"/><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slideLayout" Target="../slideLayouts/slideLayout10.xml"/><Relationship Id="rId16" Type="http://schemas.openxmlformats.org/officeDocument/2006/relationships/image" Target="../media/image124.png"/><Relationship Id="rId20" Type="http://schemas.openxmlformats.org/officeDocument/2006/relationships/image" Target="../media/image128.svg"/><Relationship Id="rId1" Type="http://schemas.openxmlformats.org/officeDocument/2006/relationships/tags" Target="../tags/tag38.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sv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svg"/><Relationship Id="rId3" Type="http://schemas.openxmlformats.org/officeDocument/2006/relationships/notesSlide" Target="../notesSlides/notesSlide32.xml"/><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slideLayout" Target="../slideLayouts/slideLayout10.xml"/><Relationship Id="rId16" Type="http://schemas.openxmlformats.org/officeDocument/2006/relationships/image" Target="../media/image124.png"/><Relationship Id="rId20" Type="http://schemas.openxmlformats.org/officeDocument/2006/relationships/image" Target="../media/image128.svg"/><Relationship Id="rId1" Type="http://schemas.openxmlformats.org/officeDocument/2006/relationships/tags" Target="../tags/tag39.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3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hyperlink" Target="https://incidentdatabase.ai/" TargetMode="External"/><Relationship Id="rId4"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sv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40.xml"/><Relationship Id="rId5" Type="http://schemas.openxmlformats.org/officeDocument/2006/relationships/image" Target="../media/image140.jpeg"/><Relationship Id="rId4" Type="http://schemas.openxmlformats.org/officeDocument/2006/relationships/image" Target="../media/image102.gif"/></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microsoft.com/office/2018/10/relationships/comments" Target="../comments/modernComment_7FFFF2BC_76D40563.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41.xml"/><Relationship Id="rId5" Type="http://schemas.openxmlformats.org/officeDocument/2006/relationships/image" Target="../media/image148.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notesSlide" Target="../notesSlides/notesSlide40.xml"/><Relationship Id="rId21" Type="http://schemas.openxmlformats.org/officeDocument/2006/relationships/image" Target="../media/image73.svg"/><Relationship Id="rId7" Type="http://schemas.microsoft.com/office/2007/relationships/hdphoto" Target="../media/hdphoto3.wdp"/><Relationship Id="rId12" Type="http://schemas.openxmlformats.org/officeDocument/2006/relationships/image" Target="../media/image64.png"/><Relationship Id="rId17" Type="http://schemas.openxmlformats.org/officeDocument/2006/relationships/image" Target="../media/image79.svg"/><Relationship Id="rId25" Type="http://schemas.openxmlformats.org/officeDocument/2006/relationships/image" Target="../media/image77.svg"/><Relationship Id="rId2" Type="http://schemas.openxmlformats.org/officeDocument/2006/relationships/slideLayout" Target="../slideLayouts/slideLayout10.xml"/><Relationship Id="rId16" Type="http://schemas.openxmlformats.org/officeDocument/2006/relationships/image" Target="../media/image78.png"/><Relationship Id="rId20" Type="http://schemas.openxmlformats.org/officeDocument/2006/relationships/image" Target="../media/image72.png"/><Relationship Id="rId1" Type="http://schemas.openxmlformats.org/officeDocument/2006/relationships/tags" Target="../tags/tag42.xml"/><Relationship Id="rId6" Type="http://schemas.openxmlformats.org/officeDocument/2006/relationships/image" Target="../media/image59.png"/><Relationship Id="rId11" Type="http://schemas.openxmlformats.org/officeDocument/2006/relationships/image" Target="../media/image63.svg"/><Relationship Id="rId24" Type="http://schemas.openxmlformats.org/officeDocument/2006/relationships/image" Target="../media/image76.png"/><Relationship Id="rId5" Type="http://schemas.microsoft.com/office/2007/relationships/hdphoto" Target="../media/hdphoto2.wdp"/><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1.xml"/><Relationship Id="rId7" Type="http://schemas.openxmlformats.org/officeDocument/2006/relationships/image" Target="../media/image54.png"/><Relationship Id="rId2" Type="http://schemas.openxmlformats.org/officeDocument/2006/relationships/slideLayout" Target="../slideLayouts/slideLayout10.xml"/><Relationship Id="rId1" Type="http://schemas.openxmlformats.org/officeDocument/2006/relationships/tags" Target="../tags/tag43.xml"/><Relationship Id="rId6" Type="http://schemas.microsoft.com/office/2007/relationships/hdphoto" Target="../media/hdphoto1.wdp"/><Relationship Id="rId5" Type="http://schemas.openxmlformats.org/officeDocument/2006/relationships/image" Target="../media/image53.png"/><Relationship Id="rId10" Type="http://schemas.openxmlformats.org/officeDocument/2006/relationships/image" Target="../media/image55.png"/><Relationship Id="rId4" Type="http://schemas.microsoft.com/office/2018/10/relationships/comments" Target="../comments/modernComment_7FFFF2D1_DE73192C.xml"/><Relationship Id="rId9" Type="http://schemas.openxmlformats.org/officeDocument/2006/relationships/image" Target="../media/image41.sv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notesSlide" Target="../notesSlides/notesSlide42.xml"/><Relationship Id="rId21" Type="http://schemas.openxmlformats.org/officeDocument/2006/relationships/image" Target="../media/image128.sv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slideLayout" Target="../slideLayouts/slideLayout10.xml"/><Relationship Id="rId16" Type="http://schemas.openxmlformats.org/officeDocument/2006/relationships/image" Target="../media/image123.svg"/><Relationship Id="rId20" Type="http://schemas.openxmlformats.org/officeDocument/2006/relationships/image" Target="../media/image127.png"/><Relationship Id="rId1" Type="http://schemas.openxmlformats.org/officeDocument/2006/relationships/tags" Target="../tags/tag44.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svg"/><Relationship Id="rId4" Type="http://schemas.microsoft.com/office/2018/10/relationships/comments" Target="../comments/modernComment_7FFFFFAB_BC9CB082.xml"/><Relationship Id="rId9" Type="http://schemas.openxmlformats.org/officeDocument/2006/relationships/image" Target="../media/image116.png"/><Relationship Id="rId14"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svg"/><Relationship Id="rId3" Type="http://schemas.openxmlformats.org/officeDocument/2006/relationships/notesSlide" Target="../notesSlides/notesSlide43.xml"/><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slideLayout" Target="../slideLayouts/slideLayout10.xml"/><Relationship Id="rId16" Type="http://schemas.openxmlformats.org/officeDocument/2006/relationships/image" Target="../media/image124.png"/><Relationship Id="rId20" Type="http://schemas.openxmlformats.org/officeDocument/2006/relationships/image" Target="../media/image128.svg"/><Relationship Id="rId1" Type="http://schemas.openxmlformats.org/officeDocument/2006/relationships/tags" Target="../tags/tag45.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png"/><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notesSlide" Target="../notesSlides/notesSlide8.xml"/><Relationship Id="rId7" Type="http://schemas.openxmlformats.org/officeDocument/2006/relationships/image" Target="../media/image42.png"/><Relationship Id="rId2" Type="http://schemas.openxmlformats.org/officeDocument/2006/relationships/slideLayout" Target="../slideLayouts/slideLayout10.xml"/><Relationship Id="rId1" Type="http://schemas.openxmlformats.org/officeDocument/2006/relationships/tags" Target="../tags/tag29.xml"/><Relationship Id="rId6" Type="http://schemas.openxmlformats.org/officeDocument/2006/relationships/image" Target="../media/image41.svg"/><Relationship Id="rId5" Type="http://schemas.openxmlformats.org/officeDocument/2006/relationships/image" Target="../media/image4.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BBE585A-33F6-44CA-9D30-807659FCA731}"/>
              </a:ext>
            </a:extLst>
          </p:cNvPr>
          <p:cNvSpPr>
            <a:spLocks noGrp="1"/>
          </p:cNvSpPr>
          <p:nvPr>
            <p:ph type="title"/>
          </p:nvPr>
        </p:nvSpPr>
        <p:spPr/>
        <p:txBody>
          <a:bodyPr/>
          <a:lstStyle/>
          <a:p>
            <a:endParaRPr lang="en-GB"/>
          </a:p>
        </p:txBody>
      </p:sp>
      <p:sp>
        <p:nvSpPr>
          <p:cNvPr id="22" name="Text Placeholder 21">
            <a:extLst>
              <a:ext uri="{FF2B5EF4-FFF2-40B4-BE49-F238E27FC236}">
                <a16:creationId xmlns:a16="http://schemas.microsoft.com/office/drawing/2014/main" id="{D063E626-9BC1-3560-DB3B-C3A3DDD4967D}"/>
              </a:ext>
            </a:extLst>
          </p:cNvPr>
          <p:cNvSpPr>
            <a:spLocks noGrp="1"/>
          </p:cNvSpPr>
          <p:nvPr>
            <p:ph type="body" sz="quarter" idx="10"/>
          </p:nvPr>
        </p:nvSpPr>
        <p:spPr/>
        <p:txBody>
          <a:bodyPr/>
          <a:lstStyle/>
          <a:p>
            <a:endParaRPr lang="en-GB"/>
          </a:p>
        </p:txBody>
      </p:sp>
      <p:sp>
        <p:nvSpPr>
          <p:cNvPr id="23" name="Text Placeholder 22">
            <a:extLst>
              <a:ext uri="{FF2B5EF4-FFF2-40B4-BE49-F238E27FC236}">
                <a16:creationId xmlns:a16="http://schemas.microsoft.com/office/drawing/2014/main" id="{CB8FBC74-F816-DCDE-7682-7B885736F8E8}"/>
              </a:ext>
            </a:extLst>
          </p:cNvPr>
          <p:cNvSpPr>
            <a:spLocks noGrp="1"/>
          </p:cNvSpPr>
          <p:nvPr>
            <p:ph type="body" sz="quarter" idx="11"/>
          </p:nvPr>
        </p:nvSpPr>
        <p:spPr/>
        <p:txBody>
          <a:bodyPr/>
          <a:lstStyle/>
          <a:p>
            <a:endParaRPr lang="en-GB"/>
          </a:p>
        </p:txBody>
      </p:sp>
      <p:grpSp>
        <p:nvGrpSpPr>
          <p:cNvPr id="25" name="!!_BG_Blue">
            <a:extLst>
              <a:ext uri="{FF2B5EF4-FFF2-40B4-BE49-F238E27FC236}">
                <a16:creationId xmlns:a16="http://schemas.microsoft.com/office/drawing/2014/main" id="{8403B616-FF4A-C1B3-B999-0732A046A2AE}"/>
              </a:ext>
            </a:extLst>
          </p:cNvPr>
          <p:cNvGrpSpPr/>
          <p:nvPr/>
        </p:nvGrpSpPr>
        <p:grpSpPr>
          <a:xfrm>
            <a:off x="0" y="6626"/>
            <a:ext cx="31346775" cy="10287000"/>
            <a:chOff x="0" y="0"/>
            <a:chExt cx="31346775" cy="10287000"/>
          </a:xfrm>
        </p:grpSpPr>
        <p:sp>
          <p:nvSpPr>
            <p:cNvPr id="28" name="Rectangle 27">
              <a:extLst>
                <a:ext uri="{FF2B5EF4-FFF2-40B4-BE49-F238E27FC236}">
                  <a16:creationId xmlns:a16="http://schemas.microsoft.com/office/drawing/2014/main" id="{C17ED172-1808-08CA-28C2-6B0BFCB4AB4A}"/>
                </a:ext>
              </a:extLst>
            </p:cNvPr>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E5194940-1CF5-0A67-4E73-2170792DA8D3}"/>
                </a:ext>
              </a:extLst>
            </p:cNvPr>
            <p:cNvSpPr/>
            <p:nvPr/>
          </p:nvSpPr>
          <p:spPr>
            <a:xfrm rot="10800000">
              <a:off x="18286762" y="0"/>
              <a:ext cx="13060013" cy="10287000"/>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grpSp>
      <p:sp>
        <p:nvSpPr>
          <p:cNvPr id="34" name="Freeform: Shape 33">
            <a:extLst>
              <a:ext uri="{FF2B5EF4-FFF2-40B4-BE49-F238E27FC236}">
                <a16:creationId xmlns:a16="http://schemas.microsoft.com/office/drawing/2014/main" id="{FEE75ED4-E5EA-026D-8FFA-C9D4F026A2E4}"/>
              </a:ext>
            </a:extLst>
          </p:cNvPr>
          <p:cNvSpPr/>
          <p:nvPr/>
        </p:nvSpPr>
        <p:spPr>
          <a:xfrm rot="10800000">
            <a:off x="18591562" y="221932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rgbClr val="FFFFFF"/>
          </a:solidFill>
          <a:ln w="0" cap="flat">
            <a:noFill/>
            <a:prstDash val="solid"/>
            <a:miter/>
          </a:ln>
        </p:spPr>
        <p:txBody>
          <a:bodyPr rtlCol="0" anchor="ctr"/>
          <a:lstStyle/>
          <a:p>
            <a:endParaRPr lang="en-GB"/>
          </a:p>
        </p:txBody>
      </p:sp>
      <p:grpSp>
        <p:nvGrpSpPr>
          <p:cNvPr id="35" name="!!_Trophy">
            <a:extLst>
              <a:ext uri="{FF2B5EF4-FFF2-40B4-BE49-F238E27FC236}">
                <a16:creationId xmlns:a16="http://schemas.microsoft.com/office/drawing/2014/main" id="{9070D066-2FF6-60C1-A094-0B85FFD805D1}"/>
              </a:ext>
            </a:extLst>
          </p:cNvPr>
          <p:cNvGrpSpPr/>
          <p:nvPr/>
        </p:nvGrpSpPr>
        <p:grpSpPr>
          <a:xfrm>
            <a:off x="11864579" y="-704850"/>
            <a:ext cx="8891675" cy="11004636"/>
            <a:chOff x="9031633" y="-1175065"/>
            <a:chExt cx="9261275" cy="11462065"/>
          </a:xfrm>
        </p:grpSpPr>
        <p:sp>
          <p:nvSpPr>
            <p:cNvPr id="36" name="Freeform: Shape 35">
              <a:extLst>
                <a:ext uri="{FF2B5EF4-FFF2-40B4-BE49-F238E27FC236}">
                  <a16:creationId xmlns:a16="http://schemas.microsoft.com/office/drawing/2014/main" id="{65551324-6DAD-6BAF-BA3B-F26F76980FC2}"/>
                </a:ext>
              </a:extLst>
            </p:cNvPr>
            <p:cNvSpPr/>
            <p:nvPr/>
          </p:nvSpPr>
          <p:spPr>
            <a:xfrm>
              <a:off x="12193037" y="2662746"/>
              <a:ext cx="2930399" cy="7039887"/>
            </a:xfrm>
            <a:custGeom>
              <a:avLst/>
              <a:gdLst>
                <a:gd name="connsiteX0" fmla="*/ 2492572 w 2930399"/>
                <a:gd name="connsiteY0" fmla="*/ 4554540 h 7039887"/>
                <a:gd name="connsiteX1" fmla="*/ 2499796 w 2930399"/>
                <a:gd name="connsiteY1" fmla="*/ 2492572 h 7039887"/>
                <a:gd name="connsiteX2" fmla="*/ 2507020 w 2930399"/>
                <a:gd name="connsiteY2" fmla="*/ 430604 h 7039887"/>
                <a:gd name="connsiteX3" fmla="*/ 445052 w 2930399"/>
                <a:gd name="connsiteY3" fmla="*/ 423380 h 7039887"/>
                <a:gd name="connsiteX4" fmla="*/ 437828 w 2930399"/>
                <a:gd name="connsiteY4" fmla="*/ 2485348 h 7039887"/>
                <a:gd name="connsiteX5" fmla="*/ 430604 w 2930399"/>
                <a:gd name="connsiteY5" fmla="*/ 4547316 h 7039887"/>
                <a:gd name="connsiteX6" fmla="*/ 423380 w 2930399"/>
                <a:gd name="connsiteY6" fmla="*/ 6609284 h 7039887"/>
                <a:gd name="connsiteX7" fmla="*/ 2485348 w 2930399"/>
                <a:gd name="connsiteY7" fmla="*/ 6616508 h 7039887"/>
                <a:gd name="connsiteX8" fmla="*/ 2492572 w 2930399"/>
                <a:gd name="connsiteY8" fmla="*/ 4554540 h 70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399" h="7039887">
                  <a:moveTo>
                    <a:pt x="2492572" y="4554540"/>
                  </a:moveTo>
                  <a:cubicBezTo>
                    <a:pt x="1925248" y="3983243"/>
                    <a:pt x="1928499" y="3059896"/>
                    <a:pt x="2499796" y="2492572"/>
                  </a:cubicBezTo>
                  <a:cubicBezTo>
                    <a:pt x="3071093" y="1925248"/>
                    <a:pt x="3074344" y="1001901"/>
                    <a:pt x="2507020" y="430604"/>
                  </a:cubicBezTo>
                  <a:cubicBezTo>
                    <a:pt x="1939696" y="-140693"/>
                    <a:pt x="1016349" y="-143944"/>
                    <a:pt x="445052" y="423380"/>
                  </a:cubicBezTo>
                  <a:cubicBezTo>
                    <a:pt x="-126245" y="990704"/>
                    <a:pt x="-129496" y="1914051"/>
                    <a:pt x="437828" y="2485348"/>
                  </a:cubicBezTo>
                  <a:cubicBezTo>
                    <a:pt x="1005152" y="3056645"/>
                    <a:pt x="1001901" y="3979992"/>
                    <a:pt x="430604" y="4547316"/>
                  </a:cubicBezTo>
                  <a:cubicBezTo>
                    <a:pt x="-140693" y="5114640"/>
                    <a:pt x="-143944" y="6037987"/>
                    <a:pt x="423380" y="6609284"/>
                  </a:cubicBezTo>
                  <a:cubicBezTo>
                    <a:pt x="990704" y="7180582"/>
                    <a:pt x="1914050" y="7183832"/>
                    <a:pt x="2485348" y="6616508"/>
                  </a:cubicBezTo>
                  <a:cubicBezTo>
                    <a:pt x="3056645" y="6049184"/>
                    <a:pt x="3059896" y="5125837"/>
                    <a:pt x="2492572" y="4554540"/>
                  </a:cubicBezTo>
                  <a:close/>
                </a:path>
              </a:pathLst>
            </a:custGeom>
            <a:solidFill>
              <a:srgbClr val="0773E9"/>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2FBA13B-E23C-8CB1-A9E2-EC6E1380A00C}"/>
                </a:ext>
              </a:extLst>
            </p:cNvPr>
            <p:cNvSpPr/>
            <p:nvPr/>
          </p:nvSpPr>
          <p:spPr>
            <a:xfrm>
              <a:off x="15696125" y="-67025"/>
              <a:ext cx="2596783" cy="3768635"/>
            </a:xfrm>
            <a:custGeom>
              <a:avLst/>
              <a:gdLst>
                <a:gd name="connsiteX0" fmla="*/ 0 w 2596783"/>
                <a:gd name="connsiteY0" fmla="*/ 0 h 3768635"/>
                <a:gd name="connsiteX1" fmla="*/ 0 w 2596783"/>
                <a:gd name="connsiteY1" fmla="*/ 3768636 h 3768635"/>
                <a:gd name="connsiteX2" fmla="*/ 856644 w 2596783"/>
                <a:gd name="connsiteY2" fmla="*/ 3623915 h 3768635"/>
                <a:gd name="connsiteX3" fmla="*/ 2596784 w 2596783"/>
                <a:gd name="connsiteY3" fmla="*/ 1171852 h 3768635"/>
                <a:gd name="connsiteX4" fmla="*/ 2596784 w 2596783"/>
                <a:gd name="connsiteY4" fmla="*/ 120 h 3768635"/>
                <a:gd name="connsiteX5" fmla="*/ 0 w 2596783"/>
                <a:gd name="connsiteY5" fmla="*/ 120 h 3768635"/>
                <a:gd name="connsiteX6" fmla="*/ 1237108 w 2596783"/>
                <a:gd name="connsiteY6" fmla="*/ 2093753 h 3768635"/>
                <a:gd name="connsiteX7" fmla="*/ 1237108 w 2596783"/>
                <a:gd name="connsiteY7" fmla="*/ 459807 h 3768635"/>
                <a:gd name="connsiteX8" fmla="*/ 2183692 w 2596783"/>
                <a:gd name="connsiteY8" fmla="*/ 459807 h 3768635"/>
                <a:gd name="connsiteX9" fmla="*/ 2183692 w 2596783"/>
                <a:gd name="connsiteY9" fmla="*/ 912631 h 3768635"/>
                <a:gd name="connsiteX10" fmla="*/ 1104066 w 2596783"/>
                <a:gd name="connsiteY10" fmla="*/ 3018063 h 3768635"/>
                <a:gd name="connsiteX11" fmla="*/ 1237108 w 2596783"/>
                <a:gd name="connsiteY11" fmla="*/ 2093753 h 37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783" h="3768635">
                  <a:moveTo>
                    <a:pt x="0" y="0"/>
                  </a:moveTo>
                  <a:lnTo>
                    <a:pt x="0" y="3768636"/>
                  </a:lnTo>
                  <a:cubicBezTo>
                    <a:pt x="299916" y="3768636"/>
                    <a:pt x="588273" y="3717346"/>
                    <a:pt x="856644" y="3623915"/>
                  </a:cubicBezTo>
                  <a:cubicBezTo>
                    <a:pt x="1869689" y="3270301"/>
                    <a:pt x="2596784" y="2306259"/>
                    <a:pt x="2596784" y="1171852"/>
                  </a:cubicBezTo>
                  <a:lnTo>
                    <a:pt x="2596784" y="120"/>
                  </a:lnTo>
                  <a:cubicBezTo>
                    <a:pt x="2596784" y="120"/>
                    <a:pt x="0" y="120"/>
                    <a:pt x="0" y="120"/>
                  </a:cubicBezTo>
                  <a:close/>
                  <a:moveTo>
                    <a:pt x="1237108" y="2093753"/>
                  </a:moveTo>
                  <a:lnTo>
                    <a:pt x="1237108" y="459807"/>
                  </a:lnTo>
                  <a:lnTo>
                    <a:pt x="2183692" y="459807"/>
                  </a:lnTo>
                  <a:lnTo>
                    <a:pt x="2183692" y="912631"/>
                  </a:lnTo>
                  <a:cubicBezTo>
                    <a:pt x="2183692" y="1779751"/>
                    <a:pt x="1758800" y="2547782"/>
                    <a:pt x="1104066" y="3018063"/>
                  </a:cubicBezTo>
                  <a:cubicBezTo>
                    <a:pt x="1190393" y="2725130"/>
                    <a:pt x="1237108" y="2414619"/>
                    <a:pt x="1237108" y="2093753"/>
                  </a:cubicBezTo>
                  <a:close/>
                </a:path>
              </a:pathLst>
            </a:custGeom>
            <a:solidFill>
              <a:srgbClr val="1680F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7C1E5-F14B-D5BD-9DD6-DDE5CADA0FB7}"/>
                </a:ext>
              </a:extLst>
            </p:cNvPr>
            <p:cNvSpPr/>
            <p:nvPr/>
          </p:nvSpPr>
          <p:spPr>
            <a:xfrm>
              <a:off x="9031633" y="-67025"/>
              <a:ext cx="2596783" cy="3768515"/>
            </a:xfrm>
            <a:custGeom>
              <a:avLst/>
              <a:gdLst>
                <a:gd name="connsiteX0" fmla="*/ 0 w 2596783"/>
                <a:gd name="connsiteY0" fmla="*/ 0 h 3768515"/>
                <a:gd name="connsiteX1" fmla="*/ 0 w 2596783"/>
                <a:gd name="connsiteY1" fmla="*/ 1171732 h 3768515"/>
                <a:gd name="connsiteX2" fmla="*/ 1740139 w 2596783"/>
                <a:gd name="connsiteY2" fmla="*/ 3623795 h 3768515"/>
                <a:gd name="connsiteX3" fmla="*/ 2596784 w 2596783"/>
                <a:gd name="connsiteY3" fmla="*/ 3768516 h 3768515"/>
                <a:gd name="connsiteX4" fmla="*/ 2596784 w 2596783"/>
                <a:gd name="connsiteY4" fmla="*/ 0 h 3768515"/>
                <a:gd name="connsiteX5" fmla="*/ 0 w 2596783"/>
                <a:gd name="connsiteY5" fmla="*/ 0 h 3768515"/>
                <a:gd name="connsiteX6" fmla="*/ 1492717 w 2596783"/>
                <a:gd name="connsiteY6" fmla="*/ 3018063 h 3768515"/>
                <a:gd name="connsiteX7" fmla="*/ 413092 w 2596783"/>
                <a:gd name="connsiteY7" fmla="*/ 912631 h 3768515"/>
                <a:gd name="connsiteX8" fmla="*/ 413092 w 2596783"/>
                <a:gd name="connsiteY8" fmla="*/ 459807 h 3768515"/>
                <a:gd name="connsiteX9" fmla="*/ 1359676 w 2596783"/>
                <a:gd name="connsiteY9" fmla="*/ 459807 h 3768515"/>
                <a:gd name="connsiteX10" fmla="*/ 1359676 w 2596783"/>
                <a:gd name="connsiteY10" fmla="*/ 2093753 h 3768515"/>
                <a:gd name="connsiteX11" fmla="*/ 1492717 w 2596783"/>
                <a:gd name="connsiteY11" fmla="*/ 3018063 h 3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783" h="3768515">
                  <a:moveTo>
                    <a:pt x="0" y="0"/>
                  </a:moveTo>
                  <a:lnTo>
                    <a:pt x="0" y="1171732"/>
                  </a:lnTo>
                  <a:cubicBezTo>
                    <a:pt x="0" y="2306139"/>
                    <a:pt x="727095" y="3270181"/>
                    <a:pt x="1740139" y="3623795"/>
                  </a:cubicBezTo>
                  <a:cubicBezTo>
                    <a:pt x="2008631" y="3717225"/>
                    <a:pt x="2296868" y="3768516"/>
                    <a:pt x="2596784" y="3768516"/>
                  </a:cubicBezTo>
                  <a:lnTo>
                    <a:pt x="2596784" y="0"/>
                  </a:lnTo>
                  <a:lnTo>
                    <a:pt x="0" y="0"/>
                  </a:lnTo>
                  <a:close/>
                  <a:moveTo>
                    <a:pt x="1492717" y="3018063"/>
                  </a:moveTo>
                  <a:cubicBezTo>
                    <a:pt x="837983" y="2547661"/>
                    <a:pt x="413092" y="1779751"/>
                    <a:pt x="413092" y="912631"/>
                  </a:cubicBezTo>
                  <a:lnTo>
                    <a:pt x="413092" y="459807"/>
                  </a:lnTo>
                  <a:lnTo>
                    <a:pt x="1359676" y="459807"/>
                  </a:lnTo>
                  <a:lnTo>
                    <a:pt x="1359676" y="2093753"/>
                  </a:lnTo>
                  <a:cubicBezTo>
                    <a:pt x="1359676" y="2414740"/>
                    <a:pt x="1406391" y="2725130"/>
                    <a:pt x="1492717" y="3018063"/>
                  </a:cubicBezTo>
                  <a:close/>
                </a:path>
              </a:pathLst>
            </a:custGeom>
            <a:solidFill>
              <a:srgbClr val="1680F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ACF576C-0414-4B9A-B762-D71027412559}"/>
                </a:ext>
              </a:extLst>
            </p:cNvPr>
            <p:cNvSpPr/>
            <p:nvPr/>
          </p:nvSpPr>
          <p:spPr>
            <a:xfrm>
              <a:off x="10851235" y="8504601"/>
              <a:ext cx="5614003" cy="1782399"/>
            </a:xfrm>
            <a:custGeom>
              <a:avLst/>
              <a:gdLst>
                <a:gd name="connsiteX0" fmla="*/ 0 w 5614003"/>
                <a:gd name="connsiteY0" fmla="*/ 0 h 1782399"/>
                <a:gd name="connsiteX1" fmla="*/ 5614005 w 5614003"/>
                <a:gd name="connsiteY1" fmla="*/ 0 h 1782399"/>
                <a:gd name="connsiteX2" fmla="*/ 5614005 w 5614003"/>
                <a:gd name="connsiteY2" fmla="*/ 1782399 h 1782399"/>
                <a:gd name="connsiteX3" fmla="*/ 0 w 5614003"/>
                <a:gd name="connsiteY3" fmla="*/ 1782399 h 1782399"/>
              </a:gdLst>
              <a:ahLst/>
              <a:cxnLst>
                <a:cxn ang="0">
                  <a:pos x="connsiteX0" y="connsiteY0"/>
                </a:cxn>
                <a:cxn ang="0">
                  <a:pos x="connsiteX1" y="connsiteY1"/>
                </a:cxn>
                <a:cxn ang="0">
                  <a:pos x="connsiteX2" y="connsiteY2"/>
                </a:cxn>
                <a:cxn ang="0">
                  <a:pos x="connsiteX3" y="connsiteY3"/>
                </a:cxn>
              </a:cxnLst>
              <a:rect l="l" t="t" r="r" b="b"/>
              <a:pathLst>
                <a:path w="5614003" h="1782399">
                  <a:moveTo>
                    <a:pt x="0" y="0"/>
                  </a:moveTo>
                  <a:lnTo>
                    <a:pt x="5614005" y="0"/>
                  </a:lnTo>
                  <a:lnTo>
                    <a:pt x="5614005" y="1782399"/>
                  </a:lnTo>
                  <a:lnTo>
                    <a:pt x="0" y="1782399"/>
                  </a:lnTo>
                  <a:close/>
                </a:path>
              </a:pathLst>
            </a:custGeom>
            <a:solidFill>
              <a:srgbClr val="1680F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6DB36B8-D4C1-3420-FBD1-066733087E46}"/>
                </a:ext>
              </a:extLst>
            </p:cNvPr>
            <p:cNvSpPr/>
            <p:nvPr/>
          </p:nvSpPr>
          <p:spPr>
            <a:xfrm>
              <a:off x="11138871" y="7852997"/>
              <a:ext cx="5038733" cy="651603"/>
            </a:xfrm>
            <a:custGeom>
              <a:avLst/>
              <a:gdLst>
                <a:gd name="connsiteX0" fmla="*/ 5038734 w 5038733"/>
                <a:gd name="connsiteY0" fmla="*/ 651604 h 651603"/>
                <a:gd name="connsiteX1" fmla="*/ 0 w 5038733"/>
                <a:gd name="connsiteY1" fmla="*/ 651604 h 651603"/>
                <a:gd name="connsiteX2" fmla="*/ 734078 w 5038733"/>
                <a:gd name="connsiteY2" fmla="*/ 0 h 651603"/>
                <a:gd name="connsiteX3" fmla="*/ 4304776 w 5038733"/>
                <a:gd name="connsiteY3" fmla="*/ 0 h 651603"/>
                <a:gd name="connsiteX4" fmla="*/ 5038734 w 5038733"/>
                <a:gd name="connsiteY4" fmla="*/ 651604 h 65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8733" h="651603">
                  <a:moveTo>
                    <a:pt x="5038734" y="651604"/>
                  </a:moveTo>
                  <a:lnTo>
                    <a:pt x="0" y="651604"/>
                  </a:lnTo>
                  <a:lnTo>
                    <a:pt x="734078" y="0"/>
                  </a:lnTo>
                  <a:lnTo>
                    <a:pt x="4304776" y="0"/>
                  </a:lnTo>
                  <a:lnTo>
                    <a:pt x="5038734" y="651604"/>
                  </a:lnTo>
                  <a:close/>
                </a:path>
              </a:pathLst>
            </a:custGeom>
            <a:solidFill>
              <a:srgbClr val="0773E9"/>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7C5666A-71DA-441D-585B-460026DB910D}"/>
                </a:ext>
              </a:extLst>
            </p:cNvPr>
            <p:cNvSpPr/>
            <p:nvPr/>
          </p:nvSpPr>
          <p:spPr>
            <a:xfrm>
              <a:off x="12209586" y="7384642"/>
              <a:ext cx="2897422" cy="513746"/>
            </a:xfrm>
            <a:custGeom>
              <a:avLst/>
              <a:gdLst>
                <a:gd name="connsiteX0" fmla="*/ 0 w 2897422"/>
                <a:gd name="connsiteY0" fmla="*/ 0 h 513746"/>
                <a:gd name="connsiteX1" fmla="*/ 2897422 w 2897422"/>
                <a:gd name="connsiteY1" fmla="*/ 0 h 513746"/>
                <a:gd name="connsiteX2" fmla="*/ 2897422 w 2897422"/>
                <a:gd name="connsiteY2" fmla="*/ 513746 h 513746"/>
                <a:gd name="connsiteX3" fmla="*/ 0 w 2897422"/>
                <a:gd name="connsiteY3" fmla="*/ 513746 h 513746"/>
              </a:gdLst>
              <a:ahLst/>
              <a:cxnLst>
                <a:cxn ang="0">
                  <a:pos x="connsiteX0" y="connsiteY0"/>
                </a:cxn>
                <a:cxn ang="0">
                  <a:pos x="connsiteX1" y="connsiteY1"/>
                </a:cxn>
                <a:cxn ang="0">
                  <a:pos x="connsiteX2" y="connsiteY2"/>
                </a:cxn>
                <a:cxn ang="0">
                  <a:pos x="connsiteX3" y="connsiteY3"/>
                </a:cxn>
              </a:cxnLst>
              <a:rect l="l" t="t" r="r" b="b"/>
              <a:pathLst>
                <a:path w="2897422" h="513746">
                  <a:moveTo>
                    <a:pt x="0" y="0"/>
                  </a:moveTo>
                  <a:lnTo>
                    <a:pt x="2897422" y="0"/>
                  </a:lnTo>
                  <a:lnTo>
                    <a:pt x="2897422" y="513746"/>
                  </a:lnTo>
                  <a:lnTo>
                    <a:pt x="0" y="513746"/>
                  </a:lnTo>
                  <a:close/>
                </a:path>
              </a:pathLst>
            </a:custGeom>
            <a:solidFill>
              <a:srgbClr val="1680F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16683A2-BE07-3F27-4A08-4928EAA6B662}"/>
                </a:ext>
              </a:extLst>
            </p:cNvPr>
            <p:cNvSpPr/>
            <p:nvPr/>
          </p:nvSpPr>
          <p:spPr>
            <a:xfrm>
              <a:off x="10149184" y="-1175065"/>
              <a:ext cx="7018227" cy="395152"/>
            </a:xfrm>
            <a:custGeom>
              <a:avLst/>
              <a:gdLst>
                <a:gd name="connsiteX0" fmla="*/ 0 w 7018227"/>
                <a:gd name="connsiteY0" fmla="*/ 0 h 395152"/>
                <a:gd name="connsiteX1" fmla="*/ 7018227 w 7018227"/>
                <a:gd name="connsiteY1" fmla="*/ 0 h 395152"/>
                <a:gd name="connsiteX2" fmla="*/ 7018227 w 7018227"/>
                <a:gd name="connsiteY2" fmla="*/ 395152 h 395152"/>
                <a:gd name="connsiteX3" fmla="*/ 0 w 7018227"/>
                <a:gd name="connsiteY3" fmla="*/ 395152 h 395152"/>
              </a:gdLst>
              <a:ahLst/>
              <a:cxnLst>
                <a:cxn ang="0">
                  <a:pos x="connsiteX0" y="connsiteY0"/>
                </a:cxn>
                <a:cxn ang="0">
                  <a:pos x="connsiteX1" y="connsiteY1"/>
                </a:cxn>
                <a:cxn ang="0">
                  <a:pos x="connsiteX2" y="connsiteY2"/>
                </a:cxn>
                <a:cxn ang="0">
                  <a:pos x="connsiteX3" y="connsiteY3"/>
                </a:cxn>
              </a:cxnLst>
              <a:rect l="l" t="t" r="r" b="b"/>
              <a:pathLst>
                <a:path w="7018227" h="395152">
                  <a:moveTo>
                    <a:pt x="0" y="0"/>
                  </a:moveTo>
                  <a:lnTo>
                    <a:pt x="7018227" y="0"/>
                  </a:lnTo>
                  <a:lnTo>
                    <a:pt x="7018227" y="395152"/>
                  </a:lnTo>
                  <a:lnTo>
                    <a:pt x="0" y="395152"/>
                  </a:lnTo>
                  <a:close/>
                </a:path>
              </a:pathLst>
            </a:custGeom>
            <a:solidFill>
              <a:srgbClr val="1680F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C69BD4E8-5B8C-4B73-0FBE-3A7B9C2F714C}"/>
                </a:ext>
              </a:extLst>
            </p:cNvPr>
            <p:cNvSpPr/>
            <p:nvPr/>
          </p:nvSpPr>
          <p:spPr>
            <a:xfrm>
              <a:off x="10385649" y="-779912"/>
              <a:ext cx="6546380" cy="6059604"/>
            </a:xfrm>
            <a:custGeom>
              <a:avLst/>
              <a:gdLst>
                <a:gd name="connsiteX0" fmla="*/ 6546380 w 6546380"/>
                <a:gd name="connsiteY0" fmla="*/ 0 h 6059604"/>
                <a:gd name="connsiteX1" fmla="*/ 6546380 w 6546380"/>
                <a:gd name="connsiteY1" fmla="*/ 2785932 h 6059604"/>
                <a:gd name="connsiteX2" fmla="*/ 4519088 w 6546380"/>
                <a:gd name="connsiteY2" fmla="*/ 5813386 h 6059604"/>
                <a:gd name="connsiteX3" fmla="*/ 4366180 w 6546380"/>
                <a:gd name="connsiteY3" fmla="*/ 5872864 h 6059604"/>
                <a:gd name="connsiteX4" fmla="*/ 4128029 w 6546380"/>
                <a:gd name="connsiteY4" fmla="*/ 5946429 h 6059604"/>
                <a:gd name="connsiteX5" fmla="*/ 3272588 w 6546380"/>
                <a:gd name="connsiteY5" fmla="*/ 6059604 h 6059604"/>
                <a:gd name="connsiteX6" fmla="*/ 2198862 w 6546380"/>
                <a:gd name="connsiteY6" fmla="*/ 5878644 h 6059604"/>
                <a:gd name="connsiteX7" fmla="*/ 2116027 w 6546380"/>
                <a:gd name="connsiteY7" fmla="*/ 5848303 h 6059604"/>
                <a:gd name="connsiteX8" fmla="*/ 1711002 w 6546380"/>
                <a:gd name="connsiteY8" fmla="*/ 5662766 h 6059604"/>
                <a:gd name="connsiteX9" fmla="*/ 1419273 w 6546380"/>
                <a:gd name="connsiteY9" fmla="*/ 5484214 h 6059604"/>
                <a:gd name="connsiteX10" fmla="*/ 773810 w 6546380"/>
                <a:gd name="connsiteY10" fmla="*/ 4897144 h 6059604"/>
                <a:gd name="connsiteX11" fmla="*/ 752860 w 6546380"/>
                <a:gd name="connsiteY11" fmla="*/ 4872582 h 6059604"/>
                <a:gd name="connsiteX12" fmla="*/ 599952 w 6546380"/>
                <a:gd name="connsiteY12" fmla="*/ 4672959 h 6059604"/>
                <a:gd name="connsiteX13" fmla="*/ 391059 w 6546380"/>
                <a:gd name="connsiteY13" fmla="*/ 4338007 h 6059604"/>
                <a:gd name="connsiteX14" fmla="*/ 138941 w 6546380"/>
                <a:gd name="connsiteY14" fmla="*/ 3731071 h 6059604"/>
                <a:gd name="connsiteX15" fmla="*/ 135450 w 6546380"/>
                <a:gd name="connsiteY15" fmla="*/ 3717105 h 6059604"/>
                <a:gd name="connsiteX16" fmla="*/ 0 w 6546380"/>
                <a:gd name="connsiteY16" fmla="*/ 2785692 h 6059604"/>
                <a:gd name="connsiteX17" fmla="*/ 0 w 6546380"/>
                <a:gd name="connsiteY17" fmla="*/ 0 h 6059604"/>
                <a:gd name="connsiteX18" fmla="*/ 6546260 w 6546380"/>
                <a:gd name="connsiteY18" fmla="*/ 0 h 605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46380" h="6059604">
                  <a:moveTo>
                    <a:pt x="6546380" y="0"/>
                  </a:moveTo>
                  <a:lnTo>
                    <a:pt x="6546380" y="2785932"/>
                  </a:lnTo>
                  <a:cubicBezTo>
                    <a:pt x="6546380" y="4152591"/>
                    <a:pt x="5708398" y="5323239"/>
                    <a:pt x="4519088" y="5813386"/>
                  </a:cubicBezTo>
                  <a:cubicBezTo>
                    <a:pt x="4468881" y="5834337"/>
                    <a:pt x="4417591" y="5854202"/>
                    <a:pt x="4366180" y="5872864"/>
                  </a:cubicBezTo>
                  <a:cubicBezTo>
                    <a:pt x="4287920" y="5900917"/>
                    <a:pt x="4208577" y="5925359"/>
                    <a:pt x="4128029" y="5946429"/>
                  </a:cubicBezTo>
                  <a:cubicBezTo>
                    <a:pt x="3856046" y="6021197"/>
                    <a:pt x="3569013" y="6059604"/>
                    <a:pt x="3272588" y="6059604"/>
                  </a:cubicBezTo>
                  <a:cubicBezTo>
                    <a:pt x="2896820" y="6059604"/>
                    <a:pt x="2535019" y="5996635"/>
                    <a:pt x="2198862" y="5878644"/>
                  </a:cubicBezTo>
                  <a:cubicBezTo>
                    <a:pt x="2170809" y="5869252"/>
                    <a:pt x="2142877" y="5858777"/>
                    <a:pt x="2116027" y="5848303"/>
                  </a:cubicBezTo>
                  <a:cubicBezTo>
                    <a:pt x="1976002" y="5795809"/>
                    <a:pt x="1841756" y="5733923"/>
                    <a:pt x="1711002" y="5662766"/>
                  </a:cubicBezTo>
                  <a:cubicBezTo>
                    <a:pt x="1610589" y="5609068"/>
                    <a:pt x="1513787" y="5548387"/>
                    <a:pt x="1419273" y="5484214"/>
                  </a:cubicBezTo>
                  <a:cubicBezTo>
                    <a:pt x="1177631" y="5318543"/>
                    <a:pt x="960550" y="5121208"/>
                    <a:pt x="773810" y="4897144"/>
                  </a:cubicBezTo>
                  <a:lnTo>
                    <a:pt x="752860" y="4872582"/>
                  </a:lnTo>
                  <a:cubicBezTo>
                    <a:pt x="699162" y="4808409"/>
                    <a:pt x="647751" y="4741828"/>
                    <a:pt x="599952" y="4672959"/>
                  </a:cubicBezTo>
                  <a:cubicBezTo>
                    <a:pt x="522897" y="4565563"/>
                    <a:pt x="452944" y="4453591"/>
                    <a:pt x="391059" y="4338007"/>
                  </a:cubicBezTo>
                  <a:cubicBezTo>
                    <a:pt x="287154" y="4146571"/>
                    <a:pt x="203115" y="3943577"/>
                    <a:pt x="138941" y="3731071"/>
                  </a:cubicBezTo>
                  <a:cubicBezTo>
                    <a:pt x="137858" y="3726376"/>
                    <a:pt x="135450" y="3721680"/>
                    <a:pt x="135450" y="3717105"/>
                  </a:cubicBezTo>
                  <a:cubicBezTo>
                    <a:pt x="46715" y="3421764"/>
                    <a:pt x="0" y="3109085"/>
                    <a:pt x="0" y="2785692"/>
                  </a:cubicBezTo>
                  <a:lnTo>
                    <a:pt x="0" y="0"/>
                  </a:lnTo>
                  <a:lnTo>
                    <a:pt x="6546260" y="0"/>
                  </a:lnTo>
                  <a:close/>
                </a:path>
              </a:pathLst>
            </a:custGeom>
            <a:solidFill>
              <a:srgbClr val="0773E9"/>
            </a:solidFill>
            <a:ln w="0" cap="flat">
              <a:noFill/>
              <a:prstDash val="solid"/>
              <a:miter/>
            </a:ln>
          </p:spPr>
          <p:txBody>
            <a:bodyPr rtlCol="0" anchor="ctr"/>
            <a:lstStyle/>
            <a:p>
              <a:endParaRPr lang="en-GB"/>
            </a:p>
          </p:txBody>
        </p:sp>
      </p:grpSp>
      <p:pic>
        <p:nvPicPr>
          <p:cNvPr id="50" name="!!_R1">
            <a:extLst>
              <a:ext uri="{FF2B5EF4-FFF2-40B4-BE49-F238E27FC236}">
                <a16:creationId xmlns:a16="http://schemas.microsoft.com/office/drawing/2014/main" id="{F93090D3-CB8D-C110-8C11-D1E2AF4B18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00000">
            <a:off x="14954981" y="5130667"/>
            <a:ext cx="599072" cy="599806"/>
          </a:xfrm>
          <a:prstGeom prst="rect">
            <a:avLst/>
          </a:prstGeom>
        </p:spPr>
      </p:pic>
      <p:pic>
        <p:nvPicPr>
          <p:cNvPr id="51" name="!!_R2">
            <a:extLst>
              <a:ext uri="{FF2B5EF4-FFF2-40B4-BE49-F238E27FC236}">
                <a16:creationId xmlns:a16="http://schemas.microsoft.com/office/drawing/2014/main" id="{2334235A-594A-4476-2DE8-F3A5C1A2B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400000">
            <a:off x="14969697" y="5146119"/>
            <a:ext cx="569640" cy="568902"/>
          </a:xfrm>
          <a:prstGeom prst="rect">
            <a:avLst/>
          </a:prstGeom>
        </p:spPr>
      </p:pic>
      <p:pic>
        <p:nvPicPr>
          <p:cNvPr id="52" name="!!_R3">
            <a:extLst>
              <a:ext uri="{FF2B5EF4-FFF2-40B4-BE49-F238E27FC236}">
                <a16:creationId xmlns:a16="http://schemas.microsoft.com/office/drawing/2014/main" id="{346B0ABA-40C0-7E85-6A34-A070830BD7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700000">
            <a:off x="15002408" y="5177172"/>
            <a:ext cx="504218" cy="506797"/>
          </a:xfrm>
          <a:prstGeom prst="rect">
            <a:avLst/>
          </a:prstGeom>
        </p:spPr>
      </p:pic>
      <p:pic>
        <p:nvPicPr>
          <p:cNvPr id="53" name="!!_R4">
            <a:extLst>
              <a:ext uri="{FF2B5EF4-FFF2-40B4-BE49-F238E27FC236}">
                <a16:creationId xmlns:a16="http://schemas.microsoft.com/office/drawing/2014/main" id="{D36057F5-EF73-E362-434A-A921C42744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00000">
            <a:off x="15017312" y="5192624"/>
            <a:ext cx="474411" cy="475892"/>
          </a:xfrm>
          <a:prstGeom prst="rect">
            <a:avLst/>
          </a:prstGeom>
        </p:spPr>
      </p:pic>
      <p:pic>
        <p:nvPicPr>
          <p:cNvPr id="54" name="!!_R5">
            <a:extLst>
              <a:ext uri="{FF2B5EF4-FFF2-40B4-BE49-F238E27FC236}">
                <a16:creationId xmlns:a16="http://schemas.microsoft.com/office/drawing/2014/main" id="{AC9E7279-D399-DBF1-1082-AA1B1AE020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6300000">
            <a:off x="15031395" y="5206887"/>
            <a:ext cx="446245" cy="447366"/>
          </a:xfrm>
          <a:prstGeom prst="rect">
            <a:avLst/>
          </a:prstGeom>
        </p:spPr>
      </p:pic>
      <p:sp>
        <p:nvSpPr>
          <p:cNvPr id="56" name="!!_Title">
            <a:extLst>
              <a:ext uri="{FF2B5EF4-FFF2-40B4-BE49-F238E27FC236}">
                <a16:creationId xmlns:a16="http://schemas.microsoft.com/office/drawing/2014/main" id="{D32C59E6-B595-9C5C-2C54-0CC4D0396146}"/>
              </a:ext>
            </a:extLst>
          </p:cNvPr>
          <p:cNvSpPr txBox="1">
            <a:spLocks/>
          </p:cNvSpPr>
          <p:nvPr/>
        </p:nvSpPr>
        <p:spPr>
          <a:xfrm>
            <a:off x="920116" y="3219931"/>
            <a:ext cx="15782544" cy="2108269"/>
          </a:xfrm>
          <a:prstGeom prst="rect">
            <a:avLst/>
          </a:prstGeom>
        </p:spPr>
        <p:txBody>
          <a:bodyPr vert="horz" wrap="square" lIns="0" tIns="0" rIns="0" bIns="182880" rtlCol="0" anchor="b" anchorCtr="0">
            <a:spAutoFit/>
          </a:bodyPr>
          <a:lstStyle>
            <a:lvl1pPr algn="l" defTabSz="1371600" rtl="0" eaLnBrk="1" latinLnBrk="0" hangingPunct="1">
              <a:lnSpc>
                <a:spcPct val="100000"/>
              </a:lnSpc>
              <a:spcBef>
                <a:spcPts val="600"/>
              </a:spcBef>
              <a:buNone/>
              <a:defRPr sz="7200" b="1" i="0" kern="1200">
                <a:solidFill>
                  <a:schemeClr val="bg1"/>
                </a:solidFill>
                <a:latin typeface="Anova Bold" panose="020B0503020203020204" pitchFamily="34" charset="0"/>
                <a:ea typeface="+mj-ea"/>
                <a:cs typeface="+mj-cs"/>
              </a:defRPr>
            </a:lvl1pPr>
          </a:lstStyle>
          <a:p>
            <a:r>
              <a:rPr lang="en-US">
                <a:latin typeface="+mj-lt"/>
              </a:rPr>
              <a:t>Thrive in the Modern Market</a:t>
            </a:r>
          </a:p>
          <a:p>
            <a:r>
              <a:rPr lang="en-US" sz="4800" b="0">
                <a:solidFill>
                  <a:schemeClr val="accent3"/>
                </a:solidFill>
                <a:latin typeface="+mj-lt"/>
              </a:rPr>
              <a:t>Mastering Generative AI for Enterprise Prosperity</a:t>
            </a:r>
            <a:endParaRPr lang="en-US" sz="4800" b="0">
              <a:solidFill>
                <a:schemeClr val="accent3"/>
              </a:solidFill>
              <a:latin typeface="+mn-lt"/>
            </a:endParaRPr>
          </a:p>
        </p:txBody>
      </p:sp>
      <p:sp>
        <p:nvSpPr>
          <p:cNvPr id="57" name="!!_Date">
            <a:extLst>
              <a:ext uri="{FF2B5EF4-FFF2-40B4-BE49-F238E27FC236}">
                <a16:creationId xmlns:a16="http://schemas.microsoft.com/office/drawing/2014/main" id="{21FF16B4-B101-E81F-E66A-CF68B1CB8E08}"/>
              </a:ext>
            </a:extLst>
          </p:cNvPr>
          <p:cNvSpPr txBox="1">
            <a:spLocks/>
          </p:cNvSpPr>
          <p:nvPr/>
        </p:nvSpPr>
        <p:spPr>
          <a:xfrm>
            <a:off x="996950" y="915867"/>
            <a:ext cx="15782544" cy="923330"/>
          </a:xfrm>
          <a:prstGeom prst="rect">
            <a:avLst/>
          </a:prstGeom>
        </p:spPr>
        <p:txBody>
          <a:bodyPr vert="horz" wrap="square" lIns="0" tIns="0" rIns="0" bIns="0" rtlCol="0">
            <a:noAutofit/>
          </a:bodyPr>
          <a:lstStyle>
            <a:lvl1pPr marL="0" indent="0" algn="l" defTabSz="1371600" rtl="0" eaLnBrk="1" latinLnBrk="0" hangingPunct="1">
              <a:lnSpc>
                <a:spcPct val="100000"/>
              </a:lnSpc>
              <a:spcBef>
                <a:spcPts val="600"/>
              </a:spcBef>
              <a:buClr>
                <a:schemeClr val="accent5"/>
              </a:buClr>
              <a:buFont typeface="Anova Light" panose="020B0403020203020204" pitchFamily="34" charset="0"/>
              <a:buNone/>
              <a:defRPr sz="4800" b="0" i="0" kern="1200">
                <a:solidFill>
                  <a:schemeClr val="accent3"/>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Anova Light" panose="020B0403020203020204" pitchFamily="34" charset="0"/>
              <a:buNone/>
              <a:defRPr sz="2800" b="0" i="0" kern="1200">
                <a:solidFill>
                  <a:schemeClr val="accent3"/>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nova Light" panose="020B0403020203020204" pitchFamily="34" charset="0"/>
              <a:buNone/>
              <a:defRPr sz="2400" b="0" i="0" kern="1200">
                <a:solidFill>
                  <a:schemeClr val="accent3"/>
                </a:solidFill>
                <a:latin typeface="+mn-lt"/>
                <a:ea typeface="+mn-ea"/>
                <a:cs typeface="+mn-cs"/>
              </a:defRPr>
            </a:lvl3pPr>
            <a:lvl4pPr marL="2057400" indent="0" algn="l" defTabSz="1371600" rtl="0" eaLnBrk="1" latinLnBrk="0" hangingPunct="1">
              <a:lnSpc>
                <a:spcPct val="90000"/>
              </a:lnSpc>
              <a:spcBef>
                <a:spcPts val="750"/>
              </a:spcBef>
              <a:buFont typeface="Anova Light" panose="020B0403020203020204" pitchFamily="34" charset="0"/>
              <a:buNone/>
              <a:defRPr sz="2700" kern="1200">
                <a:solidFill>
                  <a:schemeClr val="accent3"/>
                </a:solidFill>
                <a:latin typeface="+mj-lt"/>
                <a:ea typeface="+mn-ea"/>
                <a:cs typeface="+mn-cs"/>
              </a:defRPr>
            </a:lvl4pPr>
            <a:lvl5pPr marL="2743200" indent="0" algn="l" defTabSz="1371600" rtl="0" eaLnBrk="1" latinLnBrk="0" hangingPunct="1">
              <a:lnSpc>
                <a:spcPct val="90000"/>
              </a:lnSpc>
              <a:spcBef>
                <a:spcPts val="750"/>
              </a:spcBef>
              <a:buFont typeface="Anova Light" panose="020B0403020203020204" pitchFamily="34" charset="0"/>
              <a:buNone/>
              <a:defRPr sz="2700" kern="1200">
                <a:solidFill>
                  <a:schemeClr val="accent3"/>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r>
              <a:rPr lang="en-US" sz="3600"/>
              <a:t>April 24, 2024</a:t>
            </a:r>
          </a:p>
        </p:txBody>
      </p:sp>
      <p:sp>
        <p:nvSpPr>
          <p:cNvPr id="58" name="!!_Presenters">
            <a:extLst>
              <a:ext uri="{FF2B5EF4-FFF2-40B4-BE49-F238E27FC236}">
                <a16:creationId xmlns:a16="http://schemas.microsoft.com/office/drawing/2014/main" id="{F7CA2D59-732C-66F8-D3C4-7B167073691A}"/>
              </a:ext>
            </a:extLst>
          </p:cNvPr>
          <p:cNvSpPr txBox="1">
            <a:spLocks/>
          </p:cNvSpPr>
          <p:nvPr/>
        </p:nvSpPr>
        <p:spPr>
          <a:xfrm>
            <a:off x="1083379" y="7654409"/>
            <a:ext cx="16557239" cy="1057522"/>
          </a:xfrm>
          <a:prstGeom prst="rect">
            <a:avLst/>
          </a:prstGeom>
        </p:spPr>
        <p:txBody>
          <a:bodyPr vert="horz" wrap="square" lIns="0" tIns="0" rIns="0" bIns="0" rtlCol="0" anchor="ctr" anchorCtr="0">
            <a:noAutofit/>
          </a:bodyPr>
          <a:lstStyle>
            <a:lvl1pPr marL="0" indent="0" algn="l" defTabSz="1371600" rtl="0" eaLnBrk="1" latinLnBrk="0" hangingPunct="1">
              <a:lnSpc>
                <a:spcPct val="100000"/>
              </a:lnSpc>
              <a:spcBef>
                <a:spcPts val="600"/>
              </a:spcBef>
              <a:buClr>
                <a:schemeClr val="accent5"/>
              </a:buClr>
              <a:buFont typeface="Anova Light" panose="020B0403020203020204" pitchFamily="34" charset="0"/>
              <a:buNone/>
              <a:defRPr sz="2800" b="0" i="0" kern="1200">
                <a:solidFill>
                  <a:schemeClr val="accent3"/>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Anova Light" panose="020B0403020203020204" pitchFamily="34" charset="0"/>
              <a:buNone/>
              <a:defRPr sz="2200" b="0" i="0" kern="1200">
                <a:solidFill>
                  <a:schemeClr val="accent3"/>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nova Light" panose="020B0403020203020204" pitchFamily="34" charset="0"/>
              <a:buNone/>
              <a:defRPr sz="2100" b="0" i="0" kern="1200">
                <a:solidFill>
                  <a:schemeClr val="accent3"/>
                </a:solidFill>
                <a:latin typeface="+mn-lt"/>
                <a:ea typeface="+mn-ea"/>
                <a:cs typeface="+mn-cs"/>
              </a:defRPr>
            </a:lvl3pPr>
            <a:lvl4pPr marL="2057400" indent="0" algn="l" defTabSz="1371600" rtl="0" eaLnBrk="1" latinLnBrk="0" hangingPunct="1">
              <a:lnSpc>
                <a:spcPct val="90000"/>
              </a:lnSpc>
              <a:spcBef>
                <a:spcPts val="750"/>
              </a:spcBef>
              <a:buFont typeface="Anova Light" panose="020B0403020203020204" pitchFamily="34" charset="0"/>
              <a:buNone/>
              <a:defRPr sz="2000" kern="1200">
                <a:solidFill>
                  <a:schemeClr val="accent3"/>
                </a:solidFill>
                <a:latin typeface="+mj-lt"/>
                <a:ea typeface="+mn-ea"/>
                <a:cs typeface="+mn-cs"/>
              </a:defRPr>
            </a:lvl4pPr>
            <a:lvl5pPr marL="2743200" indent="0" algn="l" defTabSz="1371600" rtl="0" eaLnBrk="1" latinLnBrk="0" hangingPunct="1">
              <a:lnSpc>
                <a:spcPct val="90000"/>
              </a:lnSpc>
              <a:spcBef>
                <a:spcPts val="750"/>
              </a:spcBef>
              <a:buFont typeface="Anova Light" panose="020B0403020203020204" pitchFamily="34" charset="0"/>
              <a:buNone/>
              <a:defRPr sz="2000" kern="1200">
                <a:solidFill>
                  <a:schemeClr val="accent3"/>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r>
              <a:rPr lang="en-US" sz="4000"/>
              <a:t>I-Sah Hsieh, Data Ethics Practice, SAS </a:t>
            </a:r>
          </a:p>
        </p:txBody>
      </p:sp>
      <p:pic>
        <p:nvPicPr>
          <p:cNvPr id="59" name="!!_SAS_Logo">
            <a:extLst>
              <a:ext uri="{FF2B5EF4-FFF2-40B4-BE49-F238E27FC236}">
                <a16:creationId xmlns:a16="http://schemas.microsoft.com/office/drawing/2014/main" id="{199D110B-12F2-A0AF-7378-44426CDD21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328900" y="9079379"/>
            <a:ext cx="1963032" cy="803059"/>
          </a:xfrm>
          <a:prstGeom prst="rect">
            <a:avLst/>
          </a:prstGeom>
        </p:spPr>
      </p:pic>
      <p:cxnSp>
        <p:nvCxnSpPr>
          <p:cNvPr id="60" name="!!_Line_L">
            <a:extLst>
              <a:ext uri="{FF2B5EF4-FFF2-40B4-BE49-F238E27FC236}">
                <a16:creationId xmlns:a16="http://schemas.microsoft.com/office/drawing/2014/main" id="{BC1B22B9-74C9-B5C6-E371-8AB15EA5502D}"/>
              </a:ext>
            </a:extLst>
          </p:cNvPr>
          <p:cNvCxnSpPr>
            <a:cxnSpLocks/>
            <a:endCxn id="65" idx="2"/>
          </p:cNvCxnSpPr>
          <p:nvPr/>
        </p:nvCxnSpPr>
        <p:spPr>
          <a:xfrm flipV="1">
            <a:off x="-38100" y="5430570"/>
            <a:ext cx="14866460" cy="0"/>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1" name="!!_Line_M">
            <a:extLst>
              <a:ext uri="{FF2B5EF4-FFF2-40B4-BE49-F238E27FC236}">
                <a16:creationId xmlns:a16="http://schemas.microsoft.com/office/drawing/2014/main" id="{455829FE-B1C1-4C17-4B23-D1584B9A0212}"/>
              </a:ext>
            </a:extLst>
          </p:cNvPr>
          <p:cNvCxnSpPr>
            <a:cxnSpLocks/>
          </p:cNvCxnSpPr>
          <p:nvPr/>
        </p:nvCxnSpPr>
        <p:spPr>
          <a:xfrm>
            <a:off x="0" y="6535692"/>
            <a:ext cx="9956800" cy="0"/>
          </a:xfrm>
          <a:prstGeom prst="line">
            <a:avLst/>
          </a:prstGeom>
          <a:ln w="254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2" name="!!_Line_S">
            <a:extLst>
              <a:ext uri="{FF2B5EF4-FFF2-40B4-BE49-F238E27FC236}">
                <a16:creationId xmlns:a16="http://schemas.microsoft.com/office/drawing/2014/main" id="{0BC308AC-3E23-AA7C-3FD0-284562F6269F}"/>
              </a:ext>
            </a:extLst>
          </p:cNvPr>
          <p:cNvCxnSpPr>
            <a:cxnSpLocks/>
          </p:cNvCxnSpPr>
          <p:nvPr/>
        </p:nvCxnSpPr>
        <p:spPr>
          <a:xfrm>
            <a:off x="0" y="1862138"/>
            <a:ext cx="5349875"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63" name="!!_Circle_Right">
            <a:extLst>
              <a:ext uri="{FF2B5EF4-FFF2-40B4-BE49-F238E27FC236}">
                <a16:creationId xmlns:a16="http://schemas.microsoft.com/office/drawing/2014/main" id="{D4FF78E7-B2F9-50DF-2D38-794615DEF8FD}"/>
              </a:ext>
            </a:extLst>
          </p:cNvPr>
          <p:cNvSpPr/>
          <p:nvPr/>
        </p:nvSpPr>
        <p:spPr>
          <a:xfrm>
            <a:off x="14817976" y="4988050"/>
            <a:ext cx="856999" cy="8569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_Circle_Left">
            <a:extLst>
              <a:ext uri="{FF2B5EF4-FFF2-40B4-BE49-F238E27FC236}">
                <a16:creationId xmlns:a16="http://schemas.microsoft.com/office/drawing/2014/main" id="{E8E5C53F-35A6-AF31-5AED-F2CFE31CCFA4}"/>
              </a:ext>
            </a:extLst>
          </p:cNvPr>
          <p:cNvSpPr/>
          <p:nvPr/>
        </p:nvSpPr>
        <p:spPr>
          <a:xfrm>
            <a:off x="14817976" y="4988050"/>
            <a:ext cx="856999" cy="8569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_Circle_L">
            <a:extLst>
              <a:ext uri="{FF2B5EF4-FFF2-40B4-BE49-F238E27FC236}">
                <a16:creationId xmlns:a16="http://schemas.microsoft.com/office/drawing/2014/main" id="{4FC87433-8284-8D3F-AAAD-23B860AB38B6}"/>
              </a:ext>
            </a:extLst>
          </p:cNvPr>
          <p:cNvSpPr/>
          <p:nvPr/>
        </p:nvSpPr>
        <p:spPr>
          <a:xfrm>
            <a:off x="14828360" y="5004413"/>
            <a:ext cx="852314" cy="852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_Circle_M">
            <a:extLst>
              <a:ext uri="{FF2B5EF4-FFF2-40B4-BE49-F238E27FC236}">
                <a16:creationId xmlns:a16="http://schemas.microsoft.com/office/drawing/2014/main" id="{79547C47-04A9-9B87-A4F4-F57DEF0FF5BB}"/>
              </a:ext>
            </a:extLst>
          </p:cNvPr>
          <p:cNvSpPr/>
          <p:nvPr/>
        </p:nvSpPr>
        <p:spPr>
          <a:xfrm>
            <a:off x="9660652" y="6239667"/>
            <a:ext cx="592050" cy="59205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_Circle_S">
            <a:extLst>
              <a:ext uri="{FF2B5EF4-FFF2-40B4-BE49-F238E27FC236}">
                <a16:creationId xmlns:a16="http://schemas.microsoft.com/office/drawing/2014/main" id="{699818F1-3C27-59EF-4195-399A50E48E00}"/>
              </a:ext>
            </a:extLst>
          </p:cNvPr>
          <p:cNvSpPr/>
          <p:nvPr/>
        </p:nvSpPr>
        <p:spPr>
          <a:xfrm>
            <a:off x="5213350" y="1717352"/>
            <a:ext cx="288925" cy="2889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_GenAI_Text">
            <a:extLst>
              <a:ext uri="{FF2B5EF4-FFF2-40B4-BE49-F238E27FC236}">
                <a16:creationId xmlns:a16="http://schemas.microsoft.com/office/drawing/2014/main" id="{254234E5-9DEF-C436-3EEF-45299082A009}"/>
              </a:ext>
            </a:extLst>
          </p:cNvPr>
          <p:cNvSpPr txBox="1"/>
          <p:nvPr/>
        </p:nvSpPr>
        <p:spPr>
          <a:xfrm>
            <a:off x="14793848" y="5264540"/>
            <a:ext cx="889774" cy="340863"/>
          </a:xfrm>
          <a:prstGeom prst="rect">
            <a:avLst/>
          </a:prstGeom>
          <a:noFill/>
          <a:effectLst>
            <a:softEdge rad="635000"/>
          </a:effectLst>
        </p:spPr>
        <p:txBody>
          <a:bodyPr wrap="square">
            <a:spAutoFit/>
          </a:bodyPr>
          <a:lstStyle/>
          <a:p>
            <a:pPr algn="ctr">
              <a:lnSpc>
                <a:spcPct val="85000"/>
              </a:lnSpc>
            </a:pPr>
            <a:r>
              <a:rPr lang="en-US" sz="300">
                <a:solidFill>
                  <a:schemeClr val="bg1"/>
                </a:solidFill>
                <a:latin typeface="Anova" panose="020B0503020203020204" pitchFamily="34" charset="0"/>
              </a:rPr>
              <a:t>Generative</a:t>
            </a:r>
            <a:br>
              <a:rPr lang="en-US" sz="800">
                <a:solidFill>
                  <a:schemeClr val="bg1"/>
                </a:solidFill>
                <a:latin typeface="Anova" panose="020B0503020203020204" pitchFamily="34" charset="0"/>
              </a:rPr>
            </a:br>
            <a:r>
              <a:rPr lang="en-US" sz="1600" spc="70">
                <a:solidFill>
                  <a:schemeClr val="bg1"/>
                </a:solidFill>
                <a:latin typeface="Anova" panose="020B0503020203020204" pitchFamily="34" charset="0"/>
              </a:rPr>
              <a:t>AI</a:t>
            </a:r>
            <a:endParaRPr lang="en-US" sz="800" spc="70">
              <a:solidFill>
                <a:schemeClr val="bg1"/>
              </a:solidFill>
            </a:endParaRPr>
          </a:p>
        </p:txBody>
      </p:sp>
      <p:sp>
        <p:nvSpPr>
          <p:cNvPr id="71" name="!!_Copyright">
            <a:extLst>
              <a:ext uri="{FF2B5EF4-FFF2-40B4-BE49-F238E27FC236}">
                <a16:creationId xmlns:a16="http://schemas.microsoft.com/office/drawing/2014/main" id="{B7AEA8A9-3CDF-75C4-2788-C38A5E3C2109}"/>
              </a:ext>
            </a:extLst>
          </p:cNvPr>
          <p:cNvSpPr txBox="1"/>
          <p:nvPr/>
        </p:nvSpPr>
        <p:spPr>
          <a:xfrm>
            <a:off x="1256185" y="9849746"/>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178116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448E-45D0-48B0-2E80-4CDE46DC3CBE}"/>
              </a:ext>
            </a:extLst>
          </p:cNvPr>
          <p:cNvSpPr>
            <a:spLocks noGrp="1"/>
          </p:cNvSpPr>
          <p:nvPr>
            <p:ph type="title"/>
          </p:nvPr>
        </p:nvSpPr>
        <p:spPr>
          <a:xfrm>
            <a:off x="1257300" y="599504"/>
            <a:ext cx="15773400" cy="997196"/>
          </a:xfrm>
        </p:spPr>
        <p:txBody>
          <a:bodyPr/>
          <a:lstStyle/>
          <a:p>
            <a:r>
              <a:rPr lang="en-US" sz="7200">
                <a:latin typeface="Anova Bold"/>
              </a:rPr>
              <a:t>Generative AI in Action</a:t>
            </a:r>
            <a:endParaRPr lang="en-US" sz="7200"/>
          </a:p>
        </p:txBody>
      </p:sp>
      <p:sp>
        <p:nvSpPr>
          <p:cNvPr id="3" name="Freeform 2">
            <a:extLst>
              <a:ext uri="{FF2B5EF4-FFF2-40B4-BE49-F238E27FC236}">
                <a16:creationId xmlns:a16="http://schemas.microsoft.com/office/drawing/2014/main" id="{5E3A3D64-9B07-294E-D950-008710DF9D23}"/>
              </a:ext>
            </a:extLst>
          </p:cNvPr>
          <p:cNvSpPr>
            <a:spLocks noChangeAspect="1" noEditPoints="1"/>
          </p:cNvSpPr>
          <p:nvPr/>
        </p:nvSpPr>
        <p:spPr bwMode="auto">
          <a:xfrm>
            <a:off x="8292607" y="5192267"/>
            <a:ext cx="1118728" cy="1342736"/>
          </a:xfrm>
          <a:custGeom>
            <a:avLst/>
            <a:gdLst>
              <a:gd name="T0" fmla="*/ 1600 w 3983"/>
              <a:gd name="T1" fmla="*/ 619 h 4801"/>
              <a:gd name="T2" fmla="*/ 496 w 3983"/>
              <a:gd name="T3" fmla="*/ 2163 h 4801"/>
              <a:gd name="T4" fmla="*/ 602 w 3983"/>
              <a:gd name="T5" fmla="*/ 2163 h 4801"/>
              <a:gd name="T6" fmla="*/ 833 w 3983"/>
              <a:gd name="T7" fmla="*/ 3247 h 4801"/>
              <a:gd name="T8" fmla="*/ 882 w 3983"/>
              <a:gd name="T9" fmla="*/ 3304 h 4801"/>
              <a:gd name="T10" fmla="*/ 1513 w 3983"/>
              <a:gd name="T11" fmla="*/ 3440 h 4801"/>
              <a:gd name="T12" fmla="*/ 1458 w 3983"/>
              <a:gd name="T13" fmla="*/ 3493 h 4801"/>
              <a:gd name="T14" fmla="*/ 1159 w 3983"/>
              <a:gd name="T15" fmla="*/ 680 h 4801"/>
              <a:gd name="T16" fmla="*/ 1473 w 3983"/>
              <a:gd name="T17" fmla="*/ 1691 h 4801"/>
              <a:gd name="T18" fmla="*/ 681 w 3983"/>
              <a:gd name="T19" fmla="*/ 2113 h 4801"/>
              <a:gd name="T20" fmla="*/ 512 w 3983"/>
              <a:gd name="T21" fmla="*/ 3186 h 4801"/>
              <a:gd name="T22" fmla="*/ 1377 w 3983"/>
              <a:gd name="T23" fmla="*/ 3539 h 4801"/>
              <a:gd name="T24" fmla="*/ 1806 w 3983"/>
              <a:gd name="T25" fmla="*/ 4119 h 4801"/>
              <a:gd name="T26" fmla="*/ 1649 w 3983"/>
              <a:gd name="T27" fmla="*/ 3497 h 4801"/>
              <a:gd name="T28" fmla="*/ 932 w 3983"/>
              <a:gd name="T29" fmla="*/ 3429 h 4801"/>
              <a:gd name="T30" fmla="*/ 947 w 3983"/>
              <a:gd name="T31" fmla="*/ 2668 h 4801"/>
              <a:gd name="T32" fmla="*/ 947 w 3983"/>
              <a:gd name="T33" fmla="*/ 2575 h 4801"/>
              <a:gd name="T34" fmla="*/ 605 w 3983"/>
              <a:gd name="T35" fmla="*/ 2289 h 4801"/>
              <a:gd name="T36" fmla="*/ 1566 w 3983"/>
              <a:gd name="T37" fmla="*/ 1750 h 4801"/>
              <a:gd name="T38" fmla="*/ 1270 w 3983"/>
              <a:gd name="T39" fmla="*/ 662 h 4801"/>
              <a:gd name="T40" fmla="*/ 1551 w 3983"/>
              <a:gd name="T41" fmla="*/ 476 h 4801"/>
              <a:gd name="T42" fmla="*/ 2571 w 3983"/>
              <a:gd name="T43" fmla="*/ 1156 h 4801"/>
              <a:gd name="T44" fmla="*/ 3073 w 3983"/>
              <a:gd name="T45" fmla="*/ 1128 h 4801"/>
              <a:gd name="T46" fmla="*/ 2275 w 3983"/>
              <a:gd name="T47" fmla="*/ 2024 h 4801"/>
              <a:gd name="T48" fmla="*/ 2303 w 3983"/>
              <a:gd name="T49" fmla="*/ 1607 h 4801"/>
              <a:gd name="T50" fmla="*/ 2710 w 3983"/>
              <a:gd name="T51" fmla="*/ 1343 h 4801"/>
              <a:gd name="T52" fmla="*/ 3512 w 3983"/>
              <a:gd name="T53" fmla="*/ 2004 h 4801"/>
              <a:gd name="T54" fmla="*/ 3095 w 3983"/>
              <a:gd name="T55" fmla="*/ 2925 h 4801"/>
              <a:gd name="T56" fmla="*/ 2915 w 3983"/>
              <a:gd name="T57" fmla="*/ 2819 h 4801"/>
              <a:gd name="T58" fmla="*/ 2358 w 3983"/>
              <a:gd name="T59" fmla="*/ 3305 h 4801"/>
              <a:gd name="T60" fmla="*/ 2256 w 3983"/>
              <a:gd name="T61" fmla="*/ 3624 h 4801"/>
              <a:gd name="T62" fmla="*/ 2175 w 3983"/>
              <a:gd name="T63" fmla="*/ 3432 h 4801"/>
              <a:gd name="T64" fmla="*/ 3041 w 3983"/>
              <a:gd name="T65" fmla="*/ 2163 h 4801"/>
              <a:gd name="T66" fmla="*/ 3391 w 3983"/>
              <a:gd name="T67" fmla="*/ 1978 h 4801"/>
              <a:gd name="T68" fmla="*/ 2160 w 3983"/>
              <a:gd name="T69" fmla="*/ 764 h 4801"/>
              <a:gd name="T70" fmla="*/ 2281 w 3983"/>
              <a:gd name="T71" fmla="*/ 789 h 4801"/>
              <a:gd name="T72" fmla="*/ 3822 w 3983"/>
              <a:gd name="T73" fmla="*/ 2706 h 4801"/>
              <a:gd name="T74" fmla="*/ 3505 w 3983"/>
              <a:gd name="T75" fmla="*/ 3236 h 4801"/>
              <a:gd name="T76" fmla="*/ 3166 w 3983"/>
              <a:gd name="T77" fmla="*/ 3375 h 4801"/>
              <a:gd name="T78" fmla="*/ 2807 w 3983"/>
              <a:gd name="T79" fmla="*/ 3813 h 4801"/>
              <a:gd name="T80" fmla="*/ 2061 w 3983"/>
              <a:gd name="T81" fmla="*/ 4627 h 4801"/>
              <a:gd name="T82" fmla="*/ 3188 w 3983"/>
              <a:gd name="T83" fmla="*/ 1286 h 4801"/>
              <a:gd name="T84" fmla="*/ 3689 w 3983"/>
              <a:gd name="T85" fmla="*/ 2267 h 4801"/>
              <a:gd name="T86" fmla="*/ 3673 w 3983"/>
              <a:gd name="T87" fmla="*/ 2315 h 4801"/>
              <a:gd name="T88" fmla="*/ 3698 w 3983"/>
              <a:gd name="T89" fmla="*/ 2360 h 4801"/>
              <a:gd name="T90" fmla="*/ 1255 w 3983"/>
              <a:gd name="T91" fmla="*/ 4217 h 4801"/>
              <a:gd name="T92" fmla="*/ 223 w 3983"/>
              <a:gd name="T93" fmla="*/ 2293 h 4801"/>
              <a:gd name="T94" fmla="*/ 1324 w 3983"/>
              <a:gd name="T95" fmla="*/ 130 h 4801"/>
              <a:gd name="T96" fmla="*/ 3938 w 3983"/>
              <a:gd name="T97" fmla="*/ 2045 h 4801"/>
              <a:gd name="T98" fmla="*/ 1348 w 3983"/>
              <a:gd name="T99" fmla="*/ 6 h 4801"/>
              <a:gd name="T100" fmla="*/ 37 w 3983"/>
              <a:gd name="T101" fmla="*/ 1540 h 4801"/>
              <a:gd name="T102" fmla="*/ 535 w 3983"/>
              <a:gd name="T103" fmla="*/ 4048 h 4801"/>
              <a:gd name="T104" fmla="*/ 2011 w 3983"/>
              <a:gd name="T105" fmla="*/ 4737 h 4801"/>
              <a:gd name="T106" fmla="*/ 3478 w 3983"/>
              <a:gd name="T107" fmla="*/ 3651 h 4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3" h="4801">
                <a:moveTo>
                  <a:pt x="1494" y="612"/>
                </a:moveTo>
                <a:lnTo>
                  <a:pt x="1494" y="612"/>
                </a:lnTo>
                <a:cubicBezTo>
                  <a:pt x="1494" y="585"/>
                  <a:pt x="1516" y="563"/>
                  <a:pt x="1543" y="563"/>
                </a:cubicBezTo>
                <a:lnTo>
                  <a:pt x="1551" y="563"/>
                </a:lnTo>
                <a:cubicBezTo>
                  <a:pt x="1578" y="563"/>
                  <a:pt x="1600" y="585"/>
                  <a:pt x="1600" y="612"/>
                </a:cubicBezTo>
                <a:lnTo>
                  <a:pt x="1600" y="619"/>
                </a:lnTo>
                <a:cubicBezTo>
                  <a:pt x="1600" y="646"/>
                  <a:pt x="1578" y="668"/>
                  <a:pt x="1551" y="668"/>
                </a:cubicBezTo>
                <a:lnTo>
                  <a:pt x="1543" y="668"/>
                </a:lnTo>
                <a:cubicBezTo>
                  <a:pt x="1516" y="668"/>
                  <a:pt x="1494" y="646"/>
                  <a:pt x="1494" y="619"/>
                </a:cubicBezTo>
                <a:lnTo>
                  <a:pt x="1494" y="612"/>
                </a:lnTo>
                <a:lnTo>
                  <a:pt x="1494" y="612"/>
                </a:lnTo>
                <a:close/>
                <a:moveTo>
                  <a:pt x="496" y="2163"/>
                </a:moveTo>
                <a:lnTo>
                  <a:pt x="496" y="2163"/>
                </a:lnTo>
                <a:lnTo>
                  <a:pt x="496" y="2156"/>
                </a:lnTo>
                <a:cubicBezTo>
                  <a:pt x="496" y="2129"/>
                  <a:pt x="518" y="2107"/>
                  <a:pt x="545" y="2107"/>
                </a:cubicBezTo>
                <a:lnTo>
                  <a:pt x="553" y="2107"/>
                </a:lnTo>
                <a:cubicBezTo>
                  <a:pt x="580" y="2107"/>
                  <a:pt x="602" y="2129"/>
                  <a:pt x="602" y="2156"/>
                </a:cubicBezTo>
                <a:lnTo>
                  <a:pt x="602" y="2163"/>
                </a:lnTo>
                <a:cubicBezTo>
                  <a:pt x="602" y="2191"/>
                  <a:pt x="580" y="2213"/>
                  <a:pt x="553" y="2213"/>
                </a:cubicBezTo>
                <a:lnTo>
                  <a:pt x="545" y="2213"/>
                </a:lnTo>
                <a:cubicBezTo>
                  <a:pt x="518" y="2213"/>
                  <a:pt x="496" y="2191"/>
                  <a:pt x="496" y="2163"/>
                </a:cubicBezTo>
                <a:lnTo>
                  <a:pt x="496" y="2163"/>
                </a:lnTo>
                <a:close/>
                <a:moveTo>
                  <a:pt x="833" y="3247"/>
                </a:moveTo>
                <a:lnTo>
                  <a:pt x="833" y="3247"/>
                </a:lnTo>
                <a:cubicBezTo>
                  <a:pt x="833" y="3220"/>
                  <a:pt x="854" y="3198"/>
                  <a:pt x="882" y="3198"/>
                </a:cubicBezTo>
                <a:lnTo>
                  <a:pt x="889" y="3198"/>
                </a:lnTo>
                <a:cubicBezTo>
                  <a:pt x="916" y="3198"/>
                  <a:pt x="938" y="3220"/>
                  <a:pt x="938" y="3247"/>
                </a:cubicBezTo>
                <a:lnTo>
                  <a:pt x="938" y="3255"/>
                </a:lnTo>
                <a:cubicBezTo>
                  <a:pt x="938" y="3282"/>
                  <a:pt x="916" y="3304"/>
                  <a:pt x="889" y="3304"/>
                </a:cubicBezTo>
                <a:lnTo>
                  <a:pt x="882" y="3304"/>
                </a:lnTo>
                <a:cubicBezTo>
                  <a:pt x="854" y="3304"/>
                  <a:pt x="833" y="3282"/>
                  <a:pt x="833" y="3255"/>
                </a:cubicBezTo>
                <a:lnTo>
                  <a:pt x="833" y="3247"/>
                </a:lnTo>
                <a:lnTo>
                  <a:pt x="833" y="3247"/>
                </a:lnTo>
                <a:close/>
                <a:moveTo>
                  <a:pt x="1505" y="3440"/>
                </a:moveTo>
                <a:lnTo>
                  <a:pt x="1505" y="3440"/>
                </a:lnTo>
                <a:lnTo>
                  <a:pt x="1513" y="3440"/>
                </a:lnTo>
                <a:cubicBezTo>
                  <a:pt x="1540" y="3440"/>
                  <a:pt x="1562" y="3462"/>
                  <a:pt x="1562" y="3489"/>
                </a:cubicBezTo>
                <a:lnTo>
                  <a:pt x="1562" y="3497"/>
                </a:lnTo>
                <a:cubicBezTo>
                  <a:pt x="1562" y="3524"/>
                  <a:pt x="1540" y="3546"/>
                  <a:pt x="1513" y="3546"/>
                </a:cubicBezTo>
                <a:lnTo>
                  <a:pt x="1505" y="3546"/>
                </a:lnTo>
                <a:cubicBezTo>
                  <a:pt x="1479" y="3546"/>
                  <a:pt x="1458" y="3525"/>
                  <a:pt x="1457" y="3500"/>
                </a:cubicBezTo>
                <a:cubicBezTo>
                  <a:pt x="1457" y="3498"/>
                  <a:pt x="1458" y="3495"/>
                  <a:pt x="1458" y="3493"/>
                </a:cubicBezTo>
                <a:cubicBezTo>
                  <a:pt x="1458" y="3491"/>
                  <a:pt x="1457" y="3489"/>
                  <a:pt x="1457" y="3486"/>
                </a:cubicBezTo>
                <a:cubicBezTo>
                  <a:pt x="1458" y="3461"/>
                  <a:pt x="1479" y="3440"/>
                  <a:pt x="1505" y="3440"/>
                </a:cubicBezTo>
                <a:lnTo>
                  <a:pt x="1505" y="3440"/>
                </a:lnTo>
                <a:close/>
                <a:moveTo>
                  <a:pt x="1270" y="569"/>
                </a:moveTo>
                <a:lnTo>
                  <a:pt x="1270" y="569"/>
                </a:lnTo>
                <a:cubicBezTo>
                  <a:pt x="1209" y="569"/>
                  <a:pt x="1159" y="619"/>
                  <a:pt x="1159" y="680"/>
                </a:cubicBezTo>
                <a:lnTo>
                  <a:pt x="1159" y="1519"/>
                </a:lnTo>
                <a:cubicBezTo>
                  <a:pt x="1120" y="1537"/>
                  <a:pt x="1092" y="1576"/>
                  <a:pt x="1092" y="1622"/>
                </a:cubicBezTo>
                <a:cubicBezTo>
                  <a:pt x="1092" y="1684"/>
                  <a:pt x="1143" y="1735"/>
                  <a:pt x="1205" y="1735"/>
                </a:cubicBezTo>
                <a:cubicBezTo>
                  <a:pt x="1249" y="1735"/>
                  <a:pt x="1287" y="1710"/>
                  <a:pt x="1306" y="1673"/>
                </a:cubicBezTo>
                <a:lnTo>
                  <a:pt x="1455" y="1673"/>
                </a:lnTo>
                <a:cubicBezTo>
                  <a:pt x="1465" y="1673"/>
                  <a:pt x="1473" y="1681"/>
                  <a:pt x="1473" y="1691"/>
                </a:cubicBezTo>
                <a:lnTo>
                  <a:pt x="1473" y="1747"/>
                </a:lnTo>
                <a:cubicBezTo>
                  <a:pt x="1432" y="1764"/>
                  <a:pt x="1403" y="1804"/>
                  <a:pt x="1403" y="1851"/>
                </a:cubicBezTo>
                <a:cubicBezTo>
                  <a:pt x="1403" y="1894"/>
                  <a:pt x="1428" y="1930"/>
                  <a:pt x="1463" y="1950"/>
                </a:cubicBezTo>
                <a:lnTo>
                  <a:pt x="1463" y="2095"/>
                </a:lnTo>
                <a:cubicBezTo>
                  <a:pt x="1463" y="2105"/>
                  <a:pt x="1454" y="2113"/>
                  <a:pt x="1444" y="2113"/>
                </a:cubicBezTo>
                <a:lnTo>
                  <a:pt x="681" y="2113"/>
                </a:lnTo>
                <a:cubicBezTo>
                  <a:pt x="663" y="2059"/>
                  <a:pt x="613" y="2020"/>
                  <a:pt x="553" y="2020"/>
                </a:cubicBezTo>
                <a:lnTo>
                  <a:pt x="545" y="2020"/>
                </a:lnTo>
                <a:cubicBezTo>
                  <a:pt x="470" y="2020"/>
                  <a:pt x="409" y="2081"/>
                  <a:pt x="409" y="2156"/>
                </a:cubicBezTo>
                <a:lnTo>
                  <a:pt x="409" y="2163"/>
                </a:lnTo>
                <a:cubicBezTo>
                  <a:pt x="409" y="2227"/>
                  <a:pt x="453" y="2280"/>
                  <a:pt x="512" y="2295"/>
                </a:cubicBezTo>
                <a:lnTo>
                  <a:pt x="512" y="3186"/>
                </a:lnTo>
                <a:cubicBezTo>
                  <a:pt x="512" y="3247"/>
                  <a:pt x="562" y="3297"/>
                  <a:pt x="623" y="3297"/>
                </a:cubicBezTo>
                <a:lnTo>
                  <a:pt x="753" y="3297"/>
                </a:lnTo>
                <a:cubicBezTo>
                  <a:pt x="767" y="3338"/>
                  <a:pt x="799" y="3370"/>
                  <a:pt x="839" y="3383"/>
                </a:cubicBezTo>
                <a:lnTo>
                  <a:pt x="839" y="3429"/>
                </a:lnTo>
                <a:cubicBezTo>
                  <a:pt x="839" y="3490"/>
                  <a:pt x="889" y="3539"/>
                  <a:pt x="950" y="3539"/>
                </a:cubicBezTo>
                <a:lnTo>
                  <a:pt x="1377" y="3539"/>
                </a:lnTo>
                <a:cubicBezTo>
                  <a:pt x="1388" y="3573"/>
                  <a:pt x="1411" y="3601"/>
                  <a:pt x="1442" y="3617"/>
                </a:cubicBezTo>
                <a:lnTo>
                  <a:pt x="1442" y="4054"/>
                </a:lnTo>
                <a:cubicBezTo>
                  <a:pt x="1442" y="4115"/>
                  <a:pt x="1492" y="4165"/>
                  <a:pt x="1553" y="4165"/>
                </a:cubicBezTo>
                <a:lnTo>
                  <a:pt x="1590" y="4165"/>
                </a:lnTo>
                <a:cubicBezTo>
                  <a:pt x="1608" y="4204"/>
                  <a:pt x="1647" y="4232"/>
                  <a:pt x="1693" y="4232"/>
                </a:cubicBezTo>
                <a:cubicBezTo>
                  <a:pt x="1755" y="4232"/>
                  <a:pt x="1806" y="4181"/>
                  <a:pt x="1806" y="4119"/>
                </a:cubicBezTo>
                <a:cubicBezTo>
                  <a:pt x="1806" y="4057"/>
                  <a:pt x="1755" y="4006"/>
                  <a:pt x="1693" y="4006"/>
                </a:cubicBezTo>
                <a:cubicBezTo>
                  <a:pt x="1647" y="4006"/>
                  <a:pt x="1607" y="4033"/>
                  <a:pt x="1590" y="4073"/>
                </a:cubicBezTo>
                <a:lnTo>
                  <a:pt x="1553" y="4073"/>
                </a:lnTo>
                <a:cubicBezTo>
                  <a:pt x="1543" y="4073"/>
                  <a:pt x="1535" y="4064"/>
                  <a:pt x="1535" y="4054"/>
                </a:cubicBezTo>
                <a:lnTo>
                  <a:pt x="1535" y="3631"/>
                </a:lnTo>
                <a:cubicBezTo>
                  <a:pt x="1599" y="3620"/>
                  <a:pt x="1649" y="3564"/>
                  <a:pt x="1649" y="3497"/>
                </a:cubicBezTo>
                <a:lnTo>
                  <a:pt x="1649" y="3489"/>
                </a:lnTo>
                <a:cubicBezTo>
                  <a:pt x="1649" y="3414"/>
                  <a:pt x="1588" y="3353"/>
                  <a:pt x="1513" y="3353"/>
                </a:cubicBezTo>
                <a:lnTo>
                  <a:pt x="1505" y="3353"/>
                </a:lnTo>
                <a:cubicBezTo>
                  <a:pt x="1445" y="3353"/>
                  <a:pt x="1394" y="3393"/>
                  <a:pt x="1377" y="3447"/>
                </a:cubicBezTo>
                <a:lnTo>
                  <a:pt x="950" y="3447"/>
                </a:lnTo>
                <a:cubicBezTo>
                  <a:pt x="940" y="3447"/>
                  <a:pt x="932" y="3439"/>
                  <a:pt x="932" y="3429"/>
                </a:cubicBezTo>
                <a:lnTo>
                  <a:pt x="932" y="3383"/>
                </a:lnTo>
                <a:cubicBezTo>
                  <a:pt x="986" y="3365"/>
                  <a:pt x="1025" y="3315"/>
                  <a:pt x="1025" y="3255"/>
                </a:cubicBezTo>
                <a:lnTo>
                  <a:pt x="1025" y="3247"/>
                </a:lnTo>
                <a:cubicBezTo>
                  <a:pt x="1025" y="3186"/>
                  <a:pt x="984" y="3135"/>
                  <a:pt x="929" y="3118"/>
                </a:cubicBezTo>
                <a:lnTo>
                  <a:pt x="929" y="2686"/>
                </a:lnTo>
                <a:cubicBezTo>
                  <a:pt x="929" y="2676"/>
                  <a:pt x="937" y="2668"/>
                  <a:pt x="947" y="2668"/>
                </a:cubicBezTo>
                <a:lnTo>
                  <a:pt x="986" y="2668"/>
                </a:lnTo>
                <a:cubicBezTo>
                  <a:pt x="1004" y="2707"/>
                  <a:pt x="1044" y="2734"/>
                  <a:pt x="1089" y="2734"/>
                </a:cubicBezTo>
                <a:cubicBezTo>
                  <a:pt x="1152" y="2734"/>
                  <a:pt x="1202" y="2684"/>
                  <a:pt x="1202" y="2621"/>
                </a:cubicBezTo>
                <a:cubicBezTo>
                  <a:pt x="1202" y="2559"/>
                  <a:pt x="1152" y="2508"/>
                  <a:pt x="1089" y="2508"/>
                </a:cubicBezTo>
                <a:cubicBezTo>
                  <a:pt x="1044" y="2508"/>
                  <a:pt x="1004" y="2536"/>
                  <a:pt x="986" y="2575"/>
                </a:cubicBezTo>
                <a:lnTo>
                  <a:pt x="947" y="2575"/>
                </a:lnTo>
                <a:cubicBezTo>
                  <a:pt x="886" y="2575"/>
                  <a:pt x="836" y="2625"/>
                  <a:pt x="836" y="2686"/>
                </a:cubicBezTo>
                <a:lnTo>
                  <a:pt x="836" y="3119"/>
                </a:lnTo>
                <a:cubicBezTo>
                  <a:pt x="797" y="3134"/>
                  <a:pt x="766" y="3165"/>
                  <a:pt x="753" y="3205"/>
                </a:cubicBezTo>
                <a:lnTo>
                  <a:pt x="623" y="3205"/>
                </a:lnTo>
                <a:cubicBezTo>
                  <a:pt x="613" y="3205"/>
                  <a:pt x="605" y="3196"/>
                  <a:pt x="605" y="3186"/>
                </a:cubicBezTo>
                <a:lnTo>
                  <a:pt x="605" y="2289"/>
                </a:lnTo>
                <a:cubicBezTo>
                  <a:pt x="641" y="2274"/>
                  <a:pt x="669" y="2243"/>
                  <a:pt x="681" y="2206"/>
                </a:cubicBezTo>
                <a:lnTo>
                  <a:pt x="1444" y="2206"/>
                </a:lnTo>
                <a:cubicBezTo>
                  <a:pt x="1505" y="2206"/>
                  <a:pt x="1555" y="2156"/>
                  <a:pt x="1555" y="2095"/>
                </a:cubicBezTo>
                <a:lnTo>
                  <a:pt x="1555" y="1957"/>
                </a:lnTo>
                <a:cubicBezTo>
                  <a:pt x="1598" y="1941"/>
                  <a:pt x="1629" y="1900"/>
                  <a:pt x="1629" y="1851"/>
                </a:cubicBezTo>
                <a:cubicBezTo>
                  <a:pt x="1629" y="1806"/>
                  <a:pt x="1603" y="1768"/>
                  <a:pt x="1566" y="1750"/>
                </a:cubicBezTo>
                <a:lnTo>
                  <a:pt x="1566" y="1691"/>
                </a:lnTo>
                <a:cubicBezTo>
                  <a:pt x="1566" y="1630"/>
                  <a:pt x="1516" y="1581"/>
                  <a:pt x="1455" y="1581"/>
                </a:cubicBezTo>
                <a:lnTo>
                  <a:pt x="1310" y="1581"/>
                </a:lnTo>
                <a:cubicBezTo>
                  <a:pt x="1299" y="1553"/>
                  <a:pt x="1278" y="1531"/>
                  <a:pt x="1252" y="1519"/>
                </a:cubicBezTo>
                <a:lnTo>
                  <a:pt x="1252" y="680"/>
                </a:lnTo>
                <a:cubicBezTo>
                  <a:pt x="1252" y="670"/>
                  <a:pt x="1260" y="662"/>
                  <a:pt x="1270" y="662"/>
                </a:cubicBezTo>
                <a:lnTo>
                  <a:pt x="1415" y="662"/>
                </a:lnTo>
                <a:cubicBezTo>
                  <a:pt x="1433" y="716"/>
                  <a:pt x="1483" y="755"/>
                  <a:pt x="1543" y="755"/>
                </a:cubicBezTo>
                <a:lnTo>
                  <a:pt x="1551" y="755"/>
                </a:lnTo>
                <a:cubicBezTo>
                  <a:pt x="1626" y="755"/>
                  <a:pt x="1687" y="694"/>
                  <a:pt x="1687" y="619"/>
                </a:cubicBezTo>
                <a:lnTo>
                  <a:pt x="1687" y="612"/>
                </a:lnTo>
                <a:cubicBezTo>
                  <a:pt x="1687" y="537"/>
                  <a:pt x="1626" y="476"/>
                  <a:pt x="1551" y="476"/>
                </a:cubicBezTo>
                <a:lnTo>
                  <a:pt x="1543" y="476"/>
                </a:lnTo>
                <a:cubicBezTo>
                  <a:pt x="1483" y="476"/>
                  <a:pt x="1433" y="515"/>
                  <a:pt x="1415" y="569"/>
                </a:cubicBezTo>
                <a:lnTo>
                  <a:pt x="1270" y="569"/>
                </a:lnTo>
                <a:lnTo>
                  <a:pt x="1270" y="569"/>
                </a:lnTo>
                <a:close/>
                <a:moveTo>
                  <a:pt x="2571" y="1156"/>
                </a:moveTo>
                <a:lnTo>
                  <a:pt x="2571" y="1156"/>
                </a:lnTo>
                <a:cubicBezTo>
                  <a:pt x="2598" y="1135"/>
                  <a:pt x="2637" y="1140"/>
                  <a:pt x="2658" y="1167"/>
                </a:cubicBezTo>
                <a:cubicBezTo>
                  <a:pt x="2665" y="1176"/>
                  <a:pt x="2673" y="1185"/>
                  <a:pt x="2682" y="1192"/>
                </a:cubicBezTo>
                <a:cubicBezTo>
                  <a:pt x="2752" y="1252"/>
                  <a:pt x="2858" y="1243"/>
                  <a:pt x="2917" y="1172"/>
                </a:cubicBezTo>
                <a:cubicBezTo>
                  <a:pt x="2935" y="1152"/>
                  <a:pt x="2947" y="1127"/>
                  <a:pt x="2953" y="1101"/>
                </a:cubicBezTo>
                <a:cubicBezTo>
                  <a:pt x="2960" y="1068"/>
                  <a:pt x="2993" y="1047"/>
                  <a:pt x="3026" y="1054"/>
                </a:cubicBezTo>
                <a:cubicBezTo>
                  <a:pt x="3060" y="1062"/>
                  <a:pt x="3081" y="1095"/>
                  <a:pt x="3073" y="1128"/>
                </a:cubicBezTo>
                <a:cubicBezTo>
                  <a:pt x="3063" y="1173"/>
                  <a:pt x="3042" y="1216"/>
                  <a:pt x="3011" y="1252"/>
                </a:cubicBezTo>
                <a:cubicBezTo>
                  <a:pt x="2966" y="1306"/>
                  <a:pt x="2903" y="1340"/>
                  <a:pt x="2834" y="1350"/>
                </a:cubicBezTo>
                <a:cubicBezTo>
                  <a:pt x="2847" y="1537"/>
                  <a:pt x="2777" y="1705"/>
                  <a:pt x="2644" y="1794"/>
                </a:cubicBezTo>
                <a:cubicBezTo>
                  <a:pt x="2592" y="1829"/>
                  <a:pt x="2533" y="1850"/>
                  <a:pt x="2469" y="1859"/>
                </a:cubicBezTo>
                <a:cubicBezTo>
                  <a:pt x="2453" y="1896"/>
                  <a:pt x="2429" y="1930"/>
                  <a:pt x="2397" y="1959"/>
                </a:cubicBezTo>
                <a:cubicBezTo>
                  <a:pt x="2362" y="1990"/>
                  <a:pt x="2320" y="2012"/>
                  <a:pt x="2275" y="2024"/>
                </a:cubicBezTo>
                <a:cubicBezTo>
                  <a:pt x="2270" y="2025"/>
                  <a:pt x="2265" y="2026"/>
                  <a:pt x="2260" y="2026"/>
                </a:cubicBezTo>
                <a:cubicBezTo>
                  <a:pt x="2232" y="2026"/>
                  <a:pt x="2207" y="2007"/>
                  <a:pt x="2200" y="1979"/>
                </a:cubicBezTo>
                <a:cubicBezTo>
                  <a:pt x="2192" y="1946"/>
                  <a:pt x="2212" y="1912"/>
                  <a:pt x="2245" y="1904"/>
                </a:cubicBezTo>
                <a:cubicBezTo>
                  <a:pt x="2271" y="1898"/>
                  <a:pt x="2295" y="1885"/>
                  <a:pt x="2315" y="1867"/>
                </a:cubicBezTo>
                <a:cubicBezTo>
                  <a:pt x="2384" y="1805"/>
                  <a:pt x="2390" y="1700"/>
                  <a:pt x="2328" y="1631"/>
                </a:cubicBezTo>
                <a:cubicBezTo>
                  <a:pt x="2321" y="1622"/>
                  <a:pt x="2312" y="1614"/>
                  <a:pt x="2303" y="1607"/>
                </a:cubicBezTo>
                <a:cubicBezTo>
                  <a:pt x="2275" y="1587"/>
                  <a:pt x="2270" y="1548"/>
                  <a:pt x="2290" y="1521"/>
                </a:cubicBezTo>
                <a:cubicBezTo>
                  <a:pt x="2310" y="1494"/>
                  <a:pt x="2349" y="1488"/>
                  <a:pt x="2376" y="1508"/>
                </a:cubicBezTo>
                <a:cubicBezTo>
                  <a:pt x="2392" y="1520"/>
                  <a:pt x="2407" y="1534"/>
                  <a:pt x="2420" y="1549"/>
                </a:cubicBezTo>
                <a:cubicBezTo>
                  <a:pt x="2467" y="1601"/>
                  <a:pt x="2490" y="1665"/>
                  <a:pt x="2492" y="1729"/>
                </a:cubicBezTo>
                <a:cubicBezTo>
                  <a:pt x="2522" y="1721"/>
                  <a:pt x="2550" y="1709"/>
                  <a:pt x="2575" y="1692"/>
                </a:cubicBezTo>
                <a:cubicBezTo>
                  <a:pt x="2674" y="1625"/>
                  <a:pt x="2725" y="1492"/>
                  <a:pt x="2710" y="1343"/>
                </a:cubicBezTo>
                <a:cubicBezTo>
                  <a:pt x="2671" y="1332"/>
                  <a:pt x="2634" y="1313"/>
                  <a:pt x="2602" y="1286"/>
                </a:cubicBezTo>
                <a:cubicBezTo>
                  <a:pt x="2587" y="1273"/>
                  <a:pt x="2573" y="1259"/>
                  <a:pt x="2560" y="1243"/>
                </a:cubicBezTo>
                <a:cubicBezTo>
                  <a:pt x="2540" y="1216"/>
                  <a:pt x="2544" y="1177"/>
                  <a:pt x="2571" y="1156"/>
                </a:cubicBezTo>
                <a:lnTo>
                  <a:pt x="2571" y="1156"/>
                </a:lnTo>
                <a:close/>
                <a:moveTo>
                  <a:pt x="3512" y="2004"/>
                </a:moveTo>
                <a:lnTo>
                  <a:pt x="3512" y="2004"/>
                </a:lnTo>
                <a:cubicBezTo>
                  <a:pt x="3501" y="2050"/>
                  <a:pt x="3480" y="2093"/>
                  <a:pt x="3450" y="2129"/>
                </a:cubicBezTo>
                <a:cubicBezTo>
                  <a:pt x="3404" y="2183"/>
                  <a:pt x="3342" y="2216"/>
                  <a:pt x="3273" y="2227"/>
                </a:cubicBezTo>
                <a:cubicBezTo>
                  <a:pt x="3288" y="2416"/>
                  <a:pt x="3232" y="2619"/>
                  <a:pt x="3069" y="2678"/>
                </a:cubicBezTo>
                <a:cubicBezTo>
                  <a:pt x="3041" y="2688"/>
                  <a:pt x="3009" y="2699"/>
                  <a:pt x="2974" y="2711"/>
                </a:cubicBezTo>
                <a:cubicBezTo>
                  <a:pt x="2981" y="2716"/>
                  <a:pt x="2989" y="2720"/>
                  <a:pt x="2995" y="2726"/>
                </a:cubicBezTo>
                <a:cubicBezTo>
                  <a:pt x="3054" y="2777"/>
                  <a:pt x="3089" y="2847"/>
                  <a:pt x="3095" y="2925"/>
                </a:cubicBezTo>
                <a:cubicBezTo>
                  <a:pt x="3098" y="2971"/>
                  <a:pt x="3090" y="3019"/>
                  <a:pt x="3071" y="3062"/>
                </a:cubicBezTo>
                <a:cubicBezTo>
                  <a:pt x="3061" y="3085"/>
                  <a:pt x="3039" y="3098"/>
                  <a:pt x="3015" y="3098"/>
                </a:cubicBezTo>
                <a:cubicBezTo>
                  <a:pt x="3007" y="3098"/>
                  <a:pt x="2998" y="3097"/>
                  <a:pt x="2990" y="3093"/>
                </a:cubicBezTo>
                <a:cubicBezTo>
                  <a:pt x="2959" y="3080"/>
                  <a:pt x="2945" y="3043"/>
                  <a:pt x="2959" y="3012"/>
                </a:cubicBezTo>
                <a:cubicBezTo>
                  <a:pt x="2969" y="2987"/>
                  <a:pt x="2974" y="2961"/>
                  <a:pt x="2972" y="2933"/>
                </a:cubicBezTo>
                <a:cubicBezTo>
                  <a:pt x="2969" y="2889"/>
                  <a:pt x="2948" y="2848"/>
                  <a:pt x="2915" y="2819"/>
                </a:cubicBezTo>
                <a:cubicBezTo>
                  <a:pt x="2881" y="2790"/>
                  <a:pt x="2838" y="2776"/>
                  <a:pt x="2793" y="2779"/>
                </a:cubicBezTo>
                <a:cubicBezTo>
                  <a:pt x="2782" y="2780"/>
                  <a:pt x="2770" y="2782"/>
                  <a:pt x="2759" y="2785"/>
                </a:cubicBezTo>
                <a:cubicBezTo>
                  <a:pt x="2752" y="2787"/>
                  <a:pt x="2745" y="2787"/>
                  <a:pt x="2738" y="2786"/>
                </a:cubicBezTo>
                <a:cubicBezTo>
                  <a:pt x="2735" y="2787"/>
                  <a:pt x="2732" y="2788"/>
                  <a:pt x="2732" y="2788"/>
                </a:cubicBezTo>
                <a:cubicBezTo>
                  <a:pt x="2435" y="2901"/>
                  <a:pt x="2341" y="3077"/>
                  <a:pt x="2312" y="3320"/>
                </a:cubicBezTo>
                <a:cubicBezTo>
                  <a:pt x="2326" y="3314"/>
                  <a:pt x="2342" y="3309"/>
                  <a:pt x="2358" y="3305"/>
                </a:cubicBezTo>
                <a:cubicBezTo>
                  <a:pt x="2403" y="3295"/>
                  <a:pt x="2451" y="3297"/>
                  <a:pt x="2496" y="3309"/>
                </a:cubicBezTo>
                <a:cubicBezTo>
                  <a:pt x="2529" y="3318"/>
                  <a:pt x="2548" y="3352"/>
                  <a:pt x="2539" y="3385"/>
                </a:cubicBezTo>
                <a:cubicBezTo>
                  <a:pt x="2530" y="3418"/>
                  <a:pt x="2496" y="3437"/>
                  <a:pt x="2463" y="3428"/>
                </a:cubicBezTo>
                <a:cubicBezTo>
                  <a:pt x="2437" y="3421"/>
                  <a:pt x="2410" y="3420"/>
                  <a:pt x="2384" y="3426"/>
                </a:cubicBezTo>
                <a:cubicBezTo>
                  <a:pt x="2340" y="3435"/>
                  <a:pt x="2303" y="3461"/>
                  <a:pt x="2278" y="3498"/>
                </a:cubicBezTo>
                <a:cubicBezTo>
                  <a:pt x="2254" y="3536"/>
                  <a:pt x="2246" y="3581"/>
                  <a:pt x="2256" y="3624"/>
                </a:cubicBezTo>
                <a:cubicBezTo>
                  <a:pt x="2258" y="3636"/>
                  <a:pt x="2262" y="3647"/>
                  <a:pt x="2266" y="3657"/>
                </a:cubicBezTo>
                <a:cubicBezTo>
                  <a:pt x="2280" y="3688"/>
                  <a:pt x="2266" y="3725"/>
                  <a:pt x="2235" y="3739"/>
                </a:cubicBezTo>
                <a:cubicBezTo>
                  <a:pt x="2227" y="3742"/>
                  <a:pt x="2219" y="3744"/>
                  <a:pt x="2210" y="3744"/>
                </a:cubicBezTo>
                <a:cubicBezTo>
                  <a:pt x="2187" y="3744"/>
                  <a:pt x="2164" y="3731"/>
                  <a:pt x="2154" y="3708"/>
                </a:cubicBezTo>
                <a:cubicBezTo>
                  <a:pt x="2146" y="3689"/>
                  <a:pt x="2139" y="3670"/>
                  <a:pt x="2135" y="3650"/>
                </a:cubicBezTo>
                <a:cubicBezTo>
                  <a:pt x="2119" y="3575"/>
                  <a:pt x="2133" y="3497"/>
                  <a:pt x="2175" y="3432"/>
                </a:cubicBezTo>
                <a:cubicBezTo>
                  <a:pt x="2177" y="3428"/>
                  <a:pt x="2181" y="3425"/>
                  <a:pt x="2183" y="3421"/>
                </a:cubicBezTo>
                <a:cubicBezTo>
                  <a:pt x="2181" y="3414"/>
                  <a:pt x="2180" y="3407"/>
                  <a:pt x="2181" y="3399"/>
                </a:cubicBezTo>
                <a:cubicBezTo>
                  <a:pt x="2198" y="3116"/>
                  <a:pt x="2273" y="2831"/>
                  <a:pt x="2692" y="2672"/>
                </a:cubicBezTo>
                <a:cubicBezTo>
                  <a:pt x="2698" y="2670"/>
                  <a:pt x="2916" y="2602"/>
                  <a:pt x="3027" y="2562"/>
                </a:cubicBezTo>
                <a:cubicBezTo>
                  <a:pt x="3128" y="2525"/>
                  <a:pt x="3164" y="2365"/>
                  <a:pt x="3148" y="2220"/>
                </a:cubicBezTo>
                <a:cubicBezTo>
                  <a:pt x="3109" y="2208"/>
                  <a:pt x="3072" y="2190"/>
                  <a:pt x="3041" y="2163"/>
                </a:cubicBezTo>
                <a:cubicBezTo>
                  <a:pt x="3025" y="2150"/>
                  <a:pt x="3011" y="2135"/>
                  <a:pt x="2999" y="2120"/>
                </a:cubicBezTo>
                <a:cubicBezTo>
                  <a:pt x="2978" y="2093"/>
                  <a:pt x="2983" y="2054"/>
                  <a:pt x="3010" y="2033"/>
                </a:cubicBezTo>
                <a:cubicBezTo>
                  <a:pt x="3036" y="2012"/>
                  <a:pt x="3075" y="2017"/>
                  <a:pt x="3096" y="2044"/>
                </a:cubicBezTo>
                <a:cubicBezTo>
                  <a:pt x="3103" y="2053"/>
                  <a:pt x="3111" y="2061"/>
                  <a:pt x="3120" y="2069"/>
                </a:cubicBezTo>
                <a:cubicBezTo>
                  <a:pt x="3190" y="2128"/>
                  <a:pt x="3296" y="2120"/>
                  <a:pt x="3356" y="2049"/>
                </a:cubicBezTo>
                <a:cubicBezTo>
                  <a:pt x="3373" y="2028"/>
                  <a:pt x="3385" y="2004"/>
                  <a:pt x="3391" y="1978"/>
                </a:cubicBezTo>
                <a:cubicBezTo>
                  <a:pt x="3398" y="1944"/>
                  <a:pt x="3431" y="1924"/>
                  <a:pt x="3465" y="1931"/>
                </a:cubicBezTo>
                <a:cubicBezTo>
                  <a:pt x="3498" y="1938"/>
                  <a:pt x="3519" y="1971"/>
                  <a:pt x="3512" y="2004"/>
                </a:cubicBezTo>
                <a:lnTo>
                  <a:pt x="3512" y="2004"/>
                </a:lnTo>
                <a:close/>
                <a:moveTo>
                  <a:pt x="2165" y="902"/>
                </a:moveTo>
                <a:lnTo>
                  <a:pt x="2165" y="902"/>
                </a:lnTo>
                <a:cubicBezTo>
                  <a:pt x="2152" y="857"/>
                  <a:pt x="2150" y="810"/>
                  <a:pt x="2160" y="764"/>
                </a:cubicBezTo>
                <a:cubicBezTo>
                  <a:pt x="2193" y="607"/>
                  <a:pt x="2347" y="506"/>
                  <a:pt x="2504" y="539"/>
                </a:cubicBezTo>
                <a:cubicBezTo>
                  <a:pt x="2523" y="543"/>
                  <a:pt x="2543" y="549"/>
                  <a:pt x="2561" y="557"/>
                </a:cubicBezTo>
                <a:cubicBezTo>
                  <a:pt x="2592" y="571"/>
                  <a:pt x="2606" y="607"/>
                  <a:pt x="2593" y="638"/>
                </a:cubicBezTo>
                <a:cubicBezTo>
                  <a:pt x="2579" y="669"/>
                  <a:pt x="2543" y="684"/>
                  <a:pt x="2512" y="670"/>
                </a:cubicBezTo>
                <a:cubicBezTo>
                  <a:pt x="2501" y="665"/>
                  <a:pt x="2490" y="662"/>
                  <a:pt x="2479" y="659"/>
                </a:cubicBezTo>
                <a:cubicBezTo>
                  <a:pt x="2388" y="640"/>
                  <a:pt x="2300" y="699"/>
                  <a:pt x="2281" y="789"/>
                </a:cubicBezTo>
                <a:cubicBezTo>
                  <a:pt x="2275" y="816"/>
                  <a:pt x="2276" y="842"/>
                  <a:pt x="2283" y="868"/>
                </a:cubicBezTo>
                <a:cubicBezTo>
                  <a:pt x="2293" y="901"/>
                  <a:pt x="2274" y="935"/>
                  <a:pt x="2241" y="945"/>
                </a:cubicBezTo>
                <a:cubicBezTo>
                  <a:pt x="2235" y="946"/>
                  <a:pt x="2230" y="947"/>
                  <a:pt x="2224" y="947"/>
                </a:cubicBezTo>
                <a:cubicBezTo>
                  <a:pt x="2197" y="947"/>
                  <a:pt x="2173" y="929"/>
                  <a:pt x="2165" y="902"/>
                </a:cubicBezTo>
                <a:lnTo>
                  <a:pt x="2165" y="902"/>
                </a:lnTo>
                <a:close/>
                <a:moveTo>
                  <a:pt x="3822" y="2706"/>
                </a:moveTo>
                <a:lnTo>
                  <a:pt x="3822" y="2706"/>
                </a:lnTo>
                <a:cubicBezTo>
                  <a:pt x="3797" y="2798"/>
                  <a:pt x="3734" y="2872"/>
                  <a:pt x="3650" y="2912"/>
                </a:cubicBezTo>
                <a:cubicBezTo>
                  <a:pt x="3645" y="2834"/>
                  <a:pt x="3633" y="2757"/>
                  <a:pt x="3614" y="2680"/>
                </a:cubicBezTo>
                <a:cubicBezTo>
                  <a:pt x="3605" y="2647"/>
                  <a:pt x="3572" y="2627"/>
                  <a:pt x="3539" y="2636"/>
                </a:cubicBezTo>
                <a:cubicBezTo>
                  <a:pt x="3506" y="2644"/>
                  <a:pt x="3486" y="2678"/>
                  <a:pt x="3494" y="2711"/>
                </a:cubicBezTo>
                <a:cubicBezTo>
                  <a:pt x="3538" y="2883"/>
                  <a:pt x="3542" y="3060"/>
                  <a:pt x="3505" y="3236"/>
                </a:cubicBezTo>
                <a:cubicBezTo>
                  <a:pt x="3494" y="3289"/>
                  <a:pt x="3479" y="3340"/>
                  <a:pt x="3462" y="3389"/>
                </a:cubicBezTo>
                <a:cubicBezTo>
                  <a:pt x="3446" y="3362"/>
                  <a:pt x="3426" y="3337"/>
                  <a:pt x="3402" y="3316"/>
                </a:cubicBezTo>
                <a:cubicBezTo>
                  <a:pt x="3343" y="3265"/>
                  <a:pt x="3269" y="3240"/>
                  <a:pt x="3191" y="3246"/>
                </a:cubicBezTo>
                <a:cubicBezTo>
                  <a:pt x="3171" y="3247"/>
                  <a:pt x="3151" y="3251"/>
                  <a:pt x="3132" y="3256"/>
                </a:cubicBezTo>
                <a:cubicBezTo>
                  <a:pt x="3099" y="3265"/>
                  <a:pt x="3080" y="3299"/>
                  <a:pt x="3089" y="3332"/>
                </a:cubicBezTo>
                <a:cubicBezTo>
                  <a:pt x="3099" y="3365"/>
                  <a:pt x="3132" y="3384"/>
                  <a:pt x="3166" y="3375"/>
                </a:cubicBezTo>
                <a:cubicBezTo>
                  <a:pt x="3177" y="3371"/>
                  <a:pt x="3188" y="3369"/>
                  <a:pt x="3200" y="3368"/>
                </a:cubicBezTo>
                <a:cubicBezTo>
                  <a:pt x="3245" y="3366"/>
                  <a:pt x="3287" y="3380"/>
                  <a:pt x="3321" y="3409"/>
                </a:cubicBezTo>
                <a:cubicBezTo>
                  <a:pt x="3355" y="3438"/>
                  <a:pt x="3375" y="3479"/>
                  <a:pt x="3378" y="3523"/>
                </a:cubicBezTo>
                <a:cubicBezTo>
                  <a:pt x="3380" y="3545"/>
                  <a:pt x="3376" y="3566"/>
                  <a:pt x="3370" y="3586"/>
                </a:cubicBezTo>
                <a:cubicBezTo>
                  <a:pt x="3258" y="3777"/>
                  <a:pt x="3093" y="3934"/>
                  <a:pt x="2892" y="4036"/>
                </a:cubicBezTo>
                <a:cubicBezTo>
                  <a:pt x="2878" y="3957"/>
                  <a:pt x="2850" y="3882"/>
                  <a:pt x="2807" y="3813"/>
                </a:cubicBezTo>
                <a:cubicBezTo>
                  <a:pt x="2789" y="3785"/>
                  <a:pt x="2752" y="3776"/>
                  <a:pt x="2722" y="3793"/>
                </a:cubicBezTo>
                <a:cubicBezTo>
                  <a:pt x="2694" y="3811"/>
                  <a:pt x="2685" y="3849"/>
                  <a:pt x="2703" y="3878"/>
                </a:cubicBezTo>
                <a:cubicBezTo>
                  <a:pt x="2739" y="3937"/>
                  <a:pt x="2763" y="4002"/>
                  <a:pt x="2774" y="4071"/>
                </a:cubicBezTo>
                <a:cubicBezTo>
                  <a:pt x="2817" y="4353"/>
                  <a:pt x="2624" y="4617"/>
                  <a:pt x="2342" y="4661"/>
                </a:cubicBezTo>
                <a:cubicBezTo>
                  <a:pt x="2248" y="4676"/>
                  <a:pt x="2153" y="4664"/>
                  <a:pt x="2066" y="4628"/>
                </a:cubicBezTo>
                <a:cubicBezTo>
                  <a:pt x="2064" y="4628"/>
                  <a:pt x="2063" y="4628"/>
                  <a:pt x="2061" y="4627"/>
                </a:cubicBezTo>
                <a:lnTo>
                  <a:pt x="2061" y="447"/>
                </a:lnTo>
                <a:cubicBezTo>
                  <a:pt x="2061" y="438"/>
                  <a:pt x="2059" y="430"/>
                  <a:pt x="2055" y="422"/>
                </a:cubicBezTo>
                <a:lnTo>
                  <a:pt x="2055" y="420"/>
                </a:lnTo>
                <a:cubicBezTo>
                  <a:pt x="2175" y="278"/>
                  <a:pt x="2409" y="210"/>
                  <a:pt x="2624" y="255"/>
                </a:cubicBezTo>
                <a:cubicBezTo>
                  <a:pt x="3093" y="353"/>
                  <a:pt x="3399" y="806"/>
                  <a:pt x="3322" y="1274"/>
                </a:cubicBezTo>
                <a:cubicBezTo>
                  <a:pt x="3277" y="1274"/>
                  <a:pt x="3233" y="1277"/>
                  <a:pt x="3188" y="1286"/>
                </a:cubicBezTo>
                <a:cubicBezTo>
                  <a:pt x="3155" y="1293"/>
                  <a:pt x="3133" y="1325"/>
                  <a:pt x="3140" y="1358"/>
                </a:cubicBezTo>
                <a:cubicBezTo>
                  <a:pt x="3146" y="1392"/>
                  <a:pt x="3179" y="1414"/>
                  <a:pt x="3212" y="1407"/>
                </a:cubicBezTo>
                <a:cubicBezTo>
                  <a:pt x="3280" y="1394"/>
                  <a:pt x="3349" y="1394"/>
                  <a:pt x="3417" y="1408"/>
                </a:cubicBezTo>
                <a:cubicBezTo>
                  <a:pt x="3552" y="1437"/>
                  <a:pt x="3669" y="1516"/>
                  <a:pt x="3744" y="1631"/>
                </a:cubicBezTo>
                <a:cubicBezTo>
                  <a:pt x="3820" y="1747"/>
                  <a:pt x="3846" y="1885"/>
                  <a:pt x="3818" y="2020"/>
                </a:cubicBezTo>
                <a:cubicBezTo>
                  <a:pt x="3798" y="2113"/>
                  <a:pt x="3754" y="2199"/>
                  <a:pt x="3689" y="2267"/>
                </a:cubicBezTo>
                <a:cubicBezTo>
                  <a:pt x="3688" y="2269"/>
                  <a:pt x="3688" y="2270"/>
                  <a:pt x="3687" y="2272"/>
                </a:cubicBezTo>
                <a:cubicBezTo>
                  <a:pt x="3686" y="2273"/>
                  <a:pt x="3685" y="2273"/>
                  <a:pt x="3684" y="2274"/>
                </a:cubicBezTo>
                <a:cubicBezTo>
                  <a:pt x="3682" y="2276"/>
                  <a:pt x="3682" y="2279"/>
                  <a:pt x="3681" y="2281"/>
                </a:cubicBezTo>
                <a:cubicBezTo>
                  <a:pt x="3679" y="2285"/>
                  <a:pt x="3677" y="2288"/>
                  <a:pt x="3676" y="2292"/>
                </a:cubicBezTo>
                <a:cubicBezTo>
                  <a:pt x="3674" y="2297"/>
                  <a:pt x="3674" y="2301"/>
                  <a:pt x="3674" y="2306"/>
                </a:cubicBezTo>
                <a:cubicBezTo>
                  <a:pt x="3673" y="2309"/>
                  <a:pt x="3673" y="2312"/>
                  <a:pt x="3673" y="2315"/>
                </a:cubicBezTo>
                <a:cubicBezTo>
                  <a:pt x="3674" y="2320"/>
                  <a:pt x="3675" y="2325"/>
                  <a:pt x="3677" y="2330"/>
                </a:cubicBezTo>
                <a:cubicBezTo>
                  <a:pt x="3678" y="2332"/>
                  <a:pt x="3678" y="2334"/>
                  <a:pt x="3679" y="2337"/>
                </a:cubicBezTo>
                <a:cubicBezTo>
                  <a:pt x="3682" y="2342"/>
                  <a:pt x="3685" y="2346"/>
                  <a:pt x="3690" y="2351"/>
                </a:cubicBezTo>
                <a:cubicBezTo>
                  <a:pt x="3691" y="2352"/>
                  <a:pt x="3691" y="2353"/>
                  <a:pt x="3692" y="2355"/>
                </a:cubicBezTo>
                <a:cubicBezTo>
                  <a:pt x="3693" y="2355"/>
                  <a:pt x="3694" y="2355"/>
                  <a:pt x="3694" y="2356"/>
                </a:cubicBezTo>
                <a:cubicBezTo>
                  <a:pt x="3696" y="2357"/>
                  <a:pt x="3697" y="2359"/>
                  <a:pt x="3698" y="2360"/>
                </a:cubicBezTo>
                <a:cubicBezTo>
                  <a:pt x="3807" y="2438"/>
                  <a:pt x="3857" y="2577"/>
                  <a:pt x="3822" y="2706"/>
                </a:cubicBezTo>
                <a:lnTo>
                  <a:pt x="3822" y="2706"/>
                </a:lnTo>
                <a:close/>
                <a:moveTo>
                  <a:pt x="1932" y="4625"/>
                </a:moveTo>
                <a:lnTo>
                  <a:pt x="1932" y="4625"/>
                </a:lnTo>
                <a:lnTo>
                  <a:pt x="1583" y="4673"/>
                </a:lnTo>
                <a:lnTo>
                  <a:pt x="1255" y="4217"/>
                </a:lnTo>
                <a:cubicBezTo>
                  <a:pt x="1249" y="4207"/>
                  <a:pt x="1239" y="4200"/>
                  <a:pt x="1228" y="4195"/>
                </a:cubicBezTo>
                <a:lnTo>
                  <a:pt x="613" y="3946"/>
                </a:lnTo>
                <a:lnTo>
                  <a:pt x="428" y="2946"/>
                </a:lnTo>
                <a:cubicBezTo>
                  <a:pt x="425" y="2931"/>
                  <a:pt x="417" y="2918"/>
                  <a:pt x="405" y="2909"/>
                </a:cubicBezTo>
                <a:lnTo>
                  <a:pt x="133" y="2692"/>
                </a:lnTo>
                <a:lnTo>
                  <a:pt x="223" y="2293"/>
                </a:lnTo>
                <a:cubicBezTo>
                  <a:pt x="224" y="2287"/>
                  <a:pt x="225" y="2280"/>
                  <a:pt x="224" y="2274"/>
                </a:cubicBezTo>
                <a:lnTo>
                  <a:pt x="163" y="1568"/>
                </a:lnTo>
                <a:lnTo>
                  <a:pt x="580" y="1327"/>
                </a:lnTo>
                <a:cubicBezTo>
                  <a:pt x="599" y="1316"/>
                  <a:pt x="611" y="1295"/>
                  <a:pt x="611" y="1273"/>
                </a:cubicBezTo>
                <a:lnTo>
                  <a:pt x="611" y="463"/>
                </a:lnTo>
                <a:lnTo>
                  <a:pt x="1324" y="130"/>
                </a:lnTo>
                <a:cubicBezTo>
                  <a:pt x="1701" y="293"/>
                  <a:pt x="1862" y="358"/>
                  <a:pt x="1932" y="383"/>
                </a:cubicBezTo>
                <a:lnTo>
                  <a:pt x="1932" y="4625"/>
                </a:lnTo>
                <a:lnTo>
                  <a:pt x="1932" y="4625"/>
                </a:lnTo>
                <a:close/>
                <a:moveTo>
                  <a:pt x="3820" y="2302"/>
                </a:moveTo>
                <a:lnTo>
                  <a:pt x="3820" y="2302"/>
                </a:lnTo>
                <a:cubicBezTo>
                  <a:pt x="3877" y="2226"/>
                  <a:pt x="3919" y="2139"/>
                  <a:pt x="3938" y="2045"/>
                </a:cubicBezTo>
                <a:cubicBezTo>
                  <a:pt x="3973" y="1878"/>
                  <a:pt x="3941" y="1707"/>
                  <a:pt x="3847" y="1564"/>
                </a:cubicBezTo>
                <a:cubicBezTo>
                  <a:pt x="3754" y="1421"/>
                  <a:pt x="3611" y="1324"/>
                  <a:pt x="3445" y="1288"/>
                </a:cubicBezTo>
                <a:cubicBezTo>
                  <a:pt x="3528" y="757"/>
                  <a:pt x="3181" y="246"/>
                  <a:pt x="2649" y="135"/>
                </a:cubicBezTo>
                <a:cubicBezTo>
                  <a:pt x="2418" y="86"/>
                  <a:pt x="2176" y="145"/>
                  <a:pt x="2019" y="282"/>
                </a:cubicBezTo>
                <a:cubicBezTo>
                  <a:pt x="2014" y="280"/>
                  <a:pt x="2009" y="278"/>
                  <a:pt x="2003" y="278"/>
                </a:cubicBezTo>
                <a:cubicBezTo>
                  <a:pt x="1963" y="269"/>
                  <a:pt x="1636" y="131"/>
                  <a:pt x="1348" y="6"/>
                </a:cubicBezTo>
                <a:cubicBezTo>
                  <a:pt x="1331" y="0"/>
                  <a:pt x="1313" y="0"/>
                  <a:pt x="1297" y="6"/>
                </a:cubicBezTo>
                <a:lnTo>
                  <a:pt x="523" y="368"/>
                </a:lnTo>
                <a:cubicBezTo>
                  <a:pt x="501" y="378"/>
                  <a:pt x="487" y="400"/>
                  <a:pt x="487" y="424"/>
                </a:cubicBezTo>
                <a:lnTo>
                  <a:pt x="487" y="1238"/>
                </a:lnTo>
                <a:lnTo>
                  <a:pt x="67" y="1481"/>
                </a:lnTo>
                <a:cubicBezTo>
                  <a:pt x="47" y="1493"/>
                  <a:pt x="35" y="1516"/>
                  <a:pt x="37" y="1540"/>
                </a:cubicBezTo>
                <a:lnTo>
                  <a:pt x="100" y="2275"/>
                </a:lnTo>
                <a:lnTo>
                  <a:pt x="4" y="2703"/>
                </a:lnTo>
                <a:cubicBezTo>
                  <a:pt x="0" y="2726"/>
                  <a:pt x="7" y="2750"/>
                  <a:pt x="26" y="2765"/>
                </a:cubicBezTo>
                <a:lnTo>
                  <a:pt x="311" y="2991"/>
                </a:lnTo>
                <a:lnTo>
                  <a:pt x="498" y="4002"/>
                </a:lnTo>
                <a:cubicBezTo>
                  <a:pt x="502" y="4023"/>
                  <a:pt x="516" y="4040"/>
                  <a:pt x="535" y="4048"/>
                </a:cubicBezTo>
                <a:lnTo>
                  <a:pt x="1166" y="4303"/>
                </a:lnTo>
                <a:lnTo>
                  <a:pt x="1505" y="4775"/>
                </a:lnTo>
                <a:cubicBezTo>
                  <a:pt x="1517" y="4791"/>
                  <a:pt x="1535" y="4801"/>
                  <a:pt x="1555" y="4801"/>
                </a:cubicBezTo>
                <a:cubicBezTo>
                  <a:pt x="1558" y="4801"/>
                  <a:pt x="1561" y="4800"/>
                  <a:pt x="1563" y="4800"/>
                </a:cubicBezTo>
                <a:lnTo>
                  <a:pt x="2002" y="4740"/>
                </a:lnTo>
                <a:cubicBezTo>
                  <a:pt x="2005" y="4740"/>
                  <a:pt x="2008" y="4738"/>
                  <a:pt x="2011" y="4737"/>
                </a:cubicBezTo>
                <a:cubicBezTo>
                  <a:pt x="2014" y="4739"/>
                  <a:pt x="2016" y="4741"/>
                  <a:pt x="2018" y="4742"/>
                </a:cubicBezTo>
                <a:cubicBezTo>
                  <a:pt x="2096" y="4774"/>
                  <a:pt x="2179" y="4791"/>
                  <a:pt x="2262" y="4791"/>
                </a:cubicBezTo>
                <a:cubicBezTo>
                  <a:pt x="2295" y="4791"/>
                  <a:pt x="2328" y="4788"/>
                  <a:pt x="2361" y="4783"/>
                </a:cubicBezTo>
                <a:cubicBezTo>
                  <a:pt x="2671" y="4735"/>
                  <a:pt x="2894" y="4471"/>
                  <a:pt x="2902" y="4168"/>
                </a:cubicBezTo>
                <a:cubicBezTo>
                  <a:pt x="3136" y="4060"/>
                  <a:pt x="3330" y="3887"/>
                  <a:pt x="3462" y="3672"/>
                </a:cubicBezTo>
                <a:cubicBezTo>
                  <a:pt x="3468" y="3667"/>
                  <a:pt x="3474" y="3660"/>
                  <a:pt x="3478" y="3651"/>
                </a:cubicBezTo>
                <a:cubicBezTo>
                  <a:pt x="3480" y="3646"/>
                  <a:pt x="3482" y="3641"/>
                  <a:pt x="3484" y="3636"/>
                </a:cubicBezTo>
                <a:cubicBezTo>
                  <a:pt x="3549" y="3521"/>
                  <a:pt x="3598" y="3395"/>
                  <a:pt x="3626" y="3261"/>
                </a:cubicBezTo>
                <a:cubicBezTo>
                  <a:pt x="3641" y="3189"/>
                  <a:pt x="3650" y="3116"/>
                  <a:pt x="3653" y="3044"/>
                </a:cubicBezTo>
                <a:cubicBezTo>
                  <a:pt x="3793" y="2997"/>
                  <a:pt x="3902" y="2883"/>
                  <a:pt x="3941" y="2738"/>
                </a:cubicBezTo>
                <a:cubicBezTo>
                  <a:pt x="3983" y="2581"/>
                  <a:pt x="3935" y="2413"/>
                  <a:pt x="3820" y="2302"/>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AC87F10D-A8F4-0E6A-E41C-4A5F1C91F3FB}"/>
              </a:ext>
            </a:extLst>
          </p:cNvPr>
          <p:cNvSpPr txBox="1"/>
          <p:nvPr/>
        </p:nvSpPr>
        <p:spPr>
          <a:xfrm>
            <a:off x="7917420" y="7020491"/>
            <a:ext cx="1869101" cy="369332"/>
          </a:xfrm>
          <a:prstGeom prst="rect">
            <a:avLst/>
          </a:prstGeom>
          <a:noFill/>
        </p:spPr>
        <p:txBody>
          <a:bodyPr wrap="none" lIns="0" tIns="0" rIns="0" bIns="0" rtlCol="0">
            <a:spAutoFit/>
          </a:bodyPr>
          <a:lstStyle/>
          <a:p>
            <a:pPr algn="l"/>
            <a:r>
              <a:rPr lang="en-US" sz="2400">
                <a:solidFill>
                  <a:schemeClr val="accent1"/>
                </a:solidFill>
              </a:rPr>
              <a:t>Generative AI</a:t>
            </a:r>
          </a:p>
        </p:txBody>
      </p:sp>
      <p:grpSp>
        <p:nvGrpSpPr>
          <p:cNvPr id="5" name="Group 4">
            <a:extLst>
              <a:ext uri="{FF2B5EF4-FFF2-40B4-BE49-F238E27FC236}">
                <a16:creationId xmlns:a16="http://schemas.microsoft.com/office/drawing/2014/main" id="{16FDBDA0-FF40-C009-23DC-0B2369C41355}"/>
              </a:ext>
            </a:extLst>
          </p:cNvPr>
          <p:cNvGrpSpPr/>
          <p:nvPr/>
        </p:nvGrpSpPr>
        <p:grpSpPr>
          <a:xfrm>
            <a:off x="3232600" y="2555134"/>
            <a:ext cx="4413272" cy="5366666"/>
            <a:chOff x="6500307" y="2191048"/>
            <a:chExt cx="4413272" cy="5366666"/>
          </a:xfrm>
        </p:grpSpPr>
        <p:sp>
          <p:nvSpPr>
            <p:cNvPr id="6" name="Rounded Rectangle 5">
              <a:extLst>
                <a:ext uri="{FF2B5EF4-FFF2-40B4-BE49-F238E27FC236}">
                  <a16:creationId xmlns:a16="http://schemas.microsoft.com/office/drawing/2014/main" id="{614DA4AC-E9DB-D638-14CC-B3BA7889EDAF}"/>
                </a:ext>
              </a:extLst>
            </p:cNvPr>
            <p:cNvSpPr/>
            <p:nvPr/>
          </p:nvSpPr>
          <p:spPr>
            <a:xfrm>
              <a:off x="6500307" y="2191048"/>
              <a:ext cx="4413272" cy="56416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accent1"/>
                  </a:solidFill>
                  <a:latin typeface="+mj-lt"/>
                </a:rPr>
                <a:t>LEARNS FROM BILLIONS OF DATA</a:t>
              </a:r>
            </a:p>
          </p:txBody>
        </p:sp>
        <p:grpSp>
          <p:nvGrpSpPr>
            <p:cNvPr id="7" name="Group 6">
              <a:extLst>
                <a:ext uri="{FF2B5EF4-FFF2-40B4-BE49-F238E27FC236}">
                  <a16:creationId xmlns:a16="http://schemas.microsoft.com/office/drawing/2014/main" id="{43855E53-5CAB-5448-0C5C-08DD3378A381}"/>
                </a:ext>
              </a:extLst>
            </p:cNvPr>
            <p:cNvGrpSpPr/>
            <p:nvPr/>
          </p:nvGrpSpPr>
          <p:grpSpPr>
            <a:xfrm>
              <a:off x="6843586" y="3281538"/>
              <a:ext cx="3203318" cy="4276176"/>
              <a:chOff x="6843586" y="3281538"/>
              <a:chExt cx="3203318" cy="4276176"/>
            </a:xfrm>
          </p:grpSpPr>
          <p:sp>
            <p:nvSpPr>
              <p:cNvPr id="8" name="Round Same Side Corner Rectangle 7">
                <a:extLst>
                  <a:ext uri="{FF2B5EF4-FFF2-40B4-BE49-F238E27FC236}">
                    <a16:creationId xmlns:a16="http://schemas.microsoft.com/office/drawing/2014/main" id="{C46B9E19-48F7-D1A8-E251-D5F3AFD46719}"/>
                  </a:ext>
                </a:extLst>
              </p:cNvPr>
              <p:cNvSpPr/>
              <p:nvPr/>
            </p:nvSpPr>
            <p:spPr>
              <a:xfrm rot="16200000">
                <a:off x="6307157" y="3817967"/>
                <a:ext cx="4276176" cy="3203318"/>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BC86F05-08A3-0856-559C-B47E0056316A}"/>
                  </a:ext>
                </a:extLst>
              </p:cNvPr>
              <p:cNvSpPr/>
              <p:nvPr/>
            </p:nvSpPr>
            <p:spPr>
              <a:xfrm>
                <a:off x="8166915" y="3734484"/>
                <a:ext cx="1714909"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accent1"/>
                    </a:solidFill>
                  </a:rPr>
                  <a:t>Text/Data</a:t>
                </a:r>
              </a:p>
            </p:txBody>
          </p:sp>
          <p:sp>
            <p:nvSpPr>
              <p:cNvPr id="10" name="Rounded Rectangle 9">
                <a:extLst>
                  <a:ext uri="{FF2B5EF4-FFF2-40B4-BE49-F238E27FC236}">
                    <a16:creationId xmlns:a16="http://schemas.microsoft.com/office/drawing/2014/main" id="{AB5047AB-D224-BE8C-8E88-78CF3F767A5C}"/>
                  </a:ext>
                </a:extLst>
              </p:cNvPr>
              <p:cNvSpPr/>
              <p:nvPr/>
            </p:nvSpPr>
            <p:spPr>
              <a:xfrm>
                <a:off x="8165667" y="4455800"/>
                <a:ext cx="1349601"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accent1"/>
                    </a:solidFill>
                  </a:rPr>
                  <a:t>Images</a:t>
                </a:r>
              </a:p>
            </p:txBody>
          </p:sp>
          <p:sp>
            <p:nvSpPr>
              <p:cNvPr id="11" name="Rounded Rectangle 10">
                <a:extLst>
                  <a:ext uri="{FF2B5EF4-FFF2-40B4-BE49-F238E27FC236}">
                    <a16:creationId xmlns:a16="http://schemas.microsoft.com/office/drawing/2014/main" id="{939048AC-04F3-5E5B-4B33-B41F23B82F95}"/>
                  </a:ext>
                </a:extLst>
              </p:cNvPr>
              <p:cNvSpPr/>
              <p:nvPr/>
            </p:nvSpPr>
            <p:spPr>
              <a:xfrm>
                <a:off x="8165667" y="5196994"/>
                <a:ext cx="1349601"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accent1"/>
                    </a:solidFill>
                  </a:rPr>
                  <a:t>Audio</a:t>
                </a:r>
              </a:p>
            </p:txBody>
          </p:sp>
          <p:sp>
            <p:nvSpPr>
              <p:cNvPr id="12" name="Rounded Rectangle 11">
                <a:extLst>
                  <a:ext uri="{FF2B5EF4-FFF2-40B4-BE49-F238E27FC236}">
                    <a16:creationId xmlns:a16="http://schemas.microsoft.com/office/drawing/2014/main" id="{FC8B685C-4A8A-EF14-D806-0F002672ABA8}"/>
                  </a:ext>
                </a:extLst>
              </p:cNvPr>
              <p:cNvSpPr/>
              <p:nvPr/>
            </p:nvSpPr>
            <p:spPr>
              <a:xfrm>
                <a:off x="8165667" y="6012832"/>
                <a:ext cx="1349601"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accent1"/>
                    </a:solidFill>
                  </a:rPr>
                  <a:t>Tables</a:t>
                </a:r>
              </a:p>
            </p:txBody>
          </p:sp>
          <p:sp>
            <p:nvSpPr>
              <p:cNvPr id="13" name="Rounded Rectangle 12">
                <a:extLst>
                  <a:ext uri="{FF2B5EF4-FFF2-40B4-BE49-F238E27FC236}">
                    <a16:creationId xmlns:a16="http://schemas.microsoft.com/office/drawing/2014/main" id="{59DFCE94-9FB1-0126-C905-AED923A87921}"/>
                  </a:ext>
                </a:extLst>
              </p:cNvPr>
              <p:cNvSpPr/>
              <p:nvPr/>
            </p:nvSpPr>
            <p:spPr>
              <a:xfrm>
                <a:off x="8165667" y="6766153"/>
                <a:ext cx="1716158"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chemeClr val="accent1"/>
                    </a:solidFill>
                  </a:rPr>
                  <a:t>3D signals</a:t>
                </a:r>
              </a:p>
            </p:txBody>
          </p:sp>
          <p:grpSp>
            <p:nvGrpSpPr>
              <p:cNvPr id="14" name="Group 13">
                <a:extLst>
                  <a:ext uri="{FF2B5EF4-FFF2-40B4-BE49-F238E27FC236}">
                    <a16:creationId xmlns:a16="http://schemas.microsoft.com/office/drawing/2014/main" id="{7453B0F0-9A61-3B65-D550-3BE838E85E89}"/>
                  </a:ext>
                </a:extLst>
              </p:cNvPr>
              <p:cNvGrpSpPr/>
              <p:nvPr/>
            </p:nvGrpSpPr>
            <p:grpSpPr>
              <a:xfrm>
                <a:off x="7385561" y="3734484"/>
                <a:ext cx="718412" cy="3689206"/>
                <a:chOff x="5182817" y="5829012"/>
                <a:chExt cx="718412" cy="3689206"/>
              </a:xfrm>
            </p:grpSpPr>
            <p:sp>
              <p:nvSpPr>
                <p:cNvPr id="15" name="Freeform 9">
                  <a:extLst>
                    <a:ext uri="{FF2B5EF4-FFF2-40B4-BE49-F238E27FC236}">
                      <a16:creationId xmlns:a16="http://schemas.microsoft.com/office/drawing/2014/main" id="{122DF57D-2A6A-5AB4-DDF0-83EA719028C5}"/>
                    </a:ext>
                  </a:extLst>
                </p:cNvPr>
                <p:cNvSpPr>
                  <a:spLocks noChangeAspect="1" noEditPoints="1"/>
                </p:cNvSpPr>
                <p:nvPr/>
              </p:nvSpPr>
              <p:spPr bwMode="auto">
                <a:xfrm>
                  <a:off x="5263682" y="5829012"/>
                  <a:ext cx="556591" cy="556591"/>
                </a:xfrm>
                <a:custGeom>
                  <a:avLst/>
                  <a:gdLst>
                    <a:gd name="T0" fmla="*/ 4329 w 4799"/>
                    <a:gd name="T1" fmla="*/ 4240 h 4799"/>
                    <a:gd name="T2" fmla="*/ 600 w 4799"/>
                    <a:gd name="T3" fmla="*/ 4307 h 4799"/>
                    <a:gd name="T4" fmla="*/ 600 w 4799"/>
                    <a:gd name="T5" fmla="*/ 4173 h 4799"/>
                    <a:gd name="T6" fmla="*/ 4329 w 4799"/>
                    <a:gd name="T7" fmla="*/ 4240 h 4799"/>
                    <a:gd name="T8" fmla="*/ 4329 w 4799"/>
                    <a:gd name="T9" fmla="*/ 3740 h 4799"/>
                    <a:gd name="T10" fmla="*/ 4262 w 4799"/>
                    <a:gd name="T11" fmla="*/ 3807 h 4799"/>
                    <a:gd name="T12" fmla="*/ 533 w 4799"/>
                    <a:gd name="T13" fmla="*/ 3740 h 4799"/>
                    <a:gd name="T14" fmla="*/ 4262 w 4799"/>
                    <a:gd name="T15" fmla="*/ 3673 h 4799"/>
                    <a:gd name="T16" fmla="*/ 4329 w 4799"/>
                    <a:gd name="T17" fmla="*/ 3740 h 4799"/>
                    <a:gd name="T18" fmla="*/ 4329 w 4799"/>
                    <a:gd name="T19" fmla="*/ 3241 h 4799"/>
                    <a:gd name="T20" fmla="*/ 600 w 4799"/>
                    <a:gd name="T21" fmla="*/ 3308 h 4799"/>
                    <a:gd name="T22" fmla="*/ 600 w 4799"/>
                    <a:gd name="T23" fmla="*/ 3174 h 4799"/>
                    <a:gd name="T24" fmla="*/ 4329 w 4799"/>
                    <a:gd name="T25" fmla="*/ 3241 h 4799"/>
                    <a:gd name="T26" fmla="*/ 4329 w 4799"/>
                    <a:gd name="T27" fmla="*/ 2742 h 4799"/>
                    <a:gd name="T28" fmla="*/ 4262 w 4799"/>
                    <a:gd name="T29" fmla="*/ 2809 h 4799"/>
                    <a:gd name="T30" fmla="*/ 2587 w 4799"/>
                    <a:gd name="T31" fmla="*/ 2742 h 4799"/>
                    <a:gd name="T32" fmla="*/ 4262 w 4799"/>
                    <a:gd name="T33" fmla="*/ 2675 h 4799"/>
                    <a:gd name="T34" fmla="*/ 4329 w 4799"/>
                    <a:gd name="T35" fmla="*/ 2742 h 4799"/>
                    <a:gd name="T36" fmla="*/ 4329 w 4799"/>
                    <a:gd name="T37" fmla="*/ 2243 h 4799"/>
                    <a:gd name="T38" fmla="*/ 2654 w 4799"/>
                    <a:gd name="T39" fmla="*/ 2310 h 4799"/>
                    <a:gd name="T40" fmla="*/ 2654 w 4799"/>
                    <a:gd name="T41" fmla="*/ 2176 h 4799"/>
                    <a:gd name="T42" fmla="*/ 4329 w 4799"/>
                    <a:gd name="T43" fmla="*/ 2243 h 4799"/>
                    <a:gd name="T44" fmla="*/ 4329 w 4799"/>
                    <a:gd name="T45" fmla="*/ 1744 h 4799"/>
                    <a:gd name="T46" fmla="*/ 4262 w 4799"/>
                    <a:gd name="T47" fmla="*/ 1811 h 4799"/>
                    <a:gd name="T48" fmla="*/ 2587 w 4799"/>
                    <a:gd name="T49" fmla="*/ 1744 h 4799"/>
                    <a:gd name="T50" fmla="*/ 4262 w 4799"/>
                    <a:gd name="T51" fmla="*/ 1677 h 4799"/>
                    <a:gd name="T52" fmla="*/ 4329 w 4799"/>
                    <a:gd name="T53" fmla="*/ 1744 h 4799"/>
                    <a:gd name="T54" fmla="*/ 4329 w 4799"/>
                    <a:gd name="T55" fmla="*/ 1244 h 4799"/>
                    <a:gd name="T56" fmla="*/ 2654 w 4799"/>
                    <a:gd name="T57" fmla="*/ 1311 h 4799"/>
                    <a:gd name="T58" fmla="*/ 2654 w 4799"/>
                    <a:gd name="T59" fmla="*/ 1177 h 4799"/>
                    <a:gd name="T60" fmla="*/ 4329 w 4799"/>
                    <a:gd name="T61" fmla="*/ 1244 h 4799"/>
                    <a:gd name="T62" fmla="*/ 4329 w 4799"/>
                    <a:gd name="T63" fmla="*/ 745 h 4799"/>
                    <a:gd name="T64" fmla="*/ 4262 w 4799"/>
                    <a:gd name="T65" fmla="*/ 812 h 4799"/>
                    <a:gd name="T66" fmla="*/ 2587 w 4799"/>
                    <a:gd name="T67" fmla="*/ 745 h 4799"/>
                    <a:gd name="T68" fmla="*/ 4262 w 4799"/>
                    <a:gd name="T69" fmla="*/ 678 h 4799"/>
                    <a:gd name="T70" fmla="*/ 4329 w 4799"/>
                    <a:gd name="T71" fmla="*/ 745 h 4799"/>
                    <a:gd name="T72" fmla="*/ 1278 w 4799"/>
                    <a:gd name="T73" fmla="*/ 839 h 4799"/>
                    <a:gd name="T74" fmla="*/ 582 w 4799"/>
                    <a:gd name="T75" fmla="*/ 651 h 4799"/>
                    <a:gd name="T76" fmla="*/ 2185 w 4799"/>
                    <a:gd name="T77" fmla="*/ 839 h 4799"/>
                    <a:gd name="T78" fmla="*/ 1489 w 4799"/>
                    <a:gd name="T79" fmla="*/ 2730 h 4799"/>
                    <a:gd name="T80" fmla="*/ 1278 w 4799"/>
                    <a:gd name="T81" fmla="*/ 839 h 4799"/>
                    <a:gd name="T82" fmla="*/ 4665 w 4799"/>
                    <a:gd name="T83" fmla="*/ 4458 h 4799"/>
                    <a:gd name="T84" fmla="*/ 4459 w 4799"/>
                    <a:gd name="T85" fmla="*/ 4664 h 4799"/>
                    <a:gd name="T86" fmla="*/ 134 w 4799"/>
                    <a:gd name="T87" fmla="*/ 4458 h 4799"/>
                    <a:gd name="T88" fmla="*/ 340 w 4799"/>
                    <a:gd name="T89" fmla="*/ 133 h 4799"/>
                    <a:gd name="T90" fmla="*/ 4665 w 4799"/>
                    <a:gd name="T91" fmla="*/ 339 h 4799"/>
                    <a:gd name="T92" fmla="*/ 4665 w 4799"/>
                    <a:gd name="T93" fmla="*/ 4458 h 4799"/>
                    <a:gd name="T94" fmla="*/ 4459 w 4799"/>
                    <a:gd name="T95" fmla="*/ 0 h 4799"/>
                    <a:gd name="T96" fmla="*/ 0 w 4799"/>
                    <a:gd name="T97" fmla="*/ 339 h 4799"/>
                    <a:gd name="T98" fmla="*/ 340 w 4799"/>
                    <a:gd name="T99" fmla="*/ 4799 h 4799"/>
                    <a:gd name="T100" fmla="*/ 4799 w 4799"/>
                    <a:gd name="T101" fmla="*/ 4458 h 4799"/>
                    <a:gd name="T102" fmla="*/ 4459 w 4799"/>
                    <a:gd name="T103" fmla="*/ 0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99" h="4799">
                      <a:moveTo>
                        <a:pt x="4329" y="4240"/>
                      </a:moveTo>
                      <a:lnTo>
                        <a:pt x="4329" y="4240"/>
                      </a:lnTo>
                      <a:cubicBezTo>
                        <a:pt x="4329" y="4277"/>
                        <a:pt x="4299" y="4307"/>
                        <a:pt x="4262" y="4307"/>
                      </a:cubicBezTo>
                      <a:lnTo>
                        <a:pt x="600" y="4307"/>
                      </a:lnTo>
                      <a:cubicBezTo>
                        <a:pt x="563" y="4307"/>
                        <a:pt x="533" y="4277"/>
                        <a:pt x="533" y="4240"/>
                      </a:cubicBezTo>
                      <a:cubicBezTo>
                        <a:pt x="533" y="4203"/>
                        <a:pt x="563" y="4173"/>
                        <a:pt x="600" y="4173"/>
                      </a:cubicBezTo>
                      <a:lnTo>
                        <a:pt x="4262" y="4173"/>
                      </a:lnTo>
                      <a:cubicBezTo>
                        <a:pt x="4299" y="4173"/>
                        <a:pt x="4329" y="4203"/>
                        <a:pt x="4329" y="4240"/>
                      </a:cubicBezTo>
                      <a:lnTo>
                        <a:pt x="4329" y="4240"/>
                      </a:lnTo>
                      <a:close/>
                      <a:moveTo>
                        <a:pt x="4329" y="3740"/>
                      </a:moveTo>
                      <a:lnTo>
                        <a:pt x="4329" y="3740"/>
                      </a:lnTo>
                      <a:cubicBezTo>
                        <a:pt x="4329" y="3778"/>
                        <a:pt x="4299" y="3807"/>
                        <a:pt x="4262" y="3807"/>
                      </a:cubicBezTo>
                      <a:lnTo>
                        <a:pt x="600" y="3807"/>
                      </a:lnTo>
                      <a:cubicBezTo>
                        <a:pt x="563" y="3807"/>
                        <a:pt x="533" y="3778"/>
                        <a:pt x="533" y="3740"/>
                      </a:cubicBezTo>
                      <a:cubicBezTo>
                        <a:pt x="533" y="3703"/>
                        <a:pt x="563" y="3673"/>
                        <a:pt x="600" y="3673"/>
                      </a:cubicBezTo>
                      <a:lnTo>
                        <a:pt x="4262" y="3673"/>
                      </a:lnTo>
                      <a:cubicBezTo>
                        <a:pt x="4299" y="3673"/>
                        <a:pt x="4329" y="3703"/>
                        <a:pt x="4329" y="3740"/>
                      </a:cubicBezTo>
                      <a:lnTo>
                        <a:pt x="4329" y="3740"/>
                      </a:lnTo>
                      <a:close/>
                      <a:moveTo>
                        <a:pt x="4329" y="3241"/>
                      </a:moveTo>
                      <a:lnTo>
                        <a:pt x="4329" y="3241"/>
                      </a:lnTo>
                      <a:cubicBezTo>
                        <a:pt x="4329" y="3278"/>
                        <a:pt x="4299" y="3308"/>
                        <a:pt x="4262" y="3308"/>
                      </a:cubicBezTo>
                      <a:lnTo>
                        <a:pt x="600" y="3308"/>
                      </a:lnTo>
                      <a:cubicBezTo>
                        <a:pt x="563" y="3308"/>
                        <a:pt x="533" y="3278"/>
                        <a:pt x="533" y="3241"/>
                      </a:cubicBezTo>
                      <a:cubicBezTo>
                        <a:pt x="533" y="3204"/>
                        <a:pt x="563" y="3174"/>
                        <a:pt x="600" y="3174"/>
                      </a:cubicBezTo>
                      <a:lnTo>
                        <a:pt x="4262" y="3174"/>
                      </a:lnTo>
                      <a:cubicBezTo>
                        <a:pt x="4299" y="3174"/>
                        <a:pt x="4329" y="3204"/>
                        <a:pt x="4329" y="3241"/>
                      </a:cubicBezTo>
                      <a:lnTo>
                        <a:pt x="4329" y="3241"/>
                      </a:lnTo>
                      <a:close/>
                      <a:moveTo>
                        <a:pt x="4329" y="2742"/>
                      </a:moveTo>
                      <a:lnTo>
                        <a:pt x="4329" y="2742"/>
                      </a:lnTo>
                      <a:cubicBezTo>
                        <a:pt x="4329" y="2779"/>
                        <a:pt x="4299" y="2809"/>
                        <a:pt x="4262" y="2809"/>
                      </a:cubicBezTo>
                      <a:lnTo>
                        <a:pt x="2654" y="2809"/>
                      </a:lnTo>
                      <a:cubicBezTo>
                        <a:pt x="2617" y="2809"/>
                        <a:pt x="2587" y="2779"/>
                        <a:pt x="2587" y="2742"/>
                      </a:cubicBezTo>
                      <a:cubicBezTo>
                        <a:pt x="2587" y="2705"/>
                        <a:pt x="2617" y="2675"/>
                        <a:pt x="2654" y="2675"/>
                      </a:cubicBezTo>
                      <a:lnTo>
                        <a:pt x="4262" y="2675"/>
                      </a:lnTo>
                      <a:cubicBezTo>
                        <a:pt x="4299" y="2675"/>
                        <a:pt x="4329" y="2705"/>
                        <a:pt x="4329" y="2742"/>
                      </a:cubicBezTo>
                      <a:lnTo>
                        <a:pt x="4329" y="2742"/>
                      </a:lnTo>
                      <a:close/>
                      <a:moveTo>
                        <a:pt x="4329" y="2243"/>
                      </a:moveTo>
                      <a:lnTo>
                        <a:pt x="4329" y="2243"/>
                      </a:lnTo>
                      <a:cubicBezTo>
                        <a:pt x="4329" y="2280"/>
                        <a:pt x="4299" y="2310"/>
                        <a:pt x="4262" y="2310"/>
                      </a:cubicBezTo>
                      <a:lnTo>
                        <a:pt x="2654" y="2310"/>
                      </a:lnTo>
                      <a:cubicBezTo>
                        <a:pt x="2617" y="2310"/>
                        <a:pt x="2587" y="2280"/>
                        <a:pt x="2587" y="2243"/>
                      </a:cubicBezTo>
                      <a:cubicBezTo>
                        <a:pt x="2587" y="2206"/>
                        <a:pt x="2617" y="2176"/>
                        <a:pt x="2654" y="2176"/>
                      </a:cubicBezTo>
                      <a:lnTo>
                        <a:pt x="4262" y="2176"/>
                      </a:lnTo>
                      <a:cubicBezTo>
                        <a:pt x="4299" y="2176"/>
                        <a:pt x="4329" y="2206"/>
                        <a:pt x="4329" y="2243"/>
                      </a:cubicBezTo>
                      <a:lnTo>
                        <a:pt x="4329" y="2243"/>
                      </a:lnTo>
                      <a:close/>
                      <a:moveTo>
                        <a:pt x="4329" y="1744"/>
                      </a:moveTo>
                      <a:lnTo>
                        <a:pt x="4329" y="1744"/>
                      </a:lnTo>
                      <a:cubicBezTo>
                        <a:pt x="4329" y="1781"/>
                        <a:pt x="4299" y="1811"/>
                        <a:pt x="4262" y="1811"/>
                      </a:cubicBezTo>
                      <a:lnTo>
                        <a:pt x="2654" y="1811"/>
                      </a:lnTo>
                      <a:cubicBezTo>
                        <a:pt x="2617" y="1811"/>
                        <a:pt x="2587" y="1781"/>
                        <a:pt x="2587" y="1744"/>
                      </a:cubicBezTo>
                      <a:cubicBezTo>
                        <a:pt x="2587" y="1707"/>
                        <a:pt x="2617" y="1677"/>
                        <a:pt x="2654" y="1677"/>
                      </a:cubicBezTo>
                      <a:lnTo>
                        <a:pt x="4262" y="1677"/>
                      </a:lnTo>
                      <a:cubicBezTo>
                        <a:pt x="4299" y="1677"/>
                        <a:pt x="4329" y="1707"/>
                        <a:pt x="4329" y="1744"/>
                      </a:cubicBezTo>
                      <a:lnTo>
                        <a:pt x="4329" y="1744"/>
                      </a:lnTo>
                      <a:close/>
                      <a:moveTo>
                        <a:pt x="4329" y="1244"/>
                      </a:moveTo>
                      <a:lnTo>
                        <a:pt x="4329" y="1244"/>
                      </a:lnTo>
                      <a:cubicBezTo>
                        <a:pt x="4329" y="1281"/>
                        <a:pt x="4299" y="1311"/>
                        <a:pt x="4262" y="1311"/>
                      </a:cubicBezTo>
                      <a:lnTo>
                        <a:pt x="2654" y="1311"/>
                      </a:lnTo>
                      <a:cubicBezTo>
                        <a:pt x="2617" y="1311"/>
                        <a:pt x="2587" y="1281"/>
                        <a:pt x="2587" y="1244"/>
                      </a:cubicBezTo>
                      <a:cubicBezTo>
                        <a:pt x="2587" y="1207"/>
                        <a:pt x="2617" y="1177"/>
                        <a:pt x="2654" y="1177"/>
                      </a:cubicBezTo>
                      <a:lnTo>
                        <a:pt x="4262" y="1177"/>
                      </a:lnTo>
                      <a:cubicBezTo>
                        <a:pt x="4299" y="1177"/>
                        <a:pt x="4329" y="1207"/>
                        <a:pt x="4329" y="1244"/>
                      </a:cubicBezTo>
                      <a:lnTo>
                        <a:pt x="4329" y="1244"/>
                      </a:lnTo>
                      <a:close/>
                      <a:moveTo>
                        <a:pt x="4329" y="745"/>
                      </a:moveTo>
                      <a:lnTo>
                        <a:pt x="4329" y="745"/>
                      </a:lnTo>
                      <a:cubicBezTo>
                        <a:pt x="4329" y="782"/>
                        <a:pt x="4299" y="812"/>
                        <a:pt x="4262" y="812"/>
                      </a:cubicBezTo>
                      <a:lnTo>
                        <a:pt x="2654" y="812"/>
                      </a:lnTo>
                      <a:cubicBezTo>
                        <a:pt x="2617" y="812"/>
                        <a:pt x="2587" y="782"/>
                        <a:pt x="2587" y="745"/>
                      </a:cubicBezTo>
                      <a:cubicBezTo>
                        <a:pt x="2587" y="708"/>
                        <a:pt x="2617" y="678"/>
                        <a:pt x="2654" y="678"/>
                      </a:cubicBezTo>
                      <a:lnTo>
                        <a:pt x="4262" y="678"/>
                      </a:lnTo>
                      <a:cubicBezTo>
                        <a:pt x="4299" y="678"/>
                        <a:pt x="4329" y="708"/>
                        <a:pt x="4329" y="745"/>
                      </a:cubicBezTo>
                      <a:lnTo>
                        <a:pt x="4329" y="745"/>
                      </a:lnTo>
                      <a:close/>
                      <a:moveTo>
                        <a:pt x="1278" y="839"/>
                      </a:moveTo>
                      <a:lnTo>
                        <a:pt x="1278" y="839"/>
                      </a:lnTo>
                      <a:lnTo>
                        <a:pt x="582" y="839"/>
                      </a:lnTo>
                      <a:lnTo>
                        <a:pt x="582" y="651"/>
                      </a:lnTo>
                      <a:lnTo>
                        <a:pt x="2185" y="651"/>
                      </a:lnTo>
                      <a:lnTo>
                        <a:pt x="2185" y="839"/>
                      </a:lnTo>
                      <a:lnTo>
                        <a:pt x="1489" y="839"/>
                      </a:lnTo>
                      <a:lnTo>
                        <a:pt x="1489" y="2730"/>
                      </a:lnTo>
                      <a:lnTo>
                        <a:pt x="1278" y="2730"/>
                      </a:lnTo>
                      <a:lnTo>
                        <a:pt x="1278" y="839"/>
                      </a:lnTo>
                      <a:lnTo>
                        <a:pt x="1278" y="839"/>
                      </a:lnTo>
                      <a:close/>
                      <a:moveTo>
                        <a:pt x="4665" y="4458"/>
                      </a:moveTo>
                      <a:lnTo>
                        <a:pt x="4665" y="4458"/>
                      </a:lnTo>
                      <a:cubicBezTo>
                        <a:pt x="4665" y="4572"/>
                        <a:pt x="4573" y="4664"/>
                        <a:pt x="4459" y="4664"/>
                      </a:cubicBezTo>
                      <a:lnTo>
                        <a:pt x="340" y="4664"/>
                      </a:lnTo>
                      <a:cubicBezTo>
                        <a:pt x="226" y="4664"/>
                        <a:pt x="134" y="4572"/>
                        <a:pt x="134" y="4458"/>
                      </a:cubicBezTo>
                      <a:lnTo>
                        <a:pt x="134" y="339"/>
                      </a:lnTo>
                      <a:cubicBezTo>
                        <a:pt x="134" y="225"/>
                        <a:pt x="226" y="133"/>
                        <a:pt x="340" y="133"/>
                      </a:cubicBezTo>
                      <a:lnTo>
                        <a:pt x="4459" y="133"/>
                      </a:lnTo>
                      <a:cubicBezTo>
                        <a:pt x="4573" y="133"/>
                        <a:pt x="4665" y="225"/>
                        <a:pt x="4665" y="339"/>
                      </a:cubicBezTo>
                      <a:lnTo>
                        <a:pt x="4665" y="4458"/>
                      </a:lnTo>
                      <a:lnTo>
                        <a:pt x="4665" y="4458"/>
                      </a:lnTo>
                      <a:close/>
                      <a:moveTo>
                        <a:pt x="4459" y="0"/>
                      </a:moveTo>
                      <a:lnTo>
                        <a:pt x="4459" y="0"/>
                      </a:lnTo>
                      <a:lnTo>
                        <a:pt x="340" y="0"/>
                      </a:lnTo>
                      <a:cubicBezTo>
                        <a:pt x="152" y="0"/>
                        <a:pt x="0" y="151"/>
                        <a:pt x="0" y="339"/>
                      </a:cubicBezTo>
                      <a:lnTo>
                        <a:pt x="0" y="4458"/>
                      </a:lnTo>
                      <a:cubicBezTo>
                        <a:pt x="0" y="4646"/>
                        <a:pt x="152" y="4799"/>
                        <a:pt x="340" y="4799"/>
                      </a:cubicBezTo>
                      <a:lnTo>
                        <a:pt x="4459" y="4799"/>
                      </a:lnTo>
                      <a:cubicBezTo>
                        <a:pt x="4647" y="4799"/>
                        <a:pt x="4799" y="4646"/>
                        <a:pt x="4799" y="4458"/>
                      </a:cubicBezTo>
                      <a:lnTo>
                        <a:pt x="4799" y="339"/>
                      </a:lnTo>
                      <a:cubicBezTo>
                        <a:pt x="4799" y="151"/>
                        <a:pt x="4647" y="0"/>
                        <a:pt x="4459"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D8527991-F6DD-23BC-FA09-DCC50A6EE068}"/>
                    </a:ext>
                  </a:extLst>
                </p:cNvPr>
                <p:cNvSpPr>
                  <a:spLocks noChangeAspect="1" noEditPoints="1"/>
                </p:cNvSpPr>
                <p:nvPr/>
              </p:nvSpPr>
              <p:spPr bwMode="auto">
                <a:xfrm>
                  <a:off x="5256960" y="6538341"/>
                  <a:ext cx="570034" cy="564164"/>
                </a:xfrm>
                <a:custGeom>
                  <a:avLst/>
                  <a:gdLst>
                    <a:gd name="T0" fmla="*/ 1400 w 4799"/>
                    <a:gd name="T1" fmla="*/ 1117 h 4754"/>
                    <a:gd name="T2" fmla="*/ 1400 w 4799"/>
                    <a:gd name="T3" fmla="*/ 1117 h 4754"/>
                    <a:gd name="T4" fmla="*/ 1894 w 4799"/>
                    <a:gd name="T5" fmla="*/ 1611 h 4754"/>
                    <a:gd name="T6" fmla="*/ 1400 w 4799"/>
                    <a:gd name="T7" fmla="*/ 2105 h 4754"/>
                    <a:gd name="T8" fmla="*/ 906 w 4799"/>
                    <a:gd name="T9" fmla="*/ 1611 h 4754"/>
                    <a:gd name="T10" fmla="*/ 1400 w 4799"/>
                    <a:gd name="T11" fmla="*/ 1117 h 4754"/>
                    <a:gd name="T12" fmla="*/ 1400 w 4799"/>
                    <a:gd name="T13" fmla="*/ 1117 h 4754"/>
                    <a:gd name="T14" fmla="*/ 1400 w 4799"/>
                    <a:gd name="T15" fmla="*/ 2240 h 4754"/>
                    <a:gd name="T16" fmla="*/ 1400 w 4799"/>
                    <a:gd name="T17" fmla="*/ 2240 h 4754"/>
                    <a:gd name="T18" fmla="*/ 2029 w 4799"/>
                    <a:gd name="T19" fmla="*/ 1611 h 4754"/>
                    <a:gd name="T20" fmla="*/ 1400 w 4799"/>
                    <a:gd name="T21" fmla="*/ 982 h 4754"/>
                    <a:gd name="T22" fmla="*/ 771 w 4799"/>
                    <a:gd name="T23" fmla="*/ 1611 h 4754"/>
                    <a:gd name="T24" fmla="*/ 1400 w 4799"/>
                    <a:gd name="T25" fmla="*/ 2240 h 4754"/>
                    <a:gd name="T26" fmla="*/ 1400 w 4799"/>
                    <a:gd name="T27" fmla="*/ 2240 h 4754"/>
                    <a:gd name="T28" fmla="*/ 607 w 4799"/>
                    <a:gd name="T29" fmla="*/ 3858 h 4754"/>
                    <a:gd name="T30" fmla="*/ 607 w 4799"/>
                    <a:gd name="T31" fmla="*/ 3858 h 4754"/>
                    <a:gd name="T32" fmla="*/ 1432 w 4799"/>
                    <a:gd name="T33" fmla="*/ 2686 h 4754"/>
                    <a:gd name="T34" fmla="*/ 2258 w 4799"/>
                    <a:gd name="T35" fmla="*/ 3586 h 4754"/>
                    <a:gd name="T36" fmla="*/ 2319 w 4799"/>
                    <a:gd name="T37" fmla="*/ 3607 h 4754"/>
                    <a:gd name="T38" fmla="*/ 2370 w 4799"/>
                    <a:gd name="T39" fmla="*/ 3567 h 4754"/>
                    <a:gd name="T40" fmla="*/ 3221 w 4799"/>
                    <a:gd name="T41" fmla="*/ 1570 h 4754"/>
                    <a:gd name="T42" fmla="*/ 4185 w 4799"/>
                    <a:gd name="T43" fmla="*/ 3858 h 4754"/>
                    <a:gd name="T44" fmla="*/ 607 w 4799"/>
                    <a:gd name="T45" fmla="*/ 3858 h 4754"/>
                    <a:gd name="T46" fmla="*/ 607 w 4799"/>
                    <a:gd name="T47" fmla="*/ 3858 h 4754"/>
                    <a:gd name="T48" fmla="*/ 3284 w 4799"/>
                    <a:gd name="T49" fmla="*/ 1371 h 4754"/>
                    <a:gd name="T50" fmla="*/ 3284 w 4799"/>
                    <a:gd name="T51" fmla="*/ 1371 h 4754"/>
                    <a:gd name="T52" fmla="*/ 3222 w 4799"/>
                    <a:gd name="T53" fmla="*/ 1330 h 4754"/>
                    <a:gd name="T54" fmla="*/ 3222 w 4799"/>
                    <a:gd name="T55" fmla="*/ 1330 h 4754"/>
                    <a:gd name="T56" fmla="*/ 3160 w 4799"/>
                    <a:gd name="T57" fmla="*/ 1371 h 4754"/>
                    <a:gd name="T58" fmla="*/ 2287 w 4799"/>
                    <a:gd name="T59" fmla="*/ 3418 h 4754"/>
                    <a:gd name="T60" fmla="*/ 1475 w 4799"/>
                    <a:gd name="T61" fmla="*/ 2533 h 4754"/>
                    <a:gd name="T62" fmla="*/ 1421 w 4799"/>
                    <a:gd name="T63" fmla="*/ 2512 h 4754"/>
                    <a:gd name="T64" fmla="*/ 1370 w 4799"/>
                    <a:gd name="T65" fmla="*/ 2540 h 4754"/>
                    <a:gd name="T66" fmla="*/ 438 w 4799"/>
                    <a:gd name="T67" fmla="*/ 3865 h 4754"/>
                    <a:gd name="T68" fmla="*/ 399 w 4799"/>
                    <a:gd name="T69" fmla="*/ 3926 h 4754"/>
                    <a:gd name="T70" fmla="*/ 467 w 4799"/>
                    <a:gd name="T71" fmla="*/ 3993 h 4754"/>
                    <a:gd name="T72" fmla="*/ 4286 w 4799"/>
                    <a:gd name="T73" fmla="*/ 3993 h 4754"/>
                    <a:gd name="T74" fmla="*/ 4343 w 4799"/>
                    <a:gd name="T75" fmla="*/ 3963 h 4754"/>
                    <a:gd name="T76" fmla="*/ 4349 w 4799"/>
                    <a:gd name="T77" fmla="*/ 3899 h 4754"/>
                    <a:gd name="T78" fmla="*/ 3284 w 4799"/>
                    <a:gd name="T79" fmla="*/ 1371 h 4754"/>
                    <a:gd name="T80" fmla="*/ 3284 w 4799"/>
                    <a:gd name="T81" fmla="*/ 1371 h 4754"/>
                    <a:gd name="T82" fmla="*/ 4665 w 4799"/>
                    <a:gd name="T83" fmla="*/ 4412 h 4754"/>
                    <a:gd name="T84" fmla="*/ 4665 w 4799"/>
                    <a:gd name="T85" fmla="*/ 4412 h 4754"/>
                    <a:gd name="T86" fmla="*/ 4458 w 4799"/>
                    <a:gd name="T87" fmla="*/ 4619 h 4754"/>
                    <a:gd name="T88" fmla="*/ 341 w 4799"/>
                    <a:gd name="T89" fmla="*/ 4619 h 4754"/>
                    <a:gd name="T90" fmla="*/ 134 w 4799"/>
                    <a:gd name="T91" fmla="*/ 4412 h 4754"/>
                    <a:gd name="T92" fmla="*/ 134 w 4799"/>
                    <a:gd name="T93" fmla="*/ 341 h 4754"/>
                    <a:gd name="T94" fmla="*/ 341 w 4799"/>
                    <a:gd name="T95" fmla="*/ 134 h 4754"/>
                    <a:gd name="T96" fmla="*/ 4458 w 4799"/>
                    <a:gd name="T97" fmla="*/ 134 h 4754"/>
                    <a:gd name="T98" fmla="*/ 4665 w 4799"/>
                    <a:gd name="T99" fmla="*/ 341 h 4754"/>
                    <a:gd name="T100" fmla="*/ 4665 w 4799"/>
                    <a:gd name="T101" fmla="*/ 4412 h 4754"/>
                    <a:gd name="T102" fmla="*/ 4665 w 4799"/>
                    <a:gd name="T103" fmla="*/ 4412 h 4754"/>
                    <a:gd name="T104" fmla="*/ 4458 w 4799"/>
                    <a:gd name="T105" fmla="*/ 0 h 4754"/>
                    <a:gd name="T106" fmla="*/ 4458 w 4799"/>
                    <a:gd name="T107" fmla="*/ 0 h 4754"/>
                    <a:gd name="T108" fmla="*/ 341 w 4799"/>
                    <a:gd name="T109" fmla="*/ 0 h 4754"/>
                    <a:gd name="T110" fmla="*/ 0 w 4799"/>
                    <a:gd name="T111" fmla="*/ 341 h 4754"/>
                    <a:gd name="T112" fmla="*/ 0 w 4799"/>
                    <a:gd name="T113" fmla="*/ 4412 h 4754"/>
                    <a:gd name="T114" fmla="*/ 341 w 4799"/>
                    <a:gd name="T115" fmla="*/ 4754 h 4754"/>
                    <a:gd name="T116" fmla="*/ 4458 w 4799"/>
                    <a:gd name="T117" fmla="*/ 4754 h 4754"/>
                    <a:gd name="T118" fmla="*/ 4799 w 4799"/>
                    <a:gd name="T119" fmla="*/ 4412 h 4754"/>
                    <a:gd name="T120" fmla="*/ 4799 w 4799"/>
                    <a:gd name="T121" fmla="*/ 341 h 4754"/>
                    <a:gd name="T122" fmla="*/ 4458 w 4799"/>
                    <a:gd name="T123" fmla="*/ 0 h 4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99" h="4754">
                      <a:moveTo>
                        <a:pt x="1400" y="1117"/>
                      </a:moveTo>
                      <a:lnTo>
                        <a:pt x="1400" y="1117"/>
                      </a:lnTo>
                      <a:cubicBezTo>
                        <a:pt x="1673" y="1117"/>
                        <a:pt x="1894" y="1338"/>
                        <a:pt x="1894" y="1611"/>
                      </a:cubicBezTo>
                      <a:cubicBezTo>
                        <a:pt x="1894" y="1883"/>
                        <a:pt x="1673" y="2105"/>
                        <a:pt x="1400" y="2105"/>
                      </a:cubicBezTo>
                      <a:cubicBezTo>
                        <a:pt x="1128" y="2105"/>
                        <a:pt x="906" y="1883"/>
                        <a:pt x="906" y="1611"/>
                      </a:cubicBezTo>
                      <a:cubicBezTo>
                        <a:pt x="906" y="1338"/>
                        <a:pt x="1128" y="1117"/>
                        <a:pt x="1400" y="1117"/>
                      </a:cubicBezTo>
                      <a:lnTo>
                        <a:pt x="1400" y="1117"/>
                      </a:lnTo>
                      <a:close/>
                      <a:moveTo>
                        <a:pt x="1400" y="2240"/>
                      </a:moveTo>
                      <a:lnTo>
                        <a:pt x="1400" y="2240"/>
                      </a:lnTo>
                      <a:cubicBezTo>
                        <a:pt x="1747" y="2240"/>
                        <a:pt x="2029" y="1958"/>
                        <a:pt x="2029" y="1611"/>
                      </a:cubicBezTo>
                      <a:cubicBezTo>
                        <a:pt x="2029" y="1264"/>
                        <a:pt x="1747" y="982"/>
                        <a:pt x="1400" y="982"/>
                      </a:cubicBezTo>
                      <a:cubicBezTo>
                        <a:pt x="1054" y="982"/>
                        <a:pt x="771" y="1264"/>
                        <a:pt x="771" y="1611"/>
                      </a:cubicBezTo>
                      <a:cubicBezTo>
                        <a:pt x="771" y="1958"/>
                        <a:pt x="1054" y="2240"/>
                        <a:pt x="1400" y="2240"/>
                      </a:cubicBezTo>
                      <a:lnTo>
                        <a:pt x="1400" y="2240"/>
                      </a:lnTo>
                      <a:close/>
                      <a:moveTo>
                        <a:pt x="607" y="3858"/>
                      </a:moveTo>
                      <a:lnTo>
                        <a:pt x="607" y="3858"/>
                      </a:lnTo>
                      <a:lnTo>
                        <a:pt x="1432" y="2686"/>
                      </a:lnTo>
                      <a:lnTo>
                        <a:pt x="2258" y="3586"/>
                      </a:lnTo>
                      <a:cubicBezTo>
                        <a:pt x="2273" y="3603"/>
                        <a:pt x="2296" y="3611"/>
                        <a:pt x="2319" y="3607"/>
                      </a:cubicBezTo>
                      <a:cubicBezTo>
                        <a:pt x="2342" y="3603"/>
                        <a:pt x="2361" y="3588"/>
                        <a:pt x="2370" y="3567"/>
                      </a:cubicBezTo>
                      <a:lnTo>
                        <a:pt x="3221" y="1570"/>
                      </a:lnTo>
                      <a:lnTo>
                        <a:pt x="4185" y="3858"/>
                      </a:lnTo>
                      <a:lnTo>
                        <a:pt x="607" y="3858"/>
                      </a:lnTo>
                      <a:lnTo>
                        <a:pt x="607" y="3858"/>
                      </a:lnTo>
                      <a:close/>
                      <a:moveTo>
                        <a:pt x="3284" y="1371"/>
                      </a:moveTo>
                      <a:lnTo>
                        <a:pt x="3284" y="1371"/>
                      </a:lnTo>
                      <a:cubicBezTo>
                        <a:pt x="3273" y="1346"/>
                        <a:pt x="3249" y="1330"/>
                        <a:pt x="3222" y="1330"/>
                      </a:cubicBezTo>
                      <a:lnTo>
                        <a:pt x="3222" y="1330"/>
                      </a:lnTo>
                      <a:cubicBezTo>
                        <a:pt x="3195" y="1330"/>
                        <a:pt x="3170" y="1346"/>
                        <a:pt x="3160" y="1371"/>
                      </a:cubicBezTo>
                      <a:lnTo>
                        <a:pt x="2287" y="3418"/>
                      </a:lnTo>
                      <a:lnTo>
                        <a:pt x="1475" y="2533"/>
                      </a:lnTo>
                      <a:cubicBezTo>
                        <a:pt x="1461" y="2518"/>
                        <a:pt x="1441" y="2511"/>
                        <a:pt x="1421" y="2512"/>
                      </a:cubicBezTo>
                      <a:cubicBezTo>
                        <a:pt x="1400" y="2513"/>
                        <a:pt x="1382" y="2523"/>
                        <a:pt x="1370" y="2540"/>
                      </a:cubicBezTo>
                      <a:lnTo>
                        <a:pt x="438" y="3865"/>
                      </a:lnTo>
                      <a:cubicBezTo>
                        <a:pt x="415" y="3875"/>
                        <a:pt x="399" y="3899"/>
                        <a:pt x="399" y="3926"/>
                      </a:cubicBezTo>
                      <a:cubicBezTo>
                        <a:pt x="399" y="3963"/>
                        <a:pt x="429" y="3993"/>
                        <a:pt x="467" y="3993"/>
                      </a:cubicBezTo>
                      <a:lnTo>
                        <a:pt x="4286" y="3993"/>
                      </a:lnTo>
                      <a:cubicBezTo>
                        <a:pt x="4309" y="3993"/>
                        <a:pt x="4330" y="3982"/>
                        <a:pt x="4343" y="3963"/>
                      </a:cubicBezTo>
                      <a:cubicBezTo>
                        <a:pt x="4355" y="3944"/>
                        <a:pt x="4357" y="3920"/>
                        <a:pt x="4349" y="3899"/>
                      </a:cubicBezTo>
                      <a:lnTo>
                        <a:pt x="3284" y="1371"/>
                      </a:lnTo>
                      <a:lnTo>
                        <a:pt x="3284" y="1371"/>
                      </a:lnTo>
                      <a:close/>
                      <a:moveTo>
                        <a:pt x="4665" y="4412"/>
                      </a:moveTo>
                      <a:lnTo>
                        <a:pt x="4665" y="4412"/>
                      </a:lnTo>
                      <a:cubicBezTo>
                        <a:pt x="4665" y="4526"/>
                        <a:pt x="4572" y="4619"/>
                        <a:pt x="4458" y="4619"/>
                      </a:cubicBezTo>
                      <a:lnTo>
                        <a:pt x="341" y="4619"/>
                      </a:lnTo>
                      <a:cubicBezTo>
                        <a:pt x="227" y="4619"/>
                        <a:pt x="134" y="4526"/>
                        <a:pt x="134" y="4412"/>
                      </a:cubicBezTo>
                      <a:lnTo>
                        <a:pt x="134" y="341"/>
                      </a:lnTo>
                      <a:cubicBezTo>
                        <a:pt x="134" y="227"/>
                        <a:pt x="227" y="134"/>
                        <a:pt x="341" y="134"/>
                      </a:cubicBezTo>
                      <a:lnTo>
                        <a:pt x="4458" y="134"/>
                      </a:lnTo>
                      <a:cubicBezTo>
                        <a:pt x="4572" y="134"/>
                        <a:pt x="4665" y="227"/>
                        <a:pt x="4665" y="341"/>
                      </a:cubicBezTo>
                      <a:lnTo>
                        <a:pt x="4665" y="4412"/>
                      </a:lnTo>
                      <a:lnTo>
                        <a:pt x="4665" y="4412"/>
                      </a:lnTo>
                      <a:close/>
                      <a:moveTo>
                        <a:pt x="4458" y="0"/>
                      </a:moveTo>
                      <a:lnTo>
                        <a:pt x="4458" y="0"/>
                      </a:lnTo>
                      <a:lnTo>
                        <a:pt x="341" y="0"/>
                      </a:lnTo>
                      <a:cubicBezTo>
                        <a:pt x="153" y="0"/>
                        <a:pt x="0" y="153"/>
                        <a:pt x="0" y="341"/>
                      </a:cubicBezTo>
                      <a:lnTo>
                        <a:pt x="0" y="4412"/>
                      </a:lnTo>
                      <a:cubicBezTo>
                        <a:pt x="0" y="4600"/>
                        <a:pt x="153" y="4754"/>
                        <a:pt x="341" y="4754"/>
                      </a:cubicBezTo>
                      <a:lnTo>
                        <a:pt x="4458" y="4754"/>
                      </a:lnTo>
                      <a:cubicBezTo>
                        <a:pt x="4646" y="4754"/>
                        <a:pt x="4799" y="4600"/>
                        <a:pt x="4799" y="4412"/>
                      </a:cubicBezTo>
                      <a:lnTo>
                        <a:pt x="4799" y="341"/>
                      </a:lnTo>
                      <a:cubicBezTo>
                        <a:pt x="4799" y="153"/>
                        <a:pt x="4646" y="0"/>
                        <a:pt x="4458"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8B165298-D60D-73CE-7F81-2657E698D799}"/>
                    </a:ext>
                  </a:extLst>
                </p:cNvPr>
                <p:cNvSpPr>
                  <a:spLocks noChangeAspect="1" noEditPoints="1"/>
                </p:cNvSpPr>
                <p:nvPr/>
              </p:nvSpPr>
              <p:spPr bwMode="auto">
                <a:xfrm>
                  <a:off x="5231252" y="7255243"/>
                  <a:ext cx="621451" cy="691836"/>
                </a:xfrm>
                <a:custGeom>
                  <a:avLst/>
                  <a:gdLst>
                    <a:gd name="T0" fmla="*/ 3662 w 5174"/>
                    <a:gd name="T1" fmla="*/ 2091 h 5760"/>
                    <a:gd name="T2" fmla="*/ 3917 w 5174"/>
                    <a:gd name="T3" fmla="*/ 2578 h 5760"/>
                    <a:gd name="T4" fmla="*/ 3941 w 5174"/>
                    <a:gd name="T5" fmla="*/ 3133 h 5760"/>
                    <a:gd name="T6" fmla="*/ 3734 w 5174"/>
                    <a:gd name="T7" fmla="*/ 3636 h 5760"/>
                    <a:gd name="T8" fmla="*/ 3535 w 5174"/>
                    <a:gd name="T9" fmla="*/ 3831 h 5760"/>
                    <a:gd name="T10" fmla="*/ 3456 w 5174"/>
                    <a:gd name="T11" fmla="*/ 3765 h 5760"/>
                    <a:gd name="T12" fmla="*/ 3603 w 5174"/>
                    <a:gd name="T13" fmla="*/ 3545 h 5760"/>
                    <a:gd name="T14" fmla="*/ 3782 w 5174"/>
                    <a:gd name="T15" fmla="*/ 3105 h 5760"/>
                    <a:gd name="T16" fmla="*/ 3761 w 5174"/>
                    <a:gd name="T17" fmla="*/ 2620 h 5760"/>
                    <a:gd name="T18" fmla="*/ 3538 w 5174"/>
                    <a:gd name="T19" fmla="*/ 2194 h 5760"/>
                    <a:gd name="T20" fmla="*/ 3458 w 5174"/>
                    <a:gd name="T21" fmla="*/ 2028 h 5760"/>
                    <a:gd name="T22" fmla="*/ 288 w 5174"/>
                    <a:gd name="T23" fmla="*/ 1662 h 5760"/>
                    <a:gd name="T24" fmla="*/ 166 w 5174"/>
                    <a:gd name="T25" fmla="*/ 1784 h 5760"/>
                    <a:gd name="T26" fmla="*/ 197 w 5174"/>
                    <a:gd name="T27" fmla="*/ 4086 h 5760"/>
                    <a:gd name="T28" fmla="*/ 1334 w 5174"/>
                    <a:gd name="T29" fmla="*/ 4149 h 5760"/>
                    <a:gd name="T30" fmla="*/ 1480 w 5174"/>
                    <a:gd name="T31" fmla="*/ 4056 h 5760"/>
                    <a:gd name="T32" fmla="*/ 1480 w 5174"/>
                    <a:gd name="T33" fmla="*/ 1749 h 5760"/>
                    <a:gd name="T34" fmla="*/ 1334 w 5174"/>
                    <a:gd name="T35" fmla="*/ 1658 h 5760"/>
                    <a:gd name="T36" fmla="*/ 3936 w 5174"/>
                    <a:gd name="T37" fmla="*/ 1330 h 5760"/>
                    <a:gd name="T38" fmla="*/ 4364 w 5174"/>
                    <a:gd name="T39" fmla="*/ 1923 h 5760"/>
                    <a:gd name="T40" fmla="*/ 4573 w 5174"/>
                    <a:gd name="T41" fmla="*/ 2618 h 5760"/>
                    <a:gd name="T42" fmla="*/ 4550 w 5174"/>
                    <a:gd name="T43" fmla="*/ 3350 h 5760"/>
                    <a:gd name="T44" fmla="*/ 4299 w 5174"/>
                    <a:gd name="T45" fmla="*/ 4023 h 5760"/>
                    <a:gd name="T46" fmla="*/ 3931 w 5174"/>
                    <a:gd name="T47" fmla="*/ 4500 h 5760"/>
                    <a:gd name="T48" fmla="*/ 3835 w 5174"/>
                    <a:gd name="T49" fmla="*/ 4488 h 5760"/>
                    <a:gd name="T50" fmla="*/ 3833 w 5174"/>
                    <a:gd name="T51" fmla="*/ 4372 h 5760"/>
                    <a:gd name="T52" fmla="*/ 4222 w 5174"/>
                    <a:gd name="T53" fmla="*/ 3824 h 5760"/>
                    <a:gd name="T54" fmla="*/ 4414 w 5174"/>
                    <a:gd name="T55" fmla="*/ 3185 h 5760"/>
                    <a:gd name="T56" fmla="*/ 4392 w 5174"/>
                    <a:gd name="T57" fmla="*/ 2505 h 5760"/>
                    <a:gd name="T58" fmla="*/ 4156 w 5174"/>
                    <a:gd name="T59" fmla="*/ 1876 h 5760"/>
                    <a:gd name="T60" fmla="*/ 3809 w 5174"/>
                    <a:gd name="T61" fmla="*/ 1423 h 5760"/>
                    <a:gd name="T62" fmla="*/ 3843 w 5174"/>
                    <a:gd name="T63" fmla="*/ 1314 h 5760"/>
                    <a:gd name="T64" fmla="*/ 4341 w 5174"/>
                    <a:gd name="T65" fmla="*/ 904 h 5760"/>
                    <a:gd name="T66" fmla="*/ 4821 w 5174"/>
                    <a:gd name="T67" fmla="*/ 1541 h 5760"/>
                    <a:gd name="T68" fmla="*/ 5102 w 5174"/>
                    <a:gd name="T69" fmla="*/ 2278 h 5760"/>
                    <a:gd name="T70" fmla="*/ 5168 w 5174"/>
                    <a:gd name="T71" fmla="*/ 3075 h 5760"/>
                    <a:gd name="T72" fmla="*/ 5016 w 5174"/>
                    <a:gd name="T73" fmla="*/ 3847 h 5760"/>
                    <a:gd name="T74" fmla="*/ 4660 w 5174"/>
                    <a:gd name="T75" fmla="*/ 4543 h 5760"/>
                    <a:gd name="T76" fmla="*/ 4318 w 5174"/>
                    <a:gd name="T77" fmla="*/ 4933 h 5760"/>
                    <a:gd name="T78" fmla="*/ 4226 w 5174"/>
                    <a:gd name="T79" fmla="*/ 4891 h 5760"/>
                    <a:gd name="T80" fmla="*/ 4351 w 5174"/>
                    <a:gd name="T81" fmla="*/ 4680 h 5760"/>
                    <a:gd name="T82" fmla="*/ 4781 w 5174"/>
                    <a:gd name="T83" fmla="*/ 4006 h 5760"/>
                    <a:gd name="T84" fmla="*/ 4994 w 5174"/>
                    <a:gd name="T85" fmla="*/ 3240 h 5760"/>
                    <a:gd name="T86" fmla="*/ 4975 w 5174"/>
                    <a:gd name="T87" fmla="*/ 2461 h 5760"/>
                    <a:gd name="T88" fmla="*/ 4748 w 5174"/>
                    <a:gd name="T89" fmla="*/ 1752 h 5760"/>
                    <a:gd name="T90" fmla="*/ 4332 w 5174"/>
                    <a:gd name="T91" fmla="*/ 1129 h 5760"/>
                    <a:gd name="T92" fmla="*/ 4212 w 5174"/>
                    <a:gd name="T93" fmla="*/ 925 h 5760"/>
                    <a:gd name="T94" fmla="*/ 1635 w 5174"/>
                    <a:gd name="T95" fmla="*/ 1702 h 5760"/>
                    <a:gd name="T96" fmla="*/ 1655 w 5174"/>
                    <a:gd name="T97" fmla="*/ 4030 h 5760"/>
                    <a:gd name="T98" fmla="*/ 3165 w 5174"/>
                    <a:gd name="T99" fmla="*/ 5 h 5760"/>
                    <a:gd name="T100" fmla="*/ 3213 w 5174"/>
                    <a:gd name="T101" fmla="*/ 5680 h 5760"/>
                    <a:gd name="T102" fmla="*/ 3149 w 5174"/>
                    <a:gd name="T103" fmla="*/ 5758 h 5760"/>
                    <a:gd name="T104" fmla="*/ 1559 w 5174"/>
                    <a:gd name="T105" fmla="*/ 4217 h 5760"/>
                    <a:gd name="T106" fmla="*/ 1334 w 5174"/>
                    <a:gd name="T107" fmla="*/ 4310 h 5760"/>
                    <a:gd name="T108" fmla="*/ 115 w 5174"/>
                    <a:gd name="T109" fmla="*/ 4233 h 5760"/>
                    <a:gd name="T110" fmla="*/ 0 w 5174"/>
                    <a:gd name="T111" fmla="*/ 3985 h 5760"/>
                    <a:gd name="T112" fmla="*/ 77 w 5174"/>
                    <a:gd name="T113" fmla="*/ 1613 h 5760"/>
                    <a:gd name="T114" fmla="*/ 325 w 5174"/>
                    <a:gd name="T115" fmla="*/ 1498 h 5760"/>
                    <a:gd name="T116" fmla="*/ 1538 w 5174"/>
                    <a:gd name="T117" fmla="*/ 1573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4" h="5760">
                      <a:moveTo>
                        <a:pt x="3517" y="1985"/>
                      </a:moveTo>
                      <a:lnTo>
                        <a:pt x="3542" y="1985"/>
                      </a:lnTo>
                      <a:lnTo>
                        <a:pt x="3564" y="1993"/>
                      </a:lnTo>
                      <a:lnTo>
                        <a:pt x="3585" y="2007"/>
                      </a:lnTo>
                      <a:lnTo>
                        <a:pt x="3662" y="2091"/>
                      </a:lnTo>
                      <a:lnTo>
                        <a:pt x="3730" y="2180"/>
                      </a:lnTo>
                      <a:lnTo>
                        <a:pt x="3789" y="2273"/>
                      </a:lnTo>
                      <a:lnTo>
                        <a:pt x="3842" y="2372"/>
                      </a:lnTo>
                      <a:lnTo>
                        <a:pt x="3884" y="2473"/>
                      </a:lnTo>
                      <a:lnTo>
                        <a:pt x="3917" y="2578"/>
                      </a:lnTo>
                      <a:lnTo>
                        <a:pt x="3939" y="2688"/>
                      </a:lnTo>
                      <a:lnTo>
                        <a:pt x="3955" y="2798"/>
                      </a:lnTo>
                      <a:lnTo>
                        <a:pt x="3960" y="2911"/>
                      </a:lnTo>
                      <a:lnTo>
                        <a:pt x="3955" y="3023"/>
                      </a:lnTo>
                      <a:lnTo>
                        <a:pt x="3941" y="3133"/>
                      </a:lnTo>
                      <a:lnTo>
                        <a:pt x="3917" y="3240"/>
                      </a:lnTo>
                      <a:lnTo>
                        <a:pt x="3884" y="3344"/>
                      </a:lnTo>
                      <a:lnTo>
                        <a:pt x="3843" y="3446"/>
                      </a:lnTo>
                      <a:lnTo>
                        <a:pt x="3793" y="3543"/>
                      </a:lnTo>
                      <a:lnTo>
                        <a:pt x="3734" y="3636"/>
                      </a:lnTo>
                      <a:lnTo>
                        <a:pt x="3667" y="3725"/>
                      </a:lnTo>
                      <a:lnTo>
                        <a:pt x="3592" y="3809"/>
                      </a:lnTo>
                      <a:lnTo>
                        <a:pt x="3575" y="3821"/>
                      </a:lnTo>
                      <a:lnTo>
                        <a:pt x="3555" y="3830"/>
                      </a:lnTo>
                      <a:lnTo>
                        <a:pt x="3535" y="3831"/>
                      </a:lnTo>
                      <a:lnTo>
                        <a:pt x="3515" y="3830"/>
                      </a:lnTo>
                      <a:lnTo>
                        <a:pt x="3496" y="3821"/>
                      </a:lnTo>
                      <a:lnTo>
                        <a:pt x="3479" y="3809"/>
                      </a:lnTo>
                      <a:lnTo>
                        <a:pt x="3463" y="3788"/>
                      </a:lnTo>
                      <a:lnTo>
                        <a:pt x="3456" y="3765"/>
                      </a:lnTo>
                      <a:lnTo>
                        <a:pt x="3456" y="3741"/>
                      </a:lnTo>
                      <a:lnTo>
                        <a:pt x="3463" y="3716"/>
                      </a:lnTo>
                      <a:lnTo>
                        <a:pt x="3477" y="3695"/>
                      </a:lnTo>
                      <a:lnTo>
                        <a:pt x="3543" y="3622"/>
                      </a:lnTo>
                      <a:lnTo>
                        <a:pt x="3603" y="3545"/>
                      </a:lnTo>
                      <a:lnTo>
                        <a:pt x="3653" y="3465"/>
                      </a:lnTo>
                      <a:lnTo>
                        <a:pt x="3697" y="3379"/>
                      </a:lnTo>
                      <a:lnTo>
                        <a:pt x="3734" y="3290"/>
                      </a:lnTo>
                      <a:lnTo>
                        <a:pt x="3761" y="3199"/>
                      </a:lnTo>
                      <a:lnTo>
                        <a:pt x="3782" y="3105"/>
                      </a:lnTo>
                      <a:lnTo>
                        <a:pt x="3795" y="3009"/>
                      </a:lnTo>
                      <a:lnTo>
                        <a:pt x="3800" y="2911"/>
                      </a:lnTo>
                      <a:lnTo>
                        <a:pt x="3795" y="2812"/>
                      </a:lnTo>
                      <a:lnTo>
                        <a:pt x="3782" y="2716"/>
                      </a:lnTo>
                      <a:lnTo>
                        <a:pt x="3761" y="2620"/>
                      </a:lnTo>
                      <a:lnTo>
                        <a:pt x="3732" y="2529"/>
                      </a:lnTo>
                      <a:lnTo>
                        <a:pt x="3695" y="2438"/>
                      </a:lnTo>
                      <a:lnTo>
                        <a:pt x="3650" y="2353"/>
                      </a:lnTo>
                      <a:lnTo>
                        <a:pt x="3599" y="2271"/>
                      </a:lnTo>
                      <a:lnTo>
                        <a:pt x="3538" y="2194"/>
                      </a:lnTo>
                      <a:lnTo>
                        <a:pt x="3472" y="2121"/>
                      </a:lnTo>
                      <a:lnTo>
                        <a:pt x="3458" y="2100"/>
                      </a:lnTo>
                      <a:lnTo>
                        <a:pt x="3449" y="2077"/>
                      </a:lnTo>
                      <a:lnTo>
                        <a:pt x="3449" y="2053"/>
                      </a:lnTo>
                      <a:lnTo>
                        <a:pt x="3458" y="2028"/>
                      </a:lnTo>
                      <a:lnTo>
                        <a:pt x="3472" y="2007"/>
                      </a:lnTo>
                      <a:lnTo>
                        <a:pt x="3493" y="1993"/>
                      </a:lnTo>
                      <a:lnTo>
                        <a:pt x="3517" y="1985"/>
                      </a:lnTo>
                      <a:close/>
                      <a:moveTo>
                        <a:pt x="325" y="1658"/>
                      </a:moveTo>
                      <a:lnTo>
                        <a:pt x="288" y="1662"/>
                      </a:lnTo>
                      <a:lnTo>
                        <a:pt x="253" y="1674"/>
                      </a:lnTo>
                      <a:lnTo>
                        <a:pt x="222" y="1693"/>
                      </a:lnTo>
                      <a:lnTo>
                        <a:pt x="197" y="1719"/>
                      </a:lnTo>
                      <a:lnTo>
                        <a:pt x="178" y="1749"/>
                      </a:lnTo>
                      <a:lnTo>
                        <a:pt x="166" y="1784"/>
                      </a:lnTo>
                      <a:lnTo>
                        <a:pt x="161" y="1822"/>
                      </a:lnTo>
                      <a:lnTo>
                        <a:pt x="161" y="3985"/>
                      </a:lnTo>
                      <a:lnTo>
                        <a:pt x="166" y="4022"/>
                      </a:lnTo>
                      <a:lnTo>
                        <a:pt x="178" y="4056"/>
                      </a:lnTo>
                      <a:lnTo>
                        <a:pt x="197" y="4086"/>
                      </a:lnTo>
                      <a:lnTo>
                        <a:pt x="222" y="4112"/>
                      </a:lnTo>
                      <a:lnTo>
                        <a:pt x="253" y="4131"/>
                      </a:lnTo>
                      <a:lnTo>
                        <a:pt x="288" y="4144"/>
                      </a:lnTo>
                      <a:lnTo>
                        <a:pt x="325" y="4149"/>
                      </a:lnTo>
                      <a:lnTo>
                        <a:pt x="1334" y="4149"/>
                      </a:lnTo>
                      <a:lnTo>
                        <a:pt x="1370" y="4144"/>
                      </a:lnTo>
                      <a:lnTo>
                        <a:pt x="1405" y="4131"/>
                      </a:lnTo>
                      <a:lnTo>
                        <a:pt x="1437" y="4112"/>
                      </a:lnTo>
                      <a:lnTo>
                        <a:pt x="1461" y="4086"/>
                      </a:lnTo>
                      <a:lnTo>
                        <a:pt x="1480" y="4056"/>
                      </a:lnTo>
                      <a:lnTo>
                        <a:pt x="1494" y="4022"/>
                      </a:lnTo>
                      <a:lnTo>
                        <a:pt x="1498" y="3985"/>
                      </a:lnTo>
                      <a:lnTo>
                        <a:pt x="1498" y="1822"/>
                      </a:lnTo>
                      <a:lnTo>
                        <a:pt x="1494" y="1784"/>
                      </a:lnTo>
                      <a:lnTo>
                        <a:pt x="1480" y="1749"/>
                      </a:lnTo>
                      <a:lnTo>
                        <a:pt x="1461" y="1719"/>
                      </a:lnTo>
                      <a:lnTo>
                        <a:pt x="1437" y="1693"/>
                      </a:lnTo>
                      <a:lnTo>
                        <a:pt x="1405" y="1674"/>
                      </a:lnTo>
                      <a:lnTo>
                        <a:pt x="1370" y="1662"/>
                      </a:lnTo>
                      <a:lnTo>
                        <a:pt x="1334" y="1658"/>
                      </a:lnTo>
                      <a:lnTo>
                        <a:pt x="325" y="1658"/>
                      </a:lnTo>
                      <a:close/>
                      <a:moveTo>
                        <a:pt x="3868" y="1307"/>
                      </a:moveTo>
                      <a:lnTo>
                        <a:pt x="3892" y="1307"/>
                      </a:lnTo>
                      <a:lnTo>
                        <a:pt x="3915" y="1314"/>
                      </a:lnTo>
                      <a:lnTo>
                        <a:pt x="3936" y="1330"/>
                      </a:lnTo>
                      <a:lnTo>
                        <a:pt x="4039" y="1438"/>
                      </a:lnTo>
                      <a:lnTo>
                        <a:pt x="4131" y="1552"/>
                      </a:lnTo>
                      <a:lnTo>
                        <a:pt x="4217" y="1672"/>
                      </a:lnTo>
                      <a:lnTo>
                        <a:pt x="4294" y="1796"/>
                      </a:lnTo>
                      <a:lnTo>
                        <a:pt x="4364" y="1923"/>
                      </a:lnTo>
                      <a:lnTo>
                        <a:pt x="4423" y="2056"/>
                      </a:lnTo>
                      <a:lnTo>
                        <a:pt x="4474" y="2192"/>
                      </a:lnTo>
                      <a:lnTo>
                        <a:pt x="4517" y="2330"/>
                      </a:lnTo>
                      <a:lnTo>
                        <a:pt x="4550" y="2473"/>
                      </a:lnTo>
                      <a:lnTo>
                        <a:pt x="4573" y="2618"/>
                      </a:lnTo>
                      <a:lnTo>
                        <a:pt x="4587" y="2765"/>
                      </a:lnTo>
                      <a:lnTo>
                        <a:pt x="4592" y="2913"/>
                      </a:lnTo>
                      <a:lnTo>
                        <a:pt x="4587" y="3062"/>
                      </a:lnTo>
                      <a:lnTo>
                        <a:pt x="4573" y="3206"/>
                      </a:lnTo>
                      <a:lnTo>
                        <a:pt x="4550" y="3350"/>
                      </a:lnTo>
                      <a:lnTo>
                        <a:pt x="4517" y="3491"/>
                      </a:lnTo>
                      <a:lnTo>
                        <a:pt x="4477" y="3629"/>
                      </a:lnTo>
                      <a:lnTo>
                        <a:pt x="4426" y="3763"/>
                      </a:lnTo>
                      <a:lnTo>
                        <a:pt x="4367" y="3896"/>
                      </a:lnTo>
                      <a:lnTo>
                        <a:pt x="4299" y="4023"/>
                      </a:lnTo>
                      <a:lnTo>
                        <a:pt x="4224" y="4145"/>
                      </a:lnTo>
                      <a:lnTo>
                        <a:pt x="4140" y="4264"/>
                      </a:lnTo>
                      <a:lnTo>
                        <a:pt x="4048" y="4378"/>
                      </a:lnTo>
                      <a:lnTo>
                        <a:pt x="3948" y="4486"/>
                      </a:lnTo>
                      <a:lnTo>
                        <a:pt x="3931" y="4500"/>
                      </a:lnTo>
                      <a:lnTo>
                        <a:pt x="3912" y="4507"/>
                      </a:lnTo>
                      <a:lnTo>
                        <a:pt x="3891" y="4510"/>
                      </a:lnTo>
                      <a:lnTo>
                        <a:pt x="3870" y="4507"/>
                      </a:lnTo>
                      <a:lnTo>
                        <a:pt x="3850" y="4500"/>
                      </a:lnTo>
                      <a:lnTo>
                        <a:pt x="3835" y="4488"/>
                      </a:lnTo>
                      <a:lnTo>
                        <a:pt x="3819" y="4467"/>
                      </a:lnTo>
                      <a:lnTo>
                        <a:pt x="3812" y="4442"/>
                      </a:lnTo>
                      <a:lnTo>
                        <a:pt x="3812" y="4418"/>
                      </a:lnTo>
                      <a:lnTo>
                        <a:pt x="3819" y="4393"/>
                      </a:lnTo>
                      <a:lnTo>
                        <a:pt x="3833" y="4372"/>
                      </a:lnTo>
                      <a:lnTo>
                        <a:pt x="3926" y="4273"/>
                      </a:lnTo>
                      <a:lnTo>
                        <a:pt x="4011" y="4168"/>
                      </a:lnTo>
                      <a:lnTo>
                        <a:pt x="4090" y="4056"/>
                      </a:lnTo>
                      <a:lnTo>
                        <a:pt x="4159" y="3943"/>
                      </a:lnTo>
                      <a:lnTo>
                        <a:pt x="4222" y="3824"/>
                      </a:lnTo>
                      <a:lnTo>
                        <a:pt x="4278" y="3702"/>
                      </a:lnTo>
                      <a:lnTo>
                        <a:pt x="4323" y="3578"/>
                      </a:lnTo>
                      <a:lnTo>
                        <a:pt x="4362" y="3449"/>
                      </a:lnTo>
                      <a:lnTo>
                        <a:pt x="4393" y="3318"/>
                      </a:lnTo>
                      <a:lnTo>
                        <a:pt x="4414" y="3185"/>
                      </a:lnTo>
                      <a:lnTo>
                        <a:pt x="4428" y="3051"/>
                      </a:lnTo>
                      <a:lnTo>
                        <a:pt x="4432" y="2913"/>
                      </a:lnTo>
                      <a:lnTo>
                        <a:pt x="4428" y="2775"/>
                      </a:lnTo>
                      <a:lnTo>
                        <a:pt x="4414" y="2639"/>
                      </a:lnTo>
                      <a:lnTo>
                        <a:pt x="4392" y="2505"/>
                      </a:lnTo>
                      <a:lnTo>
                        <a:pt x="4362" y="2372"/>
                      </a:lnTo>
                      <a:lnTo>
                        <a:pt x="4322" y="2243"/>
                      </a:lnTo>
                      <a:lnTo>
                        <a:pt x="4275" y="2117"/>
                      </a:lnTo>
                      <a:lnTo>
                        <a:pt x="4219" y="1995"/>
                      </a:lnTo>
                      <a:lnTo>
                        <a:pt x="4156" y="1876"/>
                      </a:lnTo>
                      <a:lnTo>
                        <a:pt x="4084" y="1761"/>
                      </a:lnTo>
                      <a:lnTo>
                        <a:pt x="4004" y="1649"/>
                      </a:lnTo>
                      <a:lnTo>
                        <a:pt x="3917" y="1545"/>
                      </a:lnTo>
                      <a:lnTo>
                        <a:pt x="3823" y="1443"/>
                      </a:lnTo>
                      <a:lnTo>
                        <a:pt x="3809" y="1423"/>
                      </a:lnTo>
                      <a:lnTo>
                        <a:pt x="3800" y="1398"/>
                      </a:lnTo>
                      <a:lnTo>
                        <a:pt x="3800" y="1374"/>
                      </a:lnTo>
                      <a:lnTo>
                        <a:pt x="3809" y="1351"/>
                      </a:lnTo>
                      <a:lnTo>
                        <a:pt x="3823" y="1330"/>
                      </a:lnTo>
                      <a:lnTo>
                        <a:pt x="3843" y="1314"/>
                      </a:lnTo>
                      <a:lnTo>
                        <a:pt x="3868" y="1307"/>
                      </a:lnTo>
                      <a:close/>
                      <a:moveTo>
                        <a:pt x="4271" y="881"/>
                      </a:moveTo>
                      <a:lnTo>
                        <a:pt x="4296" y="881"/>
                      </a:lnTo>
                      <a:lnTo>
                        <a:pt x="4320" y="890"/>
                      </a:lnTo>
                      <a:lnTo>
                        <a:pt x="4341" y="904"/>
                      </a:lnTo>
                      <a:lnTo>
                        <a:pt x="4451" y="1023"/>
                      </a:lnTo>
                      <a:lnTo>
                        <a:pt x="4556" y="1145"/>
                      </a:lnTo>
                      <a:lnTo>
                        <a:pt x="4652" y="1272"/>
                      </a:lnTo>
                      <a:lnTo>
                        <a:pt x="4741" y="1405"/>
                      </a:lnTo>
                      <a:lnTo>
                        <a:pt x="4821" y="1541"/>
                      </a:lnTo>
                      <a:lnTo>
                        <a:pt x="4893" y="1683"/>
                      </a:lnTo>
                      <a:lnTo>
                        <a:pt x="4957" y="1826"/>
                      </a:lnTo>
                      <a:lnTo>
                        <a:pt x="5015" y="1974"/>
                      </a:lnTo>
                      <a:lnTo>
                        <a:pt x="5062" y="2124"/>
                      </a:lnTo>
                      <a:lnTo>
                        <a:pt x="5102" y="2278"/>
                      </a:lnTo>
                      <a:lnTo>
                        <a:pt x="5133" y="2435"/>
                      </a:lnTo>
                      <a:lnTo>
                        <a:pt x="5154" y="2592"/>
                      </a:lnTo>
                      <a:lnTo>
                        <a:pt x="5168" y="2753"/>
                      </a:lnTo>
                      <a:lnTo>
                        <a:pt x="5174" y="2915"/>
                      </a:lnTo>
                      <a:lnTo>
                        <a:pt x="5168" y="3075"/>
                      </a:lnTo>
                      <a:lnTo>
                        <a:pt x="5156" y="3234"/>
                      </a:lnTo>
                      <a:lnTo>
                        <a:pt x="5133" y="3391"/>
                      </a:lnTo>
                      <a:lnTo>
                        <a:pt x="5104" y="3545"/>
                      </a:lnTo>
                      <a:lnTo>
                        <a:pt x="5064" y="3699"/>
                      </a:lnTo>
                      <a:lnTo>
                        <a:pt x="5016" y="3847"/>
                      </a:lnTo>
                      <a:lnTo>
                        <a:pt x="4962" y="3994"/>
                      </a:lnTo>
                      <a:lnTo>
                        <a:pt x="4898" y="4137"/>
                      </a:lnTo>
                      <a:lnTo>
                        <a:pt x="4826" y="4276"/>
                      </a:lnTo>
                      <a:lnTo>
                        <a:pt x="4748" y="4413"/>
                      </a:lnTo>
                      <a:lnTo>
                        <a:pt x="4660" y="4543"/>
                      </a:lnTo>
                      <a:lnTo>
                        <a:pt x="4566" y="4671"/>
                      </a:lnTo>
                      <a:lnTo>
                        <a:pt x="4463" y="4793"/>
                      </a:lnTo>
                      <a:lnTo>
                        <a:pt x="4355" y="4912"/>
                      </a:lnTo>
                      <a:lnTo>
                        <a:pt x="4337" y="4924"/>
                      </a:lnTo>
                      <a:lnTo>
                        <a:pt x="4318" y="4933"/>
                      </a:lnTo>
                      <a:lnTo>
                        <a:pt x="4297" y="4934"/>
                      </a:lnTo>
                      <a:lnTo>
                        <a:pt x="4276" y="4933"/>
                      </a:lnTo>
                      <a:lnTo>
                        <a:pt x="4257" y="4924"/>
                      </a:lnTo>
                      <a:lnTo>
                        <a:pt x="4241" y="4912"/>
                      </a:lnTo>
                      <a:lnTo>
                        <a:pt x="4226" y="4891"/>
                      </a:lnTo>
                      <a:lnTo>
                        <a:pt x="4219" y="4868"/>
                      </a:lnTo>
                      <a:lnTo>
                        <a:pt x="4219" y="4844"/>
                      </a:lnTo>
                      <a:lnTo>
                        <a:pt x="4226" y="4819"/>
                      </a:lnTo>
                      <a:lnTo>
                        <a:pt x="4240" y="4798"/>
                      </a:lnTo>
                      <a:lnTo>
                        <a:pt x="4351" y="4680"/>
                      </a:lnTo>
                      <a:lnTo>
                        <a:pt x="4454" y="4554"/>
                      </a:lnTo>
                      <a:lnTo>
                        <a:pt x="4549" y="4423"/>
                      </a:lnTo>
                      <a:lnTo>
                        <a:pt x="4634" y="4289"/>
                      </a:lnTo>
                      <a:lnTo>
                        <a:pt x="4713" y="4149"/>
                      </a:lnTo>
                      <a:lnTo>
                        <a:pt x="4781" y="4006"/>
                      </a:lnTo>
                      <a:lnTo>
                        <a:pt x="4842" y="3859"/>
                      </a:lnTo>
                      <a:lnTo>
                        <a:pt x="4894" y="3709"/>
                      </a:lnTo>
                      <a:lnTo>
                        <a:pt x="4936" y="3555"/>
                      </a:lnTo>
                      <a:lnTo>
                        <a:pt x="4969" y="3398"/>
                      </a:lnTo>
                      <a:lnTo>
                        <a:pt x="4994" y="3240"/>
                      </a:lnTo>
                      <a:lnTo>
                        <a:pt x="5008" y="3077"/>
                      </a:lnTo>
                      <a:lnTo>
                        <a:pt x="5013" y="2915"/>
                      </a:lnTo>
                      <a:lnTo>
                        <a:pt x="5008" y="2763"/>
                      </a:lnTo>
                      <a:lnTo>
                        <a:pt x="4995" y="2611"/>
                      </a:lnTo>
                      <a:lnTo>
                        <a:pt x="4975" y="2461"/>
                      </a:lnTo>
                      <a:lnTo>
                        <a:pt x="4945" y="2314"/>
                      </a:lnTo>
                      <a:lnTo>
                        <a:pt x="4908" y="2170"/>
                      </a:lnTo>
                      <a:lnTo>
                        <a:pt x="4863" y="2026"/>
                      </a:lnTo>
                      <a:lnTo>
                        <a:pt x="4809" y="1889"/>
                      </a:lnTo>
                      <a:lnTo>
                        <a:pt x="4748" y="1752"/>
                      </a:lnTo>
                      <a:lnTo>
                        <a:pt x="4680" y="1620"/>
                      </a:lnTo>
                      <a:lnTo>
                        <a:pt x="4605" y="1491"/>
                      </a:lnTo>
                      <a:lnTo>
                        <a:pt x="4521" y="1365"/>
                      </a:lnTo>
                      <a:lnTo>
                        <a:pt x="4430" y="1245"/>
                      </a:lnTo>
                      <a:lnTo>
                        <a:pt x="4332" y="1129"/>
                      </a:lnTo>
                      <a:lnTo>
                        <a:pt x="4226" y="1018"/>
                      </a:lnTo>
                      <a:lnTo>
                        <a:pt x="4212" y="997"/>
                      </a:lnTo>
                      <a:lnTo>
                        <a:pt x="4203" y="974"/>
                      </a:lnTo>
                      <a:lnTo>
                        <a:pt x="4203" y="950"/>
                      </a:lnTo>
                      <a:lnTo>
                        <a:pt x="4212" y="925"/>
                      </a:lnTo>
                      <a:lnTo>
                        <a:pt x="4226" y="904"/>
                      </a:lnTo>
                      <a:lnTo>
                        <a:pt x="4247" y="890"/>
                      </a:lnTo>
                      <a:lnTo>
                        <a:pt x="4271" y="881"/>
                      </a:lnTo>
                      <a:close/>
                      <a:moveTo>
                        <a:pt x="3053" y="276"/>
                      </a:moveTo>
                      <a:lnTo>
                        <a:pt x="1635" y="1702"/>
                      </a:lnTo>
                      <a:lnTo>
                        <a:pt x="1648" y="1740"/>
                      </a:lnTo>
                      <a:lnTo>
                        <a:pt x="1655" y="1780"/>
                      </a:lnTo>
                      <a:lnTo>
                        <a:pt x="1658" y="1822"/>
                      </a:lnTo>
                      <a:lnTo>
                        <a:pt x="1658" y="3985"/>
                      </a:lnTo>
                      <a:lnTo>
                        <a:pt x="1655" y="4030"/>
                      </a:lnTo>
                      <a:lnTo>
                        <a:pt x="1644" y="4074"/>
                      </a:lnTo>
                      <a:lnTo>
                        <a:pt x="3053" y="5486"/>
                      </a:lnTo>
                      <a:lnTo>
                        <a:pt x="3053" y="276"/>
                      </a:lnTo>
                      <a:close/>
                      <a:moveTo>
                        <a:pt x="3142" y="0"/>
                      </a:moveTo>
                      <a:lnTo>
                        <a:pt x="3165" y="5"/>
                      </a:lnTo>
                      <a:lnTo>
                        <a:pt x="3184" y="17"/>
                      </a:lnTo>
                      <a:lnTo>
                        <a:pt x="3199" y="35"/>
                      </a:lnTo>
                      <a:lnTo>
                        <a:pt x="3210" y="56"/>
                      </a:lnTo>
                      <a:lnTo>
                        <a:pt x="3213" y="80"/>
                      </a:lnTo>
                      <a:lnTo>
                        <a:pt x="3213" y="5680"/>
                      </a:lnTo>
                      <a:lnTo>
                        <a:pt x="3210" y="5702"/>
                      </a:lnTo>
                      <a:lnTo>
                        <a:pt x="3199" y="5725"/>
                      </a:lnTo>
                      <a:lnTo>
                        <a:pt x="3184" y="5741"/>
                      </a:lnTo>
                      <a:lnTo>
                        <a:pt x="3165" y="5753"/>
                      </a:lnTo>
                      <a:lnTo>
                        <a:pt x="3149" y="5758"/>
                      </a:lnTo>
                      <a:lnTo>
                        <a:pt x="3133" y="5760"/>
                      </a:lnTo>
                      <a:lnTo>
                        <a:pt x="3112" y="5757"/>
                      </a:lnTo>
                      <a:lnTo>
                        <a:pt x="3093" y="5750"/>
                      </a:lnTo>
                      <a:lnTo>
                        <a:pt x="3077" y="5737"/>
                      </a:lnTo>
                      <a:lnTo>
                        <a:pt x="1559" y="4217"/>
                      </a:lnTo>
                      <a:lnTo>
                        <a:pt x="1522" y="4248"/>
                      </a:lnTo>
                      <a:lnTo>
                        <a:pt x="1480" y="4273"/>
                      </a:lnTo>
                      <a:lnTo>
                        <a:pt x="1435" y="4292"/>
                      </a:lnTo>
                      <a:lnTo>
                        <a:pt x="1384" y="4304"/>
                      </a:lnTo>
                      <a:lnTo>
                        <a:pt x="1334" y="4310"/>
                      </a:lnTo>
                      <a:lnTo>
                        <a:pt x="325" y="4310"/>
                      </a:lnTo>
                      <a:lnTo>
                        <a:pt x="267" y="4304"/>
                      </a:lnTo>
                      <a:lnTo>
                        <a:pt x="211" y="4289"/>
                      </a:lnTo>
                      <a:lnTo>
                        <a:pt x="161" y="4264"/>
                      </a:lnTo>
                      <a:lnTo>
                        <a:pt x="115" y="4233"/>
                      </a:lnTo>
                      <a:lnTo>
                        <a:pt x="77" y="4193"/>
                      </a:lnTo>
                      <a:lnTo>
                        <a:pt x="44" y="4147"/>
                      </a:lnTo>
                      <a:lnTo>
                        <a:pt x="21" y="4097"/>
                      </a:lnTo>
                      <a:lnTo>
                        <a:pt x="5" y="4042"/>
                      </a:lnTo>
                      <a:lnTo>
                        <a:pt x="0" y="3985"/>
                      </a:lnTo>
                      <a:lnTo>
                        <a:pt x="0" y="1822"/>
                      </a:lnTo>
                      <a:lnTo>
                        <a:pt x="5" y="1763"/>
                      </a:lnTo>
                      <a:lnTo>
                        <a:pt x="21" y="1709"/>
                      </a:lnTo>
                      <a:lnTo>
                        <a:pt x="44" y="1658"/>
                      </a:lnTo>
                      <a:lnTo>
                        <a:pt x="77" y="1613"/>
                      </a:lnTo>
                      <a:lnTo>
                        <a:pt x="115" y="1574"/>
                      </a:lnTo>
                      <a:lnTo>
                        <a:pt x="161" y="1541"/>
                      </a:lnTo>
                      <a:lnTo>
                        <a:pt x="211" y="1517"/>
                      </a:lnTo>
                      <a:lnTo>
                        <a:pt x="267" y="1503"/>
                      </a:lnTo>
                      <a:lnTo>
                        <a:pt x="325" y="1498"/>
                      </a:lnTo>
                      <a:lnTo>
                        <a:pt x="1334" y="1498"/>
                      </a:lnTo>
                      <a:lnTo>
                        <a:pt x="1391" y="1503"/>
                      </a:lnTo>
                      <a:lnTo>
                        <a:pt x="1443" y="1517"/>
                      </a:lnTo>
                      <a:lnTo>
                        <a:pt x="1494" y="1541"/>
                      </a:lnTo>
                      <a:lnTo>
                        <a:pt x="1538" y="1573"/>
                      </a:lnTo>
                      <a:lnTo>
                        <a:pt x="3077" y="24"/>
                      </a:lnTo>
                      <a:lnTo>
                        <a:pt x="3096" y="9"/>
                      </a:lnTo>
                      <a:lnTo>
                        <a:pt x="3117" y="2"/>
                      </a:lnTo>
                      <a:lnTo>
                        <a:pt x="3142"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FFBE3E00-F305-DA9C-0C2F-F904D61E5843}"/>
                    </a:ext>
                  </a:extLst>
                </p:cNvPr>
                <p:cNvSpPr>
                  <a:spLocks noChangeAspect="1" noEditPoints="1"/>
                </p:cNvSpPr>
                <p:nvPr/>
              </p:nvSpPr>
              <p:spPr bwMode="auto">
                <a:xfrm>
                  <a:off x="5264324" y="8099817"/>
                  <a:ext cx="555306" cy="556591"/>
                </a:xfrm>
                <a:custGeom>
                  <a:avLst/>
                  <a:gdLst>
                    <a:gd name="T0" fmla="*/ 4084 w 4788"/>
                    <a:gd name="T1" fmla="*/ 3461 h 4799"/>
                    <a:gd name="T2" fmla="*/ 3626 w 4788"/>
                    <a:gd name="T3" fmla="*/ 4038 h 4799"/>
                    <a:gd name="T4" fmla="*/ 3626 w 4788"/>
                    <a:gd name="T5" fmla="*/ 4172 h 4799"/>
                    <a:gd name="T6" fmla="*/ 4277 w 4788"/>
                    <a:gd name="T7" fmla="*/ 3520 h 4799"/>
                    <a:gd name="T8" fmla="*/ 3433 w 4788"/>
                    <a:gd name="T9" fmla="*/ 3979 h 4799"/>
                    <a:gd name="T10" fmla="*/ 2490 w 4788"/>
                    <a:gd name="T11" fmla="*/ 3520 h 4799"/>
                    <a:gd name="T12" fmla="*/ 3068 w 4788"/>
                    <a:gd name="T13" fmla="*/ 3979 h 4799"/>
                    <a:gd name="T14" fmla="*/ 2490 w 4788"/>
                    <a:gd name="T15" fmla="*/ 3520 h 4799"/>
                    <a:gd name="T16" fmla="*/ 3008 w 4788"/>
                    <a:gd name="T17" fmla="*/ 4172 h 4799"/>
                    <a:gd name="T18" fmla="*/ 2550 w 4788"/>
                    <a:gd name="T19" fmla="*/ 3327 h 4799"/>
                    <a:gd name="T20" fmla="*/ 2550 w 4788"/>
                    <a:gd name="T21" fmla="*/ 4172 h 4799"/>
                    <a:gd name="T22" fmla="*/ 1932 w 4788"/>
                    <a:gd name="T23" fmla="*/ 3461 h 4799"/>
                    <a:gd name="T24" fmla="*/ 1474 w 4788"/>
                    <a:gd name="T25" fmla="*/ 4038 h 4799"/>
                    <a:gd name="T26" fmla="*/ 1474 w 4788"/>
                    <a:gd name="T27" fmla="*/ 4172 h 4799"/>
                    <a:gd name="T28" fmla="*/ 2125 w 4788"/>
                    <a:gd name="T29" fmla="*/ 3520 h 4799"/>
                    <a:gd name="T30" fmla="*/ 1281 w 4788"/>
                    <a:gd name="T31" fmla="*/ 3979 h 4799"/>
                    <a:gd name="T32" fmla="*/ 3566 w 4788"/>
                    <a:gd name="T33" fmla="*/ 2201 h 4799"/>
                    <a:gd name="T34" fmla="*/ 4143 w 4788"/>
                    <a:gd name="T35" fmla="*/ 2660 h 4799"/>
                    <a:gd name="T36" fmla="*/ 3566 w 4788"/>
                    <a:gd name="T37" fmla="*/ 2201 h 4799"/>
                    <a:gd name="T38" fmla="*/ 4084 w 4788"/>
                    <a:gd name="T39" fmla="*/ 2853 h 4799"/>
                    <a:gd name="T40" fmla="*/ 3626 w 4788"/>
                    <a:gd name="T41" fmla="*/ 2008 h 4799"/>
                    <a:gd name="T42" fmla="*/ 3626 w 4788"/>
                    <a:gd name="T43" fmla="*/ 2853 h 4799"/>
                    <a:gd name="T44" fmla="*/ 3008 w 4788"/>
                    <a:gd name="T45" fmla="*/ 2142 h 4799"/>
                    <a:gd name="T46" fmla="*/ 2550 w 4788"/>
                    <a:gd name="T47" fmla="*/ 2719 h 4799"/>
                    <a:gd name="T48" fmla="*/ 2550 w 4788"/>
                    <a:gd name="T49" fmla="*/ 2853 h 4799"/>
                    <a:gd name="T50" fmla="*/ 3201 w 4788"/>
                    <a:gd name="T51" fmla="*/ 2201 h 4799"/>
                    <a:gd name="T52" fmla="*/ 2357 w 4788"/>
                    <a:gd name="T53" fmla="*/ 2660 h 4799"/>
                    <a:gd name="T54" fmla="*/ 1414 w 4788"/>
                    <a:gd name="T55" fmla="*/ 2201 h 4799"/>
                    <a:gd name="T56" fmla="*/ 1992 w 4788"/>
                    <a:gd name="T57" fmla="*/ 2660 h 4799"/>
                    <a:gd name="T58" fmla="*/ 1414 w 4788"/>
                    <a:gd name="T59" fmla="*/ 2201 h 4799"/>
                    <a:gd name="T60" fmla="*/ 1932 w 4788"/>
                    <a:gd name="T61" fmla="*/ 2853 h 4799"/>
                    <a:gd name="T62" fmla="*/ 1474 w 4788"/>
                    <a:gd name="T63" fmla="*/ 2008 h 4799"/>
                    <a:gd name="T64" fmla="*/ 1474 w 4788"/>
                    <a:gd name="T65" fmla="*/ 2853 h 4799"/>
                    <a:gd name="T66" fmla="*/ 4084 w 4788"/>
                    <a:gd name="T67" fmla="*/ 802 h 4799"/>
                    <a:gd name="T68" fmla="*/ 3626 w 4788"/>
                    <a:gd name="T69" fmla="*/ 1379 h 4799"/>
                    <a:gd name="T70" fmla="*/ 3626 w 4788"/>
                    <a:gd name="T71" fmla="*/ 1513 h 4799"/>
                    <a:gd name="T72" fmla="*/ 4277 w 4788"/>
                    <a:gd name="T73" fmla="*/ 861 h 4799"/>
                    <a:gd name="T74" fmla="*/ 3433 w 4788"/>
                    <a:gd name="T75" fmla="*/ 1320 h 4799"/>
                    <a:gd name="T76" fmla="*/ 2490 w 4788"/>
                    <a:gd name="T77" fmla="*/ 861 h 4799"/>
                    <a:gd name="T78" fmla="*/ 3068 w 4788"/>
                    <a:gd name="T79" fmla="*/ 1320 h 4799"/>
                    <a:gd name="T80" fmla="*/ 2490 w 4788"/>
                    <a:gd name="T81" fmla="*/ 861 h 4799"/>
                    <a:gd name="T82" fmla="*/ 3008 w 4788"/>
                    <a:gd name="T83" fmla="*/ 1513 h 4799"/>
                    <a:gd name="T84" fmla="*/ 2550 w 4788"/>
                    <a:gd name="T85" fmla="*/ 668 h 4799"/>
                    <a:gd name="T86" fmla="*/ 2550 w 4788"/>
                    <a:gd name="T87" fmla="*/ 1513 h 4799"/>
                    <a:gd name="T88" fmla="*/ 1932 w 4788"/>
                    <a:gd name="T89" fmla="*/ 802 h 4799"/>
                    <a:gd name="T90" fmla="*/ 1474 w 4788"/>
                    <a:gd name="T91" fmla="*/ 1379 h 4799"/>
                    <a:gd name="T92" fmla="*/ 1474 w 4788"/>
                    <a:gd name="T93" fmla="*/ 1513 h 4799"/>
                    <a:gd name="T94" fmla="*/ 2125 w 4788"/>
                    <a:gd name="T95" fmla="*/ 861 h 4799"/>
                    <a:gd name="T96" fmla="*/ 1281 w 4788"/>
                    <a:gd name="T97" fmla="*/ 1320 h 4799"/>
                    <a:gd name="T98" fmla="*/ 135 w 4788"/>
                    <a:gd name="T99" fmla="*/ 4480 h 4799"/>
                    <a:gd name="T100" fmla="*/ 4641 w 4788"/>
                    <a:gd name="T101" fmla="*/ 341 h 4799"/>
                    <a:gd name="T102" fmla="*/ 247 w 4788"/>
                    <a:gd name="T103" fmla="*/ 4650 h 4799"/>
                    <a:gd name="T104" fmla="*/ 4469 w 4788"/>
                    <a:gd name="T105" fmla="*/ 0 h 4799"/>
                    <a:gd name="T106" fmla="*/ 0 w 4788"/>
                    <a:gd name="T107" fmla="*/ 341 h 4799"/>
                    <a:gd name="T108" fmla="*/ 4469 w 4788"/>
                    <a:gd name="T109" fmla="*/ 4799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88" h="4799">
                      <a:moveTo>
                        <a:pt x="3566" y="3520"/>
                      </a:moveTo>
                      <a:lnTo>
                        <a:pt x="3566" y="3520"/>
                      </a:lnTo>
                      <a:cubicBezTo>
                        <a:pt x="3566" y="3487"/>
                        <a:pt x="3593" y="3461"/>
                        <a:pt x="3626" y="3461"/>
                      </a:cubicBezTo>
                      <a:lnTo>
                        <a:pt x="4084" y="3461"/>
                      </a:lnTo>
                      <a:cubicBezTo>
                        <a:pt x="4117" y="3461"/>
                        <a:pt x="4143" y="3487"/>
                        <a:pt x="4143" y="3520"/>
                      </a:cubicBezTo>
                      <a:lnTo>
                        <a:pt x="4143" y="3979"/>
                      </a:lnTo>
                      <a:cubicBezTo>
                        <a:pt x="4143" y="4011"/>
                        <a:pt x="4117" y="4038"/>
                        <a:pt x="4084" y="4038"/>
                      </a:cubicBezTo>
                      <a:lnTo>
                        <a:pt x="3626" y="4038"/>
                      </a:lnTo>
                      <a:cubicBezTo>
                        <a:pt x="3593" y="4038"/>
                        <a:pt x="3566" y="4011"/>
                        <a:pt x="3566" y="3979"/>
                      </a:cubicBezTo>
                      <a:lnTo>
                        <a:pt x="3566" y="3520"/>
                      </a:lnTo>
                      <a:lnTo>
                        <a:pt x="3566" y="3520"/>
                      </a:lnTo>
                      <a:close/>
                      <a:moveTo>
                        <a:pt x="3626" y="4172"/>
                      </a:moveTo>
                      <a:lnTo>
                        <a:pt x="3626" y="4172"/>
                      </a:lnTo>
                      <a:lnTo>
                        <a:pt x="4084" y="4172"/>
                      </a:lnTo>
                      <a:cubicBezTo>
                        <a:pt x="4191" y="4172"/>
                        <a:pt x="4277" y="4085"/>
                        <a:pt x="4277" y="3979"/>
                      </a:cubicBezTo>
                      <a:lnTo>
                        <a:pt x="4277" y="3520"/>
                      </a:lnTo>
                      <a:cubicBezTo>
                        <a:pt x="4277" y="3413"/>
                        <a:pt x="4191" y="3327"/>
                        <a:pt x="4084" y="3327"/>
                      </a:cubicBezTo>
                      <a:lnTo>
                        <a:pt x="3626" y="3327"/>
                      </a:lnTo>
                      <a:cubicBezTo>
                        <a:pt x="3519" y="3327"/>
                        <a:pt x="3433" y="3413"/>
                        <a:pt x="3433" y="3520"/>
                      </a:cubicBezTo>
                      <a:lnTo>
                        <a:pt x="3433" y="3979"/>
                      </a:lnTo>
                      <a:cubicBezTo>
                        <a:pt x="3433" y="4085"/>
                        <a:pt x="3519" y="4172"/>
                        <a:pt x="3626" y="4172"/>
                      </a:cubicBezTo>
                      <a:lnTo>
                        <a:pt x="3626" y="4172"/>
                      </a:lnTo>
                      <a:close/>
                      <a:moveTo>
                        <a:pt x="2490" y="3520"/>
                      </a:moveTo>
                      <a:lnTo>
                        <a:pt x="2490" y="3520"/>
                      </a:lnTo>
                      <a:cubicBezTo>
                        <a:pt x="2490" y="3487"/>
                        <a:pt x="2517" y="3461"/>
                        <a:pt x="2550" y="3461"/>
                      </a:cubicBezTo>
                      <a:lnTo>
                        <a:pt x="3008" y="3461"/>
                      </a:lnTo>
                      <a:cubicBezTo>
                        <a:pt x="3041" y="3461"/>
                        <a:pt x="3068" y="3487"/>
                        <a:pt x="3068" y="3520"/>
                      </a:cubicBezTo>
                      <a:lnTo>
                        <a:pt x="3068" y="3979"/>
                      </a:lnTo>
                      <a:cubicBezTo>
                        <a:pt x="3068" y="4011"/>
                        <a:pt x="3041" y="4038"/>
                        <a:pt x="3008" y="4038"/>
                      </a:cubicBezTo>
                      <a:lnTo>
                        <a:pt x="2550" y="4038"/>
                      </a:lnTo>
                      <a:cubicBezTo>
                        <a:pt x="2517" y="4038"/>
                        <a:pt x="2490" y="4011"/>
                        <a:pt x="2490" y="3979"/>
                      </a:cubicBezTo>
                      <a:lnTo>
                        <a:pt x="2490" y="3520"/>
                      </a:lnTo>
                      <a:lnTo>
                        <a:pt x="2490" y="3520"/>
                      </a:lnTo>
                      <a:close/>
                      <a:moveTo>
                        <a:pt x="2550" y="4172"/>
                      </a:moveTo>
                      <a:lnTo>
                        <a:pt x="2550" y="4172"/>
                      </a:lnTo>
                      <a:lnTo>
                        <a:pt x="3008" y="4172"/>
                      </a:lnTo>
                      <a:cubicBezTo>
                        <a:pt x="3115" y="4172"/>
                        <a:pt x="3201" y="4085"/>
                        <a:pt x="3201" y="3979"/>
                      </a:cubicBezTo>
                      <a:lnTo>
                        <a:pt x="3201" y="3520"/>
                      </a:lnTo>
                      <a:cubicBezTo>
                        <a:pt x="3201" y="3413"/>
                        <a:pt x="3115" y="3327"/>
                        <a:pt x="3008" y="3327"/>
                      </a:cubicBezTo>
                      <a:lnTo>
                        <a:pt x="2550" y="3327"/>
                      </a:lnTo>
                      <a:cubicBezTo>
                        <a:pt x="2443" y="3327"/>
                        <a:pt x="2357" y="3413"/>
                        <a:pt x="2357" y="3520"/>
                      </a:cubicBezTo>
                      <a:lnTo>
                        <a:pt x="2357" y="3979"/>
                      </a:lnTo>
                      <a:cubicBezTo>
                        <a:pt x="2357" y="4085"/>
                        <a:pt x="2443" y="4172"/>
                        <a:pt x="2550" y="4172"/>
                      </a:cubicBezTo>
                      <a:lnTo>
                        <a:pt x="2550" y="4172"/>
                      </a:lnTo>
                      <a:close/>
                      <a:moveTo>
                        <a:pt x="1414" y="3520"/>
                      </a:moveTo>
                      <a:lnTo>
                        <a:pt x="1414" y="3520"/>
                      </a:lnTo>
                      <a:cubicBezTo>
                        <a:pt x="1414" y="3487"/>
                        <a:pt x="1441" y="3461"/>
                        <a:pt x="1474" y="3461"/>
                      </a:cubicBezTo>
                      <a:lnTo>
                        <a:pt x="1932" y="3461"/>
                      </a:lnTo>
                      <a:cubicBezTo>
                        <a:pt x="1965" y="3461"/>
                        <a:pt x="1992" y="3487"/>
                        <a:pt x="1992" y="3520"/>
                      </a:cubicBezTo>
                      <a:lnTo>
                        <a:pt x="1992" y="3979"/>
                      </a:lnTo>
                      <a:cubicBezTo>
                        <a:pt x="1992" y="4011"/>
                        <a:pt x="1965" y="4038"/>
                        <a:pt x="1932" y="4038"/>
                      </a:cubicBezTo>
                      <a:lnTo>
                        <a:pt x="1474" y="4038"/>
                      </a:lnTo>
                      <a:cubicBezTo>
                        <a:pt x="1441" y="4038"/>
                        <a:pt x="1414" y="4011"/>
                        <a:pt x="1414" y="3979"/>
                      </a:cubicBezTo>
                      <a:lnTo>
                        <a:pt x="1414" y="3520"/>
                      </a:lnTo>
                      <a:lnTo>
                        <a:pt x="1414" y="3520"/>
                      </a:lnTo>
                      <a:close/>
                      <a:moveTo>
                        <a:pt x="1474" y="4172"/>
                      </a:moveTo>
                      <a:lnTo>
                        <a:pt x="1474" y="4172"/>
                      </a:lnTo>
                      <a:lnTo>
                        <a:pt x="1932" y="4172"/>
                      </a:lnTo>
                      <a:cubicBezTo>
                        <a:pt x="2039" y="4172"/>
                        <a:pt x="2125" y="4085"/>
                        <a:pt x="2125" y="3979"/>
                      </a:cubicBezTo>
                      <a:lnTo>
                        <a:pt x="2125" y="3520"/>
                      </a:lnTo>
                      <a:cubicBezTo>
                        <a:pt x="2125" y="3413"/>
                        <a:pt x="2039" y="3327"/>
                        <a:pt x="1932" y="3327"/>
                      </a:cubicBezTo>
                      <a:lnTo>
                        <a:pt x="1474" y="3327"/>
                      </a:lnTo>
                      <a:cubicBezTo>
                        <a:pt x="1367" y="3327"/>
                        <a:pt x="1281" y="3413"/>
                        <a:pt x="1281" y="3520"/>
                      </a:cubicBezTo>
                      <a:lnTo>
                        <a:pt x="1281" y="3979"/>
                      </a:lnTo>
                      <a:cubicBezTo>
                        <a:pt x="1281" y="4085"/>
                        <a:pt x="1367" y="4172"/>
                        <a:pt x="1474" y="4172"/>
                      </a:cubicBezTo>
                      <a:lnTo>
                        <a:pt x="1474" y="4172"/>
                      </a:lnTo>
                      <a:close/>
                      <a:moveTo>
                        <a:pt x="3566" y="2201"/>
                      </a:moveTo>
                      <a:lnTo>
                        <a:pt x="3566" y="2201"/>
                      </a:lnTo>
                      <a:cubicBezTo>
                        <a:pt x="3566" y="2169"/>
                        <a:pt x="3593" y="2142"/>
                        <a:pt x="3626" y="2142"/>
                      </a:cubicBezTo>
                      <a:lnTo>
                        <a:pt x="4084" y="2142"/>
                      </a:lnTo>
                      <a:cubicBezTo>
                        <a:pt x="4117" y="2142"/>
                        <a:pt x="4143" y="2169"/>
                        <a:pt x="4143" y="2201"/>
                      </a:cubicBezTo>
                      <a:lnTo>
                        <a:pt x="4143" y="2660"/>
                      </a:lnTo>
                      <a:cubicBezTo>
                        <a:pt x="4143" y="2693"/>
                        <a:pt x="4117" y="2719"/>
                        <a:pt x="4084" y="2719"/>
                      </a:cubicBezTo>
                      <a:lnTo>
                        <a:pt x="3626" y="2719"/>
                      </a:lnTo>
                      <a:cubicBezTo>
                        <a:pt x="3593" y="2719"/>
                        <a:pt x="3566" y="2693"/>
                        <a:pt x="3566" y="2660"/>
                      </a:cubicBezTo>
                      <a:lnTo>
                        <a:pt x="3566" y="2201"/>
                      </a:lnTo>
                      <a:lnTo>
                        <a:pt x="3566" y="2201"/>
                      </a:lnTo>
                      <a:close/>
                      <a:moveTo>
                        <a:pt x="3626" y="2853"/>
                      </a:moveTo>
                      <a:lnTo>
                        <a:pt x="3626" y="2853"/>
                      </a:lnTo>
                      <a:lnTo>
                        <a:pt x="4084" y="2853"/>
                      </a:lnTo>
                      <a:cubicBezTo>
                        <a:pt x="4191" y="2853"/>
                        <a:pt x="4277" y="2767"/>
                        <a:pt x="4277" y="2660"/>
                      </a:cubicBezTo>
                      <a:lnTo>
                        <a:pt x="4277" y="2201"/>
                      </a:lnTo>
                      <a:cubicBezTo>
                        <a:pt x="4277" y="2095"/>
                        <a:pt x="4191" y="2008"/>
                        <a:pt x="4084" y="2008"/>
                      </a:cubicBezTo>
                      <a:lnTo>
                        <a:pt x="3626" y="2008"/>
                      </a:lnTo>
                      <a:cubicBezTo>
                        <a:pt x="3519" y="2008"/>
                        <a:pt x="3433" y="2095"/>
                        <a:pt x="3433" y="2201"/>
                      </a:cubicBezTo>
                      <a:lnTo>
                        <a:pt x="3433" y="2660"/>
                      </a:lnTo>
                      <a:cubicBezTo>
                        <a:pt x="3433" y="2767"/>
                        <a:pt x="3519" y="2853"/>
                        <a:pt x="3626" y="2853"/>
                      </a:cubicBezTo>
                      <a:lnTo>
                        <a:pt x="3626" y="2853"/>
                      </a:lnTo>
                      <a:close/>
                      <a:moveTo>
                        <a:pt x="2490" y="2201"/>
                      </a:moveTo>
                      <a:lnTo>
                        <a:pt x="2490" y="2201"/>
                      </a:lnTo>
                      <a:cubicBezTo>
                        <a:pt x="2490" y="2169"/>
                        <a:pt x="2517" y="2142"/>
                        <a:pt x="2550" y="2142"/>
                      </a:cubicBezTo>
                      <a:lnTo>
                        <a:pt x="3008" y="2142"/>
                      </a:lnTo>
                      <a:cubicBezTo>
                        <a:pt x="3041" y="2142"/>
                        <a:pt x="3068" y="2169"/>
                        <a:pt x="3068" y="2201"/>
                      </a:cubicBezTo>
                      <a:lnTo>
                        <a:pt x="3068" y="2660"/>
                      </a:lnTo>
                      <a:cubicBezTo>
                        <a:pt x="3068" y="2693"/>
                        <a:pt x="3041" y="2719"/>
                        <a:pt x="3008" y="2719"/>
                      </a:cubicBezTo>
                      <a:lnTo>
                        <a:pt x="2550" y="2719"/>
                      </a:lnTo>
                      <a:cubicBezTo>
                        <a:pt x="2517" y="2719"/>
                        <a:pt x="2490" y="2693"/>
                        <a:pt x="2490" y="2660"/>
                      </a:cubicBezTo>
                      <a:lnTo>
                        <a:pt x="2490" y="2201"/>
                      </a:lnTo>
                      <a:lnTo>
                        <a:pt x="2490" y="2201"/>
                      </a:lnTo>
                      <a:close/>
                      <a:moveTo>
                        <a:pt x="2550" y="2853"/>
                      </a:moveTo>
                      <a:lnTo>
                        <a:pt x="2550" y="2853"/>
                      </a:lnTo>
                      <a:lnTo>
                        <a:pt x="3008" y="2853"/>
                      </a:lnTo>
                      <a:cubicBezTo>
                        <a:pt x="3115" y="2853"/>
                        <a:pt x="3201" y="2767"/>
                        <a:pt x="3201" y="2660"/>
                      </a:cubicBezTo>
                      <a:lnTo>
                        <a:pt x="3201" y="2201"/>
                      </a:lnTo>
                      <a:cubicBezTo>
                        <a:pt x="3201" y="2095"/>
                        <a:pt x="3115" y="2008"/>
                        <a:pt x="3008" y="2008"/>
                      </a:cubicBezTo>
                      <a:lnTo>
                        <a:pt x="2550" y="2008"/>
                      </a:lnTo>
                      <a:cubicBezTo>
                        <a:pt x="2443" y="2008"/>
                        <a:pt x="2357" y="2095"/>
                        <a:pt x="2357" y="2201"/>
                      </a:cubicBezTo>
                      <a:lnTo>
                        <a:pt x="2357" y="2660"/>
                      </a:lnTo>
                      <a:cubicBezTo>
                        <a:pt x="2357" y="2767"/>
                        <a:pt x="2443" y="2853"/>
                        <a:pt x="2550" y="2853"/>
                      </a:cubicBezTo>
                      <a:lnTo>
                        <a:pt x="2550" y="2853"/>
                      </a:lnTo>
                      <a:close/>
                      <a:moveTo>
                        <a:pt x="1414" y="2201"/>
                      </a:moveTo>
                      <a:lnTo>
                        <a:pt x="1414" y="2201"/>
                      </a:lnTo>
                      <a:cubicBezTo>
                        <a:pt x="1414" y="2169"/>
                        <a:pt x="1441" y="2142"/>
                        <a:pt x="1474" y="2142"/>
                      </a:cubicBezTo>
                      <a:lnTo>
                        <a:pt x="1932" y="2142"/>
                      </a:lnTo>
                      <a:cubicBezTo>
                        <a:pt x="1965" y="2142"/>
                        <a:pt x="1992" y="2169"/>
                        <a:pt x="1992" y="2201"/>
                      </a:cubicBezTo>
                      <a:lnTo>
                        <a:pt x="1992" y="2660"/>
                      </a:lnTo>
                      <a:cubicBezTo>
                        <a:pt x="1992" y="2693"/>
                        <a:pt x="1965" y="2719"/>
                        <a:pt x="1932" y="2719"/>
                      </a:cubicBezTo>
                      <a:lnTo>
                        <a:pt x="1474" y="2719"/>
                      </a:lnTo>
                      <a:cubicBezTo>
                        <a:pt x="1441" y="2719"/>
                        <a:pt x="1414" y="2693"/>
                        <a:pt x="1414" y="2660"/>
                      </a:cubicBezTo>
                      <a:lnTo>
                        <a:pt x="1414" y="2201"/>
                      </a:lnTo>
                      <a:lnTo>
                        <a:pt x="1414" y="2201"/>
                      </a:lnTo>
                      <a:close/>
                      <a:moveTo>
                        <a:pt x="1474" y="2853"/>
                      </a:moveTo>
                      <a:lnTo>
                        <a:pt x="1474" y="2853"/>
                      </a:lnTo>
                      <a:lnTo>
                        <a:pt x="1932" y="2853"/>
                      </a:lnTo>
                      <a:cubicBezTo>
                        <a:pt x="2039" y="2853"/>
                        <a:pt x="2125" y="2767"/>
                        <a:pt x="2125" y="2660"/>
                      </a:cubicBezTo>
                      <a:lnTo>
                        <a:pt x="2125" y="2201"/>
                      </a:lnTo>
                      <a:cubicBezTo>
                        <a:pt x="2125" y="2095"/>
                        <a:pt x="2039" y="2008"/>
                        <a:pt x="1932" y="2008"/>
                      </a:cubicBezTo>
                      <a:lnTo>
                        <a:pt x="1474" y="2008"/>
                      </a:lnTo>
                      <a:cubicBezTo>
                        <a:pt x="1367" y="2008"/>
                        <a:pt x="1281" y="2095"/>
                        <a:pt x="1281" y="2201"/>
                      </a:cubicBezTo>
                      <a:lnTo>
                        <a:pt x="1281" y="2660"/>
                      </a:lnTo>
                      <a:cubicBezTo>
                        <a:pt x="1281" y="2767"/>
                        <a:pt x="1367" y="2853"/>
                        <a:pt x="1474" y="2853"/>
                      </a:cubicBezTo>
                      <a:lnTo>
                        <a:pt x="1474" y="2853"/>
                      </a:lnTo>
                      <a:close/>
                      <a:moveTo>
                        <a:pt x="3566" y="861"/>
                      </a:moveTo>
                      <a:lnTo>
                        <a:pt x="3566" y="861"/>
                      </a:lnTo>
                      <a:cubicBezTo>
                        <a:pt x="3566" y="828"/>
                        <a:pt x="3593" y="802"/>
                        <a:pt x="3626" y="802"/>
                      </a:cubicBezTo>
                      <a:lnTo>
                        <a:pt x="4084" y="802"/>
                      </a:lnTo>
                      <a:cubicBezTo>
                        <a:pt x="4117" y="802"/>
                        <a:pt x="4143" y="828"/>
                        <a:pt x="4143" y="861"/>
                      </a:cubicBezTo>
                      <a:lnTo>
                        <a:pt x="4143" y="1320"/>
                      </a:lnTo>
                      <a:cubicBezTo>
                        <a:pt x="4143" y="1352"/>
                        <a:pt x="4117" y="1379"/>
                        <a:pt x="4084" y="1379"/>
                      </a:cubicBezTo>
                      <a:lnTo>
                        <a:pt x="3626" y="1379"/>
                      </a:lnTo>
                      <a:cubicBezTo>
                        <a:pt x="3593" y="1379"/>
                        <a:pt x="3566" y="1352"/>
                        <a:pt x="3566" y="1320"/>
                      </a:cubicBezTo>
                      <a:lnTo>
                        <a:pt x="3566" y="861"/>
                      </a:lnTo>
                      <a:lnTo>
                        <a:pt x="3566" y="861"/>
                      </a:lnTo>
                      <a:close/>
                      <a:moveTo>
                        <a:pt x="3626" y="1513"/>
                      </a:moveTo>
                      <a:lnTo>
                        <a:pt x="3626" y="1513"/>
                      </a:lnTo>
                      <a:lnTo>
                        <a:pt x="4084" y="1513"/>
                      </a:lnTo>
                      <a:cubicBezTo>
                        <a:pt x="4191" y="1513"/>
                        <a:pt x="4277" y="1426"/>
                        <a:pt x="4277" y="1320"/>
                      </a:cubicBezTo>
                      <a:lnTo>
                        <a:pt x="4277" y="861"/>
                      </a:lnTo>
                      <a:cubicBezTo>
                        <a:pt x="4277" y="754"/>
                        <a:pt x="4191" y="668"/>
                        <a:pt x="4084" y="668"/>
                      </a:cubicBezTo>
                      <a:lnTo>
                        <a:pt x="3626" y="668"/>
                      </a:lnTo>
                      <a:cubicBezTo>
                        <a:pt x="3519" y="668"/>
                        <a:pt x="3433" y="754"/>
                        <a:pt x="3433" y="861"/>
                      </a:cubicBezTo>
                      <a:lnTo>
                        <a:pt x="3433" y="1320"/>
                      </a:lnTo>
                      <a:cubicBezTo>
                        <a:pt x="3433" y="1426"/>
                        <a:pt x="3519" y="1513"/>
                        <a:pt x="3626" y="1513"/>
                      </a:cubicBezTo>
                      <a:lnTo>
                        <a:pt x="3626" y="1513"/>
                      </a:lnTo>
                      <a:close/>
                      <a:moveTo>
                        <a:pt x="2490" y="861"/>
                      </a:moveTo>
                      <a:lnTo>
                        <a:pt x="2490" y="861"/>
                      </a:lnTo>
                      <a:cubicBezTo>
                        <a:pt x="2490" y="828"/>
                        <a:pt x="2517" y="802"/>
                        <a:pt x="2550" y="802"/>
                      </a:cubicBezTo>
                      <a:lnTo>
                        <a:pt x="3008" y="802"/>
                      </a:lnTo>
                      <a:cubicBezTo>
                        <a:pt x="3041" y="802"/>
                        <a:pt x="3068" y="828"/>
                        <a:pt x="3068" y="861"/>
                      </a:cubicBezTo>
                      <a:lnTo>
                        <a:pt x="3068" y="1320"/>
                      </a:lnTo>
                      <a:cubicBezTo>
                        <a:pt x="3068" y="1352"/>
                        <a:pt x="3041" y="1379"/>
                        <a:pt x="3008" y="1379"/>
                      </a:cubicBezTo>
                      <a:lnTo>
                        <a:pt x="2550" y="1379"/>
                      </a:lnTo>
                      <a:cubicBezTo>
                        <a:pt x="2517" y="1379"/>
                        <a:pt x="2490" y="1352"/>
                        <a:pt x="2490" y="1320"/>
                      </a:cubicBezTo>
                      <a:lnTo>
                        <a:pt x="2490" y="861"/>
                      </a:lnTo>
                      <a:lnTo>
                        <a:pt x="2490" y="861"/>
                      </a:lnTo>
                      <a:close/>
                      <a:moveTo>
                        <a:pt x="2550" y="1513"/>
                      </a:moveTo>
                      <a:lnTo>
                        <a:pt x="2550" y="1513"/>
                      </a:lnTo>
                      <a:lnTo>
                        <a:pt x="3008" y="1513"/>
                      </a:lnTo>
                      <a:cubicBezTo>
                        <a:pt x="3115" y="1513"/>
                        <a:pt x="3201" y="1426"/>
                        <a:pt x="3201" y="1320"/>
                      </a:cubicBezTo>
                      <a:lnTo>
                        <a:pt x="3201" y="861"/>
                      </a:lnTo>
                      <a:cubicBezTo>
                        <a:pt x="3201" y="754"/>
                        <a:pt x="3115" y="668"/>
                        <a:pt x="3008" y="668"/>
                      </a:cubicBezTo>
                      <a:lnTo>
                        <a:pt x="2550" y="668"/>
                      </a:lnTo>
                      <a:cubicBezTo>
                        <a:pt x="2443" y="668"/>
                        <a:pt x="2357" y="754"/>
                        <a:pt x="2357" y="861"/>
                      </a:cubicBezTo>
                      <a:lnTo>
                        <a:pt x="2357" y="1320"/>
                      </a:lnTo>
                      <a:cubicBezTo>
                        <a:pt x="2357" y="1426"/>
                        <a:pt x="2443" y="1513"/>
                        <a:pt x="2550" y="1513"/>
                      </a:cubicBezTo>
                      <a:lnTo>
                        <a:pt x="2550" y="1513"/>
                      </a:lnTo>
                      <a:close/>
                      <a:moveTo>
                        <a:pt x="1414" y="861"/>
                      </a:moveTo>
                      <a:lnTo>
                        <a:pt x="1414" y="861"/>
                      </a:lnTo>
                      <a:cubicBezTo>
                        <a:pt x="1414" y="828"/>
                        <a:pt x="1441" y="802"/>
                        <a:pt x="1474" y="802"/>
                      </a:cubicBezTo>
                      <a:lnTo>
                        <a:pt x="1932" y="802"/>
                      </a:lnTo>
                      <a:cubicBezTo>
                        <a:pt x="1965" y="802"/>
                        <a:pt x="1992" y="828"/>
                        <a:pt x="1992" y="861"/>
                      </a:cubicBezTo>
                      <a:lnTo>
                        <a:pt x="1992" y="1320"/>
                      </a:lnTo>
                      <a:cubicBezTo>
                        <a:pt x="1992" y="1352"/>
                        <a:pt x="1965" y="1379"/>
                        <a:pt x="1932" y="1379"/>
                      </a:cubicBezTo>
                      <a:lnTo>
                        <a:pt x="1474" y="1379"/>
                      </a:lnTo>
                      <a:cubicBezTo>
                        <a:pt x="1441" y="1379"/>
                        <a:pt x="1414" y="1352"/>
                        <a:pt x="1414" y="1320"/>
                      </a:cubicBezTo>
                      <a:lnTo>
                        <a:pt x="1414" y="861"/>
                      </a:lnTo>
                      <a:lnTo>
                        <a:pt x="1414" y="861"/>
                      </a:lnTo>
                      <a:close/>
                      <a:moveTo>
                        <a:pt x="1474" y="1513"/>
                      </a:moveTo>
                      <a:lnTo>
                        <a:pt x="1474" y="1513"/>
                      </a:lnTo>
                      <a:lnTo>
                        <a:pt x="1932" y="1513"/>
                      </a:lnTo>
                      <a:cubicBezTo>
                        <a:pt x="2039" y="1513"/>
                        <a:pt x="2125" y="1426"/>
                        <a:pt x="2125" y="1320"/>
                      </a:cubicBezTo>
                      <a:lnTo>
                        <a:pt x="2125" y="861"/>
                      </a:lnTo>
                      <a:cubicBezTo>
                        <a:pt x="2125" y="754"/>
                        <a:pt x="2039" y="668"/>
                        <a:pt x="1932" y="668"/>
                      </a:cubicBezTo>
                      <a:lnTo>
                        <a:pt x="1474" y="668"/>
                      </a:lnTo>
                      <a:cubicBezTo>
                        <a:pt x="1367" y="668"/>
                        <a:pt x="1281" y="754"/>
                        <a:pt x="1281" y="861"/>
                      </a:cubicBezTo>
                      <a:lnTo>
                        <a:pt x="1281" y="1320"/>
                      </a:lnTo>
                      <a:cubicBezTo>
                        <a:pt x="1281" y="1426"/>
                        <a:pt x="1367" y="1513"/>
                        <a:pt x="1474" y="1513"/>
                      </a:cubicBezTo>
                      <a:lnTo>
                        <a:pt x="1474" y="1513"/>
                      </a:lnTo>
                      <a:close/>
                      <a:moveTo>
                        <a:pt x="135" y="4480"/>
                      </a:moveTo>
                      <a:lnTo>
                        <a:pt x="135" y="4480"/>
                      </a:lnTo>
                      <a:lnTo>
                        <a:pt x="135" y="329"/>
                      </a:lnTo>
                      <a:cubicBezTo>
                        <a:pt x="141" y="233"/>
                        <a:pt x="221" y="156"/>
                        <a:pt x="318" y="156"/>
                      </a:cubicBezTo>
                      <a:lnTo>
                        <a:pt x="4456" y="156"/>
                      </a:lnTo>
                      <a:cubicBezTo>
                        <a:pt x="4558" y="156"/>
                        <a:pt x="4641" y="239"/>
                        <a:pt x="4641" y="341"/>
                      </a:cubicBezTo>
                      <a:lnTo>
                        <a:pt x="4641" y="4479"/>
                      </a:lnTo>
                      <a:cubicBezTo>
                        <a:pt x="4641" y="4581"/>
                        <a:pt x="4558" y="4664"/>
                        <a:pt x="4456" y="4664"/>
                      </a:cubicBezTo>
                      <a:lnTo>
                        <a:pt x="318" y="4664"/>
                      </a:lnTo>
                      <a:cubicBezTo>
                        <a:pt x="293" y="4664"/>
                        <a:pt x="269" y="4659"/>
                        <a:pt x="247" y="4650"/>
                      </a:cubicBezTo>
                      <a:cubicBezTo>
                        <a:pt x="181" y="4621"/>
                        <a:pt x="135" y="4556"/>
                        <a:pt x="135" y="4480"/>
                      </a:cubicBezTo>
                      <a:lnTo>
                        <a:pt x="135" y="4480"/>
                      </a:lnTo>
                      <a:close/>
                      <a:moveTo>
                        <a:pt x="4469" y="0"/>
                      </a:moveTo>
                      <a:lnTo>
                        <a:pt x="4469" y="0"/>
                      </a:lnTo>
                      <a:lnTo>
                        <a:pt x="320" y="0"/>
                      </a:lnTo>
                      <a:cubicBezTo>
                        <a:pt x="144" y="0"/>
                        <a:pt x="1" y="142"/>
                        <a:pt x="1" y="317"/>
                      </a:cubicBezTo>
                      <a:lnTo>
                        <a:pt x="1" y="329"/>
                      </a:lnTo>
                      <a:cubicBezTo>
                        <a:pt x="1" y="333"/>
                        <a:pt x="0" y="337"/>
                        <a:pt x="0" y="341"/>
                      </a:cubicBezTo>
                      <a:lnTo>
                        <a:pt x="0" y="4479"/>
                      </a:lnTo>
                      <a:cubicBezTo>
                        <a:pt x="0" y="4611"/>
                        <a:pt x="80" y="4725"/>
                        <a:pt x="195" y="4773"/>
                      </a:cubicBezTo>
                      <a:cubicBezTo>
                        <a:pt x="233" y="4789"/>
                        <a:pt x="275" y="4799"/>
                        <a:pt x="320" y="4799"/>
                      </a:cubicBezTo>
                      <a:lnTo>
                        <a:pt x="4469" y="4799"/>
                      </a:lnTo>
                      <a:cubicBezTo>
                        <a:pt x="4645" y="4799"/>
                        <a:pt x="4788" y="4655"/>
                        <a:pt x="4788" y="4480"/>
                      </a:cubicBezTo>
                      <a:lnTo>
                        <a:pt x="4788" y="317"/>
                      </a:lnTo>
                      <a:cubicBezTo>
                        <a:pt x="4788" y="142"/>
                        <a:pt x="4645" y="0"/>
                        <a:pt x="4469"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C5BEABAF-A714-6380-458C-B3FC15657D82}"/>
                    </a:ext>
                  </a:extLst>
                </p:cNvPr>
                <p:cNvGrpSpPr>
                  <a:grpSpLocks noChangeAspect="1"/>
                </p:cNvGrpSpPr>
                <p:nvPr/>
              </p:nvGrpSpPr>
              <p:grpSpPr>
                <a:xfrm>
                  <a:off x="5182817" y="8809152"/>
                  <a:ext cx="718412" cy="709066"/>
                  <a:chOff x="5684840" y="2647950"/>
                  <a:chExt cx="1709738" cy="1687513"/>
                </a:xfrm>
                <a:solidFill>
                  <a:schemeClr val="accent5"/>
                </a:solidFill>
              </p:grpSpPr>
              <p:sp>
                <p:nvSpPr>
                  <p:cNvPr id="20" name="Freeform 16">
                    <a:extLst>
                      <a:ext uri="{FF2B5EF4-FFF2-40B4-BE49-F238E27FC236}">
                        <a16:creationId xmlns:a16="http://schemas.microsoft.com/office/drawing/2014/main" id="{9A925C6D-31C2-AF8B-26CF-9A9D5157EB41}"/>
                      </a:ext>
                    </a:extLst>
                  </p:cNvPr>
                  <p:cNvSpPr>
                    <a:spLocks/>
                  </p:cNvSpPr>
                  <p:nvPr/>
                </p:nvSpPr>
                <p:spPr bwMode="auto">
                  <a:xfrm>
                    <a:off x="6586540" y="3268663"/>
                    <a:ext cx="31750" cy="30163"/>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19"/>
                          <a:pt x="0" y="43"/>
                        </a:cubicBezTo>
                        <a:cubicBezTo>
                          <a:pt x="0" y="67"/>
                          <a:pt x="19" y="86"/>
                          <a:pt x="43" y="86"/>
                        </a:cubicBezTo>
                        <a:cubicBezTo>
                          <a:pt x="67" y="86"/>
                          <a:pt x="86" y="67"/>
                          <a:pt x="86" y="43"/>
                        </a:cubicBezTo>
                        <a:cubicBezTo>
                          <a:pt x="86" y="19"/>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A404778A-7489-8B24-CC9C-712B23277479}"/>
                      </a:ext>
                    </a:extLst>
                  </p:cNvPr>
                  <p:cNvSpPr>
                    <a:spLocks noEditPoints="1"/>
                  </p:cNvSpPr>
                  <p:nvPr/>
                </p:nvSpPr>
                <p:spPr bwMode="auto">
                  <a:xfrm>
                    <a:off x="6230940" y="3025775"/>
                    <a:ext cx="611188" cy="814388"/>
                  </a:xfrm>
                  <a:custGeom>
                    <a:avLst/>
                    <a:gdLst>
                      <a:gd name="T0" fmla="*/ 469 w 1685"/>
                      <a:gd name="T1" fmla="*/ 1458 h 2251"/>
                      <a:gd name="T2" fmla="*/ 552 w 1685"/>
                      <a:gd name="T3" fmla="*/ 1446 h 2251"/>
                      <a:gd name="T4" fmla="*/ 781 w 1685"/>
                      <a:gd name="T5" fmla="*/ 2171 h 2251"/>
                      <a:gd name="T6" fmla="*/ 97 w 1685"/>
                      <a:gd name="T7" fmla="*/ 1977 h 2251"/>
                      <a:gd name="T8" fmla="*/ 469 w 1685"/>
                      <a:gd name="T9" fmla="*/ 1458 h 2251"/>
                      <a:gd name="T10" fmla="*/ 347 w 1685"/>
                      <a:gd name="T11" fmla="*/ 417 h 2251"/>
                      <a:gd name="T12" fmla="*/ 1002 w 1685"/>
                      <a:gd name="T13" fmla="*/ 164 h 2251"/>
                      <a:gd name="T14" fmla="*/ 1216 w 1685"/>
                      <a:gd name="T15" fmla="*/ 187 h 2251"/>
                      <a:gd name="T16" fmla="*/ 1218 w 1685"/>
                      <a:gd name="T17" fmla="*/ 1186 h 2251"/>
                      <a:gd name="T18" fmla="*/ 1287 w 1685"/>
                      <a:gd name="T19" fmla="*/ 735 h 2251"/>
                      <a:gd name="T20" fmla="*/ 986 w 1685"/>
                      <a:gd name="T21" fmla="*/ 377 h 2251"/>
                      <a:gd name="T22" fmla="*/ 275 w 1685"/>
                      <a:gd name="T23" fmla="*/ 895 h 2251"/>
                      <a:gd name="T24" fmla="*/ 416 w 1685"/>
                      <a:gd name="T25" fmla="*/ 952 h 2251"/>
                      <a:gd name="T26" fmla="*/ 400 w 1685"/>
                      <a:gd name="T27" fmla="*/ 1314 h 2251"/>
                      <a:gd name="T28" fmla="*/ 1605 w 1685"/>
                      <a:gd name="T29" fmla="*/ 1816 h 2251"/>
                      <a:gd name="T30" fmla="*/ 1605 w 1685"/>
                      <a:gd name="T31" fmla="*/ 1977 h 2251"/>
                      <a:gd name="T32" fmla="*/ 861 w 1685"/>
                      <a:gd name="T33" fmla="*/ 2171 h 2251"/>
                      <a:gd name="T34" fmla="*/ 1153 w 1685"/>
                      <a:gd name="T35" fmla="*/ 1446 h 2251"/>
                      <a:gd name="T36" fmla="*/ 1232 w 1685"/>
                      <a:gd name="T37" fmla="*/ 1458 h 2251"/>
                      <a:gd name="T38" fmla="*/ 646 w 1685"/>
                      <a:gd name="T39" fmla="*/ 1341 h 2251"/>
                      <a:gd name="T40" fmla="*/ 841 w 1685"/>
                      <a:gd name="T41" fmla="*/ 1425 h 2251"/>
                      <a:gd name="T42" fmla="*/ 1097 w 1685"/>
                      <a:gd name="T43" fmla="*/ 1362 h 2251"/>
                      <a:gd name="T44" fmla="*/ 1089 w 1685"/>
                      <a:gd name="T45" fmla="*/ 1391 h 2251"/>
                      <a:gd name="T46" fmla="*/ 617 w 1685"/>
                      <a:gd name="T47" fmla="*/ 1393 h 2251"/>
                      <a:gd name="T48" fmla="*/ 646 w 1685"/>
                      <a:gd name="T49" fmla="*/ 1341 h 2251"/>
                      <a:gd name="T50" fmla="*/ 1004 w 1685"/>
                      <a:gd name="T51" fmla="*/ 1278 h 2251"/>
                      <a:gd name="T52" fmla="*/ 902 w 1685"/>
                      <a:gd name="T53" fmla="*/ 1345 h 2251"/>
                      <a:gd name="T54" fmla="*/ 683 w 1685"/>
                      <a:gd name="T55" fmla="*/ 1269 h 2251"/>
                      <a:gd name="T56" fmla="*/ 670 w 1685"/>
                      <a:gd name="T57" fmla="*/ 1256 h 2251"/>
                      <a:gd name="T58" fmla="*/ 497 w 1685"/>
                      <a:gd name="T59" fmla="*/ 928 h 2251"/>
                      <a:gd name="T60" fmla="*/ 1208 w 1685"/>
                      <a:gd name="T61" fmla="*/ 749 h 2251"/>
                      <a:gd name="T62" fmla="*/ 17 w 1685"/>
                      <a:gd name="T63" fmla="*/ 1816 h 2251"/>
                      <a:gd name="T64" fmla="*/ 17 w 1685"/>
                      <a:gd name="T65" fmla="*/ 1977 h 2251"/>
                      <a:gd name="T66" fmla="*/ 818 w 1685"/>
                      <a:gd name="T67" fmla="*/ 2251 h 2251"/>
                      <a:gd name="T68" fmla="*/ 823 w 1685"/>
                      <a:gd name="T69" fmla="*/ 2251 h 2251"/>
                      <a:gd name="T70" fmla="*/ 1685 w 1685"/>
                      <a:gd name="T71" fmla="*/ 1977 h 2251"/>
                      <a:gd name="T72" fmla="*/ 1258 w 1685"/>
                      <a:gd name="T73" fmla="*/ 1382 h 2251"/>
                      <a:gd name="T74" fmla="*/ 1170 w 1685"/>
                      <a:gd name="T75" fmla="*/ 1338 h 2251"/>
                      <a:gd name="T76" fmla="*/ 1256 w 1685"/>
                      <a:gd name="T77" fmla="*/ 1256 h 2251"/>
                      <a:gd name="T78" fmla="*/ 1264 w 1685"/>
                      <a:gd name="T79" fmla="*/ 123 h 2251"/>
                      <a:gd name="T80" fmla="*/ 633 w 1685"/>
                      <a:gd name="T81" fmla="*/ 54 h 2251"/>
                      <a:gd name="T82" fmla="*/ 340 w 1685"/>
                      <a:gd name="T83" fmla="*/ 1367 h 2251"/>
                      <a:gd name="T84" fmla="*/ 395 w 1685"/>
                      <a:gd name="T85" fmla="*/ 1399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5" h="2251">
                        <a:moveTo>
                          <a:pt x="469" y="1458"/>
                        </a:moveTo>
                        <a:lnTo>
                          <a:pt x="469" y="1458"/>
                        </a:lnTo>
                        <a:cubicBezTo>
                          <a:pt x="485" y="1452"/>
                          <a:pt x="509" y="1448"/>
                          <a:pt x="538" y="1447"/>
                        </a:cubicBezTo>
                        <a:cubicBezTo>
                          <a:pt x="543" y="1447"/>
                          <a:pt x="547" y="1446"/>
                          <a:pt x="552" y="1446"/>
                        </a:cubicBezTo>
                        <a:cubicBezTo>
                          <a:pt x="594" y="1542"/>
                          <a:pt x="680" y="1611"/>
                          <a:pt x="781" y="1634"/>
                        </a:cubicBezTo>
                        <a:lnTo>
                          <a:pt x="781" y="2171"/>
                        </a:lnTo>
                        <a:lnTo>
                          <a:pt x="291" y="2171"/>
                        </a:lnTo>
                        <a:cubicBezTo>
                          <a:pt x="184" y="2171"/>
                          <a:pt x="97" y="2084"/>
                          <a:pt x="97" y="1977"/>
                        </a:cubicBezTo>
                        <a:lnTo>
                          <a:pt x="97" y="1816"/>
                        </a:lnTo>
                        <a:cubicBezTo>
                          <a:pt x="98" y="1653"/>
                          <a:pt x="206" y="1549"/>
                          <a:pt x="469" y="1458"/>
                        </a:cubicBezTo>
                        <a:close/>
                        <a:moveTo>
                          <a:pt x="347" y="417"/>
                        </a:moveTo>
                        <a:lnTo>
                          <a:pt x="347" y="417"/>
                        </a:lnTo>
                        <a:cubicBezTo>
                          <a:pt x="427" y="265"/>
                          <a:pt x="531" y="168"/>
                          <a:pt x="655" y="131"/>
                        </a:cubicBezTo>
                        <a:cubicBezTo>
                          <a:pt x="835" y="76"/>
                          <a:pt x="1000" y="163"/>
                          <a:pt x="1002" y="164"/>
                        </a:cubicBezTo>
                        <a:cubicBezTo>
                          <a:pt x="1013" y="170"/>
                          <a:pt x="1027" y="170"/>
                          <a:pt x="1039" y="164"/>
                        </a:cubicBezTo>
                        <a:cubicBezTo>
                          <a:pt x="1099" y="134"/>
                          <a:pt x="1157" y="142"/>
                          <a:pt x="1216" y="187"/>
                        </a:cubicBezTo>
                        <a:cubicBezTo>
                          <a:pt x="1372" y="305"/>
                          <a:pt x="1490" y="668"/>
                          <a:pt x="1446" y="893"/>
                        </a:cubicBezTo>
                        <a:cubicBezTo>
                          <a:pt x="1422" y="1012"/>
                          <a:pt x="1345" y="1111"/>
                          <a:pt x="1218" y="1186"/>
                        </a:cubicBezTo>
                        <a:cubicBezTo>
                          <a:pt x="1194" y="1200"/>
                          <a:pt x="1170" y="1211"/>
                          <a:pt x="1148" y="1221"/>
                        </a:cubicBezTo>
                        <a:cubicBezTo>
                          <a:pt x="1266" y="1052"/>
                          <a:pt x="1312" y="888"/>
                          <a:pt x="1287" y="735"/>
                        </a:cubicBezTo>
                        <a:cubicBezTo>
                          <a:pt x="1248" y="495"/>
                          <a:pt x="1047" y="372"/>
                          <a:pt x="1038" y="367"/>
                        </a:cubicBezTo>
                        <a:cubicBezTo>
                          <a:pt x="1021" y="356"/>
                          <a:pt x="998" y="361"/>
                          <a:pt x="986" y="377"/>
                        </a:cubicBezTo>
                        <a:cubicBezTo>
                          <a:pt x="563" y="943"/>
                          <a:pt x="332" y="875"/>
                          <a:pt x="326" y="873"/>
                        </a:cubicBezTo>
                        <a:cubicBezTo>
                          <a:pt x="306" y="865"/>
                          <a:pt x="283" y="875"/>
                          <a:pt x="275" y="895"/>
                        </a:cubicBezTo>
                        <a:cubicBezTo>
                          <a:pt x="267" y="915"/>
                          <a:pt x="276" y="938"/>
                          <a:pt x="297" y="947"/>
                        </a:cubicBezTo>
                        <a:cubicBezTo>
                          <a:pt x="307" y="951"/>
                          <a:pt x="347" y="965"/>
                          <a:pt x="416" y="952"/>
                        </a:cubicBezTo>
                        <a:cubicBezTo>
                          <a:pt x="415" y="1105"/>
                          <a:pt x="528" y="1233"/>
                          <a:pt x="585" y="1288"/>
                        </a:cubicBezTo>
                        <a:cubicBezTo>
                          <a:pt x="498" y="1366"/>
                          <a:pt x="421" y="1327"/>
                          <a:pt x="400" y="1314"/>
                        </a:cubicBezTo>
                        <a:cubicBezTo>
                          <a:pt x="366" y="1265"/>
                          <a:pt x="109" y="869"/>
                          <a:pt x="347" y="417"/>
                        </a:cubicBezTo>
                        <a:close/>
                        <a:moveTo>
                          <a:pt x="1605" y="1816"/>
                        </a:moveTo>
                        <a:lnTo>
                          <a:pt x="1605" y="1816"/>
                        </a:lnTo>
                        <a:lnTo>
                          <a:pt x="1605" y="1977"/>
                        </a:lnTo>
                        <a:cubicBezTo>
                          <a:pt x="1605" y="2084"/>
                          <a:pt x="1517" y="2171"/>
                          <a:pt x="1410" y="2171"/>
                        </a:cubicBezTo>
                        <a:lnTo>
                          <a:pt x="861" y="2171"/>
                        </a:lnTo>
                        <a:lnTo>
                          <a:pt x="861" y="1641"/>
                        </a:lnTo>
                        <a:cubicBezTo>
                          <a:pt x="986" y="1637"/>
                          <a:pt x="1102" y="1559"/>
                          <a:pt x="1153" y="1446"/>
                        </a:cubicBezTo>
                        <a:cubicBezTo>
                          <a:pt x="1156" y="1446"/>
                          <a:pt x="1160" y="1447"/>
                          <a:pt x="1165" y="1447"/>
                        </a:cubicBezTo>
                        <a:cubicBezTo>
                          <a:pt x="1193" y="1448"/>
                          <a:pt x="1216" y="1452"/>
                          <a:pt x="1232" y="1458"/>
                        </a:cubicBezTo>
                        <a:cubicBezTo>
                          <a:pt x="1495" y="1549"/>
                          <a:pt x="1603" y="1653"/>
                          <a:pt x="1605" y="1816"/>
                        </a:cubicBezTo>
                        <a:close/>
                        <a:moveTo>
                          <a:pt x="646" y="1341"/>
                        </a:moveTo>
                        <a:lnTo>
                          <a:pt x="646" y="1341"/>
                        </a:lnTo>
                        <a:cubicBezTo>
                          <a:pt x="699" y="1383"/>
                          <a:pt x="767" y="1425"/>
                          <a:pt x="841" y="1425"/>
                        </a:cubicBezTo>
                        <a:lnTo>
                          <a:pt x="902" y="1425"/>
                        </a:lnTo>
                        <a:cubicBezTo>
                          <a:pt x="968" y="1425"/>
                          <a:pt x="1033" y="1404"/>
                          <a:pt x="1097" y="1362"/>
                        </a:cubicBezTo>
                        <a:cubicBezTo>
                          <a:pt x="1097" y="1363"/>
                          <a:pt x="1097" y="1363"/>
                          <a:pt x="1098" y="1364"/>
                        </a:cubicBezTo>
                        <a:lnTo>
                          <a:pt x="1089" y="1391"/>
                        </a:lnTo>
                        <a:cubicBezTo>
                          <a:pt x="1055" y="1491"/>
                          <a:pt x="957" y="1561"/>
                          <a:pt x="851" y="1562"/>
                        </a:cubicBezTo>
                        <a:cubicBezTo>
                          <a:pt x="745" y="1561"/>
                          <a:pt x="651" y="1493"/>
                          <a:pt x="617" y="1393"/>
                        </a:cubicBezTo>
                        <a:lnTo>
                          <a:pt x="610" y="1371"/>
                        </a:lnTo>
                        <a:cubicBezTo>
                          <a:pt x="622" y="1363"/>
                          <a:pt x="634" y="1353"/>
                          <a:pt x="646" y="1341"/>
                        </a:cubicBezTo>
                        <a:close/>
                        <a:moveTo>
                          <a:pt x="1004" y="1278"/>
                        </a:moveTo>
                        <a:lnTo>
                          <a:pt x="1004" y="1278"/>
                        </a:lnTo>
                        <a:cubicBezTo>
                          <a:pt x="993" y="1291"/>
                          <a:pt x="991" y="1309"/>
                          <a:pt x="1000" y="1324"/>
                        </a:cubicBezTo>
                        <a:cubicBezTo>
                          <a:pt x="967" y="1338"/>
                          <a:pt x="935" y="1345"/>
                          <a:pt x="902" y="1345"/>
                        </a:cubicBezTo>
                        <a:lnTo>
                          <a:pt x="841" y="1345"/>
                        </a:lnTo>
                        <a:cubicBezTo>
                          <a:pt x="786" y="1345"/>
                          <a:pt x="728" y="1305"/>
                          <a:pt x="683" y="1269"/>
                        </a:cubicBezTo>
                        <a:lnTo>
                          <a:pt x="671" y="1257"/>
                        </a:lnTo>
                        <a:cubicBezTo>
                          <a:pt x="671" y="1257"/>
                          <a:pt x="670" y="1257"/>
                          <a:pt x="670" y="1256"/>
                        </a:cubicBezTo>
                        <a:cubicBezTo>
                          <a:pt x="669" y="1256"/>
                          <a:pt x="669" y="1255"/>
                          <a:pt x="668" y="1255"/>
                        </a:cubicBezTo>
                        <a:cubicBezTo>
                          <a:pt x="666" y="1253"/>
                          <a:pt x="477" y="1100"/>
                          <a:pt x="497" y="928"/>
                        </a:cubicBezTo>
                        <a:cubicBezTo>
                          <a:pt x="621" y="879"/>
                          <a:pt x="798" y="754"/>
                          <a:pt x="1026" y="456"/>
                        </a:cubicBezTo>
                        <a:cubicBezTo>
                          <a:pt x="1078" y="497"/>
                          <a:pt x="1184" y="597"/>
                          <a:pt x="1208" y="749"/>
                        </a:cubicBezTo>
                        <a:cubicBezTo>
                          <a:pt x="1234" y="910"/>
                          <a:pt x="1166" y="1088"/>
                          <a:pt x="1004" y="1278"/>
                        </a:cubicBezTo>
                        <a:close/>
                        <a:moveTo>
                          <a:pt x="17" y="1816"/>
                        </a:moveTo>
                        <a:lnTo>
                          <a:pt x="17" y="1816"/>
                        </a:lnTo>
                        <a:lnTo>
                          <a:pt x="17" y="1977"/>
                        </a:lnTo>
                        <a:cubicBezTo>
                          <a:pt x="17" y="2128"/>
                          <a:pt x="140" y="2251"/>
                          <a:pt x="291" y="2251"/>
                        </a:cubicBezTo>
                        <a:lnTo>
                          <a:pt x="818" y="2251"/>
                        </a:lnTo>
                        <a:cubicBezTo>
                          <a:pt x="819" y="2251"/>
                          <a:pt x="820" y="2251"/>
                          <a:pt x="821" y="2251"/>
                        </a:cubicBezTo>
                        <a:cubicBezTo>
                          <a:pt x="822" y="2251"/>
                          <a:pt x="823" y="2251"/>
                          <a:pt x="823" y="2251"/>
                        </a:cubicBezTo>
                        <a:lnTo>
                          <a:pt x="1410" y="2251"/>
                        </a:lnTo>
                        <a:cubicBezTo>
                          <a:pt x="1561" y="2251"/>
                          <a:pt x="1685" y="2128"/>
                          <a:pt x="1685" y="1977"/>
                        </a:cubicBezTo>
                        <a:lnTo>
                          <a:pt x="1685" y="1815"/>
                        </a:lnTo>
                        <a:cubicBezTo>
                          <a:pt x="1682" y="1563"/>
                          <a:pt x="1468" y="1455"/>
                          <a:pt x="1258" y="1382"/>
                        </a:cubicBezTo>
                        <a:cubicBezTo>
                          <a:pt x="1246" y="1378"/>
                          <a:pt x="1231" y="1374"/>
                          <a:pt x="1215" y="1372"/>
                        </a:cubicBezTo>
                        <a:cubicBezTo>
                          <a:pt x="1196" y="1365"/>
                          <a:pt x="1175" y="1354"/>
                          <a:pt x="1170" y="1338"/>
                        </a:cubicBezTo>
                        <a:cubicBezTo>
                          <a:pt x="1166" y="1324"/>
                          <a:pt x="1172" y="1307"/>
                          <a:pt x="1178" y="1296"/>
                        </a:cubicBezTo>
                        <a:cubicBezTo>
                          <a:pt x="1203" y="1285"/>
                          <a:pt x="1229" y="1271"/>
                          <a:pt x="1256" y="1256"/>
                        </a:cubicBezTo>
                        <a:cubicBezTo>
                          <a:pt x="1403" y="1170"/>
                          <a:pt x="1496" y="1050"/>
                          <a:pt x="1524" y="908"/>
                        </a:cubicBezTo>
                        <a:cubicBezTo>
                          <a:pt x="1570" y="677"/>
                          <a:pt x="1464" y="275"/>
                          <a:pt x="1264" y="123"/>
                        </a:cubicBezTo>
                        <a:cubicBezTo>
                          <a:pt x="1186" y="64"/>
                          <a:pt x="1103" y="51"/>
                          <a:pt x="1021" y="84"/>
                        </a:cubicBezTo>
                        <a:cubicBezTo>
                          <a:pt x="968" y="60"/>
                          <a:pt x="809" y="0"/>
                          <a:pt x="633" y="54"/>
                        </a:cubicBezTo>
                        <a:cubicBezTo>
                          <a:pt x="487" y="98"/>
                          <a:pt x="367" y="207"/>
                          <a:pt x="277" y="380"/>
                        </a:cubicBezTo>
                        <a:cubicBezTo>
                          <a:pt x="0" y="905"/>
                          <a:pt x="336" y="1363"/>
                          <a:pt x="340" y="1367"/>
                        </a:cubicBezTo>
                        <a:cubicBezTo>
                          <a:pt x="342" y="1370"/>
                          <a:pt x="345" y="1373"/>
                          <a:pt x="348" y="1375"/>
                        </a:cubicBezTo>
                        <a:cubicBezTo>
                          <a:pt x="348" y="1376"/>
                          <a:pt x="366" y="1388"/>
                          <a:pt x="395" y="1399"/>
                        </a:cubicBezTo>
                        <a:cubicBezTo>
                          <a:pt x="202" y="1472"/>
                          <a:pt x="19" y="1582"/>
                          <a:pt x="17" y="18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562916A1-FC96-37A1-5EA9-198D7A0B4D4F}"/>
                      </a:ext>
                    </a:extLst>
                  </p:cNvPr>
                  <p:cNvSpPr>
                    <a:spLocks/>
                  </p:cNvSpPr>
                  <p:nvPr/>
                </p:nvSpPr>
                <p:spPr bwMode="auto">
                  <a:xfrm>
                    <a:off x="6557965" y="3635375"/>
                    <a:ext cx="30163" cy="31750"/>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20"/>
                          <a:pt x="0" y="43"/>
                        </a:cubicBezTo>
                        <a:cubicBezTo>
                          <a:pt x="0" y="67"/>
                          <a:pt x="19" y="86"/>
                          <a:pt x="43" y="86"/>
                        </a:cubicBezTo>
                        <a:cubicBezTo>
                          <a:pt x="67" y="86"/>
                          <a:pt x="86" y="67"/>
                          <a:pt x="86" y="43"/>
                        </a:cubicBezTo>
                        <a:cubicBezTo>
                          <a:pt x="86" y="20"/>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CA9EBFCE-E1F8-4D05-30ED-A8B7E9490ED5}"/>
                      </a:ext>
                    </a:extLst>
                  </p:cNvPr>
                  <p:cNvSpPr>
                    <a:spLocks/>
                  </p:cNvSpPr>
                  <p:nvPr/>
                </p:nvSpPr>
                <p:spPr bwMode="auto">
                  <a:xfrm>
                    <a:off x="6557965" y="3698875"/>
                    <a:ext cx="30163" cy="31750"/>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19"/>
                          <a:pt x="0" y="43"/>
                        </a:cubicBezTo>
                        <a:cubicBezTo>
                          <a:pt x="0" y="67"/>
                          <a:pt x="19" y="86"/>
                          <a:pt x="43" y="86"/>
                        </a:cubicBezTo>
                        <a:cubicBezTo>
                          <a:pt x="67" y="86"/>
                          <a:pt x="86" y="67"/>
                          <a:pt x="86" y="43"/>
                        </a:cubicBezTo>
                        <a:cubicBezTo>
                          <a:pt x="86" y="19"/>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a:extLst>
                      <a:ext uri="{FF2B5EF4-FFF2-40B4-BE49-F238E27FC236}">
                        <a16:creationId xmlns:a16="http://schemas.microsoft.com/office/drawing/2014/main" id="{CA4CF270-4208-4B14-13EA-2CE0FB392832}"/>
                      </a:ext>
                    </a:extLst>
                  </p:cNvPr>
                  <p:cNvSpPr>
                    <a:spLocks/>
                  </p:cNvSpPr>
                  <p:nvPr/>
                </p:nvSpPr>
                <p:spPr bwMode="auto">
                  <a:xfrm>
                    <a:off x="6557965" y="3762375"/>
                    <a:ext cx="30163" cy="31750"/>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19"/>
                          <a:pt x="0" y="43"/>
                        </a:cubicBezTo>
                        <a:cubicBezTo>
                          <a:pt x="0" y="66"/>
                          <a:pt x="19" y="86"/>
                          <a:pt x="43" y="86"/>
                        </a:cubicBezTo>
                        <a:cubicBezTo>
                          <a:pt x="67" y="86"/>
                          <a:pt x="86" y="66"/>
                          <a:pt x="86" y="43"/>
                        </a:cubicBezTo>
                        <a:cubicBezTo>
                          <a:pt x="86" y="19"/>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id="{5FA0C61F-9061-BAB8-731B-D1C39DD63587}"/>
                      </a:ext>
                    </a:extLst>
                  </p:cNvPr>
                  <p:cNvSpPr>
                    <a:spLocks/>
                  </p:cNvSpPr>
                  <p:nvPr/>
                </p:nvSpPr>
                <p:spPr bwMode="auto">
                  <a:xfrm>
                    <a:off x="5684840" y="2647950"/>
                    <a:ext cx="1709738" cy="1687513"/>
                  </a:xfrm>
                  <a:custGeom>
                    <a:avLst/>
                    <a:gdLst>
                      <a:gd name="T0" fmla="*/ 3813 w 4716"/>
                      <a:gd name="T1" fmla="*/ 1673 h 4664"/>
                      <a:gd name="T2" fmla="*/ 3813 w 4716"/>
                      <a:gd name="T3" fmla="*/ 1673 h 4664"/>
                      <a:gd name="T4" fmla="*/ 3761 w 4716"/>
                      <a:gd name="T5" fmla="*/ 1697 h 4664"/>
                      <a:gd name="T6" fmla="*/ 3785 w 4716"/>
                      <a:gd name="T7" fmla="*/ 1748 h 4664"/>
                      <a:gd name="T8" fmla="*/ 4636 w 4716"/>
                      <a:gd name="T9" fmla="*/ 2537 h 4664"/>
                      <a:gd name="T10" fmla="*/ 3980 w 4716"/>
                      <a:gd name="T11" fmla="*/ 3248 h 4664"/>
                      <a:gd name="T12" fmla="*/ 2358 w 4716"/>
                      <a:gd name="T13" fmla="*/ 3553 h 4664"/>
                      <a:gd name="T14" fmla="*/ 1460 w 4716"/>
                      <a:gd name="T15" fmla="*/ 3471 h 4664"/>
                      <a:gd name="T16" fmla="*/ 1316 w 4716"/>
                      <a:gd name="T17" fmla="*/ 2331 h 4664"/>
                      <a:gd name="T18" fmla="*/ 1629 w 4716"/>
                      <a:gd name="T19" fmla="*/ 727 h 4664"/>
                      <a:gd name="T20" fmla="*/ 2358 w 4716"/>
                      <a:gd name="T21" fmla="*/ 79 h 4664"/>
                      <a:gd name="T22" fmla="*/ 3086 w 4716"/>
                      <a:gd name="T23" fmla="*/ 727 h 4664"/>
                      <a:gd name="T24" fmla="*/ 3399 w 4716"/>
                      <a:gd name="T25" fmla="*/ 2331 h 4664"/>
                      <a:gd name="T26" fmla="*/ 3394 w 4716"/>
                      <a:gd name="T27" fmla="*/ 2553 h 4664"/>
                      <a:gd name="T28" fmla="*/ 3258 w 4716"/>
                      <a:gd name="T29" fmla="*/ 2396 h 4664"/>
                      <a:gd name="T30" fmla="*/ 3217 w 4716"/>
                      <a:gd name="T31" fmla="*/ 2432 h 4664"/>
                      <a:gd name="T32" fmla="*/ 3434 w 4716"/>
                      <a:gd name="T33" fmla="*/ 2682 h 4664"/>
                      <a:gd name="T34" fmla="*/ 3666 w 4716"/>
                      <a:gd name="T35" fmla="*/ 2447 h 4664"/>
                      <a:gd name="T36" fmla="*/ 3627 w 4716"/>
                      <a:gd name="T37" fmla="*/ 2408 h 4664"/>
                      <a:gd name="T38" fmla="*/ 3474 w 4716"/>
                      <a:gd name="T39" fmla="*/ 2563 h 4664"/>
                      <a:gd name="T40" fmla="*/ 3479 w 4716"/>
                      <a:gd name="T41" fmla="*/ 2331 h 4664"/>
                      <a:gd name="T42" fmla="*/ 3159 w 4716"/>
                      <a:gd name="T43" fmla="*/ 693 h 4664"/>
                      <a:gd name="T44" fmla="*/ 2358 w 4716"/>
                      <a:gd name="T45" fmla="*/ 0 h 4664"/>
                      <a:gd name="T46" fmla="*/ 1557 w 4716"/>
                      <a:gd name="T47" fmla="*/ 693 h 4664"/>
                      <a:gd name="T48" fmla="*/ 1236 w 4716"/>
                      <a:gd name="T49" fmla="*/ 2331 h 4664"/>
                      <a:gd name="T50" fmla="*/ 1372 w 4716"/>
                      <a:gd name="T51" fmla="*/ 3453 h 4664"/>
                      <a:gd name="T52" fmla="*/ 735 w 4716"/>
                      <a:gd name="T53" fmla="*/ 3248 h 4664"/>
                      <a:gd name="T54" fmla="*/ 79 w 4716"/>
                      <a:gd name="T55" fmla="*/ 2537 h 4664"/>
                      <a:gd name="T56" fmla="*/ 895 w 4716"/>
                      <a:gd name="T57" fmla="*/ 1761 h 4664"/>
                      <a:gd name="T58" fmla="*/ 799 w 4716"/>
                      <a:gd name="T59" fmla="*/ 1960 h 4664"/>
                      <a:gd name="T60" fmla="*/ 849 w 4716"/>
                      <a:gd name="T61" fmla="*/ 1983 h 4664"/>
                      <a:gd name="T62" fmla="*/ 992 w 4716"/>
                      <a:gd name="T63" fmla="*/ 1685 h 4664"/>
                      <a:gd name="T64" fmla="*/ 684 w 4716"/>
                      <a:gd name="T65" fmla="*/ 1565 h 4664"/>
                      <a:gd name="T66" fmla="*/ 664 w 4716"/>
                      <a:gd name="T67" fmla="*/ 1616 h 4664"/>
                      <a:gd name="T68" fmla="*/ 854 w 4716"/>
                      <a:gd name="T69" fmla="*/ 1691 h 4664"/>
                      <a:gd name="T70" fmla="*/ 0 w 4716"/>
                      <a:gd name="T71" fmla="*/ 2537 h 4664"/>
                      <a:gd name="T72" fmla="*/ 702 w 4716"/>
                      <a:gd name="T73" fmla="*/ 3320 h 4664"/>
                      <a:gd name="T74" fmla="*/ 1396 w 4716"/>
                      <a:gd name="T75" fmla="*/ 3540 h 4664"/>
                      <a:gd name="T76" fmla="*/ 1557 w 4716"/>
                      <a:gd name="T77" fmla="*/ 3969 h 4664"/>
                      <a:gd name="T78" fmla="*/ 2358 w 4716"/>
                      <a:gd name="T79" fmla="*/ 4664 h 4664"/>
                      <a:gd name="T80" fmla="*/ 3230 w 4716"/>
                      <a:gd name="T81" fmla="*/ 3802 h 4664"/>
                      <a:gd name="T82" fmla="*/ 3208 w 4716"/>
                      <a:gd name="T83" fmla="*/ 3750 h 4664"/>
                      <a:gd name="T84" fmla="*/ 3156 w 4716"/>
                      <a:gd name="T85" fmla="*/ 3773 h 4664"/>
                      <a:gd name="T86" fmla="*/ 2358 w 4716"/>
                      <a:gd name="T87" fmla="*/ 4584 h 4664"/>
                      <a:gd name="T88" fmla="*/ 1629 w 4716"/>
                      <a:gd name="T89" fmla="*/ 3935 h 4664"/>
                      <a:gd name="T90" fmla="*/ 1485 w 4716"/>
                      <a:gd name="T91" fmla="*/ 3557 h 4664"/>
                      <a:gd name="T92" fmla="*/ 2358 w 4716"/>
                      <a:gd name="T93" fmla="*/ 3633 h 4664"/>
                      <a:gd name="T94" fmla="*/ 4013 w 4716"/>
                      <a:gd name="T95" fmla="*/ 3320 h 4664"/>
                      <a:gd name="T96" fmla="*/ 4716 w 4716"/>
                      <a:gd name="T97" fmla="*/ 2537 h 4664"/>
                      <a:gd name="T98" fmla="*/ 3813 w 4716"/>
                      <a:gd name="T99" fmla="*/ 1673 h 4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16" h="4664">
                        <a:moveTo>
                          <a:pt x="3813" y="1673"/>
                        </a:moveTo>
                        <a:lnTo>
                          <a:pt x="3813" y="1673"/>
                        </a:lnTo>
                        <a:cubicBezTo>
                          <a:pt x="3792" y="1665"/>
                          <a:pt x="3769" y="1676"/>
                          <a:pt x="3761" y="1697"/>
                        </a:cubicBezTo>
                        <a:cubicBezTo>
                          <a:pt x="3754" y="1717"/>
                          <a:pt x="3765" y="1740"/>
                          <a:pt x="3785" y="1748"/>
                        </a:cubicBezTo>
                        <a:cubicBezTo>
                          <a:pt x="4326" y="1943"/>
                          <a:pt x="4636" y="2231"/>
                          <a:pt x="4636" y="2537"/>
                        </a:cubicBezTo>
                        <a:cubicBezTo>
                          <a:pt x="4636" y="2803"/>
                          <a:pt x="4403" y="3055"/>
                          <a:pt x="3980" y="3248"/>
                        </a:cubicBezTo>
                        <a:cubicBezTo>
                          <a:pt x="3547" y="3445"/>
                          <a:pt x="2971" y="3553"/>
                          <a:pt x="2358" y="3553"/>
                        </a:cubicBezTo>
                        <a:cubicBezTo>
                          <a:pt x="2044" y="3553"/>
                          <a:pt x="1740" y="3525"/>
                          <a:pt x="1460" y="3471"/>
                        </a:cubicBezTo>
                        <a:cubicBezTo>
                          <a:pt x="1366" y="3129"/>
                          <a:pt x="1316" y="2738"/>
                          <a:pt x="1316" y="2331"/>
                        </a:cubicBezTo>
                        <a:cubicBezTo>
                          <a:pt x="1316" y="1725"/>
                          <a:pt x="1427" y="1155"/>
                          <a:pt x="1629" y="727"/>
                        </a:cubicBezTo>
                        <a:cubicBezTo>
                          <a:pt x="1826" y="309"/>
                          <a:pt x="2085" y="79"/>
                          <a:pt x="2358" y="79"/>
                        </a:cubicBezTo>
                        <a:cubicBezTo>
                          <a:pt x="2630" y="79"/>
                          <a:pt x="2889" y="309"/>
                          <a:pt x="3086" y="727"/>
                        </a:cubicBezTo>
                        <a:cubicBezTo>
                          <a:pt x="3288" y="1155"/>
                          <a:pt x="3399" y="1725"/>
                          <a:pt x="3399" y="2331"/>
                        </a:cubicBezTo>
                        <a:cubicBezTo>
                          <a:pt x="3399" y="2405"/>
                          <a:pt x="3398" y="2479"/>
                          <a:pt x="3394" y="2553"/>
                        </a:cubicBezTo>
                        <a:lnTo>
                          <a:pt x="3258" y="2396"/>
                        </a:lnTo>
                        <a:lnTo>
                          <a:pt x="3217" y="2432"/>
                        </a:lnTo>
                        <a:lnTo>
                          <a:pt x="3434" y="2682"/>
                        </a:lnTo>
                        <a:lnTo>
                          <a:pt x="3666" y="2447"/>
                        </a:lnTo>
                        <a:lnTo>
                          <a:pt x="3627" y="2408"/>
                        </a:lnTo>
                        <a:lnTo>
                          <a:pt x="3474" y="2563"/>
                        </a:lnTo>
                        <a:cubicBezTo>
                          <a:pt x="3477" y="2486"/>
                          <a:pt x="3479" y="2408"/>
                          <a:pt x="3479" y="2331"/>
                        </a:cubicBezTo>
                        <a:cubicBezTo>
                          <a:pt x="3479" y="1713"/>
                          <a:pt x="3366" y="1131"/>
                          <a:pt x="3159" y="693"/>
                        </a:cubicBezTo>
                        <a:cubicBezTo>
                          <a:pt x="2947" y="245"/>
                          <a:pt x="2663" y="0"/>
                          <a:pt x="2358" y="0"/>
                        </a:cubicBezTo>
                        <a:cubicBezTo>
                          <a:pt x="2052" y="0"/>
                          <a:pt x="1768" y="245"/>
                          <a:pt x="1557" y="693"/>
                        </a:cubicBezTo>
                        <a:cubicBezTo>
                          <a:pt x="1350" y="1131"/>
                          <a:pt x="1236" y="1713"/>
                          <a:pt x="1236" y="2331"/>
                        </a:cubicBezTo>
                        <a:cubicBezTo>
                          <a:pt x="1236" y="2730"/>
                          <a:pt x="1283" y="3113"/>
                          <a:pt x="1372" y="3453"/>
                        </a:cubicBezTo>
                        <a:cubicBezTo>
                          <a:pt x="1139" y="3402"/>
                          <a:pt x="923" y="3333"/>
                          <a:pt x="735" y="3248"/>
                        </a:cubicBezTo>
                        <a:cubicBezTo>
                          <a:pt x="312" y="3055"/>
                          <a:pt x="79" y="2803"/>
                          <a:pt x="79" y="2537"/>
                        </a:cubicBezTo>
                        <a:cubicBezTo>
                          <a:pt x="79" y="2239"/>
                          <a:pt x="377" y="1956"/>
                          <a:pt x="895" y="1761"/>
                        </a:cubicBezTo>
                        <a:lnTo>
                          <a:pt x="799" y="1960"/>
                        </a:lnTo>
                        <a:lnTo>
                          <a:pt x="849" y="1983"/>
                        </a:lnTo>
                        <a:lnTo>
                          <a:pt x="992" y="1685"/>
                        </a:lnTo>
                        <a:lnTo>
                          <a:pt x="684" y="1565"/>
                        </a:lnTo>
                        <a:lnTo>
                          <a:pt x="664" y="1616"/>
                        </a:lnTo>
                        <a:lnTo>
                          <a:pt x="854" y="1691"/>
                        </a:lnTo>
                        <a:cubicBezTo>
                          <a:pt x="311" y="1898"/>
                          <a:pt x="0" y="2206"/>
                          <a:pt x="0" y="2537"/>
                        </a:cubicBezTo>
                        <a:cubicBezTo>
                          <a:pt x="0" y="2836"/>
                          <a:pt x="249" y="3114"/>
                          <a:pt x="702" y="3320"/>
                        </a:cubicBezTo>
                        <a:cubicBezTo>
                          <a:pt x="906" y="3413"/>
                          <a:pt x="1141" y="3487"/>
                          <a:pt x="1396" y="3540"/>
                        </a:cubicBezTo>
                        <a:cubicBezTo>
                          <a:pt x="1441" y="3694"/>
                          <a:pt x="1495" y="3838"/>
                          <a:pt x="1557" y="3969"/>
                        </a:cubicBezTo>
                        <a:cubicBezTo>
                          <a:pt x="1768" y="4417"/>
                          <a:pt x="2052" y="4664"/>
                          <a:pt x="2358" y="4664"/>
                        </a:cubicBezTo>
                        <a:cubicBezTo>
                          <a:pt x="2700" y="4664"/>
                          <a:pt x="3018" y="4349"/>
                          <a:pt x="3230" y="3802"/>
                        </a:cubicBezTo>
                        <a:cubicBezTo>
                          <a:pt x="3238" y="3781"/>
                          <a:pt x="3228" y="3758"/>
                          <a:pt x="3208" y="3750"/>
                        </a:cubicBezTo>
                        <a:cubicBezTo>
                          <a:pt x="3187" y="3742"/>
                          <a:pt x="3164" y="3752"/>
                          <a:pt x="3156" y="3773"/>
                        </a:cubicBezTo>
                        <a:cubicBezTo>
                          <a:pt x="2956" y="4288"/>
                          <a:pt x="2665" y="4584"/>
                          <a:pt x="2358" y="4584"/>
                        </a:cubicBezTo>
                        <a:cubicBezTo>
                          <a:pt x="2085" y="4584"/>
                          <a:pt x="1826" y="4353"/>
                          <a:pt x="1629" y="3935"/>
                        </a:cubicBezTo>
                        <a:cubicBezTo>
                          <a:pt x="1574" y="3819"/>
                          <a:pt x="1526" y="3692"/>
                          <a:pt x="1485" y="3557"/>
                        </a:cubicBezTo>
                        <a:cubicBezTo>
                          <a:pt x="1759" y="3607"/>
                          <a:pt x="2054" y="3633"/>
                          <a:pt x="2358" y="3633"/>
                        </a:cubicBezTo>
                        <a:cubicBezTo>
                          <a:pt x="2982" y="3633"/>
                          <a:pt x="3570" y="3522"/>
                          <a:pt x="4013" y="3320"/>
                        </a:cubicBezTo>
                        <a:cubicBezTo>
                          <a:pt x="4466" y="3114"/>
                          <a:pt x="4716" y="2836"/>
                          <a:pt x="4716" y="2537"/>
                        </a:cubicBezTo>
                        <a:cubicBezTo>
                          <a:pt x="4716" y="2196"/>
                          <a:pt x="4387" y="1880"/>
                          <a:pt x="3813" y="16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26" name="Group 25">
            <a:extLst>
              <a:ext uri="{FF2B5EF4-FFF2-40B4-BE49-F238E27FC236}">
                <a16:creationId xmlns:a16="http://schemas.microsoft.com/office/drawing/2014/main" id="{2DD79381-FCB1-44B1-E744-687739AE5D87}"/>
              </a:ext>
            </a:extLst>
          </p:cNvPr>
          <p:cNvGrpSpPr/>
          <p:nvPr/>
        </p:nvGrpSpPr>
        <p:grpSpPr>
          <a:xfrm>
            <a:off x="6791870" y="3647147"/>
            <a:ext cx="873466" cy="4276175"/>
            <a:chOff x="10059577" y="3283061"/>
            <a:chExt cx="873466" cy="4276175"/>
          </a:xfrm>
        </p:grpSpPr>
        <p:cxnSp>
          <p:nvCxnSpPr>
            <p:cNvPr id="27" name="Straight Arrow Connector 26">
              <a:extLst>
                <a:ext uri="{FF2B5EF4-FFF2-40B4-BE49-F238E27FC236}">
                  <a16:creationId xmlns:a16="http://schemas.microsoft.com/office/drawing/2014/main" id="{C19FA34B-3603-B354-4E43-F8331916C5A3}"/>
                </a:ext>
              </a:extLst>
            </p:cNvPr>
            <p:cNvCxnSpPr>
              <a:cxnSpLocks/>
            </p:cNvCxnSpPr>
            <p:nvPr/>
          </p:nvCxnSpPr>
          <p:spPr>
            <a:xfrm>
              <a:off x="10137598" y="5441214"/>
              <a:ext cx="795445"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E05BC74-66F3-EC97-1590-A5318A12330B}"/>
                </a:ext>
              </a:extLst>
            </p:cNvPr>
            <p:cNvCxnSpPr>
              <a:cxnSpLocks/>
            </p:cNvCxnSpPr>
            <p:nvPr/>
          </p:nvCxnSpPr>
          <p:spPr>
            <a:xfrm>
              <a:off x="10059577" y="3283061"/>
              <a:ext cx="0" cy="4276175"/>
            </a:xfrm>
            <a:prstGeom prst="line">
              <a:avLst/>
            </a:prstGeom>
            <a:ln w="25400">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0EBF0EAE-CD64-A770-FBBF-F5B24F376293}"/>
              </a:ext>
            </a:extLst>
          </p:cNvPr>
          <p:cNvSpPr/>
          <p:nvPr/>
        </p:nvSpPr>
        <p:spPr>
          <a:xfrm>
            <a:off x="7791082" y="4796156"/>
            <a:ext cx="2056464" cy="2056464"/>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A315B65-445B-16C9-2C15-665CE8A1C83F}"/>
              </a:ext>
            </a:extLst>
          </p:cNvPr>
          <p:cNvGrpSpPr/>
          <p:nvPr/>
        </p:nvGrpSpPr>
        <p:grpSpPr>
          <a:xfrm>
            <a:off x="9957963" y="3787315"/>
            <a:ext cx="1317934" cy="4151586"/>
            <a:chOff x="13225670" y="3423229"/>
            <a:chExt cx="1317934" cy="4151586"/>
          </a:xfrm>
        </p:grpSpPr>
        <p:cxnSp>
          <p:nvCxnSpPr>
            <p:cNvPr id="31" name="Straight Arrow Connector 30">
              <a:extLst>
                <a:ext uri="{FF2B5EF4-FFF2-40B4-BE49-F238E27FC236}">
                  <a16:creationId xmlns:a16="http://schemas.microsoft.com/office/drawing/2014/main" id="{9406B3AD-7CE9-C276-FD98-CB0B751B4D64}"/>
                </a:ext>
              </a:extLst>
            </p:cNvPr>
            <p:cNvCxnSpPr>
              <a:cxnSpLocks/>
            </p:cNvCxnSpPr>
            <p:nvPr/>
          </p:nvCxnSpPr>
          <p:spPr>
            <a:xfrm>
              <a:off x="13225670" y="5477080"/>
              <a:ext cx="1317934"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B8D2672-144E-383D-FE2F-39EF11017D05}"/>
                </a:ext>
              </a:extLst>
            </p:cNvPr>
            <p:cNvCxnSpPr>
              <a:cxnSpLocks/>
            </p:cNvCxnSpPr>
            <p:nvPr/>
          </p:nvCxnSpPr>
          <p:spPr>
            <a:xfrm>
              <a:off x="13720486" y="4444757"/>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2283227-1DA2-2108-192B-D139F9C36244}"/>
                </a:ext>
              </a:extLst>
            </p:cNvPr>
            <p:cNvCxnSpPr>
              <a:cxnSpLocks/>
            </p:cNvCxnSpPr>
            <p:nvPr/>
          </p:nvCxnSpPr>
          <p:spPr>
            <a:xfrm>
              <a:off x="13720486" y="3423229"/>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30ACE9B-3482-8127-4EEB-130D8CB12585}"/>
                </a:ext>
              </a:extLst>
            </p:cNvPr>
            <p:cNvCxnSpPr>
              <a:cxnSpLocks/>
            </p:cNvCxnSpPr>
            <p:nvPr/>
          </p:nvCxnSpPr>
          <p:spPr>
            <a:xfrm>
              <a:off x="13730996" y="6502759"/>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C3F7B79-1044-AD32-1FB6-A433AAAAF857}"/>
                </a:ext>
              </a:extLst>
            </p:cNvPr>
            <p:cNvCxnSpPr>
              <a:cxnSpLocks/>
            </p:cNvCxnSpPr>
            <p:nvPr/>
          </p:nvCxnSpPr>
          <p:spPr>
            <a:xfrm>
              <a:off x="13720485" y="7574815"/>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4DCEE-C52B-7AEA-E636-86ED0C0F3D3F}"/>
                </a:ext>
              </a:extLst>
            </p:cNvPr>
            <p:cNvCxnSpPr>
              <a:cxnSpLocks/>
            </p:cNvCxnSpPr>
            <p:nvPr/>
          </p:nvCxnSpPr>
          <p:spPr>
            <a:xfrm>
              <a:off x="13720485" y="3423229"/>
              <a:ext cx="0" cy="4151586"/>
            </a:xfrm>
            <a:prstGeom prst="line">
              <a:avLst/>
            </a:prstGeom>
            <a:ln w="25400"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F107923-FCE2-AA9E-1F38-215CF59E6F59}"/>
              </a:ext>
            </a:extLst>
          </p:cNvPr>
          <p:cNvGrpSpPr/>
          <p:nvPr/>
        </p:nvGrpSpPr>
        <p:grpSpPr>
          <a:xfrm>
            <a:off x="9957963" y="2529702"/>
            <a:ext cx="5509397" cy="5781418"/>
            <a:chOff x="13225670" y="2165616"/>
            <a:chExt cx="5509397" cy="5781418"/>
          </a:xfrm>
        </p:grpSpPr>
        <p:sp>
          <p:nvSpPr>
            <p:cNvPr id="38" name="Rounded Rectangle 37">
              <a:extLst>
                <a:ext uri="{FF2B5EF4-FFF2-40B4-BE49-F238E27FC236}">
                  <a16:creationId xmlns:a16="http://schemas.microsoft.com/office/drawing/2014/main" id="{DE8ABC27-BE84-79A9-4712-FCD5F9B408F8}"/>
                </a:ext>
              </a:extLst>
            </p:cNvPr>
            <p:cNvSpPr/>
            <p:nvPr/>
          </p:nvSpPr>
          <p:spPr>
            <a:xfrm>
              <a:off x="13225670" y="2165616"/>
              <a:ext cx="5509397"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chemeClr val="accent1"/>
                  </a:solidFill>
                  <a:latin typeface="+mj-lt"/>
                </a:rPr>
                <a:t>GENERATES SOMETHING </a:t>
              </a:r>
              <a:r>
                <a:rPr lang="en-US" b="1" i="1">
                  <a:solidFill>
                    <a:schemeClr val="accent1"/>
                  </a:solidFill>
                  <a:latin typeface="+mj-lt"/>
                </a:rPr>
                <a:t>NEW</a:t>
              </a:r>
            </a:p>
          </p:txBody>
        </p:sp>
        <p:sp>
          <p:nvSpPr>
            <p:cNvPr id="39" name="Round Same Side Corner Rectangle 38">
              <a:extLst>
                <a:ext uri="{FF2B5EF4-FFF2-40B4-BE49-F238E27FC236}">
                  <a16:creationId xmlns:a16="http://schemas.microsoft.com/office/drawing/2014/main" id="{A3210263-62C0-037F-EE8D-EAA371CCDAB4}"/>
                </a:ext>
              </a:extLst>
            </p:cNvPr>
            <p:cNvSpPr/>
            <p:nvPr/>
          </p:nvSpPr>
          <p:spPr>
            <a:xfrm>
              <a:off x="14638197" y="3044114"/>
              <a:ext cx="2919960" cy="775596"/>
            </a:xfrm>
            <a:prstGeom prst="round2Same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chemeClr val="bg1"/>
                  </a:solidFill>
                </a:rPr>
                <a:t>Text/Data</a:t>
              </a:r>
            </a:p>
          </p:txBody>
        </p:sp>
        <p:sp>
          <p:nvSpPr>
            <p:cNvPr id="40" name="Rounded Rectangle 39">
              <a:extLst>
                <a:ext uri="{FF2B5EF4-FFF2-40B4-BE49-F238E27FC236}">
                  <a16:creationId xmlns:a16="http://schemas.microsoft.com/office/drawing/2014/main" id="{50153FAE-9F42-2DDF-4482-1ACD7BBC5654}"/>
                </a:ext>
              </a:extLst>
            </p:cNvPr>
            <p:cNvSpPr/>
            <p:nvPr/>
          </p:nvSpPr>
          <p:spPr>
            <a:xfrm>
              <a:off x="14638197" y="4075945"/>
              <a:ext cx="2919960" cy="77559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chemeClr val="bg1"/>
                  </a:solidFill>
                </a:rPr>
                <a:t>Audio</a:t>
              </a:r>
            </a:p>
          </p:txBody>
        </p:sp>
        <p:sp>
          <p:nvSpPr>
            <p:cNvPr id="41" name="Rounded Rectangle 40">
              <a:extLst>
                <a:ext uri="{FF2B5EF4-FFF2-40B4-BE49-F238E27FC236}">
                  <a16:creationId xmlns:a16="http://schemas.microsoft.com/office/drawing/2014/main" id="{87B01D61-E7FC-8464-7387-95CE15E7C0C7}"/>
                </a:ext>
              </a:extLst>
            </p:cNvPr>
            <p:cNvSpPr/>
            <p:nvPr/>
          </p:nvSpPr>
          <p:spPr>
            <a:xfrm>
              <a:off x="14638197" y="5107776"/>
              <a:ext cx="2919960" cy="77559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chemeClr val="bg1"/>
                  </a:solidFill>
                </a:rPr>
                <a:t>Videos &amp; Images</a:t>
              </a:r>
            </a:p>
          </p:txBody>
        </p:sp>
        <p:sp>
          <p:nvSpPr>
            <p:cNvPr id="42" name="Rounded Rectangle 41">
              <a:extLst>
                <a:ext uri="{FF2B5EF4-FFF2-40B4-BE49-F238E27FC236}">
                  <a16:creationId xmlns:a16="http://schemas.microsoft.com/office/drawing/2014/main" id="{E3455B68-3225-EA99-FFA2-183DD4EF3D82}"/>
                </a:ext>
              </a:extLst>
            </p:cNvPr>
            <p:cNvSpPr/>
            <p:nvPr/>
          </p:nvSpPr>
          <p:spPr>
            <a:xfrm>
              <a:off x="14638197" y="6139607"/>
              <a:ext cx="2919960" cy="77559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chemeClr val="bg1"/>
                  </a:solidFill>
                </a:rPr>
                <a:t>3D Systems</a:t>
              </a:r>
            </a:p>
          </p:txBody>
        </p:sp>
        <p:sp>
          <p:nvSpPr>
            <p:cNvPr id="43" name="Round Same Side Corner Rectangle 42">
              <a:extLst>
                <a:ext uri="{FF2B5EF4-FFF2-40B4-BE49-F238E27FC236}">
                  <a16:creationId xmlns:a16="http://schemas.microsoft.com/office/drawing/2014/main" id="{8DD81DE8-14D4-1E01-3651-FF02C3A6208C}"/>
                </a:ext>
              </a:extLst>
            </p:cNvPr>
            <p:cNvSpPr/>
            <p:nvPr/>
          </p:nvSpPr>
          <p:spPr>
            <a:xfrm>
              <a:off x="14638197" y="7171438"/>
              <a:ext cx="2919960" cy="775596"/>
            </a:xfrm>
            <a:prstGeom prst="round2SameRect">
              <a:avLst>
                <a:gd name="adj1" fmla="val 0"/>
                <a:gd name="adj2" fmla="val 2163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solidFill>
                    <a:schemeClr val="bg1"/>
                  </a:solidFill>
                </a:rPr>
                <a:t>Graphs</a:t>
              </a:r>
            </a:p>
          </p:txBody>
        </p:sp>
      </p:grpSp>
      <p:grpSp>
        <p:nvGrpSpPr>
          <p:cNvPr id="44" name="Group 43">
            <a:extLst>
              <a:ext uri="{FF2B5EF4-FFF2-40B4-BE49-F238E27FC236}">
                <a16:creationId xmlns:a16="http://schemas.microsoft.com/office/drawing/2014/main" id="{5210A236-0F27-4029-4D10-C735B616086F}"/>
              </a:ext>
            </a:extLst>
          </p:cNvPr>
          <p:cNvGrpSpPr/>
          <p:nvPr/>
        </p:nvGrpSpPr>
        <p:grpSpPr>
          <a:xfrm rot="16200000">
            <a:off x="8182544" y="6051621"/>
            <a:ext cx="1338851" cy="4276175"/>
            <a:chOff x="10059577" y="3283061"/>
            <a:chExt cx="1338851" cy="4276175"/>
          </a:xfrm>
        </p:grpSpPr>
        <p:cxnSp>
          <p:nvCxnSpPr>
            <p:cNvPr id="45" name="Straight Arrow Connector 44">
              <a:extLst>
                <a:ext uri="{FF2B5EF4-FFF2-40B4-BE49-F238E27FC236}">
                  <a16:creationId xmlns:a16="http://schemas.microsoft.com/office/drawing/2014/main" id="{FDF64F22-716B-1DE6-6EAE-80928A5A2169}"/>
                </a:ext>
              </a:extLst>
            </p:cNvPr>
            <p:cNvCxnSpPr>
              <a:cxnSpLocks/>
            </p:cNvCxnSpPr>
            <p:nvPr/>
          </p:nvCxnSpPr>
          <p:spPr>
            <a:xfrm rot="5400000" flipH="1" flipV="1">
              <a:off x="10757981" y="4800767"/>
              <a:ext cx="20064" cy="1260831"/>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5810BD-92F7-DBA1-7DA9-513C472C8492}"/>
                </a:ext>
              </a:extLst>
            </p:cNvPr>
            <p:cNvCxnSpPr>
              <a:cxnSpLocks/>
            </p:cNvCxnSpPr>
            <p:nvPr/>
          </p:nvCxnSpPr>
          <p:spPr>
            <a:xfrm>
              <a:off x="10059577" y="3283061"/>
              <a:ext cx="0" cy="4276175"/>
            </a:xfrm>
            <a:prstGeom prst="line">
              <a:avLst/>
            </a:prstGeom>
            <a:ln w="25400">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47" name="Rounded Rectangle 46">
            <a:extLst>
              <a:ext uri="{FF2B5EF4-FFF2-40B4-BE49-F238E27FC236}">
                <a16:creationId xmlns:a16="http://schemas.microsoft.com/office/drawing/2014/main" id="{1AED4F2D-ED9A-056A-EB4B-11FA867893AE}"/>
              </a:ext>
            </a:extLst>
          </p:cNvPr>
          <p:cNvSpPr/>
          <p:nvPr/>
        </p:nvSpPr>
        <p:spPr>
          <a:xfrm>
            <a:off x="7218132" y="8909861"/>
            <a:ext cx="3234646" cy="90729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accent1"/>
                </a:solidFill>
              </a:rPr>
              <a:t>Human types/asks something</a:t>
            </a:r>
          </a:p>
        </p:txBody>
      </p:sp>
    </p:spTree>
    <p:extLst>
      <p:ext uri="{BB962C8B-B14F-4D97-AF65-F5344CB8AC3E}">
        <p14:creationId xmlns:p14="http://schemas.microsoft.com/office/powerpoint/2010/main" val="13596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0D0D-AF58-7F55-9B67-96FA8D83D07D}"/>
              </a:ext>
            </a:extLst>
          </p:cNvPr>
          <p:cNvSpPr>
            <a:spLocks noGrp="1"/>
          </p:cNvSpPr>
          <p:nvPr>
            <p:ph type="title"/>
          </p:nvPr>
        </p:nvSpPr>
        <p:spPr>
          <a:xfrm>
            <a:off x="1257300" y="710303"/>
            <a:ext cx="15773400" cy="775597"/>
          </a:xfrm>
        </p:spPr>
        <p:txBody>
          <a:bodyPr/>
          <a:lstStyle/>
          <a:p>
            <a:r>
              <a:rPr lang="en-US">
                <a:latin typeface="Anova Bold"/>
              </a:rPr>
              <a:t>Generative AI as a “Small” Subset of AI </a:t>
            </a:r>
            <a:endParaRPr lang="en-US"/>
          </a:p>
        </p:txBody>
      </p:sp>
      <p:sp>
        <p:nvSpPr>
          <p:cNvPr id="7" name="TextBox 6">
            <a:extLst>
              <a:ext uri="{FF2B5EF4-FFF2-40B4-BE49-F238E27FC236}">
                <a16:creationId xmlns:a16="http://schemas.microsoft.com/office/drawing/2014/main" id="{2A425D9C-0B31-BED8-B3C0-57F758C82072}"/>
              </a:ext>
            </a:extLst>
          </p:cNvPr>
          <p:cNvSpPr txBox="1"/>
          <p:nvPr/>
        </p:nvSpPr>
        <p:spPr>
          <a:xfrm>
            <a:off x="1064573" y="2030210"/>
            <a:ext cx="7466638" cy="1139512"/>
          </a:xfrm>
          <a:prstGeom prst="roundRect">
            <a:avLst>
              <a:gd name="adj" fmla="val 30459"/>
            </a:avLst>
          </a:prstGeom>
          <a:solidFill>
            <a:schemeClr val="accent6">
              <a:lumMod val="20000"/>
              <a:lumOff val="80000"/>
              <a:alpha val="36000"/>
            </a:schemeClr>
          </a:solidFill>
          <a:ln>
            <a:solidFill>
              <a:schemeClr val="accent1">
                <a:lumMod val="75000"/>
              </a:schemeClr>
            </a:solidFill>
          </a:ln>
        </p:spPr>
        <p:txBody>
          <a:bodyPr wrap="square" lIns="0" tIns="0" rIns="0" bIns="0" rtlCol="0" anchor="ctr">
            <a:noAutofit/>
          </a:bodyP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32954"/>
                </a:solidFill>
                <a:effectLst/>
                <a:uLnTx/>
                <a:uFillTx/>
                <a:latin typeface="Anova Light"/>
                <a:ea typeface="+mn-ea"/>
                <a:cs typeface="+mn-cs"/>
              </a:rPr>
              <a:t>For SAS, </a:t>
            </a:r>
            <a:r>
              <a:rPr kumimoji="0" lang="en-US" sz="1600" b="1" i="0" u="none" strike="noStrike" kern="0" cap="none" spc="0" normalizeH="0" baseline="0" noProof="0">
                <a:ln>
                  <a:noFill/>
                </a:ln>
                <a:solidFill>
                  <a:srgbClr val="032954">
                    <a:lumMod val="75000"/>
                    <a:lumOff val="25000"/>
                  </a:srgbClr>
                </a:solidFill>
                <a:effectLst/>
                <a:uLnTx/>
                <a:uFillTx/>
                <a:latin typeface="Anova Light"/>
                <a:ea typeface="+mn-ea"/>
                <a:cs typeface="+mn-cs"/>
              </a:rPr>
              <a:t>Artificial Intelligence (AI) </a:t>
            </a:r>
            <a:r>
              <a:rPr kumimoji="0" lang="en-US" sz="1600" b="0" i="0" u="none" strike="noStrike" kern="0" cap="none" spc="0" normalizeH="0" baseline="0" noProof="0">
                <a:ln>
                  <a:noFill/>
                </a:ln>
                <a:solidFill>
                  <a:srgbClr val="032954"/>
                </a:solidFill>
                <a:effectLst/>
                <a:uLnTx/>
                <a:uFillTx/>
                <a:latin typeface="Anova Light"/>
                <a:ea typeface="+mn-ea"/>
                <a:cs typeface="+mn-cs"/>
              </a:rPr>
              <a:t>is the science of designing ethical and transparent systems to support and accelerate human decisions and actions.</a:t>
            </a:r>
          </a:p>
        </p:txBody>
      </p:sp>
      <p:sp>
        <p:nvSpPr>
          <p:cNvPr id="8" name="Freeform: Shape 7">
            <a:extLst>
              <a:ext uri="{FF2B5EF4-FFF2-40B4-BE49-F238E27FC236}">
                <a16:creationId xmlns:a16="http://schemas.microsoft.com/office/drawing/2014/main" id="{E2B8630C-85D8-8B73-295D-3AEB2D06E22A}"/>
              </a:ext>
            </a:extLst>
          </p:cNvPr>
          <p:cNvSpPr>
            <a:spLocks noChangeAspect="1"/>
          </p:cNvSpPr>
          <p:nvPr/>
        </p:nvSpPr>
        <p:spPr>
          <a:xfrm>
            <a:off x="8741723" y="2335858"/>
            <a:ext cx="230120" cy="457200"/>
          </a:xfrm>
          <a:custGeom>
            <a:avLst/>
            <a:gdLst/>
            <a:ahLst/>
            <a:cxnLst/>
            <a:rect l="0" t="0" r="0" b="0"/>
            <a:pathLst>
              <a:path w="134939" h="269876">
                <a:moveTo>
                  <a:pt x="67469" y="202406"/>
                </a:moveTo>
                <a:lnTo>
                  <a:pt x="0" y="269875"/>
                </a:lnTo>
                <a:lnTo>
                  <a:pt x="134938" y="134938"/>
                </a:lnTo>
                <a:lnTo>
                  <a:pt x="0" y="0"/>
                </a:lnTo>
                <a:lnTo>
                  <a:pt x="67469" y="67469"/>
                </a:lnTo>
              </a:path>
            </a:pathLst>
          </a:custGeom>
          <a:ln w="38100" cap="rnd">
            <a:solidFill>
              <a:schemeClr val="accent6">
                <a:lumMod val="7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44018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nova Light" panose="020B0604020202020204" charset="0"/>
              <a:ea typeface="+mn-ea"/>
              <a:cs typeface="+mn-cs"/>
            </a:endParaRPr>
          </a:p>
        </p:txBody>
      </p:sp>
      <p:sp>
        <p:nvSpPr>
          <p:cNvPr id="9" name="TextBox 8">
            <a:extLst>
              <a:ext uri="{FF2B5EF4-FFF2-40B4-BE49-F238E27FC236}">
                <a16:creationId xmlns:a16="http://schemas.microsoft.com/office/drawing/2014/main" id="{1DA8A492-121F-6697-832C-9460C68DD72F}"/>
              </a:ext>
            </a:extLst>
          </p:cNvPr>
          <p:cNvSpPr txBox="1"/>
          <p:nvPr/>
        </p:nvSpPr>
        <p:spPr>
          <a:xfrm>
            <a:off x="9294764" y="2030210"/>
            <a:ext cx="7466638" cy="1139512"/>
          </a:xfrm>
          <a:prstGeom prst="roundRect">
            <a:avLst>
              <a:gd name="adj" fmla="val 30459"/>
            </a:avLst>
          </a:prstGeom>
          <a:noFill/>
          <a:ln w="12700">
            <a:solidFill>
              <a:schemeClr val="accent1">
                <a:lumMod val="75000"/>
              </a:schemeClr>
            </a:solidFill>
          </a:ln>
        </p:spPr>
        <p:txBody>
          <a:bodyPr wrap="square" lIns="0" tIns="0" rIns="0" bIns="0" rtlCol="0" anchor="ctr">
            <a:noAutofit/>
          </a:bodyPr>
          <a:lstStyle/>
          <a:p>
            <a:pPr marL="82296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32954">
                    <a:lumMod val="75000"/>
                    <a:lumOff val="25000"/>
                  </a:srgbClr>
                </a:solidFill>
                <a:effectLst/>
                <a:uLnTx/>
                <a:uFillTx/>
                <a:latin typeface="Anova Light"/>
                <a:ea typeface="+mn-ea"/>
                <a:cs typeface="+mn-cs"/>
              </a:rPr>
              <a:t>Generative AI (GAI)</a:t>
            </a:r>
            <a:r>
              <a:rPr kumimoji="0" lang="en-US" sz="1600" b="1" i="0" u="none" strike="noStrike" kern="0" cap="none" spc="0" normalizeH="0" baseline="0" noProof="0">
                <a:ln>
                  <a:noFill/>
                </a:ln>
                <a:solidFill>
                  <a:srgbClr val="0766D1">
                    <a:lumMod val="60000"/>
                    <a:lumOff val="40000"/>
                  </a:srgbClr>
                </a:solidFill>
                <a:effectLst/>
                <a:uLnTx/>
                <a:uFillTx/>
                <a:latin typeface="Anova Light"/>
                <a:ea typeface="+mn-ea"/>
                <a:cs typeface="+mn-cs"/>
              </a:rPr>
              <a:t> </a:t>
            </a:r>
            <a:r>
              <a:rPr kumimoji="0" lang="en-US" sz="1600" b="0" i="0" u="none" strike="noStrike" kern="0" cap="none" spc="0" normalizeH="0" baseline="0" noProof="0">
                <a:ln>
                  <a:noFill/>
                </a:ln>
                <a:solidFill>
                  <a:srgbClr val="032954"/>
                </a:solidFill>
                <a:effectLst/>
                <a:uLnTx/>
                <a:uFillTx/>
                <a:latin typeface="Anova Light"/>
                <a:ea typeface="+mn-ea"/>
                <a:cs typeface="+mn-cs"/>
              </a:rPr>
              <a:t>is a specific subset of AI algorithms</a:t>
            </a:r>
            <a:r>
              <a:rPr kumimoji="0" lang="en-US" sz="1600" b="0" i="0" u="none" strike="noStrike" kern="1200" cap="none" spc="0" normalizeH="0" baseline="0" noProof="0">
                <a:ln>
                  <a:noFill/>
                </a:ln>
                <a:solidFill>
                  <a:srgbClr val="032954"/>
                </a:solidFill>
                <a:effectLst/>
                <a:uLnTx/>
                <a:uFillTx/>
                <a:latin typeface="Anova Light"/>
                <a:ea typeface="+mn-ea"/>
                <a:cs typeface="+mn-cs"/>
              </a:rPr>
              <a:t> </a:t>
            </a:r>
            <a:r>
              <a:rPr kumimoji="0" lang="en-US" sz="1600" b="0" i="0" u="none" strike="noStrike" kern="0" cap="none" spc="0" normalizeH="0" baseline="0" noProof="0">
                <a:ln>
                  <a:noFill/>
                </a:ln>
                <a:solidFill>
                  <a:srgbClr val="032954"/>
                </a:solidFill>
                <a:effectLst/>
                <a:uLnTx/>
                <a:uFillTx/>
                <a:latin typeface="Anova Light"/>
                <a:ea typeface="+mn-ea"/>
                <a:cs typeface="+mn-cs"/>
              </a:rPr>
              <a:t>designed to generate new content that closely resembles the data on which it’s trained.</a:t>
            </a:r>
          </a:p>
        </p:txBody>
      </p:sp>
      <p:pic>
        <p:nvPicPr>
          <p:cNvPr id="13" name="Graphic 12" descr="Artificial Intelligence outline">
            <a:extLst>
              <a:ext uri="{FF2B5EF4-FFF2-40B4-BE49-F238E27FC236}">
                <a16:creationId xmlns:a16="http://schemas.microsoft.com/office/drawing/2014/main" id="{754DCD02-C7D4-CA69-6335-33CA9298C1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7139" y="2202221"/>
            <a:ext cx="738917" cy="738917"/>
          </a:xfrm>
          <a:prstGeom prst="rect">
            <a:avLst/>
          </a:prstGeom>
        </p:spPr>
      </p:pic>
      <p:pic>
        <p:nvPicPr>
          <p:cNvPr id="14" name="Graphic 13" descr="Plant outline">
            <a:extLst>
              <a:ext uri="{FF2B5EF4-FFF2-40B4-BE49-F238E27FC236}">
                <a16:creationId xmlns:a16="http://schemas.microsoft.com/office/drawing/2014/main" id="{704A06CB-DCFF-92CE-7F95-916A2BDB03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335442" y="2184567"/>
            <a:ext cx="783535" cy="783535"/>
          </a:xfrm>
          <a:prstGeom prst="rect">
            <a:avLst/>
          </a:prstGeom>
        </p:spPr>
      </p:pic>
      <p:sp>
        <p:nvSpPr>
          <p:cNvPr id="19" name="TextBox 18">
            <a:extLst>
              <a:ext uri="{FF2B5EF4-FFF2-40B4-BE49-F238E27FC236}">
                <a16:creationId xmlns:a16="http://schemas.microsoft.com/office/drawing/2014/main" id="{021325E2-43B7-39AC-4E40-40F4010B7F91}"/>
              </a:ext>
            </a:extLst>
          </p:cNvPr>
          <p:cNvSpPr txBox="1"/>
          <p:nvPr/>
        </p:nvSpPr>
        <p:spPr>
          <a:xfrm rot="16200000">
            <a:off x="-143708" y="7788739"/>
            <a:ext cx="1595612" cy="3437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E889A">
                    <a:lumMod val="60000"/>
                    <a:lumOff val="40000"/>
                  </a:srgbClr>
                </a:solidFill>
                <a:effectLst/>
                <a:uLnTx/>
                <a:uFillTx/>
                <a:latin typeface="Anova Light"/>
                <a:ea typeface="+mn-ea"/>
                <a:cs typeface="+mn-cs"/>
              </a:rPr>
              <a:t>Evolution</a:t>
            </a:r>
          </a:p>
        </p:txBody>
      </p:sp>
      <p:sp>
        <p:nvSpPr>
          <p:cNvPr id="20" name="Rectangle 19">
            <a:extLst>
              <a:ext uri="{FF2B5EF4-FFF2-40B4-BE49-F238E27FC236}">
                <a16:creationId xmlns:a16="http://schemas.microsoft.com/office/drawing/2014/main" id="{30932D07-8891-D7E6-0FD8-F58CD606ED90}"/>
              </a:ext>
            </a:extLst>
          </p:cNvPr>
          <p:cNvSpPr/>
          <p:nvPr/>
        </p:nvSpPr>
        <p:spPr>
          <a:xfrm>
            <a:off x="2439394" y="7501708"/>
            <a:ext cx="2642347" cy="1814061"/>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900"/>
              </a:spcBef>
              <a:spcAft>
                <a:spcPts val="0"/>
              </a:spcAft>
              <a:buClrTx/>
              <a:buSzPct val="100000"/>
              <a:buFontTx/>
              <a:buNone/>
              <a:tabLst/>
              <a:defRPr/>
            </a:pPr>
            <a:r>
              <a:rPr kumimoji="0" lang="en-US" sz="1400" b="0" i="0" u="none" strike="noStrike" kern="0" cap="none" spc="0" normalizeH="0" baseline="0" noProof="0">
                <a:ln>
                  <a:noFill/>
                </a:ln>
                <a:solidFill>
                  <a:srgbClr val="000000"/>
                </a:solidFill>
                <a:effectLst/>
                <a:uLnTx/>
                <a:uFillTx/>
                <a:latin typeface="Anova Light"/>
                <a:ea typeface="+mn-ea"/>
                <a:cs typeface="+mn-cs"/>
              </a:rPr>
              <a:t>Create Intelligent Machines that can replicate or exceed human intelligence</a:t>
            </a:r>
          </a:p>
        </p:txBody>
      </p:sp>
      <p:sp>
        <p:nvSpPr>
          <p:cNvPr id="25" name="Rectangle 24">
            <a:extLst>
              <a:ext uri="{FF2B5EF4-FFF2-40B4-BE49-F238E27FC236}">
                <a16:creationId xmlns:a16="http://schemas.microsoft.com/office/drawing/2014/main" id="{840A0C15-C580-4A84-A387-9CA8B7A5133A}"/>
              </a:ext>
            </a:extLst>
          </p:cNvPr>
          <p:cNvSpPr/>
          <p:nvPr/>
        </p:nvSpPr>
        <p:spPr>
          <a:xfrm>
            <a:off x="5232824" y="7505963"/>
            <a:ext cx="2642347" cy="1814061"/>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900"/>
              </a:spcBef>
              <a:spcAft>
                <a:spcPts val="0"/>
              </a:spcAft>
              <a:buClrTx/>
              <a:buSzPct val="100000"/>
              <a:buFontTx/>
              <a:buNone/>
              <a:tabLst/>
              <a:defRPr/>
            </a:pPr>
            <a:r>
              <a:rPr kumimoji="0" lang="en-US" sz="1400" b="0" i="0" u="none" strike="noStrike" kern="0" cap="none" spc="0" normalizeH="0" baseline="0" noProof="0">
                <a:ln>
                  <a:noFill/>
                </a:ln>
                <a:solidFill>
                  <a:srgbClr val="000000"/>
                </a:solidFill>
                <a:effectLst/>
                <a:uLnTx/>
                <a:uFillTx/>
                <a:latin typeface="Anova Light"/>
                <a:ea typeface="+mn-ea"/>
                <a:cs typeface="+mn-cs"/>
              </a:rPr>
              <a:t>Subset of AI that enables machines to learn from and improve upon existing data </a:t>
            </a:r>
          </a:p>
        </p:txBody>
      </p:sp>
      <p:sp>
        <p:nvSpPr>
          <p:cNvPr id="26" name="Oval 25">
            <a:extLst>
              <a:ext uri="{FF2B5EF4-FFF2-40B4-BE49-F238E27FC236}">
                <a16:creationId xmlns:a16="http://schemas.microsoft.com/office/drawing/2014/main" id="{456709D7-DB09-D2EC-CFCC-5EB5249DEA25}"/>
              </a:ext>
            </a:extLst>
          </p:cNvPr>
          <p:cNvSpPr/>
          <p:nvPr/>
        </p:nvSpPr>
        <p:spPr>
          <a:xfrm>
            <a:off x="5806891" y="6463283"/>
            <a:ext cx="1668594" cy="1252134"/>
          </a:xfrm>
          <a:prstGeom prst="ellipse">
            <a:avLst/>
          </a:prstGeom>
          <a:solidFill>
            <a:schemeClr val="bg1"/>
          </a:solidFill>
          <a:ln w="19050">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7E889A"/>
                </a:solidFill>
                <a:effectLst/>
                <a:uLnTx/>
                <a:uFillTx/>
                <a:latin typeface="Anova Light"/>
                <a:ea typeface="+mn-ea"/>
                <a:cs typeface="+mn-cs"/>
              </a:rPr>
              <a:t>Syn</a:t>
            </a:r>
          </a:p>
        </p:txBody>
      </p:sp>
      <p:sp>
        <p:nvSpPr>
          <p:cNvPr id="27" name="TextBox 26">
            <a:extLst>
              <a:ext uri="{FF2B5EF4-FFF2-40B4-BE49-F238E27FC236}">
                <a16:creationId xmlns:a16="http://schemas.microsoft.com/office/drawing/2014/main" id="{BB364F16-1A0D-E426-0C89-6F7D89CB3224}"/>
              </a:ext>
            </a:extLst>
          </p:cNvPr>
          <p:cNvSpPr txBox="1"/>
          <p:nvPr/>
        </p:nvSpPr>
        <p:spPr>
          <a:xfrm>
            <a:off x="5153738" y="7140782"/>
            <a:ext cx="2916313" cy="454432"/>
          </a:xfrm>
          <a:prstGeom prst="roundRect">
            <a:avLst>
              <a:gd name="adj" fmla="val 50000"/>
            </a:avLst>
          </a:prstGeom>
          <a:solidFill>
            <a:srgbClr val="D9EAFE"/>
          </a:solid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a:ln>
                  <a:noFill/>
                </a:ln>
                <a:solidFill>
                  <a:srgbClr val="032954">
                    <a:lumMod val="50000"/>
                    <a:lumOff val="50000"/>
                  </a:srgbClr>
                </a:solidFill>
                <a:effectLst/>
                <a:uLnTx/>
                <a:uFillTx/>
                <a:latin typeface="Anova Light"/>
                <a:ea typeface="+mn-ea"/>
                <a:cs typeface="+mn-cs"/>
              </a:rPr>
              <a:t>Machine Learning</a:t>
            </a:r>
          </a:p>
        </p:txBody>
      </p:sp>
      <p:sp>
        <p:nvSpPr>
          <p:cNvPr id="31" name="Rectangle 30">
            <a:extLst>
              <a:ext uri="{FF2B5EF4-FFF2-40B4-BE49-F238E27FC236}">
                <a16:creationId xmlns:a16="http://schemas.microsoft.com/office/drawing/2014/main" id="{A85CD342-A7FD-9A44-6B64-63889313BFB6}"/>
              </a:ext>
            </a:extLst>
          </p:cNvPr>
          <p:cNvSpPr/>
          <p:nvPr/>
        </p:nvSpPr>
        <p:spPr>
          <a:xfrm>
            <a:off x="8128638" y="7516063"/>
            <a:ext cx="2642347" cy="1814061"/>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900"/>
              </a:spcBef>
              <a:spcAft>
                <a:spcPts val="0"/>
              </a:spcAft>
              <a:buClrTx/>
              <a:buSzPct val="100000"/>
              <a:buFontTx/>
              <a:buNone/>
              <a:tabLst/>
              <a:defRPr/>
            </a:pPr>
            <a:r>
              <a:rPr kumimoji="0" lang="en-US" sz="1400" b="0" i="0" u="none" strike="noStrike" kern="0" cap="none" spc="0" normalizeH="0" baseline="0" noProof="0">
                <a:ln>
                  <a:noFill/>
                </a:ln>
                <a:solidFill>
                  <a:srgbClr val="000000"/>
                </a:solidFill>
                <a:effectLst/>
                <a:uLnTx/>
                <a:uFillTx/>
                <a:latin typeface="Anova Light"/>
                <a:ea typeface="+mn-ea"/>
                <a:cs typeface="+mn-cs"/>
              </a:rPr>
              <a:t>Machine learning technique that uses layers of neural networks</a:t>
            </a:r>
          </a:p>
        </p:txBody>
      </p:sp>
      <p:sp>
        <p:nvSpPr>
          <p:cNvPr id="32" name="Oval 31">
            <a:extLst>
              <a:ext uri="{FF2B5EF4-FFF2-40B4-BE49-F238E27FC236}">
                <a16:creationId xmlns:a16="http://schemas.microsoft.com/office/drawing/2014/main" id="{5ADF4908-AB17-57B1-2347-0231B4C9FC97}"/>
              </a:ext>
            </a:extLst>
          </p:cNvPr>
          <p:cNvSpPr/>
          <p:nvPr/>
        </p:nvSpPr>
        <p:spPr>
          <a:xfrm>
            <a:off x="8702705" y="6473383"/>
            <a:ext cx="1668594" cy="1252134"/>
          </a:xfrm>
          <a:prstGeom prst="ellipse">
            <a:avLst/>
          </a:prstGeom>
          <a:solidFill>
            <a:schemeClr val="bg1"/>
          </a:solidFill>
          <a:ln w="19050">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7E889A"/>
                </a:solidFill>
                <a:effectLst/>
                <a:uLnTx/>
                <a:uFillTx/>
                <a:latin typeface="Anova Light"/>
                <a:ea typeface="+mn-ea"/>
                <a:cs typeface="+mn-cs"/>
              </a:rPr>
              <a:t>Syn</a:t>
            </a:r>
          </a:p>
        </p:txBody>
      </p:sp>
      <p:sp>
        <p:nvSpPr>
          <p:cNvPr id="33" name="TextBox 32">
            <a:extLst>
              <a:ext uri="{FF2B5EF4-FFF2-40B4-BE49-F238E27FC236}">
                <a16:creationId xmlns:a16="http://schemas.microsoft.com/office/drawing/2014/main" id="{CD321972-3235-DD57-964D-726323046FA5}"/>
              </a:ext>
            </a:extLst>
          </p:cNvPr>
          <p:cNvSpPr txBox="1"/>
          <p:nvPr/>
        </p:nvSpPr>
        <p:spPr>
          <a:xfrm>
            <a:off x="8049552" y="7150882"/>
            <a:ext cx="2916313" cy="454432"/>
          </a:xfrm>
          <a:prstGeom prst="roundRect">
            <a:avLst>
              <a:gd name="adj" fmla="val 50000"/>
            </a:avLst>
          </a:prstGeom>
          <a:solidFill>
            <a:srgbClr val="0767D9"/>
          </a:solid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a:ln>
                  <a:noFill/>
                </a:ln>
                <a:solidFill>
                  <a:srgbClr val="FFFFFF"/>
                </a:solidFill>
                <a:effectLst/>
                <a:uLnTx/>
                <a:uFillTx/>
                <a:latin typeface="Anova Light"/>
                <a:ea typeface="+mn-ea"/>
                <a:cs typeface="+mn-cs"/>
              </a:rPr>
              <a:t>Deep Learning</a:t>
            </a:r>
          </a:p>
        </p:txBody>
      </p:sp>
      <p:sp>
        <p:nvSpPr>
          <p:cNvPr id="34" name="Rectangle 33">
            <a:extLst>
              <a:ext uri="{FF2B5EF4-FFF2-40B4-BE49-F238E27FC236}">
                <a16:creationId xmlns:a16="http://schemas.microsoft.com/office/drawing/2014/main" id="{801627B7-F0CE-DFC8-B750-FEB6773AA850}"/>
              </a:ext>
            </a:extLst>
          </p:cNvPr>
          <p:cNvSpPr/>
          <p:nvPr/>
        </p:nvSpPr>
        <p:spPr>
          <a:xfrm>
            <a:off x="11008126" y="7516063"/>
            <a:ext cx="2642347" cy="1814061"/>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900"/>
              </a:spcBef>
              <a:spcAft>
                <a:spcPts val="0"/>
              </a:spcAft>
              <a:buClrTx/>
              <a:buSzPct val="100000"/>
              <a:buFontTx/>
              <a:buNone/>
              <a:tabLst/>
              <a:defRPr/>
            </a:pPr>
            <a:r>
              <a:rPr kumimoji="0" lang="en-US" sz="1400" b="0" i="0" u="none" strike="noStrike" kern="0" cap="none" spc="0" normalizeH="0" baseline="0" noProof="0">
                <a:ln>
                  <a:noFill/>
                </a:ln>
                <a:solidFill>
                  <a:srgbClr val="000000"/>
                </a:solidFill>
                <a:effectLst/>
                <a:uLnTx/>
                <a:uFillTx/>
                <a:latin typeface="Anova Light"/>
                <a:ea typeface="+mn-ea"/>
                <a:cs typeface="+mn-cs"/>
              </a:rPr>
              <a:t>Ai systems that use deep learning on extremely large datasets to create new written, visual and auditory content given prompts or existing data, 2023: </a:t>
            </a:r>
            <a:r>
              <a:rPr kumimoji="0" lang="en-US" sz="1400" b="0" i="0" u="none" strike="noStrike" kern="0" cap="none" spc="0" normalizeH="0" baseline="0" noProof="0" err="1">
                <a:ln>
                  <a:noFill/>
                </a:ln>
                <a:solidFill>
                  <a:srgbClr val="000000"/>
                </a:solidFill>
                <a:effectLst/>
                <a:uLnTx/>
                <a:uFillTx/>
                <a:latin typeface="Anova Light"/>
                <a:ea typeface="+mn-ea"/>
                <a:cs typeface="+mn-cs"/>
              </a:rPr>
              <a:t>ChatGPT</a:t>
            </a:r>
            <a:endParaRPr kumimoji="0" lang="en-US" sz="1400" b="0" i="0" u="none" strike="noStrike" kern="0" cap="none" spc="0" normalizeH="0" baseline="0" noProof="0">
              <a:ln>
                <a:noFill/>
              </a:ln>
              <a:solidFill>
                <a:srgbClr val="000000"/>
              </a:solidFill>
              <a:effectLst/>
              <a:uLnTx/>
              <a:uFillTx/>
              <a:latin typeface="Anova Light"/>
              <a:ea typeface="+mn-ea"/>
              <a:cs typeface="+mn-cs"/>
            </a:endParaRPr>
          </a:p>
        </p:txBody>
      </p:sp>
      <p:sp>
        <p:nvSpPr>
          <p:cNvPr id="35" name="Oval 34">
            <a:extLst>
              <a:ext uri="{FF2B5EF4-FFF2-40B4-BE49-F238E27FC236}">
                <a16:creationId xmlns:a16="http://schemas.microsoft.com/office/drawing/2014/main" id="{A9E93F3B-9050-F827-2A93-2008DCE63497}"/>
              </a:ext>
            </a:extLst>
          </p:cNvPr>
          <p:cNvSpPr/>
          <p:nvPr/>
        </p:nvSpPr>
        <p:spPr>
          <a:xfrm>
            <a:off x="11582193" y="6473383"/>
            <a:ext cx="1668594" cy="1252134"/>
          </a:xfrm>
          <a:prstGeom prst="ellipse">
            <a:avLst/>
          </a:prstGeom>
          <a:solidFill>
            <a:schemeClr val="bg1"/>
          </a:solidFill>
          <a:ln w="19050">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7E889A"/>
                </a:solidFill>
                <a:effectLst/>
                <a:uLnTx/>
                <a:uFillTx/>
                <a:latin typeface="Anova Light"/>
                <a:ea typeface="+mn-ea"/>
                <a:cs typeface="+mn-cs"/>
              </a:rPr>
              <a:t>Syn</a:t>
            </a:r>
          </a:p>
        </p:txBody>
      </p:sp>
      <p:sp>
        <p:nvSpPr>
          <p:cNvPr id="36" name="TextBox 35">
            <a:extLst>
              <a:ext uri="{FF2B5EF4-FFF2-40B4-BE49-F238E27FC236}">
                <a16:creationId xmlns:a16="http://schemas.microsoft.com/office/drawing/2014/main" id="{B932E0D6-C04F-2404-658E-2D2F994AB88E}"/>
              </a:ext>
            </a:extLst>
          </p:cNvPr>
          <p:cNvSpPr txBox="1"/>
          <p:nvPr/>
        </p:nvSpPr>
        <p:spPr>
          <a:xfrm>
            <a:off x="10929040" y="7150882"/>
            <a:ext cx="2916313" cy="454432"/>
          </a:xfrm>
          <a:prstGeom prst="roundRect">
            <a:avLst>
              <a:gd name="adj" fmla="val 50000"/>
            </a:avLst>
          </a:prstGeom>
          <a:solidFill>
            <a:srgbClr val="04346D"/>
          </a:solid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a:ln>
                  <a:noFill/>
                </a:ln>
                <a:solidFill>
                  <a:srgbClr val="FFFFFF"/>
                </a:solidFill>
                <a:effectLst/>
                <a:uLnTx/>
                <a:uFillTx/>
                <a:latin typeface="Anova Light"/>
                <a:ea typeface="+mn-ea"/>
                <a:cs typeface="+mn-cs"/>
              </a:rPr>
              <a:t>GenAI</a:t>
            </a:r>
          </a:p>
        </p:txBody>
      </p:sp>
      <p:cxnSp>
        <p:nvCxnSpPr>
          <p:cNvPr id="97" name="Straight Connector 96">
            <a:extLst>
              <a:ext uri="{FF2B5EF4-FFF2-40B4-BE49-F238E27FC236}">
                <a16:creationId xmlns:a16="http://schemas.microsoft.com/office/drawing/2014/main" id="{0E0183F9-4760-11DA-5995-AC51E6FC9FBF}"/>
              </a:ext>
            </a:extLst>
          </p:cNvPr>
          <p:cNvCxnSpPr>
            <a:cxnSpLocks/>
          </p:cNvCxnSpPr>
          <p:nvPr/>
        </p:nvCxnSpPr>
        <p:spPr>
          <a:xfrm flipH="1">
            <a:off x="9505066" y="4886328"/>
            <a:ext cx="2642" cy="1601802"/>
          </a:xfrm>
          <a:prstGeom prst="line">
            <a:avLst/>
          </a:prstGeom>
          <a:ln w="19050">
            <a:solidFill>
              <a:srgbClr val="0767D9"/>
            </a:solidFill>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41E561A-4395-8AA7-9829-0A8EB455FF30}"/>
              </a:ext>
            </a:extLst>
          </p:cNvPr>
          <p:cNvCxnSpPr>
            <a:cxnSpLocks/>
          </p:cNvCxnSpPr>
          <p:nvPr/>
        </p:nvCxnSpPr>
        <p:spPr>
          <a:xfrm flipH="1">
            <a:off x="6612494" y="4916244"/>
            <a:ext cx="8751" cy="1526241"/>
          </a:xfrm>
          <a:prstGeom prst="line">
            <a:avLst/>
          </a:prstGeom>
          <a:ln w="6350">
            <a:solidFill>
              <a:schemeClr val="tx2">
                <a:lumMod val="25000"/>
                <a:lumOff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2764F08-6CE4-37D3-E6DD-DE4B6903D2E9}"/>
              </a:ext>
            </a:extLst>
          </p:cNvPr>
          <p:cNvCxnSpPr>
            <a:cxnSpLocks/>
          </p:cNvCxnSpPr>
          <p:nvPr/>
        </p:nvCxnSpPr>
        <p:spPr>
          <a:xfrm>
            <a:off x="3846626" y="4866498"/>
            <a:ext cx="0" cy="1673687"/>
          </a:xfrm>
          <a:prstGeom prst="line">
            <a:avLst/>
          </a:prstGeom>
          <a:ln w="6350">
            <a:solidFill>
              <a:schemeClr val="tx2">
                <a:lumMod val="25000"/>
                <a:lumOff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F2F10A5-4FB3-2508-E8E6-1368A21390A4}"/>
              </a:ext>
            </a:extLst>
          </p:cNvPr>
          <p:cNvCxnSpPr>
            <a:cxnSpLocks/>
          </p:cNvCxnSpPr>
          <p:nvPr/>
        </p:nvCxnSpPr>
        <p:spPr>
          <a:xfrm>
            <a:off x="12416490" y="4664235"/>
            <a:ext cx="0" cy="1809148"/>
          </a:xfrm>
          <a:prstGeom prst="line">
            <a:avLst/>
          </a:prstGeom>
          <a:ln w="19050">
            <a:solidFill>
              <a:schemeClr val="accent3">
                <a:lumMod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36640C6-56BC-E35A-9B02-591CB08DAF73}"/>
              </a:ext>
            </a:extLst>
          </p:cNvPr>
          <p:cNvGrpSpPr/>
          <p:nvPr/>
        </p:nvGrpSpPr>
        <p:grpSpPr>
          <a:xfrm>
            <a:off x="2326702" y="6484494"/>
            <a:ext cx="2776267" cy="1252134"/>
            <a:chOff x="518197" y="5539290"/>
            <a:chExt cx="2776267" cy="1252134"/>
          </a:xfrm>
        </p:grpSpPr>
        <p:sp>
          <p:nvSpPr>
            <p:cNvPr id="23" name="Oval 22">
              <a:extLst>
                <a:ext uri="{FF2B5EF4-FFF2-40B4-BE49-F238E27FC236}">
                  <a16:creationId xmlns:a16="http://schemas.microsoft.com/office/drawing/2014/main" id="{F3F546F5-3067-68F2-A8A7-2C8EAD2F6C1F}"/>
                </a:ext>
              </a:extLst>
            </p:cNvPr>
            <p:cNvSpPr/>
            <p:nvPr/>
          </p:nvSpPr>
          <p:spPr>
            <a:xfrm>
              <a:off x="1197900" y="5539290"/>
              <a:ext cx="1668594" cy="1252134"/>
            </a:xfrm>
            <a:prstGeom prst="ellipse">
              <a:avLst/>
            </a:prstGeom>
            <a:solidFill>
              <a:schemeClr val="bg1"/>
            </a:solidFill>
            <a:ln w="19050">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7E889A"/>
                </a:solidFill>
                <a:effectLst/>
                <a:uLnTx/>
                <a:uFillTx/>
                <a:latin typeface="Anova Light"/>
                <a:ea typeface="+mn-ea"/>
                <a:cs typeface="+mn-cs"/>
              </a:endParaRPr>
            </a:p>
          </p:txBody>
        </p:sp>
        <p:sp>
          <p:nvSpPr>
            <p:cNvPr id="37" name="Rectangle 36">
              <a:extLst>
                <a:ext uri="{FF2B5EF4-FFF2-40B4-BE49-F238E27FC236}">
                  <a16:creationId xmlns:a16="http://schemas.microsoft.com/office/drawing/2014/main" id="{3A4A82CA-0B0B-AA31-B599-71485777AA7C}"/>
                </a:ext>
              </a:extLst>
            </p:cNvPr>
            <p:cNvSpPr/>
            <p:nvPr/>
          </p:nvSpPr>
          <p:spPr>
            <a:xfrm>
              <a:off x="2522188" y="6215945"/>
              <a:ext cx="772276" cy="36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9" name="Rectangle 38">
              <a:extLst>
                <a:ext uri="{FF2B5EF4-FFF2-40B4-BE49-F238E27FC236}">
                  <a16:creationId xmlns:a16="http://schemas.microsoft.com/office/drawing/2014/main" id="{1915B897-3E78-A163-F05F-2F36E11B1D80}"/>
                </a:ext>
              </a:extLst>
            </p:cNvPr>
            <p:cNvSpPr/>
            <p:nvPr/>
          </p:nvSpPr>
          <p:spPr>
            <a:xfrm>
              <a:off x="518197" y="6215946"/>
              <a:ext cx="1006643" cy="367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24" name="TextBox 23">
            <a:extLst>
              <a:ext uri="{FF2B5EF4-FFF2-40B4-BE49-F238E27FC236}">
                <a16:creationId xmlns:a16="http://schemas.microsoft.com/office/drawing/2014/main" id="{AFDF95E6-58BC-40C5-6BE9-EB4DE6B44DB5}"/>
              </a:ext>
            </a:extLst>
          </p:cNvPr>
          <p:cNvSpPr txBox="1"/>
          <p:nvPr/>
        </p:nvSpPr>
        <p:spPr>
          <a:xfrm>
            <a:off x="2315274" y="7141464"/>
            <a:ext cx="2916313" cy="454432"/>
          </a:xfrm>
          <a:prstGeom prst="roundRect">
            <a:avLst>
              <a:gd name="adj" fmla="val 50000"/>
            </a:avLst>
          </a:prstGeom>
          <a:solidFill>
            <a:schemeClr val="accent2">
              <a:lumMod val="20000"/>
              <a:lumOff val="80000"/>
              <a:alpha val="44000"/>
            </a:schemeClr>
          </a:solid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a:ln>
                  <a:noFill/>
                </a:ln>
                <a:solidFill>
                  <a:srgbClr val="032954">
                    <a:lumMod val="50000"/>
                    <a:lumOff val="50000"/>
                  </a:srgbClr>
                </a:solidFill>
                <a:effectLst/>
                <a:uLnTx/>
                <a:uFillTx/>
                <a:latin typeface="Anova Light"/>
                <a:ea typeface="+mn-ea"/>
                <a:cs typeface="+mn-cs"/>
              </a:rPr>
              <a:t>Artificial Intelligence </a:t>
            </a:r>
          </a:p>
        </p:txBody>
      </p:sp>
      <p:sp>
        <p:nvSpPr>
          <p:cNvPr id="43" name="Rectangle 42">
            <a:extLst>
              <a:ext uri="{FF2B5EF4-FFF2-40B4-BE49-F238E27FC236}">
                <a16:creationId xmlns:a16="http://schemas.microsoft.com/office/drawing/2014/main" id="{AC3BA8DC-3019-5FFB-C0CB-08786D440A59}"/>
              </a:ext>
            </a:extLst>
          </p:cNvPr>
          <p:cNvSpPr/>
          <p:nvPr/>
        </p:nvSpPr>
        <p:spPr>
          <a:xfrm>
            <a:off x="13903940" y="7501708"/>
            <a:ext cx="2642347" cy="1814061"/>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900"/>
              </a:spcBef>
              <a:spcAft>
                <a:spcPts val="0"/>
              </a:spcAft>
              <a:buClrTx/>
              <a:buSzPct val="100000"/>
              <a:buFontTx/>
              <a:buNone/>
              <a:tabLst/>
              <a:defRPr/>
            </a:pPr>
            <a:r>
              <a:rPr kumimoji="0" lang="en-US" sz="1400" b="0" i="0" u="none" strike="noStrike" kern="0" cap="none" spc="0" normalizeH="0" baseline="0" noProof="0">
                <a:ln>
                  <a:noFill/>
                </a:ln>
                <a:solidFill>
                  <a:srgbClr val="000000"/>
                </a:solidFill>
                <a:effectLst/>
                <a:uLnTx/>
                <a:uFillTx/>
                <a:latin typeface="Anova Light"/>
                <a:ea typeface="+mn-ea"/>
                <a:cs typeface="+mn-cs"/>
              </a:rPr>
              <a:t>Combines linguistics rules with statistical, machine learning, and deep learning models, to process human language in the form of text or voice data and to ‘understand’ its full meaning</a:t>
            </a:r>
          </a:p>
        </p:txBody>
      </p:sp>
      <p:sp>
        <p:nvSpPr>
          <p:cNvPr id="44" name="Oval 43">
            <a:extLst>
              <a:ext uri="{FF2B5EF4-FFF2-40B4-BE49-F238E27FC236}">
                <a16:creationId xmlns:a16="http://schemas.microsoft.com/office/drawing/2014/main" id="{E592097F-37DA-84DD-1DC0-888B49B9D877}"/>
              </a:ext>
            </a:extLst>
          </p:cNvPr>
          <p:cNvSpPr/>
          <p:nvPr/>
        </p:nvSpPr>
        <p:spPr>
          <a:xfrm>
            <a:off x="14478007" y="6459028"/>
            <a:ext cx="1668594" cy="125213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7E889A"/>
                </a:solidFill>
                <a:effectLst/>
                <a:uLnTx/>
                <a:uFillTx/>
                <a:latin typeface="Anova Light"/>
                <a:ea typeface="+mn-ea"/>
                <a:cs typeface="+mn-cs"/>
              </a:rPr>
              <a:t>Syn</a:t>
            </a:r>
          </a:p>
        </p:txBody>
      </p:sp>
      <p:sp>
        <p:nvSpPr>
          <p:cNvPr id="45" name="TextBox 44">
            <a:extLst>
              <a:ext uri="{FF2B5EF4-FFF2-40B4-BE49-F238E27FC236}">
                <a16:creationId xmlns:a16="http://schemas.microsoft.com/office/drawing/2014/main" id="{06189681-F035-E250-6A0A-F97998022441}"/>
              </a:ext>
            </a:extLst>
          </p:cNvPr>
          <p:cNvSpPr txBox="1"/>
          <p:nvPr/>
        </p:nvSpPr>
        <p:spPr>
          <a:xfrm>
            <a:off x="13824854" y="7136527"/>
            <a:ext cx="2916313" cy="454432"/>
          </a:xfrm>
          <a:prstGeom prst="roundRect">
            <a:avLst>
              <a:gd name="adj" fmla="val 50000"/>
            </a:avLst>
          </a:prstGeom>
          <a:solidFill>
            <a:schemeClr val="accent4">
              <a:lumMod val="25000"/>
              <a:lumOff val="75000"/>
            </a:schemeClr>
          </a:solid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a:ln>
                  <a:noFill/>
                </a:ln>
                <a:solidFill>
                  <a:srgbClr val="032954"/>
                </a:solidFill>
                <a:effectLst/>
                <a:uLnTx/>
                <a:uFillTx/>
                <a:latin typeface="Anova Light"/>
                <a:ea typeface="+mn-ea"/>
                <a:cs typeface="+mn-cs"/>
              </a:rPr>
              <a:t>NLP</a:t>
            </a:r>
          </a:p>
        </p:txBody>
      </p:sp>
      <p:cxnSp>
        <p:nvCxnSpPr>
          <p:cNvPr id="46" name="Straight Connector 45">
            <a:extLst>
              <a:ext uri="{FF2B5EF4-FFF2-40B4-BE49-F238E27FC236}">
                <a16:creationId xmlns:a16="http://schemas.microsoft.com/office/drawing/2014/main" id="{556CF41C-75A1-E2FA-970C-B9B9867FEC27}"/>
              </a:ext>
            </a:extLst>
          </p:cNvPr>
          <p:cNvCxnSpPr>
            <a:cxnSpLocks/>
          </p:cNvCxnSpPr>
          <p:nvPr/>
        </p:nvCxnSpPr>
        <p:spPr>
          <a:xfrm>
            <a:off x="15291770" y="4916244"/>
            <a:ext cx="0" cy="1542784"/>
          </a:xfrm>
          <a:prstGeom prst="line">
            <a:avLst/>
          </a:prstGeom>
          <a:ln w="1905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532A8093-8FEB-5285-FE82-7F85138AF601}"/>
              </a:ext>
            </a:extLst>
          </p:cNvPr>
          <p:cNvSpPr/>
          <p:nvPr/>
        </p:nvSpPr>
        <p:spPr>
          <a:xfrm>
            <a:off x="2905771" y="3387839"/>
            <a:ext cx="14508098" cy="2495376"/>
          </a:xfrm>
          <a:prstGeom prst="ellipse">
            <a:avLst/>
          </a:prstGeom>
          <a:solidFill>
            <a:schemeClr val="tx2">
              <a:lumMod val="75000"/>
              <a:lumOff val="25000"/>
              <a:alpha val="44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000000"/>
              </a:solidFill>
              <a:effectLst/>
              <a:uLnTx/>
              <a:uFillTx/>
              <a:latin typeface="Anova Light"/>
              <a:ea typeface="+mn-ea"/>
              <a:cs typeface="+mn-cs"/>
            </a:endParaRPr>
          </a:p>
        </p:txBody>
      </p:sp>
      <p:sp>
        <p:nvSpPr>
          <p:cNvPr id="51" name="Oval 50">
            <a:extLst>
              <a:ext uri="{FF2B5EF4-FFF2-40B4-BE49-F238E27FC236}">
                <a16:creationId xmlns:a16="http://schemas.microsoft.com/office/drawing/2014/main" id="{25D317DF-E8FE-C4F5-8B9B-6E200EA7D2A5}"/>
              </a:ext>
            </a:extLst>
          </p:cNvPr>
          <p:cNvSpPr/>
          <p:nvPr/>
        </p:nvSpPr>
        <p:spPr>
          <a:xfrm>
            <a:off x="6298455" y="3523826"/>
            <a:ext cx="9632425" cy="2172665"/>
          </a:xfrm>
          <a:prstGeom prst="ellipse">
            <a:avLst/>
          </a:prstGeom>
          <a:solidFill>
            <a:schemeClr val="bg1">
              <a:lumMod val="6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000000"/>
              </a:solidFill>
              <a:effectLst/>
              <a:uLnTx/>
              <a:uFillTx/>
              <a:latin typeface="Anova Light"/>
              <a:ea typeface="+mn-ea"/>
              <a:cs typeface="+mn-cs"/>
            </a:endParaRPr>
          </a:p>
        </p:txBody>
      </p:sp>
      <p:sp>
        <p:nvSpPr>
          <p:cNvPr id="53" name="Oval 52">
            <a:extLst>
              <a:ext uri="{FF2B5EF4-FFF2-40B4-BE49-F238E27FC236}">
                <a16:creationId xmlns:a16="http://schemas.microsoft.com/office/drawing/2014/main" id="{A6EB678B-E181-09BD-E008-28F334DCF0E2}"/>
              </a:ext>
            </a:extLst>
          </p:cNvPr>
          <p:cNvSpPr/>
          <p:nvPr/>
        </p:nvSpPr>
        <p:spPr>
          <a:xfrm>
            <a:off x="9337485" y="3767621"/>
            <a:ext cx="5513655" cy="1658745"/>
          </a:xfrm>
          <a:prstGeom prst="ellipse">
            <a:avLst/>
          </a:prstGeom>
          <a:solidFill>
            <a:schemeClr val="tx2">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000000"/>
              </a:solidFill>
              <a:effectLst/>
              <a:uLnTx/>
              <a:uFillTx/>
              <a:latin typeface="Anova Light"/>
              <a:ea typeface="+mn-ea"/>
              <a:cs typeface="+mn-cs"/>
            </a:endParaRPr>
          </a:p>
        </p:txBody>
      </p:sp>
      <p:sp>
        <p:nvSpPr>
          <p:cNvPr id="56" name="Oval 55">
            <a:extLst>
              <a:ext uri="{FF2B5EF4-FFF2-40B4-BE49-F238E27FC236}">
                <a16:creationId xmlns:a16="http://schemas.microsoft.com/office/drawing/2014/main" id="{4F750EE4-CF53-5BA5-8058-4046F741F13E}"/>
              </a:ext>
            </a:extLst>
          </p:cNvPr>
          <p:cNvSpPr/>
          <p:nvPr/>
        </p:nvSpPr>
        <p:spPr>
          <a:xfrm>
            <a:off x="12829078" y="3982145"/>
            <a:ext cx="4247182" cy="1285354"/>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000000"/>
              </a:solidFill>
              <a:effectLst/>
              <a:uLnTx/>
              <a:uFillTx/>
              <a:latin typeface="Anova Light"/>
              <a:ea typeface="+mn-ea"/>
              <a:cs typeface="+mn-cs"/>
            </a:endParaRPr>
          </a:p>
        </p:txBody>
      </p:sp>
      <p:sp>
        <p:nvSpPr>
          <p:cNvPr id="57" name="TextBox 56">
            <a:extLst>
              <a:ext uri="{FF2B5EF4-FFF2-40B4-BE49-F238E27FC236}">
                <a16:creationId xmlns:a16="http://schemas.microsoft.com/office/drawing/2014/main" id="{56CA8EFD-A590-3D15-F104-00A5FE8DA55D}"/>
              </a:ext>
            </a:extLst>
          </p:cNvPr>
          <p:cNvSpPr txBox="1"/>
          <p:nvPr/>
        </p:nvSpPr>
        <p:spPr>
          <a:xfrm>
            <a:off x="3436860" y="4323188"/>
            <a:ext cx="3039030"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000000"/>
                </a:solidFill>
                <a:effectLst/>
                <a:uLnTx/>
                <a:uFillTx/>
                <a:latin typeface="Anova Light"/>
                <a:ea typeface="+mn-ea"/>
                <a:cs typeface="+mn-cs"/>
              </a:rPr>
              <a:t>Artificial Intelligence </a:t>
            </a:r>
          </a:p>
        </p:txBody>
      </p:sp>
      <p:sp>
        <p:nvSpPr>
          <p:cNvPr id="64" name="TextBox 63">
            <a:extLst>
              <a:ext uri="{FF2B5EF4-FFF2-40B4-BE49-F238E27FC236}">
                <a16:creationId xmlns:a16="http://schemas.microsoft.com/office/drawing/2014/main" id="{E08A6EAD-100C-4B7E-010E-4ED2512E6A3A}"/>
              </a:ext>
            </a:extLst>
          </p:cNvPr>
          <p:cNvSpPr txBox="1"/>
          <p:nvPr/>
        </p:nvSpPr>
        <p:spPr>
          <a:xfrm>
            <a:off x="6495866" y="4386863"/>
            <a:ext cx="2096049"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000000"/>
                </a:solidFill>
                <a:effectLst/>
                <a:uLnTx/>
                <a:uFillTx/>
                <a:latin typeface="Anova Light"/>
                <a:ea typeface="+mn-ea"/>
                <a:cs typeface="+mn-cs"/>
              </a:rPr>
              <a:t>Machine Learning</a:t>
            </a:r>
          </a:p>
        </p:txBody>
      </p:sp>
      <p:sp>
        <p:nvSpPr>
          <p:cNvPr id="65" name="TextBox 64">
            <a:extLst>
              <a:ext uri="{FF2B5EF4-FFF2-40B4-BE49-F238E27FC236}">
                <a16:creationId xmlns:a16="http://schemas.microsoft.com/office/drawing/2014/main" id="{D131FC76-7C5E-B44D-B76F-59666A0BF7D5}"/>
              </a:ext>
            </a:extLst>
          </p:cNvPr>
          <p:cNvSpPr txBox="1"/>
          <p:nvPr/>
        </p:nvSpPr>
        <p:spPr>
          <a:xfrm>
            <a:off x="9594762" y="4356458"/>
            <a:ext cx="1724901"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FFFFFF"/>
                </a:solidFill>
                <a:effectLst/>
                <a:uLnTx/>
                <a:uFillTx/>
                <a:latin typeface="Anova Light"/>
                <a:ea typeface="+mn-ea"/>
                <a:cs typeface="+mn-cs"/>
              </a:rPr>
              <a:t>Deep Learning</a:t>
            </a:r>
          </a:p>
        </p:txBody>
      </p:sp>
      <p:sp>
        <p:nvSpPr>
          <p:cNvPr id="66" name="Oval 65">
            <a:extLst>
              <a:ext uri="{FF2B5EF4-FFF2-40B4-BE49-F238E27FC236}">
                <a16:creationId xmlns:a16="http://schemas.microsoft.com/office/drawing/2014/main" id="{965C97A1-1558-710F-6336-ADE0F678D368}"/>
              </a:ext>
            </a:extLst>
          </p:cNvPr>
          <p:cNvSpPr/>
          <p:nvPr/>
        </p:nvSpPr>
        <p:spPr>
          <a:xfrm>
            <a:off x="12258536" y="4138047"/>
            <a:ext cx="1920240" cy="881007"/>
          </a:xfrm>
          <a:prstGeom prst="ellipse">
            <a:avLst/>
          </a:prstGeom>
          <a:solidFill>
            <a:schemeClr val="accent3">
              <a:lumMod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000000"/>
              </a:solidFill>
              <a:effectLst/>
              <a:uLnTx/>
              <a:uFillTx/>
              <a:latin typeface="Anova Light"/>
              <a:ea typeface="+mn-ea"/>
              <a:cs typeface="+mn-cs"/>
            </a:endParaRPr>
          </a:p>
        </p:txBody>
      </p:sp>
      <p:sp>
        <p:nvSpPr>
          <p:cNvPr id="67" name="TextBox 66">
            <a:extLst>
              <a:ext uri="{FF2B5EF4-FFF2-40B4-BE49-F238E27FC236}">
                <a16:creationId xmlns:a16="http://schemas.microsoft.com/office/drawing/2014/main" id="{443C1B57-FC4D-889D-A589-B55599C8F1FC}"/>
              </a:ext>
            </a:extLst>
          </p:cNvPr>
          <p:cNvSpPr txBox="1"/>
          <p:nvPr/>
        </p:nvSpPr>
        <p:spPr>
          <a:xfrm>
            <a:off x="12397891" y="4356085"/>
            <a:ext cx="1800861"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err="1">
                <a:ln>
                  <a:noFill/>
                </a:ln>
                <a:solidFill>
                  <a:srgbClr val="FFFFFF"/>
                </a:solidFill>
                <a:effectLst/>
                <a:uLnTx/>
                <a:uFillTx/>
                <a:latin typeface="Anova Light"/>
                <a:ea typeface="+mn-ea"/>
                <a:cs typeface="+mn-cs"/>
              </a:rPr>
              <a:t>GenAI</a:t>
            </a:r>
            <a:r>
              <a:rPr kumimoji="0" lang="en-US" sz="2000" b="1" i="1" u="none" strike="noStrike" kern="0" cap="none" spc="0" normalizeH="0" baseline="0" noProof="0">
                <a:ln>
                  <a:noFill/>
                </a:ln>
                <a:solidFill>
                  <a:srgbClr val="FFFFFF"/>
                </a:solidFill>
                <a:effectLst/>
                <a:uLnTx/>
                <a:uFillTx/>
                <a:latin typeface="Anova Light"/>
                <a:ea typeface="+mn-ea"/>
                <a:cs typeface="+mn-cs"/>
              </a:rPr>
              <a:t> </a:t>
            </a:r>
          </a:p>
        </p:txBody>
      </p:sp>
      <p:sp>
        <p:nvSpPr>
          <p:cNvPr id="68" name="TextBox 67">
            <a:extLst>
              <a:ext uri="{FF2B5EF4-FFF2-40B4-BE49-F238E27FC236}">
                <a16:creationId xmlns:a16="http://schemas.microsoft.com/office/drawing/2014/main" id="{A984B1E5-CC59-F97D-F877-9E68952CF5C6}"/>
              </a:ext>
            </a:extLst>
          </p:cNvPr>
          <p:cNvSpPr txBox="1"/>
          <p:nvPr/>
        </p:nvSpPr>
        <p:spPr>
          <a:xfrm>
            <a:off x="14493653" y="4276242"/>
            <a:ext cx="2182797" cy="61555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032954"/>
                </a:solidFill>
                <a:effectLst/>
                <a:uLnTx/>
                <a:uFillTx/>
                <a:latin typeface="Anova Light"/>
                <a:ea typeface="+mn-ea"/>
                <a:cs typeface="+mn-cs"/>
              </a:rPr>
              <a:t>Natural Language Processing </a:t>
            </a:r>
          </a:p>
        </p:txBody>
      </p:sp>
      <p:sp>
        <p:nvSpPr>
          <p:cNvPr id="69" name="TextBox 68">
            <a:extLst>
              <a:ext uri="{FF2B5EF4-FFF2-40B4-BE49-F238E27FC236}">
                <a16:creationId xmlns:a16="http://schemas.microsoft.com/office/drawing/2014/main" id="{830AFF55-4B0D-0C37-BBDC-C58BC4867989}"/>
              </a:ext>
            </a:extLst>
          </p:cNvPr>
          <p:cNvSpPr txBox="1"/>
          <p:nvPr/>
        </p:nvSpPr>
        <p:spPr>
          <a:xfrm>
            <a:off x="1502023" y="4302381"/>
            <a:ext cx="1534151" cy="61555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7E889A"/>
                </a:solidFill>
                <a:effectLst/>
                <a:uLnTx/>
                <a:uFillTx/>
                <a:latin typeface="Anova Light"/>
                <a:ea typeface="+mn-ea"/>
                <a:cs typeface="+mn-cs"/>
              </a:rPr>
              <a:t>Computer Science </a:t>
            </a:r>
          </a:p>
        </p:txBody>
      </p:sp>
      <p:sp>
        <p:nvSpPr>
          <p:cNvPr id="70" name="TextBox 69">
            <a:extLst>
              <a:ext uri="{FF2B5EF4-FFF2-40B4-BE49-F238E27FC236}">
                <a16:creationId xmlns:a16="http://schemas.microsoft.com/office/drawing/2014/main" id="{6AD02BA4-2AFF-15FF-E0EF-1854163E6953}"/>
              </a:ext>
            </a:extLst>
          </p:cNvPr>
          <p:cNvSpPr txBox="1"/>
          <p:nvPr/>
        </p:nvSpPr>
        <p:spPr>
          <a:xfrm rot="16200000">
            <a:off x="-282339" y="4049689"/>
            <a:ext cx="1858379" cy="329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E889A">
                    <a:lumMod val="60000"/>
                    <a:lumOff val="40000"/>
                  </a:srgbClr>
                </a:solidFill>
                <a:effectLst/>
                <a:uLnTx/>
                <a:uFillTx/>
                <a:latin typeface="Anova Light"/>
                <a:ea typeface="+mn-ea"/>
                <a:cs typeface="+mn-cs"/>
              </a:rPr>
              <a:t>Disciplines</a:t>
            </a:r>
          </a:p>
        </p:txBody>
      </p:sp>
    </p:spTree>
    <p:extLst>
      <p:ext uri="{BB962C8B-B14F-4D97-AF65-F5344CB8AC3E}">
        <p14:creationId xmlns:p14="http://schemas.microsoft.com/office/powerpoint/2010/main" val="408941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4800-005F-3940-20A2-E1C6BD471DF3}"/>
              </a:ext>
            </a:extLst>
          </p:cNvPr>
          <p:cNvSpPr>
            <a:spLocks noGrp="1"/>
          </p:cNvSpPr>
          <p:nvPr>
            <p:ph type="title"/>
          </p:nvPr>
        </p:nvSpPr>
        <p:spPr>
          <a:xfrm>
            <a:off x="1257300" y="710303"/>
            <a:ext cx="15773400" cy="775597"/>
          </a:xfrm>
        </p:spPr>
        <p:txBody>
          <a:bodyPr/>
          <a:lstStyle/>
          <a:p>
            <a:r>
              <a:rPr lang="en-US"/>
              <a:t>The Economic Impact of Generative AI</a:t>
            </a:r>
          </a:p>
        </p:txBody>
      </p:sp>
      <p:sp>
        <p:nvSpPr>
          <p:cNvPr id="4" name="TextBox 3">
            <a:extLst>
              <a:ext uri="{FF2B5EF4-FFF2-40B4-BE49-F238E27FC236}">
                <a16:creationId xmlns:a16="http://schemas.microsoft.com/office/drawing/2014/main" id="{414F69EA-5E9A-87EA-99A9-1926B815DFC0}"/>
              </a:ext>
            </a:extLst>
          </p:cNvPr>
          <p:cNvSpPr txBox="1"/>
          <p:nvPr/>
        </p:nvSpPr>
        <p:spPr>
          <a:xfrm>
            <a:off x="8520546" y="7414729"/>
            <a:ext cx="7232071" cy="1138773"/>
          </a:xfrm>
          <a:prstGeom prst="rect">
            <a:avLst/>
          </a:prstGeom>
          <a:noFill/>
        </p:spPr>
        <p:txBody>
          <a:bodyPr wrap="square" lIns="0" tIns="0" rIns="0" bIns="0" rtlCol="0">
            <a:spAutoFit/>
          </a:bodyPr>
          <a:lstStyle>
            <a:defPPr>
              <a:defRPr lang="en-US"/>
            </a:defPPr>
            <a:lvl1pPr>
              <a:defRPr sz="13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766D1"/>
                </a:solidFill>
                <a:effectLst/>
                <a:uLnTx/>
                <a:uFillTx/>
                <a:latin typeface="Anova Light"/>
                <a:ea typeface="+mn-ea"/>
                <a:cs typeface="+mn-cs"/>
              </a:rPr>
              <a:t>+ up to $4.4 Trillion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nova Light"/>
                <a:ea typeface="+mn-ea"/>
                <a:cs typeface="+mn-cs"/>
              </a:rPr>
              <a:t>  </a:t>
            </a:r>
            <a:r>
              <a:rPr kumimoji="0" lang="en-US" sz="1600" b="0" i="0" u="none" strike="noStrike" kern="1200" cap="none" spc="0" normalizeH="0" baseline="0" noProof="0">
                <a:ln>
                  <a:noFill/>
                </a:ln>
                <a:solidFill>
                  <a:srgbClr val="000000"/>
                </a:solidFill>
                <a:effectLst/>
                <a:uLnTx/>
                <a:uFillTx/>
                <a:latin typeface="Anova Light"/>
                <a:ea typeface="+mn-ea"/>
                <a:cs typeface="+mn-cs"/>
              </a:rPr>
              <a:t>Global Economic potential</a:t>
            </a:r>
            <a:endParaRPr kumimoji="0" lang="en-US" sz="2000" b="0" i="0" u="none" strike="noStrike" kern="1200" cap="none" spc="0" normalizeH="0" baseline="0" noProof="0">
              <a:ln>
                <a:noFill/>
              </a:ln>
              <a:solidFill>
                <a:srgbClr val="000000"/>
              </a:solidFill>
              <a:effectLst/>
              <a:uLnTx/>
              <a:uFillTx/>
              <a:latin typeface="Anova Light"/>
              <a:ea typeface="+mn-ea"/>
              <a:cs typeface="+mn-cs"/>
            </a:endParaRPr>
          </a:p>
        </p:txBody>
      </p:sp>
      <p:sp>
        <p:nvSpPr>
          <p:cNvPr id="11" name="Oval 10">
            <a:extLst>
              <a:ext uri="{FF2B5EF4-FFF2-40B4-BE49-F238E27FC236}">
                <a16:creationId xmlns:a16="http://schemas.microsoft.com/office/drawing/2014/main" id="{F2B85D13-0D5A-101B-E41A-AA5C957C7DE4}"/>
              </a:ext>
            </a:extLst>
          </p:cNvPr>
          <p:cNvSpPr/>
          <p:nvPr/>
        </p:nvSpPr>
        <p:spPr>
          <a:xfrm>
            <a:off x="561474" y="3344510"/>
            <a:ext cx="7959073" cy="3597979"/>
          </a:xfrm>
          <a:prstGeom prst="ellipse">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Anova Light"/>
              <a:ea typeface="+mn-ea"/>
              <a:cs typeface="+mn-cs"/>
            </a:endParaRPr>
          </a:p>
        </p:txBody>
      </p:sp>
      <p:sp>
        <p:nvSpPr>
          <p:cNvPr id="15" name="TextBox 14">
            <a:extLst>
              <a:ext uri="{FF2B5EF4-FFF2-40B4-BE49-F238E27FC236}">
                <a16:creationId xmlns:a16="http://schemas.microsoft.com/office/drawing/2014/main" id="{26D04CEF-25DA-4FFE-CD60-D00EE37C9908}"/>
              </a:ext>
            </a:extLst>
          </p:cNvPr>
          <p:cNvSpPr txBox="1"/>
          <p:nvPr/>
        </p:nvSpPr>
        <p:spPr>
          <a:xfrm>
            <a:off x="957921" y="4773520"/>
            <a:ext cx="2589698" cy="738664"/>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rgbClr val="7E889A">
                    <a:lumMod val="75000"/>
                  </a:srgbClr>
                </a:solidFill>
                <a:effectLst/>
                <a:uLnTx/>
                <a:uFillTx/>
                <a:latin typeface="Anova Light"/>
                <a:ea typeface="+mn-ea"/>
                <a:cs typeface="+mn-cs"/>
              </a:rPr>
              <a:t>Artificial Intelligence </a:t>
            </a:r>
          </a:p>
        </p:txBody>
      </p:sp>
      <p:sp>
        <p:nvSpPr>
          <p:cNvPr id="9" name="Oval 8">
            <a:extLst>
              <a:ext uri="{FF2B5EF4-FFF2-40B4-BE49-F238E27FC236}">
                <a16:creationId xmlns:a16="http://schemas.microsoft.com/office/drawing/2014/main" id="{B3540762-1EEE-5884-320D-0D8A4778C281}"/>
              </a:ext>
            </a:extLst>
          </p:cNvPr>
          <p:cNvSpPr/>
          <p:nvPr/>
        </p:nvSpPr>
        <p:spPr>
          <a:xfrm>
            <a:off x="8520547" y="4021897"/>
            <a:ext cx="3429048" cy="2245895"/>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Anova Light"/>
              <a:ea typeface="+mn-ea"/>
              <a:cs typeface="+mn-cs"/>
            </a:endParaRPr>
          </a:p>
        </p:txBody>
      </p:sp>
      <p:sp>
        <p:nvSpPr>
          <p:cNvPr id="10" name="TextBox 9">
            <a:extLst>
              <a:ext uri="{FF2B5EF4-FFF2-40B4-BE49-F238E27FC236}">
                <a16:creationId xmlns:a16="http://schemas.microsoft.com/office/drawing/2014/main" id="{7FB3C056-9C97-3467-B9E6-1DBE7D4CA5A6}"/>
              </a:ext>
            </a:extLst>
          </p:cNvPr>
          <p:cNvSpPr txBox="1"/>
          <p:nvPr/>
        </p:nvSpPr>
        <p:spPr>
          <a:xfrm>
            <a:off x="8681666" y="4887172"/>
            <a:ext cx="2075412" cy="369332"/>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rgbClr val="FFFFFF"/>
                </a:solidFill>
                <a:effectLst/>
                <a:uLnTx/>
                <a:uFillTx/>
                <a:latin typeface="Anova Light"/>
                <a:ea typeface="+mn-ea"/>
                <a:cs typeface="+mn-cs"/>
              </a:rPr>
              <a:t>Generative AI</a:t>
            </a:r>
          </a:p>
        </p:txBody>
      </p:sp>
      <p:cxnSp>
        <p:nvCxnSpPr>
          <p:cNvPr id="20" name="Elbow Connector 19">
            <a:extLst>
              <a:ext uri="{FF2B5EF4-FFF2-40B4-BE49-F238E27FC236}">
                <a16:creationId xmlns:a16="http://schemas.microsoft.com/office/drawing/2014/main" id="{8B92F56C-9363-3A16-8FE6-A64BB4769C53}"/>
              </a:ext>
            </a:extLst>
          </p:cNvPr>
          <p:cNvCxnSpPr>
            <a:cxnSpLocks/>
            <a:stCxn id="10" idx="1"/>
            <a:endCxn id="4" idx="1"/>
          </p:cNvCxnSpPr>
          <p:nvPr/>
        </p:nvCxnSpPr>
        <p:spPr>
          <a:xfrm rot="10800000" flipV="1">
            <a:off x="8520546" y="5071838"/>
            <a:ext cx="161120" cy="2912278"/>
          </a:xfrm>
          <a:prstGeom prst="bentConnector3">
            <a:avLst>
              <a:gd name="adj1" fmla="val 241882"/>
            </a:avLst>
          </a:prstGeom>
          <a:ln w="19050">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DD3ABDF3-8956-0211-E6C5-989340DFA324}"/>
              </a:ext>
            </a:extLst>
          </p:cNvPr>
          <p:cNvCxnSpPr>
            <a:cxnSpLocks/>
            <a:stCxn id="15" idx="1"/>
            <a:endCxn id="31" idx="1"/>
          </p:cNvCxnSpPr>
          <p:nvPr/>
        </p:nvCxnSpPr>
        <p:spPr>
          <a:xfrm rot="10800000" flipH="1" flipV="1">
            <a:off x="957921" y="5142852"/>
            <a:ext cx="5516" cy="2887430"/>
          </a:xfrm>
          <a:prstGeom prst="bentConnector3">
            <a:avLst>
              <a:gd name="adj1" fmla="val -4144307"/>
            </a:avLst>
          </a:prstGeom>
          <a:ln w="19050">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17EC523-E9B2-046F-38BF-209C88B83851}"/>
              </a:ext>
            </a:extLst>
          </p:cNvPr>
          <p:cNvSpPr txBox="1"/>
          <p:nvPr/>
        </p:nvSpPr>
        <p:spPr>
          <a:xfrm>
            <a:off x="963437" y="7414729"/>
            <a:ext cx="4473063" cy="1231106"/>
          </a:xfrm>
          <a:prstGeom prst="rect">
            <a:avLst/>
          </a:prstGeom>
          <a:noFill/>
        </p:spPr>
        <p:txBody>
          <a:bodyPr wrap="square" lIns="0" tIns="0" rIns="0" bIns="0" rtlCol="0">
            <a:spAutoFit/>
          </a:bodyPr>
          <a:lstStyle>
            <a:defPPr>
              <a:defRPr lang="en-US"/>
            </a:defPPr>
            <a:lvl1pPr>
              <a:defRPr sz="13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766D1"/>
                </a:solidFill>
                <a:effectLst/>
                <a:uLnTx/>
                <a:uFillTx/>
                <a:latin typeface="Anova Light"/>
                <a:ea typeface="+mn-ea"/>
                <a:cs typeface="+mn-cs"/>
              </a:rPr>
              <a:t>$13 Trillion</a:t>
            </a:r>
            <a:endParaRPr kumimoji="0" lang="en-US" sz="1400" b="0" i="0" u="none" strike="noStrike" kern="1200" cap="none" spc="0" normalizeH="0" baseline="0" noProof="0">
              <a:ln>
                <a:noFill/>
              </a:ln>
              <a:solidFill>
                <a:srgbClr val="0766D1"/>
              </a:solidFill>
              <a:effectLst/>
              <a:uLnTx/>
              <a:uFillTx/>
              <a:latin typeface="Anov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nova Light"/>
                <a:ea typeface="+mn-ea"/>
                <a:cs typeface="+mn-cs"/>
              </a:rPr>
              <a:t> </a:t>
            </a:r>
            <a:r>
              <a:rPr kumimoji="0" lang="en-US" sz="1600" b="0" i="0" u="none" strike="noStrike" kern="1200" cap="none" spc="0" normalizeH="0" baseline="0" noProof="0">
                <a:ln>
                  <a:noFill/>
                </a:ln>
                <a:solidFill>
                  <a:srgbClr val="000000"/>
                </a:solidFill>
                <a:effectLst/>
                <a:uLnTx/>
                <a:uFillTx/>
                <a:latin typeface="Anova Light"/>
                <a:ea typeface="+mn-ea"/>
                <a:cs typeface="+mn-cs"/>
              </a:rPr>
              <a:t>Global Economic Potential</a:t>
            </a:r>
            <a:endParaRPr kumimoji="0" lang="en-US" sz="2000" b="0" i="0" u="none" strike="noStrike" kern="1200" cap="none" spc="0" normalizeH="0" baseline="0" noProof="0">
              <a:ln>
                <a:noFill/>
              </a:ln>
              <a:solidFill>
                <a:srgbClr val="000000"/>
              </a:solidFill>
              <a:effectLst/>
              <a:uLnTx/>
              <a:uFillTx/>
              <a:latin typeface="Anova Light"/>
              <a:ea typeface="+mn-ea"/>
              <a:cs typeface="+mn-cs"/>
            </a:endParaRPr>
          </a:p>
        </p:txBody>
      </p:sp>
      <p:sp>
        <p:nvSpPr>
          <p:cNvPr id="32" name="TextBox 31">
            <a:extLst>
              <a:ext uri="{FF2B5EF4-FFF2-40B4-BE49-F238E27FC236}">
                <a16:creationId xmlns:a16="http://schemas.microsoft.com/office/drawing/2014/main" id="{B2AAEEC8-F21B-1353-9F45-BBF0456FFFB4}"/>
              </a:ext>
            </a:extLst>
          </p:cNvPr>
          <p:cNvSpPr txBox="1"/>
          <p:nvPr/>
        </p:nvSpPr>
        <p:spPr>
          <a:xfrm>
            <a:off x="963437" y="9214458"/>
            <a:ext cx="552261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AC0C9"/>
                </a:solidFill>
                <a:effectLst/>
                <a:uLnTx/>
                <a:uFillTx/>
                <a:latin typeface="Anova Light"/>
                <a:ea typeface="+mn-ea"/>
                <a:cs typeface="+mn-cs"/>
              </a:rPr>
              <a:t>Source : McKinsey, The economic potential of AI, 2023</a:t>
            </a:r>
          </a:p>
        </p:txBody>
      </p:sp>
      <p:sp>
        <p:nvSpPr>
          <p:cNvPr id="71" name="TextBox 70">
            <a:extLst>
              <a:ext uri="{FF2B5EF4-FFF2-40B4-BE49-F238E27FC236}">
                <a16:creationId xmlns:a16="http://schemas.microsoft.com/office/drawing/2014/main" id="{D301EB7E-7685-367A-FB2A-63390A53E88A}"/>
              </a:ext>
            </a:extLst>
          </p:cNvPr>
          <p:cNvSpPr txBox="1"/>
          <p:nvPr/>
        </p:nvSpPr>
        <p:spPr>
          <a:xfrm>
            <a:off x="12684407" y="4404188"/>
            <a:ext cx="5294791"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nova Light"/>
                <a:ea typeface="+mn-ea"/>
                <a:cs typeface="+mn-cs"/>
              </a:rPr>
              <a:t>Generative AI could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nova Light"/>
                <a:ea typeface="+mn-ea"/>
                <a:cs typeface="+mn-cs"/>
              </a:rPr>
              <a:t>the impact of all AI by up to </a:t>
            </a:r>
            <a:r>
              <a:rPr kumimoji="0" lang="en-US" sz="3200" b="1" i="0" u="none" strike="noStrike" kern="1200" cap="none" spc="0" normalizeH="0" baseline="0" noProof="0">
                <a:ln>
                  <a:noFill/>
                </a:ln>
                <a:solidFill>
                  <a:srgbClr val="0766D1"/>
                </a:solidFill>
                <a:effectLst/>
                <a:uLnTx/>
                <a:uFillTx/>
                <a:latin typeface="Anova Light"/>
                <a:ea typeface="+mn-ea"/>
                <a:cs typeface="+mn-cs"/>
              </a:rPr>
              <a:t>40%</a:t>
            </a:r>
          </a:p>
        </p:txBody>
      </p:sp>
    </p:spTree>
    <p:extLst>
      <p:ext uri="{BB962C8B-B14F-4D97-AF65-F5344CB8AC3E}">
        <p14:creationId xmlns:p14="http://schemas.microsoft.com/office/powerpoint/2010/main" val="139223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_Pulse_Image">
            <a:extLst>
              <a:ext uri="{FF2B5EF4-FFF2-40B4-BE49-F238E27FC236}">
                <a16:creationId xmlns:a16="http://schemas.microsoft.com/office/drawing/2014/main" id="{C735371E-B23F-AC81-C863-565A66144BB4}"/>
              </a:ext>
            </a:extLst>
          </p:cNvPr>
          <p:cNvGrpSpPr/>
          <p:nvPr/>
        </p:nvGrpSpPr>
        <p:grpSpPr>
          <a:xfrm>
            <a:off x="45544802" y="-29064"/>
            <a:ext cx="12437998" cy="10345128"/>
            <a:chOff x="5850002" y="-29064"/>
            <a:chExt cx="12437998" cy="10345128"/>
          </a:xfrm>
        </p:grpSpPr>
        <p:pic>
          <p:nvPicPr>
            <p:cNvPr id="21" name="!!_Image_P" descr="A person looking at a watch&#10;&#10;Description automatically generated">
              <a:extLst>
                <a:ext uri="{FF2B5EF4-FFF2-40B4-BE49-F238E27FC236}">
                  <a16:creationId xmlns:a16="http://schemas.microsoft.com/office/drawing/2014/main" id="{806074A7-E601-DD6D-ADF2-48DA5F8F5599}"/>
                </a:ext>
              </a:extLst>
            </p:cNvPr>
            <p:cNvPicPr>
              <a:picLocks noChangeAspect="1"/>
            </p:cNvPicPr>
            <p:nvPr/>
          </p:nvPicPr>
          <p:blipFill rotWithShape="1">
            <a:blip r:embed="rId4">
              <a:alphaModFix amt="0"/>
              <a:extLst>
                <a:ext uri="{28A0092B-C50C-407E-A947-70E740481C1C}">
                  <a14:useLocalDpi xmlns:a14="http://schemas.microsoft.com/office/drawing/2010/main" val="0"/>
                </a:ext>
              </a:extLst>
            </a:blip>
            <a:srcRect l="9434" r="11646"/>
            <a:stretch/>
          </p:blipFill>
          <p:spPr>
            <a:xfrm>
              <a:off x="6162674" y="0"/>
              <a:ext cx="12125326" cy="10287000"/>
            </a:xfrm>
            <a:prstGeom prst="rect">
              <a:avLst/>
            </a:prstGeom>
          </p:spPr>
        </p:pic>
        <p:sp>
          <p:nvSpPr>
            <p:cNvPr id="22" name="!!_Gradient">
              <a:extLst>
                <a:ext uri="{FF2B5EF4-FFF2-40B4-BE49-F238E27FC236}">
                  <a16:creationId xmlns:a16="http://schemas.microsoft.com/office/drawing/2014/main" id="{BAB54B7F-7D84-06E5-B761-A9F991D375BB}"/>
                </a:ext>
              </a:extLst>
            </p:cNvPr>
            <p:cNvSpPr/>
            <p:nvPr/>
          </p:nvSpPr>
          <p:spPr>
            <a:xfrm>
              <a:off x="5850002" y="-29064"/>
              <a:ext cx="5531869" cy="10345128"/>
            </a:xfrm>
            <a:prstGeom prst="rect">
              <a:avLst/>
            </a:prstGeom>
            <a:gradFill flip="none" rotWithShape="1">
              <a:gsLst>
                <a:gs pos="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_Streaker_02">
            <a:extLst>
              <a:ext uri="{FF2B5EF4-FFF2-40B4-BE49-F238E27FC236}">
                <a16:creationId xmlns:a16="http://schemas.microsoft.com/office/drawing/2014/main" id="{7168FA0D-EDC2-0228-B450-97D13330AC5B}"/>
              </a:ext>
            </a:extLst>
          </p:cNvPr>
          <p:cNvSpPr/>
          <p:nvPr/>
        </p:nvSpPr>
        <p:spPr>
          <a:xfrm>
            <a:off x="34343742" y="-3028950"/>
            <a:ext cx="37737633" cy="163449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_Streaker_01">
            <a:extLst>
              <a:ext uri="{FF2B5EF4-FFF2-40B4-BE49-F238E27FC236}">
                <a16:creationId xmlns:a16="http://schemas.microsoft.com/office/drawing/2014/main" id="{97256504-01A5-85EC-E007-29964FD9B433}"/>
              </a:ext>
            </a:extLst>
          </p:cNvPr>
          <p:cNvSpPr/>
          <p:nvPr/>
        </p:nvSpPr>
        <p:spPr>
          <a:xfrm>
            <a:off x="35395269" y="-1749798"/>
            <a:ext cx="21599527" cy="1378659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_Circle_Right">
            <a:extLst>
              <a:ext uri="{FF2B5EF4-FFF2-40B4-BE49-F238E27FC236}">
                <a16:creationId xmlns:a16="http://schemas.microsoft.com/office/drawing/2014/main" id="{F0D9EE16-E941-A408-4A8F-27C00F7E3DAD}"/>
              </a:ext>
            </a:extLst>
          </p:cNvPr>
          <p:cNvSpPr/>
          <p:nvPr/>
        </p:nvSpPr>
        <p:spPr>
          <a:xfrm>
            <a:off x="36791904" y="-814694"/>
            <a:ext cx="11916390" cy="119163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_100_B_End">
            <a:extLst>
              <a:ext uri="{FF2B5EF4-FFF2-40B4-BE49-F238E27FC236}">
                <a16:creationId xmlns:a16="http://schemas.microsoft.com/office/drawing/2014/main" id="{A8F78994-EF4A-0A1D-C80E-A6A66019C6B9}"/>
              </a:ext>
            </a:extLst>
          </p:cNvPr>
          <p:cNvSpPr/>
          <p:nvPr/>
        </p:nvSpPr>
        <p:spPr>
          <a:xfrm>
            <a:off x="15649789" y="6241169"/>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_100_B_Mid">
            <a:extLst>
              <a:ext uri="{FF2B5EF4-FFF2-40B4-BE49-F238E27FC236}">
                <a16:creationId xmlns:a16="http://schemas.microsoft.com/office/drawing/2014/main" id="{B37BC8EE-9F54-C9E9-66AA-3ACA12694498}"/>
              </a:ext>
            </a:extLst>
          </p:cNvPr>
          <p:cNvSpPr/>
          <p:nvPr/>
        </p:nvSpPr>
        <p:spPr>
          <a:xfrm>
            <a:off x="1858034" y="6241169"/>
            <a:ext cx="14601165" cy="16188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_100_B_Start">
            <a:extLst>
              <a:ext uri="{FF2B5EF4-FFF2-40B4-BE49-F238E27FC236}">
                <a16:creationId xmlns:a16="http://schemas.microsoft.com/office/drawing/2014/main" id="{A45A8314-0B2E-AD9A-94CF-518928FF2E36}"/>
              </a:ext>
            </a:extLst>
          </p:cNvPr>
          <p:cNvSpPr/>
          <p:nvPr/>
        </p:nvSpPr>
        <p:spPr>
          <a:xfrm>
            <a:off x="1016000" y="6241169"/>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_100_A_End">
            <a:extLst>
              <a:ext uri="{FF2B5EF4-FFF2-40B4-BE49-F238E27FC236}">
                <a16:creationId xmlns:a16="http://schemas.microsoft.com/office/drawing/2014/main" id="{58C3BBC1-695B-48AF-401A-C39381AD331F}"/>
              </a:ext>
            </a:extLst>
          </p:cNvPr>
          <p:cNvSpPr/>
          <p:nvPr/>
        </p:nvSpPr>
        <p:spPr>
          <a:xfrm>
            <a:off x="15649789" y="3254450"/>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_100_A_Mid">
            <a:extLst>
              <a:ext uri="{FF2B5EF4-FFF2-40B4-BE49-F238E27FC236}">
                <a16:creationId xmlns:a16="http://schemas.microsoft.com/office/drawing/2014/main" id="{4E3FF1D8-2744-8491-4E43-8DCABE7C5DC6}"/>
              </a:ext>
            </a:extLst>
          </p:cNvPr>
          <p:cNvSpPr/>
          <p:nvPr/>
        </p:nvSpPr>
        <p:spPr>
          <a:xfrm>
            <a:off x="1858034" y="3254450"/>
            <a:ext cx="14601165" cy="16188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_100_A_Start">
            <a:extLst>
              <a:ext uri="{FF2B5EF4-FFF2-40B4-BE49-F238E27FC236}">
                <a16:creationId xmlns:a16="http://schemas.microsoft.com/office/drawing/2014/main" id="{9A7C215F-BD04-5941-3720-AC1503697D30}"/>
              </a:ext>
            </a:extLst>
          </p:cNvPr>
          <p:cNvSpPr/>
          <p:nvPr/>
        </p:nvSpPr>
        <p:spPr>
          <a:xfrm>
            <a:off x="1016000" y="3254450"/>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_62_End">
            <a:extLst>
              <a:ext uri="{FF2B5EF4-FFF2-40B4-BE49-F238E27FC236}">
                <a16:creationId xmlns:a16="http://schemas.microsoft.com/office/drawing/2014/main" id="{FCF44CCC-3CD6-192F-718C-282DD568AD7E}"/>
              </a:ext>
            </a:extLst>
          </p:cNvPr>
          <p:cNvSpPr/>
          <p:nvPr/>
        </p:nvSpPr>
        <p:spPr>
          <a:xfrm>
            <a:off x="10126138" y="2970738"/>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_62_Mid">
            <a:extLst>
              <a:ext uri="{FF2B5EF4-FFF2-40B4-BE49-F238E27FC236}">
                <a16:creationId xmlns:a16="http://schemas.microsoft.com/office/drawing/2014/main" id="{0305F556-CC5D-ED92-3A15-70B611D6CADD}"/>
              </a:ext>
            </a:extLst>
          </p:cNvPr>
          <p:cNvSpPr/>
          <p:nvPr/>
        </p:nvSpPr>
        <p:spPr>
          <a:xfrm>
            <a:off x="1858035" y="2970738"/>
            <a:ext cx="9030718" cy="16188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_62_Start">
            <a:extLst>
              <a:ext uri="{FF2B5EF4-FFF2-40B4-BE49-F238E27FC236}">
                <a16:creationId xmlns:a16="http://schemas.microsoft.com/office/drawing/2014/main" id="{A4AF1BFE-D1D0-A1BC-EFAD-9A39174E4387}"/>
              </a:ext>
            </a:extLst>
          </p:cNvPr>
          <p:cNvSpPr/>
          <p:nvPr/>
        </p:nvSpPr>
        <p:spPr>
          <a:xfrm>
            <a:off x="1016000" y="2970738"/>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_90_End">
            <a:extLst>
              <a:ext uri="{FF2B5EF4-FFF2-40B4-BE49-F238E27FC236}">
                <a16:creationId xmlns:a16="http://schemas.microsoft.com/office/drawing/2014/main" id="{027E25EE-83BB-686A-8B84-6F7BB36A141D}"/>
              </a:ext>
            </a:extLst>
          </p:cNvPr>
          <p:cNvSpPr/>
          <p:nvPr/>
        </p:nvSpPr>
        <p:spPr>
          <a:xfrm>
            <a:off x="14024324" y="5981620"/>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_90_Mid">
            <a:extLst>
              <a:ext uri="{FF2B5EF4-FFF2-40B4-BE49-F238E27FC236}">
                <a16:creationId xmlns:a16="http://schemas.microsoft.com/office/drawing/2014/main" id="{6C1B7B1F-64F8-9045-80AD-596773758F19}"/>
              </a:ext>
            </a:extLst>
          </p:cNvPr>
          <p:cNvSpPr/>
          <p:nvPr/>
        </p:nvSpPr>
        <p:spPr>
          <a:xfrm>
            <a:off x="1858035" y="5981620"/>
            <a:ext cx="12932158" cy="16188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_90_Start">
            <a:extLst>
              <a:ext uri="{FF2B5EF4-FFF2-40B4-BE49-F238E27FC236}">
                <a16:creationId xmlns:a16="http://schemas.microsoft.com/office/drawing/2014/main" id="{2E0BEDE5-4760-A583-4301-857698A5A091}"/>
              </a:ext>
            </a:extLst>
          </p:cNvPr>
          <p:cNvSpPr/>
          <p:nvPr/>
        </p:nvSpPr>
        <p:spPr>
          <a:xfrm>
            <a:off x="1016000" y="5981620"/>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_62%_Att">
            <a:extLst>
              <a:ext uri="{FF2B5EF4-FFF2-40B4-BE49-F238E27FC236}">
                <a16:creationId xmlns:a16="http://schemas.microsoft.com/office/drawing/2014/main" id="{EB32CC4F-CD4E-F847-F89D-5F8BA1CA5478}"/>
              </a:ext>
            </a:extLst>
          </p:cNvPr>
          <p:cNvSpPr txBox="1"/>
          <p:nvPr/>
        </p:nvSpPr>
        <p:spPr>
          <a:xfrm>
            <a:off x="1557338" y="5015172"/>
            <a:ext cx="7403781" cy="169277"/>
          </a:xfrm>
          <a:prstGeom prst="rect">
            <a:avLst/>
          </a:prstGeom>
          <a:noFill/>
        </p:spPr>
        <p:txBody>
          <a:bodyPr wrap="square" lIns="0" tIns="0" rIns="0" bIns="0" rtlCol="0">
            <a:spAutoFit/>
          </a:bodyPr>
          <a:lstStyle/>
          <a:p>
            <a:r>
              <a:rPr lang="en-US" sz="1100">
                <a:solidFill>
                  <a:schemeClr val="accent5"/>
                </a:solidFill>
              </a:rPr>
              <a:t>Source: Survey of 100 Fortune 1000 Companies, </a:t>
            </a:r>
            <a:r>
              <a:rPr lang="en-US" sz="1100" err="1">
                <a:solidFill>
                  <a:schemeClr val="accent5"/>
                </a:solidFill>
              </a:rPr>
              <a:t>Wavestone</a:t>
            </a:r>
            <a:endParaRPr lang="en-US" sz="1100">
              <a:solidFill>
                <a:schemeClr val="accent5"/>
              </a:solidFill>
            </a:endParaRPr>
          </a:p>
        </p:txBody>
      </p:sp>
      <p:sp>
        <p:nvSpPr>
          <p:cNvPr id="58" name="!!_62%_Copy">
            <a:extLst>
              <a:ext uri="{FF2B5EF4-FFF2-40B4-BE49-F238E27FC236}">
                <a16:creationId xmlns:a16="http://schemas.microsoft.com/office/drawing/2014/main" id="{4155A86D-56B5-8130-80DF-235AECEB80CE}"/>
              </a:ext>
            </a:extLst>
          </p:cNvPr>
          <p:cNvSpPr txBox="1"/>
          <p:nvPr/>
        </p:nvSpPr>
        <p:spPr>
          <a:xfrm>
            <a:off x="4805463" y="3543726"/>
            <a:ext cx="4338537" cy="861774"/>
          </a:xfrm>
          <a:prstGeom prst="rect">
            <a:avLst/>
          </a:prstGeom>
          <a:noFill/>
        </p:spPr>
        <p:txBody>
          <a:bodyPr wrap="square" lIns="0" tIns="0" rIns="0" bIns="0" rtlCol="0">
            <a:spAutoFit/>
          </a:bodyPr>
          <a:lstStyle/>
          <a:p>
            <a:r>
              <a:rPr lang="en-US" sz="2800" err="1">
                <a:solidFill>
                  <a:schemeClr val="bg1"/>
                </a:solidFill>
              </a:rPr>
              <a:t>GenAI</a:t>
            </a:r>
            <a:r>
              <a:rPr lang="en-US" sz="2800">
                <a:solidFill>
                  <a:schemeClr val="bg1"/>
                </a:solidFill>
              </a:rPr>
              <a:t> is a Top Organizational Priority </a:t>
            </a:r>
          </a:p>
        </p:txBody>
      </p:sp>
      <p:sp>
        <p:nvSpPr>
          <p:cNvPr id="59" name="!!_62%_No">
            <a:extLst>
              <a:ext uri="{FF2B5EF4-FFF2-40B4-BE49-F238E27FC236}">
                <a16:creationId xmlns:a16="http://schemas.microsoft.com/office/drawing/2014/main" id="{0A0AF4CC-EA22-DD0F-96BF-C749595416A8}"/>
              </a:ext>
            </a:extLst>
          </p:cNvPr>
          <p:cNvSpPr txBox="1"/>
          <p:nvPr/>
        </p:nvSpPr>
        <p:spPr>
          <a:xfrm>
            <a:off x="1514787" y="2884080"/>
            <a:ext cx="2903231" cy="1769715"/>
          </a:xfrm>
          <a:prstGeom prst="rect">
            <a:avLst/>
          </a:prstGeom>
          <a:noFill/>
        </p:spPr>
        <p:txBody>
          <a:bodyPr wrap="none" lIns="0" tIns="0" rIns="0" bIns="0" rtlCol="0">
            <a:spAutoFit/>
          </a:bodyPr>
          <a:lstStyle/>
          <a:p>
            <a:pPr algn="l"/>
            <a:r>
              <a:rPr lang="en-US" sz="11500" b="1">
                <a:solidFill>
                  <a:schemeClr val="bg1"/>
                </a:solidFill>
                <a:latin typeface="+mj-lt"/>
              </a:rPr>
              <a:t>62%</a:t>
            </a:r>
          </a:p>
        </p:txBody>
      </p:sp>
      <p:sp>
        <p:nvSpPr>
          <p:cNvPr id="60" name="!!_90%_Att">
            <a:extLst>
              <a:ext uri="{FF2B5EF4-FFF2-40B4-BE49-F238E27FC236}">
                <a16:creationId xmlns:a16="http://schemas.microsoft.com/office/drawing/2014/main" id="{15DDF51F-E619-A6CF-A1C1-4F93ED40193E}"/>
              </a:ext>
            </a:extLst>
          </p:cNvPr>
          <p:cNvSpPr txBox="1"/>
          <p:nvPr/>
        </p:nvSpPr>
        <p:spPr>
          <a:xfrm>
            <a:off x="1557338" y="7973293"/>
            <a:ext cx="7199217" cy="169277"/>
          </a:xfrm>
          <a:prstGeom prst="rect">
            <a:avLst/>
          </a:prstGeom>
          <a:noFill/>
        </p:spPr>
        <p:txBody>
          <a:bodyPr wrap="square" lIns="0" tIns="0" rIns="0" bIns="0" rtlCol="0" anchor="t">
            <a:spAutoFit/>
          </a:bodyPr>
          <a:lstStyle/>
          <a:p>
            <a:r>
              <a:rPr lang="en-US" sz="1100">
                <a:solidFill>
                  <a:schemeClr val="accent5"/>
                </a:solidFill>
              </a:rPr>
              <a:t>Source: Survey of 100 Fortune 1000 Companies, </a:t>
            </a:r>
            <a:r>
              <a:rPr lang="en-US" sz="1100" err="1">
                <a:solidFill>
                  <a:schemeClr val="accent5"/>
                </a:solidFill>
              </a:rPr>
              <a:t>Wavestone</a:t>
            </a:r>
            <a:endParaRPr lang="en-US" sz="1100">
              <a:solidFill>
                <a:schemeClr val="accent5"/>
              </a:solidFill>
            </a:endParaRPr>
          </a:p>
        </p:txBody>
      </p:sp>
      <p:sp>
        <p:nvSpPr>
          <p:cNvPr id="61" name="!!_90%_Copy">
            <a:extLst>
              <a:ext uri="{FF2B5EF4-FFF2-40B4-BE49-F238E27FC236}">
                <a16:creationId xmlns:a16="http://schemas.microsoft.com/office/drawing/2014/main" id="{0A55C0D7-CB17-F27B-2026-02B11441292F}"/>
              </a:ext>
            </a:extLst>
          </p:cNvPr>
          <p:cNvSpPr txBox="1"/>
          <p:nvPr/>
        </p:nvSpPr>
        <p:spPr>
          <a:xfrm>
            <a:off x="4786473" y="6576367"/>
            <a:ext cx="4338537" cy="861774"/>
          </a:xfrm>
          <a:prstGeom prst="rect">
            <a:avLst/>
          </a:prstGeom>
          <a:noFill/>
        </p:spPr>
        <p:txBody>
          <a:bodyPr wrap="square" lIns="0" tIns="0" rIns="0" bIns="0" rtlCol="0">
            <a:spAutoFit/>
          </a:bodyPr>
          <a:lstStyle/>
          <a:p>
            <a:r>
              <a:rPr lang="en-US" sz="2800">
                <a:solidFill>
                  <a:schemeClr val="bg1"/>
                </a:solidFill>
              </a:rPr>
              <a:t>Increase Their </a:t>
            </a:r>
            <a:br>
              <a:rPr lang="en-US" sz="2800">
                <a:solidFill>
                  <a:schemeClr val="bg1"/>
                </a:solidFill>
              </a:rPr>
            </a:br>
            <a:r>
              <a:rPr lang="en-US" sz="2800" err="1">
                <a:solidFill>
                  <a:schemeClr val="bg1"/>
                </a:solidFill>
              </a:rPr>
              <a:t>GenAI</a:t>
            </a:r>
            <a:r>
              <a:rPr lang="en-US" sz="2800">
                <a:solidFill>
                  <a:schemeClr val="bg1"/>
                </a:solidFill>
              </a:rPr>
              <a:t> Investments</a:t>
            </a:r>
          </a:p>
        </p:txBody>
      </p:sp>
      <p:sp>
        <p:nvSpPr>
          <p:cNvPr id="62" name="!!_90%_No">
            <a:extLst>
              <a:ext uri="{FF2B5EF4-FFF2-40B4-BE49-F238E27FC236}">
                <a16:creationId xmlns:a16="http://schemas.microsoft.com/office/drawing/2014/main" id="{06119689-8E14-4831-6E61-58C9F62A57EC}"/>
              </a:ext>
            </a:extLst>
          </p:cNvPr>
          <p:cNvSpPr txBox="1"/>
          <p:nvPr/>
        </p:nvSpPr>
        <p:spPr>
          <a:xfrm>
            <a:off x="1514787" y="5939236"/>
            <a:ext cx="3031279" cy="1769715"/>
          </a:xfrm>
          <a:prstGeom prst="rect">
            <a:avLst/>
          </a:prstGeom>
          <a:noFill/>
        </p:spPr>
        <p:txBody>
          <a:bodyPr wrap="none" lIns="0" tIns="0" rIns="0" bIns="0" rtlCol="0">
            <a:spAutoFit/>
          </a:bodyPr>
          <a:lstStyle/>
          <a:p>
            <a:pPr algn="l"/>
            <a:r>
              <a:rPr lang="en-US" sz="11500" b="1">
                <a:solidFill>
                  <a:schemeClr val="bg1"/>
                </a:solidFill>
                <a:latin typeface="+mj-lt"/>
              </a:rPr>
              <a:t>90%</a:t>
            </a:r>
          </a:p>
        </p:txBody>
      </p:sp>
      <p:sp>
        <p:nvSpPr>
          <p:cNvPr id="63" name="!!_S6_Title">
            <a:extLst>
              <a:ext uri="{FF2B5EF4-FFF2-40B4-BE49-F238E27FC236}">
                <a16:creationId xmlns:a16="http://schemas.microsoft.com/office/drawing/2014/main" id="{0DF4CEAE-542D-0B2D-FBF8-1E8B696261EC}"/>
              </a:ext>
            </a:extLst>
          </p:cNvPr>
          <p:cNvSpPr txBox="1"/>
          <p:nvPr/>
        </p:nvSpPr>
        <p:spPr>
          <a:xfrm>
            <a:off x="865800" y="1792199"/>
            <a:ext cx="16006094" cy="830997"/>
          </a:xfrm>
          <a:prstGeom prst="rect">
            <a:avLst/>
          </a:prstGeom>
          <a:noFill/>
        </p:spPr>
        <p:txBody>
          <a:bodyPr wrap="square" lIns="91440" tIns="45720" rIns="91440" bIns="45720" anchor="t">
            <a:spAutoFit/>
          </a:bodyPr>
          <a:lstStyle/>
          <a:p>
            <a:r>
              <a:rPr lang="en-US" sz="4800" b="1">
                <a:solidFill>
                  <a:schemeClr val="accent5"/>
                </a:solidFill>
                <a:latin typeface="+mj-lt"/>
              </a:rPr>
              <a:t>Enterprise Spend. What do the Numbers Reveal?</a:t>
            </a:r>
          </a:p>
        </p:txBody>
      </p:sp>
      <p:pic>
        <p:nvPicPr>
          <p:cNvPr id="3" name="!!_ECG">
            <a:extLst>
              <a:ext uri="{FF2B5EF4-FFF2-40B4-BE49-F238E27FC236}">
                <a16:creationId xmlns:a16="http://schemas.microsoft.com/office/drawing/2014/main" id="{6AC59C08-1E09-CCF5-01DF-E45F3170A1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75104" y="4836348"/>
            <a:ext cx="20711885" cy="1356209"/>
          </a:xfrm>
          <a:prstGeom prst="rect">
            <a:avLst/>
          </a:prstGeom>
        </p:spPr>
      </p:pic>
      <p:sp>
        <p:nvSpPr>
          <p:cNvPr id="4" name="!!_Gen_AI_Title">
            <a:extLst>
              <a:ext uri="{FF2B5EF4-FFF2-40B4-BE49-F238E27FC236}">
                <a16:creationId xmlns:a16="http://schemas.microsoft.com/office/drawing/2014/main" id="{17DCBC5D-0DD8-8BD5-7682-03D71D04E89F}"/>
              </a:ext>
            </a:extLst>
          </p:cNvPr>
          <p:cNvSpPr txBox="1"/>
          <p:nvPr/>
        </p:nvSpPr>
        <p:spPr>
          <a:xfrm>
            <a:off x="55503112" y="6160228"/>
            <a:ext cx="8825158" cy="1269065"/>
          </a:xfrm>
          <a:prstGeom prst="rect">
            <a:avLst/>
          </a:prstGeom>
          <a:noFill/>
        </p:spPr>
        <p:txBody>
          <a:bodyPr wrap="square" lIns="182880" tIns="91440" rIns="182880" bIns="9144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9600">
                <a:solidFill>
                  <a:schemeClr val="accent3"/>
                </a:solidFill>
                <a:latin typeface="+mn-lt"/>
              </a:rPr>
              <a:t>on Gen AI</a:t>
            </a:r>
          </a:p>
        </p:txBody>
      </p:sp>
      <p:sp>
        <p:nvSpPr>
          <p:cNvPr id="5" name="!!_Pulse_Title">
            <a:extLst>
              <a:ext uri="{FF2B5EF4-FFF2-40B4-BE49-F238E27FC236}">
                <a16:creationId xmlns:a16="http://schemas.microsoft.com/office/drawing/2014/main" id="{55FEC942-3EF8-9194-33A2-4B427326D908}"/>
              </a:ext>
            </a:extLst>
          </p:cNvPr>
          <p:cNvSpPr txBox="1"/>
          <p:nvPr/>
        </p:nvSpPr>
        <p:spPr>
          <a:xfrm>
            <a:off x="55310353" y="3400009"/>
            <a:ext cx="8825158" cy="1743491"/>
          </a:xfrm>
          <a:prstGeom prst="rect">
            <a:avLst/>
          </a:prstGeom>
          <a:noFill/>
        </p:spPr>
        <p:txBody>
          <a:bodyPr wrap="square" lIns="182880" tIns="91440" rIns="182880" bIns="9144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13800">
                <a:solidFill>
                  <a:schemeClr val="bg1"/>
                </a:solidFill>
                <a:latin typeface="Anova" panose="020B0503020203020204" pitchFamily="34" charset="0"/>
              </a:rPr>
              <a:t>PULSE</a:t>
            </a:r>
          </a:p>
        </p:txBody>
      </p:sp>
    </p:spTree>
    <p:extLst>
      <p:ext uri="{BB962C8B-B14F-4D97-AF65-F5344CB8AC3E}">
        <p14:creationId xmlns:p14="http://schemas.microsoft.com/office/powerpoint/2010/main" val="8615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nodeType="withEffect">
                                  <p:stCondLst>
                                    <p:cond delay="0"/>
                                  </p:stCondLst>
                                  <p:childTnLst>
                                    <p:animMotion origin="layout" path="M 4.86111E-6 -1.11111E-6 L 1.13289 -1.11111E-6 " pathEditMode="relative" rAng="0" ptsTypes="AA">
                                      <p:cBhvr>
                                        <p:cTn id="6" dur="4500" fill="hold"/>
                                        <p:tgtEl>
                                          <p:spTgt spid="3"/>
                                        </p:tgtEl>
                                        <p:attrNameLst>
                                          <p:attrName>ppt_x</p:attrName>
                                          <p:attrName>ppt_y</p:attrName>
                                        </p:attrNameLst>
                                      </p:cBhvr>
                                      <p:rCtr x="56641" y="0"/>
                                    </p:animMotion>
                                  </p:childTnLst>
                                </p:cTn>
                              </p:par>
                              <p:par>
                                <p:cTn id="7" presetID="22" presetClass="entr" presetSubtype="2"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4500"/>
                                        <p:tgtEl>
                                          <p:spTgt spid="3"/>
                                        </p:tgtEl>
                                      </p:cBhvr>
                                    </p:animEffect>
                                  </p:childTnLst>
                                </p:cTn>
                              </p:par>
                              <p:par>
                                <p:cTn id="10" presetID="10" presetClass="entr" presetSubtype="0" fill="hold" grpId="0" nodeType="withEffect">
                                  <p:stCondLst>
                                    <p:cond delay="60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140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_Pulse_Image">
            <a:extLst>
              <a:ext uri="{FF2B5EF4-FFF2-40B4-BE49-F238E27FC236}">
                <a16:creationId xmlns:a16="http://schemas.microsoft.com/office/drawing/2014/main" id="{C49788B9-AB8D-69CE-DB97-A4D33F0DBA34}"/>
              </a:ext>
            </a:extLst>
          </p:cNvPr>
          <p:cNvGrpSpPr/>
          <p:nvPr/>
        </p:nvGrpSpPr>
        <p:grpSpPr>
          <a:xfrm>
            <a:off x="5850002" y="-29064"/>
            <a:ext cx="12437998" cy="10345128"/>
            <a:chOff x="5850002" y="-29064"/>
            <a:chExt cx="12437998" cy="10345128"/>
          </a:xfrm>
        </p:grpSpPr>
        <p:pic>
          <p:nvPicPr>
            <p:cNvPr id="115" name="!!_Image_P" descr="A person looking at a watch&#10;&#10;Description automatically generated">
              <a:extLst>
                <a:ext uri="{FF2B5EF4-FFF2-40B4-BE49-F238E27FC236}">
                  <a16:creationId xmlns:a16="http://schemas.microsoft.com/office/drawing/2014/main" id="{CED852CD-2976-A863-5CC0-AAC606560047}"/>
                </a:ext>
              </a:extLst>
            </p:cNvPr>
            <p:cNvPicPr>
              <a:picLocks noChangeAspect="1"/>
            </p:cNvPicPr>
            <p:nvPr/>
          </p:nvPicPr>
          <p:blipFill rotWithShape="1">
            <a:blip r:embed="rId4">
              <a:alphaModFix amt="0"/>
              <a:extLst>
                <a:ext uri="{28A0092B-C50C-407E-A947-70E740481C1C}">
                  <a14:useLocalDpi xmlns:a14="http://schemas.microsoft.com/office/drawing/2010/main" val="0"/>
                </a:ext>
              </a:extLst>
            </a:blip>
            <a:srcRect l="9434" r="11646"/>
            <a:stretch/>
          </p:blipFill>
          <p:spPr>
            <a:xfrm>
              <a:off x="6162674" y="0"/>
              <a:ext cx="12125326" cy="10287000"/>
            </a:xfrm>
            <a:prstGeom prst="rect">
              <a:avLst/>
            </a:prstGeom>
          </p:spPr>
        </p:pic>
        <p:sp>
          <p:nvSpPr>
            <p:cNvPr id="116" name="!!_Gradient">
              <a:extLst>
                <a:ext uri="{FF2B5EF4-FFF2-40B4-BE49-F238E27FC236}">
                  <a16:creationId xmlns:a16="http://schemas.microsoft.com/office/drawing/2014/main" id="{FC451640-48EB-D103-D7DC-5E5920BAF61F}"/>
                </a:ext>
              </a:extLst>
            </p:cNvPr>
            <p:cNvSpPr/>
            <p:nvPr/>
          </p:nvSpPr>
          <p:spPr>
            <a:xfrm>
              <a:off x="5850002" y="-29064"/>
              <a:ext cx="5531869" cy="10345128"/>
            </a:xfrm>
            <a:prstGeom prst="rect">
              <a:avLst/>
            </a:prstGeom>
            <a:gradFill flip="none" rotWithShape="1">
              <a:gsLst>
                <a:gs pos="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7" name="!!_Circle_L">
            <a:extLst>
              <a:ext uri="{FF2B5EF4-FFF2-40B4-BE49-F238E27FC236}">
                <a16:creationId xmlns:a16="http://schemas.microsoft.com/office/drawing/2014/main" id="{C12A119C-C7B7-3080-D0AC-4C8692748627}"/>
              </a:ext>
            </a:extLst>
          </p:cNvPr>
          <p:cNvSpPr/>
          <p:nvPr/>
        </p:nvSpPr>
        <p:spPr>
          <a:xfrm>
            <a:off x="14209578" y="6850380"/>
            <a:ext cx="1231583" cy="12315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_Circle_Left">
            <a:extLst>
              <a:ext uri="{FF2B5EF4-FFF2-40B4-BE49-F238E27FC236}">
                <a16:creationId xmlns:a16="http://schemas.microsoft.com/office/drawing/2014/main" id="{471BF95D-A40A-54F5-BA91-9E01CBCECB6E}"/>
              </a:ext>
            </a:extLst>
          </p:cNvPr>
          <p:cNvSpPr/>
          <p:nvPr/>
        </p:nvSpPr>
        <p:spPr>
          <a:xfrm>
            <a:off x="14209578" y="6850380"/>
            <a:ext cx="1231583" cy="12315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_Circle_L_03">
            <a:extLst>
              <a:ext uri="{FF2B5EF4-FFF2-40B4-BE49-F238E27FC236}">
                <a16:creationId xmlns:a16="http://schemas.microsoft.com/office/drawing/2014/main" id="{819F51CD-03C9-5D46-6C22-12D8296924D7}"/>
              </a:ext>
            </a:extLst>
          </p:cNvPr>
          <p:cNvSpPr/>
          <p:nvPr/>
        </p:nvSpPr>
        <p:spPr>
          <a:xfrm>
            <a:off x="14312642" y="6966806"/>
            <a:ext cx="1013995" cy="10139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_Circle_L_02">
            <a:extLst>
              <a:ext uri="{FF2B5EF4-FFF2-40B4-BE49-F238E27FC236}">
                <a16:creationId xmlns:a16="http://schemas.microsoft.com/office/drawing/2014/main" id="{49742398-44A3-78E4-2E01-B1256984819F}"/>
              </a:ext>
            </a:extLst>
          </p:cNvPr>
          <p:cNvSpPr/>
          <p:nvPr/>
        </p:nvSpPr>
        <p:spPr>
          <a:xfrm>
            <a:off x="14312642" y="6966806"/>
            <a:ext cx="1013995" cy="10139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_Circle_L_01">
            <a:extLst>
              <a:ext uri="{FF2B5EF4-FFF2-40B4-BE49-F238E27FC236}">
                <a16:creationId xmlns:a16="http://schemas.microsoft.com/office/drawing/2014/main" id="{ED75759E-F080-AD78-9714-32AD2D82F4A1}"/>
              </a:ext>
            </a:extLst>
          </p:cNvPr>
          <p:cNvSpPr/>
          <p:nvPr/>
        </p:nvSpPr>
        <p:spPr>
          <a:xfrm>
            <a:off x="14312642" y="6966806"/>
            <a:ext cx="1013995" cy="10139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_Circle_Right">
            <a:extLst>
              <a:ext uri="{FF2B5EF4-FFF2-40B4-BE49-F238E27FC236}">
                <a16:creationId xmlns:a16="http://schemas.microsoft.com/office/drawing/2014/main" id="{04B71AAC-499C-7B96-FDD2-A320B78C7A90}"/>
              </a:ext>
            </a:extLst>
          </p:cNvPr>
          <p:cNvSpPr/>
          <p:nvPr/>
        </p:nvSpPr>
        <p:spPr>
          <a:xfrm>
            <a:off x="14209578" y="6850380"/>
            <a:ext cx="1231583" cy="123158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 name="!!_Pulse_line">
            <a:extLst>
              <a:ext uri="{FF2B5EF4-FFF2-40B4-BE49-F238E27FC236}">
                <a16:creationId xmlns:a16="http://schemas.microsoft.com/office/drawing/2014/main" id="{C26F071A-0F89-940C-054D-3ABF11B544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35998" y="7055604"/>
            <a:ext cx="1378744" cy="821135"/>
          </a:xfrm>
          <a:prstGeom prst="rect">
            <a:avLst/>
          </a:prstGeom>
        </p:spPr>
      </p:pic>
      <p:grpSp>
        <p:nvGrpSpPr>
          <p:cNvPr id="124" name="!!_Connector">
            <a:extLst>
              <a:ext uri="{FF2B5EF4-FFF2-40B4-BE49-F238E27FC236}">
                <a16:creationId xmlns:a16="http://schemas.microsoft.com/office/drawing/2014/main" id="{B4651318-EB75-2091-1C16-DD9C572456AA}"/>
              </a:ext>
            </a:extLst>
          </p:cNvPr>
          <p:cNvGrpSpPr/>
          <p:nvPr/>
        </p:nvGrpSpPr>
        <p:grpSpPr>
          <a:xfrm>
            <a:off x="14669671" y="7226348"/>
            <a:ext cx="377190" cy="480074"/>
            <a:chOff x="8799956" y="4610560"/>
            <a:chExt cx="838200" cy="1066830"/>
          </a:xfrm>
        </p:grpSpPr>
        <p:sp>
          <p:nvSpPr>
            <p:cNvPr id="125" name="Freeform: Shape 124">
              <a:extLst>
                <a:ext uri="{FF2B5EF4-FFF2-40B4-BE49-F238E27FC236}">
                  <a16:creationId xmlns:a16="http://schemas.microsoft.com/office/drawing/2014/main" id="{C619C53A-A779-29DA-7A32-D50D8CFEF97A}"/>
                </a:ext>
              </a:extLst>
            </p:cNvPr>
            <p:cNvSpPr/>
            <p:nvPr/>
          </p:nvSpPr>
          <p:spPr>
            <a:xfrm>
              <a:off x="8799956" y="4610560"/>
              <a:ext cx="838200" cy="533430"/>
            </a:xfrm>
            <a:custGeom>
              <a:avLst/>
              <a:gdLst>
                <a:gd name="connsiteX0" fmla="*/ 0 w 838200"/>
                <a:gd name="connsiteY0" fmla="*/ 15 h 533430"/>
                <a:gd name="connsiteX1" fmla="*/ 325946 w 838200"/>
                <a:gd name="connsiteY1" fmla="*/ 133365 h 533430"/>
                <a:gd name="connsiteX2" fmla="*/ 512255 w 838200"/>
                <a:gd name="connsiteY2" fmla="*/ 400065 h 533430"/>
                <a:gd name="connsiteX3" fmla="*/ 838200 w 838200"/>
                <a:gd name="connsiteY3" fmla="*/ 533415 h 533430"/>
              </a:gdLst>
              <a:ahLst/>
              <a:cxnLst>
                <a:cxn ang="0">
                  <a:pos x="connsiteX0" y="connsiteY0"/>
                </a:cxn>
                <a:cxn ang="0">
                  <a:pos x="connsiteX1" y="connsiteY1"/>
                </a:cxn>
                <a:cxn ang="0">
                  <a:pos x="connsiteX2" y="connsiteY2"/>
                </a:cxn>
                <a:cxn ang="0">
                  <a:pos x="connsiteX3" y="connsiteY3"/>
                </a:cxn>
              </a:cxnLst>
              <a:rect l="l" t="t" r="r" b="b"/>
              <a:pathLst>
                <a:path w="838200" h="533430">
                  <a:moveTo>
                    <a:pt x="0" y="15"/>
                  </a:moveTo>
                  <a:cubicBezTo>
                    <a:pt x="132017" y="-937"/>
                    <a:pt x="240601" y="43449"/>
                    <a:pt x="325946" y="133365"/>
                  </a:cubicBezTo>
                  <a:cubicBezTo>
                    <a:pt x="411480" y="223472"/>
                    <a:pt x="426434" y="309768"/>
                    <a:pt x="512255" y="400065"/>
                  </a:cubicBezTo>
                  <a:cubicBezTo>
                    <a:pt x="597598" y="489981"/>
                    <a:pt x="706279" y="534368"/>
                    <a:pt x="838200" y="533415"/>
                  </a:cubicBezTo>
                </a:path>
              </a:pathLst>
            </a:custGeom>
            <a:noFill/>
            <a:ln w="12700"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602494A9-0E34-B9C7-68E9-CB8E32756566}"/>
                </a:ext>
              </a:extLst>
            </p:cNvPr>
            <p:cNvSpPr/>
            <p:nvPr/>
          </p:nvSpPr>
          <p:spPr>
            <a:xfrm>
              <a:off x="8799956" y="5143960"/>
              <a:ext cx="838200" cy="533430"/>
            </a:xfrm>
            <a:custGeom>
              <a:avLst/>
              <a:gdLst>
                <a:gd name="connsiteX0" fmla="*/ 0 w 838200"/>
                <a:gd name="connsiteY0" fmla="*/ 533415 h 533430"/>
                <a:gd name="connsiteX1" fmla="*/ 325946 w 838200"/>
                <a:gd name="connsiteY1" fmla="*/ 400065 h 533430"/>
                <a:gd name="connsiteX2" fmla="*/ 512255 w 838200"/>
                <a:gd name="connsiteY2" fmla="*/ 133365 h 533430"/>
                <a:gd name="connsiteX3" fmla="*/ 838200 w 838200"/>
                <a:gd name="connsiteY3" fmla="*/ 15 h 533430"/>
              </a:gdLst>
              <a:ahLst/>
              <a:cxnLst>
                <a:cxn ang="0">
                  <a:pos x="connsiteX0" y="connsiteY0"/>
                </a:cxn>
                <a:cxn ang="0">
                  <a:pos x="connsiteX1" y="connsiteY1"/>
                </a:cxn>
                <a:cxn ang="0">
                  <a:pos x="connsiteX2" y="connsiteY2"/>
                </a:cxn>
                <a:cxn ang="0">
                  <a:pos x="connsiteX3" y="connsiteY3"/>
                </a:cxn>
              </a:cxnLst>
              <a:rect l="l" t="t" r="r" b="b"/>
              <a:pathLst>
                <a:path w="838200" h="533430">
                  <a:moveTo>
                    <a:pt x="0" y="533415"/>
                  </a:moveTo>
                  <a:cubicBezTo>
                    <a:pt x="132017" y="534367"/>
                    <a:pt x="240601" y="489981"/>
                    <a:pt x="325946" y="400065"/>
                  </a:cubicBezTo>
                  <a:cubicBezTo>
                    <a:pt x="411480" y="309958"/>
                    <a:pt x="426434" y="223662"/>
                    <a:pt x="512255" y="133365"/>
                  </a:cubicBezTo>
                  <a:cubicBezTo>
                    <a:pt x="597598" y="43449"/>
                    <a:pt x="706279" y="-938"/>
                    <a:pt x="838200" y="15"/>
                  </a:cubicBezTo>
                </a:path>
              </a:pathLst>
            </a:custGeom>
            <a:noFill/>
            <a:ln w="12700" cap="flat">
              <a:noFill/>
              <a:prstDash val="solid"/>
              <a:miter/>
            </a:ln>
          </p:spPr>
          <p:txBody>
            <a:bodyPr rtlCol="0" anchor="ctr"/>
            <a:lstStyle/>
            <a:p>
              <a:endParaRPr lang="en-GB"/>
            </a:p>
          </p:txBody>
        </p:sp>
      </p:grpSp>
      <p:sp>
        <p:nvSpPr>
          <p:cNvPr id="127" name="!!_Block_R">
            <a:extLst>
              <a:ext uri="{FF2B5EF4-FFF2-40B4-BE49-F238E27FC236}">
                <a16:creationId xmlns:a16="http://schemas.microsoft.com/office/drawing/2014/main" id="{5684AD5A-6B2A-E8A4-573A-EBCE100AD357}"/>
              </a:ext>
            </a:extLst>
          </p:cNvPr>
          <p:cNvSpPr/>
          <p:nvPr/>
        </p:nvSpPr>
        <p:spPr>
          <a:xfrm>
            <a:off x="15046057" y="7367030"/>
            <a:ext cx="548640" cy="202182"/>
          </a:xfrm>
          <a:custGeom>
            <a:avLst/>
            <a:gdLst>
              <a:gd name="connsiteX0" fmla="*/ 994505 w 1219200"/>
              <a:gd name="connsiteY0" fmla="*/ 0 h 449294"/>
              <a:gd name="connsiteX1" fmla="*/ 1219200 w 1219200"/>
              <a:gd name="connsiteY1" fmla="*/ 224695 h 449294"/>
              <a:gd name="connsiteX2" fmla="*/ 1219200 w 1219200"/>
              <a:gd name="connsiteY2" fmla="*/ 224599 h 449294"/>
              <a:gd name="connsiteX3" fmla="*/ 994505 w 1219200"/>
              <a:gd name="connsiteY3" fmla="*/ 449294 h 449294"/>
              <a:gd name="connsiteX4" fmla="*/ 224695 w 1219200"/>
              <a:gd name="connsiteY4" fmla="*/ 449294 h 449294"/>
              <a:gd name="connsiteX5" fmla="*/ 0 w 1219200"/>
              <a:gd name="connsiteY5" fmla="*/ 224599 h 449294"/>
              <a:gd name="connsiteX6" fmla="*/ 0 w 1219200"/>
              <a:gd name="connsiteY6" fmla="*/ 224695 h 449294"/>
              <a:gd name="connsiteX7" fmla="*/ 224695 w 1219200"/>
              <a:gd name="connsiteY7" fmla="*/ 0 h 4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449294">
                <a:moveTo>
                  <a:pt x="994505" y="0"/>
                </a:moveTo>
                <a:cubicBezTo>
                  <a:pt x="1118601" y="0"/>
                  <a:pt x="1219200" y="100599"/>
                  <a:pt x="1219200" y="224695"/>
                </a:cubicBezTo>
                <a:lnTo>
                  <a:pt x="1219200" y="224599"/>
                </a:lnTo>
                <a:cubicBezTo>
                  <a:pt x="1219200" y="348695"/>
                  <a:pt x="1118601" y="449294"/>
                  <a:pt x="994505" y="449294"/>
                </a:cubicBezTo>
                <a:lnTo>
                  <a:pt x="224695" y="449294"/>
                </a:lnTo>
                <a:cubicBezTo>
                  <a:pt x="100599" y="449294"/>
                  <a:pt x="0" y="348695"/>
                  <a:pt x="0" y="224599"/>
                </a:cubicBezTo>
                <a:lnTo>
                  <a:pt x="0" y="224695"/>
                </a:lnTo>
                <a:cubicBezTo>
                  <a:pt x="0" y="100599"/>
                  <a:pt x="100599" y="0"/>
                  <a:pt x="224695" y="0"/>
                </a:cubicBezTo>
                <a:close/>
              </a:path>
            </a:pathLst>
          </a:custGeom>
          <a:noFill/>
          <a:ln w="12700" cap="flat">
            <a:noFill/>
            <a:prstDash val="solid"/>
            <a:miter/>
          </a:ln>
        </p:spPr>
        <p:txBody>
          <a:bodyPr rtlCol="0" anchor="ctr"/>
          <a:lstStyle/>
          <a:p>
            <a:endParaRPr lang="en-GB"/>
          </a:p>
        </p:txBody>
      </p:sp>
      <p:grpSp>
        <p:nvGrpSpPr>
          <p:cNvPr id="128" name="!!_Block_L">
            <a:extLst>
              <a:ext uri="{FF2B5EF4-FFF2-40B4-BE49-F238E27FC236}">
                <a16:creationId xmlns:a16="http://schemas.microsoft.com/office/drawing/2014/main" id="{FCFF226C-7951-78D0-F042-39E2D29DDA7F}"/>
              </a:ext>
            </a:extLst>
          </p:cNvPr>
          <p:cNvGrpSpPr/>
          <p:nvPr/>
        </p:nvGrpSpPr>
        <p:grpSpPr>
          <a:xfrm>
            <a:off x="14056043" y="7127043"/>
            <a:ext cx="617220" cy="678685"/>
            <a:chOff x="6146800" y="4389881"/>
            <a:chExt cx="1371600" cy="1508188"/>
          </a:xfrm>
        </p:grpSpPr>
        <p:sp>
          <p:nvSpPr>
            <p:cNvPr id="129" name="Freeform: Shape 128">
              <a:extLst>
                <a:ext uri="{FF2B5EF4-FFF2-40B4-BE49-F238E27FC236}">
                  <a16:creationId xmlns:a16="http://schemas.microsoft.com/office/drawing/2014/main" id="{3A979564-83B1-896F-7A91-3F215061D525}"/>
                </a:ext>
              </a:extLst>
            </p:cNvPr>
            <p:cNvSpPr/>
            <p:nvPr/>
          </p:nvSpPr>
          <p:spPr>
            <a:xfrm>
              <a:off x="6146800" y="4389881"/>
              <a:ext cx="1371600" cy="449294"/>
            </a:xfrm>
            <a:custGeom>
              <a:avLst/>
              <a:gdLst>
                <a:gd name="connsiteX0" fmla="*/ 1146905 w 1371600"/>
                <a:gd name="connsiteY0" fmla="*/ 0 h 449294"/>
                <a:gd name="connsiteX1" fmla="*/ 1371600 w 1371600"/>
                <a:gd name="connsiteY1" fmla="*/ 224695 h 449294"/>
                <a:gd name="connsiteX2" fmla="*/ 1371600 w 1371600"/>
                <a:gd name="connsiteY2" fmla="*/ 224599 h 449294"/>
                <a:gd name="connsiteX3" fmla="*/ 1146905 w 1371600"/>
                <a:gd name="connsiteY3" fmla="*/ 449294 h 449294"/>
                <a:gd name="connsiteX4" fmla="*/ 224695 w 1371600"/>
                <a:gd name="connsiteY4" fmla="*/ 449294 h 449294"/>
                <a:gd name="connsiteX5" fmla="*/ 0 w 1371600"/>
                <a:gd name="connsiteY5" fmla="*/ 224599 h 449294"/>
                <a:gd name="connsiteX6" fmla="*/ 0 w 1371600"/>
                <a:gd name="connsiteY6" fmla="*/ 224695 h 449294"/>
                <a:gd name="connsiteX7" fmla="*/ 224695 w 1371600"/>
                <a:gd name="connsiteY7" fmla="*/ 0 h 4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600" h="449294">
                  <a:moveTo>
                    <a:pt x="1146905" y="0"/>
                  </a:moveTo>
                  <a:cubicBezTo>
                    <a:pt x="1271001" y="0"/>
                    <a:pt x="1371600" y="100599"/>
                    <a:pt x="1371600" y="224695"/>
                  </a:cubicBezTo>
                  <a:lnTo>
                    <a:pt x="1371600" y="224599"/>
                  </a:lnTo>
                  <a:cubicBezTo>
                    <a:pt x="1371600" y="348695"/>
                    <a:pt x="1271001" y="449294"/>
                    <a:pt x="1146905" y="449294"/>
                  </a:cubicBezTo>
                  <a:lnTo>
                    <a:pt x="224695" y="449294"/>
                  </a:lnTo>
                  <a:cubicBezTo>
                    <a:pt x="100599" y="449294"/>
                    <a:pt x="0" y="348695"/>
                    <a:pt x="0" y="224599"/>
                  </a:cubicBezTo>
                  <a:lnTo>
                    <a:pt x="0" y="224695"/>
                  </a:lnTo>
                  <a:cubicBezTo>
                    <a:pt x="0" y="100599"/>
                    <a:pt x="100599" y="0"/>
                    <a:pt x="224695" y="0"/>
                  </a:cubicBezTo>
                  <a:close/>
                </a:path>
              </a:pathLst>
            </a:custGeom>
            <a:noFill/>
            <a:ln w="12700"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BA1A5720-68F7-8E6A-9F58-3757B5FB0353}"/>
                </a:ext>
              </a:extLst>
            </p:cNvPr>
            <p:cNvSpPr/>
            <p:nvPr/>
          </p:nvSpPr>
          <p:spPr>
            <a:xfrm>
              <a:off x="6146800" y="5448775"/>
              <a:ext cx="1371600" cy="449294"/>
            </a:xfrm>
            <a:custGeom>
              <a:avLst/>
              <a:gdLst>
                <a:gd name="connsiteX0" fmla="*/ 1146905 w 1371600"/>
                <a:gd name="connsiteY0" fmla="*/ 0 h 449294"/>
                <a:gd name="connsiteX1" fmla="*/ 1371600 w 1371600"/>
                <a:gd name="connsiteY1" fmla="*/ 224695 h 449294"/>
                <a:gd name="connsiteX2" fmla="*/ 1371600 w 1371600"/>
                <a:gd name="connsiteY2" fmla="*/ 224600 h 449294"/>
                <a:gd name="connsiteX3" fmla="*/ 1146905 w 1371600"/>
                <a:gd name="connsiteY3" fmla="*/ 449294 h 449294"/>
                <a:gd name="connsiteX4" fmla="*/ 224695 w 1371600"/>
                <a:gd name="connsiteY4" fmla="*/ 449294 h 449294"/>
                <a:gd name="connsiteX5" fmla="*/ 0 w 1371600"/>
                <a:gd name="connsiteY5" fmla="*/ 224600 h 449294"/>
                <a:gd name="connsiteX6" fmla="*/ 0 w 1371600"/>
                <a:gd name="connsiteY6" fmla="*/ 224695 h 449294"/>
                <a:gd name="connsiteX7" fmla="*/ 224695 w 1371600"/>
                <a:gd name="connsiteY7" fmla="*/ 0 h 4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600" h="449294">
                  <a:moveTo>
                    <a:pt x="1146905" y="0"/>
                  </a:moveTo>
                  <a:cubicBezTo>
                    <a:pt x="1271001" y="0"/>
                    <a:pt x="1371600" y="100599"/>
                    <a:pt x="1371600" y="224695"/>
                  </a:cubicBezTo>
                  <a:lnTo>
                    <a:pt x="1371600" y="224600"/>
                  </a:lnTo>
                  <a:cubicBezTo>
                    <a:pt x="1371600" y="348695"/>
                    <a:pt x="1271001" y="449294"/>
                    <a:pt x="1146905" y="449294"/>
                  </a:cubicBezTo>
                  <a:lnTo>
                    <a:pt x="224695" y="449294"/>
                  </a:lnTo>
                  <a:cubicBezTo>
                    <a:pt x="100599" y="449294"/>
                    <a:pt x="0" y="348695"/>
                    <a:pt x="0" y="224600"/>
                  </a:cubicBezTo>
                  <a:lnTo>
                    <a:pt x="0" y="224695"/>
                  </a:lnTo>
                  <a:cubicBezTo>
                    <a:pt x="0" y="100599"/>
                    <a:pt x="100599" y="0"/>
                    <a:pt x="224695" y="0"/>
                  </a:cubicBezTo>
                  <a:close/>
                </a:path>
              </a:pathLst>
            </a:custGeom>
            <a:noFill/>
            <a:ln w="12700" cap="flat">
              <a:noFill/>
              <a:prstDash val="solid"/>
              <a:miter/>
            </a:ln>
          </p:spPr>
          <p:txBody>
            <a:bodyPr rtlCol="0" anchor="ctr"/>
            <a:lstStyle/>
            <a:p>
              <a:endParaRPr lang="en-GB"/>
            </a:p>
          </p:txBody>
        </p:sp>
      </p:grpSp>
      <p:grpSp>
        <p:nvGrpSpPr>
          <p:cNvPr id="131" name="!!_Maze">
            <a:extLst>
              <a:ext uri="{FF2B5EF4-FFF2-40B4-BE49-F238E27FC236}">
                <a16:creationId xmlns:a16="http://schemas.microsoft.com/office/drawing/2014/main" id="{E7BF639B-C0F0-11AE-5BA1-C6843035A081}"/>
              </a:ext>
            </a:extLst>
          </p:cNvPr>
          <p:cNvGrpSpPr/>
          <p:nvPr/>
        </p:nvGrpSpPr>
        <p:grpSpPr>
          <a:xfrm>
            <a:off x="14332460" y="6973790"/>
            <a:ext cx="1109264" cy="1062355"/>
            <a:chOff x="12927160" y="4049319"/>
            <a:chExt cx="2465030" cy="2360788"/>
          </a:xfrm>
        </p:grpSpPr>
        <p:sp>
          <p:nvSpPr>
            <p:cNvPr id="132" name="Freeform: Shape 131">
              <a:extLst>
                <a:ext uri="{FF2B5EF4-FFF2-40B4-BE49-F238E27FC236}">
                  <a16:creationId xmlns:a16="http://schemas.microsoft.com/office/drawing/2014/main" id="{DC47768E-D118-C82F-E9C5-760961828965}"/>
                </a:ext>
              </a:extLst>
            </p:cNvPr>
            <p:cNvSpPr/>
            <p:nvPr/>
          </p:nvSpPr>
          <p:spPr>
            <a:xfrm>
              <a:off x="13474956" y="4597114"/>
              <a:ext cx="1095591" cy="1095591"/>
            </a:xfrm>
            <a:custGeom>
              <a:avLst/>
              <a:gdLst>
                <a:gd name="connsiteX0" fmla="*/ 160441 w 1095591"/>
                <a:gd name="connsiteY0" fmla="*/ 935150 h 1095591"/>
                <a:gd name="connsiteX1" fmla="*/ 160441 w 1095591"/>
                <a:gd name="connsiteY1" fmla="*/ 160441 h 1095591"/>
                <a:gd name="connsiteX2" fmla="*/ 935150 w 1095591"/>
                <a:gd name="connsiteY2" fmla="*/ 160441 h 1095591"/>
                <a:gd name="connsiteX3" fmla="*/ 935150 w 1095591"/>
                <a:gd name="connsiteY3" fmla="*/ 935150 h 1095591"/>
                <a:gd name="connsiteX4" fmla="*/ 547796 w 1095591"/>
                <a:gd name="connsiteY4" fmla="*/ 1095591 h 109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1" h="1095591">
                  <a:moveTo>
                    <a:pt x="160441" y="935150"/>
                  </a:moveTo>
                  <a:cubicBezTo>
                    <a:pt x="-53480" y="721229"/>
                    <a:pt x="-53480" y="374362"/>
                    <a:pt x="160441" y="160441"/>
                  </a:cubicBezTo>
                  <a:cubicBezTo>
                    <a:pt x="374362" y="-53480"/>
                    <a:pt x="721229" y="-53480"/>
                    <a:pt x="935150" y="160441"/>
                  </a:cubicBezTo>
                  <a:cubicBezTo>
                    <a:pt x="1149072" y="374362"/>
                    <a:pt x="1149072" y="721229"/>
                    <a:pt x="935150" y="935150"/>
                  </a:cubicBezTo>
                  <a:cubicBezTo>
                    <a:pt x="832420" y="1037881"/>
                    <a:pt x="693129" y="1095591"/>
                    <a:pt x="547796" y="1095591"/>
                  </a:cubicBezTo>
                </a:path>
              </a:pathLst>
            </a:custGeom>
            <a:noFill/>
            <a:ln w="12700" cap="rnd">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AC9B34C7-987C-66BE-5310-B7E2C0F62568}"/>
                </a:ext>
              </a:extLst>
            </p:cNvPr>
            <p:cNvSpPr/>
            <p:nvPr/>
          </p:nvSpPr>
          <p:spPr>
            <a:xfrm>
              <a:off x="14337188" y="4385812"/>
              <a:ext cx="444662" cy="444662"/>
            </a:xfrm>
            <a:custGeom>
              <a:avLst/>
              <a:gdLst>
                <a:gd name="connsiteX0" fmla="*/ 0 w 444662"/>
                <a:gd name="connsiteY0" fmla="*/ 0 h 444662"/>
                <a:gd name="connsiteX1" fmla="*/ 444662 w 444662"/>
                <a:gd name="connsiteY1" fmla="*/ 444662 h 444662"/>
              </a:gdLst>
              <a:ahLst/>
              <a:cxnLst>
                <a:cxn ang="0">
                  <a:pos x="connsiteX0" y="connsiteY0"/>
                </a:cxn>
                <a:cxn ang="0">
                  <a:pos x="connsiteX1" y="connsiteY1"/>
                </a:cxn>
              </a:cxnLst>
              <a:rect l="l" t="t" r="r" b="b"/>
              <a:pathLst>
                <a:path w="444662" h="444662">
                  <a:moveTo>
                    <a:pt x="0" y="0"/>
                  </a:moveTo>
                  <a:cubicBezTo>
                    <a:pt x="201332" y="83393"/>
                    <a:pt x="361269" y="243330"/>
                    <a:pt x="444662" y="444662"/>
                  </a:cubicBezTo>
                </a:path>
              </a:pathLst>
            </a:custGeom>
            <a:noFill/>
            <a:ln w="12700" cap="rnd">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617FE0E1-6E0F-0196-DADF-132AC4A75D96}"/>
                </a:ext>
              </a:extLst>
            </p:cNvPr>
            <p:cNvSpPr/>
            <p:nvPr/>
          </p:nvSpPr>
          <p:spPr>
            <a:xfrm>
              <a:off x="13441719" y="5725942"/>
              <a:ext cx="1162064" cy="240661"/>
            </a:xfrm>
            <a:custGeom>
              <a:avLst/>
              <a:gdLst>
                <a:gd name="connsiteX0" fmla="*/ 1162064 w 1162064"/>
                <a:gd name="connsiteY0" fmla="*/ 0 h 240661"/>
                <a:gd name="connsiteX1" fmla="*/ 0 w 1162064"/>
                <a:gd name="connsiteY1" fmla="*/ 0 h 240661"/>
              </a:gdLst>
              <a:ahLst/>
              <a:cxnLst>
                <a:cxn ang="0">
                  <a:pos x="connsiteX0" y="connsiteY0"/>
                </a:cxn>
                <a:cxn ang="0">
                  <a:pos x="connsiteX1" y="connsiteY1"/>
                </a:cxn>
              </a:cxnLst>
              <a:rect l="l" t="t" r="r" b="b"/>
              <a:pathLst>
                <a:path w="1162064" h="240661">
                  <a:moveTo>
                    <a:pt x="1162064" y="0"/>
                  </a:moveTo>
                  <a:cubicBezTo>
                    <a:pt x="841182" y="320882"/>
                    <a:pt x="320882" y="320882"/>
                    <a:pt x="0" y="0"/>
                  </a:cubicBezTo>
                </a:path>
              </a:pathLst>
            </a:custGeom>
            <a:noFill/>
            <a:ln w="12700" cap="rnd">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3E1A2F04-53E5-DF1F-1C41-B2502B72CE28}"/>
                </a:ext>
              </a:extLst>
            </p:cNvPr>
            <p:cNvSpPr/>
            <p:nvPr/>
          </p:nvSpPr>
          <p:spPr>
            <a:xfrm>
              <a:off x="13201108" y="4830474"/>
              <a:ext cx="62544" cy="628872"/>
            </a:xfrm>
            <a:custGeom>
              <a:avLst/>
              <a:gdLst>
                <a:gd name="connsiteX0" fmla="*/ 62545 w 62544"/>
                <a:gd name="connsiteY0" fmla="*/ 628872 h 628872"/>
                <a:gd name="connsiteX1" fmla="*/ 62545 w 62544"/>
                <a:gd name="connsiteY1" fmla="*/ 0 h 628872"/>
              </a:gdLst>
              <a:ahLst/>
              <a:cxnLst>
                <a:cxn ang="0">
                  <a:pos x="connsiteX0" y="connsiteY0"/>
                </a:cxn>
                <a:cxn ang="0">
                  <a:pos x="connsiteX1" y="connsiteY1"/>
                </a:cxn>
              </a:cxnLst>
              <a:rect l="l" t="t" r="r" b="b"/>
              <a:pathLst>
                <a:path w="62544" h="628872">
                  <a:moveTo>
                    <a:pt x="62545" y="628872"/>
                  </a:moveTo>
                  <a:cubicBezTo>
                    <a:pt x="-20848" y="427540"/>
                    <a:pt x="-20848" y="201332"/>
                    <a:pt x="62545" y="0"/>
                  </a:cubicBezTo>
                </a:path>
              </a:pathLst>
            </a:custGeom>
            <a:noFill/>
            <a:ln w="12700" cap="rnd">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645D03D1-6E30-DCAE-6CD3-0773A9ACDCB9}"/>
                </a:ext>
              </a:extLst>
            </p:cNvPr>
            <p:cNvSpPr/>
            <p:nvPr/>
          </p:nvSpPr>
          <p:spPr>
            <a:xfrm>
              <a:off x="13441719" y="4385711"/>
              <a:ext cx="266595" cy="178167"/>
            </a:xfrm>
            <a:custGeom>
              <a:avLst/>
              <a:gdLst>
                <a:gd name="connsiteX0" fmla="*/ 0 w 266595"/>
                <a:gd name="connsiteY0" fmla="*/ 178167 h 178167"/>
                <a:gd name="connsiteX1" fmla="*/ 266596 w 266595"/>
                <a:gd name="connsiteY1" fmla="*/ 0 h 178167"/>
              </a:gdLst>
              <a:ahLst/>
              <a:cxnLst>
                <a:cxn ang="0">
                  <a:pos x="connsiteX0" y="connsiteY0"/>
                </a:cxn>
                <a:cxn ang="0">
                  <a:pos x="connsiteX1" y="connsiteY1"/>
                </a:cxn>
              </a:cxnLst>
              <a:rect l="l" t="t" r="r" b="b"/>
              <a:pathLst>
                <a:path w="266595" h="178167">
                  <a:moveTo>
                    <a:pt x="0" y="178167"/>
                  </a:moveTo>
                  <a:cubicBezTo>
                    <a:pt x="76343" y="101824"/>
                    <a:pt x="166887" y="41294"/>
                    <a:pt x="266596" y="0"/>
                  </a:cubicBezTo>
                </a:path>
              </a:pathLst>
            </a:custGeom>
            <a:noFill/>
            <a:ln w="12700" cap="rnd">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A9DCC02E-AB35-9EA7-2761-7D151812A7B2}"/>
                </a:ext>
              </a:extLst>
            </p:cNvPr>
            <p:cNvSpPr/>
            <p:nvPr/>
          </p:nvSpPr>
          <p:spPr>
            <a:xfrm>
              <a:off x="12927160" y="4049319"/>
              <a:ext cx="2191182" cy="1095591"/>
            </a:xfrm>
            <a:custGeom>
              <a:avLst/>
              <a:gdLst>
                <a:gd name="connsiteX0" fmla="*/ 0 w 2191182"/>
                <a:gd name="connsiteY0" fmla="*/ 1095591 h 1095591"/>
                <a:gd name="connsiteX1" fmla="*/ 1095591 w 2191182"/>
                <a:gd name="connsiteY1" fmla="*/ 0 h 1095591"/>
                <a:gd name="connsiteX2" fmla="*/ 2191183 w 2191182"/>
                <a:gd name="connsiteY2" fmla="*/ 1095591 h 1095591"/>
              </a:gdLst>
              <a:ahLst/>
              <a:cxnLst>
                <a:cxn ang="0">
                  <a:pos x="connsiteX0" y="connsiteY0"/>
                </a:cxn>
                <a:cxn ang="0">
                  <a:pos x="connsiteX1" y="connsiteY1"/>
                </a:cxn>
                <a:cxn ang="0">
                  <a:pos x="connsiteX2" y="connsiteY2"/>
                </a:cxn>
              </a:cxnLst>
              <a:rect l="l" t="t" r="r" b="b"/>
              <a:pathLst>
                <a:path w="2191182" h="1095591">
                  <a:moveTo>
                    <a:pt x="0" y="1095591"/>
                  </a:moveTo>
                  <a:cubicBezTo>
                    <a:pt x="0" y="490488"/>
                    <a:pt x="490488" y="0"/>
                    <a:pt x="1095591" y="0"/>
                  </a:cubicBezTo>
                  <a:cubicBezTo>
                    <a:pt x="1700695" y="0"/>
                    <a:pt x="2191183" y="490488"/>
                    <a:pt x="2191183" y="1095591"/>
                  </a:cubicBezTo>
                </a:path>
              </a:pathLst>
            </a:custGeom>
            <a:noFill/>
            <a:ln w="12700" cap="rnd">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E8111815-D089-87DF-F64F-9B9D683E4CE6}"/>
                </a:ext>
              </a:extLst>
            </p:cNvPr>
            <p:cNvSpPr/>
            <p:nvPr/>
          </p:nvSpPr>
          <p:spPr>
            <a:xfrm>
              <a:off x="14797461" y="5564192"/>
              <a:ext cx="237488" cy="355427"/>
            </a:xfrm>
            <a:custGeom>
              <a:avLst/>
              <a:gdLst>
                <a:gd name="connsiteX0" fmla="*/ 237489 w 237488"/>
                <a:gd name="connsiteY0" fmla="*/ 0 h 355427"/>
                <a:gd name="connsiteX1" fmla="*/ 0 w 237488"/>
                <a:gd name="connsiteY1" fmla="*/ 355428 h 355427"/>
              </a:gdLst>
              <a:ahLst/>
              <a:cxnLst>
                <a:cxn ang="0">
                  <a:pos x="connsiteX0" y="connsiteY0"/>
                </a:cxn>
                <a:cxn ang="0">
                  <a:pos x="connsiteX1" y="connsiteY1"/>
                </a:cxn>
              </a:cxnLst>
              <a:rect l="l" t="t" r="r" b="b"/>
              <a:pathLst>
                <a:path w="237488" h="355427">
                  <a:moveTo>
                    <a:pt x="237489" y="0"/>
                  </a:moveTo>
                  <a:cubicBezTo>
                    <a:pt x="182397" y="132946"/>
                    <a:pt x="101723" y="253704"/>
                    <a:pt x="0" y="355428"/>
                  </a:cubicBezTo>
                </a:path>
              </a:pathLst>
            </a:custGeom>
            <a:noFill/>
            <a:ln w="12700" cap="rnd">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1568E1F2-A777-AD9D-8557-7B787CA25933}"/>
                </a:ext>
              </a:extLst>
            </p:cNvPr>
            <p:cNvSpPr/>
            <p:nvPr/>
          </p:nvSpPr>
          <p:spPr>
            <a:xfrm>
              <a:off x="13010553" y="5564192"/>
              <a:ext cx="1431480" cy="676593"/>
            </a:xfrm>
            <a:custGeom>
              <a:avLst/>
              <a:gdLst>
                <a:gd name="connsiteX0" fmla="*/ 1431480 w 1431480"/>
                <a:gd name="connsiteY0" fmla="*/ 592917 h 676593"/>
                <a:gd name="connsiteX1" fmla="*/ 0 w 1431480"/>
                <a:gd name="connsiteY1" fmla="*/ 0 h 676593"/>
                <a:gd name="connsiteX2" fmla="*/ 0 w 1431480"/>
                <a:gd name="connsiteY2" fmla="*/ 0 h 676593"/>
              </a:gdLst>
              <a:ahLst/>
              <a:cxnLst>
                <a:cxn ang="0">
                  <a:pos x="connsiteX0" y="connsiteY0"/>
                </a:cxn>
                <a:cxn ang="0">
                  <a:pos x="connsiteX1" y="connsiteY1"/>
                </a:cxn>
                <a:cxn ang="0">
                  <a:pos x="connsiteX2" y="connsiteY2"/>
                </a:cxn>
              </a:cxnLst>
              <a:rect l="l" t="t" r="r" b="b"/>
              <a:pathLst>
                <a:path w="1431480" h="676593">
                  <a:moveTo>
                    <a:pt x="1431480" y="592917"/>
                  </a:moveTo>
                  <a:cubicBezTo>
                    <a:pt x="872505" y="824463"/>
                    <a:pt x="231547" y="558975"/>
                    <a:pt x="0" y="0"/>
                  </a:cubicBezTo>
                  <a:lnTo>
                    <a:pt x="0" y="0"/>
                  </a:lnTo>
                </a:path>
              </a:pathLst>
            </a:custGeom>
            <a:noFill/>
            <a:ln w="12700" cap="rnd">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B18FCDA4-EA93-DAF2-0C2D-89488A7DA6C6}"/>
                </a:ext>
              </a:extLst>
            </p:cNvPr>
            <p:cNvSpPr/>
            <p:nvPr/>
          </p:nvSpPr>
          <p:spPr>
            <a:xfrm>
              <a:off x="14022752" y="4049319"/>
              <a:ext cx="10071" cy="273847"/>
            </a:xfrm>
            <a:custGeom>
              <a:avLst/>
              <a:gdLst>
                <a:gd name="connsiteX0" fmla="*/ 0 w 10071"/>
                <a:gd name="connsiteY0" fmla="*/ 0 h 273847"/>
                <a:gd name="connsiteX1" fmla="*/ 0 w 10071"/>
                <a:gd name="connsiteY1" fmla="*/ 273847 h 273847"/>
              </a:gdLst>
              <a:ahLst/>
              <a:cxnLst>
                <a:cxn ang="0">
                  <a:pos x="connsiteX0" y="connsiteY0"/>
                </a:cxn>
                <a:cxn ang="0">
                  <a:pos x="connsiteX1" y="connsiteY1"/>
                </a:cxn>
              </a:cxnLst>
              <a:rect l="l" t="t" r="r" b="b"/>
              <a:pathLst>
                <a:path w="10071" h="273847">
                  <a:moveTo>
                    <a:pt x="0" y="0"/>
                  </a:moveTo>
                  <a:lnTo>
                    <a:pt x="0" y="273847"/>
                  </a:lnTo>
                </a:path>
              </a:pathLst>
            </a:custGeom>
            <a:ln w="12700" cap="rnd">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B840212B-C168-4FDE-9E72-6E4EC28B3A06}"/>
                </a:ext>
              </a:extLst>
            </p:cNvPr>
            <p:cNvSpPr/>
            <p:nvPr/>
          </p:nvSpPr>
          <p:spPr>
            <a:xfrm>
              <a:off x="14410106" y="4563878"/>
              <a:ext cx="193677" cy="193677"/>
            </a:xfrm>
            <a:custGeom>
              <a:avLst/>
              <a:gdLst>
                <a:gd name="connsiteX0" fmla="*/ 193677 w 193677"/>
                <a:gd name="connsiteY0" fmla="*/ 0 h 193677"/>
                <a:gd name="connsiteX1" fmla="*/ 0 w 193677"/>
                <a:gd name="connsiteY1" fmla="*/ 193677 h 193677"/>
              </a:gdLst>
              <a:ahLst/>
              <a:cxnLst>
                <a:cxn ang="0">
                  <a:pos x="connsiteX0" y="connsiteY0"/>
                </a:cxn>
                <a:cxn ang="0">
                  <a:pos x="connsiteX1" y="connsiteY1"/>
                </a:cxn>
              </a:cxnLst>
              <a:rect l="l" t="t" r="r" b="b"/>
              <a:pathLst>
                <a:path w="193677" h="193677">
                  <a:moveTo>
                    <a:pt x="193677" y="0"/>
                  </a:moveTo>
                  <a:lnTo>
                    <a:pt x="0" y="193677"/>
                  </a:lnTo>
                </a:path>
              </a:pathLst>
            </a:custGeom>
            <a:ln w="12700" cap="rnd">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C93D3EAF-1267-F9D9-6F74-9204FFE987FB}"/>
                </a:ext>
              </a:extLst>
            </p:cNvPr>
            <p:cNvSpPr/>
            <p:nvPr/>
          </p:nvSpPr>
          <p:spPr>
            <a:xfrm>
              <a:off x="14844395" y="5144910"/>
              <a:ext cx="547795" cy="10071"/>
            </a:xfrm>
            <a:custGeom>
              <a:avLst/>
              <a:gdLst>
                <a:gd name="connsiteX0" fmla="*/ 547796 w 547795"/>
                <a:gd name="connsiteY0" fmla="*/ 0 h 10071"/>
                <a:gd name="connsiteX1" fmla="*/ 0 w 547795"/>
                <a:gd name="connsiteY1" fmla="*/ 0 h 10071"/>
              </a:gdLst>
              <a:ahLst/>
              <a:cxnLst>
                <a:cxn ang="0">
                  <a:pos x="connsiteX0" y="connsiteY0"/>
                </a:cxn>
                <a:cxn ang="0">
                  <a:pos x="connsiteX1" y="connsiteY1"/>
                </a:cxn>
              </a:cxnLst>
              <a:rect l="l" t="t" r="r" b="b"/>
              <a:pathLst>
                <a:path w="547795" h="10071">
                  <a:moveTo>
                    <a:pt x="547796" y="0"/>
                  </a:moveTo>
                  <a:lnTo>
                    <a:pt x="0" y="0"/>
                  </a:lnTo>
                </a:path>
              </a:pathLst>
            </a:custGeom>
            <a:ln w="12700" cap="rnd">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FB380DFB-BC89-37ED-9136-7AE5653C4D3F}"/>
                </a:ext>
              </a:extLst>
            </p:cNvPr>
            <p:cNvSpPr/>
            <p:nvPr/>
          </p:nvSpPr>
          <p:spPr>
            <a:xfrm>
              <a:off x="14781850" y="5459346"/>
              <a:ext cx="253099" cy="104845"/>
            </a:xfrm>
            <a:custGeom>
              <a:avLst/>
              <a:gdLst>
                <a:gd name="connsiteX0" fmla="*/ 253100 w 253099"/>
                <a:gd name="connsiteY0" fmla="*/ 104846 h 104845"/>
                <a:gd name="connsiteX1" fmla="*/ 0 w 253099"/>
                <a:gd name="connsiteY1" fmla="*/ 0 h 104845"/>
              </a:gdLst>
              <a:ahLst/>
              <a:cxnLst>
                <a:cxn ang="0">
                  <a:pos x="connsiteX0" y="connsiteY0"/>
                </a:cxn>
                <a:cxn ang="0">
                  <a:pos x="connsiteX1" y="connsiteY1"/>
                </a:cxn>
              </a:cxnLst>
              <a:rect l="l" t="t" r="r" b="b"/>
              <a:pathLst>
                <a:path w="253099" h="104845">
                  <a:moveTo>
                    <a:pt x="253100" y="104846"/>
                  </a:moveTo>
                  <a:lnTo>
                    <a:pt x="0" y="0"/>
                  </a:lnTo>
                </a:path>
              </a:pathLst>
            </a:custGeom>
            <a:ln w="12700" cap="rnd">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34E3D61D-8387-7240-0503-5FF063CCE2CA}"/>
                </a:ext>
              </a:extLst>
            </p:cNvPr>
            <p:cNvSpPr/>
            <p:nvPr/>
          </p:nvSpPr>
          <p:spPr>
            <a:xfrm>
              <a:off x="14603784" y="5725942"/>
              <a:ext cx="193677" cy="193677"/>
            </a:xfrm>
            <a:custGeom>
              <a:avLst/>
              <a:gdLst>
                <a:gd name="connsiteX0" fmla="*/ 193677 w 193677"/>
                <a:gd name="connsiteY0" fmla="*/ 193677 h 193677"/>
                <a:gd name="connsiteX1" fmla="*/ 0 w 193677"/>
                <a:gd name="connsiteY1" fmla="*/ 0 h 193677"/>
              </a:gdLst>
              <a:ahLst/>
              <a:cxnLst>
                <a:cxn ang="0">
                  <a:pos x="connsiteX0" y="connsiteY0"/>
                </a:cxn>
                <a:cxn ang="0">
                  <a:pos x="connsiteX1" y="connsiteY1"/>
                </a:cxn>
              </a:cxnLst>
              <a:rect l="l" t="t" r="r" b="b"/>
              <a:pathLst>
                <a:path w="193677" h="193677">
                  <a:moveTo>
                    <a:pt x="193677" y="193677"/>
                  </a:moveTo>
                  <a:lnTo>
                    <a:pt x="0" y="0"/>
                  </a:lnTo>
                </a:path>
              </a:pathLst>
            </a:custGeom>
            <a:ln w="12700" cap="rnd">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8D76B792-6EC3-B911-62DE-20C98776152A}"/>
                </a:ext>
              </a:extLst>
            </p:cNvPr>
            <p:cNvSpPr/>
            <p:nvPr/>
          </p:nvSpPr>
          <p:spPr>
            <a:xfrm>
              <a:off x="14442033" y="6157108"/>
              <a:ext cx="104744" cy="252999"/>
            </a:xfrm>
            <a:custGeom>
              <a:avLst/>
              <a:gdLst>
                <a:gd name="connsiteX0" fmla="*/ 104745 w 104744"/>
                <a:gd name="connsiteY0" fmla="*/ 252999 h 252999"/>
                <a:gd name="connsiteX1" fmla="*/ 0 w 104744"/>
                <a:gd name="connsiteY1" fmla="*/ 0 h 252999"/>
              </a:gdLst>
              <a:ahLst/>
              <a:cxnLst>
                <a:cxn ang="0">
                  <a:pos x="connsiteX0" y="connsiteY0"/>
                </a:cxn>
                <a:cxn ang="0">
                  <a:pos x="connsiteX1" y="connsiteY1"/>
                </a:cxn>
              </a:cxnLst>
              <a:rect l="l" t="t" r="r" b="b"/>
              <a:pathLst>
                <a:path w="104744" h="252999">
                  <a:moveTo>
                    <a:pt x="104745" y="252999"/>
                  </a:moveTo>
                  <a:lnTo>
                    <a:pt x="0" y="0"/>
                  </a:lnTo>
                </a:path>
              </a:pathLst>
            </a:custGeom>
            <a:ln w="12700" cap="rnd">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3FEF277D-82BA-BB5F-216F-BB686A540296}"/>
                </a:ext>
              </a:extLst>
            </p:cNvPr>
            <p:cNvSpPr/>
            <p:nvPr/>
          </p:nvSpPr>
          <p:spPr>
            <a:xfrm>
              <a:off x="14022752" y="5692706"/>
              <a:ext cx="10071" cy="273847"/>
            </a:xfrm>
            <a:custGeom>
              <a:avLst/>
              <a:gdLst>
                <a:gd name="connsiteX0" fmla="*/ 0 w 10071"/>
                <a:gd name="connsiteY0" fmla="*/ 273848 h 273847"/>
                <a:gd name="connsiteX1" fmla="*/ 0 w 10071"/>
                <a:gd name="connsiteY1" fmla="*/ 0 h 273847"/>
              </a:gdLst>
              <a:ahLst/>
              <a:cxnLst>
                <a:cxn ang="0">
                  <a:pos x="connsiteX0" y="connsiteY0"/>
                </a:cxn>
                <a:cxn ang="0">
                  <a:pos x="connsiteX1" y="connsiteY1"/>
                </a:cxn>
              </a:cxnLst>
              <a:rect l="l" t="t" r="r" b="b"/>
              <a:pathLst>
                <a:path w="10071" h="273847">
                  <a:moveTo>
                    <a:pt x="0" y="273848"/>
                  </a:moveTo>
                  <a:lnTo>
                    <a:pt x="0" y="0"/>
                  </a:lnTo>
                </a:path>
              </a:pathLst>
            </a:custGeom>
            <a:ln w="12700" cap="rnd">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25F93271-E02E-1B7A-8EF0-ACB5F08A96BD}"/>
                </a:ext>
              </a:extLst>
            </p:cNvPr>
            <p:cNvSpPr/>
            <p:nvPr/>
          </p:nvSpPr>
          <p:spPr>
            <a:xfrm>
              <a:off x="13010553" y="5459346"/>
              <a:ext cx="253099" cy="104845"/>
            </a:xfrm>
            <a:custGeom>
              <a:avLst/>
              <a:gdLst>
                <a:gd name="connsiteX0" fmla="*/ 0 w 253099"/>
                <a:gd name="connsiteY0" fmla="*/ 104846 h 104845"/>
                <a:gd name="connsiteX1" fmla="*/ 253100 w 253099"/>
                <a:gd name="connsiteY1" fmla="*/ 0 h 104845"/>
              </a:gdLst>
              <a:ahLst/>
              <a:cxnLst>
                <a:cxn ang="0">
                  <a:pos x="connsiteX0" y="connsiteY0"/>
                </a:cxn>
                <a:cxn ang="0">
                  <a:pos x="connsiteX1" y="connsiteY1"/>
                </a:cxn>
              </a:cxnLst>
              <a:rect l="l" t="t" r="r" b="b"/>
              <a:pathLst>
                <a:path w="253099" h="104845">
                  <a:moveTo>
                    <a:pt x="0" y="104846"/>
                  </a:moveTo>
                  <a:lnTo>
                    <a:pt x="253100" y="0"/>
                  </a:lnTo>
                </a:path>
              </a:pathLst>
            </a:custGeom>
            <a:ln w="12700" cap="rnd">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79F47DDB-994B-4F97-134C-8439909A7ECC}"/>
                </a:ext>
              </a:extLst>
            </p:cNvPr>
            <p:cNvSpPr/>
            <p:nvPr/>
          </p:nvSpPr>
          <p:spPr>
            <a:xfrm>
              <a:off x="13201108" y="5144910"/>
              <a:ext cx="273847" cy="10071"/>
            </a:xfrm>
            <a:custGeom>
              <a:avLst/>
              <a:gdLst>
                <a:gd name="connsiteX0" fmla="*/ 0 w 273847"/>
                <a:gd name="connsiteY0" fmla="*/ 0 h 10071"/>
                <a:gd name="connsiteX1" fmla="*/ 273848 w 273847"/>
                <a:gd name="connsiteY1" fmla="*/ 0 h 10071"/>
              </a:gdLst>
              <a:ahLst/>
              <a:cxnLst>
                <a:cxn ang="0">
                  <a:pos x="connsiteX0" y="connsiteY0"/>
                </a:cxn>
                <a:cxn ang="0">
                  <a:pos x="connsiteX1" y="connsiteY1"/>
                </a:cxn>
              </a:cxnLst>
              <a:rect l="l" t="t" r="r" b="b"/>
              <a:pathLst>
                <a:path w="273847" h="10071">
                  <a:moveTo>
                    <a:pt x="0" y="0"/>
                  </a:moveTo>
                  <a:lnTo>
                    <a:pt x="273848" y="0"/>
                  </a:lnTo>
                </a:path>
              </a:pathLst>
            </a:custGeom>
            <a:ln w="12700" cap="rnd">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6D8CD2CE-9CDC-8F88-16BE-F34233A8B77B}"/>
                </a:ext>
              </a:extLst>
            </p:cNvPr>
            <p:cNvSpPr/>
            <p:nvPr/>
          </p:nvSpPr>
          <p:spPr>
            <a:xfrm>
              <a:off x="13441719" y="4563878"/>
              <a:ext cx="193677" cy="193677"/>
            </a:xfrm>
            <a:custGeom>
              <a:avLst/>
              <a:gdLst>
                <a:gd name="connsiteX0" fmla="*/ 0 w 193677"/>
                <a:gd name="connsiteY0" fmla="*/ 0 h 193677"/>
                <a:gd name="connsiteX1" fmla="*/ 193677 w 193677"/>
                <a:gd name="connsiteY1" fmla="*/ 193677 h 193677"/>
              </a:gdLst>
              <a:ahLst/>
              <a:cxnLst>
                <a:cxn ang="0">
                  <a:pos x="connsiteX0" y="connsiteY0"/>
                </a:cxn>
                <a:cxn ang="0">
                  <a:pos x="connsiteX1" y="connsiteY1"/>
                </a:cxn>
              </a:cxnLst>
              <a:rect l="l" t="t" r="r" b="b"/>
              <a:pathLst>
                <a:path w="193677" h="193677">
                  <a:moveTo>
                    <a:pt x="0" y="0"/>
                  </a:moveTo>
                  <a:lnTo>
                    <a:pt x="193677" y="193677"/>
                  </a:lnTo>
                </a:path>
              </a:pathLst>
            </a:custGeom>
            <a:ln w="12700" cap="rnd">
              <a:noFill/>
              <a:prstDash val="solid"/>
              <a:miter/>
            </a:ln>
          </p:spPr>
          <p:txBody>
            <a:bodyPr rtlCol="0" anchor="ctr"/>
            <a:lstStyle/>
            <a:p>
              <a:endParaRPr lang="en-GB"/>
            </a:p>
          </p:txBody>
        </p:sp>
      </p:grpSp>
      <p:grpSp>
        <p:nvGrpSpPr>
          <p:cNvPr id="153" name="!!_Quote_Bottom">
            <a:extLst>
              <a:ext uri="{FF2B5EF4-FFF2-40B4-BE49-F238E27FC236}">
                <a16:creationId xmlns:a16="http://schemas.microsoft.com/office/drawing/2014/main" id="{A55E9F10-DB51-6DC3-B968-5DE0295996E0}"/>
              </a:ext>
            </a:extLst>
          </p:cNvPr>
          <p:cNvGrpSpPr/>
          <p:nvPr/>
        </p:nvGrpSpPr>
        <p:grpSpPr>
          <a:xfrm>
            <a:off x="14467495" y="7192294"/>
            <a:ext cx="698346" cy="567405"/>
            <a:chOff x="8534400" y="4610100"/>
            <a:chExt cx="1219200" cy="1066800"/>
          </a:xfrm>
        </p:grpSpPr>
        <p:sp>
          <p:nvSpPr>
            <p:cNvPr id="154" name="Freeform: Shape 153">
              <a:extLst>
                <a:ext uri="{FF2B5EF4-FFF2-40B4-BE49-F238E27FC236}">
                  <a16:creationId xmlns:a16="http://schemas.microsoft.com/office/drawing/2014/main" id="{718DF8CA-17D8-0CB6-FCDC-AFA9398E8BBB}"/>
                </a:ext>
              </a:extLst>
            </p:cNvPr>
            <p:cNvSpPr/>
            <p:nvPr/>
          </p:nvSpPr>
          <p:spPr>
            <a:xfrm rot="16200000">
              <a:off x="8534400" y="4610100"/>
              <a:ext cx="533400" cy="533400"/>
            </a:xfrm>
            <a:custGeom>
              <a:avLst/>
              <a:gdLst>
                <a:gd name="connsiteX0" fmla="*/ 533400 w 533400"/>
                <a:gd name="connsiteY0" fmla="*/ 0 h 533400"/>
                <a:gd name="connsiteX1" fmla="*/ 533400 w 533400"/>
                <a:gd name="connsiteY1" fmla="*/ 0 h 533400"/>
                <a:gd name="connsiteX2" fmla="*/ 533400 w 533400"/>
                <a:gd name="connsiteY2" fmla="*/ 533400 h 533400"/>
                <a:gd name="connsiteX3" fmla="*/ 0 w 533400"/>
                <a:gd name="connsiteY3" fmla="*/ 533400 h 533400"/>
                <a:gd name="connsiteX4" fmla="*/ 533400 w 533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0"/>
                  </a:moveTo>
                  <a:lnTo>
                    <a:pt x="533400" y="0"/>
                  </a:lnTo>
                  <a:lnTo>
                    <a:pt x="533400" y="533400"/>
                  </a:lnTo>
                  <a:lnTo>
                    <a:pt x="0" y="533400"/>
                  </a:lnTo>
                  <a:cubicBezTo>
                    <a:pt x="0" y="238982"/>
                    <a:pt x="238982" y="0"/>
                    <a:pt x="533400" y="0"/>
                  </a:cubicBezTo>
                  <a:close/>
                </a:path>
              </a:pathLst>
            </a:custGeom>
            <a:noFill/>
            <a:ln w="19050" cap="rnd">
              <a:solidFill>
                <a:srgbClr val="61A8FA"/>
              </a:solidFill>
              <a:prstDash val="solid"/>
              <a:round/>
            </a:ln>
          </p:spPr>
          <p:txBody>
            <a:bodyPr rtlCol="0" anchor="ctr"/>
            <a:lstStyle/>
            <a:p>
              <a:endParaRPr lang="en-GB"/>
            </a:p>
          </p:txBody>
        </p:sp>
        <p:sp>
          <p:nvSpPr>
            <p:cNvPr id="155" name="Freeform: Shape 154">
              <a:extLst>
                <a:ext uri="{FF2B5EF4-FFF2-40B4-BE49-F238E27FC236}">
                  <a16:creationId xmlns:a16="http://schemas.microsoft.com/office/drawing/2014/main" id="{064B2053-EBF0-D783-68E3-BBCE002A79CF}"/>
                </a:ext>
              </a:extLst>
            </p:cNvPr>
            <p:cNvSpPr/>
            <p:nvPr/>
          </p:nvSpPr>
          <p:spPr>
            <a:xfrm>
              <a:off x="8534400" y="5143500"/>
              <a:ext cx="533400" cy="533400"/>
            </a:xfrm>
            <a:custGeom>
              <a:avLst/>
              <a:gdLst>
                <a:gd name="connsiteX0" fmla="*/ 533400 w 533400"/>
                <a:gd name="connsiteY0" fmla="*/ 0 h 533400"/>
                <a:gd name="connsiteX1" fmla="*/ 0 w 533400"/>
                <a:gd name="connsiteY1" fmla="*/ 533400 h 533400"/>
                <a:gd name="connsiteX2" fmla="*/ 0 w 533400"/>
                <a:gd name="connsiteY2" fmla="*/ 533400 h 533400"/>
              </a:gdLst>
              <a:ahLst/>
              <a:cxnLst>
                <a:cxn ang="0">
                  <a:pos x="connsiteX0" y="connsiteY0"/>
                </a:cxn>
                <a:cxn ang="0">
                  <a:pos x="connsiteX1" y="connsiteY1"/>
                </a:cxn>
                <a:cxn ang="0">
                  <a:pos x="connsiteX2" y="connsiteY2"/>
                </a:cxn>
              </a:cxnLst>
              <a:rect l="l" t="t" r="r" b="b"/>
              <a:pathLst>
                <a:path w="533400" h="533400">
                  <a:moveTo>
                    <a:pt x="533400" y="0"/>
                  </a:moveTo>
                  <a:cubicBezTo>
                    <a:pt x="533400" y="294608"/>
                    <a:pt x="294608" y="533400"/>
                    <a:pt x="0" y="533400"/>
                  </a:cubicBezTo>
                  <a:lnTo>
                    <a:pt x="0" y="533400"/>
                  </a:lnTo>
                </a:path>
              </a:pathLst>
            </a:custGeom>
            <a:noFill/>
            <a:ln w="19050" cap="rnd">
              <a:solidFill>
                <a:srgbClr val="61A8FA"/>
              </a:solidFill>
              <a:prstDash val="solid"/>
              <a:round/>
            </a:ln>
          </p:spPr>
          <p:txBody>
            <a:bodyPr rtlCol="0" anchor="ctr"/>
            <a:lstStyle/>
            <a:p>
              <a:endParaRPr lang="en-GB"/>
            </a:p>
          </p:txBody>
        </p:sp>
        <p:sp>
          <p:nvSpPr>
            <p:cNvPr id="156" name="Freeform: Shape 155">
              <a:extLst>
                <a:ext uri="{FF2B5EF4-FFF2-40B4-BE49-F238E27FC236}">
                  <a16:creationId xmlns:a16="http://schemas.microsoft.com/office/drawing/2014/main" id="{BF86BA2A-856D-B75D-B200-BAD49DE39B80}"/>
                </a:ext>
              </a:extLst>
            </p:cNvPr>
            <p:cNvSpPr/>
            <p:nvPr/>
          </p:nvSpPr>
          <p:spPr>
            <a:xfrm rot="16200000">
              <a:off x="9220200" y="4610100"/>
              <a:ext cx="533400" cy="533400"/>
            </a:xfrm>
            <a:custGeom>
              <a:avLst/>
              <a:gdLst>
                <a:gd name="connsiteX0" fmla="*/ 533400 w 533400"/>
                <a:gd name="connsiteY0" fmla="*/ 0 h 533400"/>
                <a:gd name="connsiteX1" fmla="*/ 533400 w 533400"/>
                <a:gd name="connsiteY1" fmla="*/ 0 h 533400"/>
                <a:gd name="connsiteX2" fmla="*/ 533400 w 533400"/>
                <a:gd name="connsiteY2" fmla="*/ 533400 h 533400"/>
                <a:gd name="connsiteX3" fmla="*/ 0 w 533400"/>
                <a:gd name="connsiteY3" fmla="*/ 533400 h 533400"/>
                <a:gd name="connsiteX4" fmla="*/ 533400 w 533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0"/>
                  </a:moveTo>
                  <a:lnTo>
                    <a:pt x="533400" y="0"/>
                  </a:lnTo>
                  <a:lnTo>
                    <a:pt x="533400" y="533400"/>
                  </a:lnTo>
                  <a:lnTo>
                    <a:pt x="0" y="533400"/>
                  </a:lnTo>
                  <a:cubicBezTo>
                    <a:pt x="0" y="238982"/>
                    <a:pt x="238982" y="0"/>
                    <a:pt x="533400" y="0"/>
                  </a:cubicBezTo>
                  <a:close/>
                </a:path>
              </a:pathLst>
            </a:custGeom>
            <a:noFill/>
            <a:ln w="19050" cap="rnd">
              <a:solidFill>
                <a:srgbClr val="61A8FA"/>
              </a:solidFill>
              <a:prstDash val="solid"/>
              <a:round/>
            </a:ln>
          </p:spPr>
          <p:txBody>
            <a:bodyPr rtlCol="0" anchor="ctr"/>
            <a:lstStyle/>
            <a:p>
              <a:endParaRPr lang="en-GB"/>
            </a:p>
          </p:txBody>
        </p:sp>
        <p:sp>
          <p:nvSpPr>
            <p:cNvPr id="157" name="Freeform: Shape 156">
              <a:extLst>
                <a:ext uri="{FF2B5EF4-FFF2-40B4-BE49-F238E27FC236}">
                  <a16:creationId xmlns:a16="http://schemas.microsoft.com/office/drawing/2014/main" id="{7F0D69CD-794F-D437-A9CA-88A216399121}"/>
                </a:ext>
              </a:extLst>
            </p:cNvPr>
            <p:cNvSpPr/>
            <p:nvPr/>
          </p:nvSpPr>
          <p:spPr>
            <a:xfrm>
              <a:off x="9220200" y="5143500"/>
              <a:ext cx="533400" cy="533400"/>
            </a:xfrm>
            <a:custGeom>
              <a:avLst/>
              <a:gdLst>
                <a:gd name="connsiteX0" fmla="*/ 533400 w 533400"/>
                <a:gd name="connsiteY0" fmla="*/ 0 h 533400"/>
                <a:gd name="connsiteX1" fmla="*/ 0 w 533400"/>
                <a:gd name="connsiteY1" fmla="*/ 533400 h 533400"/>
                <a:gd name="connsiteX2" fmla="*/ 0 w 533400"/>
                <a:gd name="connsiteY2" fmla="*/ 533400 h 533400"/>
              </a:gdLst>
              <a:ahLst/>
              <a:cxnLst>
                <a:cxn ang="0">
                  <a:pos x="connsiteX0" y="connsiteY0"/>
                </a:cxn>
                <a:cxn ang="0">
                  <a:pos x="connsiteX1" y="connsiteY1"/>
                </a:cxn>
                <a:cxn ang="0">
                  <a:pos x="connsiteX2" y="connsiteY2"/>
                </a:cxn>
              </a:cxnLst>
              <a:rect l="l" t="t" r="r" b="b"/>
              <a:pathLst>
                <a:path w="533400" h="533400">
                  <a:moveTo>
                    <a:pt x="533400" y="0"/>
                  </a:moveTo>
                  <a:cubicBezTo>
                    <a:pt x="533400" y="294608"/>
                    <a:pt x="294608" y="533400"/>
                    <a:pt x="0" y="533400"/>
                  </a:cubicBezTo>
                  <a:lnTo>
                    <a:pt x="0" y="533400"/>
                  </a:lnTo>
                </a:path>
              </a:pathLst>
            </a:custGeom>
            <a:noFill/>
            <a:ln w="19050" cap="rnd">
              <a:solidFill>
                <a:srgbClr val="61A8FA"/>
              </a:solidFill>
              <a:prstDash val="solid"/>
              <a:round/>
            </a:ln>
          </p:spPr>
          <p:txBody>
            <a:bodyPr rtlCol="0" anchor="ctr"/>
            <a:lstStyle/>
            <a:p>
              <a:endParaRPr lang="en-GB"/>
            </a:p>
          </p:txBody>
        </p:sp>
      </p:grpSp>
      <p:grpSp>
        <p:nvGrpSpPr>
          <p:cNvPr id="158" name="!!_Quote_Top">
            <a:extLst>
              <a:ext uri="{FF2B5EF4-FFF2-40B4-BE49-F238E27FC236}">
                <a16:creationId xmlns:a16="http://schemas.microsoft.com/office/drawing/2014/main" id="{25F88CCA-0A25-D2FE-8513-F66E00A6C42F}"/>
              </a:ext>
            </a:extLst>
          </p:cNvPr>
          <p:cNvGrpSpPr/>
          <p:nvPr/>
        </p:nvGrpSpPr>
        <p:grpSpPr>
          <a:xfrm>
            <a:off x="1117974" y="1326022"/>
            <a:ext cx="698346" cy="567405"/>
            <a:chOff x="1117974" y="1326022"/>
            <a:chExt cx="698346" cy="567405"/>
          </a:xfrm>
        </p:grpSpPr>
        <p:sp>
          <p:nvSpPr>
            <p:cNvPr id="159" name="Freeform: Shape 158">
              <a:extLst>
                <a:ext uri="{FF2B5EF4-FFF2-40B4-BE49-F238E27FC236}">
                  <a16:creationId xmlns:a16="http://schemas.microsoft.com/office/drawing/2014/main" id="{3126CE26-B3F3-E93A-5BE5-2850D6E8644C}"/>
                </a:ext>
              </a:extLst>
            </p:cNvPr>
            <p:cNvSpPr/>
            <p:nvPr/>
          </p:nvSpPr>
          <p:spPr>
            <a:xfrm rot="16200000">
              <a:off x="1117974" y="1326022"/>
              <a:ext cx="305526" cy="305525"/>
            </a:xfrm>
            <a:custGeom>
              <a:avLst/>
              <a:gdLst>
                <a:gd name="connsiteX0" fmla="*/ 0 w 305526"/>
                <a:gd name="connsiteY0" fmla="*/ 0 h 305525"/>
                <a:gd name="connsiteX1" fmla="*/ 305526 w 305526"/>
                <a:gd name="connsiteY1" fmla="*/ 0 h 305525"/>
                <a:gd name="connsiteX2" fmla="*/ 305526 w 305526"/>
                <a:gd name="connsiteY2" fmla="*/ 305526 h 305525"/>
                <a:gd name="connsiteX3" fmla="*/ 305526 w 305526"/>
                <a:gd name="connsiteY3" fmla="*/ 305526 h 305525"/>
                <a:gd name="connsiteX4" fmla="*/ 0 w 305526"/>
                <a:gd name="connsiteY4" fmla="*/ 0 h 305525"/>
                <a:gd name="connsiteX5" fmla="*/ 0 w 305526"/>
                <a:gd name="connsiteY5" fmla="*/ 0 h 30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26" h="305525">
                  <a:moveTo>
                    <a:pt x="0" y="0"/>
                  </a:moveTo>
                  <a:lnTo>
                    <a:pt x="305526" y="0"/>
                  </a:lnTo>
                  <a:lnTo>
                    <a:pt x="305526" y="305526"/>
                  </a:lnTo>
                  <a:lnTo>
                    <a:pt x="305526" y="305526"/>
                  </a:lnTo>
                  <a:cubicBezTo>
                    <a:pt x="136887" y="305526"/>
                    <a:pt x="0" y="168639"/>
                    <a:pt x="0" y="0"/>
                  </a:cubicBezTo>
                  <a:lnTo>
                    <a:pt x="0" y="0"/>
                  </a:lnTo>
                  <a:close/>
                </a:path>
              </a:pathLst>
            </a:custGeom>
            <a:noFill/>
            <a:ln w="19050" cap="flat">
              <a:solidFill>
                <a:schemeClr val="accent2"/>
              </a:solid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9E67E6A8-4CBE-B846-7166-7B6581964005}"/>
                </a:ext>
              </a:extLst>
            </p:cNvPr>
            <p:cNvSpPr/>
            <p:nvPr/>
          </p:nvSpPr>
          <p:spPr>
            <a:xfrm>
              <a:off x="1117974" y="1326022"/>
              <a:ext cx="305526" cy="567405"/>
            </a:xfrm>
            <a:custGeom>
              <a:avLst/>
              <a:gdLst>
                <a:gd name="connsiteX0" fmla="*/ 0 w 305526"/>
                <a:gd name="connsiteY0" fmla="*/ 0 h 567405"/>
                <a:gd name="connsiteX1" fmla="*/ 0 w 305526"/>
                <a:gd name="connsiteY1" fmla="*/ 261879 h 567405"/>
                <a:gd name="connsiteX2" fmla="*/ 305526 w 305526"/>
                <a:gd name="connsiteY2" fmla="*/ 567405 h 567405"/>
                <a:gd name="connsiteX3" fmla="*/ 305526 w 305526"/>
                <a:gd name="connsiteY3" fmla="*/ 567405 h 567405"/>
              </a:gdLst>
              <a:ahLst/>
              <a:cxnLst>
                <a:cxn ang="0">
                  <a:pos x="connsiteX0" y="connsiteY0"/>
                </a:cxn>
                <a:cxn ang="0">
                  <a:pos x="connsiteX1" y="connsiteY1"/>
                </a:cxn>
                <a:cxn ang="0">
                  <a:pos x="connsiteX2" y="connsiteY2"/>
                </a:cxn>
                <a:cxn ang="0">
                  <a:pos x="connsiteX3" y="connsiteY3"/>
                </a:cxn>
              </a:cxnLst>
              <a:rect l="l" t="t" r="r" b="b"/>
              <a:pathLst>
                <a:path w="305526" h="567405">
                  <a:moveTo>
                    <a:pt x="0" y="0"/>
                  </a:moveTo>
                  <a:lnTo>
                    <a:pt x="0" y="261879"/>
                  </a:lnTo>
                  <a:cubicBezTo>
                    <a:pt x="0" y="430628"/>
                    <a:pt x="136777" y="567405"/>
                    <a:pt x="305526" y="567405"/>
                  </a:cubicBezTo>
                  <a:lnTo>
                    <a:pt x="305526" y="567405"/>
                  </a:lnTo>
                </a:path>
              </a:pathLst>
            </a:custGeom>
            <a:noFill/>
            <a:ln w="19050" cap="flat">
              <a:solidFill>
                <a:schemeClr val="accent2"/>
              </a:solid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45940D64-89BE-38FF-0675-62AF40CF735C}"/>
                </a:ext>
              </a:extLst>
            </p:cNvPr>
            <p:cNvSpPr/>
            <p:nvPr/>
          </p:nvSpPr>
          <p:spPr>
            <a:xfrm rot="16200000">
              <a:off x="1510794" y="1326022"/>
              <a:ext cx="305526" cy="305525"/>
            </a:xfrm>
            <a:custGeom>
              <a:avLst/>
              <a:gdLst>
                <a:gd name="connsiteX0" fmla="*/ 0 w 305526"/>
                <a:gd name="connsiteY0" fmla="*/ 0 h 305525"/>
                <a:gd name="connsiteX1" fmla="*/ 305526 w 305526"/>
                <a:gd name="connsiteY1" fmla="*/ 0 h 305525"/>
                <a:gd name="connsiteX2" fmla="*/ 305526 w 305526"/>
                <a:gd name="connsiteY2" fmla="*/ 305526 h 305525"/>
                <a:gd name="connsiteX3" fmla="*/ 305526 w 305526"/>
                <a:gd name="connsiteY3" fmla="*/ 305526 h 305525"/>
                <a:gd name="connsiteX4" fmla="*/ 0 w 305526"/>
                <a:gd name="connsiteY4" fmla="*/ 0 h 305525"/>
                <a:gd name="connsiteX5" fmla="*/ 0 w 305526"/>
                <a:gd name="connsiteY5" fmla="*/ 0 h 30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26" h="305525">
                  <a:moveTo>
                    <a:pt x="0" y="0"/>
                  </a:moveTo>
                  <a:lnTo>
                    <a:pt x="305526" y="0"/>
                  </a:lnTo>
                  <a:lnTo>
                    <a:pt x="305526" y="305526"/>
                  </a:lnTo>
                  <a:lnTo>
                    <a:pt x="305526" y="305526"/>
                  </a:lnTo>
                  <a:cubicBezTo>
                    <a:pt x="136887" y="305526"/>
                    <a:pt x="0" y="168639"/>
                    <a:pt x="0" y="0"/>
                  </a:cubicBezTo>
                  <a:lnTo>
                    <a:pt x="0" y="0"/>
                  </a:lnTo>
                  <a:close/>
                </a:path>
              </a:pathLst>
            </a:custGeom>
            <a:noFill/>
            <a:ln w="19050" cap="flat">
              <a:solidFill>
                <a:schemeClr val="accent2"/>
              </a:solid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AA700D58-2F54-7B2A-A06C-AA56A082C47B}"/>
                </a:ext>
              </a:extLst>
            </p:cNvPr>
            <p:cNvSpPr/>
            <p:nvPr/>
          </p:nvSpPr>
          <p:spPr>
            <a:xfrm>
              <a:off x="1510794" y="1326022"/>
              <a:ext cx="305526" cy="567405"/>
            </a:xfrm>
            <a:custGeom>
              <a:avLst/>
              <a:gdLst>
                <a:gd name="connsiteX0" fmla="*/ 0 w 305526"/>
                <a:gd name="connsiteY0" fmla="*/ 0 h 567405"/>
                <a:gd name="connsiteX1" fmla="*/ 0 w 305526"/>
                <a:gd name="connsiteY1" fmla="*/ 261879 h 567405"/>
                <a:gd name="connsiteX2" fmla="*/ 305526 w 305526"/>
                <a:gd name="connsiteY2" fmla="*/ 567405 h 567405"/>
                <a:gd name="connsiteX3" fmla="*/ 305526 w 305526"/>
                <a:gd name="connsiteY3" fmla="*/ 567405 h 567405"/>
              </a:gdLst>
              <a:ahLst/>
              <a:cxnLst>
                <a:cxn ang="0">
                  <a:pos x="connsiteX0" y="connsiteY0"/>
                </a:cxn>
                <a:cxn ang="0">
                  <a:pos x="connsiteX1" y="connsiteY1"/>
                </a:cxn>
                <a:cxn ang="0">
                  <a:pos x="connsiteX2" y="connsiteY2"/>
                </a:cxn>
                <a:cxn ang="0">
                  <a:pos x="connsiteX3" y="connsiteY3"/>
                </a:cxn>
              </a:cxnLst>
              <a:rect l="l" t="t" r="r" b="b"/>
              <a:pathLst>
                <a:path w="305526" h="567405">
                  <a:moveTo>
                    <a:pt x="0" y="0"/>
                  </a:moveTo>
                  <a:lnTo>
                    <a:pt x="0" y="261879"/>
                  </a:lnTo>
                  <a:cubicBezTo>
                    <a:pt x="0" y="430628"/>
                    <a:pt x="136777" y="567405"/>
                    <a:pt x="305526" y="567405"/>
                  </a:cubicBezTo>
                  <a:lnTo>
                    <a:pt x="305526" y="567405"/>
                  </a:lnTo>
                </a:path>
              </a:pathLst>
            </a:custGeom>
            <a:noFill/>
            <a:ln w="19050" cap="flat">
              <a:solidFill>
                <a:schemeClr val="accent2"/>
              </a:solidFill>
              <a:prstDash val="solid"/>
              <a:miter/>
            </a:ln>
          </p:spPr>
          <p:txBody>
            <a:bodyPr rtlCol="0" anchor="ctr"/>
            <a:lstStyle/>
            <a:p>
              <a:endParaRPr lang="en-GB"/>
            </a:p>
          </p:txBody>
        </p:sp>
      </p:grpSp>
      <p:sp>
        <p:nvSpPr>
          <p:cNvPr id="163" name="!!_Quote_Att">
            <a:extLst>
              <a:ext uri="{FF2B5EF4-FFF2-40B4-BE49-F238E27FC236}">
                <a16:creationId xmlns:a16="http://schemas.microsoft.com/office/drawing/2014/main" id="{D2DAF222-CFF3-C444-C837-6E0C45D6B244}"/>
              </a:ext>
            </a:extLst>
          </p:cNvPr>
          <p:cNvSpPr txBox="1"/>
          <p:nvPr/>
        </p:nvSpPr>
        <p:spPr>
          <a:xfrm>
            <a:off x="2033588" y="8542111"/>
            <a:ext cx="7110412" cy="553998"/>
          </a:xfrm>
          <a:prstGeom prst="rect">
            <a:avLst/>
          </a:prstGeom>
          <a:noFill/>
        </p:spPr>
        <p:txBody>
          <a:bodyPr wrap="square" lIns="0" tIns="0" rIns="0" bIns="0" rtlCol="0">
            <a:spAutoFit/>
          </a:bodyPr>
          <a:lstStyle/>
          <a:p>
            <a:pPr algn="l"/>
            <a:r>
              <a:rPr lang="en-US" sz="3600">
                <a:solidFill>
                  <a:schemeClr val="accent5"/>
                </a:solidFill>
                <a:effectLst/>
                <a:ea typeface="Calibri" panose="020F0502020204030204" pitchFamily="34" charset="0"/>
                <a:cs typeface="Times New Roman" panose="02020603050405020304" pitchFamily="18" charset="0"/>
              </a:rPr>
              <a:t>CIO, Large Banking Company </a:t>
            </a:r>
            <a:endParaRPr lang="en-GB">
              <a:solidFill>
                <a:schemeClr val="accent5"/>
              </a:solidFill>
            </a:endParaRPr>
          </a:p>
        </p:txBody>
      </p:sp>
      <p:sp>
        <p:nvSpPr>
          <p:cNvPr id="164" name="!!_Main_Copy">
            <a:extLst>
              <a:ext uri="{FF2B5EF4-FFF2-40B4-BE49-F238E27FC236}">
                <a16:creationId xmlns:a16="http://schemas.microsoft.com/office/drawing/2014/main" id="{EBCC83B4-1F4D-D5F3-0131-32BF85A9A4F6}"/>
              </a:ext>
            </a:extLst>
          </p:cNvPr>
          <p:cNvSpPr txBox="1"/>
          <p:nvPr/>
        </p:nvSpPr>
        <p:spPr>
          <a:xfrm>
            <a:off x="2033589" y="1708065"/>
            <a:ext cx="11920536" cy="6500177"/>
          </a:xfrm>
          <a:prstGeom prst="rect">
            <a:avLst/>
          </a:prstGeom>
          <a:noFill/>
        </p:spPr>
        <p:txBody>
          <a:bodyPr wrap="square" lIns="0" tIns="0" rIns="0" bIns="0" rtlCol="0">
            <a:spAutoFit/>
          </a:bodyPr>
          <a:lstStyle/>
          <a:p>
            <a:pPr algn="l">
              <a:lnSpc>
                <a:spcPct val="96000"/>
              </a:lnSpc>
            </a:pPr>
            <a:r>
              <a:rPr lang="en-US" sz="8800">
                <a:effectLst/>
                <a:ea typeface="Calibri" panose="020F0502020204030204" pitchFamily="34" charset="0"/>
                <a:cs typeface="Times New Roman" panose="02020603050405020304" pitchFamily="18" charset="0"/>
              </a:rPr>
              <a:t>We have 450 use cases of AI that include </a:t>
            </a:r>
          </a:p>
          <a:p>
            <a:pPr algn="l">
              <a:lnSpc>
                <a:spcPct val="96000"/>
              </a:lnSpc>
            </a:pPr>
            <a:r>
              <a:rPr lang="en-US" sz="8800" err="1">
                <a:effectLst/>
                <a:ea typeface="Calibri" panose="020F0502020204030204" pitchFamily="34" charset="0"/>
                <a:cs typeface="Times New Roman" panose="02020603050405020304" pitchFamily="18" charset="0"/>
              </a:rPr>
              <a:t>GenAI</a:t>
            </a:r>
            <a:r>
              <a:rPr lang="en-US" sz="8800">
                <a:effectLst/>
                <a:ea typeface="Calibri" panose="020F0502020204030204" pitchFamily="34" charset="0"/>
                <a:cs typeface="Times New Roman" panose="02020603050405020304" pitchFamily="18" charset="0"/>
              </a:rPr>
              <a:t> from every </a:t>
            </a:r>
          </a:p>
          <a:p>
            <a:pPr algn="l">
              <a:lnSpc>
                <a:spcPct val="96000"/>
              </a:lnSpc>
            </a:pPr>
            <a:r>
              <a:rPr lang="en-US" sz="8800">
                <a:effectLst/>
                <a:ea typeface="Calibri" panose="020F0502020204030204" pitchFamily="34" charset="0"/>
                <a:cs typeface="Times New Roman" panose="02020603050405020304" pitchFamily="18" charset="0"/>
              </a:rPr>
              <a:t>part of the bank…</a:t>
            </a:r>
            <a:br>
              <a:rPr lang="en-US" sz="8800">
                <a:effectLst/>
                <a:ea typeface="Calibri" panose="020F0502020204030204" pitchFamily="34" charset="0"/>
                <a:cs typeface="Times New Roman" panose="02020603050405020304" pitchFamily="18" charset="0"/>
              </a:rPr>
            </a:br>
            <a:r>
              <a:rPr lang="en-US" sz="8800" spc="290">
                <a:solidFill>
                  <a:schemeClr val="accent1"/>
                </a:solidFill>
                <a:effectLst/>
                <a:latin typeface="Anova" panose="020B0503020203020204" pitchFamily="34" charset="0"/>
                <a:ea typeface="Calibri" panose="020F0502020204030204" pitchFamily="34" charset="0"/>
                <a:cs typeface="Times New Roman" panose="02020603050405020304" pitchFamily="18" charset="0"/>
              </a:rPr>
              <a:t>People are charged up</a:t>
            </a:r>
            <a:endParaRPr lang="en-GB" sz="8800" spc="290">
              <a:solidFill>
                <a:schemeClr val="accent1"/>
              </a:solidFill>
              <a:latin typeface="Anova" panose="020B0503020203020204" pitchFamily="34" charset="0"/>
            </a:endParaRPr>
          </a:p>
        </p:txBody>
      </p:sp>
      <p:sp>
        <p:nvSpPr>
          <p:cNvPr id="165" name="!!_Ex_01">
            <a:extLst>
              <a:ext uri="{FF2B5EF4-FFF2-40B4-BE49-F238E27FC236}">
                <a16:creationId xmlns:a16="http://schemas.microsoft.com/office/drawing/2014/main" id="{07D2B7E2-F8E6-B46E-A7A5-8C64053ACBFB}"/>
              </a:ext>
            </a:extLst>
          </p:cNvPr>
          <p:cNvSpPr/>
          <p:nvPr/>
        </p:nvSpPr>
        <p:spPr>
          <a:xfrm>
            <a:off x="14376400" y="5588681"/>
            <a:ext cx="914400" cy="914400"/>
          </a:xfrm>
          <a:custGeom>
            <a:avLst/>
            <a:gdLst>
              <a:gd name="connsiteX0" fmla="*/ 0 w 914400"/>
              <a:gd name="connsiteY0" fmla="*/ 0 h 914400"/>
              <a:gd name="connsiteX1" fmla="*/ 914400 w 914400"/>
              <a:gd name="connsiteY1" fmla="*/ 0 h 914400"/>
              <a:gd name="connsiteX2" fmla="*/ 914400 w 914400"/>
              <a:gd name="connsiteY2" fmla="*/ 457200 h 914400"/>
              <a:gd name="connsiteX3" fmla="*/ 457200 w 914400"/>
              <a:gd name="connsiteY3" fmla="*/ 914400 h 914400"/>
              <a:gd name="connsiteX4" fmla="*/ 457200 w 914400"/>
              <a:gd name="connsiteY4" fmla="*/ 914400 h 914400"/>
              <a:gd name="connsiteX5" fmla="*/ 0 w 914400"/>
              <a:gd name="connsiteY5" fmla="*/ 457200 h 914400"/>
              <a:gd name="connsiteX6" fmla="*/ 0 w 914400"/>
              <a:gd name="connsiteY6" fmla="*/ 0 h 914400"/>
              <a:gd name="connsiteX7" fmla="*/ 0 w 914400"/>
              <a:gd name="connsiteY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914400">
                <a:moveTo>
                  <a:pt x="0" y="0"/>
                </a:moveTo>
                <a:lnTo>
                  <a:pt x="914400" y="0"/>
                </a:lnTo>
                <a:lnTo>
                  <a:pt x="914400" y="457200"/>
                </a:lnTo>
                <a:cubicBezTo>
                  <a:pt x="914400" y="709517"/>
                  <a:pt x="709517" y="914400"/>
                  <a:pt x="457200" y="914400"/>
                </a:cubicBezTo>
                <a:lnTo>
                  <a:pt x="457200" y="914400"/>
                </a:lnTo>
                <a:cubicBezTo>
                  <a:pt x="204883" y="914400"/>
                  <a:pt x="0" y="709517"/>
                  <a:pt x="0" y="457200"/>
                </a:cubicBezTo>
                <a:lnTo>
                  <a:pt x="0" y="0"/>
                </a:lnTo>
                <a:lnTo>
                  <a:pt x="0" y="0"/>
                </a:lnTo>
                <a:close/>
              </a:path>
            </a:pathLst>
          </a:custGeom>
          <a:solidFill>
            <a:srgbClr val="61A8FA"/>
          </a:solidFill>
          <a:ln w="0" cap="flat">
            <a:noFill/>
            <a:prstDash val="solid"/>
            <a:miter/>
          </a:ln>
        </p:spPr>
        <p:txBody>
          <a:bodyPr rtlCol="0" anchor="ctr"/>
          <a:lstStyle/>
          <a:p>
            <a:endParaRPr lang="en-GB"/>
          </a:p>
        </p:txBody>
      </p:sp>
      <p:sp>
        <p:nvSpPr>
          <p:cNvPr id="166" name="!!_Ex_02">
            <a:extLst>
              <a:ext uri="{FF2B5EF4-FFF2-40B4-BE49-F238E27FC236}">
                <a16:creationId xmlns:a16="http://schemas.microsoft.com/office/drawing/2014/main" id="{CBE9CB91-D9F5-E757-7524-6ABC00F1B622}"/>
              </a:ext>
            </a:extLst>
          </p:cNvPr>
          <p:cNvSpPr/>
          <p:nvPr/>
        </p:nvSpPr>
        <p:spPr>
          <a:xfrm>
            <a:off x="14376400" y="4674281"/>
            <a:ext cx="914400" cy="9144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0"/>
                </a:moveTo>
                <a:lnTo>
                  <a:pt x="914400" y="0"/>
                </a:lnTo>
                <a:lnTo>
                  <a:pt x="914400" y="914400"/>
                </a:lnTo>
                <a:lnTo>
                  <a:pt x="0" y="914400"/>
                </a:lnTo>
                <a:close/>
              </a:path>
            </a:pathLst>
          </a:custGeom>
          <a:solidFill>
            <a:srgbClr val="2A8AF8"/>
          </a:solidFill>
          <a:ln w="0" cap="flat">
            <a:noFill/>
            <a:prstDash val="solid"/>
            <a:miter/>
          </a:ln>
        </p:spPr>
        <p:txBody>
          <a:bodyPr rtlCol="0" anchor="ctr"/>
          <a:lstStyle/>
          <a:p>
            <a:endParaRPr lang="en-GB"/>
          </a:p>
        </p:txBody>
      </p:sp>
      <p:sp>
        <p:nvSpPr>
          <p:cNvPr id="167" name="!!_Ex_03">
            <a:extLst>
              <a:ext uri="{FF2B5EF4-FFF2-40B4-BE49-F238E27FC236}">
                <a16:creationId xmlns:a16="http://schemas.microsoft.com/office/drawing/2014/main" id="{1BED1368-D98E-86C4-7891-752A51BB6F3D}"/>
              </a:ext>
            </a:extLst>
          </p:cNvPr>
          <p:cNvSpPr/>
          <p:nvPr/>
        </p:nvSpPr>
        <p:spPr>
          <a:xfrm>
            <a:off x="14376400" y="3759881"/>
            <a:ext cx="914400" cy="9144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0"/>
                </a:moveTo>
                <a:lnTo>
                  <a:pt x="914400" y="0"/>
                </a:lnTo>
                <a:lnTo>
                  <a:pt x="914400" y="914400"/>
                </a:lnTo>
                <a:lnTo>
                  <a:pt x="0" y="914400"/>
                </a:lnTo>
                <a:close/>
              </a:path>
            </a:pathLst>
          </a:custGeom>
          <a:solidFill>
            <a:srgbClr val="0773E9"/>
          </a:solidFill>
          <a:ln w="0" cap="flat">
            <a:noFill/>
            <a:prstDash val="solid"/>
            <a:miter/>
          </a:ln>
        </p:spPr>
        <p:txBody>
          <a:bodyPr rtlCol="0" anchor="ctr"/>
          <a:lstStyle/>
          <a:p>
            <a:endParaRPr lang="en-GB"/>
          </a:p>
        </p:txBody>
      </p:sp>
      <p:sp>
        <p:nvSpPr>
          <p:cNvPr id="168" name="!!_Ex_04">
            <a:extLst>
              <a:ext uri="{FF2B5EF4-FFF2-40B4-BE49-F238E27FC236}">
                <a16:creationId xmlns:a16="http://schemas.microsoft.com/office/drawing/2014/main" id="{3F360C13-9321-BE92-3DB2-AE639567CCD3}"/>
              </a:ext>
            </a:extLst>
          </p:cNvPr>
          <p:cNvSpPr/>
          <p:nvPr/>
        </p:nvSpPr>
        <p:spPr>
          <a:xfrm>
            <a:off x="14376400" y="2845481"/>
            <a:ext cx="914400" cy="9144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0"/>
                </a:moveTo>
                <a:lnTo>
                  <a:pt x="914400" y="0"/>
                </a:lnTo>
                <a:lnTo>
                  <a:pt x="914400" y="914400"/>
                </a:lnTo>
                <a:lnTo>
                  <a:pt x="0" y="914400"/>
                </a:lnTo>
                <a:close/>
              </a:path>
            </a:pathLst>
          </a:custGeom>
          <a:solidFill>
            <a:srgbClr val="054A99"/>
          </a:solidFill>
          <a:ln w="0" cap="flat">
            <a:noFill/>
            <a:prstDash val="solid"/>
            <a:miter/>
          </a:ln>
        </p:spPr>
        <p:txBody>
          <a:bodyPr rtlCol="0" anchor="ctr"/>
          <a:lstStyle/>
          <a:p>
            <a:endParaRPr lang="en-GB"/>
          </a:p>
        </p:txBody>
      </p:sp>
      <p:sp>
        <p:nvSpPr>
          <p:cNvPr id="169" name="!!_Ex_05">
            <a:extLst>
              <a:ext uri="{FF2B5EF4-FFF2-40B4-BE49-F238E27FC236}">
                <a16:creationId xmlns:a16="http://schemas.microsoft.com/office/drawing/2014/main" id="{C50781EC-FBD3-0A15-DEEC-1D69CD68DF69}"/>
              </a:ext>
            </a:extLst>
          </p:cNvPr>
          <p:cNvSpPr/>
          <p:nvPr/>
        </p:nvSpPr>
        <p:spPr>
          <a:xfrm>
            <a:off x="14376400" y="1931081"/>
            <a:ext cx="914400" cy="914400"/>
          </a:xfrm>
          <a:custGeom>
            <a:avLst/>
            <a:gdLst>
              <a:gd name="connsiteX0" fmla="*/ 457200 w 914400"/>
              <a:gd name="connsiteY0" fmla="*/ 0 h 914400"/>
              <a:gd name="connsiteX1" fmla="*/ 457200 w 914400"/>
              <a:gd name="connsiteY1" fmla="*/ 0 h 914400"/>
              <a:gd name="connsiteX2" fmla="*/ 914400 w 914400"/>
              <a:gd name="connsiteY2" fmla="*/ 457200 h 914400"/>
              <a:gd name="connsiteX3" fmla="*/ 914400 w 914400"/>
              <a:gd name="connsiteY3" fmla="*/ 914400 h 914400"/>
              <a:gd name="connsiteX4" fmla="*/ 0 w 914400"/>
              <a:gd name="connsiteY4" fmla="*/ 914400 h 914400"/>
              <a:gd name="connsiteX5" fmla="*/ 0 w 914400"/>
              <a:gd name="connsiteY5" fmla="*/ 457200 h 914400"/>
              <a:gd name="connsiteX6" fmla="*/ 457200 w 914400"/>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14400">
                <a:moveTo>
                  <a:pt x="457200" y="0"/>
                </a:moveTo>
                <a:lnTo>
                  <a:pt x="457200" y="0"/>
                </a:lnTo>
                <a:cubicBezTo>
                  <a:pt x="709517" y="0"/>
                  <a:pt x="914400" y="204883"/>
                  <a:pt x="914400" y="457200"/>
                </a:cubicBezTo>
                <a:lnTo>
                  <a:pt x="914400" y="914400"/>
                </a:lnTo>
                <a:lnTo>
                  <a:pt x="0" y="914400"/>
                </a:lnTo>
                <a:lnTo>
                  <a:pt x="0" y="457200"/>
                </a:lnTo>
                <a:cubicBezTo>
                  <a:pt x="0" y="204883"/>
                  <a:pt x="204883" y="0"/>
                  <a:pt x="457200" y="0"/>
                </a:cubicBezTo>
                <a:close/>
              </a:path>
            </a:pathLst>
          </a:custGeom>
          <a:solidFill>
            <a:srgbClr val="032954"/>
          </a:solidFill>
          <a:ln w="0"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88983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Grey_Bar">
            <a:extLst>
              <a:ext uri="{FF2B5EF4-FFF2-40B4-BE49-F238E27FC236}">
                <a16:creationId xmlns:a16="http://schemas.microsoft.com/office/drawing/2014/main" id="{B3ADE011-D0E9-10D1-CFA2-EA662CA7B2DE}"/>
              </a:ext>
            </a:extLst>
          </p:cNvPr>
          <p:cNvSpPr/>
          <p:nvPr/>
        </p:nvSpPr>
        <p:spPr>
          <a:xfrm>
            <a:off x="-28094244" y="7063392"/>
            <a:ext cx="22726650" cy="21891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_BG_Image" descr="A person jumping on a snowboard&#10;&#10;Description automatically generated">
            <a:extLst>
              <a:ext uri="{FF2B5EF4-FFF2-40B4-BE49-F238E27FC236}">
                <a16:creationId xmlns:a16="http://schemas.microsoft.com/office/drawing/2014/main" id="{C934A0FA-DD6A-4DC7-F71D-2A96D5E3EF70}"/>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aturation sat="0"/>
                    </a14:imgEffect>
                    <a14:imgEffect>
                      <a14:brightnessContrast bright="14000" contrast="25000"/>
                    </a14:imgEffect>
                  </a14:imgLayer>
                </a14:imgProps>
              </a:ext>
              <a:ext uri="{28A0092B-C50C-407E-A947-70E740481C1C}">
                <a14:useLocalDpi xmlns:a14="http://schemas.microsoft.com/office/drawing/2010/main" val="0"/>
              </a:ext>
            </a:extLst>
          </a:blip>
          <a:srcRect l="24597" t="11233" r="122" b="24194"/>
          <a:stretch/>
        </p:blipFill>
        <p:spPr>
          <a:xfrm>
            <a:off x="0" y="0"/>
            <a:ext cx="22914593" cy="10287000"/>
          </a:xfrm>
          <a:prstGeom prst="rect">
            <a:avLst/>
          </a:prstGeom>
        </p:spPr>
      </p:pic>
      <p:sp>
        <p:nvSpPr>
          <p:cNvPr id="3" name="!!_BG_White">
            <a:extLst>
              <a:ext uri="{FF2B5EF4-FFF2-40B4-BE49-F238E27FC236}">
                <a16:creationId xmlns:a16="http://schemas.microsoft.com/office/drawing/2014/main" id="{D901F806-8547-6B76-4434-5A41B64D8147}"/>
              </a:ext>
            </a:extLst>
          </p:cNvPr>
          <p:cNvSpPr/>
          <p:nvPr/>
        </p:nvSpPr>
        <p:spPr>
          <a:xfrm>
            <a:off x="0" y="0"/>
            <a:ext cx="18288002" cy="10286999"/>
          </a:xfrm>
          <a:prstGeom prst="rect">
            <a:avLst/>
          </a:prstGeom>
          <a:gradFill>
            <a:gsLst>
              <a:gs pos="5000">
                <a:schemeClr val="bg1"/>
              </a:gs>
              <a:gs pos="72000">
                <a:schemeClr val="bg1">
                  <a:alpha val="2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_Image_Shape">
            <a:extLst>
              <a:ext uri="{FF2B5EF4-FFF2-40B4-BE49-F238E27FC236}">
                <a16:creationId xmlns:a16="http://schemas.microsoft.com/office/drawing/2014/main" id="{3724DE24-0D93-017F-67B3-38B963BCEA64}"/>
              </a:ext>
            </a:extLst>
          </p:cNvPr>
          <p:cNvGrpSpPr/>
          <p:nvPr/>
        </p:nvGrpSpPr>
        <p:grpSpPr>
          <a:xfrm>
            <a:off x="6114549" y="0"/>
            <a:ext cx="34425255" cy="10287000"/>
            <a:chOff x="6114549" y="0"/>
            <a:chExt cx="34425255" cy="10287000"/>
          </a:xfrm>
        </p:grpSpPr>
        <p:pic>
          <p:nvPicPr>
            <p:cNvPr id="62" name="Img_Shape" descr="A person jumping on a snowboard&#10;&#10;Description automatically generated">
              <a:extLst>
                <a:ext uri="{FF2B5EF4-FFF2-40B4-BE49-F238E27FC236}">
                  <a16:creationId xmlns:a16="http://schemas.microsoft.com/office/drawing/2014/main" id="{2A0ABABB-B757-EC38-EDBE-4C6837C3A965}"/>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44685" t="11233" r="122" b="24194"/>
            <a:stretch/>
          </p:blipFill>
          <p:spPr>
            <a:xfrm>
              <a:off x="6114549" y="0"/>
              <a:ext cx="16800046" cy="10287000"/>
            </a:xfrm>
            <a:custGeom>
              <a:avLst/>
              <a:gdLst>
                <a:gd name="connsiteX0" fmla="*/ 11907966 w 16800046"/>
                <a:gd name="connsiteY0" fmla="*/ 0 h 10287000"/>
                <a:gd name="connsiteX1" fmla="*/ 16800046 w 16800046"/>
                <a:gd name="connsiteY1" fmla="*/ 0 h 10287000"/>
                <a:gd name="connsiteX2" fmla="*/ 16800046 w 16800046"/>
                <a:gd name="connsiteY2" fmla="*/ 10286998 h 10287000"/>
                <a:gd name="connsiteX3" fmla="*/ 13070082 w 16800046"/>
                <a:gd name="connsiteY3" fmla="*/ 10286998 h 10287000"/>
                <a:gd name="connsiteX4" fmla="*/ 13070082 w 16800046"/>
                <a:gd name="connsiteY4" fmla="*/ 10287000 h 10287000"/>
                <a:gd name="connsiteX5" fmla="*/ 2031629 w 16800046"/>
                <a:gd name="connsiteY5" fmla="*/ 10287000 h 10287000"/>
                <a:gd name="connsiteX6" fmla="*/ 3022992 w 16800046"/>
                <a:gd name="connsiteY6" fmla="*/ 9296400 h 10287000"/>
                <a:gd name="connsiteX7" fmla="*/ 9461519 w 16800046"/>
                <a:gd name="connsiteY7" fmla="*/ 9296400 h 10287000"/>
                <a:gd name="connsiteX8" fmla="*/ 9989896 w 16800046"/>
                <a:gd name="connsiteY8" fmla="*/ 8768430 h 10287000"/>
                <a:gd name="connsiteX9" fmla="*/ 9461519 w 16800046"/>
                <a:gd name="connsiteY9" fmla="*/ 8240364 h 10287000"/>
                <a:gd name="connsiteX10" fmla="*/ 5643147 w 16800046"/>
                <a:gd name="connsiteY10" fmla="*/ 8240364 h 10287000"/>
                <a:gd name="connsiteX11" fmla="*/ 5643147 w 16800046"/>
                <a:gd name="connsiteY11" fmla="*/ 8229600 h 10287000"/>
                <a:gd name="connsiteX12" fmla="*/ 5566890 w 16800046"/>
                <a:gd name="connsiteY12" fmla="*/ 8229600 h 10287000"/>
                <a:gd name="connsiteX13" fmla="*/ 5033077 w 16800046"/>
                <a:gd name="connsiteY13" fmla="*/ 7696200 h 10287000"/>
                <a:gd name="connsiteX14" fmla="*/ 5189407 w 16800046"/>
                <a:gd name="connsiteY14" fmla="*/ 7319010 h 10287000"/>
                <a:gd name="connsiteX15" fmla="*/ 5566890 w 16800046"/>
                <a:gd name="connsiteY15" fmla="*/ 7162800 h 10287000"/>
                <a:gd name="connsiteX16" fmla="*/ 3546030 w 16800046"/>
                <a:gd name="connsiteY16" fmla="*/ 7162800 h 10287000"/>
                <a:gd name="connsiteX17" fmla="*/ 2592798 w 16800046"/>
                <a:gd name="connsiteY17" fmla="*/ 6210300 h 10287000"/>
                <a:gd name="connsiteX18" fmla="*/ 2871999 w 16800046"/>
                <a:gd name="connsiteY18" fmla="*/ 5536786 h 10287000"/>
                <a:gd name="connsiteX19" fmla="*/ 3546030 w 16800046"/>
                <a:gd name="connsiteY19" fmla="*/ 5257802 h 10287000"/>
                <a:gd name="connsiteX20" fmla="*/ 8769757 w 16800046"/>
                <a:gd name="connsiteY20" fmla="*/ 5257802 h 10287000"/>
                <a:gd name="connsiteX21" fmla="*/ 9151050 w 16800046"/>
                <a:gd name="connsiteY21" fmla="*/ 5638802 h 10287000"/>
                <a:gd name="connsiteX22" fmla="*/ 9039331 w 16800046"/>
                <a:gd name="connsiteY22" fmla="*/ 5908170 h 10287000"/>
                <a:gd name="connsiteX23" fmla="*/ 8769757 w 16800046"/>
                <a:gd name="connsiteY23" fmla="*/ 6019800 h 10287000"/>
                <a:gd name="connsiteX24" fmla="*/ 11039598 w 16800046"/>
                <a:gd name="connsiteY24" fmla="*/ 6019800 h 10287000"/>
                <a:gd name="connsiteX25" fmla="*/ 11743846 w 16800046"/>
                <a:gd name="connsiteY25" fmla="*/ 5316094 h 10287000"/>
                <a:gd name="connsiteX26" fmla="*/ 11039598 w 16800046"/>
                <a:gd name="connsiteY26" fmla="*/ 4612292 h 10287000"/>
                <a:gd name="connsiteX27" fmla="*/ 935219 w 16800046"/>
                <a:gd name="connsiteY27" fmla="*/ 4612292 h 10287000"/>
                <a:gd name="connsiteX28" fmla="*/ 0 w 16800046"/>
                <a:gd name="connsiteY28" fmla="*/ 3677794 h 10287000"/>
                <a:gd name="connsiteX29" fmla="*/ 935219 w 16800046"/>
                <a:gd name="connsiteY29" fmla="*/ 2743201 h 10287000"/>
                <a:gd name="connsiteX30" fmla="*/ 3507902 w 16800046"/>
                <a:gd name="connsiteY30" fmla="*/ 2743201 h 10287000"/>
                <a:gd name="connsiteX31" fmla="*/ 4079843 w 16800046"/>
                <a:gd name="connsiteY31" fmla="*/ 2171701 h 10287000"/>
                <a:gd name="connsiteX32" fmla="*/ 3912360 w 16800046"/>
                <a:gd name="connsiteY32" fmla="*/ 1767555 h 10287000"/>
                <a:gd name="connsiteX33" fmla="*/ 3507902 w 16800046"/>
                <a:gd name="connsiteY33" fmla="*/ 1600200 h 10287000"/>
                <a:gd name="connsiteX34" fmla="*/ 1448916 w 16800046"/>
                <a:gd name="connsiteY34" fmla="*/ 1600200 h 10287000"/>
                <a:gd name="connsiteX35" fmla="*/ 1067623 w 16800046"/>
                <a:gd name="connsiteY35" fmla="*/ 1219201 h 10287000"/>
                <a:gd name="connsiteX36" fmla="*/ 1179342 w 16800046"/>
                <a:gd name="connsiteY36" fmla="*/ 949834 h 10287000"/>
                <a:gd name="connsiteX37" fmla="*/ 1448916 w 16800046"/>
                <a:gd name="connsiteY37" fmla="*/ 838201 h 10287000"/>
                <a:gd name="connsiteX38" fmla="*/ 7531028 w 16800046"/>
                <a:gd name="connsiteY38" fmla="*/ 838201 h 10287000"/>
                <a:gd name="connsiteX39" fmla="*/ 7930911 w 16800046"/>
                <a:gd name="connsiteY39" fmla="*/ 438627 h 10287000"/>
                <a:gd name="connsiteX40" fmla="*/ 7930911 w 16800046"/>
                <a:gd name="connsiteY40" fmla="*/ 399575 h 10287000"/>
                <a:gd name="connsiteX41" fmla="*/ 7531028 w 16800046"/>
                <a:gd name="connsiteY41" fmla="*/ 1 h 10287000"/>
                <a:gd name="connsiteX42" fmla="*/ 11907966 w 16800046"/>
                <a:gd name="connsiteY42" fmla="*/ 1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00046" h="10287000">
                  <a:moveTo>
                    <a:pt x="11907966" y="0"/>
                  </a:moveTo>
                  <a:lnTo>
                    <a:pt x="16800046" y="0"/>
                  </a:lnTo>
                  <a:lnTo>
                    <a:pt x="16800046" y="10286998"/>
                  </a:lnTo>
                  <a:lnTo>
                    <a:pt x="13070082" y="10286998"/>
                  </a:lnTo>
                  <a:lnTo>
                    <a:pt x="13070082" y="10287000"/>
                  </a:lnTo>
                  <a:lnTo>
                    <a:pt x="2031629" y="10287000"/>
                  </a:lnTo>
                  <a:cubicBezTo>
                    <a:pt x="2031629" y="9739884"/>
                    <a:pt x="2475455" y="9296400"/>
                    <a:pt x="3022992" y="9296400"/>
                  </a:cubicBezTo>
                  <a:lnTo>
                    <a:pt x="9461519" y="9296400"/>
                  </a:lnTo>
                  <a:cubicBezTo>
                    <a:pt x="9753302" y="9296400"/>
                    <a:pt x="9989896" y="9059990"/>
                    <a:pt x="9989896" y="8768430"/>
                  </a:cubicBezTo>
                  <a:cubicBezTo>
                    <a:pt x="9989896" y="8476774"/>
                    <a:pt x="9753302" y="8240364"/>
                    <a:pt x="9461519" y="8240364"/>
                  </a:cubicBezTo>
                  <a:lnTo>
                    <a:pt x="5643147" y="8240364"/>
                  </a:lnTo>
                  <a:lnTo>
                    <a:pt x="5643147" y="8229600"/>
                  </a:lnTo>
                  <a:lnTo>
                    <a:pt x="5566890" y="8229600"/>
                  </a:lnTo>
                  <a:cubicBezTo>
                    <a:pt x="5272054" y="8229600"/>
                    <a:pt x="5033077" y="7990808"/>
                    <a:pt x="5033077" y="7696200"/>
                  </a:cubicBezTo>
                  <a:cubicBezTo>
                    <a:pt x="5033077" y="7548944"/>
                    <a:pt x="5092845" y="7415594"/>
                    <a:pt x="5189407" y="7319010"/>
                  </a:cubicBezTo>
                  <a:cubicBezTo>
                    <a:pt x="5286067" y="7222522"/>
                    <a:pt x="5419518" y="7162800"/>
                    <a:pt x="5566890" y="7162800"/>
                  </a:cubicBezTo>
                  <a:lnTo>
                    <a:pt x="3546030" y="7162800"/>
                  </a:lnTo>
                  <a:cubicBezTo>
                    <a:pt x="3019560" y="7162800"/>
                    <a:pt x="2592798" y="6736366"/>
                    <a:pt x="2592798" y="6210300"/>
                  </a:cubicBezTo>
                  <a:cubicBezTo>
                    <a:pt x="2592798" y="5947222"/>
                    <a:pt x="2699464" y="5709096"/>
                    <a:pt x="2871999" y="5536786"/>
                  </a:cubicBezTo>
                  <a:cubicBezTo>
                    <a:pt x="3044441" y="5364386"/>
                    <a:pt x="3282748" y="5257802"/>
                    <a:pt x="3546030" y="5257802"/>
                  </a:cubicBezTo>
                  <a:lnTo>
                    <a:pt x="8769757" y="5257802"/>
                  </a:lnTo>
                  <a:cubicBezTo>
                    <a:pt x="8980326" y="5257802"/>
                    <a:pt x="9151050" y="5428394"/>
                    <a:pt x="9151050" y="5638802"/>
                  </a:cubicBezTo>
                  <a:cubicBezTo>
                    <a:pt x="9151050" y="5743958"/>
                    <a:pt x="9108346" y="5839206"/>
                    <a:pt x="9039331" y="5908170"/>
                  </a:cubicBezTo>
                  <a:cubicBezTo>
                    <a:pt x="8970318" y="5977128"/>
                    <a:pt x="8874994" y="6019800"/>
                    <a:pt x="8769757" y="6019800"/>
                  </a:cubicBezTo>
                  <a:lnTo>
                    <a:pt x="11039598" y="6019800"/>
                  </a:lnTo>
                  <a:cubicBezTo>
                    <a:pt x="11428518" y="6019800"/>
                    <a:pt x="11743846" y="5704714"/>
                    <a:pt x="11743846" y="5316094"/>
                  </a:cubicBezTo>
                  <a:cubicBezTo>
                    <a:pt x="11743846" y="4927378"/>
                    <a:pt x="11428518" y="4612292"/>
                    <a:pt x="11039598" y="4612292"/>
                  </a:cubicBezTo>
                  <a:lnTo>
                    <a:pt x="935219" y="4612292"/>
                  </a:lnTo>
                  <a:cubicBezTo>
                    <a:pt x="418756" y="4612292"/>
                    <a:pt x="0" y="4193858"/>
                    <a:pt x="0" y="3677794"/>
                  </a:cubicBezTo>
                  <a:cubicBezTo>
                    <a:pt x="0" y="3161634"/>
                    <a:pt x="418756" y="2743201"/>
                    <a:pt x="935219" y="2743201"/>
                  </a:cubicBezTo>
                  <a:lnTo>
                    <a:pt x="3507902" y="2743201"/>
                  </a:lnTo>
                  <a:cubicBezTo>
                    <a:pt x="3823805" y="2743201"/>
                    <a:pt x="4079843" y="2487360"/>
                    <a:pt x="4079843" y="2171701"/>
                  </a:cubicBezTo>
                  <a:cubicBezTo>
                    <a:pt x="4079843" y="2013872"/>
                    <a:pt x="4015784" y="1870996"/>
                    <a:pt x="3912360" y="1767555"/>
                  </a:cubicBezTo>
                  <a:cubicBezTo>
                    <a:pt x="3808838" y="1664209"/>
                    <a:pt x="3665854" y="1600200"/>
                    <a:pt x="3507902" y="1600200"/>
                  </a:cubicBezTo>
                  <a:lnTo>
                    <a:pt x="1448916" y="1600200"/>
                  </a:lnTo>
                  <a:cubicBezTo>
                    <a:pt x="1238347" y="1600200"/>
                    <a:pt x="1067623" y="1429608"/>
                    <a:pt x="1067623" y="1219201"/>
                  </a:cubicBezTo>
                  <a:cubicBezTo>
                    <a:pt x="1067623" y="1114045"/>
                    <a:pt x="1110328" y="1018794"/>
                    <a:pt x="1179342" y="949834"/>
                  </a:cubicBezTo>
                  <a:cubicBezTo>
                    <a:pt x="1248356" y="880873"/>
                    <a:pt x="1343679" y="838201"/>
                    <a:pt x="1448916" y="838201"/>
                  </a:cubicBezTo>
                  <a:lnTo>
                    <a:pt x="7531028" y="838201"/>
                  </a:lnTo>
                  <a:cubicBezTo>
                    <a:pt x="7751892" y="838201"/>
                    <a:pt x="7930911" y="659322"/>
                    <a:pt x="7930911" y="438627"/>
                  </a:cubicBezTo>
                  <a:lnTo>
                    <a:pt x="7930911" y="399575"/>
                  </a:lnTo>
                  <a:cubicBezTo>
                    <a:pt x="7930911" y="178881"/>
                    <a:pt x="7751892" y="1"/>
                    <a:pt x="7531028" y="1"/>
                  </a:cubicBezTo>
                  <a:lnTo>
                    <a:pt x="11907966" y="1"/>
                  </a:lnTo>
                  <a:close/>
                </a:path>
              </a:pathLst>
            </a:custGeom>
          </p:spPr>
        </p:pic>
        <p:sp>
          <p:nvSpPr>
            <p:cNvPr id="63" name="Img_Grad_01">
              <a:extLst>
                <a:ext uri="{FF2B5EF4-FFF2-40B4-BE49-F238E27FC236}">
                  <a16:creationId xmlns:a16="http://schemas.microsoft.com/office/drawing/2014/main" id="{95417B2C-8A82-A404-5B4C-0349ED7E5804}"/>
                </a:ext>
              </a:extLst>
            </p:cNvPr>
            <p:cNvSpPr/>
            <p:nvPr/>
          </p:nvSpPr>
          <p:spPr>
            <a:xfrm>
              <a:off x="6114549" y="0"/>
              <a:ext cx="34425255" cy="10287000"/>
            </a:xfrm>
            <a:custGeom>
              <a:avLst/>
              <a:gdLst>
                <a:gd name="connsiteX0" fmla="*/ 21355171 w 34425255"/>
                <a:gd name="connsiteY0" fmla="*/ 10301969 h 10301969"/>
                <a:gd name="connsiteX1" fmla="*/ 26894227 w 34425255"/>
                <a:gd name="connsiteY1" fmla="*/ 10301969 h 10301969"/>
                <a:gd name="connsiteX2" fmla="*/ 26494345 w 34425255"/>
                <a:gd name="connsiteY2" fmla="*/ 9901813 h 10301969"/>
                <a:gd name="connsiteX3" fmla="*/ 26494345 w 34425255"/>
                <a:gd name="connsiteY3" fmla="*/ 9862705 h 10301969"/>
                <a:gd name="connsiteX4" fmla="*/ 26894227 w 34425255"/>
                <a:gd name="connsiteY4" fmla="*/ 9462549 h 10301969"/>
                <a:gd name="connsiteX5" fmla="*/ 32976339 w 34425255"/>
                <a:gd name="connsiteY5" fmla="*/ 9462549 h 10301969"/>
                <a:gd name="connsiteX6" fmla="*/ 33245915 w 34425255"/>
                <a:gd name="connsiteY6" fmla="*/ 9350754 h 10301969"/>
                <a:gd name="connsiteX7" fmla="*/ 33357635 w 34425255"/>
                <a:gd name="connsiteY7" fmla="*/ 9080995 h 10301969"/>
                <a:gd name="connsiteX8" fmla="*/ 32976339 w 34425255"/>
                <a:gd name="connsiteY8" fmla="*/ 8699441 h 10301969"/>
                <a:gd name="connsiteX9" fmla="*/ 30917351 w 34425255"/>
                <a:gd name="connsiteY9" fmla="*/ 8699441 h 10301969"/>
                <a:gd name="connsiteX10" fmla="*/ 30512895 w 34425255"/>
                <a:gd name="connsiteY10" fmla="*/ 8531843 h 10301969"/>
                <a:gd name="connsiteX11" fmla="*/ 30345411 w 34425255"/>
                <a:gd name="connsiteY11" fmla="*/ 8127109 h 10301969"/>
                <a:gd name="connsiteX12" fmla="*/ 30917351 w 34425255"/>
                <a:gd name="connsiteY12" fmla="*/ 7554777 h 10301969"/>
                <a:gd name="connsiteX13" fmla="*/ 33490039 w 34425255"/>
                <a:gd name="connsiteY13" fmla="*/ 7554777 h 10301969"/>
                <a:gd name="connsiteX14" fmla="*/ 34425255 w 34425255"/>
                <a:gd name="connsiteY14" fmla="*/ 6618825 h 10301969"/>
                <a:gd name="connsiteX15" fmla="*/ 33490039 w 34425255"/>
                <a:gd name="connsiteY15" fmla="*/ 5682967 h 10301969"/>
                <a:gd name="connsiteX16" fmla="*/ 23385657 w 34425255"/>
                <a:gd name="connsiteY16" fmla="*/ 5682967 h 10301969"/>
                <a:gd name="connsiteX17" fmla="*/ 22681407 w 34425255"/>
                <a:gd name="connsiteY17" fmla="*/ 4978141 h 10301969"/>
                <a:gd name="connsiteX18" fmla="*/ 23385657 w 34425255"/>
                <a:gd name="connsiteY18" fmla="*/ 4273410 h 10301969"/>
                <a:gd name="connsiteX19" fmla="*/ 25655499 w 34425255"/>
                <a:gd name="connsiteY19" fmla="*/ 4273410 h 10301969"/>
                <a:gd name="connsiteX20" fmla="*/ 25385923 w 34425255"/>
                <a:gd name="connsiteY20" fmla="*/ 4385205 h 10301969"/>
                <a:gd name="connsiteX21" fmla="*/ 25274205 w 34425255"/>
                <a:gd name="connsiteY21" fmla="*/ 4654965 h 10301969"/>
                <a:gd name="connsiteX22" fmla="*/ 25655499 w 34425255"/>
                <a:gd name="connsiteY22" fmla="*/ 5036519 h 10301969"/>
                <a:gd name="connsiteX23" fmla="*/ 30879223 w 34425255"/>
                <a:gd name="connsiteY23" fmla="*/ 5036519 h 10301969"/>
                <a:gd name="connsiteX24" fmla="*/ 31553255 w 34425255"/>
                <a:gd name="connsiteY24" fmla="*/ 4757126 h 10301969"/>
                <a:gd name="connsiteX25" fmla="*/ 31832459 w 34425255"/>
                <a:gd name="connsiteY25" fmla="*/ 4082633 h 10301969"/>
                <a:gd name="connsiteX26" fmla="*/ 30879223 w 34425255"/>
                <a:gd name="connsiteY26" fmla="*/ 3128747 h 10301969"/>
                <a:gd name="connsiteX27" fmla="*/ 28858367 w 34425255"/>
                <a:gd name="connsiteY27" fmla="*/ 3128747 h 10301969"/>
                <a:gd name="connsiteX28" fmla="*/ 29235847 w 34425255"/>
                <a:gd name="connsiteY28" fmla="*/ 2972309 h 10301969"/>
                <a:gd name="connsiteX29" fmla="*/ 29392179 w 34425255"/>
                <a:gd name="connsiteY29" fmla="*/ 2594571 h 10301969"/>
                <a:gd name="connsiteX30" fmla="*/ 28858367 w 34425255"/>
                <a:gd name="connsiteY30" fmla="*/ 2060395 h 10301969"/>
                <a:gd name="connsiteX31" fmla="*/ 28782107 w 34425255"/>
                <a:gd name="connsiteY31" fmla="*/ 2060395 h 10301969"/>
                <a:gd name="connsiteX32" fmla="*/ 28782107 w 34425255"/>
                <a:gd name="connsiteY32" fmla="*/ 2049615 h 10301969"/>
                <a:gd name="connsiteX33" fmla="*/ 24963737 w 34425255"/>
                <a:gd name="connsiteY33" fmla="*/ 2049615 h 10301969"/>
                <a:gd name="connsiteX34" fmla="*/ 24435359 w 34425255"/>
                <a:gd name="connsiteY34" fmla="*/ 1520782 h 10301969"/>
                <a:gd name="connsiteX35" fmla="*/ 24963737 w 34425255"/>
                <a:gd name="connsiteY35" fmla="*/ 992042 h 10301969"/>
                <a:gd name="connsiteX36" fmla="*/ 31402263 w 34425255"/>
                <a:gd name="connsiteY36" fmla="*/ 992042 h 10301969"/>
                <a:gd name="connsiteX37" fmla="*/ 32393627 w 34425255"/>
                <a:gd name="connsiteY37" fmla="*/ 1 h 10301969"/>
                <a:gd name="connsiteX38" fmla="*/ 21381971 w 34425255"/>
                <a:gd name="connsiteY38" fmla="*/ 1 h 10301969"/>
                <a:gd name="connsiteX39" fmla="*/ 21381971 w 34425255"/>
                <a:gd name="connsiteY39" fmla="*/ 0 h 10301969"/>
                <a:gd name="connsiteX40" fmla="*/ 11907967 w 34425255"/>
                <a:gd name="connsiteY40" fmla="*/ 0 h 10301969"/>
                <a:gd name="connsiteX41" fmla="*/ 11907967 w 34425255"/>
                <a:gd name="connsiteY41" fmla="*/ 1 h 10301969"/>
                <a:gd name="connsiteX42" fmla="*/ 7531029 w 34425255"/>
                <a:gd name="connsiteY42" fmla="*/ 1 h 10301969"/>
                <a:gd name="connsiteX43" fmla="*/ 7930911 w 34425255"/>
                <a:gd name="connsiteY43" fmla="*/ 400156 h 10301969"/>
                <a:gd name="connsiteX44" fmla="*/ 7930911 w 34425255"/>
                <a:gd name="connsiteY44" fmla="*/ 439265 h 10301969"/>
                <a:gd name="connsiteX45" fmla="*/ 7531029 w 34425255"/>
                <a:gd name="connsiteY45" fmla="*/ 839421 h 10301969"/>
                <a:gd name="connsiteX46" fmla="*/ 1448916 w 34425255"/>
                <a:gd name="connsiteY46" fmla="*/ 839421 h 10301969"/>
                <a:gd name="connsiteX47" fmla="*/ 1179342 w 34425255"/>
                <a:gd name="connsiteY47" fmla="*/ 951216 h 10301969"/>
                <a:gd name="connsiteX48" fmla="*/ 1067623 w 34425255"/>
                <a:gd name="connsiteY48" fmla="*/ 1220975 h 10301969"/>
                <a:gd name="connsiteX49" fmla="*/ 1448916 w 34425255"/>
                <a:gd name="connsiteY49" fmla="*/ 1602529 h 10301969"/>
                <a:gd name="connsiteX50" fmla="*/ 3507902 w 34425255"/>
                <a:gd name="connsiteY50" fmla="*/ 1602529 h 10301969"/>
                <a:gd name="connsiteX51" fmla="*/ 3912360 w 34425255"/>
                <a:gd name="connsiteY51" fmla="*/ 1770127 h 10301969"/>
                <a:gd name="connsiteX52" fmla="*/ 4079843 w 34425255"/>
                <a:gd name="connsiteY52" fmla="*/ 2174861 h 10301969"/>
                <a:gd name="connsiteX53" fmla="*/ 3507902 w 34425255"/>
                <a:gd name="connsiteY53" fmla="*/ 2747193 h 10301969"/>
                <a:gd name="connsiteX54" fmla="*/ 935219 w 34425255"/>
                <a:gd name="connsiteY54" fmla="*/ 2747193 h 10301969"/>
                <a:gd name="connsiteX55" fmla="*/ 0 w 34425255"/>
                <a:gd name="connsiteY55" fmla="*/ 3683145 h 10301969"/>
                <a:gd name="connsiteX56" fmla="*/ 935219 w 34425255"/>
                <a:gd name="connsiteY56" fmla="*/ 4619003 h 10301969"/>
                <a:gd name="connsiteX57" fmla="*/ 11039599 w 34425255"/>
                <a:gd name="connsiteY57" fmla="*/ 4619003 h 10301969"/>
                <a:gd name="connsiteX58" fmla="*/ 11743847 w 34425255"/>
                <a:gd name="connsiteY58" fmla="*/ 5323829 h 10301969"/>
                <a:gd name="connsiteX59" fmla="*/ 11039599 w 34425255"/>
                <a:gd name="connsiteY59" fmla="*/ 6028560 h 10301969"/>
                <a:gd name="connsiteX60" fmla="*/ 8769757 w 34425255"/>
                <a:gd name="connsiteY60" fmla="*/ 6028560 h 10301969"/>
                <a:gd name="connsiteX61" fmla="*/ 9039331 w 34425255"/>
                <a:gd name="connsiteY61" fmla="*/ 5916766 h 10301969"/>
                <a:gd name="connsiteX62" fmla="*/ 9151050 w 34425255"/>
                <a:gd name="connsiteY62" fmla="*/ 5647006 h 10301969"/>
                <a:gd name="connsiteX63" fmla="*/ 8769757 w 34425255"/>
                <a:gd name="connsiteY63" fmla="*/ 5265452 h 10301969"/>
                <a:gd name="connsiteX64" fmla="*/ 3546031 w 34425255"/>
                <a:gd name="connsiteY64" fmla="*/ 5265452 h 10301969"/>
                <a:gd name="connsiteX65" fmla="*/ 2872000 w 34425255"/>
                <a:gd name="connsiteY65" fmla="*/ 5544844 h 10301969"/>
                <a:gd name="connsiteX66" fmla="*/ 2592798 w 34425255"/>
                <a:gd name="connsiteY66" fmla="*/ 6219337 h 10301969"/>
                <a:gd name="connsiteX67" fmla="*/ 3546031 w 34425255"/>
                <a:gd name="connsiteY67" fmla="*/ 7173223 h 10301969"/>
                <a:gd name="connsiteX68" fmla="*/ 5566890 w 34425255"/>
                <a:gd name="connsiteY68" fmla="*/ 7173223 h 10301969"/>
                <a:gd name="connsiteX69" fmla="*/ 5189407 w 34425255"/>
                <a:gd name="connsiteY69" fmla="*/ 7329661 h 10301969"/>
                <a:gd name="connsiteX70" fmla="*/ 5033077 w 34425255"/>
                <a:gd name="connsiteY70" fmla="*/ 7707399 h 10301969"/>
                <a:gd name="connsiteX71" fmla="*/ 5566890 w 34425255"/>
                <a:gd name="connsiteY71" fmla="*/ 8241575 h 10301969"/>
                <a:gd name="connsiteX72" fmla="*/ 5643147 w 34425255"/>
                <a:gd name="connsiteY72" fmla="*/ 8241575 h 10301969"/>
                <a:gd name="connsiteX73" fmla="*/ 5643147 w 34425255"/>
                <a:gd name="connsiteY73" fmla="*/ 8252355 h 10301969"/>
                <a:gd name="connsiteX74" fmla="*/ 9461519 w 34425255"/>
                <a:gd name="connsiteY74" fmla="*/ 8252355 h 10301969"/>
                <a:gd name="connsiteX75" fmla="*/ 9989897 w 34425255"/>
                <a:gd name="connsiteY75" fmla="*/ 8781188 h 10301969"/>
                <a:gd name="connsiteX76" fmla="*/ 9461519 w 34425255"/>
                <a:gd name="connsiteY76" fmla="*/ 9309928 h 10301969"/>
                <a:gd name="connsiteX77" fmla="*/ 3022992 w 34425255"/>
                <a:gd name="connsiteY77" fmla="*/ 9309928 h 10301969"/>
                <a:gd name="connsiteX78" fmla="*/ 2031629 w 34425255"/>
                <a:gd name="connsiteY78" fmla="*/ 10301969 h 10301969"/>
                <a:gd name="connsiteX79" fmla="*/ 13070083 w 34425255"/>
                <a:gd name="connsiteY79" fmla="*/ 10301969 h 10301969"/>
                <a:gd name="connsiteX80" fmla="*/ 13070083 w 34425255"/>
                <a:gd name="connsiteY80" fmla="*/ 10301968 h 10301969"/>
                <a:gd name="connsiteX81" fmla="*/ 21355171 w 34425255"/>
                <a:gd name="connsiteY81" fmla="*/ 10301968 h 1030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4425255" h="10301969">
                  <a:moveTo>
                    <a:pt x="21355171" y="10301969"/>
                  </a:moveTo>
                  <a:lnTo>
                    <a:pt x="26894227" y="10301969"/>
                  </a:lnTo>
                  <a:cubicBezTo>
                    <a:pt x="26673363" y="10301969"/>
                    <a:pt x="26494345" y="10122829"/>
                    <a:pt x="26494345" y="9901813"/>
                  </a:cubicBezTo>
                  <a:lnTo>
                    <a:pt x="26494345" y="9862705"/>
                  </a:lnTo>
                  <a:cubicBezTo>
                    <a:pt x="26494345" y="9641689"/>
                    <a:pt x="26673363" y="9462549"/>
                    <a:pt x="26894227" y="9462549"/>
                  </a:cubicBezTo>
                  <a:lnTo>
                    <a:pt x="32976339" y="9462549"/>
                  </a:lnTo>
                  <a:cubicBezTo>
                    <a:pt x="33081575" y="9462549"/>
                    <a:pt x="33176899" y="9419815"/>
                    <a:pt x="33245915" y="9350754"/>
                  </a:cubicBezTo>
                  <a:cubicBezTo>
                    <a:pt x="33314927" y="9281693"/>
                    <a:pt x="33357635" y="9186304"/>
                    <a:pt x="33357635" y="9080995"/>
                  </a:cubicBezTo>
                  <a:cubicBezTo>
                    <a:pt x="33357635" y="8870282"/>
                    <a:pt x="33186907" y="8699441"/>
                    <a:pt x="32976339" y="8699441"/>
                  </a:cubicBezTo>
                  <a:lnTo>
                    <a:pt x="30917351" y="8699441"/>
                  </a:lnTo>
                  <a:cubicBezTo>
                    <a:pt x="30759403" y="8699441"/>
                    <a:pt x="30616419" y="8635339"/>
                    <a:pt x="30512895" y="8531843"/>
                  </a:cubicBezTo>
                  <a:cubicBezTo>
                    <a:pt x="30409471" y="8428251"/>
                    <a:pt x="30345411" y="8285168"/>
                    <a:pt x="30345411" y="8127109"/>
                  </a:cubicBezTo>
                  <a:cubicBezTo>
                    <a:pt x="30345411" y="7810991"/>
                    <a:pt x="30601451" y="7554777"/>
                    <a:pt x="30917351" y="7554777"/>
                  </a:cubicBezTo>
                  <a:lnTo>
                    <a:pt x="33490039" y="7554777"/>
                  </a:lnTo>
                  <a:cubicBezTo>
                    <a:pt x="34006499" y="7554777"/>
                    <a:pt x="34425255" y="7135736"/>
                    <a:pt x="34425255" y="6618825"/>
                  </a:cubicBezTo>
                  <a:cubicBezTo>
                    <a:pt x="34425255" y="6102009"/>
                    <a:pt x="34006499" y="5682967"/>
                    <a:pt x="33490039" y="5682967"/>
                  </a:cubicBezTo>
                  <a:lnTo>
                    <a:pt x="23385657" y="5682967"/>
                  </a:lnTo>
                  <a:cubicBezTo>
                    <a:pt x="22996737" y="5682967"/>
                    <a:pt x="22681407" y="5367422"/>
                    <a:pt x="22681407" y="4978141"/>
                  </a:cubicBezTo>
                  <a:cubicBezTo>
                    <a:pt x="22681407" y="4588956"/>
                    <a:pt x="22996737" y="4273410"/>
                    <a:pt x="23385657" y="4273410"/>
                  </a:cubicBezTo>
                  <a:lnTo>
                    <a:pt x="25655499" y="4273410"/>
                  </a:lnTo>
                  <a:cubicBezTo>
                    <a:pt x="25550261" y="4273410"/>
                    <a:pt x="25454939" y="4316144"/>
                    <a:pt x="25385923" y="4385205"/>
                  </a:cubicBezTo>
                  <a:cubicBezTo>
                    <a:pt x="25316911" y="4454267"/>
                    <a:pt x="25274205" y="4549656"/>
                    <a:pt x="25274205" y="4654965"/>
                  </a:cubicBezTo>
                  <a:cubicBezTo>
                    <a:pt x="25274205" y="4865678"/>
                    <a:pt x="25444927" y="5036519"/>
                    <a:pt x="25655499" y="5036519"/>
                  </a:cubicBezTo>
                  <a:lnTo>
                    <a:pt x="30879223" y="5036519"/>
                  </a:lnTo>
                  <a:cubicBezTo>
                    <a:pt x="31142507" y="5036519"/>
                    <a:pt x="31380815" y="4929779"/>
                    <a:pt x="31553255" y="4757126"/>
                  </a:cubicBezTo>
                  <a:cubicBezTo>
                    <a:pt x="31725791" y="4584567"/>
                    <a:pt x="31832459" y="4346096"/>
                    <a:pt x="31832459" y="4082633"/>
                  </a:cubicBezTo>
                  <a:cubicBezTo>
                    <a:pt x="31832459" y="3555802"/>
                    <a:pt x="31405695" y="3128747"/>
                    <a:pt x="30879223" y="3128747"/>
                  </a:cubicBezTo>
                  <a:lnTo>
                    <a:pt x="28858367" y="3128747"/>
                  </a:lnTo>
                  <a:cubicBezTo>
                    <a:pt x="29005735" y="3128747"/>
                    <a:pt x="29139191" y="3068938"/>
                    <a:pt x="29235847" y="2972309"/>
                  </a:cubicBezTo>
                  <a:cubicBezTo>
                    <a:pt x="29332411" y="2875585"/>
                    <a:pt x="29392179" y="2742041"/>
                    <a:pt x="29392179" y="2594571"/>
                  </a:cubicBezTo>
                  <a:cubicBezTo>
                    <a:pt x="29392179" y="2299534"/>
                    <a:pt x="29153203" y="2060395"/>
                    <a:pt x="28858367" y="2060395"/>
                  </a:cubicBezTo>
                  <a:lnTo>
                    <a:pt x="28782107" y="2060395"/>
                  </a:lnTo>
                  <a:lnTo>
                    <a:pt x="28782107" y="2049615"/>
                  </a:lnTo>
                  <a:lnTo>
                    <a:pt x="24963737" y="2049615"/>
                  </a:lnTo>
                  <a:cubicBezTo>
                    <a:pt x="24671951" y="2049615"/>
                    <a:pt x="24435359" y="1812861"/>
                    <a:pt x="24435359" y="1520782"/>
                  </a:cubicBezTo>
                  <a:cubicBezTo>
                    <a:pt x="24435359" y="1228797"/>
                    <a:pt x="24671951" y="992042"/>
                    <a:pt x="24963737" y="992042"/>
                  </a:cubicBezTo>
                  <a:lnTo>
                    <a:pt x="31402263" y="992042"/>
                  </a:lnTo>
                  <a:cubicBezTo>
                    <a:pt x="31949803" y="992042"/>
                    <a:pt x="32393627" y="547913"/>
                    <a:pt x="32393627" y="1"/>
                  </a:cubicBezTo>
                  <a:lnTo>
                    <a:pt x="21381971" y="1"/>
                  </a:lnTo>
                  <a:lnTo>
                    <a:pt x="21381971" y="0"/>
                  </a:lnTo>
                  <a:lnTo>
                    <a:pt x="11907967" y="0"/>
                  </a:lnTo>
                  <a:lnTo>
                    <a:pt x="11907967" y="1"/>
                  </a:lnTo>
                  <a:lnTo>
                    <a:pt x="7531029" y="1"/>
                  </a:lnTo>
                  <a:cubicBezTo>
                    <a:pt x="7751893" y="1"/>
                    <a:pt x="7930911" y="179141"/>
                    <a:pt x="7930911" y="400156"/>
                  </a:cubicBezTo>
                  <a:lnTo>
                    <a:pt x="7930911" y="439265"/>
                  </a:lnTo>
                  <a:cubicBezTo>
                    <a:pt x="7930911" y="660281"/>
                    <a:pt x="7751893" y="839421"/>
                    <a:pt x="7531029" y="839421"/>
                  </a:cubicBezTo>
                  <a:lnTo>
                    <a:pt x="1448916" y="839421"/>
                  </a:lnTo>
                  <a:cubicBezTo>
                    <a:pt x="1343679" y="839421"/>
                    <a:pt x="1248356" y="882155"/>
                    <a:pt x="1179342" y="951216"/>
                  </a:cubicBezTo>
                  <a:cubicBezTo>
                    <a:pt x="1110328" y="1020277"/>
                    <a:pt x="1067623" y="1115666"/>
                    <a:pt x="1067623" y="1220975"/>
                  </a:cubicBezTo>
                  <a:cubicBezTo>
                    <a:pt x="1067623" y="1431688"/>
                    <a:pt x="1238347" y="1602529"/>
                    <a:pt x="1448916" y="1602529"/>
                  </a:cubicBezTo>
                  <a:lnTo>
                    <a:pt x="3507902" y="1602529"/>
                  </a:lnTo>
                  <a:cubicBezTo>
                    <a:pt x="3665854" y="1602529"/>
                    <a:pt x="3808838" y="1666631"/>
                    <a:pt x="3912360" y="1770127"/>
                  </a:cubicBezTo>
                  <a:cubicBezTo>
                    <a:pt x="4015785" y="1873719"/>
                    <a:pt x="4079843" y="2016802"/>
                    <a:pt x="4079843" y="2174861"/>
                  </a:cubicBezTo>
                  <a:cubicBezTo>
                    <a:pt x="4079843" y="2490979"/>
                    <a:pt x="3823806" y="2747193"/>
                    <a:pt x="3507902" y="2747193"/>
                  </a:cubicBezTo>
                  <a:lnTo>
                    <a:pt x="935219" y="2747193"/>
                  </a:lnTo>
                  <a:cubicBezTo>
                    <a:pt x="418756" y="2747193"/>
                    <a:pt x="0" y="3166234"/>
                    <a:pt x="0" y="3683145"/>
                  </a:cubicBezTo>
                  <a:cubicBezTo>
                    <a:pt x="0" y="4199961"/>
                    <a:pt x="418756" y="4619003"/>
                    <a:pt x="935219" y="4619003"/>
                  </a:cubicBezTo>
                  <a:lnTo>
                    <a:pt x="11039599" y="4619003"/>
                  </a:lnTo>
                  <a:cubicBezTo>
                    <a:pt x="11428519" y="4619003"/>
                    <a:pt x="11743847" y="4934549"/>
                    <a:pt x="11743847" y="5323829"/>
                  </a:cubicBezTo>
                  <a:cubicBezTo>
                    <a:pt x="11743847" y="5713015"/>
                    <a:pt x="11428519" y="6028560"/>
                    <a:pt x="11039599" y="6028560"/>
                  </a:cubicBezTo>
                  <a:lnTo>
                    <a:pt x="8769757" y="6028560"/>
                  </a:lnTo>
                  <a:cubicBezTo>
                    <a:pt x="8874994" y="6028560"/>
                    <a:pt x="8970318" y="5985826"/>
                    <a:pt x="9039331" y="5916766"/>
                  </a:cubicBezTo>
                  <a:cubicBezTo>
                    <a:pt x="9108346" y="5847704"/>
                    <a:pt x="9151050" y="5752315"/>
                    <a:pt x="9151050" y="5647006"/>
                  </a:cubicBezTo>
                  <a:cubicBezTo>
                    <a:pt x="9151050" y="5436293"/>
                    <a:pt x="8980327" y="5265452"/>
                    <a:pt x="8769757" y="5265452"/>
                  </a:cubicBezTo>
                  <a:lnTo>
                    <a:pt x="3546031" y="5265452"/>
                  </a:lnTo>
                  <a:cubicBezTo>
                    <a:pt x="3282749" y="5265452"/>
                    <a:pt x="3044441" y="5372192"/>
                    <a:pt x="2872000" y="5544844"/>
                  </a:cubicBezTo>
                  <a:cubicBezTo>
                    <a:pt x="2699465" y="5717403"/>
                    <a:pt x="2592798" y="5955875"/>
                    <a:pt x="2592798" y="6219337"/>
                  </a:cubicBezTo>
                  <a:cubicBezTo>
                    <a:pt x="2592798" y="6746169"/>
                    <a:pt x="3019560" y="7173223"/>
                    <a:pt x="3546031" y="7173223"/>
                  </a:cubicBezTo>
                  <a:lnTo>
                    <a:pt x="5566890" y="7173223"/>
                  </a:lnTo>
                  <a:cubicBezTo>
                    <a:pt x="5419519" y="7173223"/>
                    <a:pt x="5286067" y="7233032"/>
                    <a:pt x="5189407" y="7329661"/>
                  </a:cubicBezTo>
                  <a:cubicBezTo>
                    <a:pt x="5092845" y="7426385"/>
                    <a:pt x="5033077" y="7559929"/>
                    <a:pt x="5033077" y="7707399"/>
                  </a:cubicBezTo>
                  <a:cubicBezTo>
                    <a:pt x="5033077" y="8002436"/>
                    <a:pt x="5272054" y="8241575"/>
                    <a:pt x="5566890" y="8241575"/>
                  </a:cubicBezTo>
                  <a:lnTo>
                    <a:pt x="5643147" y="8241575"/>
                  </a:lnTo>
                  <a:lnTo>
                    <a:pt x="5643147" y="8252355"/>
                  </a:lnTo>
                  <a:lnTo>
                    <a:pt x="9461519" y="8252355"/>
                  </a:lnTo>
                  <a:cubicBezTo>
                    <a:pt x="9753304" y="8252355"/>
                    <a:pt x="9989897" y="8489109"/>
                    <a:pt x="9989897" y="8781188"/>
                  </a:cubicBezTo>
                  <a:cubicBezTo>
                    <a:pt x="9989897" y="9073173"/>
                    <a:pt x="9753304" y="9309928"/>
                    <a:pt x="9461519" y="9309928"/>
                  </a:cubicBezTo>
                  <a:lnTo>
                    <a:pt x="3022992" y="9309928"/>
                  </a:lnTo>
                  <a:cubicBezTo>
                    <a:pt x="2475455" y="9309928"/>
                    <a:pt x="2031629" y="9754057"/>
                    <a:pt x="2031629" y="10301969"/>
                  </a:cubicBezTo>
                  <a:lnTo>
                    <a:pt x="13070083" y="10301969"/>
                  </a:lnTo>
                  <a:lnTo>
                    <a:pt x="13070083" y="10301968"/>
                  </a:lnTo>
                  <a:lnTo>
                    <a:pt x="21355171" y="10301968"/>
                  </a:lnTo>
                  <a:close/>
                </a:path>
              </a:pathLst>
            </a:custGeom>
            <a:gradFill>
              <a:gsLst>
                <a:gs pos="14000">
                  <a:schemeClr val="accent1">
                    <a:alpha val="8000"/>
                  </a:schemeClr>
                </a:gs>
                <a:gs pos="45000">
                  <a:schemeClr val="accent1"/>
                </a:gs>
              </a:gsLst>
              <a:lin ang="0" scaled="0"/>
            </a:gradFill>
            <a:ln w="0" cap="flat">
              <a:noFill/>
              <a:prstDash val="solid"/>
              <a:miter/>
            </a:ln>
          </p:spPr>
          <p:txBody>
            <a:bodyPr wrap="square" rtlCol="0" anchor="ctr">
              <a:noAutofit/>
            </a:bodyPr>
            <a:lstStyle/>
            <a:p>
              <a:endParaRPr lang="en-GB"/>
            </a:p>
          </p:txBody>
        </p:sp>
      </p:grpSp>
      <p:sp>
        <p:nvSpPr>
          <p:cNvPr id="64" name="!!_Action_Title">
            <a:extLst>
              <a:ext uri="{FF2B5EF4-FFF2-40B4-BE49-F238E27FC236}">
                <a16:creationId xmlns:a16="http://schemas.microsoft.com/office/drawing/2014/main" id="{BB7A0C6F-0B58-7999-CD5B-C29AF0DD2807}"/>
              </a:ext>
            </a:extLst>
          </p:cNvPr>
          <p:cNvSpPr txBox="1"/>
          <p:nvPr/>
        </p:nvSpPr>
        <p:spPr>
          <a:xfrm>
            <a:off x="1488415" y="6146449"/>
            <a:ext cx="8825158" cy="1299010"/>
          </a:xfrm>
          <a:prstGeom prst="rect">
            <a:avLst/>
          </a:prstGeom>
          <a:noFill/>
        </p:spPr>
        <p:txBody>
          <a:bodyPr wrap="square" lIns="0" tIns="0" rIns="0" bIns="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11500">
                <a:latin typeface="Anova" panose="020B0503020203020204" pitchFamily="34" charset="0"/>
              </a:rPr>
              <a:t>ACTION</a:t>
            </a:r>
          </a:p>
        </p:txBody>
      </p:sp>
      <p:sp>
        <p:nvSpPr>
          <p:cNvPr id="65" name="!!_Action_Subtitle">
            <a:extLst>
              <a:ext uri="{FF2B5EF4-FFF2-40B4-BE49-F238E27FC236}">
                <a16:creationId xmlns:a16="http://schemas.microsoft.com/office/drawing/2014/main" id="{E575D1C6-8751-7EFD-4FAD-C651A5BCB718}"/>
              </a:ext>
            </a:extLst>
          </p:cNvPr>
          <p:cNvSpPr txBox="1"/>
          <p:nvPr/>
        </p:nvSpPr>
        <p:spPr>
          <a:xfrm>
            <a:off x="1488415" y="4785616"/>
            <a:ext cx="8825158" cy="677750"/>
          </a:xfrm>
          <a:prstGeom prst="rect">
            <a:avLst/>
          </a:prstGeom>
          <a:noFill/>
        </p:spPr>
        <p:txBody>
          <a:bodyPr wrap="square" lIns="0" tIns="0" rIns="0" bIns="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6000" err="1">
                <a:solidFill>
                  <a:schemeClr val="tx1"/>
                </a:solidFill>
                <a:latin typeface="+mn-lt"/>
              </a:rPr>
              <a:t>GenAI</a:t>
            </a:r>
            <a:r>
              <a:rPr lang="en-US" sz="6000">
                <a:solidFill>
                  <a:schemeClr val="tx1"/>
                </a:solidFill>
                <a:latin typeface="+mn-lt"/>
              </a:rPr>
              <a:t> in</a:t>
            </a:r>
          </a:p>
        </p:txBody>
      </p:sp>
      <p:pic>
        <p:nvPicPr>
          <p:cNvPr id="66" name="!!_SAS_Logo">
            <a:extLst>
              <a:ext uri="{FF2B5EF4-FFF2-40B4-BE49-F238E27FC236}">
                <a16:creationId xmlns:a16="http://schemas.microsoft.com/office/drawing/2014/main" id="{6B55114E-4B51-D3D1-F55B-06E961A76D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618783" y="9464896"/>
            <a:ext cx="1112812" cy="461922"/>
          </a:xfrm>
          <a:prstGeom prst="rect">
            <a:avLst/>
          </a:prstGeom>
        </p:spPr>
      </p:pic>
      <p:sp>
        <p:nvSpPr>
          <p:cNvPr id="128" name="!!_Copyright">
            <a:extLst>
              <a:ext uri="{FF2B5EF4-FFF2-40B4-BE49-F238E27FC236}">
                <a16:creationId xmlns:a16="http://schemas.microsoft.com/office/drawing/2014/main" id="{5CC94BAF-B105-89B8-8D8E-82737FBCFABE}"/>
              </a:ext>
            </a:extLst>
          </p:cNvPr>
          <p:cNvSpPr txBox="1"/>
          <p:nvPr/>
        </p:nvSpPr>
        <p:spPr>
          <a:xfrm>
            <a:off x="1256185" y="9849746"/>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cxnSp>
        <p:nvCxnSpPr>
          <p:cNvPr id="129" name="!!_Line_01">
            <a:extLst>
              <a:ext uri="{FF2B5EF4-FFF2-40B4-BE49-F238E27FC236}">
                <a16:creationId xmlns:a16="http://schemas.microsoft.com/office/drawing/2014/main" id="{626EFA4E-E574-893D-7379-57E41CDCFE02}"/>
              </a:ext>
            </a:extLst>
          </p:cNvPr>
          <p:cNvCxnSpPr>
            <a:cxnSpLocks/>
          </p:cNvCxnSpPr>
          <p:nvPr/>
        </p:nvCxnSpPr>
        <p:spPr>
          <a:xfrm flipH="1">
            <a:off x="3531508" y="1327544"/>
            <a:ext cx="2362472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30" name="!!_Line_02">
            <a:extLst>
              <a:ext uri="{FF2B5EF4-FFF2-40B4-BE49-F238E27FC236}">
                <a16:creationId xmlns:a16="http://schemas.microsoft.com/office/drawing/2014/main" id="{C8A15BD8-F005-9A75-1470-D027E6579159}"/>
              </a:ext>
            </a:extLst>
          </p:cNvPr>
          <p:cNvCxnSpPr>
            <a:cxnSpLocks/>
          </p:cNvCxnSpPr>
          <p:nvPr/>
        </p:nvCxnSpPr>
        <p:spPr>
          <a:xfrm flipH="1">
            <a:off x="7089133" y="3682682"/>
            <a:ext cx="20067096" cy="0"/>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1" name="!!_Line_03">
            <a:extLst>
              <a:ext uri="{FF2B5EF4-FFF2-40B4-BE49-F238E27FC236}">
                <a16:creationId xmlns:a16="http://schemas.microsoft.com/office/drawing/2014/main" id="{C5F5A55C-71D6-9FED-E5A6-73D19BACCD48}"/>
              </a:ext>
            </a:extLst>
          </p:cNvPr>
          <p:cNvCxnSpPr>
            <a:cxnSpLocks/>
          </p:cNvCxnSpPr>
          <p:nvPr/>
        </p:nvCxnSpPr>
        <p:spPr>
          <a:xfrm flipH="1">
            <a:off x="363089" y="5609608"/>
            <a:ext cx="25779072" cy="27297"/>
          </a:xfrm>
          <a:prstGeom prst="line">
            <a:avLst/>
          </a:prstGeom>
          <a:ln w="25400">
            <a:solidFill>
              <a:schemeClr val="accent6">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2" name="!!_Line_04">
            <a:extLst>
              <a:ext uri="{FF2B5EF4-FFF2-40B4-BE49-F238E27FC236}">
                <a16:creationId xmlns:a16="http://schemas.microsoft.com/office/drawing/2014/main" id="{4BA51912-5833-5A9D-564C-7788A0A55700}"/>
              </a:ext>
            </a:extLst>
          </p:cNvPr>
          <p:cNvCxnSpPr>
            <a:cxnSpLocks/>
          </p:cNvCxnSpPr>
          <p:nvPr/>
        </p:nvCxnSpPr>
        <p:spPr>
          <a:xfrm flipH="1">
            <a:off x="12042586" y="8791422"/>
            <a:ext cx="15113643"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33" name="!!_Circle_01">
            <a:extLst>
              <a:ext uri="{FF2B5EF4-FFF2-40B4-BE49-F238E27FC236}">
                <a16:creationId xmlns:a16="http://schemas.microsoft.com/office/drawing/2014/main" id="{0021951E-BB34-AED4-9720-243F75068F78}"/>
              </a:ext>
            </a:extLst>
          </p:cNvPr>
          <p:cNvSpPr/>
          <p:nvPr/>
        </p:nvSpPr>
        <p:spPr>
          <a:xfrm>
            <a:off x="3083638" y="1126967"/>
            <a:ext cx="401153" cy="401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_Circle_02">
            <a:extLst>
              <a:ext uri="{FF2B5EF4-FFF2-40B4-BE49-F238E27FC236}">
                <a16:creationId xmlns:a16="http://schemas.microsoft.com/office/drawing/2014/main" id="{8BEFC53A-FC2F-06D7-0F5D-D7E24479AE65}"/>
              </a:ext>
            </a:extLst>
          </p:cNvPr>
          <p:cNvSpPr/>
          <p:nvPr/>
        </p:nvSpPr>
        <p:spPr>
          <a:xfrm rot="10800000">
            <a:off x="6770973" y="3364390"/>
            <a:ext cx="636583" cy="63658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_Circle_03">
            <a:extLst>
              <a:ext uri="{FF2B5EF4-FFF2-40B4-BE49-F238E27FC236}">
                <a16:creationId xmlns:a16="http://schemas.microsoft.com/office/drawing/2014/main" id="{B4D2A16B-679E-0E85-267F-9DED69EE109A}"/>
              </a:ext>
            </a:extLst>
          </p:cNvPr>
          <p:cNvSpPr/>
          <p:nvPr/>
        </p:nvSpPr>
        <p:spPr>
          <a:xfrm rot="10800000">
            <a:off x="-386919" y="4886897"/>
            <a:ext cx="1500016" cy="150001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_Circle_04">
            <a:extLst>
              <a:ext uri="{FF2B5EF4-FFF2-40B4-BE49-F238E27FC236}">
                <a16:creationId xmlns:a16="http://schemas.microsoft.com/office/drawing/2014/main" id="{20CA0297-0607-FEF5-EFA5-680FA235223C}"/>
              </a:ext>
            </a:extLst>
          </p:cNvPr>
          <p:cNvSpPr/>
          <p:nvPr/>
        </p:nvSpPr>
        <p:spPr>
          <a:xfrm rot="10800000">
            <a:off x="11878722" y="8636441"/>
            <a:ext cx="310658" cy="31065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0" name="!!_SnowB" descr="A person on a snowboard&#10;&#10;Description automatically generated">
            <a:extLst>
              <a:ext uri="{FF2B5EF4-FFF2-40B4-BE49-F238E27FC236}">
                <a16:creationId xmlns:a16="http://schemas.microsoft.com/office/drawing/2014/main" id="{448996ED-F74D-78D5-C127-097E188D2B71}"/>
              </a:ext>
            </a:extLst>
          </p:cNvPr>
          <p:cNvPicPr>
            <a:picLocks noChangeAspect="1"/>
          </p:cNvPicPr>
          <p:nvPr/>
        </p:nvPicPr>
        <p:blipFill rotWithShape="1">
          <a:blip r:embed="rId9">
            <a:extLst>
              <a:ext uri="{28A0092B-C50C-407E-A947-70E740481C1C}">
                <a14:useLocalDpi xmlns:a14="http://schemas.microsoft.com/office/drawing/2010/main" val="0"/>
              </a:ext>
            </a:extLst>
          </a:blip>
          <a:srcRect l="54387" t="20642" r="21569" b="34649"/>
          <a:stretch/>
        </p:blipFill>
        <p:spPr>
          <a:xfrm>
            <a:off x="9062496" y="1498994"/>
            <a:ext cx="7318343" cy="7122474"/>
          </a:xfrm>
          <a:prstGeom prst="rect">
            <a:avLst/>
          </a:prstGeom>
        </p:spPr>
      </p:pic>
      <p:sp>
        <p:nvSpPr>
          <p:cNvPr id="25" name="!!_Dot_01A">
            <a:extLst>
              <a:ext uri="{FF2B5EF4-FFF2-40B4-BE49-F238E27FC236}">
                <a16:creationId xmlns:a16="http://schemas.microsoft.com/office/drawing/2014/main" id="{993CBC62-37FD-4B59-1766-521B40DD07F6}"/>
              </a:ext>
            </a:extLst>
          </p:cNvPr>
          <p:cNvSpPr/>
          <p:nvPr/>
        </p:nvSpPr>
        <p:spPr>
          <a:xfrm>
            <a:off x="42248526"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_R04_Ico_C2">
            <a:extLst>
              <a:ext uri="{FF2B5EF4-FFF2-40B4-BE49-F238E27FC236}">
                <a16:creationId xmlns:a16="http://schemas.microsoft.com/office/drawing/2014/main" id="{455EB6A7-C673-72FF-162B-FD2691AC853B}"/>
              </a:ext>
            </a:extLst>
          </p:cNvPr>
          <p:cNvSpPr/>
          <p:nvPr/>
        </p:nvSpPr>
        <p:spPr>
          <a:xfrm>
            <a:off x="58643381" y="-414989"/>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3" name="!!_R04_Ico_C3">
            <a:extLst>
              <a:ext uri="{FF2B5EF4-FFF2-40B4-BE49-F238E27FC236}">
                <a16:creationId xmlns:a16="http://schemas.microsoft.com/office/drawing/2014/main" id="{08589445-CFA8-441D-4EBD-E91FDDE4648E}"/>
              </a:ext>
            </a:extLst>
          </p:cNvPr>
          <p:cNvSpPr/>
          <p:nvPr/>
        </p:nvSpPr>
        <p:spPr>
          <a:xfrm>
            <a:off x="59345874" y="-1985816"/>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4" name="!!_R04_Ico_C4">
            <a:extLst>
              <a:ext uri="{FF2B5EF4-FFF2-40B4-BE49-F238E27FC236}">
                <a16:creationId xmlns:a16="http://schemas.microsoft.com/office/drawing/2014/main" id="{E8B902FD-0A65-2A75-B640-2FEC648B70AF}"/>
              </a:ext>
            </a:extLst>
          </p:cNvPr>
          <p:cNvSpPr/>
          <p:nvPr/>
        </p:nvSpPr>
        <p:spPr>
          <a:xfrm>
            <a:off x="59935570" y="221143"/>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6" name="!!_Copy_05">
            <a:extLst>
              <a:ext uri="{FF2B5EF4-FFF2-40B4-BE49-F238E27FC236}">
                <a16:creationId xmlns:a16="http://schemas.microsoft.com/office/drawing/2014/main" id="{9CEC8E41-E6D6-9318-4B7D-68803EE4C001}"/>
              </a:ext>
            </a:extLst>
          </p:cNvPr>
          <p:cNvSpPr txBox="1"/>
          <p:nvPr/>
        </p:nvSpPr>
        <p:spPr>
          <a:xfrm>
            <a:off x="-28304525" y="7873499"/>
            <a:ext cx="3789550" cy="553998"/>
          </a:xfrm>
          <a:prstGeom prst="rect">
            <a:avLst/>
          </a:prstGeom>
          <a:noFill/>
          <a:ln>
            <a:noFill/>
          </a:ln>
        </p:spPr>
        <p:txBody>
          <a:bodyPr wrap="square" lIns="0" tIns="0" rIns="0" bIns="0" rtlCol="0" anchor="t">
            <a:spAutoFit/>
          </a:bodyPr>
          <a:lstStyle/>
          <a:p>
            <a:pPr algn="ctr"/>
            <a:r>
              <a:rPr lang="en-GB">
                <a:solidFill>
                  <a:schemeClr val="bg1"/>
                </a:solidFill>
                <a:latin typeface="+mj-lt"/>
              </a:rPr>
              <a:t>Strong COEs</a:t>
            </a:r>
            <a:endParaRPr lang="en-US">
              <a:solidFill>
                <a:schemeClr val="bg1"/>
              </a:solidFill>
            </a:endParaRPr>
          </a:p>
        </p:txBody>
      </p:sp>
      <p:sp>
        <p:nvSpPr>
          <p:cNvPr id="110" name="!!_Copy_06">
            <a:extLst>
              <a:ext uri="{FF2B5EF4-FFF2-40B4-BE49-F238E27FC236}">
                <a16:creationId xmlns:a16="http://schemas.microsoft.com/office/drawing/2014/main" id="{0F0F7891-CEF4-48F9-96E7-61638767D12A}"/>
              </a:ext>
            </a:extLst>
          </p:cNvPr>
          <p:cNvSpPr txBox="1"/>
          <p:nvPr/>
        </p:nvSpPr>
        <p:spPr>
          <a:xfrm>
            <a:off x="-19340255" y="7873499"/>
            <a:ext cx="3789550" cy="553998"/>
          </a:xfrm>
          <a:prstGeom prst="rect">
            <a:avLst/>
          </a:prstGeom>
          <a:noFill/>
          <a:ln>
            <a:noFill/>
          </a:ln>
        </p:spPr>
        <p:txBody>
          <a:bodyPr wrap="square" lIns="0" tIns="0" rIns="0" bIns="0" rtlCol="0" anchor="t">
            <a:normAutofit/>
          </a:bodyPr>
          <a:lstStyle/>
          <a:p>
            <a:pPr algn="ctr"/>
            <a:r>
              <a:rPr lang="en-GB">
                <a:solidFill>
                  <a:schemeClr val="bg1"/>
                </a:solidFill>
                <a:latin typeface="+mj-lt"/>
              </a:rPr>
              <a:t>Qualify Pilots</a:t>
            </a:r>
          </a:p>
        </p:txBody>
      </p:sp>
      <p:sp>
        <p:nvSpPr>
          <p:cNvPr id="111" name="!!_Copy_07">
            <a:extLst>
              <a:ext uri="{FF2B5EF4-FFF2-40B4-BE49-F238E27FC236}">
                <a16:creationId xmlns:a16="http://schemas.microsoft.com/office/drawing/2014/main" id="{A9D44025-4D3A-1691-9CAB-C8216748D9B4}"/>
              </a:ext>
            </a:extLst>
          </p:cNvPr>
          <p:cNvSpPr txBox="1"/>
          <p:nvPr/>
        </p:nvSpPr>
        <p:spPr>
          <a:xfrm>
            <a:off x="-10375986" y="7873499"/>
            <a:ext cx="3789550" cy="553998"/>
          </a:xfrm>
          <a:prstGeom prst="rect">
            <a:avLst/>
          </a:prstGeom>
          <a:noFill/>
          <a:ln>
            <a:noFill/>
          </a:ln>
        </p:spPr>
        <p:txBody>
          <a:bodyPr wrap="square" lIns="0" tIns="0" rIns="0" bIns="0" rtlCol="0" anchor="t">
            <a:normAutofit/>
          </a:bodyPr>
          <a:lstStyle/>
          <a:p>
            <a:pPr algn="ctr"/>
            <a:r>
              <a:rPr lang="en-GB">
                <a:solidFill>
                  <a:schemeClr val="bg1"/>
                </a:solidFill>
                <a:latin typeface="+mj-lt"/>
              </a:rPr>
              <a:t>Breadth of Pilots</a:t>
            </a:r>
            <a:endParaRPr lang="en-US">
              <a:solidFill>
                <a:schemeClr val="bg1"/>
              </a:solidFill>
            </a:endParaRPr>
          </a:p>
        </p:txBody>
      </p:sp>
      <p:grpSp>
        <p:nvGrpSpPr>
          <p:cNvPr id="113" name="!!_Plus_01">
            <a:extLst>
              <a:ext uri="{FF2B5EF4-FFF2-40B4-BE49-F238E27FC236}">
                <a16:creationId xmlns:a16="http://schemas.microsoft.com/office/drawing/2014/main" id="{69CCBC60-A0C9-5BD8-8CAE-CC0A27325BCC}"/>
              </a:ext>
            </a:extLst>
          </p:cNvPr>
          <p:cNvGrpSpPr/>
          <p:nvPr/>
        </p:nvGrpSpPr>
        <p:grpSpPr>
          <a:xfrm>
            <a:off x="-22268040" y="7820730"/>
            <a:ext cx="680850" cy="680850"/>
            <a:chOff x="5892800" y="7820730"/>
            <a:chExt cx="680850" cy="680850"/>
          </a:xfrm>
          <a:noFill/>
        </p:grpSpPr>
        <p:sp>
          <p:nvSpPr>
            <p:cNvPr id="114" name="Oval 113">
              <a:extLst>
                <a:ext uri="{FF2B5EF4-FFF2-40B4-BE49-F238E27FC236}">
                  <a16:creationId xmlns:a16="http://schemas.microsoft.com/office/drawing/2014/main" id="{9A95F18E-2F97-BE7E-BDC8-3248279AD15A}"/>
                </a:ext>
              </a:extLst>
            </p:cNvPr>
            <p:cNvSpPr/>
            <p:nvPr/>
          </p:nvSpPr>
          <p:spPr>
            <a:xfrm>
              <a:off x="5892800" y="7820730"/>
              <a:ext cx="680850" cy="6808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18" name="Straight Connector 117">
              <a:extLst>
                <a:ext uri="{FF2B5EF4-FFF2-40B4-BE49-F238E27FC236}">
                  <a16:creationId xmlns:a16="http://schemas.microsoft.com/office/drawing/2014/main" id="{7156D959-A71D-BE0C-145C-C628EC98BADC}"/>
                </a:ext>
              </a:extLst>
            </p:cNvPr>
            <p:cNvCxnSpPr>
              <a:cxnSpLocks/>
            </p:cNvCxnSpPr>
            <p:nvPr/>
          </p:nvCxnSpPr>
          <p:spPr>
            <a:xfrm>
              <a:off x="6233225"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BEB228D-C745-C6A8-EF0D-A4586D87B66F}"/>
                </a:ext>
              </a:extLst>
            </p:cNvPr>
            <p:cNvCxnSpPr>
              <a:cxnSpLocks/>
            </p:cNvCxnSpPr>
            <p:nvPr/>
          </p:nvCxnSpPr>
          <p:spPr>
            <a:xfrm rot="5400000">
              <a:off x="6233225"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grpSp>
      <p:grpSp>
        <p:nvGrpSpPr>
          <p:cNvPr id="120" name="!!_Plus_02">
            <a:extLst>
              <a:ext uri="{FF2B5EF4-FFF2-40B4-BE49-F238E27FC236}">
                <a16:creationId xmlns:a16="http://schemas.microsoft.com/office/drawing/2014/main" id="{E5A80147-9851-0966-BE11-0C03D29B09EC}"/>
              </a:ext>
            </a:extLst>
          </p:cNvPr>
          <p:cNvGrpSpPr/>
          <p:nvPr/>
        </p:nvGrpSpPr>
        <p:grpSpPr>
          <a:xfrm>
            <a:off x="-13303770" y="7820730"/>
            <a:ext cx="680850" cy="680850"/>
            <a:chOff x="11842273" y="7820730"/>
            <a:chExt cx="680850" cy="680850"/>
          </a:xfrm>
          <a:noFill/>
        </p:grpSpPr>
        <p:sp>
          <p:nvSpPr>
            <p:cNvPr id="121" name="Oval 120">
              <a:extLst>
                <a:ext uri="{FF2B5EF4-FFF2-40B4-BE49-F238E27FC236}">
                  <a16:creationId xmlns:a16="http://schemas.microsoft.com/office/drawing/2014/main" id="{AD489A3A-37DB-44A5-C5B8-B53EFB30BA0F}"/>
                </a:ext>
              </a:extLst>
            </p:cNvPr>
            <p:cNvSpPr/>
            <p:nvPr/>
          </p:nvSpPr>
          <p:spPr>
            <a:xfrm>
              <a:off x="11842273" y="7820730"/>
              <a:ext cx="680850" cy="6808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22" name="Straight Connector 121">
              <a:extLst>
                <a:ext uri="{FF2B5EF4-FFF2-40B4-BE49-F238E27FC236}">
                  <a16:creationId xmlns:a16="http://schemas.microsoft.com/office/drawing/2014/main" id="{7BD949A0-DD3D-CA90-734D-76B4C474CA05}"/>
                </a:ext>
              </a:extLst>
            </p:cNvPr>
            <p:cNvCxnSpPr>
              <a:cxnSpLocks/>
            </p:cNvCxnSpPr>
            <p:nvPr/>
          </p:nvCxnSpPr>
          <p:spPr>
            <a:xfrm>
              <a:off x="12182698"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387229C-A7B6-242C-E42E-306373790706}"/>
                </a:ext>
              </a:extLst>
            </p:cNvPr>
            <p:cNvCxnSpPr>
              <a:cxnSpLocks/>
            </p:cNvCxnSpPr>
            <p:nvPr/>
          </p:nvCxnSpPr>
          <p:spPr>
            <a:xfrm rot="5400000">
              <a:off x="12182698"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7718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_UC_Title">
            <a:extLst>
              <a:ext uri="{FF2B5EF4-FFF2-40B4-BE49-F238E27FC236}">
                <a16:creationId xmlns:a16="http://schemas.microsoft.com/office/drawing/2014/main" id="{8AB87756-B63D-3269-CDEB-DEC38D06F90D}"/>
              </a:ext>
            </a:extLst>
          </p:cNvPr>
          <p:cNvSpPr txBox="1">
            <a:spLocks/>
          </p:cNvSpPr>
          <p:nvPr/>
        </p:nvSpPr>
        <p:spPr>
          <a:xfrm>
            <a:off x="980827" y="3989388"/>
            <a:ext cx="5081203" cy="2308225"/>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6000"/>
              <a:t>Enterprise </a:t>
            </a:r>
            <a:br>
              <a:rPr lang="en-US" sz="6000"/>
            </a:br>
            <a:r>
              <a:rPr lang="en-US" sz="6000"/>
              <a:t>Opportunities</a:t>
            </a:r>
          </a:p>
        </p:txBody>
      </p:sp>
      <p:grpSp>
        <p:nvGrpSpPr>
          <p:cNvPr id="640" name="!!_BG_Shape">
            <a:extLst>
              <a:ext uri="{FF2B5EF4-FFF2-40B4-BE49-F238E27FC236}">
                <a16:creationId xmlns:a16="http://schemas.microsoft.com/office/drawing/2014/main" id="{C8752994-31DF-4532-4B03-51D4C44D7808}"/>
              </a:ext>
            </a:extLst>
          </p:cNvPr>
          <p:cNvGrpSpPr/>
          <p:nvPr/>
        </p:nvGrpSpPr>
        <p:grpSpPr>
          <a:xfrm>
            <a:off x="36382125" y="-22417"/>
            <a:ext cx="44586427" cy="10331834"/>
            <a:chOff x="-12092165" y="-12992925"/>
            <a:chExt cx="44586427" cy="10331834"/>
          </a:xfrm>
        </p:grpSpPr>
        <p:sp>
          <p:nvSpPr>
            <p:cNvPr id="641" name="Rectangle 640">
              <a:extLst>
                <a:ext uri="{FF2B5EF4-FFF2-40B4-BE49-F238E27FC236}">
                  <a16:creationId xmlns:a16="http://schemas.microsoft.com/office/drawing/2014/main" id="{C2E0C26B-D9F0-1ABF-3CAA-DC2C33090E84}"/>
                </a:ext>
              </a:extLst>
            </p:cNvPr>
            <p:cNvSpPr/>
            <p:nvPr/>
          </p:nvSpPr>
          <p:spPr>
            <a:xfrm rot="10800000">
              <a:off x="1023523" y="-12992925"/>
              <a:ext cx="18367703" cy="10331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Freeform: Shape 641">
              <a:extLst>
                <a:ext uri="{FF2B5EF4-FFF2-40B4-BE49-F238E27FC236}">
                  <a16:creationId xmlns:a16="http://schemas.microsoft.com/office/drawing/2014/main" id="{1F340676-ECBD-1E7A-69D0-77B8A5A9AB65}"/>
                </a:ext>
              </a:extLst>
            </p:cNvPr>
            <p:cNvSpPr/>
            <p:nvPr/>
          </p:nvSpPr>
          <p:spPr>
            <a:xfrm>
              <a:off x="-12092165" y="-12992924"/>
              <a:ext cx="13116931" cy="10331833"/>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643" name="Freeform: Shape 642">
              <a:extLst>
                <a:ext uri="{FF2B5EF4-FFF2-40B4-BE49-F238E27FC236}">
                  <a16:creationId xmlns:a16="http://schemas.microsoft.com/office/drawing/2014/main" id="{D4284CC9-ACD6-CB79-8749-E8EF0725599E}"/>
                </a:ext>
              </a:extLst>
            </p:cNvPr>
            <p:cNvSpPr/>
            <p:nvPr/>
          </p:nvSpPr>
          <p:spPr>
            <a:xfrm rot="10800000">
              <a:off x="19377331" y="-12992924"/>
              <a:ext cx="13116931" cy="10331833"/>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pic>
          <p:nvPicPr>
            <p:cNvPr id="644" name="Picture 643" descr="A person jumping with a basketball&#10;&#10;Description automatically generated">
              <a:extLst>
                <a:ext uri="{FF2B5EF4-FFF2-40B4-BE49-F238E27FC236}">
                  <a16:creationId xmlns:a16="http://schemas.microsoft.com/office/drawing/2014/main" id="{CB3A0932-C20F-DC44-8EDD-721A61B76743}"/>
                </a:ext>
              </a:extLst>
            </p:cNvPr>
            <p:cNvPicPr>
              <a:picLocks noChangeAspect="1"/>
            </p:cNvPicPr>
            <p:nvPr/>
          </p:nvPicPr>
          <p:blipFill rotWithShape="1">
            <a:blip r:embed="rId4">
              <a:extLst>
                <a:ext uri="{28A0092B-C50C-407E-A947-70E740481C1C}">
                  <a14:useLocalDpi xmlns:a14="http://schemas.microsoft.com/office/drawing/2010/main" val="0"/>
                </a:ext>
              </a:extLst>
            </a:blip>
            <a:srcRect t="420" b="3151"/>
            <a:stretch/>
          </p:blipFill>
          <p:spPr>
            <a:xfrm>
              <a:off x="43543" y="-12970508"/>
              <a:ext cx="18309617" cy="10287000"/>
            </a:xfrm>
            <a:prstGeom prst="rect">
              <a:avLst/>
            </a:prstGeom>
          </p:spPr>
        </p:pic>
        <p:sp>
          <p:nvSpPr>
            <p:cNvPr id="645" name="!!_BG_White">
              <a:extLst>
                <a:ext uri="{FF2B5EF4-FFF2-40B4-BE49-F238E27FC236}">
                  <a16:creationId xmlns:a16="http://schemas.microsoft.com/office/drawing/2014/main" id="{3A0D235A-915E-FAB0-61EE-1024992AF1E9}"/>
                </a:ext>
              </a:extLst>
            </p:cNvPr>
            <p:cNvSpPr/>
            <p:nvPr/>
          </p:nvSpPr>
          <p:spPr>
            <a:xfrm>
              <a:off x="-14547" y="-12970507"/>
              <a:ext cx="18367703" cy="10286999"/>
            </a:xfrm>
            <a:prstGeom prst="rect">
              <a:avLst/>
            </a:prstGeom>
            <a:gradFill>
              <a:gsLst>
                <a:gs pos="0">
                  <a:schemeClr val="accent1"/>
                </a:gs>
                <a:gs pos="100000">
                  <a:schemeClr val="accent1"/>
                </a:gs>
                <a:gs pos="5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6" name="!!_WinText_Title">
            <a:extLst>
              <a:ext uri="{FF2B5EF4-FFF2-40B4-BE49-F238E27FC236}">
                <a16:creationId xmlns:a16="http://schemas.microsoft.com/office/drawing/2014/main" id="{247FA6B8-AA56-0600-C4A2-0E0FC198F8E7}"/>
              </a:ext>
            </a:extLst>
          </p:cNvPr>
          <p:cNvSpPr txBox="1"/>
          <p:nvPr/>
        </p:nvSpPr>
        <p:spPr>
          <a:xfrm>
            <a:off x="65789336" y="5000335"/>
            <a:ext cx="6287793" cy="2247859"/>
          </a:xfrm>
          <a:prstGeom prst="rect">
            <a:avLst/>
          </a:prstGeom>
          <a:noFill/>
        </p:spPr>
        <p:txBody>
          <a:bodyPr wrap="square" lIns="0" tIns="0" rIns="0" bIns="0" rtlCol="0" anchor="ctr">
            <a:noAutofit/>
          </a:bodyPr>
          <a:lstStyle>
            <a:defPPr>
              <a:defRPr lang="en-US"/>
            </a:defPPr>
            <a:lvl1pPr algn="ctr">
              <a:lnSpc>
                <a:spcPct val="70000"/>
              </a:lnSpc>
              <a:defRPr sz="4000">
                <a:solidFill>
                  <a:schemeClr val="accent1"/>
                </a:solidFill>
                <a:latin typeface="Anova Light" panose="020B0403020203020204" pitchFamily="34" charset="0"/>
              </a:defRPr>
            </a:lvl1pPr>
          </a:lstStyle>
          <a:p>
            <a:r>
              <a:rPr lang="en-US" sz="19900" spc="750">
                <a:solidFill>
                  <a:schemeClr val="bg1"/>
                </a:solidFill>
                <a:latin typeface="+mj-lt"/>
              </a:rPr>
              <a:t>WIN</a:t>
            </a:r>
          </a:p>
        </p:txBody>
      </p:sp>
      <p:sp>
        <p:nvSpPr>
          <p:cNvPr id="647" name="!!_WinText_Sub">
            <a:extLst>
              <a:ext uri="{FF2B5EF4-FFF2-40B4-BE49-F238E27FC236}">
                <a16:creationId xmlns:a16="http://schemas.microsoft.com/office/drawing/2014/main" id="{B0DF7829-5EE6-7513-3F0C-A559F634A9CC}"/>
              </a:ext>
            </a:extLst>
          </p:cNvPr>
          <p:cNvSpPr txBox="1"/>
          <p:nvPr/>
        </p:nvSpPr>
        <p:spPr>
          <a:xfrm>
            <a:off x="-11609454" y="3856073"/>
            <a:ext cx="6994813" cy="747897"/>
          </a:xfrm>
          <a:prstGeom prst="rect">
            <a:avLst/>
          </a:prstGeom>
          <a:noFill/>
        </p:spPr>
        <p:txBody>
          <a:bodyPr wrap="square" lIns="0" tIns="0" rIns="0" bIns="0" anchor="ctr">
            <a:noAutofit/>
          </a:bodyPr>
          <a:lstStyle/>
          <a:p>
            <a:pPr algn="ctr">
              <a:lnSpc>
                <a:spcPct val="90000"/>
              </a:lnSpc>
              <a:defRPr/>
            </a:pPr>
            <a:r>
              <a:rPr lang="en-US" sz="6000">
                <a:solidFill>
                  <a:schemeClr val="bg1"/>
                </a:solidFill>
              </a:rPr>
              <a:t>Believe you can </a:t>
            </a:r>
          </a:p>
        </p:txBody>
      </p:sp>
      <p:sp>
        <p:nvSpPr>
          <p:cNvPr id="648" name="!!_Pill_TopLine_03">
            <a:extLst>
              <a:ext uri="{FF2B5EF4-FFF2-40B4-BE49-F238E27FC236}">
                <a16:creationId xmlns:a16="http://schemas.microsoft.com/office/drawing/2014/main" id="{308E6F57-231E-7BF0-A86D-28C5314D8FEA}"/>
              </a:ext>
            </a:extLst>
          </p:cNvPr>
          <p:cNvSpPr/>
          <p:nvPr/>
        </p:nvSpPr>
        <p:spPr>
          <a:xfrm>
            <a:off x="85408655" y="857250"/>
            <a:ext cx="1618851" cy="70485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9" name="!!_Pill_TopLine_02">
            <a:extLst>
              <a:ext uri="{FF2B5EF4-FFF2-40B4-BE49-F238E27FC236}">
                <a16:creationId xmlns:a16="http://schemas.microsoft.com/office/drawing/2014/main" id="{EC15F1D6-8431-895D-5E10-89B3660C571C}"/>
              </a:ext>
            </a:extLst>
          </p:cNvPr>
          <p:cNvSpPr/>
          <p:nvPr/>
        </p:nvSpPr>
        <p:spPr>
          <a:xfrm>
            <a:off x="69525503" y="857250"/>
            <a:ext cx="10571444" cy="70485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6" name="!!_Pill_TopLine_01">
            <a:extLst>
              <a:ext uri="{FF2B5EF4-FFF2-40B4-BE49-F238E27FC236}">
                <a16:creationId xmlns:a16="http://schemas.microsoft.com/office/drawing/2014/main" id="{8A686B1B-7805-6969-3424-CB4FEE008360}"/>
              </a:ext>
            </a:extLst>
          </p:cNvPr>
          <p:cNvSpPr/>
          <p:nvPr/>
        </p:nvSpPr>
        <p:spPr>
          <a:xfrm>
            <a:off x="-36118963" y="1978370"/>
            <a:ext cx="10246555" cy="134438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9" name="!!_Pill_BottomLine_03">
            <a:extLst>
              <a:ext uri="{FF2B5EF4-FFF2-40B4-BE49-F238E27FC236}">
                <a16:creationId xmlns:a16="http://schemas.microsoft.com/office/drawing/2014/main" id="{FE206572-7007-BE30-F361-802332145B24}"/>
              </a:ext>
            </a:extLst>
          </p:cNvPr>
          <p:cNvSpPr/>
          <p:nvPr/>
        </p:nvSpPr>
        <p:spPr>
          <a:xfrm>
            <a:off x="-14738444" y="9379815"/>
            <a:ext cx="12728870" cy="181437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4" name="!!_Pill_Line_01">
            <a:extLst>
              <a:ext uri="{FF2B5EF4-FFF2-40B4-BE49-F238E27FC236}">
                <a16:creationId xmlns:a16="http://schemas.microsoft.com/office/drawing/2014/main" id="{80E1B9C4-461E-B90A-7B42-53761CCABDD7}"/>
              </a:ext>
            </a:extLst>
          </p:cNvPr>
          <p:cNvSpPr/>
          <p:nvPr/>
        </p:nvSpPr>
        <p:spPr>
          <a:xfrm>
            <a:off x="49649947" y="2628746"/>
            <a:ext cx="15350753" cy="5321454"/>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_Pill_Bottom_01">
            <a:extLst>
              <a:ext uri="{FF2B5EF4-FFF2-40B4-BE49-F238E27FC236}">
                <a16:creationId xmlns:a16="http://schemas.microsoft.com/office/drawing/2014/main" id="{0E851573-BDF5-55CB-E2DA-BFECD12BCA0D}"/>
              </a:ext>
            </a:extLst>
          </p:cNvPr>
          <p:cNvSpPr/>
          <p:nvPr/>
        </p:nvSpPr>
        <p:spPr>
          <a:xfrm>
            <a:off x="73632915" y="7664598"/>
            <a:ext cx="1867790" cy="56484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_Pill_Bottom_02">
            <a:extLst>
              <a:ext uri="{FF2B5EF4-FFF2-40B4-BE49-F238E27FC236}">
                <a16:creationId xmlns:a16="http://schemas.microsoft.com/office/drawing/2014/main" id="{49C1CF85-F75F-2277-831D-C24F79A57249}"/>
              </a:ext>
            </a:extLst>
          </p:cNvPr>
          <p:cNvSpPr/>
          <p:nvPr/>
        </p:nvSpPr>
        <p:spPr>
          <a:xfrm>
            <a:off x="75704331" y="7664598"/>
            <a:ext cx="1183067" cy="56484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_Pill_Bottom_03">
            <a:extLst>
              <a:ext uri="{FF2B5EF4-FFF2-40B4-BE49-F238E27FC236}">
                <a16:creationId xmlns:a16="http://schemas.microsoft.com/office/drawing/2014/main" id="{995F1969-5464-54BF-4829-C8CA6D603F9C}"/>
              </a:ext>
            </a:extLst>
          </p:cNvPr>
          <p:cNvSpPr/>
          <p:nvPr/>
        </p:nvSpPr>
        <p:spPr>
          <a:xfrm>
            <a:off x="77091025" y="7664598"/>
            <a:ext cx="3848841" cy="56484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_Pill_Bottom_03a">
            <a:extLst>
              <a:ext uri="{FF2B5EF4-FFF2-40B4-BE49-F238E27FC236}">
                <a16:creationId xmlns:a16="http://schemas.microsoft.com/office/drawing/2014/main" id="{A140C64A-233F-D887-2A07-1B5BA89A0BBB}"/>
              </a:ext>
            </a:extLst>
          </p:cNvPr>
          <p:cNvSpPr/>
          <p:nvPr/>
        </p:nvSpPr>
        <p:spPr>
          <a:xfrm>
            <a:off x="85841294" y="7660404"/>
            <a:ext cx="1359030" cy="56484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9" name="!!_Pill_Top_02">
            <a:extLst>
              <a:ext uri="{FF2B5EF4-FFF2-40B4-BE49-F238E27FC236}">
                <a16:creationId xmlns:a16="http://schemas.microsoft.com/office/drawing/2014/main" id="{FC055BD0-FE70-440E-D10A-43EFC1DF38CB}"/>
              </a:ext>
            </a:extLst>
          </p:cNvPr>
          <p:cNvSpPr/>
          <p:nvPr/>
        </p:nvSpPr>
        <p:spPr>
          <a:xfrm>
            <a:off x="-15908763" y="2353693"/>
            <a:ext cx="1466457" cy="56484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0" name="!!_Pill_Top_01">
            <a:extLst>
              <a:ext uri="{FF2B5EF4-FFF2-40B4-BE49-F238E27FC236}">
                <a16:creationId xmlns:a16="http://schemas.microsoft.com/office/drawing/2014/main" id="{9CA35605-0655-1692-2101-F0FE83386711}"/>
              </a:ext>
            </a:extLst>
          </p:cNvPr>
          <p:cNvSpPr/>
          <p:nvPr/>
        </p:nvSpPr>
        <p:spPr>
          <a:xfrm>
            <a:off x="-18703827" y="2353693"/>
            <a:ext cx="936254" cy="56484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1" name="!!_Pill_Top_03">
            <a:extLst>
              <a:ext uri="{FF2B5EF4-FFF2-40B4-BE49-F238E27FC236}">
                <a16:creationId xmlns:a16="http://schemas.microsoft.com/office/drawing/2014/main" id="{FB4AB118-220E-5F10-EEB8-8B3C9A6EF5A3}"/>
              </a:ext>
            </a:extLst>
          </p:cNvPr>
          <p:cNvSpPr/>
          <p:nvPr/>
        </p:nvSpPr>
        <p:spPr>
          <a:xfrm>
            <a:off x="-8458457" y="2349499"/>
            <a:ext cx="3847293" cy="5648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2" name="!!_Pill_Top_03a">
            <a:extLst>
              <a:ext uri="{FF2B5EF4-FFF2-40B4-BE49-F238E27FC236}">
                <a16:creationId xmlns:a16="http://schemas.microsoft.com/office/drawing/2014/main" id="{723BAA1F-282C-E7AB-D726-69C51A98BDA8}"/>
              </a:ext>
            </a:extLst>
          </p:cNvPr>
          <p:cNvSpPr/>
          <p:nvPr/>
        </p:nvSpPr>
        <p:spPr>
          <a:xfrm>
            <a:off x="-12487182" y="2353693"/>
            <a:ext cx="1867790" cy="56484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3" name="!!_BBall" descr="A person dunking a basketball&#10;&#10;Description automatically generated">
            <a:extLst>
              <a:ext uri="{FF2B5EF4-FFF2-40B4-BE49-F238E27FC236}">
                <a16:creationId xmlns:a16="http://schemas.microsoft.com/office/drawing/2014/main" id="{26E18E7C-9707-3345-87F7-865877D8304F}"/>
              </a:ext>
            </a:extLst>
          </p:cNvPr>
          <p:cNvPicPr>
            <a:picLocks noChangeAspect="1"/>
          </p:cNvPicPr>
          <p:nvPr/>
        </p:nvPicPr>
        <p:blipFill rotWithShape="1">
          <a:blip r:embed="rId5">
            <a:extLst>
              <a:ext uri="{28A0092B-C50C-407E-A947-70E740481C1C}">
                <a14:useLocalDpi xmlns:a14="http://schemas.microsoft.com/office/drawing/2010/main" val="0"/>
              </a:ext>
            </a:extLst>
          </a:blip>
          <a:srcRect l="49538" b="16008"/>
          <a:stretch/>
        </p:blipFill>
        <p:spPr>
          <a:xfrm>
            <a:off x="57544481" y="-44833"/>
            <a:ext cx="9239423" cy="8960233"/>
          </a:xfrm>
          <a:prstGeom prst="rect">
            <a:avLst/>
          </a:prstGeom>
        </p:spPr>
      </p:pic>
      <p:sp>
        <p:nvSpPr>
          <p:cNvPr id="3" name="!!_SynData_BG">
            <a:extLst>
              <a:ext uri="{FF2B5EF4-FFF2-40B4-BE49-F238E27FC236}">
                <a16:creationId xmlns:a16="http://schemas.microsoft.com/office/drawing/2014/main" id="{4D3F1718-C015-8CEE-B558-CD32E1F9947A}"/>
              </a:ext>
            </a:extLst>
          </p:cNvPr>
          <p:cNvSpPr/>
          <p:nvPr/>
        </p:nvSpPr>
        <p:spPr>
          <a:xfrm>
            <a:off x="-16991321" y="2083932"/>
            <a:ext cx="1620000" cy="1620000"/>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7" name="!!_Syn_Data_Img_01_BW">
            <a:extLst>
              <a:ext uri="{FF2B5EF4-FFF2-40B4-BE49-F238E27FC236}">
                <a16:creationId xmlns:a16="http://schemas.microsoft.com/office/drawing/2014/main" id="{1E1D0E3D-676E-6016-4BF9-479DDB14CF55}"/>
              </a:ext>
            </a:extLst>
          </p:cNvPr>
          <p:cNvPicPr>
            <a:picLocks noChangeAspect="1" noChangeArrowheads="1"/>
          </p:cNvPicPr>
          <p:nvPr/>
        </p:nvPicPr>
        <p:blipFill rotWithShape="1">
          <a:blip r:embed="rId6">
            <a:alphaModFix amt="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189" t="1907" r="2240" b="1490"/>
          <a:stretch/>
        </p:blipFill>
        <p:spPr bwMode="auto">
          <a:xfrm>
            <a:off x="-14785960" y="2238779"/>
            <a:ext cx="1509017" cy="943090"/>
          </a:xfrm>
          <a:prstGeom prst="roundRect">
            <a:avLst>
              <a:gd name="adj" fmla="val 1984"/>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59" name="!!_Syn_Data_Img_02_BW">
            <a:extLst>
              <a:ext uri="{FF2B5EF4-FFF2-40B4-BE49-F238E27FC236}">
                <a16:creationId xmlns:a16="http://schemas.microsoft.com/office/drawing/2014/main" id="{D1AC2A7C-7253-9504-DBFF-F73356CCE3F2}"/>
              </a:ext>
            </a:extLst>
          </p:cNvPr>
          <p:cNvPicPr>
            <a:picLocks noChangeAspect="1" noChangeArrowheads="1"/>
          </p:cNvPicPr>
          <p:nvPr/>
        </p:nvPicPr>
        <p:blipFill rotWithShape="1">
          <a:blip r:embed="rId8">
            <a:alphaModFix amt="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856" t="1184" r="1123" b="1975"/>
          <a:stretch/>
        </p:blipFill>
        <p:spPr bwMode="auto">
          <a:xfrm>
            <a:off x="-15823161" y="2839551"/>
            <a:ext cx="1287321" cy="805845"/>
          </a:xfrm>
          <a:prstGeom prst="roundRect">
            <a:avLst>
              <a:gd name="adj" fmla="val 1984"/>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566" name="!!_SD3_Circle">
            <a:extLst>
              <a:ext uri="{FF2B5EF4-FFF2-40B4-BE49-F238E27FC236}">
                <a16:creationId xmlns:a16="http://schemas.microsoft.com/office/drawing/2014/main" id="{65E1D006-E840-91B9-3B38-DE52B52FCEDA}"/>
              </a:ext>
            </a:extLst>
          </p:cNvPr>
          <p:cNvSpPr/>
          <p:nvPr/>
        </p:nvSpPr>
        <p:spPr>
          <a:xfrm>
            <a:off x="-16883627" y="3402086"/>
            <a:ext cx="123956" cy="12395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6">
                  <a:lumMod val="20000"/>
                  <a:lumOff val="80000"/>
                </a:schemeClr>
              </a:solidFill>
              <a:latin typeface="+mj-lt"/>
            </a:endParaRPr>
          </a:p>
        </p:txBody>
      </p:sp>
      <p:sp>
        <p:nvSpPr>
          <p:cNvPr id="567" name="!!_SD2_Circle">
            <a:extLst>
              <a:ext uri="{FF2B5EF4-FFF2-40B4-BE49-F238E27FC236}">
                <a16:creationId xmlns:a16="http://schemas.microsoft.com/office/drawing/2014/main" id="{373DEFFA-064B-9660-7424-B06F0A646590}"/>
              </a:ext>
            </a:extLst>
          </p:cNvPr>
          <p:cNvSpPr/>
          <p:nvPr/>
        </p:nvSpPr>
        <p:spPr>
          <a:xfrm>
            <a:off x="-16883627" y="3101464"/>
            <a:ext cx="123956" cy="12395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accent6">
                  <a:lumMod val="20000"/>
                  <a:lumOff val="80000"/>
                </a:schemeClr>
              </a:solidFill>
              <a:latin typeface="+mj-lt"/>
            </a:endParaRPr>
          </a:p>
        </p:txBody>
      </p:sp>
      <p:sp>
        <p:nvSpPr>
          <p:cNvPr id="568" name="!!_SD1_Circle">
            <a:extLst>
              <a:ext uri="{FF2B5EF4-FFF2-40B4-BE49-F238E27FC236}">
                <a16:creationId xmlns:a16="http://schemas.microsoft.com/office/drawing/2014/main" id="{D99FE113-54ED-7C5C-A8F7-8E5DAEB80D14}"/>
              </a:ext>
            </a:extLst>
          </p:cNvPr>
          <p:cNvSpPr/>
          <p:nvPr/>
        </p:nvSpPr>
        <p:spPr>
          <a:xfrm>
            <a:off x="-16883627" y="2790016"/>
            <a:ext cx="123956" cy="123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20000"/>
                  <a:lumOff val="80000"/>
                </a:schemeClr>
              </a:solidFill>
            </a:endParaRPr>
          </a:p>
        </p:txBody>
      </p:sp>
      <p:sp>
        <p:nvSpPr>
          <p:cNvPr id="569" name="!!_SD1_Text">
            <a:extLst>
              <a:ext uri="{FF2B5EF4-FFF2-40B4-BE49-F238E27FC236}">
                <a16:creationId xmlns:a16="http://schemas.microsoft.com/office/drawing/2014/main" id="{A5BF1CEB-1031-C413-2F5F-5DFCD7E8B115}"/>
              </a:ext>
            </a:extLst>
          </p:cNvPr>
          <p:cNvSpPr txBox="1"/>
          <p:nvPr/>
        </p:nvSpPr>
        <p:spPr>
          <a:xfrm>
            <a:off x="-16706670" y="2665309"/>
            <a:ext cx="454507" cy="392415"/>
          </a:xfrm>
          <a:prstGeom prst="rect">
            <a:avLst/>
          </a:prstGeom>
          <a:noFill/>
          <a:ln>
            <a:noFill/>
          </a:ln>
          <a:effectLst/>
        </p:spPr>
        <p:txBody>
          <a:bodyPr wrap="square" lIns="0" tIns="0" rIns="0" bIns="0" anchor="ctr">
            <a:spAutoFit/>
          </a:bodyPr>
          <a:lstStyle/>
          <a:p>
            <a:pPr>
              <a:lnSpc>
                <a:spcPct val="85000"/>
              </a:lnSpc>
            </a:pPr>
            <a:r>
              <a:rPr lang="en-US" sz="1000">
                <a:solidFill>
                  <a:schemeClr val="accent6">
                    <a:lumMod val="20000"/>
                    <a:lumOff val="80000"/>
                  </a:schemeClr>
                </a:solidFill>
              </a:rPr>
              <a:t>Prepare Source Data</a:t>
            </a:r>
          </a:p>
        </p:txBody>
      </p:sp>
      <p:sp>
        <p:nvSpPr>
          <p:cNvPr id="570" name="!!_SD2_Text">
            <a:extLst>
              <a:ext uri="{FF2B5EF4-FFF2-40B4-BE49-F238E27FC236}">
                <a16:creationId xmlns:a16="http://schemas.microsoft.com/office/drawing/2014/main" id="{B3073B1F-624F-3489-84D6-CD27F915CB7A}"/>
              </a:ext>
            </a:extLst>
          </p:cNvPr>
          <p:cNvSpPr txBox="1"/>
          <p:nvPr/>
        </p:nvSpPr>
        <p:spPr>
          <a:xfrm>
            <a:off x="-16706670" y="2967233"/>
            <a:ext cx="531219" cy="392415"/>
          </a:xfrm>
          <a:prstGeom prst="rect">
            <a:avLst/>
          </a:prstGeom>
          <a:noFill/>
          <a:ln>
            <a:noFill/>
          </a:ln>
          <a:effectLst/>
        </p:spPr>
        <p:txBody>
          <a:bodyPr wrap="square" lIns="0" tIns="0" rIns="0" bIns="0" anchor="ctr">
            <a:spAutoFit/>
          </a:bodyPr>
          <a:lstStyle/>
          <a:p>
            <a:pPr>
              <a:lnSpc>
                <a:spcPct val="85000"/>
              </a:lnSpc>
            </a:pPr>
            <a:r>
              <a:rPr lang="en-US" sz="1000">
                <a:solidFill>
                  <a:schemeClr val="accent6">
                    <a:lumMod val="20000"/>
                    <a:lumOff val="80000"/>
                  </a:schemeClr>
                </a:solidFill>
              </a:rPr>
              <a:t>Generate </a:t>
            </a:r>
          </a:p>
          <a:p>
            <a:pPr>
              <a:lnSpc>
                <a:spcPct val="85000"/>
              </a:lnSpc>
            </a:pPr>
            <a:r>
              <a:rPr lang="en-US" sz="1000">
                <a:solidFill>
                  <a:schemeClr val="accent6">
                    <a:lumMod val="20000"/>
                    <a:lumOff val="80000"/>
                  </a:schemeClr>
                </a:solidFill>
              </a:rPr>
              <a:t>Synthetic Data</a:t>
            </a:r>
          </a:p>
        </p:txBody>
      </p:sp>
      <p:sp>
        <p:nvSpPr>
          <p:cNvPr id="571" name="!!_SD3_Text">
            <a:extLst>
              <a:ext uri="{FF2B5EF4-FFF2-40B4-BE49-F238E27FC236}">
                <a16:creationId xmlns:a16="http://schemas.microsoft.com/office/drawing/2014/main" id="{2E853EEA-73A0-7D96-EC2C-6D0054075D76}"/>
              </a:ext>
            </a:extLst>
          </p:cNvPr>
          <p:cNvSpPr txBox="1"/>
          <p:nvPr/>
        </p:nvSpPr>
        <p:spPr>
          <a:xfrm>
            <a:off x="-16706670" y="3207299"/>
            <a:ext cx="583694" cy="523220"/>
          </a:xfrm>
          <a:prstGeom prst="rect">
            <a:avLst/>
          </a:prstGeom>
          <a:noFill/>
          <a:ln>
            <a:noFill/>
          </a:ln>
          <a:effectLst/>
        </p:spPr>
        <p:txBody>
          <a:bodyPr wrap="square" lIns="0" tIns="0" rIns="0" bIns="0" anchor="ctr">
            <a:spAutoFit/>
          </a:bodyPr>
          <a:lstStyle/>
          <a:p>
            <a:pPr>
              <a:lnSpc>
                <a:spcPct val="85000"/>
              </a:lnSpc>
            </a:pPr>
            <a:r>
              <a:rPr lang="en-US" sz="1000">
                <a:solidFill>
                  <a:schemeClr val="accent6">
                    <a:lumMod val="20000"/>
                    <a:lumOff val="80000"/>
                  </a:schemeClr>
                </a:solidFill>
              </a:rPr>
              <a:t>Explain and Validate Output</a:t>
            </a:r>
          </a:p>
        </p:txBody>
      </p:sp>
      <p:sp>
        <p:nvSpPr>
          <p:cNvPr id="572" name="!!_HL_01">
            <a:extLst>
              <a:ext uri="{FF2B5EF4-FFF2-40B4-BE49-F238E27FC236}">
                <a16:creationId xmlns:a16="http://schemas.microsoft.com/office/drawing/2014/main" id="{F070C947-17B2-8B4C-3653-F4CA6C7A9BE3}"/>
              </a:ext>
            </a:extLst>
          </p:cNvPr>
          <p:cNvSpPr/>
          <p:nvPr/>
        </p:nvSpPr>
        <p:spPr>
          <a:xfrm>
            <a:off x="-14427746" y="2760261"/>
            <a:ext cx="318502" cy="423092"/>
          </a:xfrm>
          <a:prstGeom prst="roundRect">
            <a:avLst>
              <a:gd name="adj" fmla="val 4283"/>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lumMod val="20000"/>
                  <a:lumOff val="80000"/>
                </a:schemeClr>
              </a:solidFill>
            </a:endParaRPr>
          </a:p>
        </p:txBody>
      </p:sp>
      <p:sp>
        <p:nvSpPr>
          <p:cNvPr id="573" name="!!_HL_02">
            <a:extLst>
              <a:ext uri="{FF2B5EF4-FFF2-40B4-BE49-F238E27FC236}">
                <a16:creationId xmlns:a16="http://schemas.microsoft.com/office/drawing/2014/main" id="{CF2E88C2-9DE9-3EFE-DDEA-FC2AAE11A372}"/>
              </a:ext>
            </a:extLst>
          </p:cNvPr>
          <p:cNvSpPr/>
          <p:nvPr/>
        </p:nvSpPr>
        <p:spPr>
          <a:xfrm>
            <a:off x="-15179106" y="2962973"/>
            <a:ext cx="596121" cy="193401"/>
          </a:xfrm>
          <a:prstGeom prst="roundRect">
            <a:avLst>
              <a:gd name="adj" fmla="val 4283"/>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6">
                  <a:lumMod val="20000"/>
                  <a:lumOff val="80000"/>
                </a:schemeClr>
              </a:solidFill>
            </a:endParaRPr>
          </a:p>
        </p:txBody>
      </p:sp>
      <p:cxnSp>
        <p:nvCxnSpPr>
          <p:cNvPr id="574" name="!!_HL_Line_01">
            <a:extLst>
              <a:ext uri="{FF2B5EF4-FFF2-40B4-BE49-F238E27FC236}">
                <a16:creationId xmlns:a16="http://schemas.microsoft.com/office/drawing/2014/main" id="{5F10E2DA-FB67-29F8-FA9A-F4BF3DE6EEA1}"/>
              </a:ext>
            </a:extLst>
          </p:cNvPr>
          <p:cNvCxnSpPr>
            <a:cxnSpLocks/>
          </p:cNvCxnSpPr>
          <p:nvPr/>
        </p:nvCxnSpPr>
        <p:spPr>
          <a:xfrm flipV="1">
            <a:off x="-14416814" y="2596059"/>
            <a:ext cx="319150" cy="164203"/>
          </a:xfrm>
          <a:prstGeom prst="line">
            <a:avLst/>
          </a:prstGeom>
          <a:noFill/>
          <a:ln w="12700">
            <a:noFill/>
            <a:tailEnd type="none"/>
          </a:ln>
        </p:spPr>
        <p:style>
          <a:lnRef idx="1">
            <a:schemeClr val="accent1"/>
          </a:lnRef>
          <a:fillRef idx="0">
            <a:schemeClr val="accent1"/>
          </a:fillRef>
          <a:effectRef idx="0">
            <a:schemeClr val="accent1"/>
          </a:effectRef>
          <a:fontRef idx="minor">
            <a:schemeClr val="tx1"/>
          </a:fontRef>
        </p:style>
      </p:cxnSp>
      <p:cxnSp>
        <p:nvCxnSpPr>
          <p:cNvPr id="575" name="!!_HL_Line_02">
            <a:extLst>
              <a:ext uri="{FF2B5EF4-FFF2-40B4-BE49-F238E27FC236}">
                <a16:creationId xmlns:a16="http://schemas.microsoft.com/office/drawing/2014/main" id="{515F1E29-713A-A76C-15B9-4AB21C6686B9}"/>
              </a:ext>
            </a:extLst>
          </p:cNvPr>
          <p:cNvCxnSpPr>
            <a:cxnSpLocks/>
          </p:cNvCxnSpPr>
          <p:nvPr/>
        </p:nvCxnSpPr>
        <p:spPr>
          <a:xfrm>
            <a:off x="-14423373" y="3181869"/>
            <a:ext cx="330701" cy="115604"/>
          </a:xfrm>
          <a:prstGeom prst="line">
            <a:avLst/>
          </a:prstGeom>
          <a:noFill/>
          <a:ln w="12700">
            <a:noFill/>
            <a:tailEnd type="none"/>
          </a:ln>
        </p:spPr>
        <p:style>
          <a:lnRef idx="1">
            <a:schemeClr val="accent1"/>
          </a:lnRef>
          <a:fillRef idx="0">
            <a:schemeClr val="accent1"/>
          </a:fillRef>
          <a:effectRef idx="0">
            <a:schemeClr val="accent1"/>
          </a:effectRef>
          <a:fontRef idx="minor">
            <a:schemeClr val="tx1"/>
          </a:fontRef>
        </p:style>
      </p:cxnSp>
      <p:cxnSp>
        <p:nvCxnSpPr>
          <p:cNvPr id="576" name="!!_HL_Line_03">
            <a:extLst>
              <a:ext uri="{FF2B5EF4-FFF2-40B4-BE49-F238E27FC236}">
                <a16:creationId xmlns:a16="http://schemas.microsoft.com/office/drawing/2014/main" id="{46510CBA-B21A-864C-C23D-0D780808347A}"/>
              </a:ext>
            </a:extLst>
          </p:cNvPr>
          <p:cNvCxnSpPr>
            <a:cxnSpLocks/>
          </p:cNvCxnSpPr>
          <p:nvPr/>
        </p:nvCxnSpPr>
        <p:spPr>
          <a:xfrm>
            <a:off x="-15875636" y="3027925"/>
            <a:ext cx="703481" cy="128448"/>
          </a:xfrm>
          <a:prstGeom prst="line">
            <a:avLst/>
          </a:prstGeom>
          <a:noFill/>
          <a:ln w="12700">
            <a:noFill/>
            <a:tailEnd type="none"/>
          </a:ln>
        </p:spPr>
        <p:style>
          <a:lnRef idx="1">
            <a:schemeClr val="accent1"/>
          </a:lnRef>
          <a:fillRef idx="0">
            <a:schemeClr val="accent1"/>
          </a:fillRef>
          <a:effectRef idx="0">
            <a:schemeClr val="accent1"/>
          </a:effectRef>
          <a:fontRef idx="minor">
            <a:schemeClr val="tx1"/>
          </a:fontRef>
        </p:style>
      </p:cxnSp>
      <p:cxnSp>
        <p:nvCxnSpPr>
          <p:cNvPr id="577" name="!!_HL_Line_04">
            <a:extLst>
              <a:ext uri="{FF2B5EF4-FFF2-40B4-BE49-F238E27FC236}">
                <a16:creationId xmlns:a16="http://schemas.microsoft.com/office/drawing/2014/main" id="{9DEDFF3E-ED59-D138-60A2-3BA6C071C04D}"/>
              </a:ext>
            </a:extLst>
          </p:cNvPr>
          <p:cNvCxnSpPr>
            <a:cxnSpLocks/>
          </p:cNvCxnSpPr>
          <p:nvPr/>
        </p:nvCxnSpPr>
        <p:spPr>
          <a:xfrm>
            <a:off x="-14990688" y="2732410"/>
            <a:ext cx="402884" cy="230563"/>
          </a:xfrm>
          <a:prstGeom prst="line">
            <a:avLst/>
          </a:prstGeom>
          <a:noFill/>
          <a:ln w="12700">
            <a:noFill/>
            <a:tailEnd type="none"/>
          </a:ln>
        </p:spPr>
        <p:style>
          <a:lnRef idx="1">
            <a:schemeClr val="accent1"/>
          </a:lnRef>
          <a:fillRef idx="0">
            <a:schemeClr val="accent1"/>
          </a:fillRef>
          <a:effectRef idx="0">
            <a:schemeClr val="accent1"/>
          </a:effectRef>
          <a:fontRef idx="minor">
            <a:schemeClr val="tx1"/>
          </a:fontRef>
        </p:style>
      </p:cxnSp>
      <p:pic>
        <p:nvPicPr>
          <p:cNvPr id="578" name="!!_Syn_Data_Img__01Pop">
            <a:extLst>
              <a:ext uri="{FF2B5EF4-FFF2-40B4-BE49-F238E27FC236}">
                <a16:creationId xmlns:a16="http://schemas.microsoft.com/office/drawing/2014/main" id="{2DBA337D-B32C-C2F6-744D-635B7A10600B}"/>
              </a:ext>
            </a:extLst>
          </p:cNvPr>
          <p:cNvPicPr>
            <a:picLocks noChangeAspect="1" noChangeArrowheads="1"/>
          </p:cNvPicPr>
          <p:nvPr/>
        </p:nvPicPr>
        <p:blipFill rotWithShape="1">
          <a:blip r:embed="rId10">
            <a:alphaModFix amt="0"/>
            <a:extLst>
              <a:ext uri="{28A0092B-C50C-407E-A947-70E740481C1C}">
                <a14:useLocalDpi xmlns:a14="http://schemas.microsoft.com/office/drawing/2010/main" val="0"/>
              </a:ext>
            </a:extLst>
          </a:blip>
          <a:srcRect l="24292" t="55793" r="55727" b="1491"/>
          <a:stretch/>
        </p:blipFill>
        <p:spPr bwMode="auto">
          <a:xfrm>
            <a:off x="-14427059" y="2760930"/>
            <a:ext cx="316268" cy="422423"/>
          </a:xfrm>
          <a:prstGeom prst="roundRect">
            <a:avLst>
              <a:gd name="adj" fmla="val 4903"/>
            </a:avLst>
          </a:prstGeom>
          <a:noFill/>
          <a:ln w="12700">
            <a:noFill/>
            <a:miter lim="800000"/>
            <a:headEnd/>
            <a:tailEnd/>
          </a:ln>
          <a:effectLst>
            <a:outerShdw dist="101600" dir="2700000" algn="tl" rotWithShape="0">
              <a:schemeClr val="accent6">
                <a:lumMod val="60000"/>
                <a:lumOff val="40000"/>
                <a:alpha val="50000"/>
              </a:schemeClr>
            </a:outerShdw>
          </a:effectLst>
          <a:extLst>
            <a:ext uri="{909E8E84-426E-40DD-AFC4-6F175D3DCCD1}">
              <a14:hiddenFill xmlns:a14="http://schemas.microsoft.com/office/drawing/2010/main">
                <a:solidFill>
                  <a:srgbClr val="FFFFFF"/>
                </a:solidFill>
              </a14:hiddenFill>
            </a:ext>
          </a:extLst>
        </p:spPr>
      </p:pic>
      <p:pic>
        <p:nvPicPr>
          <p:cNvPr id="579" name="!!_Syn_Data_Img_02_Pop">
            <a:extLst>
              <a:ext uri="{FF2B5EF4-FFF2-40B4-BE49-F238E27FC236}">
                <a16:creationId xmlns:a16="http://schemas.microsoft.com/office/drawing/2014/main" id="{81F3AA65-6765-E1D2-9606-5824DC03490D}"/>
              </a:ext>
            </a:extLst>
          </p:cNvPr>
          <p:cNvPicPr>
            <a:picLocks noChangeAspect="1" noChangeArrowheads="1"/>
          </p:cNvPicPr>
          <p:nvPr/>
        </p:nvPicPr>
        <p:blipFill rotWithShape="1">
          <a:blip r:embed="rId11">
            <a:alphaModFix amt="0"/>
            <a:extLst>
              <a:ext uri="{28A0092B-C50C-407E-A947-70E740481C1C}">
                <a14:useLocalDpi xmlns:a14="http://schemas.microsoft.com/office/drawing/2010/main" val="0"/>
              </a:ext>
            </a:extLst>
          </a:blip>
          <a:srcRect l="50569" t="15587" r="5562" b="61831"/>
          <a:stretch/>
        </p:blipFill>
        <p:spPr bwMode="auto">
          <a:xfrm>
            <a:off x="-15176191" y="2962973"/>
            <a:ext cx="591846" cy="193032"/>
          </a:xfrm>
          <a:prstGeom prst="roundRect">
            <a:avLst>
              <a:gd name="adj" fmla="val 5934"/>
            </a:avLst>
          </a:prstGeom>
          <a:noFill/>
          <a:ln w="12700">
            <a:noFill/>
            <a:miter lim="800000"/>
            <a:headEnd/>
            <a:tailEnd/>
          </a:ln>
          <a:effectLst>
            <a:outerShdw dist="101600" dir="2700000" algn="tl" rotWithShape="0">
              <a:schemeClr val="accent6">
                <a:lumMod val="60000"/>
                <a:lumOff val="40000"/>
                <a:alpha val="50000"/>
              </a:schemeClr>
            </a:outerShdw>
          </a:effectLst>
          <a:extLst>
            <a:ext uri="{909E8E84-426E-40DD-AFC4-6F175D3DCCD1}">
              <a14:hiddenFill xmlns:a14="http://schemas.microsoft.com/office/drawing/2010/main">
                <a:solidFill>
                  <a:srgbClr val="FFFFFF"/>
                </a:solidFill>
              </a14:hiddenFill>
            </a:ext>
          </a:extLst>
        </p:spPr>
      </p:pic>
      <p:sp>
        <p:nvSpPr>
          <p:cNvPr id="2" name="!!_SASGen_Title_04">
            <a:extLst>
              <a:ext uri="{FF2B5EF4-FFF2-40B4-BE49-F238E27FC236}">
                <a16:creationId xmlns:a16="http://schemas.microsoft.com/office/drawing/2014/main" id="{BA8AC45F-3C5A-A9C2-4A6B-4F5772B892A1}"/>
              </a:ext>
            </a:extLst>
          </p:cNvPr>
          <p:cNvSpPr txBox="1">
            <a:spLocks/>
          </p:cNvSpPr>
          <p:nvPr/>
        </p:nvSpPr>
        <p:spPr>
          <a:xfrm>
            <a:off x="-24848457" y="849971"/>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solidFill>
                  <a:schemeClr val="bg1"/>
                </a:solidFill>
              </a:rPr>
              <a:t>Synthetic Data Generation</a:t>
            </a:r>
          </a:p>
        </p:txBody>
      </p:sp>
      <p:sp>
        <p:nvSpPr>
          <p:cNvPr id="4" name="!!_R_04">
            <a:extLst>
              <a:ext uri="{FF2B5EF4-FFF2-40B4-BE49-F238E27FC236}">
                <a16:creationId xmlns:a16="http://schemas.microsoft.com/office/drawing/2014/main" id="{CC04252E-9B61-9C11-5319-F2DBA4C704AD}"/>
              </a:ext>
            </a:extLst>
          </p:cNvPr>
          <p:cNvSpPr/>
          <p:nvPr/>
        </p:nvSpPr>
        <p:spPr>
          <a:xfrm>
            <a:off x="-17809226" y="1832288"/>
            <a:ext cx="4608245" cy="2376855"/>
          </a:xfrm>
          <a:prstGeom prst="roundRect">
            <a:avLst>
              <a:gd name="adj" fmla="val 12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7" name="!!_SLD_Copy">
            <a:extLst>
              <a:ext uri="{FF2B5EF4-FFF2-40B4-BE49-F238E27FC236}">
                <a16:creationId xmlns:a16="http://schemas.microsoft.com/office/drawing/2014/main" id="{DF531F37-14B2-55E1-612F-8A5468DA2E86}"/>
              </a:ext>
            </a:extLst>
          </p:cNvPr>
          <p:cNvSpPr/>
          <p:nvPr/>
        </p:nvSpPr>
        <p:spPr>
          <a:xfrm>
            <a:off x="-16968106" y="2745728"/>
            <a:ext cx="2965036" cy="80021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GB" sz="2200">
                <a:solidFill>
                  <a:schemeClr val="accent1"/>
                </a:solidFill>
                <a:latin typeface="+mj-lt"/>
              </a:rPr>
              <a:t>Mitigate Data </a:t>
            </a:r>
            <a:br>
              <a:rPr lang="en-GB" sz="2200">
                <a:solidFill>
                  <a:schemeClr val="accent1"/>
                </a:solidFill>
                <a:latin typeface="+mj-lt"/>
              </a:rPr>
            </a:br>
            <a:r>
              <a:rPr lang="en-GB" sz="2200">
                <a:solidFill>
                  <a:schemeClr val="accent1"/>
                </a:solidFill>
                <a:latin typeface="+mj-lt"/>
              </a:rPr>
              <a:t>Quality and Scarcity</a:t>
            </a:r>
          </a:p>
          <a:p>
            <a:pPr algn="ctr"/>
            <a:endParaRPr lang="en-US" sz="800">
              <a:solidFill>
                <a:schemeClr val="accent1"/>
              </a:solidFill>
            </a:endParaRPr>
          </a:p>
        </p:txBody>
      </p:sp>
      <p:cxnSp>
        <p:nvCxnSpPr>
          <p:cNvPr id="8" name="!!_Box_Div_04">
            <a:extLst>
              <a:ext uri="{FF2B5EF4-FFF2-40B4-BE49-F238E27FC236}">
                <a16:creationId xmlns:a16="http://schemas.microsoft.com/office/drawing/2014/main" id="{312D28FE-C07B-E095-AE89-424B71F7B231}"/>
              </a:ext>
            </a:extLst>
          </p:cNvPr>
          <p:cNvCxnSpPr/>
          <p:nvPr/>
        </p:nvCxnSpPr>
        <p:spPr>
          <a:xfrm>
            <a:off x="-17120507" y="2526050"/>
            <a:ext cx="3251199"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9" name="!!_Dot_04A">
            <a:extLst>
              <a:ext uri="{FF2B5EF4-FFF2-40B4-BE49-F238E27FC236}">
                <a16:creationId xmlns:a16="http://schemas.microsoft.com/office/drawing/2014/main" id="{FAFA46ED-D1E3-CC0F-61A3-5E608ED3468A}"/>
              </a:ext>
            </a:extLst>
          </p:cNvPr>
          <p:cNvSpPr/>
          <p:nvPr/>
        </p:nvSpPr>
        <p:spPr>
          <a:xfrm>
            <a:off x="-15971522" y="3730519"/>
            <a:ext cx="197960" cy="1979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_Dot_04B">
            <a:extLst>
              <a:ext uri="{FF2B5EF4-FFF2-40B4-BE49-F238E27FC236}">
                <a16:creationId xmlns:a16="http://schemas.microsoft.com/office/drawing/2014/main" id="{37937A07-5DB8-7C53-643F-48BE85041ED9}"/>
              </a:ext>
            </a:extLst>
          </p:cNvPr>
          <p:cNvSpPr/>
          <p:nvPr/>
        </p:nvSpPr>
        <p:spPr>
          <a:xfrm>
            <a:off x="-15604084" y="3730519"/>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_Dot_04C">
            <a:extLst>
              <a:ext uri="{FF2B5EF4-FFF2-40B4-BE49-F238E27FC236}">
                <a16:creationId xmlns:a16="http://schemas.microsoft.com/office/drawing/2014/main" id="{721C0A77-1E8B-329D-F5B5-B4B422103A02}"/>
              </a:ext>
            </a:extLst>
          </p:cNvPr>
          <p:cNvSpPr/>
          <p:nvPr/>
        </p:nvSpPr>
        <p:spPr>
          <a:xfrm>
            <a:off x="-15236646" y="3730519"/>
            <a:ext cx="197960" cy="197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_R_04_Text">
            <a:extLst>
              <a:ext uri="{FF2B5EF4-FFF2-40B4-BE49-F238E27FC236}">
                <a16:creationId xmlns:a16="http://schemas.microsoft.com/office/drawing/2014/main" id="{D5DC7BC3-45FC-5502-7552-4E39BDD90BD6}"/>
              </a:ext>
            </a:extLst>
          </p:cNvPr>
          <p:cNvSpPr txBox="1"/>
          <p:nvPr/>
        </p:nvSpPr>
        <p:spPr>
          <a:xfrm>
            <a:off x="-17589098" y="2413628"/>
            <a:ext cx="4170363" cy="978729"/>
          </a:xfrm>
          <a:prstGeom prst="rect">
            <a:avLst/>
          </a:prstGeom>
          <a:noFill/>
        </p:spPr>
        <p:txBody>
          <a:bodyPr wrap="square">
            <a:spAutoFit/>
          </a:bodyPr>
          <a:lstStyle/>
          <a:p>
            <a:pPr algn="ctr" defTabSz="914445">
              <a:lnSpc>
                <a:spcPct val="90000"/>
              </a:lnSpc>
              <a:spcAft>
                <a:spcPts val="1200"/>
              </a:spcAft>
              <a:defRPr/>
            </a:pPr>
            <a:r>
              <a:rPr lang="en-GB" sz="3200" b="1">
                <a:solidFill>
                  <a:schemeClr val="bg1"/>
                </a:solidFill>
                <a:cs typeface="Calibri"/>
              </a:rPr>
              <a:t>Mitigate Data </a:t>
            </a:r>
            <a:br>
              <a:rPr lang="en-GB" sz="3200" b="1">
                <a:solidFill>
                  <a:schemeClr val="bg1"/>
                </a:solidFill>
                <a:cs typeface="Calibri"/>
              </a:rPr>
            </a:br>
            <a:r>
              <a:rPr lang="en-GB" sz="3200" b="1">
                <a:solidFill>
                  <a:schemeClr val="bg1"/>
                </a:solidFill>
                <a:cs typeface="Calibri"/>
              </a:rPr>
              <a:t>Quality and Scarcity</a:t>
            </a:r>
          </a:p>
        </p:txBody>
      </p:sp>
      <p:grpSp>
        <p:nvGrpSpPr>
          <p:cNvPr id="523" name="!!_Opp_08">
            <a:extLst>
              <a:ext uri="{FF2B5EF4-FFF2-40B4-BE49-F238E27FC236}">
                <a16:creationId xmlns:a16="http://schemas.microsoft.com/office/drawing/2014/main" id="{F21B41AF-13D7-06DB-5B2F-F0D5E39C3570}"/>
              </a:ext>
            </a:extLst>
          </p:cNvPr>
          <p:cNvGrpSpPr/>
          <p:nvPr/>
        </p:nvGrpSpPr>
        <p:grpSpPr>
          <a:xfrm>
            <a:off x="11861989" y="7045171"/>
            <a:ext cx="4859147" cy="1619443"/>
            <a:chOff x="11861989" y="7045171"/>
            <a:chExt cx="4859147" cy="1619443"/>
          </a:xfrm>
          <a:effectLst>
            <a:outerShdw dist="76200" dir="2700000" algn="tl" rotWithShape="0">
              <a:schemeClr val="accent6">
                <a:lumMod val="20000"/>
                <a:lumOff val="80000"/>
              </a:schemeClr>
            </a:outerShdw>
          </a:effectLst>
        </p:grpSpPr>
        <p:sp>
          <p:nvSpPr>
            <p:cNvPr id="650" name="Rectangle: Rounded Corners 649">
              <a:extLst>
                <a:ext uri="{FF2B5EF4-FFF2-40B4-BE49-F238E27FC236}">
                  <a16:creationId xmlns:a16="http://schemas.microsoft.com/office/drawing/2014/main" id="{C316A9EE-44D3-CD31-BC95-16AB9E88E93A}"/>
                </a:ext>
              </a:extLst>
            </p:cNvPr>
            <p:cNvSpPr>
              <a:spLocks/>
            </p:cNvSpPr>
            <p:nvPr/>
          </p:nvSpPr>
          <p:spPr>
            <a:xfrm>
              <a:off x="11861989"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Health Care and </a:t>
              </a:r>
            </a:p>
            <a:p>
              <a:r>
                <a:rPr lang="en-US" sz="2400">
                  <a:solidFill>
                    <a:schemeClr val="bg1"/>
                  </a:solidFill>
                </a:rPr>
                <a:t>Life Sciences</a:t>
              </a:r>
            </a:p>
          </p:txBody>
        </p:sp>
        <p:grpSp>
          <p:nvGrpSpPr>
            <p:cNvPr id="651" name="Group 650">
              <a:extLst>
                <a:ext uri="{FF2B5EF4-FFF2-40B4-BE49-F238E27FC236}">
                  <a16:creationId xmlns:a16="http://schemas.microsoft.com/office/drawing/2014/main" id="{BCC4F8C9-A2D4-D2DA-BFF5-811F7D1FC1CB}"/>
                </a:ext>
              </a:extLst>
            </p:cNvPr>
            <p:cNvGrpSpPr/>
            <p:nvPr/>
          </p:nvGrpSpPr>
          <p:grpSpPr>
            <a:xfrm rot="5400000">
              <a:off x="11863300" y="7799612"/>
              <a:ext cx="520938" cy="110550"/>
              <a:chOff x="-2112431" y="5683144"/>
              <a:chExt cx="932836" cy="197960"/>
            </a:xfrm>
            <a:solidFill>
              <a:schemeClr val="accent2"/>
            </a:solidFill>
          </p:grpSpPr>
          <p:sp>
            <p:nvSpPr>
              <p:cNvPr id="652" name="!!_Dot_03A">
                <a:extLst>
                  <a:ext uri="{FF2B5EF4-FFF2-40B4-BE49-F238E27FC236}">
                    <a16:creationId xmlns:a16="http://schemas.microsoft.com/office/drawing/2014/main" id="{E883A395-D779-49A8-779B-6CF9747EB2F5}"/>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3" name="!!_Dot_03B">
                <a:extLst>
                  <a:ext uri="{FF2B5EF4-FFF2-40B4-BE49-F238E27FC236}">
                    <a16:creationId xmlns:a16="http://schemas.microsoft.com/office/drawing/2014/main" id="{CC23832C-3677-7BB4-46C2-B25EA35A886A}"/>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4" name="!!_Dot_03C">
                <a:extLst>
                  <a:ext uri="{FF2B5EF4-FFF2-40B4-BE49-F238E27FC236}">
                    <a16:creationId xmlns:a16="http://schemas.microsoft.com/office/drawing/2014/main" id="{6DDAE5A5-897C-EADA-9E22-E206AF32D85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6" name="Freeform: Shape 685">
              <a:extLst>
                <a:ext uri="{FF2B5EF4-FFF2-40B4-BE49-F238E27FC236}">
                  <a16:creationId xmlns:a16="http://schemas.microsoft.com/office/drawing/2014/main" id="{3E199FFC-E475-9964-B07B-AB060FFE9C75}"/>
                </a:ext>
              </a:extLst>
            </p:cNvPr>
            <p:cNvSpPr>
              <a:spLocks/>
            </p:cNvSpPr>
            <p:nvPr/>
          </p:nvSpPr>
          <p:spPr>
            <a:xfrm>
              <a:off x="15128194" y="7048519"/>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8" name="Graphic 697">
              <a:extLst>
                <a:ext uri="{FF2B5EF4-FFF2-40B4-BE49-F238E27FC236}">
                  <a16:creationId xmlns:a16="http://schemas.microsoft.com/office/drawing/2014/main" id="{78BC03D7-DFC5-6742-77FA-2650D0EBF9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8" r="28"/>
            <a:stretch/>
          </p:blipFill>
          <p:spPr>
            <a:xfrm>
              <a:off x="15129583" y="7045171"/>
              <a:ext cx="1591553" cy="1619443"/>
            </a:xfrm>
            <a:prstGeom prst="rect">
              <a:avLst/>
            </a:prstGeom>
          </p:spPr>
        </p:pic>
      </p:grpSp>
      <p:grpSp>
        <p:nvGrpSpPr>
          <p:cNvPr id="530" name="!!_Opp_07">
            <a:extLst>
              <a:ext uri="{FF2B5EF4-FFF2-40B4-BE49-F238E27FC236}">
                <a16:creationId xmlns:a16="http://schemas.microsoft.com/office/drawing/2014/main" id="{5159D77C-4BA8-1523-B2D1-3593D876ED52}"/>
              </a:ext>
            </a:extLst>
          </p:cNvPr>
          <p:cNvGrpSpPr/>
          <p:nvPr/>
        </p:nvGrpSpPr>
        <p:grpSpPr>
          <a:xfrm>
            <a:off x="11861989" y="5165320"/>
            <a:ext cx="4859147" cy="1612746"/>
            <a:chOff x="11861989" y="5165320"/>
            <a:chExt cx="4859147" cy="1612746"/>
          </a:xfrm>
          <a:effectLst>
            <a:outerShdw dist="76200" dir="2700000" algn="tl" rotWithShape="0">
              <a:schemeClr val="accent6">
                <a:lumMod val="20000"/>
                <a:lumOff val="80000"/>
              </a:schemeClr>
            </a:outerShdw>
          </a:effectLst>
        </p:grpSpPr>
        <p:sp>
          <p:nvSpPr>
            <p:cNvPr id="629" name="Rectangle: Rounded Corners 628">
              <a:extLst>
                <a:ext uri="{FF2B5EF4-FFF2-40B4-BE49-F238E27FC236}">
                  <a16:creationId xmlns:a16="http://schemas.microsoft.com/office/drawing/2014/main" id="{4E000EF2-BE8C-900A-032A-87EC2F2E9D9A}"/>
                </a:ext>
              </a:extLst>
            </p:cNvPr>
            <p:cNvSpPr>
              <a:spLocks/>
            </p:cNvSpPr>
            <p:nvPr/>
          </p:nvSpPr>
          <p:spPr>
            <a:xfrm>
              <a:off x="11861989"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Law Enforcement</a:t>
              </a:r>
            </a:p>
          </p:txBody>
        </p:sp>
        <p:grpSp>
          <p:nvGrpSpPr>
            <p:cNvPr id="630" name="Group 629">
              <a:extLst>
                <a:ext uri="{FF2B5EF4-FFF2-40B4-BE49-F238E27FC236}">
                  <a16:creationId xmlns:a16="http://schemas.microsoft.com/office/drawing/2014/main" id="{26FC297C-E69D-BDBE-28D2-90EBE46FD06C}"/>
                </a:ext>
              </a:extLst>
            </p:cNvPr>
            <p:cNvGrpSpPr/>
            <p:nvPr/>
          </p:nvGrpSpPr>
          <p:grpSpPr>
            <a:xfrm rot="5400000">
              <a:off x="11863300" y="5916413"/>
              <a:ext cx="520938" cy="110550"/>
              <a:chOff x="-2112431" y="5683144"/>
              <a:chExt cx="932836" cy="197960"/>
            </a:xfrm>
            <a:solidFill>
              <a:schemeClr val="accent2"/>
            </a:solidFill>
          </p:grpSpPr>
          <p:sp>
            <p:nvSpPr>
              <p:cNvPr id="631" name="!!_Dot_03A">
                <a:extLst>
                  <a:ext uri="{FF2B5EF4-FFF2-40B4-BE49-F238E27FC236}">
                    <a16:creationId xmlns:a16="http://schemas.microsoft.com/office/drawing/2014/main" id="{13156FEE-CA47-2990-A670-7593C17FC41E}"/>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2" name="!!_Dot_03B">
                <a:extLst>
                  <a:ext uri="{FF2B5EF4-FFF2-40B4-BE49-F238E27FC236}">
                    <a16:creationId xmlns:a16="http://schemas.microsoft.com/office/drawing/2014/main" id="{BF79342B-2974-170B-984D-8048230233E8}"/>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3" name="!!_Dot_03C">
                <a:extLst>
                  <a:ext uri="{FF2B5EF4-FFF2-40B4-BE49-F238E27FC236}">
                    <a16:creationId xmlns:a16="http://schemas.microsoft.com/office/drawing/2014/main" id="{E682C9DC-0BCC-8A3F-1ECA-7C119EBC920F}"/>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4" name="Freeform: Shape 683">
              <a:extLst>
                <a:ext uri="{FF2B5EF4-FFF2-40B4-BE49-F238E27FC236}">
                  <a16:creationId xmlns:a16="http://schemas.microsoft.com/office/drawing/2014/main" id="{7BD85438-D039-DC13-934E-3924352F4C1F}"/>
                </a:ext>
              </a:extLst>
            </p:cNvPr>
            <p:cNvSpPr>
              <a:spLocks/>
            </p:cNvSpPr>
            <p:nvPr/>
          </p:nvSpPr>
          <p:spPr>
            <a:xfrm>
              <a:off x="15128194" y="5165320"/>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6" name="Graphic 695">
              <a:extLst>
                <a:ext uri="{FF2B5EF4-FFF2-40B4-BE49-F238E27FC236}">
                  <a16:creationId xmlns:a16="http://schemas.microsoft.com/office/drawing/2014/main" id="{0E4622DA-F89F-8222-18AB-3B15FA21BC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128684" y="5165345"/>
              <a:ext cx="1592452" cy="1612696"/>
            </a:xfrm>
            <a:prstGeom prst="rect">
              <a:avLst/>
            </a:prstGeom>
          </p:spPr>
        </p:pic>
      </p:grpSp>
      <p:grpSp>
        <p:nvGrpSpPr>
          <p:cNvPr id="529" name="!!_Opp_06">
            <a:extLst>
              <a:ext uri="{FF2B5EF4-FFF2-40B4-BE49-F238E27FC236}">
                <a16:creationId xmlns:a16="http://schemas.microsoft.com/office/drawing/2014/main" id="{90C66442-8AB1-116C-75CD-9BB531AB6483}"/>
              </a:ext>
            </a:extLst>
          </p:cNvPr>
          <p:cNvGrpSpPr/>
          <p:nvPr/>
        </p:nvGrpSpPr>
        <p:grpSpPr>
          <a:xfrm>
            <a:off x="11861989" y="3308338"/>
            <a:ext cx="4859147" cy="1612746"/>
            <a:chOff x="11861989" y="3308338"/>
            <a:chExt cx="4859147" cy="1612746"/>
          </a:xfrm>
          <a:effectLst>
            <a:outerShdw dist="76200" dir="2700000" algn="tl" rotWithShape="0">
              <a:schemeClr val="accent6">
                <a:lumMod val="20000"/>
                <a:lumOff val="80000"/>
              </a:schemeClr>
            </a:outerShdw>
          </a:effectLst>
        </p:grpSpPr>
        <p:sp>
          <p:nvSpPr>
            <p:cNvPr id="619" name="Rectangle: Rounded Corners 618">
              <a:extLst>
                <a:ext uri="{FF2B5EF4-FFF2-40B4-BE49-F238E27FC236}">
                  <a16:creationId xmlns:a16="http://schemas.microsoft.com/office/drawing/2014/main" id="{D8643E8D-DDBE-8BC0-9F16-413A8D4E6A6C}"/>
                </a:ext>
              </a:extLst>
            </p:cNvPr>
            <p:cNvSpPr>
              <a:spLocks/>
            </p:cNvSpPr>
            <p:nvPr/>
          </p:nvSpPr>
          <p:spPr>
            <a:xfrm>
              <a:off x="11861989"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Digital Twins</a:t>
              </a:r>
            </a:p>
          </p:txBody>
        </p:sp>
        <p:grpSp>
          <p:nvGrpSpPr>
            <p:cNvPr id="620" name="Group 619">
              <a:extLst>
                <a:ext uri="{FF2B5EF4-FFF2-40B4-BE49-F238E27FC236}">
                  <a16:creationId xmlns:a16="http://schemas.microsoft.com/office/drawing/2014/main" id="{CD8EB876-4EF4-3CA9-8F03-C28801A5D4F9}"/>
                </a:ext>
              </a:extLst>
            </p:cNvPr>
            <p:cNvGrpSpPr/>
            <p:nvPr/>
          </p:nvGrpSpPr>
          <p:grpSpPr>
            <a:xfrm rot="5400000">
              <a:off x="11863300" y="4059431"/>
              <a:ext cx="520938" cy="110550"/>
              <a:chOff x="-2112431" y="5683144"/>
              <a:chExt cx="932836" cy="197960"/>
            </a:xfrm>
            <a:solidFill>
              <a:schemeClr val="accent2"/>
            </a:solidFill>
          </p:grpSpPr>
          <p:sp>
            <p:nvSpPr>
              <p:cNvPr id="621" name="!!_Dot_03A">
                <a:extLst>
                  <a:ext uri="{FF2B5EF4-FFF2-40B4-BE49-F238E27FC236}">
                    <a16:creationId xmlns:a16="http://schemas.microsoft.com/office/drawing/2014/main" id="{A6A9740C-4CB7-BE80-3303-E6BFA5BCD867}"/>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2" name="!!_Dot_03B">
                <a:extLst>
                  <a:ext uri="{FF2B5EF4-FFF2-40B4-BE49-F238E27FC236}">
                    <a16:creationId xmlns:a16="http://schemas.microsoft.com/office/drawing/2014/main" id="{BE04471F-69E3-AA57-DB25-31D189382FFB}"/>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3" name="!!_Dot_03C">
                <a:extLst>
                  <a:ext uri="{FF2B5EF4-FFF2-40B4-BE49-F238E27FC236}">
                    <a16:creationId xmlns:a16="http://schemas.microsoft.com/office/drawing/2014/main" id="{504753C4-FF9B-AD80-4C66-2B5AF00BFC4E}"/>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6" name="Graphic 15">
              <a:extLst>
                <a:ext uri="{FF2B5EF4-FFF2-40B4-BE49-F238E27FC236}">
                  <a16:creationId xmlns:a16="http://schemas.microsoft.com/office/drawing/2014/main" id="{A3FA3E4E-BA54-0FE7-F65C-BCF23C7AD75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8" r="28"/>
            <a:stretch/>
          </p:blipFill>
          <p:spPr>
            <a:xfrm>
              <a:off x="15134304" y="3310755"/>
              <a:ext cx="1586832" cy="1607912"/>
            </a:xfrm>
            <a:prstGeom prst="rect">
              <a:avLst/>
            </a:prstGeom>
          </p:spPr>
        </p:pic>
      </p:grpSp>
      <p:grpSp>
        <p:nvGrpSpPr>
          <p:cNvPr id="528" name="!!_Opp_05">
            <a:extLst>
              <a:ext uri="{FF2B5EF4-FFF2-40B4-BE49-F238E27FC236}">
                <a16:creationId xmlns:a16="http://schemas.microsoft.com/office/drawing/2014/main" id="{0CAE2D9C-6C02-B55C-9C3C-5EE49CBA7C19}"/>
              </a:ext>
            </a:extLst>
          </p:cNvPr>
          <p:cNvGrpSpPr/>
          <p:nvPr/>
        </p:nvGrpSpPr>
        <p:grpSpPr>
          <a:xfrm>
            <a:off x="11861989" y="1426898"/>
            <a:ext cx="4859147" cy="1613364"/>
            <a:chOff x="11861989" y="1426898"/>
            <a:chExt cx="4859147" cy="1613364"/>
          </a:xfrm>
          <a:solidFill>
            <a:srgbClr val="26A37E"/>
          </a:solidFill>
          <a:effectLst>
            <a:outerShdw dist="76200" dir="2700000" algn="tl" rotWithShape="0">
              <a:schemeClr val="accent6">
                <a:lumMod val="20000"/>
                <a:lumOff val="80000"/>
              </a:schemeClr>
            </a:outerShdw>
          </a:effectLst>
        </p:grpSpPr>
        <p:grpSp>
          <p:nvGrpSpPr>
            <p:cNvPr id="556" name="Group 555">
              <a:extLst>
                <a:ext uri="{FF2B5EF4-FFF2-40B4-BE49-F238E27FC236}">
                  <a16:creationId xmlns:a16="http://schemas.microsoft.com/office/drawing/2014/main" id="{0901EB15-85CF-8E1E-00B6-FC59990D23C0}"/>
                </a:ext>
              </a:extLst>
            </p:cNvPr>
            <p:cNvGrpSpPr/>
            <p:nvPr/>
          </p:nvGrpSpPr>
          <p:grpSpPr>
            <a:xfrm rot="5400000">
              <a:off x="11863300" y="2178300"/>
              <a:ext cx="520938" cy="110550"/>
              <a:chOff x="-2112431" y="5683144"/>
              <a:chExt cx="932836" cy="197960"/>
            </a:xfrm>
            <a:grpFill/>
          </p:grpSpPr>
          <p:sp>
            <p:nvSpPr>
              <p:cNvPr id="558" name="!!_Dot_03A">
                <a:extLst>
                  <a:ext uri="{FF2B5EF4-FFF2-40B4-BE49-F238E27FC236}">
                    <a16:creationId xmlns:a16="http://schemas.microsoft.com/office/drawing/2014/main" id="{D34F23E1-1ECA-6BDC-3701-2F17C313B073}"/>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0" name="!!_Dot_03B">
                <a:extLst>
                  <a:ext uri="{FF2B5EF4-FFF2-40B4-BE49-F238E27FC236}">
                    <a16:creationId xmlns:a16="http://schemas.microsoft.com/office/drawing/2014/main" id="{93E23399-B6AB-DCCD-49EA-3CB76074C54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1" name="!!_Dot_03C">
                <a:extLst>
                  <a:ext uri="{FF2B5EF4-FFF2-40B4-BE49-F238E27FC236}">
                    <a16:creationId xmlns:a16="http://schemas.microsoft.com/office/drawing/2014/main" id="{8634D022-99B3-BF08-EC3F-B55BA8A17B5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70" name="Freeform: Shape 669">
              <a:extLst>
                <a:ext uri="{FF2B5EF4-FFF2-40B4-BE49-F238E27FC236}">
                  <a16:creationId xmlns:a16="http://schemas.microsoft.com/office/drawing/2014/main" id="{6C488133-5974-1A78-5C95-6C147B50FA60}"/>
                </a:ext>
              </a:extLst>
            </p:cNvPr>
            <p:cNvSpPr>
              <a:spLocks/>
            </p:cNvSpPr>
            <p:nvPr/>
          </p:nvSpPr>
          <p:spPr>
            <a:xfrm>
              <a:off x="15128194" y="1427207"/>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700" name="Graphic 699">
              <a:extLst>
                <a:ext uri="{FF2B5EF4-FFF2-40B4-BE49-F238E27FC236}">
                  <a16:creationId xmlns:a16="http://schemas.microsoft.com/office/drawing/2014/main" id="{044F5996-77BF-E6A6-E664-CDFA5A7FE7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128024" y="1426898"/>
              <a:ext cx="1593112" cy="1613364"/>
            </a:xfrm>
            <a:prstGeom prst="rect">
              <a:avLst/>
            </a:prstGeom>
          </p:spPr>
        </p:pic>
        <p:sp>
          <p:nvSpPr>
            <p:cNvPr id="555" name="Rectangle: Rounded Corners 554">
              <a:extLst>
                <a:ext uri="{FF2B5EF4-FFF2-40B4-BE49-F238E27FC236}">
                  <a16:creationId xmlns:a16="http://schemas.microsoft.com/office/drawing/2014/main" id="{70B0400C-2618-E695-5802-7C92A86D122C}"/>
                </a:ext>
              </a:extLst>
            </p:cNvPr>
            <p:cNvSpPr>
              <a:spLocks/>
            </p:cNvSpPr>
            <p:nvPr/>
          </p:nvSpPr>
          <p:spPr>
            <a:xfrm>
              <a:off x="11861989" y="1427207"/>
              <a:ext cx="4859147" cy="1612746"/>
            </a:xfrm>
            <a:prstGeom prst="roundRect">
              <a:avLst>
                <a:gd name="adj" fmla="val 1644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Complaints </a:t>
              </a:r>
              <a:br>
                <a:rPr lang="en-US" sz="2400">
                  <a:solidFill>
                    <a:schemeClr val="bg1"/>
                  </a:solidFill>
                </a:rPr>
              </a:br>
              <a:r>
                <a:rPr lang="en-US" sz="2400">
                  <a:solidFill>
                    <a:schemeClr val="bg1"/>
                  </a:solidFill>
                </a:rPr>
                <a:t>Management</a:t>
              </a:r>
            </a:p>
          </p:txBody>
        </p:sp>
      </p:grpSp>
      <p:grpSp>
        <p:nvGrpSpPr>
          <p:cNvPr id="524" name="!!_Opp_04">
            <a:extLst>
              <a:ext uri="{FF2B5EF4-FFF2-40B4-BE49-F238E27FC236}">
                <a16:creationId xmlns:a16="http://schemas.microsoft.com/office/drawing/2014/main" id="{8D0BE9C1-5E35-2288-EFDF-73D0E33F3416}"/>
              </a:ext>
            </a:extLst>
          </p:cNvPr>
          <p:cNvGrpSpPr/>
          <p:nvPr/>
        </p:nvGrpSpPr>
        <p:grpSpPr>
          <a:xfrm>
            <a:off x="6713728" y="7048519"/>
            <a:ext cx="4859147" cy="1612746"/>
            <a:chOff x="6713728" y="7048519"/>
            <a:chExt cx="4859147" cy="1612746"/>
          </a:xfrm>
          <a:effectLst>
            <a:outerShdw dist="76200" dir="2700000" algn="tl" rotWithShape="0">
              <a:schemeClr val="accent6">
                <a:lumMod val="20000"/>
                <a:lumOff val="80000"/>
              </a:schemeClr>
            </a:outerShdw>
          </a:effectLst>
        </p:grpSpPr>
        <p:sp>
          <p:nvSpPr>
            <p:cNvPr id="655" name="Rectangle: Rounded Corners 654">
              <a:extLst>
                <a:ext uri="{FF2B5EF4-FFF2-40B4-BE49-F238E27FC236}">
                  <a16:creationId xmlns:a16="http://schemas.microsoft.com/office/drawing/2014/main" id="{DA1016AF-AC04-6833-4270-EEF783FDFE5E}"/>
                </a:ext>
              </a:extLst>
            </p:cNvPr>
            <p:cNvSpPr>
              <a:spLocks/>
            </p:cNvSpPr>
            <p:nvPr/>
          </p:nvSpPr>
          <p:spPr>
            <a:xfrm>
              <a:off x="6713728"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Synthetic Data </a:t>
              </a:r>
            </a:p>
            <a:p>
              <a:r>
                <a:rPr lang="en-US" sz="2400">
                  <a:solidFill>
                    <a:schemeClr val="bg1"/>
                  </a:solidFill>
                </a:rPr>
                <a:t>Generation</a:t>
              </a:r>
            </a:p>
          </p:txBody>
        </p:sp>
        <p:grpSp>
          <p:nvGrpSpPr>
            <p:cNvPr id="657" name="Group 656">
              <a:extLst>
                <a:ext uri="{FF2B5EF4-FFF2-40B4-BE49-F238E27FC236}">
                  <a16:creationId xmlns:a16="http://schemas.microsoft.com/office/drawing/2014/main" id="{D7E4DDBB-30E1-9D1D-DAE6-E4E1BA1ACA95}"/>
                </a:ext>
              </a:extLst>
            </p:cNvPr>
            <p:cNvGrpSpPr/>
            <p:nvPr/>
          </p:nvGrpSpPr>
          <p:grpSpPr>
            <a:xfrm rot="5400000">
              <a:off x="6721389" y="7799610"/>
              <a:ext cx="520938" cy="110550"/>
              <a:chOff x="-2112431" y="5683144"/>
              <a:chExt cx="932836" cy="197960"/>
            </a:xfrm>
            <a:solidFill>
              <a:schemeClr val="accent2"/>
            </a:solidFill>
          </p:grpSpPr>
          <p:sp>
            <p:nvSpPr>
              <p:cNvPr id="658" name="!!_Dot_03A">
                <a:extLst>
                  <a:ext uri="{FF2B5EF4-FFF2-40B4-BE49-F238E27FC236}">
                    <a16:creationId xmlns:a16="http://schemas.microsoft.com/office/drawing/2014/main" id="{D431FC0F-F5A1-F77E-25CF-3352B0281628}"/>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0" name="!!_Dot_03B">
                <a:extLst>
                  <a:ext uri="{FF2B5EF4-FFF2-40B4-BE49-F238E27FC236}">
                    <a16:creationId xmlns:a16="http://schemas.microsoft.com/office/drawing/2014/main" id="{2519BDEA-169A-661A-8AB7-5A4A17F17AC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1" name="!!_Dot_03C">
                <a:extLst>
                  <a:ext uri="{FF2B5EF4-FFF2-40B4-BE49-F238E27FC236}">
                    <a16:creationId xmlns:a16="http://schemas.microsoft.com/office/drawing/2014/main" id="{654AF1CB-83FB-0F4C-A9CA-6CD8D3013743}"/>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8" name="Graphic 17">
              <a:extLst>
                <a:ext uri="{FF2B5EF4-FFF2-40B4-BE49-F238E27FC236}">
                  <a16:creationId xmlns:a16="http://schemas.microsoft.com/office/drawing/2014/main" id="{A5E97F26-7657-35E3-6F44-96C1F7F2D9A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8" r="28"/>
            <a:stretch/>
          </p:blipFill>
          <p:spPr>
            <a:xfrm>
              <a:off x="9980831" y="7049381"/>
              <a:ext cx="1589902" cy="1611022"/>
            </a:xfrm>
            <a:prstGeom prst="rect">
              <a:avLst/>
            </a:prstGeom>
          </p:spPr>
        </p:pic>
      </p:grpSp>
      <p:grpSp>
        <p:nvGrpSpPr>
          <p:cNvPr id="525" name="!!_Opp_03">
            <a:extLst>
              <a:ext uri="{FF2B5EF4-FFF2-40B4-BE49-F238E27FC236}">
                <a16:creationId xmlns:a16="http://schemas.microsoft.com/office/drawing/2014/main" id="{F1A2A15B-656E-7947-BA1F-8ABDD8A46AB3}"/>
              </a:ext>
            </a:extLst>
          </p:cNvPr>
          <p:cNvGrpSpPr/>
          <p:nvPr/>
        </p:nvGrpSpPr>
        <p:grpSpPr>
          <a:xfrm>
            <a:off x="6713728" y="5165320"/>
            <a:ext cx="4859147" cy="1612746"/>
            <a:chOff x="6713728" y="5165320"/>
            <a:chExt cx="4859147" cy="1612746"/>
          </a:xfrm>
          <a:effectLst>
            <a:outerShdw dist="76200" dir="2700000" algn="tl" rotWithShape="0">
              <a:schemeClr val="accent6">
                <a:lumMod val="20000"/>
                <a:lumOff val="80000"/>
              </a:schemeClr>
            </a:outerShdw>
          </a:effectLst>
        </p:grpSpPr>
        <p:sp>
          <p:nvSpPr>
            <p:cNvPr id="634" name="Rectangle: Rounded Corners 633">
              <a:extLst>
                <a:ext uri="{FF2B5EF4-FFF2-40B4-BE49-F238E27FC236}">
                  <a16:creationId xmlns:a16="http://schemas.microsoft.com/office/drawing/2014/main" id="{EEC99510-E0F9-D23A-E252-CDB231BF2898}"/>
                </a:ext>
              </a:extLst>
            </p:cNvPr>
            <p:cNvSpPr>
              <a:spLocks/>
            </p:cNvSpPr>
            <p:nvPr/>
          </p:nvSpPr>
          <p:spPr>
            <a:xfrm>
              <a:off x="6713728"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Hyper personalized </a:t>
              </a:r>
              <a:br>
                <a:rPr lang="en-US" sz="2400">
                  <a:solidFill>
                    <a:schemeClr val="bg1"/>
                  </a:solidFill>
                </a:rPr>
              </a:br>
              <a:r>
                <a:rPr lang="en-US" sz="2400">
                  <a:solidFill>
                    <a:schemeClr val="bg1"/>
                  </a:solidFill>
                </a:rPr>
                <a:t>content generation</a:t>
              </a:r>
            </a:p>
          </p:txBody>
        </p:sp>
        <p:grpSp>
          <p:nvGrpSpPr>
            <p:cNvPr id="635" name="Group 634">
              <a:extLst>
                <a:ext uri="{FF2B5EF4-FFF2-40B4-BE49-F238E27FC236}">
                  <a16:creationId xmlns:a16="http://schemas.microsoft.com/office/drawing/2014/main" id="{F38F655D-5681-A324-290A-B0FF42C7F154}"/>
                </a:ext>
              </a:extLst>
            </p:cNvPr>
            <p:cNvGrpSpPr/>
            <p:nvPr/>
          </p:nvGrpSpPr>
          <p:grpSpPr>
            <a:xfrm rot="5400000">
              <a:off x="6721389" y="5916413"/>
              <a:ext cx="520938" cy="110550"/>
              <a:chOff x="-2112431" y="5683144"/>
              <a:chExt cx="932836" cy="197960"/>
            </a:xfrm>
            <a:solidFill>
              <a:schemeClr val="accent2"/>
            </a:solidFill>
          </p:grpSpPr>
          <p:sp>
            <p:nvSpPr>
              <p:cNvPr id="636" name="!!_Dot_03A">
                <a:extLst>
                  <a:ext uri="{FF2B5EF4-FFF2-40B4-BE49-F238E27FC236}">
                    <a16:creationId xmlns:a16="http://schemas.microsoft.com/office/drawing/2014/main" id="{741C3521-120F-510E-C6F5-7C9093C0772F}"/>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7" name="!!_Dot_03B">
                <a:extLst>
                  <a:ext uri="{FF2B5EF4-FFF2-40B4-BE49-F238E27FC236}">
                    <a16:creationId xmlns:a16="http://schemas.microsoft.com/office/drawing/2014/main" id="{DD677001-E58B-ACA2-B22F-D461FBF0C6D0}"/>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8" name="!!_Dot_03C">
                <a:extLst>
                  <a:ext uri="{FF2B5EF4-FFF2-40B4-BE49-F238E27FC236}">
                    <a16:creationId xmlns:a16="http://schemas.microsoft.com/office/drawing/2014/main" id="{5E30393B-F845-5830-95D6-4F7B105BE952}"/>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4" name="Graphic 13">
              <a:extLst>
                <a:ext uri="{FF2B5EF4-FFF2-40B4-BE49-F238E27FC236}">
                  <a16:creationId xmlns:a16="http://schemas.microsoft.com/office/drawing/2014/main" id="{57DADD2E-3672-A2BF-5D97-9297F93EA90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979933" y="5166182"/>
              <a:ext cx="1590800" cy="1611022"/>
            </a:xfrm>
            <a:prstGeom prst="rect">
              <a:avLst/>
            </a:prstGeom>
          </p:spPr>
        </p:pic>
      </p:grpSp>
      <p:grpSp>
        <p:nvGrpSpPr>
          <p:cNvPr id="526" name="!!_Opp_02">
            <a:extLst>
              <a:ext uri="{FF2B5EF4-FFF2-40B4-BE49-F238E27FC236}">
                <a16:creationId xmlns:a16="http://schemas.microsoft.com/office/drawing/2014/main" id="{0EC0E4B6-C3C6-DAE0-380D-2F6BFC325841}"/>
              </a:ext>
            </a:extLst>
          </p:cNvPr>
          <p:cNvGrpSpPr/>
          <p:nvPr/>
        </p:nvGrpSpPr>
        <p:grpSpPr>
          <a:xfrm>
            <a:off x="6713728" y="3308338"/>
            <a:ext cx="4859147" cy="1612746"/>
            <a:chOff x="6713728" y="3308338"/>
            <a:chExt cx="4859147" cy="1612746"/>
          </a:xfrm>
          <a:effectLst>
            <a:outerShdw dist="76200" dir="2700000" algn="tl" rotWithShape="0">
              <a:schemeClr val="accent6">
                <a:lumMod val="20000"/>
                <a:lumOff val="80000"/>
              </a:schemeClr>
            </a:outerShdw>
          </a:effectLst>
        </p:grpSpPr>
        <p:sp>
          <p:nvSpPr>
            <p:cNvPr id="624" name="Rectangle: Rounded Corners 623">
              <a:extLst>
                <a:ext uri="{FF2B5EF4-FFF2-40B4-BE49-F238E27FC236}">
                  <a16:creationId xmlns:a16="http://schemas.microsoft.com/office/drawing/2014/main" id="{77C760B1-C8AE-E578-0F10-7F55D633239B}"/>
                </a:ext>
              </a:extLst>
            </p:cNvPr>
            <p:cNvSpPr>
              <a:spLocks/>
            </p:cNvSpPr>
            <p:nvPr/>
          </p:nvSpPr>
          <p:spPr>
            <a:xfrm>
              <a:off x="6713728"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AI Intelligent </a:t>
              </a:r>
            </a:p>
            <a:p>
              <a:r>
                <a:rPr lang="en-US" sz="2400">
                  <a:solidFill>
                    <a:schemeClr val="bg1"/>
                  </a:solidFill>
                </a:rPr>
                <a:t>Assistants</a:t>
              </a:r>
            </a:p>
          </p:txBody>
        </p:sp>
        <p:grpSp>
          <p:nvGrpSpPr>
            <p:cNvPr id="625" name="Group 624">
              <a:extLst>
                <a:ext uri="{FF2B5EF4-FFF2-40B4-BE49-F238E27FC236}">
                  <a16:creationId xmlns:a16="http://schemas.microsoft.com/office/drawing/2014/main" id="{DFB7C2D4-619A-7AD5-5187-0CCC9BB7397A}"/>
                </a:ext>
              </a:extLst>
            </p:cNvPr>
            <p:cNvGrpSpPr/>
            <p:nvPr/>
          </p:nvGrpSpPr>
          <p:grpSpPr>
            <a:xfrm rot="5400000">
              <a:off x="6721389" y="4059431"/>
              <a:ext cx="520938" cy="110550"/>
              <a:chOff x="-2112431" y="5683144"/>
              <a:chExt cx="932836" cy="197960"/>
            </a:xfrm>
            <a:solidFill>
              <a:schemeClr val="accent2"/>
            </a:solidFill>
          </p:grpSpPr>
          <p:sp>
            <p:nvSpPr>
              <p:cNvPr id="626" name="!!_Dot_03A">
                <a:extLst>
                  <a:ext uri="{FF2B5EF4-FFF2-40B4-BE49-F238E27FC236}">
                    <a16:creationId xmlns:a16="http://schemas.microsoft.com/office/drawing/2014/main" id="{88D4B08D-2E07-95A3-BFF7-C44455023C19}"/>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7" name="!!_Dot_03B">
                <a:extLst>
                  <a:ext uri="{FF2B5EF4-FFF2-40B4-BE49-F238E27FC236}">
                    <a16:creationId xmlns:a16="http://schemas.microsoft.com/office/drawing/2014/main" id="{AE606E65-916A-6A66-6158-C188A19DB6DF}"/>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8" name="!!_Dot_03C">
                <a:extLst>
                  <a:ext uri="{FF2B5EF4-FFF2-40B4-BE49-F238E27FC236}">
                    <a16:creationId xmlns:a16="http://schemas.microsoft.com/office/drawing/2014/main" id="{B72933B0-AD1C-A70E-5A0F-579A71CA4CC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20" name="Graphic 19">
              <a:extLst>
                <a:ext uri="{FF2B5EF4-FFF2-40B4-BE49-F238E27FC236}">
                  <a16:creationId xmlns:a16="http://schemas.microsoft.com/office/drawing/2014/main" id="{AF7FCDC9-3985-4260-D3FE-9E3AAC3B4B4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t="180" b="180"/>
            <a:stretch/>
          </p:blipFill>
          <p:spPr>
            <a:xfrm>
              <a:off x="9980831" y="3309200"/>
              <a:ext cx="1589902" cy="1611022"/>
            </a:xfrm>
            <a:prstGeom prst="rect">
              <a:avLst/>
            </a:prstGeom>
          </p:spPr>
        </p:pic>
      </p:grpSp>
      <p:grpSp>
        <p:nvGrpSpPr>
          <p:cNvPr id="527" name="!!_Opp_01">
            <a:extLst>
              <a:ext uri="{FF2B5EF4-FFF2-40B4-BE49-F238E27FC236}">
                <a16:creationId xmlns:a16="http://schemas.microsoft.com/office/drawing/2014/main" id="{5C64895B-0A41-CEE5-A211-14143658B267}"/>
              </a:ext>
            </a:extLst>
          </p:cNvPr>
          <p:cNvGrpSpPr/>
          <p:nvPr/>
        </p:nvGrpSpPr>
        <p:grpSpPr>
          <a:xfrm>
            <a:off x="6713728" y="1427207"/>
            <a:ext cx="4859147" cy="1612746"/>
            <a:chOff x="6713728" y="1427207"/>
            <a:chExt cx="4859147" cy="1612746"/>
          </a:xfrm>
          <a:effectLst>
            <a:outerShdw dist="76200" dir="2700000" algn="tl" rotWithShape="0">
              <a:schemeClr val="accent6">
                <a:lumMod val="20000"/>
                <a:lumOff val="80000"/>
              </a:schemeClr>
            </a:outerShdw>
          </a:effectLst>
        </p:grpSpPr>
        <p:sp>
          <p:nvSpPr>
            <p:cNvPr id="584" name="Rectangle: Rounded Corners 583">
              <a:extLst>
                <a:ext uri="{FF2B5EF4-FFF2-40B4-BE49-F238E27FC236}">
                  <a16:creationId xmlns:a16="http://schemas.microsoft.com/office/drawing/2014/main" id="{0DBDCDE7-3896-DC2F-6799-A8F00728ECD5}"/>
                </a:ext>
              </a:extLst>
            </p:cNvPr>
            <p:cNvSpPr>
              <a:spLocks/>
            </p:cNvSpPr>
            <p:nvPr/>
          </p:nvSpPr>
          <p:spPr>
            <a:xfrm>
              <a:off x="6713728"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GB" sz="2400">
                  <a:solidFill>
                    <a:schemeClr val="bg1"/>
                  </a:solidFill>
                </a:rPr>
                <a:t>Code Generation</a:t>
              </a:r>
              <a:br>
                <a:rPr lang="en-GB" sz="2400">
                  <a:solidFill>
                    <a:schemeClr val="bg1"/>
                  </a:solidFill>
                </a:rPr>
              </a:br>
              <a:r>
                <a:rPr lang="en-GB" sz="2400">
                  <a:solidFill>
                    <a:schemeClr val="bg1"/>
                  </a:solidFill>
                </a:rPr>
                <a:t>and Explanation</a:t>
              </a:r>
            </a:p>
          </p:txBody>
        </p:sp>
        <p:grpSp>
          <p:nvGrpSpPr>
            <p:cNvPr id="585" name="Group 584">
              <a:extLst>
                <a:ext uri="{FF2B5EF4-FFF2-40B4-BE49-F238E27FC236}">
                  <a16:creationId xmlns:a16="http://schemas.microsoft.com/office/drawing/2014/main" id="{65E25F85-6537-9E0E-0D1F-FAEB7A0535B8}"/>
                </a:ext>
              </a:extLst>
            </p:cNvPr>
            <p:cNvGrpSpPr/>
            <p:nvPr/>
          </p:nvGrpSpPr>
          <p:grpSpPr>
            <a:xfrm rot="5400000">
              <a:off x="6721389" y="2178300"/>
              <a:ext cx="520938" cy="110550"/>
              <a:chOff x="-2112431" y="5683144"/>
              <a:chExt cx="932836" cy="197960"/>
            </a:xfrm>
            <a:solidFill>
              <a:schemeClr val="accent2"/>
            </a:solidFill>
          </p:grpSpPr>
          <p:sp>
            <p:nvSpPr>
              <p:cNvPr id="586" name="!!_Dot_03A">
                <a:extLst>
                  <a:ext uri="{FF2B5EF4-FFF2-40B4-BE49-F238E27FC236}">
                    <a16:creationId xmlns:a16="http://schemas.microsoft.com/office/drawing/2014/main" id="{39098F4C-7C94-1AC8-7383-25F4AE311EE4}"/>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7" name="!!_Dot_03B">
                <a:extLst>
                  <a:ext uri="{FF2B5EF4-FFF2-40B4-BE49-F238E27FC236}">
                    <a16:creationId xmlns:a16="http://schemas.microsoft.com/office/drawing/2014/main" id="{3B568DED-B6F5-B3A2-E125-7FA7321C9B3D}"/>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8" name="!!_Dot_03C">
                <a:extLst>
                  <a:ext uri="{FF2B5EF4-FFF2-40B4-BE49-F238E27FC236}">
                    <a16:creationId xmlns:a16="http://schemas.microsoft.com/office/drawing/2014/main" id="{9BF76FDE-BA95-9DD8-91E4-0828097E6AB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522" name="Graphic 521">
              <a:extLst>
                <a:ext uri="{FF2B5EF4-FFF2-40B4-BE49-F238E27FC236}">
                  <a16:creationId xmlns:a16="http://schemas.microsoft.com/office/drawing/2014/main" id="{E0CC05C9-FD82-B0EC-CFFC-B9DD9CCB950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l="56" r="56"/>
            <a:stretch/>
          </p:blipFill>
          <p:spPr>
            <a:xfrm>
              <a:off x="9981729" y="1428069"/>
              <a:ext cx="1589004" cy="1611022"/>
            </a:xfrm>
            <a:prstGeom prst="rect">
              <a:avLst/>
            </a:prstGeom>
          </p:spPr>
        </p:pic>
      </p:grpSp>
      <p:grpSp>
        <p:nvGrpSpPr>
          <p:cNvPr id="51" name="Graphic 4">
            <a:extLst>
              <a:ext uri="{FF2B5EF4-FFF2-40B4-BE49-F238E27FC236}">
                <a16:creationId xmlns:a16="http://schemas.microsoft.com/office/drawing/2014/main" id="{DBCB4D27-4C1B-FD62-4112-4F8A4DB47736}"/>
              </a:ext>
            </a:extLst>
          </p:cNvPr>
          <p:cNvGrpSpPr/>
          <p:nvPr/>
        </p:nvGrpSpPr>
        <p:grpSpPr>
          <a:xfrm>
            <a:off x="14933783" y="1427065"/>
            <a:ext cx="1750115" cy="1613026"/>
            <a:chOff x="1223690" y="2054834"/>
            <a:chExt cx="1750115" cy="1613026"/>
          </a:xfrm>
        </p:grpSpPr>
        <p:sp>
          <p:nvSpPr>
            <p:cNvPr id="52" name="Freeform: Shape 51">
              <a:extLst>
                <a:ext uri="{FF2B5EF4-FFF2-40B4-BE49-F238E27FC236}">
                  <a16:creationId xmlns:a16="http://schemas.microsoft.com/office/drawing/2014/main" id="{4E9190D8-4705-AE04-8DD1-C5CBBDD2F94D}"/>
                </a:ext>
              </a:extLst>
            </p:cNvPr>
            <p:cNvSpPr/>
            <p:nvPr/>
          </p:nvSpPr>
          <p:spPr>
            <a:xfrm>
              <a:off x="1380558" y="2054834"/>
              <a:ext cx="1593247" cy="1613026"/>
            </a:xfrm>
            <a:custGeom>
              <a:avLst/>
              <a:gdLst>
                <a:gd name="connsiteX0" fmla="*/ 228234 w 1593247"/>
                <a:gd name="connsiteY0" fmla="*/ 0 h 1613026"/>
                <a:gd name="connsiteX1" fmla="*/ 1328021 w 1593247"/>
                <a:gd name="connsiteY1" fmla="*/ 0 h 1613026"/>
                <a:gd name="connsiteX2" fmla="*/ 1593247 w 1593247"/>
                <a:gd name="connsiteY2" fmla="*/ 265226 h 1613026"/>
                <a:gd name="connsiteX3" fmla="*/ 1593247 w 1593247"/>
                <a:gd name="connsiteY3" fmla="*/ 1347800 h 1613026"/>
                <a:gd name="connsiteX4" fmla="*/ 1328021 w 1593247"/>
                <a:gd name="connsiteY4" fmla="*/ 1613027 h 1613026"/>
                <a:gd name="connsiteX5" fmla="*/ 228234 w 1593247"/>
                <a:gd name="connsiteY5" fmla="*/ 1613027 h 1613026"/>
                <a:gd name="connsiteX6" fmla="*/ 186988 w 1593247"/>
                <a:gd name="connsiteY6" fmla="*/ 1545184 h 1613026"/>
                <a:gd name="connsiteX7" fmla="*/ 0 w 1593247"/>
                <a:gd name="connsiteY7" fmla="*/ 806547 h 1613026"/>
                <a:gd name="connsiteX8" fmla="*/ 187056 w 1593247"/>
                <a:gd name="connsiteY8" fmla="*/ 67842 h 1613026"/>
                <a:gd name="connsiteX9" fmla="*/ 228234 w 1593247"/>
                <a:gd name="connsiteY9" fmla="*/ 0 h 161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3247" h="1613026">
                  <a:moveTo>
                    <a:pt x="228234" y="0"/>
                  </a:moveTo>
                  <a:lnTo>
                    <a:pt x="1328021" y="0"/>
                  </a:lnTo>
                  <a:cubicBezTo>
                    <a:pt x="1474506" y="0"/>
                    <a:pt x="1593247" y="118741"/>
                    <a:pt x="1593247" y="265226"/>
                  </a:cubicBezTo>
                  <a:lnTo>
                    <a:pt x="1593247" y="1347800"/>
                  </a:lnTo>
                  <a:cubicBezTo>
                    <a:pt x="1593247" y="1494286"/>
                    <a:pt x="1474506" y="1613027"/>
                    <a:pt x="1328021" y="1613027"/>
                  </a:cubicBezTo>
                  <a:lnTo>
                    <a:pt x="228234" y="1613027"/>
                  </a:lnTo>
                  <a:lnTo>
                    <a:pt x="186988" y="1545184"/>
                  </a:lnTo>
                  <a:cubicBezTo>
                    <a:pt x="67775" y="1325659"/>
                    <a:pt x="0" y="1074001"/>
                    <a:pt x="0" y="806547"/>
                  </a:cubicBezTo>
                  <a:cubicBezTo>
                    <a:pt x="0" y="539093"/>
                    <a:pt x="67775" y="287435"/>
                    <a:pt x="187056" y="67842"/>
                  </a:cubicBezTo>
                  <a:lnTo>
                    <a:pt x="228234" y="0"/>
                  </a:lnTo>
                  <a:close/>
                </a:path>
              </a:pathLst>
            </a:custGeom>
            <a:solidFill>
              <a:srgbClr val="26A37E"/>
            </a:solidFill>
            <a:ln w="0" cap="flat">
              <a:noFill/>
              <a:prstDash val="solid"/>
              <a:miter/>
            </a:ln>
          </p:spPr>
          <p:txBody>
            <a:bodyPr rtlCol="0" anchor="ctr"/>
            <a:lstStyle/>
            <a:p>
              <a:endParaRPr lang="en-CA"/>
            </a:p>
          </p:txBody>
        </p:sp>
        <p:grpSp>
          <p:nvGrpSpPr>
            <p:cNvPr id="53" name="Graphic 4">
              <a:extLst>
                <a:ext uri="{FF2B5EF4-FFF2-40B4-BE49-F238E27FC236}">
                  <a16:creationId xmlns:a16="http://schemas.microsoft.com/office/drawing/2014/main" id="{1F4F9A2B-7C80-13A4-F28D-D11A3DCC2CCC}"/>
                </a:ext>
              </a:extLst>
            </p:cNvPr>
            <p:cNvGrpSpPr/>
            <p:nvPr/>
          </p:nvGrpSpPr>
          <p:grpSpPr>
            <a:xfrm>
              <a:off x="1223690" y="2305489"/>
              <a:ext cx="1724341" cy="1220553"/>
              <a:chOff x="1223690" y="2305489"/>
              <a:chExt cx="1724341" cy="1220553"/>
            </a:xfrm>
          </p:grpSpPr>
          <p:sp>
            <p:nvSpPr>
              <p:cNvPr id="54" name="Freeform: Shape 53">
                <a:extLst>
                  <a:ext uri="{FF2B5EF4-FFF2-40B4-BE49-F238E27FC236}">
                    <a16:creationId xmlns:a16="http://schemas.microsoft.com/office/drawing/2014/main" id="{AFDFF211-902C-998F-3323-DA2C90A9AC46}"/>
                  </a:ext>
                </a:extLst>
              </p:cNvPr>
              <p:cNvSpPr/>
              <p:nvPr/>
            </p:nvSpPr>
            <p:spPr>
              <a:xfrm>
                <a:off x="1223690" y="2305489"/>
                <a:ext cx="1724341" cy="1220553"/>
              </a:xfrm>
              <a:custGeom>
                <a:avLst/>
                <a:gdLst>
                  <a:gd name="connsiteX0" fmla="*/ 1452162 w 1724341"/>
                  <a:gd name="connsiteY0" fmla="*/ 0 h 1220553"/>
                  <a:gd name="connsiteX1" fmla="*/ 0 w 1724341"/>
                  <a:gd name="connsiteY1" fmla="*/ 0 h 1220553"/>
                  <a:gd name="connsiteX2" fmla="*/ 0 w 1724341"/>
                  <a:gd name="connsiteY2" fmla="*/ 702050 h 1220553"/>
                  <a:gd name="connsiteX3" fmla="*/ 272179 w 1724341"/>
                  <a:gd name="connsiteY3" fmla="*/ 974229 h 1220553"/>
                  <a:gd name="connsiteX4" fmla="*/ 1231692 w 1724341"/>
                  <a:gd name="connsiteY4" fmla="*/ 974229 h 1220553"/>
                  <a:gd name="connsiteX5" fmla="*/ 1478016 w 1724341"/>
                  <a:gd name="connsiteY5" fmla="*/ 1220554 h 1220553"/>
                  <a:gd name="connsiteX6" fmla="*/ 1478016 w 1724341"/>
                  <a:gd name="connsiteY6" fmla="*/ 1220554 h 1220553"/>
                  <a:gd name="connsiteX7" fmla="*/ 1478016 w 1724341"/>
                  <a:gd name="connsiteY7" fmla="*/ 974229 h 1220553"/>
                  <a:gd name="connsiteX8" fmla="*/ 1724341 w 1724341"/>
                  <a:gd name="connsiteY8" fmla="*/ 974229 h 1220553"/>
                  <a:gd name="connsiteX9" fmla="*/ 1724341 w 1724341"/>
                  <a:gd name="connsiteY9" fmla="*/ 272179 h 1220553"/>
                  <a:gd name="connsiteX10" fmla="*/ 1452162 w 1724341"/>
                  <a:gd name="connsiteY10" fmla="*/ 0 h 12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4341" h="1220553">
                    <a:moveTo>
                      <a:pt x="1452162" y="0"/>
                    </a:moveTo>
                    <a:lnTo>
                      <a:pt x="0" y="0"/>
                    </a:lnTo>
                    <a:lnTo>
                      <a:pt x="0" y="702050"/>
                    </a:lnTo>
                    <a:cubicBezTo>
                      <a:pt x="0" y="852383"/>
                      <a:pt x="121846" y="974229"/>
                      <a:pt x="272179" y="974229"/>
                    </a:cubicBezTo>
                    <a:lnTo>
                      <a:pt x="1231692" y="974229"/>
                    </a:lnTo>
                    <a:cubicBezTo>
                      <a:pt x="1231692" y="1110251"/>
                      <a:pt x="1341994" y="1220554"/>
                      <a:pt x="1478016" y="1220554"/>
                    </a:cubicBezTo>
                    <a:lnTo>
                      <a:pt x="1478016" y="1220554"/>
                    </a:lnTo>
                    <a:lnTo>
                      <a:pt x="1478016" y="974229"/>
                    </a:lnTo>
                    <a:lnTo>
                      <a:pt x="1724341" y="974229"/>
                    </a:lnTo>
                    <a:lnTo>
                      <a:pt x="1724341" y="272179"/>
                    </a:lnTo>
                    <a:cubicBezTo>
                      <a:pt x="1724341" y="121846"/>
                      <a:pt x="1602495" y="0"/>
                      <a:pt x="1452162" y="0"/>
                    </a:cubicBezTo>
                    <a:close/>
                  </a:path>
                </a:pathLst>
              </a:custGeom>
              <a:solidFill>
                <a:srgbClr val="26A37E"/>
              </a:solidFill>
              <a:ln w="0"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2334D150-F20F-52CC-00BF-D149B9E09276}"/>
                  </a:ext>
                </a:extLst>
              </p:cNvPr>
              <p:cNvSpPr/>
              <p:nvPr/>
            </p:nvSpPr>
            <p:spPr>
              <a:xfrm>
                <a:off x="1500851" y="2476468"/>
                <a:ext cx="795813" cy="75807"/>
              </a:xfrm>
              <a:custGeom>
                <a:avLst/>
                <a:gdLst>
                  <a:gd name="connsiteX0" fmla="*/ 760374 w 795813"/>
                  <a:gd name="connsiteY0" fmla="*/ 0 h 75807"/>
                  <a:gd name="connsiteX1" fmla="*/ 795814 w 795813"/>
                  <a:gd name="connsiteY1" fmla="*/ 35440 h 75807"/>
                  <a:gd name="connsiteX2" fmla="*/ 795814 w 795813"/>
                  <a:gd name="connsiteY2" fmla="*/ 40368 h 75807"/>
                  <a:gd name="connsiteX3" fmla="*/ 760374 w 795813"/>
                  <a:gd name="connsiteY3" fmla="*/ 75808 h 75807"/>
                  <a:gd name="connsiteX4" fmla="*/ 35440 w 795813"/>
                  <a:gd name="connsiteY4" fmla="*/ 75808 h 75807"/>
                  <a:gd name="connsiteX5" fmla="*/ 0 w 795813"/>
                  <a:gd name="connsiteY5" fmla="*/ 40368 h 75807"/>
                  <a:gd name="connsiteX6" fmla="*/ 0 w 795813"/>
                  <a:gd name="connsiteY6" fmla="*/ 35440 h 75807"/>
                  <a:gd name="connsiteX7" fmla="*/ 35440 w 795813"/>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813" h="75807">
                    <a:moveTo>
                      <a:pt x="760374" y="0"/>
                    </a:moveTo>
                    <a:cubicBezTo>
                      <a:pt x="779946" y="0"/>
                      <a:pt x="795814" y="15867"/>
                      <a:pt x="795814" y="35440"/>
                    </a:cubicBezTo>
                    <a:lnTo>
                      <a:pt x="795814" y="40368"/>
                    </a:lnTo>
                    <a:cubicBezTo>
                      <a:pt x="795814" y="59941"/>
                      <a:pt x="779946" y="75808"/>
                      <a:pt x="760374" y="75808"/>
                    </a:cubicBezTo>
                    <a:lnTo>
                      <a:pt x="35440" y="75808"/>
                    </a:lnTo>
                    <a:cubicBezTo>
                      <a:pt x="15867" y="75808"/>
                      <a:pt x="0" y="59941"/>
                      <a:pt x="0" y="40368"/>
                    </a:cubicBezTo>
                    <a:lnTo>
                      <a:pt x="0" y="35440"/>
                    </a:lnTo>
                    <a:cubicBezTo>
                      <a:pt x="0" y="15867"/>
                      <a:pt x="15867" y="0"/>
                      <a:pt x="35440" y="0"/>
                    </a:cubicBezTo>
                    <a:close/>
                  </a:path>
                </a:pathLst>
              </a:custGeom>
              <a:solidFill>
                <a:srgbClr val="044186"/>
              </a:solidFill>
              <a:ln w="0"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822272F2-34AF-80EF-F45B-9A9D8E252995}"/>
                  </a:ext>
                </a:extLst>
              </p:cNvPr>
              <p:cNvSpPr/>
              <p:nvPr/>
            </p:nvSpPr>
            <p:spPr>
              <a:xfrm>
                <a:off x="1500851" y="2628017"/>
                <a:ext cx="378971" cy="75807"/>
              </a:xfrm>
              <a:custGeom>
                <a:avLst/>
                <a:gdLst>
                  <a:gd name="connsiteX0" fmla="*/ 341101 w 378971"/>
                  <a:gd name="connsiteY0" fmla="*/ 0 h 75807"/>
                  <a:gd name="connsiteX1" fmla="*/ 378972 w 378971"/>
                  <a:gd name="connsiteY1" fmla="*/ 37870 h 75807"/>
                  <a:gd name="connsiteX2" fmla="*/ 378972 w 378971"/>
                  <a:gd name="connsiteY2" fmla="*/ 37938 h 75807"/>
                  <a:gd name="connsiteX3" fmla="*/ 341101 w 378971"/>
                  <a:gd name="connsiteY3" fmla="*/ 75808 h 75807"/>
                  <a:gd name="connsiteX4" fmla="*/ 37870 w 378971"/>
                  <a:gd name="connsiteY4" fmla="*/ 75808 h 75807"/>
                  <a:gd name="connsiteX5" fmla="*/ 0 w 378971"/>
                  <a:gd name="connsiteY5" fmla="*/ 37938 h 75807"/>
                  <a:gd name="connsiteX6" fmla="*/ 0 w 378971"/>
                  <a:gd name="connsiteY6" fmla="*/ 37870 h 75807"/>
                  <a:gd name="connsiteX7" fmla="*/ 37870 w 378971"/>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71" h="75807">
                    <a:moveTo>
                      <a:pt x="341101" y="0"/>
                    </a:moveTo>
                    <a:cubicBezTo>
                      <a:pt x="362017" y="0"/>
                      <a:pt x="378972" y="16955"/>
                      <a:pt x="378972" y="37870"/>
                    </a:cubicBezTo>
                    <a:lnTo>
                      <a:pt x="378972" y="37938"/>
                    </a:lnTo>
                    <a:cubicBezTo>
                      <a:pt x="378972" y="58853"/>
                      <a:pt x="362017" y="75808"/>
                      <a:pt x="341101" y="75808"/>
                    </a:cubicBezTo>
                    <a:lnTo>
                      <a:pt x="37870" y="75808"/>
                    </a:lnTo>
                    <a:cubicBezTo>
                      <a:pt x="16955" y="75808"/>
                      <a:pt x="0" y="58853"/>
                      <a:pt x="0" y="37938"/>
                    </a:cubicBezTo>
                    <a:lnTo>
                      <a:pt x="0" y="37870"/>
                    </a:lnTo>
                    <a:cubicBezTo>
                      <a:pt x="0" y="16955"/>
                      <a:pt x="16955" y="0"/>
                      <a:pt x="37870" y="0"/>
                    </a:cubicBezTo>
                    <a:close/>
                  </a:path>
                </a:pathLst>
              </a:custGeom>
              <a:solidFill>
                <a:srgbClr val="DCECFE"/>
              </a:solidFill>
              <a:ln w="0"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D0687419-F430-F6A5-4E8E-1A5D5917BED7}"/>
                  </a:ext>
                </a:extLst>
              </p:cNvPr>
              <p:cNvSpPr/>
              <p:nvPr/>
            </p:nvSpPr>
            <p:spPr>
              <a:xfrm>
                <a:off x="1955630" y="2628017"/>
                <a:ext cx="833751" cy="75807"/>
              </a:xfrm>
              <a:custGeom>
                <a:avLst/>
                <a:gdLst>
                  <a:gd name="connsiteX0" fmla="*/ 795881 w 833751"/>
                  <a:gd name="connsiteY0" fmla="*/ 0 h 75807"/>
                  <a:gd name="connsiteX1" fmla="*/ 833751 w 833751"/>
                  <a:gd name="connsiteY1" fmla="*/ 37870 h 75807"/>
                  <a:gd name="connsiteX2" fmla="*/ 833751 w 833751"/>
                  <a:gd name="connsiteY2" fmla="*/ 37938 h 75807"/>
                  <a:gd name="connsiteX3" fmla="*/ 795881 w 833751"/>
                  <a:gd name="connsiteY3" fmla="*/ 75808 h 75807"/>
                  <a:gd name="connsiteX4" fmla="*/ 37870 w 833751"/>
                  <a:gd name="connsiteY4" fmla="*/ 75808 h 75807"/>
                  <a:gd name="connsiteX5" fmla="*/ 0 w 833751"/>
                  <a:gd name="connsiteY5" fmla="*/ 37938 h 75807"/>
                  <a:gd name="connsiteX6" fmla="*/ 0 w 833751"/>
                  <a:gd name="connsiteY6" fmla="*/ 37870 h 75807"/>
                  <a:gd name="connsiteX7" fmla="*/ 37870 w 833751"/>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751" h="75807">
                    <a:moveTo>
                      <a:pt x="795881" y="0"/>
                    </a:moveTo>
                    <a:cubicBezTo>
                      <a:pt x="816796" y="0"/>
                      <a:pt x="833751" y="16955"/>
                      <a:pt x="833751" y="37870"/>
                    </a:cubicBezTo>
                    <a:lnTo>
                      <a:pt x="833751" y="37938"/>
                    </a:lnTo>
                    <a:cubicBezTo>
                      <a:pt x="833751" y="58853"/>
                      <a:pt x="816796" y="75808"/>
                      <a:pt x="795881" y="75808"/>
                    </a:cubicBezTo>
                    <a:lnTo>
                      <a:pt x="37870" y="75808"/>
                    </a:lnTo>
                    <a:cubicBezTo>
                      <a:pt x="16955" y="75808"/>
                      <a:pt x="0" y="58853"/>
                      <a:pt x="0" y="37938"/>
                    </a:cubicBezTo>
                    <a:lnTo>
                      <a:pt x="0" y="37870"/>
                    </a:lnTo>
                    <a:cubicBezTo>
                      <a:pt x="0" y="16955"/>
                      <a:pt x="16955" y="0"/>
                      <a:pt x="37870" y="0"/>
                    </a:cubicBezTo>
                    <a:close/>
                  </a:path>
                </a:pathLst>
              </a:custGeom>
              <a:solidFill>
                <a:srgbClr val="0656B2"/>
              </a:solidFill>
              <a:ln w="0"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DD8D1DD-B68D-3DEF-3792-8E4F843C19DB}"/>
                  </a:ext>
                </a:extLst>
              </p:cNvPr>
              <p:cNvSpPr/>
              <p:nvPr/>
            </p:nvSpPr>
            <p:spPr>
              <a:xfrm>
                <a:off x="2372540" y="2476468"/>
                <a:ext cx="530587" cy="75807"/>
              </a:xfrm>
              <a:custGeom>
                <a:avLst/>
                <a:gdLst>
                  <a:gd name="connsiteX0" fmla="*/ 492717 w 530587"/>
                  <a:gd name="connsiteY0" fmla="*/ 0 h 75807"/>
                  <a:gd name="connsiteX1" fmla="*/ 530587 w 530587"/>
                  <a:gd name="connsiteY1" fmla="*/ 37870 h 75807"/>
                  <a:gd name="connsiteX2" fmla="*/ 530587 w 530587"/>
                  <a:gd name="connsiteY2" fmla="*/ 37938 h 75807"/>
                  <a:gd name="connsiteX3" fmla="*/ 492717 w 530587"/>
                  <a:gd name="connsiteY3" fmla="*/ 75808 h 75807"/>
                  <a:gd name="connsiteX4" fmla="*/ 37870 w 530587"/>
                  <a:gd name="connsiteY4" fmla="*/ 75808 h 75807"/>
                  <a:gd name="connsiteX5" fmla="*/ 0 w 530587"/>
                  <a:gd name="connsiteY5" fmla="*/ 37938 h 75807"/>
                  <a:gd name="connsiteX6" fmla="*/ 0 w 530587"/>
                  <a:gd name="connsiteY6" fmla="*/ 37870 h 75807"/>
                  <a:gd name="connsiteX7" fmla="*/ 37870 w 530587"/>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87" h="75807">
                    <a:moveTo>
                      <a:pt x="492717" y="0"/>
                    </a:moveTo>
                    <a:cubicBezTo>
                      <a:pt x="513632" y="0"/>
                      <a:pt x="530587" y="16955"/>
                      <a:pt x="530587" y="37870"/>
                    </a:cubicBezTo>
                    <a:lnTo>
                      <a:pt x="530587" y="37938"/>
                    </a:lnTo>
                    <a:cubicBezTo>
                      <a:pt x="530587" y="58853"/>
                      <a:pt x="513632" y="75808"/>
                      <a:pt x="492717" y="75808"/>
                    </a:cubicBezTo>
                    <a:lnTo>
                      <a:pt x="37870" y="75808"/>
                    </a:lnTo>
                    <a:cubicBezTo>
                      <a:pt x="16955" y="75808"/>
                      <a:pt x="0" y="58853"/>
                      <a:pt x="0" y="37938"/>
                    </a:cubicBezTo>
                    <a:lnTo>
                      <a:pt x="0" y="37870"/>
                    </a:lnTo>
                    <a:cubicBezTo>
                      <a:pt x="0" y="16955"/>
                      <a:pt x="16955" y="0"/>
                      <a:pt x="37870" y="0"/>
                    </a:cubicBezTo>
                    <a:close/>
                  </a:path>
                </a:pathLst>
              </a:custGeom>
              <a:solidFill>
                <a:srgbClr val="DCECFE"/>
              </a:solidFill>
              <a:ln w="0"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CFAB249A-9CC7-A905-AA57-95DF0C116999}"/>
                  </a:ext>
                </a:extLst>
              </p:cNvPr>
              <p:cNvSpPr/>
              <p:nvPr/>
            </p:nvSpPr>
            <p:spPr>
              <a:xfrm>
                <a:off x="2183054" y="2779632"/>
                <a:ext cx="757943" cy="75807"/>
              </a:xfrm>
              <a:custGeom>
                <a:avLst/>
                <a:gdLst>
                  <a:gd name="connsiteX0" fmla="*/ 720073 w 757943"/>
                  <a:gd name="connsiteY0" fmla="*/ 0 h 75807"/>
                  <a:gd name="connsiteX1" fmla="*/ 757943 w 757943"/>
                  <a:gd name="connsiteY1" fmla="*/ 37870 h 75807"/>
                  <a:gd name="connsiteX2" fmla="*/ 757943 w 757943"/>
                  <a:gd name="connsiteY2" fmla="*/ 37938 h 75807"/>
                  <a:gd name="connsiteX3" fmla="*/ 720073 w 757943"/>
                  <a:gd name="connsiteY3" fmla="*/ 75808 h 75807"/>
                  <a:gd name="connsiteX4" fmla="*/ 37870 w 757943"/>
                  <a:gd name="connsiteY4" fmla="*/ 75808 h 75807"/>
                  <a:gd name="connsiteX5" fmla="*/ 0 w 757943"/>
                  <a:gd name="connsiteY5" fmla="*/ 37938 h 75807"/>
                  <a:gd name="connsiteX6" fmla="*/ 0 w 757943"/>
                  <a:gd name="connsiteY6" fmla="*/ 37870 h 75807"/>
                  <a:gd name="connsiteX7" fmla="*/ 37870 w 757943"/>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3" h="75807">
                    <a:moveTo>
                      <a:pt x="720073" y="0"/>
                    </a:moveTo>
                    <a:cubicBezTo>
                      <a:pt x="740988" y="0"/>
                      <a:pt x="757943" y="16955"/>
                      <a:pt x="757943" y="37870"/>
                    </a:cubicBezTo>
                    <a:lnTo>
                      <a:pt x="757943" y="37938"/>
                    </a:lnTo>
                    <a:cubicBezTo>
                      <a:pt x="757943" y="58853"/>
                      <a:pt x="740988" y="75808"/>
                      <a:pt x="720073" y="75808"/>
                    </a:cubicBezTo>
                    <a:lnTo>
                      <a:pt x="37870" y="75808"/>
                    </a:lnTo>
                    <a:cubicBezTo>
                      <a:pt x="16955" y="75808"/>
                      <a:pt x="0" y="58853"/>
                      <a:pt x="0" y="37938"/>
                    </a:cubicBezTo>
                    <a:lnTo>
                      <a:pt x="0" y="37870"/>
                    </a:lnTo>
                    <a:cubicBezTo>
                      <a:pt x="0" y="16955"/>
                      <a:pt x="16955" y="0"/>
                      <a:pt x="37870" y="0"/>
                    </a:cubicBezTo>
                    <a:close/>
                  </a:path>
                </a:pathLst>
              </a:custGeom>
              <a:solidFill>
                <a:srgbClr val="1680F8"/>
              </a:solidFill>
              <a:ln w="0"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6F7E12BE-97F8-54D7-B586-D756C75DC46B}"/>
                  </a:ext>
                </a:extLst>
              </p:cNvPr>
              <p:cNvSpPr/>
              <p:nvPr/>
            </p:nvSpPr>
            <p:spPr>
              <a:xfrm>
                <a:off x="1500851" y="2779632"/>
                <a:ext cx="606327" cy="75807"/>
              </a:xfrm>
              <a:custGeom>
                <a:avLst/>
                <a:gdLst>
                  <a:gd name="connsiteX0" fmla="*/ 568457 w 606327"/>
                  <a:gd name="connsiteY0" fmla="*/ 0 h 75807"/>
                  <a:gd name="connsiteX1" fmla="*/ 606328 w 606327"/>
                  <a:gd name="connsiteY1" fmla="*/ 37870 h 75807"/>
                  <a:gd name="connsiteX2" fmla="*/ 606328 w 606327"/>
                  <a:gd name="connsiteY2" fmla="*/ 37938 h 75807"/>
                  <a:gd name="connsiteX3" fmla="*/ 568457 w 606327"/>
                  <a:gd name="connsiteY3" fmla="*/ 75808 h 75807"/>
                  <a:gd name="connsiteX4" fmla="*/ 37870 w 606327"/>
                  <a:gd name="connsiteY4" fmla="*/ 75808 h 75807"/>
                  <a:gd name="connsiteX5" fmla="*/ 0 w 606327"/>
                  <a:gd name="connsiteY5" fmla="*/ 37938 h 75807"/>
                  <a:gd name="connsiteX6" fmla="*/ 0 w 606327"/>
                  <a:gd name="connsiteY6" fmla="*/ 37870 h 75807"/>
                  <a:gd name="connsiteX7" fmla="*/ 37870 w 606327"/>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27" h="75807">
                    <a:moveTo>
                      <a:pt x="568457" y="0"/>
                    </a:moveTo>
                    <a:cubicBezTo>
                      <a:pt x="589373" y="0"/>
                      <a:pt x="606328" y="16955"/>
                      <a:pt x="606328" y="37870"/>
                    </a:cubicBezTo>
                    <a:lnTo>
                      <a:pt x="606328" y="37938"/>
                    </a:lnTo>
                    <a:cubicBezTo>
                      <a:pt x="606328" y="58853"/>
                      <a:pt x="589373" y="75808"/>
                      <a:pt x="568457" y="75808"/>
                    </a:cubicBezTo>
                    <a:lnTo>
                      <a:pt x="37870" y="75808"/>
                    </a:lnTo>
                    <a:cubicBezTo>
                      <a:pt x="16955" y="75808"/>
                      <a:pt x="0" y="58853"/>
                      <a:pt x="0" y="37938"/>
                    </a:cubicBezTo>
                    <a:lnTo>
                      <a:pt x="0" y="37870"/>
                    </a:lnTo>
                    <a:cubicBezTo>
                      <a:pt x="0" y="16955"/>
                      <a:pt x="16955" y="0"/>
                      <a:pt x="37870" y="0"/>
                    </a:cubicBezTo>
                    <a:close/>
                  </a:path>
                </a:pathLst>
              </a:custGeom>
              <a:solidFill>
                <a:srgbClr val="0656B2"/>
              </a:solidFill>
              <a:ln w="0"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E91D31ED-F26A-94AB-AB39-DA507C9C6F9E}"/>
                  </a:ext>
                </a:extLst>
              </p:cNvPr>
              <p:cNvSpPr/>
              <p:nvPr/>
            </p:nvSpPr>
            <p:spPr>
              <a:xfrm>
                <a:off x="1500851" y="2931180"/>
                <a:ext cx="454779" cy="75807"/>
              </a:xfrm>
              <a:custGeom>
                <a:avLst/>
                <a:gdLst>
                  <a:gd name="connsiteX0" fmla="*/ 416909 w 454779"/>
                  <a:gd name="connsiteY0" fmla="*/ 0 h 75807"/>
                  <a:gd name="connsiteX1" fmla="*/ 454780 w 454779"/>
                  <a:gd name="connsiteY1" fmla="*/ 37870 h 75807"/>
                  <a:gd name="connsiteX2" fmla="*/ 454780 w 454779"/>
                  <a:gd name="connsiteY2" fmla="*/ 37938 h 75807"/>
                  <a:gd name="connsiteX3" fmla="*/ 416909 w 454779"/>
                  <a:gd name="connsiteY3" fmla="*/ 75808 h 75807"/>
                  <a:gd name="connsiteX4" fmla="*/ 37870 w 454779"/>
                  <a:gd name="connsiteY4" fmla="*/ 75808 h 75807"/>
                  <a:gd name="connsiteX5" fmla="*/ 0 w 454779"/>
                  <a:gd name="connsiteY5" fmla="*/ 37938 h 75807"/>
                  <a:gd name="connsiteX6" fmla="*/ 0 w 454779"/>
                  <a:gd name="connsiteY6" fmla="*/ 37870 h 75807"/>
                  <a:gd name="connsiteX7" fmla="*/ 37870 w 454779"/>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779" h="75807">
                    <a:moveTo>
                      <a:pt x="416909" y="0"/>
                    </a:moveTo>
                    <a:cubicBezTo>
                      <a:pt x="437824" y="0"/>
                      <a:pt x="454780" y="16955"/>
                      <a:pt x="454780" y="37870"/>
                    </a:cubicBezTo>
                    <a:lnTo>
                      <a:pt x="454780" y="37938"/>
                    </a:lnTo>
                    <a:cubicBezTo>
                      <a:pt x="454780" y="58853"/>
                      <a:pt x="437824" y="75808"/>
                      <a:pt x="416909" y="75808"/>
                    </a:cubicBezTo>
                    <a:lnTo>
                      <a:pt x="37870" y="75808"/>
                    </a:lnTo>
                    <a:cubicBezTo>
                      <a:pt x="16955" y="75808"/>
                      <a:pt x="0" y="58853"/>
                      <a:pt x="0" y="37938"/>
                    </a:cubicBezTo>
                    <a:lnTo>
                      <a:pt x="0" y="37870"/>
                    </a:lnTo>
                    <a:cubicBezTo>
                      <a:pt x="0" y="16955"/>
                      <a:pt x="16955" y="0"/>
                      <a:pt x="37870" y="0"/>
                    </a:cubicBezTo>
                    <a:close/>
                  </a:path>
                </a:pathLst>
              </a:custGeom>
              <a:solidFill>
                <a:srgbClr val="0773E9"/>
              </a:solidFill>
              <a:ln w="0"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F542AD6B-0B5C-2848-48DB-33E74B403D90}"/>
                  </a:ext>
                </a:extLst>
              </p:cNvPr>
              <p:cNvSpPr/>
              <p:nvPr/>
            </p:nvSpPr>
            <p:spPr>
              <a:xfrm>
                <a:off x="2031438" y="2931180"/>
                <a:ext cx="682135" cy="75807"/>
              </a:xfrm>
              <a:custGeom>
                <a:avLst/>
                <a:gdLst>
                  <a:gd name="connsiteX0" fmla="*/ 644265 w 682135"/>
                  <a:gd name="connsiteY0" fmla="*/ 0 h 75807"/>
                  <a:gd name="connsiteX1" fmla="*/ 682135 w 682135"/>
                  <a:gd name="connsiteY1" fmla="*/ 37870 h 75807"/>
                  <a:gd name="connsiteX2" fmla="*/ 682135 w 682135"/>
                  <a:gd name="connsiteY2" fmla="*/ 37938 h 75807"/>
                  <a:gd name="connsiteX3" fmla="*/ 644265 w 682135"/>
                  <a:gd name="connsiteY3" fmla="*/ 75808 h 75807"/>
                  <a:gd name="connsiteX4" fmla="*/ 37870 w 682135"/>
                  <a:gd name="connsiteY4" fmla="*/ 75808 h 75807"/>
                  <a:gd name="connsiteX5" fmla="*/ 0 w 682135"/>
                  <a:gd name="connsiteY5" fmla="*/ 37938 h 75807"/>
                  <a:gd name="connsiteX6" fmla="*/ 0 w 682135"/>
                  <a:gd name="connsiteY6" fmla="*/ 37870 h 75807"/>
                  <a:gd name="connsiteX7" fmla="*/ 37870 w 682135"/>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135" h="75807">
                    <a:moveTo>
                      <a:pt x="644265" y="0"/>
                    </a:moveTo>
                    <a:cubicBezTo>
                      <a:pt x="665180" y="0"/>
                      <a:pt x="682135" y="16955"/>
                      <a:pt x="682135" y="37870"/>
                    </a:cubicBezTo>
                    <a:lnTo>
                      <a:pt x="682135" y="37938"/>
                    </a:lnTo>
                    <a:cubicBezTo>
                      <a:pt x="682135" y="58853"/>
                      <a:pt x="665180" y="75808"/>
                      <a:pt x="644265" y="75808"/>
                    </a:cubicBezTo>
                    <a:lnTo>
                      <a:pt x="37870" y="75808"/>
                    </a:lnTo>
                    <a:cubicBezTo>
                      <a:pt x="16955" y="75808"/>
                      <a:pt x="0" y="58853"/>
                      <a:pt x="0" y="37938"/>
                    </a:cubicBezTo>
                    <a:lnTo>
                      <a:pt x="0" y="37870"/>
                    </a:lnTo>
                    <a:cubicBezTo>
                      <a:pt x="0" y="16955"/>
                      <a:pt x="16955" y="0"/>
                      <a:pt x="37870" y="0"/>
                    </a:cubicBezTo>
                    <a:close/>
                  </a:path>
                </a:pathLst>
              </a:custGeom>
              <a:solidFill>
                <a:srgbClr val="044186"/>
              </a:solidFill>
              <a:ln w="0"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2D1E7B48-78ED-E3AE-13C1-92EDBD40364C}"/>
                  </a:ext>
                </a:extLst>
              </p:cNvPr>
              <p:cNvSpPr/>
              <p:nvPr/>
            </p:nvSpPr>
            <p:spPr>
              <a:xfrm>
                <a:off x="2220992" y="247646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66D1"/>
              </a:solidFill>
              <a:ln w="0" cap="flat">
                <a:noFill/>
                <a:prstDash val="solid"/>
                <a:miter/>
              </a:ln>
            </p:spPr>
            <p:txBody>
              <a:bodyPr rtlCol="0" anchor="ctr"/>
              <a:lstStyle/>
              <a:p>
                <a:endParaRPr lang="en-CA"/>
              </a:p>
            </p:txBody>
          </p:sp>
          <p:sp>
            <p:nvSpPr>
              <p:cNvPr id="512" name="Freeform: Shape 511">
                <a:extLst>
                  <a:ext uri="{FF2B5EF4-FFF2-40B4-BE49-F238E27FC236}">
                    <a16:creationId xmlns:a16="http://schemas.microsoft.com/office/drawing/2014/main" id="{CD95D5F9-F8F6-1CC7-AEBC-51E354FFBA6E}"/>
                  </a:ext>
                </a:extLst>
              </p:cNvPr>
              <p:cNvSpPr/>
              <p:nvPr/>
            </p:nvSpPr>
            <p:spPr>
              <a:xfrm>
                <a:off x="1500918" y="247646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66D1"/>
              </a:solidFill>
              <a:ln w="0" cap="flat">
                <a:noFill/>
                <a:prstDash val="solid"/>
                <a:miter/>
              </a:ln>
            </p:spPr>
            <p:txBody>
              <a:bodyPr rtlCol="0" anchor="ctr"/>
              <a:lstStyle/>
              <a:p>
                <a:endParaRPr lang="en-CA"/>
              </a:p>
            </p:txBody>
          </p:sp>
          <p:sp>
            <p:nvSpPr>
              <p:cNvPr id="513" name="Freeform: Shape 512">
                <a:extLst>
                  <a:ext uri="{FF2B5EF4-FFF2-40B4-BE49-F238E27FC236}">
                    <a16:creationId xmlns:a16="http://schemas.microsoft.com/office/drawing/2014/main" id="{99854EAF-9105-910A-75D7-038E6A0CA4EC}"/>
                  </a:ext>
                </a:extLst>
              </p:cNvPr>
              <p:cNvSpPr/>
              <p:nvPr/>
            </p:nvSpPr>
            <p:spPr>
              <a:xfrm>
                <a:off x="2637833" y="293124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66D1"/>
              </a:solidFill>
              <a:ln w="0" cap="flat">
                <a:noFill/>
                <a:prstDash val="solid"/>
                <a:miter/>
              </a:ln>
            </p:spPr>
            <p:txBody>
              <a:bodyPr rtlCol="0" anchor="ctr"/>
              <a:lstStyle/>
              <a:p>
                <a:endParaRPr lang="en-CA"/>
              </a:p>
            </p:txBody>
          </p:sp>
          <p:sp>
            <p:nvSpPr>
              <p:cNvPr id="514" name="Freeform: Shape 513">
                <a:extLst>
                  <a:ext uri="{FF2B5EF4-FFF2-40B4-BE49-F238E27FC236}">
                    <a16:creationId xmlns:a16="http://schemas.microsoft.com/office/drawing/2014/main" id="{163100C7-5120-CAC1-749A-F1C9206B9C76}"/>
                  </a:ext>
                </a:extLst>
              </p:cNvPr>
              <p:cNvSpPr/>
              <p:nvPr/>
            </p:nvSpPr>
            <p:spPr>
              <a:xfrm>
                <a:off x="2031506" y="293124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66D1"/>
              </a:solidFill>
              <a:ln w="0" cap="flat">
                <a:noFill/>
                <a:prstDash val="solid"/>
                <a:miter/>
              </a:ln>
            </p:spPr>
            <p:txBody>
              <a:bodyPr rtlCol="0" anchor="ctr"/>
              <a:lstStyle/>
              <a:p>
                <a:endParaRPr lang="en-CA"/>
              </a:p>
            </p:txBody>
          </p:sp>
          <p:sp>
            <p:nvSpPr>
              <p:cNvPr id="515" name="Freeform: Shape 514">
                <a:extLst>
                  <a:ext uri="{FF2B5EF4-FFF2-40B4-BE49-F238E27FC236}">
                    <a16:creationId xmlns:a16="http://schemas.microsoft.com/office/drawing/2014/main" id="{8999352E-480F-667E-F322-761394DC045D}"/>
                  </a:ext>
                </a:extLst>
              </p:cNvPr>
              <p:cNvSpPr/>
              <p:nvPr/>
            </p:nvSpPr>
            <p:spPr>
              <a:xfrm>
                <a:off x="2031506" y="2779632"/>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73E9"/>
              </a:solidFill>
              <a:ln w="0" cap="flat">
                <a:noFill/>
                <a:prstDash val="solid"/>
                <a:miter/>
              </a:ln>
            </p:spPr>
            <p:txBody>
              <a:bodyPr rtlCol="0" anchor="ctr"/>
              <a:lstStyle/>
              <a:p>
                <a:endParaRPr lang="en-CA"/>
              </a:p>
            </p:txBody>
          </p:sp>
          <p:sp>
            <p:nvSpPr>
              <p:cNvPr id="516" name="Freeform: Shape 515">
                <a:extLst>
                  <a:ext uri="{FF2B5EF4-FFF2-40B4-BE49-F238E27FC236}">
                    <a16:creationId xmlns:a16="http://schemas.microsoft.com/office/drawing/2014/main" id="{ECBC8042-7EF1-DD7F-8576-7CFA57FAFFDD}"/>
                  </a:ext>
                </a:extLst>
              </p:cNvPr>
              <p:cNvSpPr/>
              <p:nvPr/>
            </p:nvSpPr>
            <p:spPr>
              <a:xfrm>
                <a:off x="1500918" y="2779632"/>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73E9"/>
              </a:solidFill>
              <a:ln w="0" cap="flat">
                <a:noFill/>
                <a:prstDash val="solid"/>
                <a:miter/>
              </a:ln>
            </p:spPr>
            <p:txBody>
              <a:bodyPr rtlCol="0" anchor="ctr"/>
              <a:lstStyle/>
              <a:p>
                <a:endParaRPr lang="en-CA"/>
              </a:p>
            </p:txBody>
          </p:sp>
          <p:sp>
            <p:nvSpPr>
              <p:cNvPr id="517" name="Freeform: Shape 516">
                <a:extLst>
                  <a:ext uri="{FF2B5EF4-FFF2-40B4-BE49-F238E27FC236}">
                    <a16:creationId xmlns:a16="http://schemas.microsoft.com/office/drawing/2014/main" id="{F7BE321F-4981-19C5-97F8-79C4C435B4C3}"/>
                  </a:ext>
                </a:extLst>
              </p:cNvPr>
              <p:cNvSpPr/>
              <p:nvPr/>
            </p:nvSpPr>
            <p:spPr>
              <a:xfrm>
                <a:off x="2713641" y="2628084"/>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73E9"/>
              </a:solidFill>
              <a:ln w="0" cap="flat">
                <a:noFill/>
                <a:prstDash val="solid"/>
                <a:miter/>
              </a:ln>
            </p:spPr>
            <p:txBody>
              <a:bodyPr rtlCol="0" anchor="ctr"/>
              <a:lstStyle/>
              <a:p>
                <a:endParaRPr lang="en-CA"/>
              </a:p>
            </p:txBody>
          </p:sp>
          <p:sp>
            <p:nvSpPr>
              <p:cNvPr id="518" name="Freeform: Shape 517">
                <a:extLst>
                  <a:ext uri="{FF2B5EF4-FFF2-40B4-BE49-F238E27FC236}">
                    <a16:creationId xmlns:a16="http://schemas.microsoft.com/office/drawing/2014/main" id="{3F7B23BD-A5FD-98CF-6F07-D0DAB5E70DA9}"/>
                  </a:ext>
                </a:extLst>
              </p:cNvPr>
              <p:cNvSpPr/>
              <p:nvPr/>
            </p:nvSpPr>
            <p:spPr>
              <a:xfrm>
                <a:off x="1955698" y="2628084"/>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73E9"/>
              </a:solidFill>
              <a:ln w="0" cap="flat">
                <a:noFill/>
                <a:prstDash val="solid"/>
                <a:miter/>
              </a:ln>
            </p:spPr>
            <p:txBody>
              <a:bodyPr rtlCol="0" anchor="ctr"/>
              <a:lstStyle/>
              <a:p>
                <a:endParaRPr lang="en-CA"/>
              </a:p>
            </p:txBody>
          </p:sp>
          <p:sp>
            <p:nvSpPr>
              <p:cNvPr id="519" name="Freeform: Shape 518">
                <a:extLst>
                  <a:ext uri="{FF2B5EF4-FFF2-40B4-BE49-F238E27FC236}">
                    <a16:creationId xmlns:a16="http://schemas.microsoft.com/office/drawing/2014/main" id="{38240FFA-A8F3-1C5B-FC19-FEAF2EAD67CC}"/>
                  </a:ext>
                </a:extLst>
              </p:cNvPr>
              <p:cNvSpPr/>
              <p:nvPr/>
            </p:nvSpPr>
            <p:spPr>
              <a:xfrm>
                <a:off x="1804082" y="2628084"/>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61A8FA"/>
              </a:solidFill>
              <a:ln w="0" cap="flat">
                <a:noFill/>
                <a:prstDash val="solid"/>
                <a:miter/>
              </a:ln>
            </p:spPr>
            <p:txBody>
              <a:bodyPr rtlCol="0" anchor="ctr"/>
              <a:lstStyle/>
              <a:p>
                <a:endParaRPr lang="en-CA"/>
              </a:p>
            </p:txBody>
          </p:sp>
          <p:sp>
            <p:nvSpPr>
              <p:cNvPr id="520" name="Freeform: Shape 519">
                <a:extLst>
                  <a:ext uri="{FF2B5EF4-FFF2-40B4-BE49-F238E27FC236}">
                    <a16:creationId xmlns:a16="http://schemas.microsoft.com/office/drawing/2014/main" id="{DC57BB81-9B60-8FF2-7B33-8CEFA66DE05D}"/>
                  </a:ext>
                </a:extLst>
              </p:cNvPr>
              <p:cNvSpPr/>
              <p:nvPr/>
            </p:nvSpPr>
            <p:spPr>
              <a:xfrm>
                <a:off x="1500918" y="2628084"/>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61A8FA"/>
              </a:solidFill>
              <a:ln w="0" cap="flat">
                <a:noFill/>
                <a:prstDash val="solid"/>
                <a:miter/>
              </a:ln>
            </p:spPr>
            <p:txBody>
              <a:bodyPr rtlCol="0" anchor="ctr"/>
              <a:lstStyle/>
              <a:p>
                <a:endParaRPr lang="en-CA"/>
              </a:p>
            </p:txBody>
          </p:sp>
          <p:sp>
            <p:nvSpPr>
              <p:cNvPr id="521" name="Freeform: Shape 520">
                <a:extLst>
                  <a:ext uri="{FF2B5EF4-FFF2-40B4-BE49-F238E27FC236}">
                    <a16:creationId xmlns:a16="http://schemas.microsoft.com/office/drawing/2014/main" id="{7376C9A9-488F-F07A-A54B-A9C0045B13D0}"/>
                  </a:ext>
                </a:extLst>
              </p:cNvPr>
              <p:cNvSpPr/>
              <p:nvPr/>
            </p:nvSpPr>
            <p:spPr>
              <a:xfrm>
                <a:off x="2865189" y="2779632"/>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61A8FA"/>
              </a:solidFill>
              <a:ln w="0" cap="flat">
                <a:noFill/>
                <a:prstDash val="solid"/>
                <a:miter/>
              </a:ln>
            </p:spPr>
            <p:txBody>
              <a:bodyPr rtlCol="0" anchor="ctr"/>
              <a:lstStyle/>
              <a:p>
                <a:endParaRPr lang="en-CA"/>
              </a:p>
            </p:txBody>
          </p:sp>
          <p:sp>
            <p:nvSpPr>
              <p:cNvPr id="531" name="Freeform: Shape 530">
                <a:extLst>
                  <a:ext uri="{FF2B5EF4-FFF2-40B4-BE49-F238E27FC236}">
                    <a16:creationId xmlns:a16="http://schemas.microsoft.com/office/drawing/2014/main" id="{7FE23537-71E7-7690-0362-9149843016DB}"/>
                  </a:ext>
                </a:extLst>
              </p:cNvPr>
              <p:cNvSpPr/>
              <p:nvPr/>
            </p:nvSpPr>
            <p:spPr>
              <a:xfrm>
                <a:off x="2183054" y="2779632"/>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61A8FA"/>
              </a:solidFill>
              <a:ln w="0" cap="flat">
                <a:noFill/>
                <a:prstDash val="solid"/>
                <a:miter/>
              </a:ln>
            </p:spPr>
            <p:txBody>
              <a:bodyPr rtlCol="0" anchor="ctr"/>
              <a:lstStyle/>
              <a:p>
                <a:endParaRPr lang="en-CA"/>
              </a:p>
            </p:txBody>
          </p:sp>
          <p:sp>
            <p:nvSpPr>
              <p:cNvPr id="532" name="Freeform: Shape 531">
                <a:extLst>
                  <a:ext uri="{FF2B5EF4-FFF2-40B4-BE49-F238E27FC236}">
                    <a16:creationId xmlns:a16="http://schemas.microsoft.com/office/drawing/2014/main" id="{6CD59788-4519-B56A-0941-4F593ACBB1BB}"/>
                  </a:ext>
                </a:extLst>
              </p:cNvPr>
              <p:cNvSpPr/>
              <p:nvPr/>
            </p:nvSpPr>
            <p:spPr>
              <a:xfrm rot="10800000">
                <a:off x="1500918" y="3080906"/>
                <a:ext cx="757943" cy="75807"/>
              </a:xfrm>
              <a:custGeom>
                <a:avLst/>
                <a:gdLst>
                  <a:gd name="connsiteX0" fmla="*/ 720073 w 757943"/>
                  <a:gd name="connsiteY0" fmla="*/ 0 h 75807"/>
                  <a:gd name="connsiteX1" fmla="*/ 757943 w 757943"/>
                  <a:gd name="connsiteY1" fmla="*/ 37870 h 75807"/>
                  <a:gd name="connsiteX2" fmla="*/ 757943 w 757943"/>
                  <a:gd name="connsiteY2" fmla="*/ 37938 h 75807"/>
                  <a:gd name="connsiteX3" fmla="*/ 720073 w 757943"/>
                  <a:gd name="connsiteY3" fmla="*/ 75808 h 75807"/>
                  <a:gd name="connsiteX4" fmla="*/ 37870 w 757943"/>
                  <a:gd name="connsiteY4" fmla="*/ 75808 h 75807"/>
                  <a:gd name="connsiteX5" fmla="*/ 0 w 757943"/>
                  <a:gd name="connsiteY5" fmla="*/ 37938 h 75807"/>
                  <a:gd name="connsiteX6" fmla="*/ 0 w 757943"/>
                  <a:gd name="connsiteY6" fmla="*/ 37870 h 75807"/>
                  <a:gd name="connsiteX7" fmla="*/ 37870 w 757943"/>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3" h="75807">
                    <a:moveTo>
                      <a:pt x="720073" y="0"/>
                    </a:moveTo>
                    <a:cubicBezTo>
                      <a:pt x="740988" y="0"/>
                      <a:pt x="757943" y="16955"/>
                      <a:pt x="757943" y="37870"/>
                    </a:cubicBezTo>
                    <a:lnTo>
                      <a:pt x="757943" y="37938"/>
                    </a:lnTo>
                    <a:cubicBezTo>
                      <a:pt x="757943" y="58853"/>
                      <a:pt x="740988" y="75808"/>
                      <a:pt x="720073" y="75808"/>
                    </a:cubicBezTo>
                    <a:lnTo>
                      <a:pt x="37870" y="75808"/>
                    </a:lnTo>
                    <a:cubicBezTo>
                      <a:pt x="16955" y="75808"/>
                      <a:pt x="0" y="58853"/>
                      <a:pt x="0" y="37938"/>
                    </a:cubicBezTo>
                    <a:lnTo>
                      <a:pt x="0" y="37870"/>
                    </a:lnTo>
                    <a:cubicBezTo>
                      <a:pt x="0" y="16955"/>
                      <a:pt x="16955" y="0"/>
                      <a:pt x="37870" y="0"/>
                    </a:cubicBezTo>
                    <a:close/>
                  </a:path>
                </a:pathLst>
              </a:custGeom>
              <a:solidFill>
                <a:srgbClr val="1680F8"/>
              </a:solidFill>
              <a:ln w="0" cap="flat">
                <a:noFill/>
                <a:prstDash val="solid"/>
                <a:miter/>
              </a:ln>
            </p:spPr>
            <p:txBody>
              <a:bodyPr rtlCol="0" anchor="ctr"/>
              <a:lstStyle/>
              <a:p>
                <a:endParaRPr lang="en-CA"/>
              </a:p>
            </p:txBody>
          </p:sp>
          <p:sp>
            <p:nvSpPr>
              <p:cNvPr id="533" name="Freeform: Shape 532">
                <a:extLst>
                  <a:ext uri="{FF2B5EF4-FFF2-40B4-BE49-F238E27FC236}">
                    <a16:creationId xmlns:a16="http://schemas.microsoft.com/office/drawing/2014/main" id="{D98BCA3B-66FF-72A7-93BD-22158737329C}"/>
                  </a:ext>
                </a:extLst>
              </p:cNvPr>
              <p:cNvSpPr/>
              <p:nvPr/>
            </p:nvSpPr>
            <p:spPr>
              <a:xfrm rot="10800000">
                <a:off x="2334670" y="3080906"/>
                <a:ext cx="606327" cy="75807"/>
              </a:xfrm>
              <a:custGeom>
                <a:avLst/>
                <a:gdLst>
                  <a:gd name="connsiteX0" fmla="*/ 568457 w 606327"/>
                  <a:gd name="connsiteY0" fmla="*/ 0 h 75807"/>
                  <a:gd name="connsiteX1" fmla="*/ 606328 w 606327"/>
                  <a:gd name="connsiteY1" fmla="*/ 37870 h 75807"/>
                  <a:gd name="connsiteX2" fmla="*/ 606328 w 606327"/>
                  <a:gd name="connsiteY2" fmla="*/ 37938 h 75807"/>
                  <a:gd name="connsiteX3" fmla="*/ 568457 w 606327"/>
                  <a:gd name="connsiteY3" fmla="*/ 75808 h 75807"/>
                  <a:gd name="connsiteX4" fmla="*/ 37870 w 606327"/>
                  <a:gd name="connsiteY4" fmla="*/ 75808 h 75807"/>
                  <a:gd name="connsiteX5" fmla="*/ 0 w 606327"/>
                  <a:gd name="connsiteY5" fmla="*/ 37938 h 75807"/>
                  <a:gd name="connsiteX6" fmla="*/ 0 w 606327"/>
                  <a:gd name="connsiteY6" fmla="*/ 37870 h 75807"/>
                  <a:gd name="connsiteX7" fmla="*/ 37870 w 606327"/>
                  <a:gd name="connsiteY7" fmla="*/ 0 h 7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327" h="75807">
                    <a:moveTo>
                      <a:pt x="568457" y="0"/>
                    </a:moveTo>
                    <a:cubicBezTo>
                      <a:pt x="589373" y="0"/>
                      <a:pt x="606328" y="16955"/>
                      <a:pt x="606328" y="37870"/>
                    </a:cubicBezTo>
                    <a:lnTo>
                      <a:pt x="606328" y="37938"/>
                    </a:lnTo>
                    <a:cubicBezTo>
                      <a:pt x="606328" y="58853"/>
                      <a:pt x="589373" y="75808"/>
                      <a:pt x="568457" y="75808"/>
                    </a:cubicBezTo>
                    <a:lnTo>
                      <a:pt x="37870" y="75808"/>
                    </a:lnTo>
                    <a:cubicBezTo>
                      <a:pt x="16955" y="75808"/>
                      <a:pt x="0" y="58853"/>
                      <a:pt x="0" y="37938"/>
                    </a:cubicBezTo>
                    <a:lnTo>
                      <a:pt x="0" y="37870"/>
                    </a:lnTo>
                    <a:cubicBezTo>
                      <a:pt x="0" y="16955"/>
                      <a:pt x="16955" y="0"/>
                      <a:pt x="37870" y="0"/>
                    </a:cubicBezTo>
                    <a:close/>
                  </a:path>
                </a:pathLst>
              </a:custGeom>
              <a:solidFill>
                <a:srgbClr val="0656B2"/>
              </a:solidFill>
              <a:ln w="0" cap="flat">
                <a:noFill/>
                <a:prstDash val="solid"/>
                <a:miter/>
              </a:ln>
            </p:spPr>
            <p:txBody>
              <a:bodyPr rtlCol="0" anchor="ctr"/>
              <a:lstStyle/>
              <a:p>
                <a:endParaRPr lang="en-CA"/>
              </a:p>
            </p:txBody>
          </p:sp>
          <p:sp>
            <p:nvSpPr>
              <p:cNvPr id="534" name="Freeform: Shape 533">
                <a:extLst>
                  <a:ext uri="{FF2B5EF4-FFF2-40B4-BE49-F238E27FC236}">
                    <a16:creationId xmlns:a16="http://schemas.microsoft.com/office/drawing/2014/main" id="{C0D88405-385F-B2ED-3B3B-B265D524EFEB}"/>
                  </a:ext>
                </a:extLst>
              </p:cNvPr>
              <p:cNvSpPr/>
              <p:nvPr/>
            </p:nvSpPr>
            <p:spPr>
              <a:xfrm>
                <a:off x="2334670" y="3080906"/>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73E9"/>
              </a:solidFill>
              <a:ln w="0" cap="flat">
                <a:noFill/>
                <a:prstDash val="solid"/>
                <a:miter/>
              </a:ln>
            </p:spPr>
            <p:txBody>
              <a:bodyPr rtlCol="0" anchor="ctr"/>
              <a:lstStyle/>
              <a:p>
                <a:endParaRPr lang="en-CA"/>
              </a:p>
            </p:txBody>
          </p:sp>
          <p:sp>
            <p:nvSpPr>
              <p:cNvPr id="535" name="Freeform: Shape 534">
                <a:extLst>
                  <a:ext uri="{FF2B5EF4-FFF2-40B4-BE49-F238E27FC236}">
                    <a16:creationId xmlns:a16="http://schemas.microsoft.com/office/drawing/2014/main" id="{85AF17E9-62E8-FE99-1A88-71108AE61445}"/>
                  </a:ext>
                </a:extLst>
              </p:cNvPr>
              <p:cNvSpPr/>
              <p:nvPr/>
            </p:nvSpPr>
            <p:spPr>
              <a:xfrm>
                <a:off x="2865189" y="3080906"/>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0773E9"/>
              </a:solidFill>
              <a:ln w="0" cap="flat">
                <a:noFill/>
                <a:prstDash val="solid"/>
                <a:miter/>
              </a:ln>
            </p:spPr>
            <p:txBody>
              <a:bodyPr rtlCol="0" anchor="ctr"/>
              <a:lstStyle/>
              <a:p>
                <a:endParaRPr lang="en-CA"/>
              </a:p>
            </p:txBody>
          </p:sp>
          <p:sp>
            <p:nvSpPr>
              <p:cNvPr id="536" name="Freeform: Shape 535">
                <a:extLst>
                  <a:ext uri="{FF2B5EF4-FFF2-40B4-BE49-F238E27FC236}">
                    <a16:creationId xmlns:a16="http://schemas.microsoft.com/office/drawing/2014/main" id="{67357C90-38C5-87F1-5270-24FFB8D8A40B}"/>
                  </a:ext>
                </a:extLst>
              </p:cNvPr>
              <p:cNvSpPr/>
              <p:nvPr/>
            </p:nvSpPr>
            <p:spPr>
              <a:xfrm>
                <a:off x="1500918" y="3080906"/>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61A8FA"/>
              </a:solidFill>
              <a:ln w="0" cap="flat">
                <a:noFill/>
                <a:prstDash val="solid"/>
                <a:miter/>
              </a:ln>
            </p:spPr>
            <p:txBody>
              <a:bodyPr rtlCol="0" anchor="ctr"/>
              <a:lstStyle/>
              <a:p>
                <a:endParaRPr lang="en-CA"/>
              </a:p>
            </p:txBody>
          </p:sp>
          <p:sp>
            <p:nvSpPr>
              <p:cNvPr id="537" name="Freeform: Shape 536">
                <a:extLst>
                  <a:ext uri="{FF2B5EF4-FFF2-40B4-BE49-F238E27FC236}">
                    <a16:creationId xmlns:a16="http://schemas.microsoft.com/office/drawing/2014/main" id="{4C6918B3-F7F9-0DDD-A950-6794E2C141EC}"/>
                  </a:ext>
                </a:extLst>
              </p:cNvPr>
              <p:cNvSpPr/>
              <p:nvPr/>
            </p:nvSpPr>
            <p:spPr>
              <a:xfrm>
                <a:off x="2183054" y="3080906"/>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61A8FA"/>
              </a:solidFill>
              <a:ln w="0" cap="flat">
                <a:noFill/>
                <a:prstDash val="solid"/>
                <a:miter/>
              </a:ln>
            </p:spPr>
            <p:txBody>
              <a:bodyPr rtlCol="0" anchor="ctr"/>
              <a:lstStyle/>
              <a:p>
                <a:endParaRPr lang="en-CA"/>
              </a:p>
            </p:txBody>
          </p:sp>
          <p:sp>
            <p:nvSpPr>
              <p:cNvPr id="538" name="Freeform: Shape 537">
                <a:extLst>
                  <a:ext uri="{FF2B5EF4-FFF2-40B4-BE49-F238E27FC236}">
                    <a16:creationId xmlns:a16="http://schemas.microsoft.com/office/drawing/2014/main" id="{ACF1CEFB-1307-23E9-F159-E3120A4ECCF3}"/>
                  </a:ext>
                </a:extLst>
              </p:cNvPr>
              <p:cNvSpPr/>
              <p:nvPr/>
            </p:nvSpPr>
            <p:spPr>
              <a:xfrm>
                <a:off x="2827319" y="247646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4398F9"/>
              </a:solidFill>
              <a:ln w="0" cap="flat">
                <a:noFill/>
                <a:prstDash val="solid"/>
                <a:miter/>
              </a:ln>
            </p:spPr>
            <p:txBody>
              <a:bodyPr rtlCol="0" anchor="ctr"/>
              <a:lstStyle/>
              <a:p>
                <a:endParaRPr lang="en-CA"/>
              </a:p>
            </p:txBody>
          </p:sp>
          <p:sp>
            <p:nvSpPr>
              <p:cNvPr id="539" name="Freeform: Shape 538">
                <a:extLst>
                  <a:ext uri="{FF2B5EF4-FFF2-40B4-BE49-F238E27FC236}">
                    <a16:creationId xmlns:a16="http://schemas.microsoft.com/office/drawing/2014/main" id="{3C5FA5B6-AE43-65D6-0C67-E786789CEA25}"/>
                  </a:ext>
                </a:extLst>
              </p:cNvPr>
              <p:cNvSpPr/>
              <p:nvPr/>
            </p:nvSpPr>
            <p:spPr>
              <a:xfrm>
                <a:off x="2372540" y="247646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4398F9"/>
              </a:solidFill>
              <a:ln w="0" cap="flat">
                <a:noFill/>
                <a:prstDash val="solid"/>
                <a:miter/>
              </a:ln>
            </p:spPr>
            <p:txBody>
              <a:bodyPr rtlCol="0" anchor="ctr"/>
              <a:lstStyle/>
              <a:p>
                <a:endParaRPr lang="en-CA"/>
              </a:p>
            </p:txBody>
          </p:sp>
          <p:sp>
            <p:nvSpPr>
              <p:cNvPr id="540" name="Freeform: Shape 539">
                <a:extLst>
                  <a:ext uri="{FF2B5EF4-FFF2-40B4-BE49-F238E27FC236}">
                    <a16:creationId xmlns:a16="http://schemas.microsoft.com/office/drawing/2014/main" id="{AD9A6E41-0742-2923-A3F8-3577D59AD4A1}"/>
                  </a:ext>
                </a:extLst>
              </p:cNvPr>
              <p:cNvSpPr/>
              <p:nvPr/>
            </p:nvSpPr>
            <p:spPr>
              <a:xfrm>
                <a:off x="1879890" y="293124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4398F9"/>
              </a:solidFill>
              <a:ln w="0" cap="flat">
                <a:noFill/>
                <a:prstDash val="solid"/>
                <a:miter/>
              </a:ln>
            </p:spPr>
            <p:txBody>
              <a:bodyPr rtlCol="0" anchor="ctr"/>
              <a:lstStyle/>
              <a:p>
                <a:endParaRPr lang="en-CA"/>
              </a:p>
            </p:txBody>
          </p:sp>
          <p:sp>
            <p:nvSpPr>
              <p:cNvPr id="541" name="Freeform: Shape 540">
                <a:extLst>
                  <a:ext uri="{FF2B5EF4-FFF2-40B4-BE49-F238E27FC236}">
                    <a16:creationId xmlns:a16="http://schemas.microsoft.com/office/drawing/2014/main" id="{36B9E023-4198-8DF6-36BF-73A43BEC9F9C}"/>
                  </a:ext>
                </a:extLst>
              </p:cNvPr>
              <p:cNvSpPr/>
              <p:nvPr/>
            </p:nvSpPr>
            <p:spPr>
              <a:xfrm>
                <a:off x="1500918" y="2931248"/>
                <a:ext cx="75740" cy="75740"/>
              </a:xfrm>
              <a:custGeom>
                <a:avLst/>
                <a:gdLst>
                  <a:gd name="connsiteX0" fmla="*/ 75740 w 75740"/>
                  <a:gd name="connsiteY0" fmla="*/ 37870 h 75740"/>
                  <a:gd name="connsiteX1" fmla="*/ 37870 w 75740"/>
                  <a:gd name="connsiteY1" fmla="*/ 75740 h 75740"/>
                  <a:gd name="connsiteX2" fmla="*/ 0 w 75740"/>
                  <a:gd name="connsiteY2" fmla="*/ 37870 h 75740"/>
                  <a:gd name="connsiteX3" fmla="*/ 37870 w 75740"/>
                  <a:gd name="connsiteY3" fmla="*/ 0 h 75740"/>
                  <a:gd name="connsiteX4" fmla="*/ 75740 w 75740"/>
                  <a:gd name="connsiteY4" fmla="*/ 37870 h 7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40" h="75740">
                    <a:moveTo>
                      <a:pt x="75740" y="37870"/>
                    </a:moveTo>
                    <a:cubicBezTo>
                      <a:pt x="75740" y="58785"/>
                      <a:pt x="58785" y="75740"/>
                      <a:pt x="37870" y="75740"/>
                    </a:cubicBezTo>
                    <a:cubicBezTo>
                      <a:pt x="16955" y="75740"/>
                      <a:pt x="0" y="58785"/>
                      <a:pt x="0" y="37870"/>
                    </a:cubicBezTo>
                    <a:cubicBezTo>
                      <a:pt x="0" y="16955"/>
                      <a:pt x="16955" y="0"/>
                      <a:pt x="37870" y="0"/>
                    </a:cubicBezTo>
                    <a:cubicBezTo>
                      <a:pt x="58785" y="0"/>
                      <a:pt x="75740" y="16955"/>
                      <a:pt x="75740" y="37870"/>
                    </a:cubicBezTo>
                    <a:close/>
                  </a:path>
                </a:pathLst>
              </a:custGeom>
              <a:solidFill>
                <a:srgbClr val="4398F9"/>
              </a:solidFill>
              <a:ln w="0" cap="flat">
                <a:noFill/>
                <a:prstDash val="solid"/>
                <a:miter/>
              </a:ln>
            </p:spPr>
            <p:txBody>
              <a:bodyPr rtlCol="0" anchor="ctr"/>
              <a:lstStyle/>
              <a:p>
                <a:endParaRPr lang="en-CA"/>
              </a:p>
            </p:txBody>
          </p:sp>
        </p:grpSp>
      </p:grpSp>
    </p:spTree>
    <p:custDataLst>
      <p:tags r:id="rId1"/>
    </p:custDataLst>
    <p:extLst>
      <p:ext uri="{BB962C8B-B14F-4D97-AF65-F5344CB8AC3E}">
        <p14:creationId xmlns:p14="http://schemas.microsoft.com/office/powerpoint/2010/main" val="263091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_Plat_BG">
            <a:extLst>
              <a:ext uri="{FF2B5EF4-FFF2-40B4-BE49-F238E27FC236}">
                <a16:creationId xmlns:a16="http://schemas.microsoft.com/office/drawing/2014/main" id="{D3148AD5-0CEA-17D8-7E36-CBC701F55028}"/>
              </a:ext>
            </a:extLst>
          </p:cNvPr>
          <p:cNvSpPr/>
          <p:nvPr/>
        </p:nvSpPr>
        <p:spPr>
          <a:xfrm>
            <a:off x="1280937" y="2082800"/>
            <a:ext cx="15991064" cy="6939456"/>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_CoP_BG">
            <a:extLst>
              <a:ext uri="{FF2B5EF4-FFF2-40B4-BE49-F238E27FC236}">
                <a16:creationId xmlns:a16="http://schemas.microsoft.com/office/drawing/2014/main" id="{325CB013-2C27-BD52-93D0-2B68CD703D0E}"/>
              </a:ext>
            </a:extLst>
          </p:cNvPr>
          <p:cNvSpPr/>
          <p:nvPr/>
        </p:nvSpPr>
        <p:spPr>
          <a:xfrm>
            <a:off x="19577800" y="2571750"/>
            <a:ext cx="1620000" cy="1620000"/>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5" name="!!_Box_Div_01">
            <a:extLst>
              <a:ext uri="{FF2B5EF4-FFF2-40B4-BE49-F238E27FC236}">
                <a16:creationId xmlns:a16="http://schemas.microsoft.com/office/drawing/2014/main" id="{1E4651C3-B1FB-09D2-9F40-C652E6644DB3}"/>
              </a:ext>
            </a:extLst>
          </p:cNvPr>
          <p:cNvCxnSpPr>
            <a:cxnSpLocks/>
          </p:cNvCxnSpPr>
          <p:nvPr/>
        </p:nvCxnSpPr>
        <p:spPr>
          <a:xfrm>
            <a:off x="1304552" y="2380702"/>
            <a:ext cx="3251199" cy="0"/>
          </a:xfrm>
          <a:prstGeom prst="line">
            <a:avLst/>
          </a:prstGeom>
          <a:ln w="12700">
            <a:noFill/>
            <a:tailEnd type="none"/>
          </a:ln>
        </p:spPr>
        <p:style>
          <a:lnRef idx="1">
            <a:schemeClr val="accent1"/>
          </a:lnRef>
          <a:fillRef idx="0">
            <a:schemeClr val="accent1"/>
          </a:fillRef>
          <a:effectRef idx="0">
            <a:schemeClr val="accent1"/>
          </a:effectRef>
          <a:fontRef idx="minor">
            <a:schemeClr val="tx1"/>
          </a:fontRef>
        </p:style>
      </p:cxnSp>
      <p:sp>
        <p:nvSpPr>
          <p:cNvPr id="7" name="!!_Plat_Title_01">
            <a:extLst>
              <a:ext uri="{FF2B5EF4-FFF2-40B4-BE49-F238E27FC236}">
                <a16:creationId xmlns:a16="http://schemas.microsoft.com/office/drawing/2014/main" id="{F06B2BB4-AF4B-63DF-EF5A-FFC5AF2C737A}"/>
              </a:ext>
            </a:extLst>
          </p:cNvPr>
          <p:cNvSpPr txBox="1">
            <a:spLocks/>
          </p:cNvSpPr>
          <p:nvPr/>
        </p:nvSpPr>
        <p:spPr>
          <a:xfrm>
            <a:off x="962432" y="822823"/>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400"/>
              <a:t>Complaints Management</a:t>
            </a:r>
          </a:p>
        </p:txBody>
      </p:sp>
      <p:sp>
        <p:nvSpPr>
          <p:cNvPr id="296" name="!!_R_01_Top">
            <a:extLst>
              <a:ext uri="{FF2B5EF4-FFF2-40B4-BE49-F238E27FC236}">
                <a16:creationId xmlns:a16="http://schemas.microsoft.com/office/drawing/2014/main" id="{77F49848-CF23-0CB7-1086-A317E3D6DEEF}"/>
              </a:ext>
            </a:extLst>
          </p:cNvPr>
          <p:cNvSpPr/>
          <p:nvPr/>
        </p:nvSpPr>
        <p:spPr>
          <a:xfrm>
            <a:off x="1040985" y="-715645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0" name="!!_R01_Ico_01">
            <a:extLst>
              <a:ext uri="{FF2B5EF4-FFF2-40B4-BE49-F238E27FC236}">
                <a16:creationId xmlns:a16="http://schemas.microsoft.com/office/drawing/2014/main" id="{818C142D-F8B4-4D01-AD80-1D4720A5B061}"/>
              </a:ext>
            </a:extLst>
          </p:cNvPr>
          <p:cNvSpPr/>
          <p:nvPr/>
        </p:nvSpPr>
        <p:spPr>
          <a:xfrm>
            <a:off x="1754715" y="-6136245"/>
            <a:ext cx="2386041" cy="1391986"/>
          </a:xfrm>
          <a:custGeom>
            <a:avLst/>
            <a:gdLst>
              <a:gd name="connsiteX0" fmla="*/ 1102070 w 2386041"/>
              <a:gd name="connsiteY0" fmla="*/ 1366540 h 1391986"/>
              <a:gd name="connsiteX1" fmla="*/ 31615 w 2386041"/>
              <a:gd name="connsiteY1" fmla="*/ 748547 h 1391986"/>
              <a:gd name="connsiteX2" fmla="*/ 31615 w 2386041"/>
              <a:gd name="connsiteY2" fmla="*/ 638931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540"/>
                </a:moveTo>
                <a:lnTo>
                  <a:pt x="31615" y="748547"/>
                </a:lnTo>
                <a:cubicBezTo>
                  <a:pt x="-10538" y="724188"/>
                  <a:pt x="-10538" y="663290"/>
                  <a:pt x="31615" y="638931"/>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9"/>
                  <a:pt x="1160832" y="1400469"/>
                  <a:pt x="1102070" y="1366540"/>
                </a:cubicBezTo>
                <a:close/>
              </a:path>
            </a:pathLst>
          </a:custGeom>
          <a:noFill/>
          <a:ln w="25400" cap="rnd">
            <a:solidFill>
              <a:schemeClr val="accent4"/>
            </a:solidFill>
            <a:prstDash val="solid"/>
            <a:round/>
          </a:ln>
        </p:spPr>
        <p:txBody>
          <a:bodyPr rtlCol="0" anchor="ctr"/>
          <a:lstStyle/>
          <a:p>
            <a:endParaRPr lang="en-GB"/>
          </a:p>
        </p:txBody>
      </p:sp>
      <p:sp>
        <p:nvSpPr>
          <p:cNvPr id="301" name="!!_R01_Ico_02">
            <a:extLst>
              <a:ext uri="{FF2B5EF4-FFF2-40B4-BE49-F238E27FC236}">
                <a16:creationId xmlns:a16="http://schemas.microsoft.com/office/drawing/2014/main" id="{F9CD5470-9F48-D84C-3B57-D2FAD244DE56}"/>
              </a:ext>
            </a:extLst>
          </p:cNvPr>
          <p:cNvSpPr/>
          <p:nvPr/>
        </p:nvSpPr>
        <p:spPr>
          <a:xfrm>
            <a:off x="1754715" y="-6136245"/>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accent2"/>
            </a:solidFill>
            <a:prstDash val="solid"/>
            <a:round/>
          </a:ln>
        </p:spPr>
        <p:txBody>
          <a:bodyPr rtlCol="0" anchor="ctr"/>
          <a:lstStyle/>
          <a:p>
            <a:endParaRPr lang="en-GB"/>
          </a:p>
        </p:txBody>
      </p:sp>
      <p:sp>
        <p:nvSpPr>
          <p:cNvPr id="302" name="!!_R01_Ico_03">
            <a:extLst>
              <a:ext uri="{FF2B5EF4-FFF2-40B4-BE49-F238E27FC236}">
                <a16:creationId xmlns:a16="http://schemas.microsoft.com/office/drawing/2014/main" id="{4DC17F5E-E280-9001-1C92-6BF2132F3B40}"/>
              </a:ext>
            </a:extLst>
          </p:cNvPr>
          <p:cNvSpPr/>
          <p:nvPr/>
        </p:nvSpPr>
        <p:spPr>
          <a:xfrm>
            <a:off x="1754715" y="-6136245"/>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327" name="!!_R_02">
            <a:extLst>
              <a:ext uri="{FF2B5EF4-FFF2-40B4-BE49-F238E27FC236}">
                <a16:creationId xmlns:a16="http://schemas.microsoft.com/office/drawing/2014/main" id="{DCECE843-C2AE-A02D-FFC2-0DA3CE19F756}"/>
              </a:ext>
            </a:extLst>
          </p:cNvPr>
          <p:cNvSpPr/>
          <p:nvPr/>
        </p:nvSpPr>
        <p:spPr>
          <a:xfrm>
            <a:off x="19360027"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28" name="!!_R_03">
            <a:extLst>
              <a:ext uri="{FF2B5EF4-FFF2-40B4-BE49-F238E27FC236}">
                <a16:creationId xmlns:a16="http://schemas.microsoft.com/office/drawing/2014/main" id="{2DA1BE27-2A7B-EEF0-3BE0-F6DAF018C1DB}"/>
              </a:ext>
            </a:extLst>
          </p:cNvPr>
          <p:cNvSpPr/>
          <p:nvPr/>
        </p:nvSpPr>
        <p:spPr>
          <a:xfrm>
            <a:off x="24732792"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30" name="!!_Co_Copy">
            <a:extLst>
              <a:ext uri="{FF2B5EF4-FFF2-40B4-BE49-F238E27FC236}">
                <a16:creationId xmlns:a16="http://schemas.microsoft.com/office/drawing/2014/main" id="{6F3D87EF-E7D7-6EB9-AE9A-B58C402147BB}"/>
              </a:ext>
            </a:extLst>
          </p:cNvPr>
          <p:cNvSpPr/>
          <p:nvPr/>
        </p:nvSpPr>
        <p:spPr>
          <a:xfrm>
            <a:off x="19708973" y="6498578"/>
            <a:ext cx="3080442"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Accelerate AI</a:t>
            </a:r>
            <a:br>
              <a:rPr lang="en-US" sz="2200">
                <a:solidFill>
                  <a:schemeClr val="accent6"/>
                </a:solidFill>
                <a:latin typeface="+mj-lt"/>
              </a:rPr>
            </a:br>
            <a:r>
              <a:rPr lang="en-US" sz="2200">
                <a:solidFill>
                  <a:schemeClr val="accent6"/>
                </a:solidFill>
                <a:latin typeface="+mj-lt"/>
              </a:rPr>
              <a:t> Lifecycle Tasks</a:t>
            </a:r>
          </a:p>
          <a:p>
            <a:pPr algn="ctr"/>
            <a:endParaRPr lang="en-US" sz="800">
              <a:solidFill>
                <a:schemeClr val="accent6"/>
              </a:solidFill>
            </a:endParaRPr>
          </a:p>
        </p:txBody>
      </p:sp>
      <p:cxnSp>
        <p:nvCxnSpPr>
          <p:cNvPr id="331" name="!!_Box_Div_02">
            <a:extLst>
              <a:ext uri="{FF2B5EF4-FFF2-40B4-BE49-F238E27FC236}">
                <a16:creationId xmlns:a16="http://schemas.microsoft.com/office/drawing/2014/main" id="{1800B3FB-CFC9-EDF3-B43D-BA3B2FDBF410}"/>
              </a:ext>
            </a:extLst>
          </p:cNvPr>
          <p:cNvCxnSpPr/>
          <p:nvPr/>
        </p:nvCxnSpPr>
        <p:spPr>
          <a:xfrm>
            <a:off x="19623594"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32" name="!!_R_02_Text">
            <a:extLst>
              <a:ext uri="{FF2B5EF4-FFF2-40B4-BE49-F238E27FC236}">
                <a16:creationId xmlns:a16="http://schemas.microsoft.com/office/drawing/2014/main" id="{1F4C21B7-FA44-2A57-F71C-98F9D23DFF7C}"/>
              </a:ext>
            </a:extLst>
          </p:cNvPr>
          <p:cNvSpPr txBox="1"/>
          <p:nvPr/>
        </p:nvSpPr>
        <p:spPr>
          <a:xfrm>
            <a:off x="19623594"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Copilots</a:t>
            </a:r>
          </a:p>
        </p:txBody>
      </p:sp>
      <p:sp>
        <p:nvSpPr>
          <p:cNvPr id="333" name="!!_Dot_02A">
            <a:extLst>
              <a:ext uri="{FF2B5EF4-FFF2-40B4-BE49-F238E27FC236}">
                <a16:creationId xmlns:a16="http://schemas.microsoft.com/office/drawing/2014/main" id="{FAC6B492-53E1-2A77-38FD-C1D17445EC39}"/>
              </a:ext>
            </a:extLst>
          </p:cNvPr>
          <p:cNvSpPr/>
          <p:nvPr/>
        </p:nvSpPr>
        <p:spPr>
          <a:xfrm>
            <a:off x="20782775"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_Dot_02B">
            <a:extLst>
              <a:ext uri="{FF2B5EF4-FFF2-40B4-BE49-F238E27FC236}">
                <a16:creationId xmlns:a16="http://schemas.microsoft.com/office/drawing/2014/main" id="{E0439842-C886-A2AF-26C7-553289888509}"/>
              </a:ext>
            </a:extLst>
          </p:cNvPr>
          <p:cNvSpPr/>
          <p:nvPr/>
        </p:nvSpPr>
        <p:spPr>
          <a:xfrm>
            <a:off x="21150213"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_Dot_02C">
            <a:extLst>
              <a:ext uri="{FF2B5EF4-FFF2-40B4-BE49-F238E27FC236}">
                <a16:creationId xmlns:a16="http://schemas.microsoft.com/office/drawing/2014/main" id="{7BD52111-6CBD-41AC-AFAA-F49A84A44435}"/>
              </a:ext>
            </a:extLst>
          </p:cNvPr>
          <p:cNvSpPr/>
          <p:nvPr/>
        </p:nvSpPr>
        <p:spPr>
          <a:xfrm>
            <a:off x="21517651" y="7467373"/>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_Assist_Copy">
            <a:extLst>
              <a:ext uri="{FF2B5EF4-FFF2-40B4-BE49-F238E27FC236}">
                <a16:creationId xmlns:a16="http://schemas.microsoft.com/office/drawing/2014/main" id="{EDF37368-1D69-8635-340C-8E803ED12D1A}"/>
              </a:ext>
            </a:extLst>
          </p:cNvPr>
          <p:cNvSpPr/>
          <p:nvPr/>
        </p:nvSpPr>
        <p:spPr>
          <a:xfrm>
            <a:off x="25079406" y="6498578"/>
            <a:ext cx="308510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Execute Business /Industry Tasks</a:t>
            </a:r>
          </a:p>
          <a:p>
            <a:pPr algn="ctr"/>
            <a:endParaRPr lang="en-US" sz="800">
              <a:solidFill>
                <a:schemeClr val="accent6"/>
              </a:solidFill>
            </a:endParaRPr>
          </a:p>
        </p:txBody>
      </p:sp>
      <p:cxnSp>
        <p:nvCxnSpPr>
          <p:cNvPr id="337" name="!!_Box_Div_03">
            <a:extLst>
              <a:ext uri="{FF2B5EF4-FFF2-40B4-BE49-F238E27FC236}">
                <a16:creationId xmlns:a16="http://schemas.microsoft.com/office/drawing/2014/main" id="{6C7D4156-D02C-8EB9-A4CA-9EF4CC30EAA2}"/>
              </a:ext>
            </a:extLst>
          </p:cNvPr>
          <p:cNvCxnSpPr/>
          <p:nvPr/>
        </p:nvCxnSpPr>
        <p:spPr>
          <a:xfrm>
            <a:off x="24987331"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38" name="!!_R_03_Text">
            <a:extLst>
              <a:ext uri="{FF2B5EF4-FFF2-40B4-BE49-F238E27FC236}">
                <a16:creationId xmlns:a16="http://schemas.microsoft.com/office/drawing/2014/main" id="{2FA3E88D-F109-C448-E549-299A27F22A3A}"/>
              </a:ext>
            </a:extLst>
          </p:cNvPr>
          <p:cNvSpPr txBox="1"/>
          <p:nvPr/>
        </p:nvSpPr>
        <p:spPr>
          <a:xfrm>
            <a:off x="24996359"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AI Assistants </a:t>
            </a:r>
          </a:p>
        </p:txBody>
      </p:sp>
      <p:sp>
        <p:nvSpPr>
          <p:cNvPr id="339" name="!!_Dot_03A">
            <a:extLst>
              <a:ext uri="{FF2B5EF4-FFF2-40B4-BE49-F238E27FC236}">
                <a16:creationId xmlns:a16="http://schemas.microsoft.com/office/drawing/2014/main" id="{2C6BBFC5-EB83-A84F-CD6F-D04CA0C208F0}"/>
              </a:ext>
            </a:extLst>
          </p:cNvPr>
          <p:cNvSpPr/>
          <p:nvPr/>
        </p:nvSpPr>
        <p:spPr>
          <a:xfrm>
            <a:off x="26155540"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_Dot_03B">
            <a:extLst>
              <a:ext uri="{FF2B5EF4-FFF2-40B4-BE49-F238E27FC236}">
                <a16:creationId xmlns:a16="http://schemas.microsoft.com/office/drawing/2014/main" id="{83433733-B2B3-8807-429B-FB649C87FFBC}"/>
              </a:ext>
            </a:extLst>
          </p:cNvPr>
          <p:cNvSpPr/>
          <p:nvPr/>
        </p:nvSpPr>
        <p:spPr>
          <a:xfrm>
            <a:off x="26522978"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_Dot_03C">
            <a:extLst>
              <a:ext uri="{FF2B5EF4-FFF2-40B4-BE49-F238E27FC236}">
                <a16:creationId xmlns:a16="http://schemas.microsoft.com/office/drawing/2014/main" id="{8127FC33-EB48-3D79-8A93-01E6980EA8FF}"/>
              </a:ext>
            </a:extLst>
          </p:cNvPr>
          <p:cNvSpPr/>
          <p:nvPr/>
        </p:nvSpPr>
        <p:spPr>
          <a:xfrm>
            <a:off x="26890416" y="7467373"/>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_R_02_Top">
            <a:extLst>
              <a:ext uri="{FF2B5EF4-FFF2-40B4-BE49-F238E27FC236}">
                <a16:creationId xmlns:a16="http://schemas.microsoft.com/office/drawing/2014/main" id="{2847AF56-F623-20D1-F514-374DA4BFC7FD}"/>
              </a:ext>
            </a:extLst>
          </p:cNvPr>
          <p:cNvSpPr/>
          <p:nvPr/>
        </p:nvSpPr>
        <p:spPr>
          <a:xfrm>
            <a:off x="19359308"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9" name="!!_R_03_Top">
            <a:extLst>
              <a:ext uri="{FF2B5EF4-FFF2-40B4-BE49-F238E27FC236}">
                <a16:creationId xmlns:a16="http://schemas.microsoft.com/office/drawing/2014/main" id="{62E4A680-B58D-FD6A-B9EF-8A95799293BF}"/>
              </a:ext>
            </a:extLst>
          </p:cNvPr>
          <p:cNvSpPr/>
          <p:nvPr/>
        </p:nvSpPr>
        <p:spPr>
          <a:xfrm>
            <a:off x="24729741"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1" name="!!_R02_Ico_01">
            <a:extLst>
              <a:ext uri="{FF2B5EF4-FFF2-40B4-BE49-F238E27FC236}">
                <a16:creationId xmlns:a16="http://schemas.microsoft.com/office/drawing/2014/main" id="{BB027327-BDBF-61A8-1EC0-0C58E788165D}"/>
              </a:ext>
            </a:extLst>
          </p:cNvPr>
          <p:cNvSpPr/>
          <p:nvPr/>
        </p:nvSpPr>
        <p:spPr>
          <a:xfrm>
            <a:off x="19827089" y="3065753"/>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52" name="!!_R02_Ico_01a">
            <a:extLst>
              <a:ext uri="{FF2B5EF4-FFF2-40B4-BE49-F238E27FC236}">
                <a16:creationId xmlns:a16="http://schemas.microsoft.com/office/drawing/2014/main" id="{BDEB0753-DA47-2FEF-5F15-CCDCAF6ADB0E}"/>
              </a:ext>
            </a:extLst>
          </p:cNvPr>
          <p:cNvSpPr/>
          <p:nvPr/>
        </p:nvSpPr>
        <p:spPr>
          <a:xfrm rot="10800000">
            <a:off x="19827138" y="3768995"/>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53" name="!!_R02_Ico_02">
            <a:extLst>
              <a:ext uri="{FF2B5EF4-FFF2-40B4-BE49-F238E27FC236}">
                <a16:creationId xmlns:a16="http://schemas.microsoft.com/office/drawing/2014/main" id="{7DCB0CF5-8D5E-B317-0BCB-5954C38892EB}"/>
              </a:ext>
            </a:extLst>
          </p:cNvPr>
          <p:cNvSpPr/>
          <p:nvPr/>
        </p:nvSpPr>
        <p:spPr>
          <a:xfrm>
            <a:off x="20590397" y="306578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54" name="!!_R02_Ico_02a">
            <a:extLst>
              <a:ext uri="{FF2B5EF4-FFF2-40B4-BE49-F238E27FC236}">
                <a16:creationId xmlns:a16="http://schemas.microsoft.com/office/drawing/2014/main" id="{0A1D649C-6E52-AA8E-93B2-04C607E4EDE1}"/>
              </a:ext>
            </a:extLst>
          </p:cNvPr>
          <p:cNvSpPr/>
          <p:nvPr/>
        </p:nvSpPr>
        <p:spPr>
          <a:xfrm rot="10800000">
            <a:off x="20590374" y="376892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55" name="!!_R02_Ico_03">
            <a:extLst>
              <a:ext uri="{FF2B5EF4-FFF2-40B4-BE49-F238E27FC236}">
                <a16:creationId xmlns:a16="http://schemas.microsoft.com/office/drawing/2014/main" id="{B0BB84B8-2515-BB71-32E1-FB143D751443}"/>
              </a:ext>
            </a:extLst>
          </p:cNvPr>
          <p:cNvSpPr/>
          <p:nvPr/>
        </p:nvSpPr>
        <p:spPr>
          <a:xfrm>
            <a:off x="21376121" y="306573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56" name="!!_R02_Ico_03a">
            <a:extLst>
              <a:ext uri="{FF2B5EF4-FFF2-40B4-BE49-F238E27FC236}">
                <a16:creationId xmlns:a16="http://schemas.microsoft.com/office/drawing/2014/main" id="{FA78C248-8827-403D-6D79-03766D2913CB}"/>
              </a:ext>
            </a:extLst>
          </p:cNvPr>
          <p:cNvSpPr/>
          <p:nvPr/>
        </p:nvSpPr>
        <p:spPr>
          <a:xfrm rot="10800000">
            <a:off x="21376098" y="376897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71" name="!!_DAIP1_Circle">
            <a:extLst>
              <a:ext uri="{FF2B5EF4-FFF2-40B4-BE49-F238E27FC236}">
                <a16:creationId xmlns:a16="http://schemas.microsoft.com/office/drawing/2014/main" id="{99F392B1-2FF0-C59F-2CB0-FEF47E4B9BF9}"/>
              </a:ext>
            </a:extLst>
          </p:cNvPr>
          <p:cNvSpPr/>
          <p:nvPr/>
        </p:nvSpPr>
        <p:spPr>
          <a:xfrm>
            <a:off x="1019964" y="4016145"/>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_DAIP2_Circle">
            <a:extLst>
              <a:ext uri="{FF2B5EF4-FFF2-40B4-BE49-F238E27FC236}">
                <a16:creationId xmlns:a16="http://schemas.microsoft.com/office/drawing/2014/main" id="{337FF5B4-72FF-1E00-90A2-10B6DF8ED066}"/>
              </a:ext>
            </a:extLst>
          </p:cNvPr>
          <p:cNvSpPr/>
          <p:nvPr/>
        </p:nvSpPr>
        <p:spPr>
          <a:xfrm>
            <a:off x="1019964" y="5101266"/>
            <a:ext cx="540000" cy="540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1" b="1">
              <a:latin typeface="+mj-lt"/>
            </a:endParaRPr>
          </a:p>
        </p:txBody>
      </p:sp>
      <p:sp>
        <p:nvSpPr>
          <p:cNvPr id="369" name="!!_DAIP3_Circle">
            <a:extLst>
              <a:ext uri="{FF2B5EF4-FFF2-40B4-BE49-F238E27FC236}">
                <a16:creationId xmlns:a16="http://schemas.microsoft.com/office/drawing/2014/main" id="{40AF4706-7DF8-CC8C-9639-22FCFACF22BB}"/>
              </a:ext>
            </a:extLst>
          </p:cNvPr>
          <p:cNvSpPr/>
          <p:nvPr/>
        </p:nvSpPr>
        <p:spPr>
          <a:xfrm>
            <a:off x="1019964" y="6152269"/>
            <a:ext cx="540000" cy="540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1" b="1">
              <a:latin typeface="+mj-lt"/>
            </a:endParaRPr>
          </a:p>
        </p:txBody>
      </p:sp>
      <p:sp>
        <p:nvSpPr>
          <p:cNvPr id="372" name="!!_DAIP1_Text">
            <a:extLst>
              <a:ext uri="{FF2B5EF4-FFF2-40B4-BE49-F238E27FC236}">
                <a16:creationId xmlns:a16="http://schemas.microsoft.com/office/drawing/2014/main" id="{5BFD6BB2-957C-6091-5890-61F8DC127A89}"/>
              </a:ext>
            </a:extLst>
          </p:cNvPr>
          <p:cNvSpPr txBox="1"/>
          <p:nvPr/>
        </p:nvSpPr>
        <p:spPr>
          <a:xfrm>
            <a:off x="1730453" y="7153441"/>
            <a:ext cx="3871805" cy="627864"/>
          </a:xfrm>
          <a:prstGeom prst="rect">
            <a:avLst/>
          </a:prstGeom>
          <a:noFill/>
          <a:ln>
            <a:noFill/>
          </a:ln>
          <a:effectLst/>
        </p:spPr>
        <p:txBody>
          <a:bodyPr wrap="square" lIns="0" tIns="0" rIns="0" bIns="0" anchor="ctr">
            <a:spAutoFit/>
          </a:bodyPr>
          <a:lstStyle/>
          <a:p>
            <a:pPr>
              <a:lnSpc>
                <a:spcPct val="85000"/>
              </a:lnSpc>
            </a:pPr>
            <a:r>
              <a:rPr lang="en-US" sz="2400">
                <a:solidFill>
                  <a:schemeClr val="accent5"/>
                </a:solidFill>
              </a:rPr>
              <a:t>Decreased avg complaints handling time by </a:t>
            </a:r>
            <a:r>
              <a:rPr lang="en-US" sz="2400" b="1">
                <a:solidFill>
                  <a:schemeClr val="bg2"/>
                </a:solidFill>
              </a:rPr>
              <a:t>20% - 40%</a:t>
            </a:r>
          </a:p>
        </p:txBody>
      </p:sp>
      <p:sp>
        <p:nvSpPr>
          <p:cNvPr id="373" name="!!_DAIP2_Text">
            <a:extLst>
              <a:ext uri="{FF2B5EF4-FFF2-40B4-BE49-F238E27FC236}">
                <a16:creationId xmlns:a16="http://schemas.microsoft.com/office/drawing/2014/main" id="{25A1AA30-9D89-E4F2-2A84-BE0877D3C3B5}"/>
              </a:ext>
            </a:extLst>
          </p:cNvPr>
          <p:cNvSpPr txBox="1"/>
          <p:nvPr/>
        </p:nvSpPr>
        <p:spPr>
          <a:xfrm>
            <a:off x="1790853" y="5105144"/>
            <a:ext cx="4001334" cy="627864"/>
          </a:xfrm>
          <a:prstGeom prst="rect">
            <a:avLst/>
          </a:prstGeom>
          <a:noFill/>
          <a:effectLst/>
        </p:spPr>
        <p:txBody>
          <a:bodyPr wrap="square" lIns="0" tIns="0" rIns="0" bIns="0" anchor="ctr">
            <a:spAutoFit/>
          </a:bodyPr>
          <a:lstStyle/>
          <a:p>
            <a:pPr>
              <a:lnSpc>
                <a:spcPct val="85000"/>
              </a:lnSpc>
            </a:pPr>
            <a:r>
              <a:rPr lang="en-US" sz="2400" b="1">
                <a:solidFill>
                  <a:schemeClr val="bg2"/>
                </a:solidFill>
              </a:rPr>
              <a:t>20% increase </a:t>
            </a:r>
            <a:r>
              <a:rPr lang="en-US" sz="2400">
                <a:solidFill>
                  <a:schemeClr val="accent5"/>
                </a:solidFill>
              </a:rPr>
              <a:t>of complaints handled</a:t>
            </a:r>
          </a:p>
        </p:txBody>
      </p:sp>
      <p:sp>
        <p:nvSpPr>
          <p:cNvPr id="374" name="!!_DAIP3_Text">
            <a:extLst>
              <a:ext uri="{FF2B5EF4-FFF2-40B4-BE49-F238E27FC236}">
                <a16:creationId xmlns:a16="http://schemas.microsoft.com/office/drawing/2014/main" id="{00F96EFA-2F75-0B6A-7B5C-74A3326B246C}"/>
              </a:ext>
            </a:extLst>
          </p:cNvPr>
          <p:cNvSpPr txBox="1"/>
          <p:nvPr/>
        </p:nvSpPr>
        <p:spPr>
          <a:xfrm>
            <a:off x="1790853" y="6133962"/>
            <a:ext cx="3814348" cy="627864"/>
          </a:xfrm>
          <a:prstGeom prst="rect">
            <a:avLst/>
          </a:prstGeom>
          <a:noFill/>
          <a:effectLst/>
        </p:spPr>
        <p:txBody>
          <a:bodyPr wrap="square" lIns="0" tIns="0" rIns="0" bIns="0" anchor="ctr">
            <a:spAutoFit/>
          </a:bodyPr>
          <a:lstStyle/>
          <a:p>
            <a:pPr>
              <a:lnSpc>
                <a:spcPct val="85000"/>
              </a:lnSpc>
            </a:pPr>
            <a:r>
              <a:rPr lang="en-US" sz="2400">
                <a:solidFill>
                  <a:schemeClr val="accent5"/>
                </a:solidFill>
              </a:rPr>
              <a:t>Avg Response time decreased </a:t>
            </a:r>
            <a:r>
              <a:rPr lang="en-US" sz="2400" b="1">
                <a:solidFill>
                  <a:schemeClr val="bg2"/>
                </a:solidFill>
              </a:rPr>
              <a:t>by 30% -40%</a:t>
            </a:r>
          </a:p>
        </p:txBody>
      </p:sp>
      <p:grpSp>
        <p:nvGrpSpPr>
          <p:cNvPr id="28" name="!!_Flow">
            <a:extLst>
              <a:ext uri="{FF2B5EF4-FFF2-40B4-BE49-F238E27FC236}">
                <a16:creationId xmlns:a16="http://schemas.microsoft.com/office/drawing/2014/main" id="{9326FCD1-588F-F727-5979-FBFD9489CD2D}"/>
              </a:ext>
            </a:extLst>
          </p:cNvPr>
          <p:cNvGrpSpPr/>
          <p:nvPr/>
        </p:nvGrpSpPr>
        <p:grpSpPr>
          <a:xfrm>
            <a:off x="6207763" y="2606210"/>
            <a:ext cx="10292327" cy="6134100"/>
            <a:chOff x="6436748" y="2349500"/>
            <a:chExt cx="10292327" cy="6134100"/>
          </a:xfrm>
        </p:grpSpPr>
        <p:grpSp>
          <p:nvGrpSpPr>
            <p:cNvPr id="489" name="Group 488">
              <a:extLst>
                <a:ext uri="{FF2B5EF4-FFF2-40B4-BE49-F238E27FC236}">
                  <a16:creationId xmlns:a16="http://schemas.microsoft.com/office/drawing/2014/main" id="{DD4C5D21-4286-F4F0-A77A-8D288031213C}"/>
                </a:ext>
              </a:extLst>
            </p:cNvPr>
            <p:cNvGrpSpPr/>
            <p:nvPr/>
          </p:nvGrpSpPr>
          <p:grpSpPr>
            <a:xfrm>
              <a:off x="6436748" y="2349500"/>
              <a:ext cx="10292327" cy="6134100"/>
              <a:chOff x="6436748" y="2349500"/>
              <a:chExt cx="10292327" cy="6134100"/>
            </a:xfrm>
            <a:effectLst>
              <a:outerShdw dist="101600" dir="2700000" algn="tl" rotWithShape="0">
                <a:schemeClr val="accent6">
                  <a:lumMod val="60000"/>
                  <a:lumOff val="40000"/>
                </a:schemeClr>
              </a:outerShdw>
            </a:effectLst>
          </p:grpSpPr>
          <p:sp>
            <p:nvSpPr>
              <p:cNvPr id="487" name="Rectangle: Rounded Corners 486">
                <a:extLst>
                  <a:ext uri="{FF2B5EF4-FFF2-40B4-BE49-F238E27FC236}">
                    <a16:creationId xmlns:a16="http://schemas.microsoft.com/office/drawing/2014/main" id="{3313CC48-5091-2995-88DD-24857D009A87}"/>
                  </a:ext>
                </a:extLst>
              </p:cNvPr>
              <p:cNvSpPr/>
              <p:nvPr/>
            </p:nvSpPr>
            <p:spPr>
              <a:xfrm>
                <a:off x="6439798" y="2616200"/>
                <a:ext cx="10289277" cy="5867400"/>
              </a:xfrm>
              <a:prstGeom prst="roundRect">
                <a:avLst>
                  <a:gd name="adj" fmla="val 173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Rectangle: Rounded Corners 487">
                <a:extLst>
                  <a:ext uri="{FF2B5EF4-FFF2-40B4-BE49-F238E27FC236}">
                    <a16:creationId xmlns:a16="http://schemas.microsoft.com/office/drawing/2014/main" id="{F3E98E3D-B7AC-06AB-ADD7-96F400A7F2F5}"/>
                  </a:ext>
                </a:extLst>
              </p:cNvPr>
              <p:cNvSpPr/>
              <p:nvPr/>
            </p:nvSpPr>
            <p:spPr>
              <a:xfrm>
                <a:off x="6436748" y="2349500"/>
                <a:ext cx="1351528" cy="533856"/>
              </a:xfrm>
              <a:prstGeom prst="roundRect">
                <a:avLst>
                  <a:gd name="adj" fmla="val 46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24A8C405-C1EB-7F65-53C5-199305CC2196}"/>
                </a:ext>
              </a:extLst>
            </p:cNvPr>
            <p:cNvSpPr txBox="1"/>
            <p:nvPr/>
          </p:nvSpPr>
          <p:spPr>
            <a:xfrm>
              <a:off x="6654021" y="2821938"/>
              <a:ext cx="3828257" cy="861774"/>
            </a:xfrm>
            <a:prstGeom prst="rect">
              <a:avLst/>
            </a:prstGeom>
            <a:noFill/>
          </p:spPr>
          <p:txBody>
            <a:bodyPr wrap="square" lIns="0" tIns="0" rIns="0" bIns="0" rtlCol="0">
              <a:spAutoFit/>
            </a:bodyPr>
            <a:lstStyle/>
            <a:p>
              <a:pPr algn="l"/>
              <a:r>
                <a:rPr lang="en-US" sz="2800">
                  <a:solidFill>
                    <a:schemeClr val="tx1"/>
                  </a:solidFill>
                </a:rPr>
                <a:t>Combination of LLMs and Decisioning</a:t>
              </a:r>
              <a:endParaRPr lang="en-GB" sz="2800">
                <a:solidFill>
                  <a:schemeClr val="tx1"/>
                </a:solidFill>
              </a:endParaRPr>
            </a:p>
          </p:txBody>
        </p:sp>
        <p:grpSp>
          <p:nvGrpSpPr>
            <p:cNvPr id="490" name="Group 489">
              <a:extLst>
                <a:ext uri="{FF2B5EF4-FFF2-40B4-BE49-F238E27FC236}">
                  <a16:creationId xmlns:a16="http://schemas.microsoft.com/office/drawing/2014/main" id="{B2026EEF-FF8B-F13C-4FEC-9967621914C0}"/>
                </a:ext>
              </a:extLst>
            </p:cNvPr>
            <p:cNvGrpSpPr/>
            <p:nvPr/>
          </p:nvGrpSpPr>
          <p:grpSpPr>
            <a:xfrm>
              <a:off x="8002499" y="2883356"/>
              <a:ext cx="6153164" cy="5334996"/>
              <a:chOff x="8250907" y="2349500"/>
              <a:chExt cx="7074817" cy="6134100"/>
            </a:xfrm>
          </p:grpSpPr>
          <p:sp>
            <p:nvSpPr>
              <p:cNvPr id="411" name="!!_Start">
                <a:extLst>
                  <a:ext uri="{FF2B5EF4-FFF2-40B4-BE49-F238E27FC236}">
                    <a16:creationId xmlns:a16="http://schemas.microsoft.com/office/drawing/2014/main" id="{A2B93E01-F55B-4DF1-7CDE-D26ED8FAF1D0}"/>
                  </a:ext>
                </a:extLst>
              </p:cNvPr>
              <p:cNvSpPr/>
              <p:nvPr/>
            </p:nvSpPr>
            <p:spPr>
              <a:xfrm>
                <a:off x="12682386" y="2349500"/>
                <a:ext cx="621962" cy="621962"/>
              </a:xfrm>
              <a:custGeom>
                <a:avLst/>
                <a:gdLst>
                  <a:gd name="connsiteX0" fmla="*/ 609600 w 609600"/>
                  <a:gd name="connsiteY0" fmla="*/ 304800 h 609600"/>
                  <a:gd name="connsiteX1" fmla="*/ 304800 w 609600"/>
                  <a:gd name="connsiteY1" fmla="*/ 609600 h 609600"/>
                  <a:gd name="connsiteX2" fmla="*/ 0 w 609600"/>
                  <a:gd name="connsiteY2" fmla="*/ 304800 h 609600"/>
                  <a:gd name="connsiteX3" fmla="*/ 304800 w 609600"/>
                  <a:gd name="connsiteY3" fmla="*/ 0 h 609600"/>
                  <a:gd name="connsiteX4" fmla="*/ 609600 w 609600"/>
                  <a:gd name="connsiteY4" fmla="*/ 3048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609600">
                    <a:moveTo>
                      <a:pt x="609600" y="304800"/>
                    </a:moveTo>
                    <a:cubicBezTo>
                      <a:pt x="609600" y="473136"/>
                      <a:pt x="473137" y="609600"/>
                      <a:pt x="304800" y="609600"/>
                    </a:cubicBezTo>
                    <a:cubicBezTo>
                      <a:pt x="136463" y="609600"/>
                      <a:pt x="0" y="473136"/>
                      <a:pt x="0" y="304800"/>
                    </a:cubicBezTo>
                    <a:cubicBezTo>
                      <a:pt x="0" y="136464"/>
                      <a:pt x="136463" y="0"/>
                      <a:pt x="304800" y="0"/>
                    </a:cubicBezTo>
                    <a:cubicBezTo>
                      <a:pt x="473137" y="0"/>
                      <a:pt x="609600" y="136464"/>
                      <a:pt x="609600" y="304800"/>
                    </a:cubicBezTo>
                    <a:close/>
                  </a:path>
                </a:pathLst>
              </a:custGeom>
              <a:solidFill>
                <a:schemeClr val="bg1"/>
              </a:solidFill>
              <a:ln w="9525" cap="flat">
                <a:solidFill>
                  <a:schemeClr val="accent5"/>
                </a:solid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200"/>
                  <a:t>Start</a:t>
                </a:r>
                <a:endParaRPr lang="en-GB" sz="1200"/>
              </a:p>
            </p:txBody>
          </p:sp>
          <p:sp>
            <p:nvSpPr>
              <p:cNvPr id="412" name="!!_End">
                <a:extLst>
                  <a:ext uri="{FF2B5EF4-FFF2-40B4-BE49-F238E27FC236}">
                    <a16:creationId xmlns:a16="http://schemas.microsoft.com/office/drawing/2014/main" id="{B4437F26-F7EB-ED7F-FBDB-9656322F0F67}"/>
                  </a:ext>
                </a:extLst>
              </p:cNvPr>
              <p:cNvSpPr/>
              <p:nvPr/>
            </p:nvSpPr>
            <p:spPr>
              <a:xfrm>
                <a:off x="10583264" y="7861638"/>
                <a:ext cx="621962" cy="621962"/>
              </a:xfrm>
              <a:custGeom>
                <a:avLst/>
                <a:gdLst>
                  <a:gd name="connsiteX0" fmla="*/ 609600 w 609600"/>
                  <a:gd name="connsiteY0" fmla="*/ 304800 h 609600"/>
                  <a:gd name="connsiteX1" fmla="*/ 304800 w 609600"/>
                  <a:gd name="connsiteY1" fmla="*/ 609600 h 609600"/>
                  <a:gd name="connsiteX2" fmla="*/ 0 w 609600"/>
                  <a:gd name="connsiteY2" fmla="*/ 304800 h 609600"/>
                  <a:gd name="connsiteX3" fmla="*/ 304800 w 609600"/>
                  <a:gd name="connsiteY3" fmla="*/ 0 h 609600"/>
                  <a:gd name="connsiteX4" fmla="*/ 609600 w 609600"/>
                  <a:gd name="connsiteY4" fmla="*/ 3048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609600">
                    <a:moveTo>
                      <a:pt x="609600" y="304800"/>
                    </a:moveTo>
                    <a:cubicBezTo>
                      <a:pt x="609600" y="473136"/>
                      <a:pt x="473137" y="609600"/>
                      <a:pt x="304800" y="609600"/>
                    </a:cubicBezTo>
                    <a:cubicBezTo>
                      <a:pt x="136464" y="609600"/>
                      <a:pt x="0" y="473136"/>
                      <a:pt x="0" y="304800"/>
                    </a:cubicBezTo>
                    <a:cubicBezTo>
                      <a:pt x="0" y="136464"/>
                      <a:pt x="136464" y="0"/>
                      <a:pt x="304800" y="0"/>
                    </a:cubicBezTo>
                    <a:cubicBezTo>
                      <a:pt x="473137" y="0"/>
                      <a:pt x="609600" y="136464"/>
                      <a:pt x="609600" y="304800"/>
                    </a:cubicBezTo>
                    <a:close/>
                  </a:path>
                </a:pathLst>
              </a:custGeom>
              <a:solidFill>
                <a:schemeClr val="bg1"/>
              </a:solidFill>
              <a:ln w="9525" cap="flat">
                <a:solidFill>
                  <a:schemeClr val="accent5"/>
                </a:solidFill>
                <a:prstDash val="solid"/>
                <a:miter/>
              </a:ln>
              <a:effectLst>
                <a:outerShdw dist="50800" dir="2700000" algn="tl" rotWithShape="0">
                  <a:schemeClr val="accent6">
                    <a:lumMod val="60000"/>
                    <a:lumOff val="40000"/>
                  </a:schemeClr>
                </a:outerShdw>
              </a:effectLst>
            </p:spPr>
            <p:txBody>
              <a:bodyPr rtlCol="0" anchor="ctr"/>
              <a:lstStyle/>
              <a:p>
                <a:pPr algn="ctr"/>
                <a:r>
                  <a:rPr lang="en-US" sz="1200"/>
                  <a:t>End</a:t>
                </a:r>
                <a:endParaRPr lang="en-GB" sz="1200"/>
              </a:p>
            </p:txBody>
          </p:sp>
          <p:sp>
            <p:nvSpPr>
              <p:cNvPr id="413" name="!!_Step_01">
                <a:extLst>
                  <a:ext uri="{FF2B5EF4-FFF2-40B4-BE49-F238E27FC236}">
                    <a16:creationId xmlns:a16="http://schemas.microsoft.com/office/drawing/2014/main" id="{D954BE82-3F2E-0731-1A99-2493AC4145D3}"/>
                  </a:ext>
                </a:extLst>
              </p:cNvPr>
              <p:cNvSpPr/>
              <p:nvPr/>
            </p:nvSpPr>
            <p:spPr>
              <a:xfrm>
                <a:off x="12138169" y="3282443"/>
                <a:ext cx="1632552" cy="303205"/>
              </a:xfrm>
              <a:custGeom>
                <a:avLst/>
                <a:gdLst>
                  <a:gd name="connsiteX0" fmla="*/ 0 w 1600104"/>
                  <a:gd name="connsiteY0" fmla="*/ 148590 h 297179"/>
                  <a:gd name="connsiteX1" fmla="*/ 146780 w 1600104"/>
                  <a:gd name="connsiteY1" fmla="*/ 0 h 297179"/>
                  <a:gd name="connsiteX2" fmla="*/ 1453325 w 1600104"/>
                  <a:gd name="connsiteY2" fmla="*/ 0 h 297179"/>
                  <a:gd name="connsiteX3" fmla="*/ 1600105 w 1600104"/>
                  <a:gd name="connsiteY3" fmla="*/ 148590 h 297179"/>
                  <a:gd name="connsiteX4" fmla="*/ 1600105 w 1600104"/>
                  <a:gd name="connsiteY4" fmla="*/ 148590 h 297179"/>
                  <a:gd name="connsiteX5" fmla="*/ 1453325 w 1600104"/>
                  <a:gd name="connsiteY5" fmla="*/ 297180 h 297179"/>
                  <a:gd name="connsiteX6" fmla="*/ 146780 w 1600104"/>
                  <a:gd name="connsiteY6" fmla="*/ 297180 h 297179"/>
                  <a:gd name="connsiteX7" fmla="*/ 0 w 1600104"/>
                  <a:gd name="connsiteY7" fmla="*/ 148590 h 297179"/>
                  <a:gd name="connsiteX8" fmla="*/ 0 w 1600104"/>
                  <a:gd name="connsiteY8" fmla="*/ 148590 h 29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104" h="297179">
                    <a:moveTo>
                      <a:pt x="0" y="148590"/>
                    </a:moveTo>
                    <a:cubicBezTo>
                      <a:pt x="0" y="66485"/>
                      <a:pt x="65722" y="0"/>
                      <a:pt x="146780" y="0"/>
                    </a:cubicBezTo>
                    <a:lnTo>
                      <a:pt x="1453325" y="0"/>
                    </a:lnTo>
                    <a:cubicBezTo>
                      <a:pt x="1534383" y="0"/>
                      <a:pt x="1600105" y="66485"/>
                      <a:pt x="1600105" y="148590"/>
                    </a:cubicBezTo>
                    <a:lnTo>
                      <a:pt x="1600105" y="148590"/>
                    </a:lnTo>
                    <a:cubicBezTo>
                      <a:pt x="1600105" y="230696"/>
                      <a:pt x="1534383" y="297180"/>
                      <a:pt x="1453325" y="297180"/>
                    </a:cubicBezTo>
                    <a:lnTo>
                      <a:pt x="146780" y="297180"/>
                    </a:lnTo>
                    <a:cubicBezTo>
                      <a:pt x="65722" y="297180"/>
                      <a:pt x="0" y="230696"/>
                      <a:pt x="0" y="148590"/>
                    </a:cubicBezTo>
                    <a:lnTo>
                      <a:pt x="0" y="148590"/>
                    </a:lnTo>
                    <a:close/>
                  </a:path>
                </a:pathLst>
              </a:custGeom>
              <a:solidFill>
                <a:srgbClr val="0766D1"/>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100">
                    <a:solidFill>
                      <a:schemeClr val="bg1"/>
                    </a:solidFill>
                  </a:rPr>
                  <a:t>LLM API Call</a:t>
                </a:r>
                <a:endParaRPr lang="en-GB" sz="1100">
                  <a:solidFill>
                    <a:schemeClr val="bg1"/>
                  </a:solidFill>
                </a:endParaRPr>
              </a:p>
            </p:txBody>
          </p:sp>
          <p:sp>
            <p:nvSpPr>
              <p:cNvPr id="414" name="!!_Step_02">
                <a:extLst>
                  <a:ext uri="{FF2B5EF4-FFF2-40B4-BE49-F238E27FC236}">
                    <a16:creationId xmlns:a16="http://schemas.microsoft.com/office/drawing/2014/main" id="{27388A7F-90B4-EF99-7FD4-A50930125B26}"/>
                  </a:ext>
                </a:extLst>
              </p:cNvPr>
              <p:cNvSpPr/>
              <p:nvPr/>
            </p:nvSpPr>
            <p:spPr>
              <a:xfrm>
                <a:off x="12138169" y="3826660"/>
                <a:ext cx="1632552" cy="303205"/>
              </a:xfrm>
              <a:custGeom>
                <a:avLst/>
                <a:gdLst>
                  <a:gd name="connsiteX0" fmla="*/ 0 w 1600104"/>
                  <a:gd name="connsiteY0" fmla="*/ 148590 h 297179"/>
                  <a:gd name="connsiteX1" fmla="*/ 146780 w 1600104"/>
                  <a:gd name="connsiteY1" fmla="*/ 0 h 297179"/>
                  <a:gd name="connsiteX2" fmla="*/ 1453325 w 1600104"/>
                  <a:gd name="connsiteY2" fmla="*/ 0 h 297179"/>
                  <a:gd name="connsiteX3" fmla="*/ 1600105 w 1600104"/>
                  <a:gd name="connsiteY3" fmla="*/ 148590 h 297179"/>
                  <a:gd name="connsiteX4" fmla="*/ 1600105 w 1600104"/>
                  <a:gd name="connsiteY4" fmla="*/ 148590 h 297179"/>
                  <a:gd name="connsiteX5" fmla="*/ 1453325 w 1600104"/>
                  <a:gd name="connsiteY5" fmla="*/ 297180 h 297179"/>
                  <a:gd name="connsiteX6" fmla="*/ 146780 w 1600104"/>
                  <a:gd name="connsiteY6" fmla="*/ 297180 h 297179"/>
                  <a:gd name="connsiteX7" fmla="*/ 0 w 1600104"/>
                  <a:gd name="connsiteY7" fmla="*/ 148590 h 297179"/>
                  <a:gd name="connsiteX8" fmla="*/ 0 w 1600104"/>
                  <a:gd name="connsiteY8" fmla="*/ 148590 h 29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104" h="297179">
                    <a:moveTo>
                      <a:pt x="0" y="148590"/>
                    </a:moveTo>
                    <a:cubicBezTo>
                      <a:pt x="0" y="66484"/>
                      <a:pt x="65722" y="0"/>
                      <a:pt x="146780" y="0"/>
                    </a:cubicBezTo>
                    <a:lnTo>
                      <a:pt x="1453325" y="0"/>
                    </a:lnTo>
                    <a:cubicBezTo>
                      <a:pt x="1534383" y="0"/>
                      <a:pt x="1600105" y="66484"/>
                      <a:pt x="1600105" y="148590"/>
                    </a:cubicBezTo>
                    <a:lnTo>
                      <a:pt x="1600105" y="148590"/>
                    </a:lnTo>
                    <a:cubicBezTo>
                      <a:pt x="1600105" y="230696"/>
                      <a:pt x="1534383" y="297180"/>
                      <a:pt x="1453325" y="297180"/>
                    </a:cubicBezTo>
                    <a:lnTo>
                      <a:pt x="146780" y="297180"/>
                    </a:lnTo>
                    <a:cubicBezTo>
                      <a:pt x="65722" y="297180"/>
                      <a:pt x="0" y="230696"/>
                      <a:pt x="0" y="148590"/>
                    </a:cubicBezTo>
                    <a:lnTo>
                      <a:pt x="0" y="148590"/>
                    </a:lnTo>
                    <a:close/>
                  </a:path>
                </a:pathLst>
              </a:custGeom>
              <a:solidFill>
                <a:srgbClr val="88BEFB"/>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100"/>
                  <a:t>Categorization</a:t>
                </a:r>
                <a:endParaRPr lang="en-GB" sz="1100"/>
              </a:p>
            </p:txBody>
          </p:sp>
          <p:sp>
            <p:nvSpPr>
              <p:cNvPr id="415" name="!!_Step_03">
                <a:extLst>
                  <a:ext uri="{FF2B5EF4-FFF2-40B4-BE49-F238E27FC236}">
                    <a16:creationId xmlns:a16="http://schemas.microsoft.com/office/drawing/2014/main" id="{0469F80B-0F77-00A9-644F-7BD915F38D24}"/>
                  </a:ext>
                </a:extLst>
              </p:cNvPr>
              <p:cNvSpPr/>
              <p:nvPr/>
            </p:nvSpPr>
            <p:spPr>
              <a:xfrm>
                <a:off x="12138169" y="4370876"/>
                <a:ext cx="1632552" cy="303205"/>
              </a:xfrm>
              <a:custGeom>
                <a:avLst/>
                <a:gdLst>
                  <a:gd name="connsiteX0" fmla="*/ 0 w 1600104"/>
                  <a:gd name="connsiteY0" fmla="*/ 148590 h 297179"/>
                  <a:gd name="connsiteX1" fmla="*/ 146780 w 1600104"/>
                  <a:gd name="connsiteY1" fmla="*/ 0 h 297179"/>
                  <a:gd name="connsiteX2" fmla="*/ 1453325 w 1600104"/>
                  <a:gd name="connsiteY2" fmla="*/ 0 h 297179"/>
                  <a:gd name="connsiteX3" fmla="*/ 1600105 w 1600104"/>
                  <a:gd name="connsiteY3" fmla="*/ 148590 h 297179"/>
                  <a:gd name="connsiteX4" fmla="*/ 1600105 w 1600104"/>
                  <a:gd name="connsiteY4" fmla="*/ 148590 h 297179"/>
                  <a:gd name="connsiteX5" fmla="*/ 1453325 w 1600104"/>
                  <a:gd name="connsiteY5" fmla="*/ 297180 h 297179"/>
                  <a:gd name="connsiteX6" fmla="*/ 146780 w 1600104"/>
                  <a:gd name="connsiteY6" fmla="*/ 297180 h 297179"/>
                  <a:gd name="connsiteX7" fmla="*/ 0 w 1600104"/>
                  <a:gd name="connsiteY7" fmla="*/ 148590 h 297179"/>
                  <a:gd name="connsiteX8" fmla="*/ 0 w 1600104"/>
                  <a:gd name="connsiteY8" fmla="*/ 148590 h 29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104" h="297179">
                    <a:moveTo>
                      <a:pt x="0" y="148590"/>
                    </a:moveTo>
                    <a:cubicBezTo>
                      <a:pt x="0" y="66484"/>
                      <a:pt x="65722" y="0"/>
                      <a:pt x="146780" y="0"/>
                    </a:cubicBezTo>
                    <a:lnTo>
                      <a:pt x="1453325" y="0"/>
                    </a:lnTo>
                    <a:cubicBezTo>
                      <a:pt x="1534383" y="0"/>
                      <a:pt x="1600105" y="66484"/>
                      <a:pt x="1600105" y="148590"/>
                    </a:cubicBezTo>
                    <a:lnTo>
                      <a:pt x="1600105" y="148590"/>
                    </a:lnTo>
                    <a:cubicBezTo>
                      <a:pt x="1600105" y="230696"/>
                      <a:pt x="1534383" y="297180"/>
                      <a:pt x="1453325" y="297180"/>
                    </a:cubicBezTo>
                    <a:lnTo>
                      <a:pt x="146780" y="297180"/>
                    </a:lnTo>
                    <a:cubicBezTo>
                      <a:pt x="65722" y="297180"/>
                      <a:pt x="0" y="230696"/>
                      <a:pt x="0" y="148590"/>
                    </a:cubicBezTo>
                    <a:lnTo>
                      <a:pt x="0" y="148590"/>
                    </a:lnTo>
                    <a:close/>
                  </a:path>
                </a:pathLst>
              </a:custGeom>
              <a:solidFill>
                <a:srgbClr val="88BEFB"/>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100"/>
                  <a:t>Customer Info</a:t>
                </a:r>
                <a:endParaRPr lang="en-GB" sz="1100"/>
              </a:p>
            </p:txBody>
          </p:sp>
          <p:sp>
            <p:nvSpPr>
              <p:cNvPr id="416" name="!!_Step_04">
                <a:extLst>
                  <a:ext uri="{FF2B5EF4-FFF2-40B4-BE49-F238E27FC236}">
                    <a16:creationId xmlns:a16="http://schemas.microsoft.com/office/drawing/2014/main" id="{429588FC-83F4-F2F0-62DA-296F0277DAE7}"/>
                  </a:ext>
                </a:extLst>
              </p:cNvPr>
              <p:cNvSpPr/>
              <p:nvPr/>
            </p:nvSpPr>
            <p:spPr>
              <a:xfrm>
                <a:off x="12138169" y="4915093"/>
                <a:ext cx="1632552" cy="303206"/>
              </a:xfrm>
              <a:custGeom>
                <a:avLst/>
                <a:gdLst>
                  <a:gd name="connsiteX0" fmla="*/ 0 w 1600104"/>
                  <a:gd name="connsiteY0" fmla="*/ 148590 h 297180"/>
                  <a:gd name="connsiteX1" fmla="*/ 146780 w 1600104"/>
                  <a:gd name="connsiteY1" fmla="*/ 0 h 297180"/>
                  <a:gd name="connsiteX2" fmla="*/ 1453325 w 1600104"/>
                  <a:gd name="connsiteY2" fmla="*/ 0 h 297180"/>
                  <a:gd name="connsiteX3" fmla="*/ 1600105 w 1600104"/>
                  <a:gd name="connsiteY3" fmla="*/ 148590 h 297180"/>
                  <a:gd name="connsiteX4" fmla="*/ 1600105 w 1600104"/>
                  <a:gd name="connsiteY4" fmla="*/ 148590 h 297180"/>
                  <a:gd name="connsiteX5" fmla="*/ 1453325 w 1600104"/>
                  <a:gd name="connsiteY5" fmla="*/ 297180 h 297180"/>
                  <a:gd name="connsiteX6" fmla="*/ 146780 w 1600104"/>
                  <a:gd name="connsiteY6" fmla="*/ 297180 h 297180"/>
                  <a:gd name="connsiteX7" fmla="*/ 0 w 1600104"/>
                  <a:gd name="connsiteY7" fmla="*/ 148590 h 297180"/>
                  <a:gd name="connsiteX8" fmla="*/ 0 w 1600104"/>
                  <a:gd name="connsiteY8" fmla="*/ 148590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104" h="297180">
                    <a:moveTo>
                      <a:pt x="0" y="148590"/>
                    </a:moveTo>
                    <a:cubicBezTo>
                      <a:pt x="0" y="66485"/>
                      <a:pt x="65722" y="0"/>
                      <a:pt x="146780" y="0"/>
                    </a:cubicBezTo>
                    <a:lnTo>
                      <a:pt x="1453325" y="0"/>
                    </a:lnTo>
                    <a:cubicBezTo>
                      <a:pt x="1534383" y="0"/>
                      <a:pt x="1600105" y="66485"/>
                      <a:pt x="1600105" y="148590"/>
                    </a:cubicBezTo>
                    <a:lnTo>
                      <a:pt x="1600105" y="148590"/>
                    </a:lnTo>
                    <a:cubicBezTo>
                      <a:pt x="1600105" y="230696"/>
                      <a:pt x="1534383" y="297180"/>
                      <a:pt x="1453325" y="297180"/>
                    </a:cubicBezTo>
                    <a:lnTo>
                      <a:pt x="146780" y="297180"/>
                    </a:lnTo>
                    <a:cubicBezTo>
                      <a:pt x="65722" y="297180"/>
                      <a:pt x="0" y="230696"/>
                      <a:pt x="0" y="148590"/>
                    </a:cubicBezTo>
                    <a:lnTo>
                      <a:pt x="0" y="148590"/>
                    </a:lnTo>
                    <a:close/>
                  </a:path>
                </a:pathLst>
              </a:custGeom>
              <a:solidFill>
                <a:srgbClr val="032954"/>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100">
                    <a:solidFill>
                      <a:schemeClr val="bg1"/>
                    </a:solidFill>
                  </a:rPr>
                  <a:t>Churn Probability</a:t>
                </a:r>
                <a:endParaRPr lang="en-GB" sz="1100">
                  <a:solidFill>
                    <a:schemeClr val="bg1"/>
                  </a:solidFill>
                </a:endParaRPr>
              </a:p>
            </p:txBody>
          </p:sp>
          <p:sp>
            <p:nvSpPr>
              <p:cNvPr id="429" name="Freeform: Shape 428">
                <a:extLst>
                  <a:ext uri="{FF2B5EF4-FFF2-40B4-BE49-F238E27FC236}">
                    <a16:creationId xmlns:a16="http://schemas.microsoft.com/office/drawing/2014/main" id="{692D3E2F-04C8-E1E0-D3A6-FD4B4E590FE2}"/>
                  </a:ext>
                </a:extLst>
              </p:cNvPr>
              <p:cNvSpPr/>
              <p:nvPr/>
            </p:nvSpPr>
            <p:spPr>
              <a:xfrm>
                <a:off x="14859253" y="6695459"/>
                <a:ext cx="466471" cy="466471"/>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chemeClr val="accent5"/>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00">
                    <a:solidFill>
                      <a:schemeClr val="bg1"/>
                    </a:solidFill>
                  </a:rPr>
                  <a:t>Other</a:t>
                </a:r>
                <a:endParaRPr lang="en-GB" sz="1000">
                  <a:solidFill>
                    <a:schemeClr val="bg1"/>
                  </a:solidFill>
                </a:endParaRPr>
              </a:p>
            </p:txBody>
          </p:sp>
          <p:sp>
            <p:nvSpPr>
              <p:cNvPr id="430" name="Freeform: Shape 429">
                <a:extLst>
                  <a:ext uri="{FF2B5EF4-FFF2-40B4-BE49-F238E27FC236}">
                    <a16:creationId xmlns:a16="http://schemas.microsoft.com/office/drawing/2014/main" id="{84113454-179F-40B8-218C-A76B9A2E8A44}"/>
                  </a:ext>
                </a:extLst>
              </p:cNvPr>
              <p:cNvSpPr/>
              <p:nvPr/>
            </p:nvSpPr>
            <p:spPr>
              <a:xfrm>
                <a:off x="13693074" y="6695459"/>
                <a:ext cx="466471" cy="466471"/>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chemeClr val="accent5"/>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GB" sz="1050">
                    <a:solidFill>
                      <a:schemeClr val="bg1"/>
                    </a:solidFill>
                  </a:rPr>
                  <a:t>Other</a:t>
                </a:r>
              </a:p>
            </p:txBody>
          </p:sp>
          <p:sp>
            <p:nvSpPr>
              <p:cNvPr id="432" name="Freeform: Shape 431">
                <a:extLst>
                  <a:ext uri="{FF2B5EF4-FFF2-40B4-BE49-F238E27FC236}">
                    <a16:creationId xmlns:a16="http://schemas.microsoft.com/office/drawing/2014/main" id="{0879C765-7ED3-7B46-1A03-780B6BC603E5}"/>
                  </a:ext>
                </a:extLst>
              </p:cNvPr>
              <p:cNvSpPr/>
              <p:nvPr/>
            </p:nvSpPr>
            <p:spPr>
              <a:xfrm>
                <a:off x="11291717" y="7161931"/>
                <a:ext cx="3800770" cy="1010689"/>
              </a:xfrm>
              <a:custGeom>
                <a:avLst/>
                <a:gdLst>
                  <a:gd name="connsiteX0" fmla="*/ 3725228 w 3725227"/>
                  <a:gd name="connsiteY0" fmla="*/ 0 h 990600"/>
                  <a:gd name="connsiteX1" fmla="*/ 2734628 w 3725227"/>
                  <a:gd name="connsiteY1" fmla="*/ 990600 h 990600"/>
                  <a:gd name="connsiteX2" fmla="*/ 0 w 3725227"/>
                  <a:gd name="connsiteY2" fmla="*/ 990600 h 990600"/>
                </a:gdLst>
                <a:ahLst/>
                <a:cxnLst>
                  <a:cxn ang="0">
                    <a:pos x="connsiteX0" y="connsiteY0"/>
                  </a:cxn>
                  <a:cxn ang="0">
                    <a:pos x="connsiteX1" y="connsiteY1"/>
                  </a:cxn>
                  <a:cxn ang="0">
                    <a:pos x="connsiteX2" y="connsiteY2"/>
                  </a:cxn>
                </a:cxnLst>
                <a:rect l="l" t="t" r="r" b="b"/>
                <a:pathLst>
                  <a:path w="3725227" h="990600">
                    <a:moveTo>
                      <a:pt x="3725228" y="0"/>
                    </a:moveTo>
                    <a:cubicBezTo>
                      <a:pt x="3725228" y="547116"/>
                      <a:pt x="3281744" y="990600"/>
                      <a:pt x="2734628" y="990600"/>
                    </a:cubicBezTo>
                    <a:lnTo>
                      <a:pt x="0" y="990600"/>
                    </a:lnTo>
                  </a:path>
                </a:pathLst>
              </a:custGeom>
              <a:noFill/>
              <a:ln w="9525" cap="rnd">
                <a:solidFill>
                  <a:schemeClr val="accent5"/>
                </a:solidFill>
                <a:prstDash val="solid"/>
                <a:round/>
                <a:tailEnd type="arrow"/>
              </a:ln>
            </p:spPr>
            <p:txBody>
              <a:bodyPr rtlCol="0" anchor="ctr"/>
              <a:lstStyle/>
              <a:p>
                <a:endParaRPr lang="en-GB" sz="3200"/>
              </a:p>
            </p:txBody>
          </p:sp>
          <p:sp>
            <p:nvSpPr>
              <p:cNvPr id="435" name="Freeform: Shape 434">
                <a:extLst>
                  <a:ext uri="{FF2B5EF4-FFF2-40B4-BE49-F238E27FC236}">
                    <a16:creationId xmlns:a16="http://schemas.microsoft.com/office/drawing/2014/main" id="{C9E7F0D9-ADBF-0F5C-DF7D-0993A6AD9CC2}"/>
                  </a:ext>
                </a:extLst>
              </p:cNvPr>
              <p:cNvSpPr/>
              <p:nvPr/>
            </p:nvSpPr>
            <p:spPr>
              <a:xfrm>
                <a:off x="12993367" y="5218300"/>
                <a:ext cx="2099122" cy="1468413"/>
              </a:xfrm>
              <a:custGeom>
                <a:avLst/>
                <a:gdLst>
                  <a:gd name="connsiteX0" fmla="*/ 0 w 2057400"/>
                  <a:gd name="connsiteY0" fmla="*/ 0 h 1439227"/>
                  <a:gd name="connsiteX1" fmla="*/ 0 w 2057400"/>
                  <a:gd name="connsiteY1" fmla="*/ 0 h 1439227"/>
                  <a:gd name="connsiteX2" fmla="*/ 457200 w 2057400"/>
                  <a:gd name="connsiteY2" fmla="*/ 457200 h 1439227"/>
                  <a:gd name="connsiteX3" fmla="*/ 1066800 w 2057400"/>
                  <a:gd name="connsiteY3" fmla="*/ 457200 h 1439227"/>
                  <a:gd name="connsiteX4" fmla="*/ 2057400 w 2057400"/>
                  <a:gd name="connsiteY4" fmla="*/ 1439227 h 1439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1439227">
                    <a:moveTo>
                      <a:pt x="0" y="0"/>
                    </a:moveTo>
                    <a:lnTo>
                      <a:pt x="0" y="0"/>
                    </a:lnTo>
                    <a:cubicBezTo>
                      <a:pt x="0" y="252508"/>
                      <a:pt x="204692" y="457200"/>
                      <a:pt x="457200" y="457200"/>
                    </a:cubicBezTo>
                    <a:lnTo>
                      <a:pt x="1066800" y="457200"/>
                    </a:lnTo>
                    <a:cubicBezTo>
                      <a:pt x="1611059" y="457200"/>
                      <a:pt x="2052733" y="896112"/>
                      <a:pt x="2057400" y="1439227"/>
                    </a:cubicBezTo>
                  </a:path>
                </a:pathLst>
              </a:custGeom>
              <a:noFill/>
              <a:ln w="9525" cap="rnd">
                <a:solidFill>
                  <a:schemeClr val="accent5"/>
                </a:solidFill>
                <a:prstDash val="solid"/>
                <a:round/>
                <a:tailEnd type="arrow"/>
              </a:ln>
            </p:spPr>
            <p:txBody>
              <a:bodyPr rtlCol="0" anchor="ctr"/>
              <a:lstStyle/>
              <a:p>
                <a:endParaRPr lang="en-GB" sz="3200"/>
              </a:p>
            </p:txBody>
          </p:sp>
          <p:sp>
            <p:nvSpPr>
              <p:cNvPr id="438" name="Freeform: Shape 437">
                <a:extLst>
                  <a:ext uri="{FF2B5EF4-FFF2-40B4-BE49-F238E27FC236}">
                    <a16:creationId xmlns:a16="http://schemas.microsoft.com/office/drawing/2014/main" id="{DC06771B-EE6A-4951-B944-560DF383FDD5}"/>
                  </a:ext>
                </a:extLst>
              </p:cNvPr>
              <p:cNvSpPr/>
              <p:nvPr/>
            </p:nvSpPr>
            <p:spPr>
              <a:xfrm>
                <a:off x="8717378" y="6306733"/>
                <a:ext cx="2176867" cy="457724"/>
              </a:xfrm>
              <a:custGeom>
                <a:avLst/>
                <a:gdLst>
                  <a:gd name="connsiteX0" fmla="*/ 0 w 2133600"/>
                  <a:gd name="connsiteY0" fmla="*/ 448627 h 448627"/>
                  <a:gd name="connsiteX1" fmla="*/ 0 w 2133600"/>
                  <a:gd name="connsiteY1" fmla="*/ 381000 h 448627"/>
                  <a:gd name="connsiteX2" fmla="*/ 152400 w 2133600"/>
                  <a:gd name="connsiteY2" fmla="*/ 228600 h 448627"/>
                  <a:gd name="connsiteX3" fmla="*/ 1905000 w 2133600"/>
                  <a:gd name="connsiteY3" fmla="*/ 228600 h 448627"/>
                  <a:gd name="connsiteX4" fmla="*/ 2133600 w 2133600"/>
                  <a:gd name="connsiteY4" fmla="*/ 0 h 448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448627">
                    <a:moveTo>
                      <a:pt x="0" y="448627"/>
                    </a:moveTo>
                    <a:lnTo>
                      <a:pt x="0" y="381000"/>
                    </a:lnTo>
                    <a:cubicBezTo>
                      <a:pt x="0" y="296799"/>
                      <a:pt x="68199" y="228600"/>
                      <a:pt x="152400" y="228600"/>
                    </a:cubicBezTo>
                    <a:lnTo>
                      <a:pt x="1905000" y="228600"/>
                    </a:lnTo>
                    <a:cubicBezTo>
                      <a:pt x="2031206" y="228600"/>
                      <a:pt x="2133600" y="126206"/>
                      <a:pt x="2133600" y="0"/>
                    </a:cubicBezTo>
                  </a:path>
                </a:pathLst>
              </a:custGeom>
              <a:noFill/>
              <a:ln w="9525" cap="rnd">
                <a:solidFill>
                  <a:schemeClr val="accent5"/>
                </a:solidFill>
                <a:prstDash val="solid"/>
                <a:round/>
                <a:headEnd type="none" w="sm" len="sm"/>
                <a:tailEnd type="none" w="sm" len="sm"/>
              </a:ln>
            </p:spPr>
            <p:txBody>
              <a:bodyPr rtlCol="0" anchor="ctr"/>
              <a:lstStyle/>
              <a:p>
                <a:endParaRPr lang="en-GB" sz="3200"/>
              </a:p>
            </p:txBody>
          </p:sp>
          <p:sp>
            <p:nvSpPr>
              <p:cNvPr id="440" name="Freeform: Shape 439">
                <a:extLst>
                  <a:ext uri="{FF2B5EF4-FFF2-40B4-BE49-F238E27FC236}">
                    <a16:creationId xmlns:a16="http://schemas.microsoft.com/office/drawing/2014/main" id="{65304052-130A-1191-5056-782CC5B26056}"/>
                  </a:ext>
                </a:extLst>
              </p:cNvPr>
              <p:cNvSpPr/>
              <p:nvPr/>
            </p:nvSpPr>
            <p:spPr>
              <a:xfrm>
                <a:off x="8717378" y="7084186"/>
                <a:ext cx="2176867" cy="699707"/>
              </a:xfrm>
              <a:custGeom>
                <a:avLst/>
                <a:gdLst>
                  <a:gd name="connsiteX0" fmla="*/ 2133600 w 2133600"/>
                  <a:gd name="connsiteY0" fmla="*/ 685800 h 685800"/>
                  <a:gd name="connsiteX1" fmla="*/ 2133600 w 2133600"/>
                  <a:gd name="connsiteY1" fmla="*/ 457200 h 685800"/>
                  <a:gd name="connsiteX2" fmla="*/ 1905000 w 2133600"/>
                  <a:gd name="connsiteY2" fmla="*/ 228600 h 685800"/>
                  <a:gd name="connsiteX3" fmla="*/ 152400 w 2133600"/>
                  <a:gd name="connsiteY3" fmla="*/ 228600 h 685800"/>
                  <a:gd name="connsiteX4" fmla="*/ 0 w 2133600"/>
                  <a:gd name="connsiteY4" fmla="*/ 76200 h 685800"/>
                  <a:gd name="connsiteX5" fmla="*/ 0 w 213360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600" h="685800">
                    <a:moveTo>
                      <a:pt x="2133600" y="685800"/>
                    </a:moveTo>
                    <a:lnTo>
                      <a:pt x="2133600" y="457200"/>
                    </a:lnTo>
                    <a:cubicBezTo>
                      <a:pt x="2133600" y="330994"/>
                      <a:pt x="2031206" y="228600"/>
                      <a:pt x="1905000" y="228600"/>
                    </a:cubicBezTo>
                    <a:lnTo>
                      <a:pt x="152400" y="228600"/>
                    </a:lnTo>
                    <a:cubicBezTo>
                      <a:pt x="68199" y="228600"/>
                      <a:pt x="0" y="160401"/>
                      <a:pt x="0" y="76200"/>
                    </a:cubicBezTo>
                    <a:lnTo>
                      <a:pt x="0" y="0"/>
                    </a:lnTo>
                  </a:path>
                </a:pathLst>
              </a:custGeom>
              <a:noFill/>
              <a:ln w="9525" cap="flat">
                <a:solidFill>
                  <a:schemeClr val="accent5"/>
                </a:solidFill>
                <a:prstDash val="solid"/>
                <a:round/>
                <a:tailEnd type="none"/>
              </a:ln>
            </p:spPr>
            <p:txBody>
              <a:bodyPr rtlCol="0" anchor="ctr"/>
              <a:lstStyle/>
              <a:p>
                <a:endParaRPr lang="en-GB" sz="3200"/>
              </a:p>
            </p:txBody>
          </p:sp>
          <p:sp>
            <p:nvSpPr>
              <p:cNvPr id="442" name="Freeform: Shape 441">
                <a:extLst>
                  <a:ext uri="{FF2B5EF4-FFF2-40B4-BE49-F238E27FC236}">
                    <a16:creationId xmlns:a16="http://schemas.microsoft.com/office/drawing/2014/main" id="{B23EC8EB-B55D-9AED-5BD9-3E375632BBB6}"/>
                  </a:ext>
                </a:extLst>
              </p:cNvPr>
              <p:cNvSpPr/>
              <p:nvPr/>
            </p:nvSpPr>
            <p:spPr>
              <a:xfrm>
                <a:off x="10894439" y="5218300"/>
                <a:ext cx="2098927" cy="614090"/>
              </a:xfrm>
              <a:custGeom>
                <a:avLst/>
                <a:gdLst>
                  <a:gd name="connsiteX0" fmla="*/ 2057210 w 2057209"/>
                  <a:gd name="connsiteY0" fmla="*/ 0 h 601884"/>
                  <a:gd name="connsiteX1" fmla="*/ 2057210 w 2057209"/>
                  <a:gd name="connsiteY1" fmla="*/ 0 h 601884"/>
                  <a:gd name="connsiteX2" fmla="*/ 1600010 w 2057209"/>
                  <a:gd name="connsiteY2" fmla="*/ 457200 h 601884"/>
                  <a:gd name="connsiteX3" fmla="*/ 152210 w 2057209"/>
                  <a:gd name="connsiteY3" fmla="*/ 457200 h 601884"/>
                  <a:gd name="connsiteX4" fmla="*/ 0 w 2057209"/>
                  <a:gd name="connsiteY4" fmla="*/ 601885 h 60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209" h="601884">
                    <a:moveTo>
                      <a:pt x="2057210" y="0"/>
                    </a:moveTo>
                    <a:lnTo>
                      <a:pt x="2057210" y="0"/>
                    </a:lnTo>
                    <a:cubicBezTo>
                      <a:pt x="2057210" y="252508"/>
                      <a:pt x="1852518" y="457200"/>
                      <a:pt x="1600010" y="457200"/>
                    </a:cubicBezTo>
                    <a:lnTo>
                      <a:pt x="152210" y="457200"/>
                    </a:lnTo>
                    <a:cubicBezTo>
                      <a:pt x="70676" y="457200"/>
                      <a:pt x="4001" y="521303"/>
                      <a:pt x="0" y="601885"/>
                    </a:cubicBezTo>
                  </a:path>
                </a:pathLst>
              </a:custGeom>
              <a:noFill/>
              <a:ln w="9525" cap="flat">
                <a:solidFill>
                  <a:schemeClr val="accent5"/>
                </a:solidFill>
                <a:prstDash val="solid"/>
                <a:round/>
                <a:tailEnd type="none"/>
              </a:ln>
            </p:spPr>
            <p:txBody>
              <a:bodyPr rtlCol="0" anchor="ctr"/>
              <a:lstStyle/>
              <a:p>
                <a:endParaRPr lang="en-GB" sz="3200"/>
              </a:p>
            </p:txBody>
          </p:sp>
          <p:sp>
            <p:nvSpPr>
              <p:cNvPr id="445" name="Freeform: Shape 444">
                <a:extLst>
                  <a:ext uri="{FF2B5EF4-FFF2-40B4-BE49-F238E27FC236}">
                    <a16:creationId xmlns:a16="http://schemas.microsoft.com/office/drawing/2014/main" id="{A506EAEF-277C-AFDD-23B7-AAACD2D5DD04}"/>
                  </a:ext>
                </a:extLst>
              </p:cNvPr>
              <p:cNvSpPr/>
              <p:nvPr/>
            </p:nvSpPr>
            <p:spPr>
              <a:xfrm>
                <a:off x="10894245" y="6306733"/>
                <a:ext cx="3031772" cy="379979"/>
              </a:xfrm>
              <a:custGeom>
                <a:avLst/>
                <a:gdLst>
                  <a:gd name="connsiteX0" fmla="*/ 2971514 w 2971513"/>
                  <a:gd name="connsiteY0" fmla="*/ 372427 h 372427"/>
                  <a:gd name="connsiteX1" fmla="*/ 2819400 w 2971513"/>
                  <a:gd name="connsiteY1" fmla="*/ 228600 h 372427"/>
                  <a:gd name="connsiteX2" fmla="*/ 228600 w 2971513"/>
                  <a:gd name="connsiteY2" fmla="*/ 228600 h 372427"/>
                  <a:gd name="connsiteX3" fmla="*/ 0 w 2971513"/>
                  <a:gd name="connsiteY3" fmla="*/ 0 h 372427"/>
                </a:gdLst>
                <a:ahLst/>
                <a:cxnLst>
                  <a:cxn ang="0">
                    <a:pos x="connsiteX0" y="connsiteY0"/>
                  </a:cxn>
                  <a:cxn ang="0">
                    <a:pos x="connsiteX1" y="connsiteY1"/>
                  </a:cxn>
                  <a:cxn ang="0">
                    <a:pos x="connsiteX2" y="connsiteY2"/>
                  </a:cxn>
                  <a:cxn ang="0">
                    <a:pos x="connsiteX3" y="connsiteY3"/>
                  </a:cxn>
                </a:cxnLst>
                <a:rect l="l" t="t" r="r" b="b"/>
                <a:pathLst>
                  <a:path w="2971513" h="372427">
                    <a:moveTo>
                      <a:pt x="2971514" y="372427"/>
                    </a:moveTo>
                    <a:cubicBezTo>
                      <a:pt x="2967038" y="292227"/>
                      <a:pt x="2900649" y="228600"/>
                      <a:pt x="2819400" y="228600"/>
                    </a:cubicBezTo>
                    <a:lnTo>
                      <a:pt x="228600" y="228600"/>
                    </a:lnTo>
                    <a:cubicBezTo>
                      <a:pt x="102394" y="228600"/>
                      <a:pt x="0" y="126206"/>
                      <a:pt x="0" y="0"/>
                    </a:cubicBezTo>
                  </a:path>
                </a:pathLst>
              </a:custGeom>
              <a:noFill/>
              <a:ln w="9525" cap="rnd">
                <a:solidFill>
                  <a:schemeClr val="accent5"/>
                </a:solidFill>
                <a:prstDash val="solid"/>
                <a:round/>
                <a:headEnd type="none" w="sm" len="sm"/>
                <a:tailEnd type="none" w="sm" len="sm"/>
              </a:ln>
            </p:spPr>
            <p:txBody>
              <a:bodyPr rtlCol="0" anchor="ctr"/>
              <a:lstStyle/>
              <a:p>
                <a:endParaRPr lang="en-GB" sz="3200"/>
              </a:p>
            </p:txBody>
          </p:sp>
          <p:sp>
            <p:nvSpPr>
              <p:cNvPr id="447" name="Freeform: Shape 446">
                <a:extLst>
                  <a:ext uri="{FF2B5EF4-FFF2-40B4-BE49-F238E27FC236}">
                    <a16:creationId xmlns:a16="http://schemas.microsoft.com/office/drawing/2014/main" id="{26602333-CACC-38E0-AFA5-73AB4E2CE080}"/>
                  </a:ext>
                </a:extLst>
              </p:cNvPr>
              <p:cNvSpPr/>
              <p:nvPr/>
            </p:nvSpPr>
            <p:spPr>
              <a:xfrm>
                <a:off x="10894245" y="7161931"/>
                <a:ext cx="3032064" cy="621962"/>
              </a:xfrm>
              <a:custGeom>
                <a:avLst/>
                <a:gdLst>
                  <a:gd name="connsiteX0" fmla="*/ 0 w 2971800"/>
                  <a:gd name="connsiteY0" fmla="*/ 609600 h 609600"/>
                  <a:gd name="connsiteX1" fmla="*/ 0 w 2971800"/>
                  <a:gd name="connsiteY1" fmla="*/ 381000 h 609600"/>
                  <a:gd name="connsiteX2" fmla="*/ 228600 w 2971800"/>
                  <a:gd name="connsiteY2" fmla="*/ 152400 h 609600"/>
                  <a:gd name="connsiteX3" fmla="*/ 2819400 w 2971800"/>
                  <a:gd name="connsiteY3" fmla="*/ 152400 h 609600"/>
                  <a:gd name="connsiteX4" fmla="*/ 2971800 w 29718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0" h="609600">
                    <a:moveTo>
                      <a:pt x="0" y="609600"/>
                    </a:moveTo>
                    <a:lnTo>
                      <a:pt x="0" y="381000"/>
                    </a:lnTo>
                    <a:cubicBezTo>
                      <a:pt x="0" y="254794"/>
                      <a:pt x="102394" y="152400"/>
                      <a:pt x="228600" y="152400"/>
                    </a:cubicBezTo>
                    <a:lnTo>
                      <a:pt x="2819400" y="152400"/>
                    </a:lnTo>
                    <a:cubicBezTo>
                      <a:pt x="2903601" y="152400"/>
                      <a:pt x="2971800" y="84201"/>
                      <a:pt x="2971800" y="0"/>
                    </a:cubicBezTo>
                  </a:path>
                </a:pathLst>
              </a:custGeom>
              <a:noFill/>
              <a:ln w="9525" cap="flat">
                <a:solidFill>
                  <a:schemeClr val="accent5"/>
                </a:solidFill>
                <a:prstDash val="solid"/>
                <a:round/>
                <a:tailEnd type="none"/>
              </a:ln>
            </p:spPr>
            <p:txBody>
              <a:bodyPr rtlCol="0" anchor="ctr"/>
              <a:lstStyle/>
              <a:p>
                <a:endParaRPr lang="en-GB" sz="3200"/>
              </a:p>
            </p:txBody>
          </p:sp>
          <p:sp>
            <p:nvSpPr>
              <p:cNvPr id="448" name="Freeform: Shape 447">
                <a:extLst>
                  <a:ext uri="{FF2B5EF4-FFF2-40B4-BE49-F238E27FC236}">
                    <a16:creationId xmlns:a16="http://schemas.microsoft.com/office/drawing/2014/main" id="{B3BBC895-29F4-71EF-5685-4898BD60D48C}"/>
                  </a:ext>
                </a:extLst>
              </p:cNvPr>
              <p:cNvSpPr/>
              <p:nvPr/>
            </p:nvSpPr>
            <p:spPr>
              <a:xfrm>
                <a:off x="10661009" y="5840262"/>
                <a:ext cx="466471" cy="466471"/>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rgbClr val="032954"/>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50">
                    <a:solidFill>
                      <a:schemeClr val="bg1"/>
                    </a:solidFill>
                  </a:rPr>
                  <a:t>0.6-1</a:t>
                </a:r>
                <a:endParaRPr lang="en-GB" sz="1050">
                  <a:solidFill>
                    <a:schemeClr val="bg1"/>
                  </a:solidFill>
                </a:endParaRPr>
              </a:p>
            </p:txBody>
          </p:sp>
          <p:sp>
            <p:nvSpPr>
              <p:cNvPr id="450" name="Freeform: Shape 449">
                <a:extLst>
                  <a:ext uri="{FF2B5EF4-FFF2-40B4-BE49-F238E27FC236}">
                    <a16:creationId xmlns:a16="http://schemas.microsoft.com/office/drawing/2014/main" id="{A10EDF7D-8D0E-59B1-8D02-182B8FCE132E}"/>
                  </a:ext>
                </a:extLst>
              </p:cNvPr>
              <p:cNvSpPr/>
              <p:nvPr/>
            </p:nvSpPr>
            <p:spPr>
              <a:xfrm>
                <a:off x="10894245" y="7084186"/>
                <a:ext cx="9718" cy="690960"/>
              </a:xfrm>
              <a:custGeom>
                <a:avLst/>
                <a:gdLst>
                  <a:gd name="connsiteX0" fmla="*/ 0 w 9525"/>
                  <a:gd name="connsiteY0" fmla="*/ 0 h 677227"/>
                  <a:gd name="connsiteX1" fmla="*/ 0 w 9525"/>
                  <a:gd name="connsiteY1" fmla="*/ 677227 h 677227"/>
                </a:gdLst>
                <a:ahLst/>
                <a:cxnLst>
                  <a:cxn ang="0">
                    <a:pos x="connsiteX0" y="connsiteY0"/>
                  </a:cxn>
                  <a:cxn ang="0">
                    <a:pos x="connsiteX1" y="connsiteY1"/>
                  </a:cxn>
                </a:cxnLst>
                <a:rect l="l" t="t" r="r" b="b"/>
                <a:pathLst>
                  <a:path w="9525" h="677227">
                    <a:moveTo>
                      <a:pt x="0" y="0"/>
                    </a:moveTo>
                    <a:lnTo>
                      <a:pt x="0" y="677227"/>
                    </a:lnTo>
                  </a:path>
                </a:pathLst>
              </a:custGeom>
              <a:ln w="9525" cap="rnd">
                <a:solidFill>
                  <a:schemeClr val="accent5"/>
                </a:solidFill>
                <a:prstDash val="solid"/>
                <a:round/>
                <a:tailEnd type="arrow"/>
              </a:ln>
            </p:spPr>
            <p:txBody>
              <a:bodyPr rtlCol="0" anchor="ctr"/>
              <a:lstStyle/>
              <a:p>
                <a:endParaRPr lang="en-GB" sz="3200"/>
              </a:p>
            </p:txBody>
          </p:sp>
          <p:sp>
            <p:nvSpPr>
              <p:cNvPr id="453" name="Freeform: Shape 452">
                <a:extLst>
                  <a:ext uri="{FF2B5EF4-FFF2-40B4-BE49-F238E27FC236}">
                    <a16:creationId xmlns:a16="http://schemas.microsoft.com/office/drawing/2014/main" id="{69112064-ED3F-545A-A0A3-EA9336C6F92F}"/>
                  </a:ext>
                </a:extLst>
              </p:cNvPr>
              <p:cNvSpPr/>
              <p:nvPr/>
            </p:nvSpPr>
            <p:spPr>
              <a:xfrm>
                <a:off x="10894245" y="6306733"/>
                <a:ext cx="9718" cy="457724"/>
              </a:xfrm>
              <a:custGeom>
                <a:avLst/>
                <a:gdLst>
                  <a:gd name="connsiteX0" fmla="*/ 0 w 9525"/>
                  <a:gd name="connsiteY0" fmla="*/ 0 h 448627"/>
                  <a:gd name="connsiteX1" fmla="*/ 0 w 9525"/>
                  <a:gd name="connsiteY1" fmla="*/ 448627 h 448627"/>
                </a:gdLst>
                <a:ahLst/>
                <a:cxnLst>
                  <a:cxn ang="0">
                    <a:pos x="connsiteX0" y="connsiteY0"/>
                  </a:cxn>
                  <a:cxn ang="0">
                    <a:pos x="connsiteX1" y="connsiteY1"/>
                  </a:cxn>
                </a:cxnLst>
                <a:rect l="l" t="t" r="r" b="b"/>
                <a:pathLst>
                  <a:path w="9525" h="448627">
                    <a:moveTo>
                      <a:pt x="0" y="0"/>
                    </a:moveTo>
                    <a:lnTo>
                      <a:pt x="0" y="448627"/>
                    </a:lnTo>
                  </a:path>
                </a:pathLst>
              </a:custGeom>
              <a:ln w="9525" cap="rnd">
                <a:solidFill>
                  <a:schemeClr val="accent5"/>
                </a:solidFill>
                <a:prstDash val="solid"/>
                <a:round/>
                <a:headEnd type="none" w="sm" len="sm"/>
                <a:tailEnd type="none" w="sm" len="sm"/>
              </a:ln>
            </p:spPr>
            <p:txBody>
              <a:bodyPr rtlCol="0" anchor="ctr"/>
              <a:lstStyle/>
              <a:p>
                <a:endParaRPr lang="en-GB" sz="3200"/>
              </a:p>
            </p:txBody>
          </p:sp>
          <p:sp>
            <p:nvSpPr>
              <p:cNvPr id="455" name="Freeform: Shape 454">
                <a:extLst>
                  <a:ext uri="{FF2B5EF4-FFF2-40B4-BE49-F238E27FC236}">
                    <a16:creationId xmlns:a16="http://schemas.microsoft.com/office/drawing/2014/main" id="{B4C626C2-8703-3D69-9259-D709FD4E3D6C}"/>
                  </a:ext>
                </a:extLst>
              </p:cNvPr>
              <p:cNvSpPr/>
              <p:nvPr/>
            </p:nvSpPr>
            <p:spPr>
              <a:xfrm>
                <a:off x="9805812" y="7084186"/>
                <a:ext cx="155490" cy="233236"/>
              </a:xfrm>
              <a:custGeom>
                <a:avLst/>
                <a:gdLst>
                  <a:gd name="connsiteX0" fmla="*/ 0 w 152400"/>
                  <a:gd name="connsiteY0" fmla="*/ 0 h 228600"/>
                  <a:gd name="connsiteX1" fmla="*/ 0 w 152400"/>
                  <a:gd name="connsiteY1" fmla="*/ 76200 h 228600"/>
                  <a:gd name="connsiteX2" fmla="*/ 152400 w 152400"/>
                  <a:gd name="connsiteY2" fmla="*/ 228600 h 228600"/>
                  <a:gd name="connsiteX3" fmla="*/ 152400 w 1524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52400" h="228600">
                    <a:moveTo>
                      <a:pt x="0" y="0"/>
                    </a:moveTo>
                    <a:lnTo>
                      <a:pt x="0" y="76200"/>
                    </a:lnTo>
                    <a:cubicBezTo>
                      <a:pt x="0" y="160401"/>
                      <a:pt x="68199" y="228600"/>
                      <a:pt x="152400" y="228600"/>
                    </a:cubicBezTo>
                    <a:lnTo>
                      <a:pt x="152400" y="228600"/>
                    </a:lnTo>
                  </a:path>
                </a:pathLst>
              </a:custGeom>
              <a:noFill/>
              <a:ln w="9525" cap="flat">
                <a:solidFill>
                  <a:schemeClr val="accent5"/>
                </a:solidFill>
                <a:prstDash val="solid"/>
                <a:round/>
                <a:tailEnd type="none"/>
              </a:ln>
            </p:spPr>
            <p:txBody>
              <a:bodyPr rtlCol="0" anchor="ctr"/>
              <a:lstStyle/>
              <a:p>
                <a:endParaRPr lang="en-GB" sz="3200"/>
              </a:p>
            </p:txBody>
          </p:sp>
          <p:sp>
            <p:nvSpPr>
              <p:cNvPr id="457" name="Freeform: Shape 456">
                <a:extLst>
                  <a:ext uri="{FF2B5EF4-FFF2-40B4-BE49-F238E27FC236}">
                    <a16:creationId xmlns:a16="http://schemas.microsoft.com/office/drawing/2014/main" id="{0EB97698-49E4-5B27-005E-05FAE796ACBA}"/>
                  </a:ext>
                </a:extLst>
              </p:cNvPr>
              <p:cNvSpPr/>
              <p:nvPr/>
            </p:nvSpPr>
            <p:spPr>
              <a:xfrm>
                <a:off x="9805812" y="6539969"/>
                <a:ext cx="155491" cy="224489"/>
              </a:xfrm>
              <a:custGeom>
                <a:avLst/>
                <a:gdLst>
                  <a:gd name="connsiteX0" fmla="*/ 152400 w 152400"/>
                  <a:gd name="connsiteY0" fmla="*/ 0 h 220027"/>
                  <a:gd name="connsiteX1" fmla="*/ 0 w 152400"/>
                  <a:gd name="connsiteY1" fmla="*/ 152400 h 220027"/>
                  <a:gd name="connsiteX2" fmla="*/ 0 w 152400"/>
                  <a:gd name="connsiteY2" fmla="*/ 220027 h 220027"/>
                </a:gdLst>
                <a:ahLst/>
                <a:cxnLst>
                  <a:cxn ang="0">
                    <a:pos x="connsiteX0" y="connsiteY0"/>
                  </a:cxn>
                  <a:cxn ang="0">
                    <a:pos x="connsiteX1" y="connsiteY1"/>
                  </a:cxn>
                  <a:cxn ang="0">
                    <a:pos x="connsiteX2" y="connsiteY2"/>
                  </a:cxn>
                </a:cxnLst>
                <a:rect l="l" t="t" r="r" b="b"/>
                <a:pathLst>
                  <a:path w="152400" h="220027">
                    <a:moveTo>
                      <a:pt x="152400" y="0"/>
                    </a:moveTo>
                    <a:cubicBezTo>
                      <a:pt x="68199" y="0"/>
                      <a:pt x="0" y="68199"/>
                      <a:pt x="0" y="152400"/>
                    </a:cubicBezTo>
                    <a:lnTo>
                      <a:pt x="0" y="220027"/>
                    </a:lnTo>
                  </a:path>
                </a:pathLst>
              </a:custGeom>
              <a:noFill/>
              <a:ln w="9525" cap="rnd">
                <a:solidFill>
                  <a:schemeClr val="accent5"/>
                </a:solidFill>
                <a:prstDash val="solid"/>
                <a:round/>
                <a:headEnd type="none" w="sm" len="sm"/>
                <a:tailEnd type="none" w="sm" len="sm"/>
              </a:ln>
            </p:spPr>
            <p:txBody>
              <a:bodyPr rtlCol="0" anchor="ctr"/>
              <a:lstStyle/>
              <a:p>
                <a:endParaRPr lang="en-GB" sz="3200"/>
              </a:p>
            </p:txBody>
          </p:sp>
          <p:sp>
            <p:nvSpPr>
              <p:cNvPr id="459" name="Freeform: Shape 458">
                <a:extLst>
                  <a:ext uri="{FF2B5EF4-FFF2-40B4-BE49-F238E27FC236}">
                    <a16:creationId xmlns:a16="http://schemas.microsoft.com/office/drawing/2014/main" id="{135B2174-08B5-CD42-459C-5C7C2D9DDC4D}"/>
                  </a:ext>
                </a:extLst>
              </p:cNvPr>
              <p:cNvSpPr/>
              <p:nvPr/>
            </p:nvSpPr>
            <p:spPr>
              <a:xfrm>
                <a:off x="11827188" y="7084186"/>
                <a:ext cx="155490" cy="233236"/>
              </a:xfrm>
              <a:custGeom>
                <a:avLst/>
                <a:gdLst>
                  <a:gd name="connsiteX0" fmla="*/ 152400 w 152400"/>
                  <a:gd name="connsiteY0" fmla="*/ 0 h 228600"/>
                  <a:gd name="connsiteX1" fmla="*/ 152400 w 152400"/>
                  <a:gd name="connsiteY1" fmla="*/ 76200 h 228600"/>
                  <a:gd name="connsiteX2" fmla="*/ 0 w 152400"/>
                  <a:gd name="connsiteY2" fmla="*/ 228600 h 228600"/>
                  <a:gd name="connsiteX3" fmla="*/ 0 w 1524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52400" h="228600">
                    <a:moveTo>
                      <a:pt x="152400" y="0"/>
                    </a:moveTo>
                    <a:lnTo>
                      <a:pt x="152400" y="76200"/>
                    </a:lnTo>
                    <a:cubicBezTo>
                      <a:pt x="152400" y="160401"/>
                      <a:pt x="84201" y="228600"/>
                      <a:pt x="0" y="228600"/>
                    </a:cubicBezTo>
                    <a:lnTo>
                      <a:pt x="0" y="228600"/>
                    </a:lnTo>
                  </a:path>
                </a:pathLst>
              </a:custGeom>
              <a:noFill/>
              <a:ln w="9525" cap="flat">
                <a:solidFill>
                  <a:schemeClr val="accent5"/>
                </a:solidFill>
                <a:prstDash val="solid"/>
                <a:round/>
                <a:tailEnd type="none"/>
              </a:ln>
            </p:spPr>
            <p:txBody>
              <a:bodyPr rtlCol="0" anchor="ctr"/>
              <a:lstStyle/>
              <a:p>
                <a:endParaRPr lang="en-GB" sz="3200"/>
              </a:p>
            </p:txBody>
          </p:sp>
          <p:sp>
            <p:nvSpPr>
              <p:cNvPr id="461" name="Freeform: Shape 460">
                <a:extLst>
                  <a:ext uri="{FF2B5EF4-FFF2-40B4-BE49-F238E27FC236}">
                    <a16:creationId xmlns:a16="http://schemas.microsoft.com/office/drawing/2014/main" id="{5DD08710-2A88-C03C-C2DC-B865B4443F50}"/>
                  </a:ext>
                </a:extLst>
              </p:cNvPr>
              <p:cNvSpPr/>
              <p:nvPr/>
            </p:nvSpPr>
            <p:spPr>
              <a:xfrm>
                <a:off x="11827188" y="6539969"/>
                <a:ext cx="155491" cy="224489"/>
              </a:xfrm>
              <a:custGeom>
                <a:avLst/>
                <a:gdLst>
                  <a:gd name="connsiteX0" fmla="*/ 0 w 152400"/>
                  <a:gd name="connsiteY0" fmla="*/ 0 h 220027"/>
                  <a:gd name="connsiteX1" fmla="*/ 152400 w 152400"/>
                  <a:gd name="connsiteY1" fmla="*/ 152400 h 220027"/>
                  <a:gd name="connsiteX2" fmla="*/ 152400 w 152400"/>
                  <a:gd name="connsiteY2" fmla="*/ 220027 h 220027"/>
                </a:gdLst>
                <a:ahLst/>
                <a:cxnLst>
                  <a:cxn ang="0">
                    <a:pos x="connsiteX0" y="connsiteY0"/>
                  </a:cxn>
                  <a:cxn ang="0">
                    <a:pos x="connsiteX1" y="connsiteY1"/>
                  </a:cxn>
                  <a:cxn ang="0">
                    <a:pos x="connsiteX2" y="connsiteY2"/>
                  </a:cxn>
                </a:cxnLst>
                <a:rect l="l" t="t" r="r" b="b"/>
                <a:pathLst>
                  <a:path w="152400" h="220027">
                    <a:moveTo>
                      <a:pt x="0" y="0"/>
                    </a:moveTo>
                    <a:cubicBezTo>
                      <a:pt x="84201" y="0"/>
                      <a:pt x="152400" y="68199"/>
                      <a:pt x="152400" y="152400"/>
                    </a:cubicBezTo>
                    <a:lnTo>
                      <a:pt x="152400" y="220027"/>
                    </a:lnTo>
                  </a:path>
                </a:pathLst>
              </a:custGeom>
              <a:noFill/>
              <a:ln w="9525" cap="rnd">
                <a:solidFill>
                  <a:schemeClr val="accent5"/>
                </a:solidFill>
                <a:prstDash val="solid"/>
                <a:round/>
                <a:headEnd type="none" w="sm" len="sm"/>
                <a:tailEnd type="none" w="sm" len="sm"/>
              </a:ln>
            </p:spPr>
            <p:txBody>
              <a:bodyPr rtlCol="0" anchor="ctr"/>
              <a:lstStyle/>
              <a:p>
                <a:endParaRPr lang="en-GB" sz="3200"/>
              </a:p>
            </p:txBody>
          </p:sp>
          <p:sp>
            <p:nvSpPr>
              <p:cNvPr id="463" name="Freeform: Shape 462">
                <a:extLst>
                  <a:ext uri="{FF2B5EF4-FFF2-40B4-BE49-F238E27FC236}">
                    <a16:creationId xmlns:a16="http://schemas.microsoft.com/office/drawing/2014/main" id="{794AA2F1-2EA2-DF47-8F6D-3F9B53EA61CF}"/>
                  </a:ext>
                </a:extLst>
              </p:cNvPr>
              <p:cNvSpPr/>
              <p:nvPr/>
            </p:nvSpPr>
            <p:spPr>
              <a:xfrm>
                <a:off x="12915622" y="7084186"/>
                <a:ext cx="155490" cy="233236"/>
              </a:xfrm>
              <a:custGeom>
                <a:avLst/>
                <a:gdLst>
                  <a:gd name="connsiteX0" fmla="*/ 152400 w 152400"/>
                  <a:gd name="connsiteY0" fmla="*/ 0 h 228600"/>
                  <a:gd name="connsiteX1" fmla="*/ 152400 w 152400"/>
                  <a:gd name="connsiteY1" fmla="*/ 76200 h 228600"/>
                  <a:gd name="connsiteX2" fmla="*/ 0 w 152400"/>
                  <a:gd name="connsiteY2" fmla="*/ 228600 h 228600"/>
                  <a:gd name="connsiteX3" fmla="*/ 0 w 1524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52400" h="228600">
                    <a:moveTo>
                      <a:pt x="152400" y="0"/>
                    </a:moveTo>
                    <a:lnTo>
                      <a:pt x="152400" y="76200"/>
                    </a:lnTo>
                    <a:cubicBezTo>
                      <a:pt x="152400" y="160401"/>
                      <a:pt x="84201" y="228600"/>
                      <a:pt x="0" y="228600"/>
                    </a:cubicBezTo>
                    <a:lnTo>
                      <a:pt x="0" y="228600"/>
                    </a:lnTo>
                  </a:path>
                </a:pathLst>
              </a:custGeom>
              <a:noFill/>
              <a:ln w="9525" cap="flat">
                <a:solidFill>
                  <a:schemeClr val="accent5"/>
                </a:solidFill>
                <a:prstDash val="solid"/>
                <a:round/>
                <a:tailEnd type="none"/>
              </a:ln>
            </p:spPr>
            <p:txBody>
              <a:bodyPr rtlCol="0" anchor="ctr"/>
              <a:lstStyle/>
              <a:p>
                <a:endParaRPr lang="en-GB" sz="3200"/>
              </a:p>
            </p:txBody>
          </p:sp>
          <p:sp>
            <p:nvSpPr>
              <p:cNvPr id="465" name="Freeform: Shape 464">
                <a:extLst>
                  <a:ext uri="{FF2B5EF4-FFF2-40B4-BE49-F238E27FC236}">
                    <a16:creationId xmlns:a16="http://schemas.microsoft.com/office/drawing/2014/main" id="{3CC8C8C2-9817-13D9-278A-F8AF04243C0F}"/>
                  </a:ext>
                </a:extLst>
              </p:cNvPr>
              <p:cNvSpPr/>
              <p:nvPr/>
            </p:nvSpPr>
            <p:spPr>
              <a:xfrm>
                <a:off x="12915622" y="6539969"/>
                <a:ext cx="155491" cy="224489"/>
              </a:xfrm>
              <a:custGeom>
                <a:avLst/>
                <a:gdLst>
                  <a:gd name="connsiteX0" fmla="*/ 0 w 152400"/>
                  <a:gd name="connsiteY0" fmla="*/ 0 h 220027"/>
                  <a:gd name="connsiteX1" fmla="*/ 152400 w 152400"/>
                  <a:gd name="connsiteY1" fmla="*/ 152400 h 220027"/>
                  <a:gd name="connsiteX2" fmla="*/ 152400 w 152400"/>
                  <a:gd name="connsiteY2" fmla="*/ 220027 h 220027"/>
                </a:gdLst>
                <a:ahLst/>
                <a:cxnLst>
                  <a:cxn ang="0">
                    <a:pos x="connsiteX0" y="connsiteY0"/>
                  </a:cxn>
                  <a:cxn ang="0">
                    <a:pos x="connsiteX1" y="connsiteY1"/>
                  </a:cxn>
                  <a:cxn ang="0">
                    <a:pos x="connsiteX2" y="connsiteY2"/>
                  </a:cxn>
                </a:cxnLst>
                <a:rect l="l" t="t" r="r" b="b"/>
                <a:pathLst>
                  <a:path w="152400" h="220027">
                    <a:moveTo>
                      <a:pt x="0" y="0"/>
                    </a:moveTo>
                    <a:cubicBezTo>
                      <a:pt x="84201" y="0"/>
                      <a:pt x="152400" y="68199"/>
                      <a:pt x="152400" y="152400"/>
                    </a:cubicBezTo>
                    <a:lnTo>
                      <a:pt x="152400" y="220027"/>
                    </a:lnTo>
                  </a:path>
                </a:pathLst>
              </a:custGeom>
              <a:noFill/>
              <a:ln w="9525" cap="rnd">
                <a:solidFill>
                  <a:schemeClr val="accent5"/>
                </a:solidFill>
                <a:prstDash val="solid"/>
                <a:round/>
                <a:headEnd type="none" w="sm" len="sm"/>
                <a:tailEnd type="none" w="sm" len="sm"/>
              </a:ln>
            </p:spPr>
            <p:txBody>
              <a:bodyPr rtlCol="0" anchor="ctr"/>
              <a:lstStyle/>
              <a:p>
                <a:endParaRPr lang="en-GB" sz="3200"/>
              </a:p>
            </p:txBody>
          </p:sp>
          <p:sp>
            <p:nvSpPr>
              <p:cNvPr id="467" name="Freeform: Shape 466">
                <a:extLst>
                  <a:ext uri="{FF2B5EF4-FFF2-40B4-BE49-F238E27FC236}">
                    <a16:creationId xmlns:a16="http://schemas.microsoft.com/office/drawing/2014/main" id="{42907918-E9BA-ABD6-89F2-5B772F7514DF}"/>
                  </a:ext>
                </a:extLst>
              </p:cNvPr>
              <p:cNvSpPr/>
              <p:nvPr/>
            </p:nvSpPr>
            <p:spPr>
              <a:xfrm>
                <a:off x="8250907" y="6773205"/>
                <a:ext cx="932943" cy="310981"/>
              </a:xfrm>
              <a:custGeom>
                <a:avLst/>
                <a:gdLst>
                  <a:gd name="connsiteX0" fmla="*/ 762000 w 914400"/>
                  <a:gd name="connsiteY0" fmla="*/ 0 h 304800"/>
                  <a:gd name="connsiteX1" fmla="*/ 914400 w 914400"/>
                  <a:gd name="connsiteY1" fmla="*/ 152400 h 304800"/>
                  <a:gd name="connsiteX2" fmla="*/ 914400 w 914400"/>
                  <a:gd name="connsiteY2" fmla="*/ 152400 h 304800"/>
                  <a:gd name="connsiteX3" fmla="*/ 762000 w 914400"/>
                  <a:gd name="connsiteY3" fmla="*/ 304800 h 304800"/>
                  <a:gd name="connsiteX4" fmla="*/ 152400 w 914400"/>
                  <a:gd name="connsiteY4" fmla="*/ 304800 h 304800"/>
                  <a:gd name="connsiteX5" fmla="*/ 0 w 914400"/>
                  <a:gd name="connsiteY5" fmla="*/ 152400 h 304800"/>
                  <a:gd name="connsiteX6" fmla="*/ 0 w 914400"/>
                  <a:gd name="connsiteY6" fmla="*/ 152400 h 304800"/>
                  <a:gd name="connsiteX7" fmla="*/ 152400 w 914400"/>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04800">
                    <a:moveTo>
                      <a:pt x="762000" y="0"/>
                    </a:moveTo>
                    <a:cubicBezTo>
                      <a:pt x="846168" y="0"/>
                      <a:pt x="914400" y="68232"/>
                      <a:pt x="914400" y="152400"/>
                    </a:cubicBezTo>
                    <a:lnTo>
                      <a:pt x="914400" y="152400"/>
                    </a:lnTo>
                    <a:cubicBezTo>
                      <a:pt x="914400" y="236568"/>
                      <a:pt x="846168" y="304800"/>
                      <a:pt x="762000" y="304800"/>
                    </a:cubicBezTo>
                    <a:lnTo>
                      <a:pt x="152400" y="304800"/>
                    </a:lnTo>
                    <a:cubicBezTo>
                      <a:pt x="68232" y="304800"/>
                      <a:pt x="0" y="236568"/>
                      <a:pt x="0" y="152400"/>
                    </a:cubicBezTo>
                    <a:lnTo>
                      <a:pt x="0" y="152400"/>
                    </a:lnTo>
                    <a:cubicBezTo>
                      <a:pt x="0" y="68232"/>
                      <a:pt x="68232" y="0"/>
                      <a:pt x="152400" y="0"/>
                    </a:cubicBezTo>
                    <a:close/>
                  </a:path>
                </a:pathLst>
              </a:custGeom>
              <a:solidFill>
                <a:srgbClr val="0766D1"/>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00">
                    <a:solidFill>
                      <a:schemeClr val="bg1"/>
                    </a:solidFill>
                  </a:rPr>
                  <a:t>Account</a:t>
                </a:r>
                <a:endParaRPr lang="en-GB" sz="1000">
                  <a:solidFill>
                    <a:schemeClr val="bg1"/>
                  </a:solidFill>
                </a:endParaRPr>
              </a:p>
            </p:txBody>
          </p:sp>
          <p:sp>
            <p:nvSpPr>
              <p:cNvPr id="468" name="Freeform: Shape 467">
                <a:extLst>
                  <a:ext uri="{FF2B5EF4-FFF2-40B4-BE49-F238E27FC236}">
                    <a16:creationId xmlns:a16="http://schemas.microsoft.com/office/drawing/2014/main" id="{E964108E-9440-CABD-B355-079230146A3D}"/>
                  </a:ext>
                </a:extLst>
              </p:cNvPr>
              <p:cNvSpPr/>
              <p:nvPr/>
            </p:nvSpPr>
            <p:spPr>
              <a:xfrm>
                <a:off x="9339340" y="6773205"/>
                <a:ext cx="932943" cy="310981"/>
              </a:xfrm>
              <a:custGeom>
                <a:avLst/>
                <a:gdLst>
                  <a:gd name="connsiteX0" fmla="*/ 762000 w 914400"/>
                  <a:gd name="connsiteY0" fmla="*/ 0 h 304800"/>
                  <a:gd name="connsiteX1" fmla="*/ 914400 w 914400"/>
                  <a:gd name="connsiteY1" fmla="*/ 152400 h 304800"/>
                  <a:gd name="connsiteX2" fmla="*/ 914400 w 914400"/>
                  <a:gd name="connsiteY2" fmla="*/ 152400 h 304800"/>
                  <a:gd name="connsiteX3" fmla="*/ 762000 w 914400"/>
                  <a:gd name="connsiteY3" fmla="*/ 304800 h 304800"/>
                  <a:gd name="connsiteX4" fmla="*/ 152400 w 914400"/>
                  <a:gd name="connsiteY4" fmla="*/ 304800 h 304800"/>
                  <a:gd name="connsiteX5" fmla="*/ 0 w 914400"/>
                  <a:gd name="connsiteY5" fmla="*/ 152400 h 304800"/>
                  <a:gd name="connsiteX6" fmla="*/ 0 w 914400"/>
                  <a:gd name="connsiteY6" fmla="*/ 152400 h 304800"/>
                  <a:gd name="connsiteX7" fmla="*/ 152400 w 914400"/>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04800">
                    <a:moveTo>
                      <a:pt x="762000" y="0"/>
                    </a:moveTo>
                    <a:cubicBezTo>
                      <a:pt x="846168" y="0"/>
                      <a:pt x="914400" y="68232"/>
                      <a:pt x="914400" y="152400"/>
                    </a:cubicBezTo>
                    <a:lnTo>
                      <a:pt x="914400" y="152400"/>
                    </a:lnTo>
                    <a:cubicBezTo>
                      <a:pt x="914400" y="236568"/>
                      <a:pt x="846168" y="304800"/>
                      <a:pt x="762000" y="304800"/>
                    </a:cubicBezTo>
                    <a:lnTo>
                      <a:pt x="152400" y="304800"/>
                    </a:lnTo>
                    <a:cubicBezTo>
                      <a:pt x="68232" y="304800"/>
                      <a:pt x="0" y="236568"/>
                      <a:pt x="0" y="152400"/>
                    </a:cubicBezTo>
                    <a:lnTo>
                      <a:pt x="0" y="152400"/>
                    </a:lnTo>
                    <a:cubicBezTo>
                      <a:pt x="0" y="68232"/>
                      <a:pt x="68232" y="0"/>
                      <a:pt x="152400" y="0"/>
                    </a:cubicBezTo>
                    <a:close/>
                  </a:path>
                </a:pathLst>
              </a:custGeom>
              <a:solidFill>
                <a:srgbClr val="0766D1"/>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00">
                    <a:solidFill>
                      <a:schemeClr val="bg1"/>
                    </a:solidFill>
                  </a:rPr>
                  <a:t>ATM</a:t>
                </a:r>
                <a:endParaRPr lang="en-GB" sz="1000">
                  <a:solidFill>
                    <a:schemeClr val="bg1"/>
                  </a:solidFill>
                </a:endParaRPr>
              </a:p>
            </p:txBody>
          </p:sp>
          <p:sp>
            <p:nvSpPr>
              <p:cNvPr id="469" name="Freeform: Shape 468">
                <a:extLst>
                  <a:ext uri="{FF2B5EF4-FFF2-40B4-BE49-F238E27FC236}">
                    <a16:creationId xmlns:a16="http://schemas.microsoft.com/office/drawing/2014/main" id="{6B06E3A4-A8EE-74FF-5A7E-BDEC18ACFDEA}"/>
                  </a:ext>
                </a:extLst>
              </p:cNvPr>
              <p:cNvSpPr/>
              <p:nvPr/>
            </p:nvSpPr>
            <p:spPr>
              <a:xfrm>
                <a:off x="11516207" y="6773205"/>
                <a:ext cx="932943" cy="310981"/>
              </a:xfrm>
              <a:custGeom>
                <a:avLst/>
                <a:gdLst>
                  <a:gd name="connsiteX0" fmla="*/ 762000 w 914400"/>
                  <a:gd name="connsiteY0" fmla="*/ 0 h 304800"/>
                  <a:gd name="connsiteX1" fmla="*/ 914400 w 914400"/>
                  <a:gd name="connsiteY1" fmla="*/ 152400 h 304800"/>
                  <a:gd name="connsiteX2" fmla="*/ 914400 w 914400"/>
                  <a:gd name="connsiteY2" fmla="*/ 152400 h 304800"/>
                  <a:gd name="connsiteX3" fmla="*/ 762000 w 914400"/>
                  <a:gd name="connsiteY3" fmla="*/ 304800 h 304800"/>
                  <a:gd name="connsiteX4" fmla="*/ 152400 w 914400"/>
                  <a:gd name="connsiteY4" fmla="*/ 304800 h 304800"/>
                  <a:gd name="connsiteX5" fmla="*/ 0 w 914400"/>
                  <a:gd name="connsiteY5" fmla="*/ 152400 h 304800"/>
                  <a:gd name="connsiteX6" fmla="*/ 0 w 914400"/>
                  <a:gd name="connsiteY6" fmla="*/ 152400 h 304800"/>
                  <a:gd name="connsiteX7" fmla="*/ 152400 w 914400"/>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04800">
                    <a:moveTo>
                      <a:pt x="762000" y="0"/>
                    </a:moveTo>
                    <a:cubicBezTo>
                      <a:pt x="846168" y="0"/>
                      <a:pt x="914400" y="68232"/>
                      <a:pt x="914400" y="152400"/>
                    </a:cubicBezTo>
                    <a:lnTo>
                      <a:pt x="914400" y="152400"/>
                    </a:lnTo>
                    <a:cubicBezTo>
                      <a:pt x="914400" y="236568"/>
                      <a:pt x="846168" y="304800"/>
                      <a:pt x="762000" y="304800"/>
                    </a:cubicBezTo>
                    <a:lnTo>
                      <a:pt x="152400" y="304800"/>
                    </a:lnTo>
                    <a:cubicBezTo>
                      <a:pt x="68232" y="304800"/>
                      <a:pt x="0" y="236568"/>
                      <a:pt x="0" y="152400"/>
                    </a:cubicBezTo>
                    <a:lnTo>
                      <a:pt x="0" y="152400"/>
                    </a:lnTo>
                    <a:cubicBezTo>
                      <a:pt x="0" y="68232"/>
                      <a:pt x="68232" y="0"/>
                      <a:pt x="152400" y="0"/>
                    </a:cubicBezTo>
                    <a:close/>
                  </a:path>
                </a:pathLst>
              </a:custGeom>
              <a:solidFill>
                <a:srgbClr val="0766D1"/>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00">
                    <a:solidFill>
                      <a:schemeClr val="bg1"/>
                    </a:solidFill>
                  </a:rPr>
                  <a:t>Cust. Service</a:t>
                </a:r>
                <a:endParaRPr lang="en-GB" sz="1000">
                  <a:solidFill>
                    <a:schemeClr val="bg1"/>
                  </a:solidFill>
                </a:endParaRPr>
              </a:p>
            </p:txBody>
          </p:sp>
          <p:sp>
            <p:nvSpPr>
              <p:cNvPr id="470" name="Freeform: Shape 469">
                <a:extLst>
                  <a:ext uri="{FF2B5EF4-FFF2-40B4-BE49-F238E27FC236}">
                    <a16:creationId xmlns:a16="http://schemas.microsoft.com/office/drawing/2014/main" id="{66F56423-AC32-E2DE-B5FB-E21D4F9BC1D9}"/>
                  </a:ext>
                </a:extLst>
              </p:cNvPr>
              <p:cNvSpPr/>
              <p:nvPr/>
            </p:nvSpPr>
            <p:spPr>
              <a:xfrm>
                <a:off x="12604641" y="6773205"/>
                <a:ext cx="932943" cy="310981"/>
              </a:xfrm>
              <a:custGeom>
                <a:avLst/>
                <a:gdLst>
                  <a:gd name="connsiteX0" fmla="*/ 762000 w 914400"/>
                  <a:gd name="connsiteY0" fmla="*/ 0 h 304800"/>
                  <a:gd name="connsiteX1" fmla="*/ 914400 w 914400"/>
                  <a:gd name="connsiteY1" fmla="*/ 152400 h 304800"/>
                  <a:gd name="connsiteX2" fmla="*/ 914400 w 914400"/>
                  <a:gd name="connsiteY2" fmla="*/ 152400 h 304800"/>
                  <a:gd name="connsiteX3" fmla="*/ 762000 w 914400"/>
                  <a:gd name="connsiteY3" fmla="*/ 304800 h 304800"/>
                  <a:gd name="connsiteX4" fmla="*/ 152400 w 914400"/>
                  <a:gd name="connsiteY4" fmla="*/ 304800 h 304800"/>
                  <a:gd name="connsiteX5" fmla="*/ 0 w 914400"/>
                  <a:gd name="connsiteY5" fmla="*/ 152400 h 304800"/>
                  <a:gd name="connsiteX6" fmla="*/ 0 w 914400"/>
                  <a:gd name="connsiteY6" fmla="*/ 152400 h 304800"/>
                  <a:gd name="connsiteX7" fmla="*/ 152400 w 914400"/>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04800">
                    <a:moveTo>
                      <a:pt x="762000" y="0"/>
                    </a:moveTo>
                    <a:cubicBezTo>
                      <a:pt x="846168" y="0"/>
                      <a:pt x="914400" y="68232"/>
                      <a:pt x="914400" y="152400"/>
                    </a:cubicBezTo>
                    <a:lnTo>
                      <a:pt x="914400" y="152400"/>
                    </a:lnTo>
                    <a:cubicBezTo>
                      <a:pt x="914400" y="236568"/>
                      <a:pt x="846168" y="304800"/>
                      <a:pt x="762000" y="304800"/>
                    </a:cubicBezTo>
                    <a:lnTo>
                      <a:pt x="152400" y="304800"/>
                    </a:lnTo>
                    <a:cubicBezTo>
                      <a:pt x="68232" y="304800"/>
                      <a:pt x="0" y="236568"/>
                      <a:pt x="0" y="152400"/>
                    </a:cubicBezTo>
                    <a:lnTo>
                      <a:pt x="0" y="152400"/>
                    </a:lnTo>
                    <a:cubicBezTo>
                      <a:pt x="0" y="68232"/>
                      <a:pt x="68232" y="0"/>
                      <a:pt x="152400" y="0"/>
                    </a:cubicBezTo>
                    <a:close/>
                  </a:path>
                </a:pathLst>
              </a:custGeom>
              <a:solidFill>
                <a:srgbClr val="0766D1"/>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00">
                    <a:solidFill>
                      <a:schemeClr val="bg1"/>
                    </a:solidFill>
                  </a:rPr>
                  <a:t>Mortgage</a:t>
                </a:r>
                <a:endParaRPr lang="en-GB" sz="1000">
                  <a:solidFill>
                    <a:schemeClr val="bg1"/>
                  </a:solidFill>
                </a:endParaRPr>
              </a:p>
            </p:txBody>
          </p:sp>
          <p:sp>
            <p:nvSpPr>
              <p:cNvPr id="471" name="Freeform: Shape 470">
                <a:extLst>
                  <a:ext uri="{FF2B5EF4-FFF2-40B4-BE49-F238E27FC236}">
                    <a16:creationId xmlns:a16="http://schemas.microsoft.com/office/drawing/2014/main" id="{C93688FD-F2DC-4560-E0F5-28655C7A4A14}"/>
                  </a:ext>
                </a:extLst>
              </p:cNvPr>
              <p:cNvSpPr/>
              <p:nvPr/>
            </p:nvSpPr>
            <p:spPr>
              <a:xfrm>
                <a:off x="10427774" y="6773205"/>
                <a:ext cx="932943" cy="310981"/>
              </a:xfrm>
              <a:custGeom>
                <a:avLst/>
                <a:gdLst>
                  <a:gd name="connsiteX0" fmla="*/ 762000 w 914400"/>
                  <a:gd name="connsiteY0" fmla="*/ 0 h 304800"/>
                  <a:gd name="connsiteX1" fmla="*/ 914400 w 914400"/>
                  <a:gd name="connsiteY1" fmla="*/ 152400 h 304800"/>
                  <a:gd name="connsiteX2" fmla="*/ 914400 w 914400"/>
                  <a:gd name="connsiteY2" fmla="*/ 152400 h 304800"/>
                  <a:gd name="connsiteX3" fmla="*/ 762000 w 914400"/>
                  <a:gd name="connsiteY3" fmla="*/ 304800 h 304800"/>
                  <a:gd name="connsiteX4" fmla="*/ 152400 w 914400"/>
                  <a:gd name="connsiteY4" fmla="*/ 304800 h 304800"/>
                  <a:gd name="connsiteX5" fmla="*/ 0 w 914400"/>
                  <a:gd name="connsiteY5" fmla="*/ 152400 h 304800"/>
                  <a:gd name="connsiteX6" fmla="*/ 0 w 914400"/>
                  <a:gd name="connsiteY6" fmla="*/ 152400 h 304800"/>
                  <a:gd name="connsiteX7" fmla="*/ 152400 w 914400"/>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304800">
                    <a:moveTo>
                      <a:pt x="762000" y="0"/>
                    </a:moveTo>
                    <a:cubicBezTo>
                      <a:pt x="846168" y="0"/>
                      <a:pt x="914400" y="68232"/>
                      <a:pt x="914400" y="152400"/>
                    </a:cubicBezTo>
                    <a:lnTo>
                      <a:pt x="914400" y="152400"/>
                    </a:lnTo>
                    <a:cubicBezTo>
                      <a:pt x="914400" y="236568"/>
                      <a:pt x="846168" y="304800"/>
                      <a:pt x="762000" y="304800"/>
                    </a:cubicBezTo>
                    <a:lnTo>
                      <a:pt x="152400" y="304800"/>
                    </a:lnTo>
                    <a:cubicBezTo>
                      <a:pt x="68232" y="304800"/>
                      <a:pt x="0" y="236568"/>
                      <a:pt x="0" y="152400"/>
                    </a:cubicBezTo>
                    <a:lnTo>
                      <a:pt x="0" y="152400"/>
                    </a:lnTo>
                    <a:cubicBezTo>
                      <a:pt x="0" y="68232"/>
                      <a:pt x="68232" y="0"/>
                      <a:pt x="152400" y="0"/>
                    </a:cubicBezTo>
                    <a:close/>
                  </a:path>
                </a:pathLst>
              </a:custGeom>
              <a:solidFill>
                <a:srgbClr val="0766D1"/>
              </a:solidFill>
              <a:ln w="0" cap="flat">
                <a:noFill/>
                <a:prstDash val="solid"/>
                <a:miter/>
              </a:ln>
              <a:effectLst>
                <a:outerShdw dist="50800" dir="2700000" algn="tl" rotWithShape="0">
                  <a:schemeClr val="accent6">
                    <a:lumMod val="60000"/>
                    <a:lumOff val="40000"/>
                  </a:schemeClr>
                </a:outerShdw>
              </a:effectLst>
            </p:spPr>
            <p:txBody>
              <a:bodyPr lIns="0" tIns="0" rIns="0" bIns="0" rtlCol="0" anchor="ctr"/>
              <a:lstStyle/>
              <a:p>
                <a:pPr algn="ctr"/>
                <a:r>
                  <a:rPr lang="en-US" sz="1000">
                    <a:solidFill>
                      <a:schemeClr val="bg1"/>
                    </a:solidFill>
                  </a:rPr>
                  <a:t>Credit Card</a:t>
                </a:r>
                <a:endParaRPr lang="en-GB" sz="1000">
                  <a:solidFill>
                    <a:schemeClr val="bg1"/>
                  </a:solidFill>
                </a:endParaRPr>
              </a:p>
            </p:txBody>
          </p:sp>
          <p:sp>
            <p:nvSpPr>
              <p:cNvPr id="473" name="TextBox 472">
                <a:extLst>
                  <a:ext uri="{FF2B5EF4-FFF2-40B4-BE49-F238E27FC236}">
                    <a16:creationId xmlns:a16="http://schemas.microsoft.com/office/drawing/2014/main" id="{CB8DD534-1CFE-3201-895B-21044126D8FD}"/>
                  </a:ext>
                </a:extLst>
              </p:cNvPr>
              <p:cNvSpPr txBox="1"/>
              <p:nvPr/>
            </p:nvSpPr>
            <p:spPr>
              <a:xfrm>
                <a:off x="8286896" y="6167658"/>
                <a:ext cx="1343573" cy="246221"/>
              </a:xfrm>
              <a:prstGeom prst="rect">
                <a:avLst/>
              </a:prstGeom>
              <a:noFill/>
            </p:spPr>
            <p:txBody>
              <a:bodyPr wrap="none" lIns="0" tIns="0" rIns="0" bIns="0" rtlCol="0">
                <a:spAutoFit/>
              </a:bodyPr>
              <a:lstStyle/>
              <a:p>
                <a:pPr algn="l"/>
                <a:r>
                  <a:rPr lang="en-US" sz="1400"/>
                  <a:t>I</a:t>
                </a:r>
                <a:r>
                  <a:rPr lang="en-US" sz="1400">
                    <a:solidFill>
                      <a:schemeClr val="tx1"/>
                    </a:solidFill>
                  </a:rPr>
                  <a:t>ssue Category</a:t>
                </a:r>
                <a:endParaRPr lang="en-GB" sz="1400">
                  <a:solidFill>
                    <a:schemeClr val="tx1"/>
                  </a:solidFill>
                </a:endParaRPr>
              </a:p>
            </p:txBody>
          </p:sp>
          <p:cxnSp>
            <p:nvCxnSpPr>
              <p:cNvPr id="475" name="Straight Arrow Connector 474">
                <a:extLst>
                  <a:ext uri="{FF2B5EF4-FFF2-40B4-BE49-F238E27FC236}">
                    <a16:creationId xmlns:a16="http://schemas.microsoft.com/office/drawing/2014/main" id="{D5DF9A8D-842D-6CE1-E3F7-5F39F0F36A89}"/>
                  </a:ext>
                </a:extLst>
              </p:cNvPr>
              <p:cNvCxnSpPr>
                <a:stCxn id="411" idx="1"/>
              </p:cNvCxnSpPr>
              <p:nvPr/>
            </p:nvCxnSpPr>
            <p:spPr>
              <a:xfrm flipH="1">
                <a:off x="12992100" y="2971462"/>
                <a:ext cx="1267" cy="324188"/>
              </a:xfrm>
              <a:prstGeom prst="straightConnector1">
                <a:avLst/>
              </a:prstGeom>
              <a:ln w="952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76" name="Straight Arrow Connector 475">
                <a:extLst>
                  <a:ext uri="{FF2B5EF4-FFF2-40B4-BE49-F238E27FC236}">
                    <a16:creationId xmlns:a16="http://schemas.microsoft.com/office/drawing/2014/main" id="{7B7B33FC-581E-1FF0-5CDB-E26FF8E1E5F5}"/>
                  </a:ext>
                </a:extLst>
              </p:cNvPr>
              <p:cNvCxnSpPr>
                <a:cxnSpLocks/>
              </p:cNvCxnSpPr>
              <p:nvPr/>
            </p:nvCxnSpPr>
            <p:spPr>
              <a:xfrm>
                <a:off x="12992100" y="3577590"/>
                <a:ext cx="0" cy="262890"/>
              </a:xfrm>
              <a:prstGeom prst="straightConnector1">
                <a:avLst/>
              </a:prstGeom>
              <a:ln w="952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460785AD-55CC-2E89-726D-6DB0D16302F9}"/>
                  </a:ext>
                </a:extLst>
              </p:cNvPr>
              <p:cNvCxnSpPr>
                <a:cxnSpLocks/>
              </p:cNvCxnSpPr>
              <p:nvPr/>
            </p:nvCxnSpPr>
            <p:spPr>
              <a:xfrm>
                <a:off x="12992100" y="4118610"/>
                <a:ext cx="0" cy="262890"/>
              </a:xfrm>
              <a:prstGeom prst="straightConnector1">
                <a:avLst/>
              </a:prstGeom>
              <a:ln w="952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0251808C-7970-D620-312A-1B33DA3AAD87}"/>
                  </a:ext>
                </a:extLst>
              </p:cNvPr>
              <p:cNvCxnSpPr>
                <a:cxnSpLocks/>
              </p:cNvCxnSpPr>
              <p:nvPr/>
            </p:nvCxnSpPr>
            <p:spPr>
              <a:xfrm>
                <a:off x="12992100" y="4659630"/>
                <a:ext cx="0" cy="262890"/>
              </a:xfrm>
              <a:prstGeom prst="straightConnector1">
                <a:avLst/>
              </a:prstGeom>
              <a:ln w="9525">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grpSp>
      <p:sp>
        <p:nvSpPr>
          <p:cNvPr id="481" name="!!_SASGen_Title_01">
            <a:extLst>
              <a:ext uri="{FF2B5EF4-FFF2-40B4-BE49-F238E27FC236}">
                <a16:creationId xmlns:a16="http://schemas.microsoft.com/office/drawing/2014/main" id="{CD382AEE-101A-F11F-4F4F-D2E77508B7E2}"/>
              </a:ext>
            </a:extLst>
          </p:cNvPr>
          <p:cNvSpPr txBox="1">
            <a:spLocks/>
          </p:cNvSpPr>
          <p:nvPr/>
        </p:nvSpPr>
        <p:spPr>
          <a:xfrm>
            <a:off x="1016000" y="-10224776"/>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solidFill>
                  <a:schemeClr val="bg1"/>
                </a:solidFill>
              </a:rPr>
              <a:t>Generative AI Value Proposition</a:t>
            </a:r>
          </a:p>
        </p:txBody>
      </p:sp>
      <p:grpSp>
        <p:nvGrpSpPr>
          <p:cNvPr id="2" name="!!_AI_ICO">
            <a:extLst>
              <a:ext uri="{FF2B5EF4-FFF2-40B4-BE49-F238E27FC236}">
                <a16:creationId xmlns:a16="http://schemas.microsoft.com/office/drawing/2014/main" id="{DC0E3225-1D85-3795-D748-6A52849D3232}"/>
              </a:ext>
            </a:extLst>
          </p:cNvPr>
          <p:cNvGrpSpPr/>
          <p:nvPr/>
        </p:nvGrpSpPr>
        <p:grpSpPr>
          <a:xfrm rot="10800000">
            <a:off x="24495155" y="1548941"/>
            <a:ext cx="4253606" cy="4253606"/>
            <a:chOff x="62585600" y="2416629"/>
            <a:chExt cx="2518229" cy="2518229"/>
          </a:xfrm>
          <a:noFill/>
        </p:grpSpPr>
        <p:grpSp>
          <p:nvGrpSpPr>
            <p:cNvPr id="3" name="Group 2">
              <a:extLst>
                <a:ext uri="{FF2B5EF4-FFF2-40B4-BE49-F238E27FC236}">
                  <a16:creationId xmlns:a16="http://schemas.microsoft.com/office/drawing/2014/main" id="{1E598C5A-99A1-5803-22A5-AD84DA036150}"/>
                </a:ext>
              </a:extLst>
            </p:cNvPr>
            <p:cNvGrpSpPr/>
            <p:nvPr/>
          </p:nvGrpSpPr>
          <p:grpSpPr>
            <a:xfrm>
              <a:off x="62856688" y="2653069"/>
              <a:ext cx="1976052" cy="2045348"/>
              <a:chOff x="62851869" y="2665934"/>
              <a:chExt cx="1976052" cy="2045348"/>
            </a:xfrm>
            <a:grpFill/>
          </p:grpSpPr>
          <p:sp>
            <p:nvSpPr>
              <p:cNvPr id="6" name="!!_R03_Ico_C1">
                <a:extLst>
                  <a:ext uri="{FF2B5EF4-FFF2-40B4-BE49-F238E27FC236}">
                    <a16:creationId xmlns:a16="http://schemas.microsoft.com/office/drawing/2014/main" id="{D5DB10CE-345A-3A2E-A0BD-610C43F169AB}"/>
                  </a:ext>
                </a:extLst>
              </p:cNvPr>
              <p:cNvSpPr/>
              <p:nvPr/>
            </p:nvSpPr>
            <p:spPr>
              <a:xfrm>
                <a:off x="63623299" y="28833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8" name="!!_R03_Ico_C2">
                <a:extLst>
                  <a:ext uri="{FF2B5EF4-FFF2-40B4-BE49-F238E27FC236}">
                    <a16:creationId xmlns:a16="http://schemas.microsoft.com/office/drawing/2014/main" id="{36B073ED-76DC-9AA0-CFA5-7D9CF095CC12}"/>
                  </a:ext>
                </a:extLst>
              </p:cNvPr>
              <p:cNvSpPr/>
              <p:nvPr/>
            </p:nvSpPr>
            <p:spPr>
              <a:xfrm>
                <a:off x="64151270"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9" name="!!_R03_Ico_C3">
                <a:extLst>
                  <a:ext uri="{FF2B5EF4-FFF2-40B4-BE49-F238E27FC236}">
                    <a16:creationId xmlns:a16="http://schemas.microsoft.com/office/drawing/2014/main" id="{38B03E13-3EA5-EF86-0AA6-1006A11B0C70}"/>
                  </a:ext>
                </a:extLst>
              </p:cNvPr>
              <p:cNvSpPr/>
              <p:nvPr/>
            </p:nvSpPr>
            <p:spPr>
              <a:xfrm>
                <a:off x="63095423"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10" name="!!_R03_Ico_C1b">
                <a:extLst>
                  <a:ext uri="{FF2B5EF4-FFF2-40B4-BE49-F238E27FC236}">
                    <a16:creationId xmlns:a16="http://schemas.microsoft.com/office/drawing/2014/main" id="{73EB5307-BDFF-A9F2-BED2-F2B77B5943AC}"/>
                  </a:ext>
                </a:extLst>
              </p:cNvPr>
              <p:cNvSpPr/>
              <p:nvPr/>
            </p:nvSpPr>
            <p:spPr>
              <a:xfrm>
                <a:off x="62851869" y="2665934"/>
                <a:ext cx="1579907" cy="1284222"/>
              </a:xfrm>
              <a:custGeom>
                <a:avLst/>
                <a:gdLst>
                  <a:gd name="connsiteX0" fmla="*/ 0 w 1579907"/>
                  <a:gd name="connsiteY0" fmla="*/ 446022 h 1284222"/>
                  <a:gd name="connsiteX1" fmla="*/ 730949 w 1579907"/>
                  <a:gd name="connsiteY1" fmla="*/ 62 h 1284222"/>
                  <a:gd name="connsiteX2" fmla="*/ 1472565 w 1579907"/>
                  <a:gd name="connsiteY2" fmla="*/ 428210 h 1284222"/>
                  <a:gd name="connsiteX3" fmla="*/ 1451801 w 1579907"/>
                  <a:gd name="connsiteY3" fmla="*/ 1284222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0" y="446022"/>
                    </a:moveTo>
                    <a:cubicBezTo>
                      <a:pt x="143732" y="174845"/>
                      <a:pt x="424053" y="3776"/>
                      <a:pt x="730949" y="62"/>
                    </a:cubicBezTo>
                    <a:cubicBezTo>
                      <a:pt x="1037844" y="-3653"/>
                      <a:pt x="1322261" y="160558"/>
                      <a:pt x="1472565" y="428210"/>
                    </a:cubicBezTo>
                    <a:cubicBezTo>
                      <a:pt x="1622774" y="695863"/>
                      <a:pt x="1614868" y="1024190"/>
                      <a:pt x="1451801" y="1284222"/>
                    </a:cubicBezTo>
                  </a:path>
                </a:pathLst>
              </a:custGeom>
              <a:grpFill/>
              <a:ln w="25400" cap="rnd">
                <a:noFill/>
                <a:prstDash val="solid"/>
                <a:round/>
              </a:ln>
            </p:spPr>
            <p:txBody>
              <a:bodyPr rtlCol="0" anchor="ctr"/>
              <a:lstStyle/>
              <a:p>
                <a:endParaRPr lang="en-GB"/>
              </a:p>
            </p:txBody>
          </p:sp>
          <p:sp>
            <p:nvSpPr>
              <p:cNvPr id="11" name="!!_R03_Ico_C3b">
                <a:extLst>
                  <a:ext uri="{FF2B5EF4-FFF2-40B4-BE49-F238E27FC236}">
                    <a16:creationId xmlns:a16="http://schemas.microsoft.com/office/drawing/2014/main" id="{CAF38ACA-D250-0B88-C836-3DB069A1CC51}"/>
                  </a:ext>
                </a:extLst>
              </p:cNvPr>
              <p:cNvSpPr/>
              <p:nvPr/>
            </p:nvSpPr>
            <p:spPr>
              <a:xfrm>
                <a:off x="63248014" y="3111670"/>
                <a:ext cx="1579907" cy="1284222"/>
              </a:xfrm>
              <a:custGeom>
                <a:avLst/>
                <a:gdLst>
                  <a:gd name="connsiteX0" fmla="*/ 1451801 w 1579907"/>
                  <a:gd name="connsiteY0" fmla="*/ 0 h 1284222"/>
                  <a:gd name="connsiteX1" fmla="*/ 1472565 w 1579907"/>
                  <a:gd name="connsiteY1" fmla="*/ 856012 h 1284222"/>
                  <a:gd name="connsiteX2" fmla="*/ 730949 w 1579907"/>
                  <a:gd name="connsiteY2" fmla="*/ 1284161 h 1284222"/>
                  <a:gd name="connsiteX3" fmla="*/ 0 w 1579907"/>
                  <a:gd name="connsiteY3" fmla="*/ 838200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1451801" y="0"/>
                    </a:moveTo>
                    <a:cubicBezTo>
                      <a:pt x="1614869" y="260033"/>
                      <a:pt x="1622774" y="588359"/>
                      <a:pt x="1472565" y="856012"/>
                    </a:cubicBezTo>
                    <a:cubicBezTo>
                      <a:pt x="1322356" y="1123664"/>
                      <a:pt x="1037939" y="1287875"/>
                      <a:pt x="730949" y="1284161"/>
                    </a:cubicBezTo>
                    <a:cubicBezTo>
                      <a:pt x="423958" y="1280446"/>
                      <a:pt x="143637" y="1109377"/>
                      <a:pt x="0" y="838200"/>
                    </a:cubicBezTo>
                  </a:path>
                </a:pathLst>
              </a:custGeom>
              <a:grpFill/>
              <a:ln w="25400" cap="rnd">
                <a:noFill/>
                <a:prstDash val="solid"/>
                <a:round/>
              </a:ln>
            </p:spPr>
            <p:txBody>
              <a:bodyPr rtlCol="0" anchor="ctr"/>
              <a:lstStyle/>
              <a:p>
                <a:endParaRPr lang="en-GB"/>
              </a:p>
            </p:txBody>
          </p:sp>
          <p:sp>
            <p:nvSpPr>
              <p:cNvPr id="12" name="!!_R03_Ico_C3b">
                <a:extLst>
                  <a:ext uri="{FF2B5EF4-FFF2-40B4-BE49-F238E27FC236}">
                    <a16:creationId xmlns:a16="http://schemas.microsoft.com/office/drawing/2014/main" id="{52B17CEB-4D4C-9730-A398-D7E8290038E5}"/>
                  </a:ext>
                </a:extLst>
              </p:cNvPr>
              <p:cNvSpPr/>
              <p:nvPr/>
            </p:nvSpPr>
            <p:spPr>
              <a:xfrm>
                <a:off x="62907043" y="3033772"/>
                <a:ext cx="869227" cy="1677510"/>
              </a:xfrm>
              <a:custGeom>
                <a:avLst/>
                <a:gdLst>
                  <a:gd name="connsiteX0" fmla="*/ 869228 w 869227"/>
                  <a:gd name="connsiteY0" fmla="*/ 1676955 h 1677510"/>
                  <a:gd name="connsiteX1" fmla="*/ 117515 w 869227"/>
                  <a:gd name="connsiteY1" fmla="*/ 1266904 h 1677510"/>
                  <a:gd name="connsiteX2" fmla="*/ 117515 w 869227"/>
                  <a:gd name="connsiteY2" fmla="*/ 410607 h 1677510"/>
                  <a:gd name="connsiteX3" fmla="*/ 869228 w 869227"/>
                  <a:gd name="connsiteY3" fmla="*/ 555 h 1677510"/>
                </a:gdLst>
                <a:ahLst/>
                <a:cxnLst>
                  <a:cxn ang="0">
                    <a:pos x="connsiteX0" y="connsiteY0"/>
                  </a:cxn>
                  <a:cxn ang="0">
                    <a:pos x="connsiteX1" y="connsiteY1"/>
                  </a:cxn>
                  <a:cxn ang="0">
                    <a:pos x="connsiteX2" y="connsiteY2"/>
                  </a:cxn>
                  <a:cxn ang="0">
                    <a:pos x="connsiteX3" y="connsiteY3"/>
                  </a:cxn>
                </a:cxnLst>
                <a:rect l="l" t="t" r="r" b="b"/>
                <a:pathLst>
                  <a:path w="869227" h="1677510">
                    <a:moveTo>
                      <a:pt x="869228" y="1676955"/>
                    </a:moveTo>
                    <a:cubicBezTo>
                      <a:pt x="562523" y="1688100"/>
                      <a:pt x="274201" y="1530842"/>
                      <a:pt x="117515" y="1266904"/>
                    </a:cubicBezTo>
                    <a:cubicBezTo>
                      <a:pt x="-39172" y="1002966"/>
                      <a:pt x="-39172" y="674544"/>
                      <a:pt x="117515" y="410607"/>
                    </a:cubicBezTo>
                    <a:cubicBezTo>
                      <a:pt x="274201" y="146669"/>
                      <a:pt x="562523" y="-10589"/>
                      <a:pt x="869228" y="555"/>
                    </a:cubicBezTo>
                  </a:path>
                </a:pathLst>
              </a:custGeom>
              <a:grpFill/>
              <a:ln w="25400" cap="rnd">
                <a:noFill/>
                <a:prstDash val="solid"/>
                <a:round/>
              </a:ln>
            </p:spPr>
            <p:txBody>
              <a:bodyPr rtlCol="0" anchor="ctr"/>
              <a:lstStyle/>
              <a:p>
                <a:endParaRPr lang="en-GB"/>
              </a:p>
            </p:txBody>
          </p:sp>
        </p:grpSp>
        <p:sp>
          <p:nvSpPr>
            <p:cNvPr id="5" name="Oval 4">
              <a:extLst>
                <a:ext uri="{FF2B5EF4-FFF2-40B4-BE49-F238E27FC236}">
                  <a16:creationId xmlns:a16="http://schemas.microsoft.com/office/drawing/2014/main" id="{1DBEB107-EF9B-A258-C470-EB70B1D37FA2}"/>
                </a:ext>
              </a:extLst>
            </p:cNvPr>
            <p:cNvSpPr/>
            <p:nvPr/>
          </p:nvSpPr>
          <p:spPr>
            <a:xfrm>
              <a:off x="62585600" y="2416629"/>
              <a:ext cx="2518229" cy="2518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_R_04">
            <a:extLst>
              <a:ext uri="{FF2B5EF4-FFF2-40B4-BE49-F238E27FC236}">
                <a16:creationId xmlns:a16="http://schemas.microsoft.com/office/drawing/2014/main" id="{0166D4DE-5752-AF32-7A1A-FEA18C632C99}"/>
              </a:ext>
            </a:extLst>
          </p:cNvPr>
          <p:cNvSpPr/>
          <p:nvPr/>
        </p:nvSpPr>
        <p:spPr>
          <a:xfrm>
            <a:off x="31275475"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4" name="!!_SLD_Copy">
            <a:extLst>
              <a:ext uri="{FF2B5EF4-FFF2-40B4-BE49-F238E27FC236}">
                <a16:creationId xmlns:a16="http://schemas.microsoft.com/office/drawing/2014/main" id="{98DCB65B-5163-6820-336B-7E6735665AD4}"/>
              </a:ext>
            </a:extLst>
          </p:cNvPr>
          <p:cNvSpPr/>
          <p:nvPr/>
        </p:nvSpPr>
        <p:spPr>
          <a:xfrm>
            <a:off x="31682123" y="6498578"/>
            <a:ext cx="296503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GB" sz="2200">
                <a:solidFill>
                  <a:schemeClr val="accent6"/>
                </a:solidFill>
                <a:latin typeface="+mj-lt"/>
              </a:rPr>
              <a:t>Mitigate Data </a:t>
            </a:r>
            <a:br>
              <a:rPr lang="en-GB" sz="2200">
                <a:solidFill>
                  <a:schemeClr val="accent6"/>
                </a:solidFill>
                <a:latin typeface="+mj-lt"/>
              </a:rPr>
            </a:br>
            <a:r>
              <a:rPr lang="en-GB" sz="2200">
                <a:solidFill>
                  <a:schemeClr val="accent6"/>
                </a:solidFill>
                <a:latin typeface="+mj-lt"/>
              </a:rPr>
              <a:t>Quality and Scarcity</a:t>
            </a:r>
          </a:p>
          <a:p>
            <a:pPr algn="ctr"/>
            <a:endParaRPr lang="en-US" sz="800">
              <a:solidFill>
                <a:schemeClr val="accent6"/>
              </a:solidFill>
            </a:endParaRPr>
          </a:p>
        </p:txBody>
      </p:sp>
      <p:cxnSp>
        <p:nvCxnSpPr>
          <p:cNvPr id="16" name="!!_Box_Div_04">
            <a:extLst>
              <a:ext uri="{FF2B5EF4-FFF2-40B4-BE49-F238E27FC236}">
                <a16:creationId xmlns:a16="http://schemas.microsoft.com/office/drawing/2014/main" id="{FF95ADA1-79A6-62C8-8885-5A3B4CCCB9A7}"/>
              </a:ext>
            </a:extLst>
          </p:cNvPr>
          <p:cNvCxnSpPr>
            <a:cxnSpLocks/>
          </p:cNvCxnSpPr>
          <p:nvPr/>
        </p:nvCxnSpPr>
        <p:spPr>
          <a:xfrm>
            <a:off x="31539042"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7" name="!!_R_04_Text">
            <a:extLst>
              <a:ext uri="{FF2B5EF4-FFF2-40B4-BE49-F238E27FC236}">
                <a16:creationId xmlns:a16="http://schemas.microsoft.com/office/drawing/2014/main" id="{6C4E0B16-BCB4-6796-BD0C-67E6D1D0FC18}"/>
              </a:ext>
            </a:extLst>
          </p:cNvPr>
          <p:cNvSpPr txBox="1"/>
          <p:nvPr/>
        </p:nvSpPr>
        <p:spPr>
          <a:xfrm>
            <a:off x="31539042"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Synthetic Data Generation</a:t>
            </a:r>
          </a:p>
        </p:txBody>
      </p:sp>
      <p:sp>
        <p:nvSpPr>
          <p:cNvPr id="18" name="!!_Dot_04A">
            <a:extLst>
              <a:ext uri="{FF2B5EF4-FFF2-40B4-BE49-F238E27FC236}">
                <a16:creationId xmlns:a16="http://schemas.microsoft.com/office/drawing/2014/main" id="{B568D3CB-2DEF-328F-2B5A-A41456BCD6A2}"/>
              </a:ext>
            </a:extLst>
          </p:cNvPr>
          <p:cNvSpPr/>
          <p:nvPr/>
        </p:nvSpPr>
        <p:spPr>
          <a:xfrm>
            <a:off x="32695812"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_Dot_04B">
            <a:extLst>
              <a:ext uri="{FF2B5EF4-FFF2-40B4-BE49-F238E27FC236}">
                <a16:creationId xmlns:a16="http://schemas.microsoft.com/office/drawing/2014/main" id="{14850B90-A855-D85C-2E4A-3091D179A395}"/>
              </a:ext>
            </a:extLst>
          </p:cNvPr>
          <p:cNvSpPr/>
          <p:nvPr/>
        </p:nvSpPr>
        <p:spPr>
          <a:xfrm>
            <a:off x="33063250" y="7467373"/>
            <a:ext cx="197960" cy="197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_Dot_04C">
            <a:extLst>
              <a:ext uri="{FF2B5EF4-FFF2-40B4-BE49-F238E27FC236}">
                <a16:creationId xmlns:a16="http://schemas.microsoft.com/office/drawing/2014/main" id="{AC14D96E-A64E-2665-6083-403A4A195A38}"/>
              </a:ext>
            </a:extLst>
          </p:cNvPr>
          <p:cNvSpPr/>
          <p:nvPr/>
        </p:nvSpPr>
        <p:spPr>
          <a:xfrm>
            <a:off x="33430688" y="7467373"/>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_R_04_Top">
            <a:extLst>
              <a:ext uri="{FF2B5EF4-FFF2-40B4-BE49-F238E27FC236}">
                <a16:creationId xmlns:a16="http://schemas.microsoft.com/office/drawing/2014/main" id="{A3AF1051-F93B-7929-8760-533CF9160396}"/>
              </a:ext>
            </a:extLst>
          </p:cNvPr>
          <p:cNvSpPr/>
          <p:nvPr/>
        </p:nvSpPr>
        <p:spPr>
          <a:xfrm>
            <a:off x="31275475"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_R04_Ico_Line">
            <a:extLst>
              <a:ext uri="{FF2B5EF4-FFF2-40B4-BE49-F238E27FC236}">
                <a16:creationId xmlns:a16="http://schemas.microsoft.com/office/drawing/2014/main" id="{C1CED175-584B-6A8F-9677-0AC1532320BC}"/>
              </a:ext>
            </a:extLst>
          </p:cNvPr>
          <p:cNvSpPr/>
          <p:nvPr/>
        </p:nvSpPr>
        <p:spPr>
          <a:xfrm>
            <a:off x="32132673" y="2885918"/>
            <a:ext cx="2063936" cy="1572523"/>
          </a:xfrm>
          <a:custGeom>
            <a:avLst/>
            <a:gdLst>
              <a:gd name="connsiteX0" fmla="*/ 0 w 2063936"/>
              <a:gd name="connsiteY0" fmla="*/ 1277675 h 1572523"/>
              <a:gd name="connsiteX1" fmla="*/ 393131 w 2063936"/>
              <a:gd name="connsiteY1" fmla="*/ 491414 h 1572523"/>
              <a:gd name="connsiteX2" fmla="*/ 687979 w 2063936"/>
              <a:gd name="connsiteY2" fmla="*/ 1572523 h 1572523"/>
              <a:gd name="connsiteX3" fmla="*/ 1081110 w 2063936"/>
              <a:gd name="connsiteY3" fmla="*/ 0 h 1572523"/>
              <a:gd name="connsiteX4" fmla="*/ 1375958 w 2063936"/>
              <a:gd name="connsiteY4" fmla="*/ 1081110 h 1572523"/>
              <a:gd name="connsiteX5" fmla="*/ 1670806 w 2063936"/>
              <a:gd name="connsiteY5" fmla="*/ 687979 h 1572523"/>
              <a:gd name="connsiteX6" fmla="*/ 2063937 w 2063936"/>
              <a:gd name="connsiteY6" fmla="*/ 1277675 h 157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936" h="1572523">
                <a:moveTo>
                  <a:pt x="0" y="1277675"/>
                </a:moveTo>
                <a:cubicBezTo>
                  <a:pt x="393131" y="1277675"/>
                  <a:pt x="196565" y="491414"/>
                  <a:pt x="393131" y="491414"/>
                </a:cubicBezTo>
                <a:cubicBezTo>
                  <a:pt x="589696" y="491414"/>
                  <a:pt x="393131" y="1572523"/>
                  <a:pt x="687979" y="1572523"/>
                </a:cubicBezTo>
                <a:cubicBezTo>
                  <a:pt x="982827" y="1572523"/>
                  <a:pt x="786262" y="0"/>
                  <a:pt x="1081110" y="0"/>
                </a:cubicBezTo>
                <a:cubicBezTo>
                  <a:pt x="1375958" y="0"/>
                  <a:pt x="1179392" y="1081110"/>
                  <a:pt x="1375958" y="1081110"/>
                </a:cubicBezTo>
                <a:cubicBezTo>
                  <a:pt x="1572523" y="1081110"/>
                  <a:pt x="1474240" y="687979"/>
                  <a:pt x="1670806" y="687979"/>
                </a:cubicBezTo>
                <a:cubicBezTo>
                  <a:pt x="1867371" y="687979"/>
                  <a:pt x="1769089" y="1277675"/>
                  <a:pt x="2063937" y="1277675"/>
                </a:cubicBezTo>
              </a:path>
            </a:pathLst>
          </a:custGeom>
          <a:noFill/>
          <a:ln w="25400" cap="rnd">
            <a:solidFill>
              <a:schemeClr val="bg1"/>
            </a:solidFill>
            <a:prstDash val="solid"/>
            <a:round/>
          </a:ln>
        </p:spPr>
        <p:txBody>
          <a:bodyPr rtlCol="0" anchor="ctr"/>
          <a:lstStyle/>
          <a:p>
            <a:endParaRPr lang="en-GB"/>
          </a:p>
        </p:txBody>
      </p:sp>
      <p:sp>
        <p:nvSpPr>
          <p:cNvPr id="23" name="!!_R04_Ico_C1">
            <a:extLst>
              <a:ext uri="{FF2B5EF4-FFF2-40B4-BE49-F238E27FC236}">
                <a16:creationId xmlns:a16="http://schemas.microsoft.com/office/drawing/2014/main" id="{0FE518DC-262D-A80E-D3AC-73A400FC4583}"/>
              </a:ext>
            </a:extLst>
          </p:cNvPr>
          <p:cNvSpPr/>
          <p:nvPr/>
        </p:nvSpPr>
        <p:spPr>
          <a:xfrm>
            <a:off x="32049954" y="1358440"/>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24" name="!!_R04_Ico_C2">
            <a:extLst>
              <a:ext uri="{FF2B5EF4-FFF2-40B4-BE49-F238E27FC236}">
                <a16:creationId xmlns:a16="http://schemas.microsoft.com/office/drawing/2014/main" id="{C19439F4-9557-F93F-05E4-8BC2148386F3}"/>
              </a:ext>
            </a:extLst>
          </p:cNvPr>
          <p:cNvSpPr/>
          <p:nvPr/>
        </p:nvSpPr>
        <p:spPr>
          <a:xfrm>
            <a:off x="32428570" y="-266700"/>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25" name="!!_R04_Ico_C3">
            <a:extLst>
              <a:ext uri="{FF2B5EF4-FFF2-40B4-BE49-F238E27FC236}">
                <a16:creationId xmlns:a16="http://schemas.microsoft.com/office/drawing/2014/main" id="{CD93B32E-E893-DCEA-1E1D-29FEEF574D11}"/>
              </a:ext>
            </a:extLst>
          </p:cNvPr>
          <p:cNvSpPr/>
          <p:nvPr/>
        </p:nvSpPr>
        <p:spPr>
          <a:xfrm>
            <a:off x="33131063" y="-1642916"/>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26" name="!!_R04_Ico_C4">
            <a:extLst>
              <a:ext uri="{FF2B5EF4-FFF2-40B4-BE49-F238E27FC236}">
                <a16:creationId xmlns:a16="http://schemas.microsoft.com/office/drawing/2014/main" id="{AF5697B3-A5B2-C3D2-6671-174E459F01C8}"/>
              </a:ext>
            </a:extLst>
          </p:cNvPr>
          <p:cNvSpPr/>
          <p:nvPr/>
        </p:nvSpPr>
        <p:spPr>
          <a:xfrm>
            <a:off x="33720759" y="435758"/>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27" name="!!_R04_Ico_C5">
            <a:extLst>
              <a:ext uri="{FF2B5EF4-FFF2-40B4-BE49-F238E27FC236}">
                <a16:creationId xmlns:a16="http://schemas.microsoft.com/office/drawing/2014/main" id="{61A9BA42-53FD-ED99-7B0C-5F5D84F3F1FA}"/>
              </a:ext>
            </a:extLst>
          </p:cNvPr>
          <p:cNvSpPr/>
          <p:nvPr/>
        </p:nvSpPr>
        <p:spPr>
          <a:xfrm>
            <a:off x="34113890" y="1840199"/>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29" name="!!_DAIP4_Circle">
            <a:extLst>
              <a:ext uri="{FF2B5EF4-FFF2-40B4-BE49-F238E27FC236}">
                <a16:creationId xmlns:a16="http://schemas.microsoft.com/office/drawing/2014/main" id="{E4387BD3-A609-205B-35C6-3A0D7D4EFEF7}"/>
              </a:ext>
            </a:extLst>
          </p:cNvPr>
          <p:cNvSpPr/>
          <p:nvPr/>
        </p:nvSpPr>
        <p:spPr>
          <a:xfrm>
            <a:off x="992759" y="7153441"/>
            <a:ext cx="540000" cy="540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1" b="1">
              <a:latin typeface="+mj-lt"/>
            </a:endParaRPr>
          </a:p>
        </p:txBody>
      </p:sp>
      <p:sp>
        <p:nvSpPr>
          <p:cNvPr id="30" name="!!_DAIP4_Text">
            <a:extLst>
              <a:ext uri="{FF2B5EF4-FFF2-40B4-BE49-F238E27FC236}">
                <a16:creationId xmlns:a16="http://schemas.microsoft.com/office/drawing/2014/main" id="{324ADF7C-9B4D-6F1A-A592-A0D9076AD9B2}"/>
              </a:ext>
            </a:extLst>
          </p:cNvPr>
          <p:cNvSpPr txBox="1"/>
          <p:nvPr/>
        </p:nvSpPr>
        <p:spPr>
          <a:xfrm>
            <a:off x="1698912" y="3971984"/>
            <a:ext cx="3814348" cy="627864"/>
          </a:xfrm>
          <a:prstGeom prst="rect">
            <a:avLst/>
          </a:prstGeom>
          <a:noFill/>
          <a:effectLst/>
        </p:spPr>
        <p:txBody>
          <a:bodyPr wrap="square" lIns="0" tIns="0" rIns="0" bIns="0" anchor="ctr">
            <a:spAutoFit/>
          </a:bodyPr>
          <a:lstStyle>
            <a:defPPr>
              <a:defRPr lang="en-US"/>
            </a:defPPr>
            <a:lvl1pPr>
              <a:lnSpc>
                <a:spcPct val="85000"/>
              </a:lnSpc>
              <a:defRPr sz="2400">
                <a:solidFill>
                  <a:schemeClr val="accent5"/>
                </a:solidFill>
              </a:defRPr>
            </a:lvl1pPr>
          </a:lstStyle>
          <a:p>
            <a:r>
              <a:rPr lang="en-US" b="1">
                <a:solidFill>
                  <a:schemeClr val="bg2"/>
                </a:solidFill>
              </a:rPr>
              <a:t>Cost</a:t>
            </a:r>
            <a:r>
              <a:rPr lang="en-US"/>
              <a:t> of handling complaints also </a:t>
            </a:r>
            <a:r>
              <a:rPr lang="en-US" b="1">
                <a:solidFill>
                  <a:schemeClr val="bg2"/>
                </a:solidFill>
              </a:rPr>
              <a:t>decreased by 8%–15%</a:t>
            </a:r>
          </a:p>
        </p:txBody>
      </p:sp>
      <p:sp>
        <p:nvSpPr>
          <p:cNvPr id="15" name="TextBox 14">
            <a:extLst>
              <a:ext uri="{FF2B5EF4-FFF2-40B4-BE49-F238E27FC236}">
                <a16:creationId xmlns:a16="http://schemas.microsoft.com/office/drawing/2014/main" id="{F70DD5DC-8210-F3F3-CFDF-D76840A917E8}"/>
              </a:ext>
            </a:extLst>
          </p:cNvPr>
          <p:cNvSpPr txBox="1"/>
          <p:nvPr/>
        </p:nvSpPr>
        <p:spPr>
          <a:xfrm>
            <a:off x="1647697" y="2945180"/>
            <a:ext cx="1538883" cy="553998"/>
          </a:xfrm>
          <a:prstGeom prst="rect">
            <a:avLst/>
          </a:prstGeom>
          <a:noFill/>
        </p:spPr>
        <p:txBody>
          <a:bodyPr wrap="none" lIns="0" tIns="0" rIns="0" bIns="0" rtlCol="0">
            <a:spAutoFit/>
          </a:bodyPr>
          <a:lstStyle/>
          <a:p>
            <a:pPr algn="l"/>
            <a:r>
              <a:rPr lang="en-US"/>
              <a:t>Results</a:t>
            </a:r>
            <a:endParaRPr lang="en-US">
              <a:solidFill>
                <a:schemeClr val="tx1"/>
              </a:solidFill>
            </a:endParaRPr>
          </a:p>
        </p:txBody>
      </p:sp>
    </p:spTree>
    <p:custDataLst>
      <p:tags r:id="rId1"/>
    </p:custDataLst>
    <p:extLst>
      <p:ext uri="{BB962C8B-B14F-4D97-AF65-F5344CB8AC3E}">
        <p14:creationId xmlns:p14="http://schemas.microsoft.com/office/powerpoint/2010/main" val="3356562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_UC_Title">
            <a:extLst>
              <a:ext uri="{FF2B5EF4-FFF2-40B4-BE49-F238E27FC236}">
                <a16:creationId xmlns:a16="http://schemas.microsoft.com/office/drawing/2014/main" id="{8AB87756-B63D-3269-CDEB-DEC38D06F90D}"/>
              </a:ext>
            </a:extLst>
          </p:cNvPr>
          <p:cNvSpPr txBox="1">
            <a:spLocks/>
          </p:cNvSpPr>
          <p:nvPr/>
        </p:nvSpPr>
        <p:spPr>
          <a:xfrm>
            <a:off x="980827" y="3989388"/>
            <a:ext cx="5081203" cy="2308225"/>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6000"/>
              <a:t>Enterprise </a:t>
            </a:r>
            <a:br>
              <a:rPr lang="en-US" sz="6000"/>
            </a:br>
            <a:r>
              <a:rPr lang="en-US" sz="6000"/>
              <a:t>Opportunities</a:t>
            </a:r>
          </a:p>
        </p:txBody>
      </p:sp>
      <p:grpSp>
        <p:nvGrpSpPr>
          <p:cNvPr id="640" name="!!_BG_Shape">
            <a:extLst>
              <a:ext uri="{FF2B5EF4-FFF2-40B4-BE49-F238E27FC236}">
                <a16:creationId xmlns:a16="http://schemas.microsoft.com/office/drawing/2014/main" id="{C8752994-31DF-4532-4B03-51D4C44D7808}"/>
              </a:ext>
            </a:extLst>
          </p:cNvPr>
          <p:cNvGrpSpPr/>
          <p:nvPr/>
        </p:nvGrpSpPr>
        <p:grpSpPr>
          <a:xfrm>
            <a:off x="36382125" y="-22417"/>
            <a:ext cx="44586427" cy="10331834"/>
            <a:chOff x="-12092165" y="-12992925"/>
            <a:chExt cx="44586427" cy="10331834"/>
          </a:xfrm>
        </p:grpSpPr>
        <p:sp>
          <p:nvSpPr>
            <p:cNvPr id="641" name="Rectangle 640">
              <a:extLst>
                <a:ext uri="{FF2B5EF4-FFF2-40B4-BE49-F238E27FC236}">
                  <a16:creationId xmlns:a16="http://schemas.microsoft.com/office/drawing/2014/main" id="{C2E0C26B-D9F0-1ABF-3CAA-DC2C33090E84}"/>
                </a:ext>
              </a:extLst>
            </p:cNvPr>
            <p:cNvSpPr/>
            <p:nvPr/>
          </p:nvSpPr>
          <p:spPr>
            <a:xfrm rot="10800000">
              <a:off x="1023523" y="-12992925"/>
              <a:ext cx="18367703" cy="10331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Freeform: Shape 641">
              <a:extLst>
                <a:ext uri="{FF2B5EF4-FFF2-40B4-BE49-F238E27FC236}">
                  <a16:creationId xmlns:a16="http://schemas.microsoft.com/office/drawing/2014/main" id="{1F340676-ECBD-1E7A-69D0-77B8A5A9AB65}"/>
                </a:ext>
              </a:extLst>
            </p:cNvPr>
            <p:cNvSpPr/>
            <p:nvPr/>
          </p:nvSpPr>
          <p:spPr>
            <a:xfrm>
              <a:off x="-12092165" y="-12992924"/>
              <a:ext cx="13116931" cy="10331833"/>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643" name="Freeform: Shape 642">
              <a:extLst>
                <a:ext uri="{FF2B5EF4-FFF2-40B4-BE49-F238E27FC236}">
                  <a16:creationId xmlns:a16="http://schemas.microsoft.com/office/drawing/2014/main" id="{D4284CC9-ACD6-CB79-8749-E8EF0725599E}"/>
                </a:ext>
              </a:extLst>
            </p:cNvPr>
            <p:cNvSpPr/>
            <p:nvPr/>
          </p:nvSpPr>
          <p:spPr>
            <a:xfrm rot="10800000">
              <a:off x="19377331" y="-12992924"/>
              <a:ext cx="13116931" cy="10331833"/>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pic>
          <p:nvPicPr>
            <p:cNvPr id="644" name="Picture 643" descr="A person jumping with a basketball&#10;&#10;Description automatically generated">
              <a:extLst>
                <a:ext uri="{FF2B5EF4-FFF2-40B4-BE49-F238E27FC236}">
                  <a16:creationId xmlns:a16="http://schemas.microsoft.com/office/drawing/2014/main" id="{CB3A0932-C20F-DC44-8EDD-721A61B76743}"/>
                </a:ext>
              </a:extLst>
            </p:cNvPr>
            <p:cNvPicPr>
              <a:picLocks noChangeAspect="1"/>
            </p:cNvPicPr>
            <p:nvPr/>
          </p:nvPicPr>
          <p:blipFill rotWithShape="1">
            <a:blip r:embed="rId4">
              <a:extLst>
                <a:ext uri="{28A0092B-C50C-407E-A947-70E740481C1C}">
                  <a14:useLocalDpi xmlns:a14="http://schemas.microsoft.com/office/drawing/2010/main" val="0"/>
                </a:ext>
              </a:extLst>
            </a:blip>
            <a:srcRect t="420" b="3151"/>
            <a:stretch/>
          </p:blipFill>
          <p:spPr>
            <a:xfrm>
              <a:off x="43543" y="-12970508"/>
              <a:ext cx="18309617" cy="10287000"/>
            </a:xfrm>
            <a:prstGeom prst="rect">
              <a:avLst/>
            </a:prstGeom>
          </p:spPr>
        </p:pic>
        <p:sp>
          <p:nvSpPr>
            <p:cNvPr id="645" name="!!_BG_White">
              <a:extLst>
                <a:ext uri="{FF2B5EF4-FFF2-40B4-BE49-F238E27FC236}">
                  <a16:creationId xmlns:a16="http://schemas.microsoft.com/office/drawing/2014/main" id="{3A0D235A-915E-FAB0-61EE-1024992AF1E9}"/>
                </a:ext>
              </a:extLst>
            </p:cNvPr>
            <p:cNvSpPr/>
            <p:nvPr/>
          </p:nvSpPr>
          <p:spPr>
            <a:xfrm>
              <a:off x="-14547" y="-12970507"/>
              <a:ext cx="18367703" cy="10286999"/>
            </a:xfrm>
            <a:prstGeom prst="rect">
              <a:avLst/>
            </a:prstGeom>
            <a:gradFill>
              <a:gsLst>
                <a:gs pos="0">
                  <a:schemeClr val="accent1"/>
                </a:gs>
                <a:gs pos="100000">
                  <a:schemeClr val="accent1"/>
                </a:gs>
                <a:gs pos="5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6" name="!!_WinText_Title">
            <a:extLst>
              <a:ext uri="{FF2B5EF4-FFF2-40B4-BE49-F238E27FC236}">
                <a16:creationId xmlns:a16="http://schemas.microsoft.com/office/drawing/2014/main" id="{247FA6B8-AA56-0600-C4A2-0E0FC198F8E7}"/>
              </a:ext>
            </a:extLst>
          </p:cNvPr>
          <p:cNvSpPr txBox="1"/>
          <p:nvPr/>
        </p:nvSpPr>
        <p:spPr>
          <a:xfrm>
            <a:off x="65789336" y="5000335"/>
            <a:ext cx="6287793" cy="2247859"/>
          </a:xfrm>
          <a:prstGeom prst="rect">
            <a:avLst/>
          </a:prstGeom>
          <a:noFill/>
        </p:spPr>
        <p:txBody>
          <a:bodyPr wrap="square" lIns="0" tIns="0" rIns="0" bIns="0" rtlCol="0" anchor="ctr">
            <a:noAutofit/>
          </a:bodyPr>
          <a:lstStyle>
            <a:defPPr>
              <a:defRPr lang="en-US"/>
            </a:defPPr>
            <a:lvl1pPr algn="ctr">
              <a:lnSpc>
                <a:spcPct val="70000"/>
              </a:lnSpc>
              <a:defRPr sz="4000">
                <a:solidFill>
                  <a:schemeClr val="accent1"/>
                </a:solidFill>
                <a:latin typeface="Anova Light" panose="020B0403020203020204" pitchFamily="34" charset="0"/>
              </a:defRPr>
            </a:lvl1pPr>
          </a:lstStyle>
          <a:p>
            <a:r>
              <a:rPr lang="en-US" sz="19900" spc="750">
                <a:solidFill>
                  <a:schemeClr val="bg1"/>
                </a:solidFill>
                <a:latin typeface="+mj-lt"/>
              </a:rPr>
              <a:t>WIN</a:t>
            </a:r>
          </a:p>
        </p:txBody>
      </p:sp>
      <p:sp>
        <p:nvSpPr>
          <p:cNvPr id="648" name="!!_Pill_TopLine_03">
            <a:extLst>
              <a:ext uri="{FF2B5EF4-FFF2-40B4-BE49-F238E27FC236}">
                <a16:creationId xmlns:a16="http://schemas.microsoft.com/office/drawing/2014/main" id="{308E6F57-231E-7BF0-A86D-28C5314D8FEA}"/>
              </a:ext>
            </a:extLst>
          </p:cNvPr>
          <p:cNvSpPr/>
          <p:nvPr/>
        </p:nvSpPr>
        <p:spPr>
          <a:xfrm>
            <a:off x="85408655" y="857250"/>
            <a:ext cx="1618851" cy="70485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9" name="!!_Pill_TopLine_02">
            <a:extLst>
              <a:ext uri="{FF2B5EF4-FFF2-40B4-BE49-F238E27FC236}">
                <a16:creationId xmlns:a16="http://schemas.microsoft.com/office/drawing/2014/main" id="{EC15F1D6-8431-895D-5E10-89B3660C571C}"/>
              </a:ext>
            </a:extLst>
          </p:cNvPr>
          <p:cNvSpPr/>
          <p:nvPr/>
        </p:nvSpPr>
        <p:spPr>
          <a:xfrm>
            <a:off x="69525503" y="857250"/>
            <a:ext cx="10571444" cy="70485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4" name="!!_Pill_Line_01">
            <a:extLst>
              <a:ext uri="{FF2B5EF4-FFF2-40B4-BE49-F238E27FC236}">
                <a16:creationId xmlns:a16="http://schemas.microsoft.com/office/drawing/2014/main" id="{80E1B9C4-461E-B90A-7B42-53761CCABDD7}"/>
              </a:ext>
            </a:extLst>
          </p:cNvPr>
          <p:cNvSpPr/>
          <p:nvPr/>
        </p:nvSpPr>
        <p:spPr>
          <a:xfrm>
            <a:off x="49649947" y="2628746"/>
            <a:ext cx="15350753" cy="5321454"/>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_Pill_Bottom_01">
            <a:extLst>
              <a:ext uri="{FF2B5EF4-FFF2-40B4-BE49-F238E27FC236}">
                <a16:creationId xmlns:a16="http://schemas.microsoft.com/office/drawing/2014/main" id="{0E851573-BDF5-55CB-E2DA-BFECD12BCA0D}"/>
              </a:ext>
            </a:extLst>
          </p:cNvPr>
          <p:cNvSpPr/>
          <p:nvPr/>
        </p:nvSpPr>
        <p:spPr>
          <a:xfrm>
            <a:off x="73632915" y="7664598"/>
            <a:ext cx="1867790" cy="56484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_Pill_Bottom_02">
            <a:extLst>
              <a:ext uri="{FF2B5EF4-FFF2-40B4-BE49-F238E27FC236}">
                <a16:creationId xmlns:a16="http://schemas.microsoft.com/office/drawing/2014/main" id="{49C1CF85-F75F-2277-831D-C24F79A57249}"/>
              </a:ext>
            </a:extLst>
          </p:cNvPr>
          <p:cNvSpPr/>
          <p:nvPr/>
        </p:nvSpPr>
        <p:spPr>
          <a:xfrm>
            <a:off x="75704331" y="7664598"/>
            <a:ext cx="1183067" cy="56484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_Pill_Bottom_03">
            <a:extLst>
              <a:ext uri="{FF2B5EF4-FFF2-40B4-BE49-F238E27FC236}">
                <a16:creationId xmlns:a16="http://schemas.microsoft.com/office/drawing/2014/main" id="{995F1969-5464-54BF-4829-C8CA6D603F9C}"/>
              </a:ext>
            </a:extLst>
          </p:cNvPr>
          <p:cNvSpPr/>
          <p:nvPr/>
        </p:nvSpPr>
        <p:spPr>
          <a:xfrm>
            <a:off x="77091025" y="7664598"/>
            <a:ext cx="3848841" cy="56484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_Pill_Bottom_03a">
            <a:extLst>
              <a:ext uri="{FF2B5EF4-FFF2-40B4-BE49-F238E27FC236}">
                <a16:creationId xmlns:a16="http://schemas.microsoft.com/office/drawing/2014/main" id="{A140C64A-233F-D887-2A07-1B5BA89A0BBB}"/>
              </a:ext>
            </a:extLst>
          </p:cNvPr>
          <p:cNvSpPr/>
          <p:nvPr/>
        </p:nvSpPr>
        <p:spPr>
          <a:xfrm>
            <a:off x="85841294" y="7660404"/>
            <a:ext cx="1359030" cy="56484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3" name="!!_BBall" descr="A person dunking a basketball&#10;&#10;Description automatically generated">
            <a:extLst>
              <a:ext uri="{FF2B5EF4-FFF2-40B4-BE49-F238E27FC236}">
                <a16:creationId xmlns:a16="http://schemas.microsoft.com/office/drawing/2014/main" id="{26E18E7C-9707-3345-87F7-865877D8304F}"/>
              </a:ext>
            </a:extLst>
          </p:cNvPr>
          <p:cNvPicPr>
            <a:picLocks noChangeAspect="1"/>
          </p:cNvPicPr>
          <p:nvPr/>
        </p:nvPicPr>
        <p:blipFill rotWithShape="1">
          <a:blip r:embed="rId5">
            <a:extLst>
              <a:ext uri="{28A0092B-C50C-407E-A947-70E740481C1C}">
                <a14:useLocalDpi xmlns:a14="http://schemas.microsoft.com/office/drawing/2010/main" val="0"/>
              </a:ext>
            </a:extLst>
          </a:blip>
          <a:srcRect l="49538" b="16008"/>
          <a:stretch/>
        </p:blipFill>
        <p:spPr>
          <a:xfrm>
            <a:off x="57544481" y="-44833"/>
            <a:ext cx="9239423" cy="8960233"/>
          </a:xfrm>
          <a:prstGeom prst="rect">
            <a:avLst/>
          </a:prstGeom>
        </p:spPr>
      </p:pic>
      <p:grpSp>
        <p:nvGrpSpPr>
          <p:cNvPr id="523" name="!!_Opp_08">
            <a:extLst>
              <a:ext uri="{FF2B5EF4-FFF2-40B4-BE49-F238E27FC236}">
                <a16:creationId xmlns:a16="http://schemas.microsoft.com/office/drawing/2014/main" id="{F21B41AF-13D7-06DB-5B2F-F0D5E39C3570}"/>
              </a:ext>
            </a:extLst>
          </p:cNvPr>
          <p:cNvGrpSpPr/>
          <p:nvPr/>
        </p:nvGrpSpPr>
        <p:grpSpPr>
          <a:xfrm>
            <a:off x="11861989" y="7045171"/>
            <a:ext cx="4859147" cy="1619443"/>
            <a:chOff x="11861989" y="7045171"/>
            <a:chExt cx="4859147" cy="1619443"/>
          </a:xfrm>
          <a:effectLst>
            <a:outerShdw dist="76200" dir="2700000" algn="tl" rotWithShape="0">
              <a:schemeClr val="accent6">
                <a:lumMod val="20000"/>
                <a:lumOff val="80000"/>
              </a:schemeClr>
            </a:outerShdw>
          </a:effectLst>
        </p:grpSpPr>
        <p:sp>
          <p:nvSpPr>
            <p:cNvPr id="650" name="Rectangle: Rounded Corners 649">
              <a:extLst>
                <a:ext uri="{FF2B5EF4-FFF2-40B4-BE49-F238E27FC236}">
                  <a16:creationId xmlns:a16="http://schemas.microsoft.com/office/drawing/2014/main" id="{C316A9EE-44D3-CD31-BC95-16AB9E88E93A}"/>
                </a:ext>
              </a:extLst>
            </p:cNvPr>
            <p:cNvSpPr>
              <a:spLocks/>
            </p:cNvSpPr>
            <p:nvPr/>
          </p:nvSpPr>
          <p:spPr>
            <a:xfrm>
              <a:off x="11861989"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Health Care and </a:t>
              </a:r>
            </a:p>
            <a:p>
              <a:r>
                <a:rPr lang="en-US" sz="2400">
                  <a:solidFill>
                    <a:schemeClr val="bg1"/>
                  </a:solidFill>
                </a:rPr>
                <a:t>Life Sciences</a:t>
              </a:r>
            </a:p>
          </p:txBody>
        </p:sp>
        <p:grpSp>
          <p:nvGrpSpPr>
            <p:cNvPr id="651" name="Group 650">
              <a:extLst>
                <a:ext uri="{FF2B5EF4-FFF2-40B4-BE49-F238E27FC236}">
                  <a16:creationId xmlns:a16="http://schemas.microsoft.com/office/drawing/2014/main" id="{BCC4F8C9-A2D4-D2DA-BFF5-811F7D1FC1CB}"/>
                </a:ext>
              </a:extLst>
            </p:cNvPr>
            <p:cNvGrpSpPr/>
            <p:nvPr/>
          </p:nvGrpSpPr>
          <p:grpSpPr>
            <a:xfrm rot="5400000">
              <a:off x="11863300" y="7799615"/>
              <a:ext cx="520938" cy="110550"/>
              <a:chOff x="-2112431" y="5683144"/>
              <a:chExt cx="932836" cy="197960"/>
            </a:xfrm>
            <a:solidFill>
              <a:schemeClr val="accent2"/>
            </a:solidFill>
          </p:grpSpPr>
          <p:sp>
            <p:nvSpPr>
              <p:cNvPr id="652" name="!!_Dot_03A">
                <a:extLst>
                  <a:ext uri="{FF2B5EF4-FFF2-40B4-BE49-F238E27FC236}">
                    <a16:creationId xmlns:a16="http://schemas.microsoft.com/office/drawing/2014/main" id="{E883A395-D779-49A8-779B-6CF9747EB2F5}"/>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3" name="!!_Dot_03B">
                <a:extLst>
                  <a:ext uri="{FF2B5EF4-FFF2-40B4-BE49-F238E27FC236}">
                    <a16:creationId xmlns:a16="http://schemas.microsoft.com/office/drawing/2014/main" id="{CC23832C-3677-7BB4-46C2-B25EA35A886A}"/>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4" name="!!_Dot_03C">
                <a:extLst>
                  <a:ext uri="{FF2B5EF4-FFF2-40B4-BE49-F238E27FC236}">
                    <a16:creationId xmlns:a16="http://schemas.microsoft.com/office/drawing/2014/main" id="{6DDAE5A5-897C-EADA-9E22-E206AF32D85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6" name="Freeform: Shape 685">
              <a:extLst>
                <a:ext uri="{FF2B5EF4-FFF2-40B4-BE49-F238E27FC236}">
                  <a16:creationId xmlns:a16="http://schemas.microsoft.com/office/drawing/2014/main" id="{3E199FFC-E475-9964-B07B-AB060FFE9C75}"/>
                </a:ext>
              </a:extLst>
            </p:cNvPr>
            <p:cNvSpPr>
              <a:spLocks/>
            </p:cNvSpPr>
            <p:nvPr/>
          </p:nvSpPr>
          <p:spPr>
            <a:xfrm>
              <a:off x="15128194" y="7048519"/>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8" name="Graphic 697">
              <a:extLst>
                <a:ext uri="{FF2B5EF4-FFF2-40B4-BE49-F238E27FC236}">
                  <a16:creationId xmlns:a16="http://schemas.microsoft.com/office/drawing/2014/main" id="{78BC03D7-DFC5-6742-77FA-2650D0EBF9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8" r="28"/>
            <a:stretch/>
          </p:blipFill>
          <p:spPr>
            <a:xfrm>
              <a:off x="15129583" y="7045171"/>
              <a:ext cx="1591553" cy="1619443"/>
            </a:xfrm>
            <a:prstGeom prst="rect">
              <a:avLst/>
            </a:prstGeom>
          </p:spPr>
        </p:pic>
      </p:grpSp>
      <p:grpSp>
        <p:nvGrpSpPr>
          <p:cNvPr id="530" name="!!_Opp_07">
            <a:extLst>
              <a:ext uri="{FF2B5EF4-FFF2-40B4-BE49-F238E27FC236}">
                <a16:creationId xmlns:a16="http://schemas.microsoft.com/office/drawing/2014/main" id="{5159D77C-4BA8-1523-B2D1-3593D876ED52}"/>
              </a:ext>
            </a:extLst>
          </p:cNvPr>
          <p:cNvGrpSpPr/>
          <p:nvPr/>
        </p:nvGrpSpPr>
        <p:grpSpPr>
          <a:xfrm>
            <a:off x="11861989" y="5165320"/>
            <a:ext cx="4859147" cy="1612746"/>
            <a:chOff x="11861989" y="5165320"/>
            <a:chExt cx="4859147" cy="1612746"/>
          </a:xfrm>
          <a:effectLst>
            <a:outerShdw dist="76200" dir="2700000" algn="tl" rotWithShape="0">
              <a:schemeClr val="accent6">
                <a:lumMod val="20000"/>
                <a:lumOff val="80000"/>
              </a:schemeClr>
            </a:outerShdw>
          </a:effectLst>
        </p:grpSpPr>
        <p:sp>
          <p:nvSpPr>
            <p:cNvPr id="629" name="Rectangle: Rounded Corners 628">
              <a:extLst>
                <a:ext uri="{FF2B5EF4-FFF2-40B4-BE49-F238E27FC236}">
                  <a16:creationId xmlns:a16="http://schemas.microsoft.com/office/drawing/2014/main" id="{4E000EF2-BE8C-900A-032A-87EC2F2E9D9A}"/>
                </a:ext>
              </a:extLst>
            </p:cNvPr>
            <p:cNvSpPr>
              <a:spLocks/>
            </p:cNvSpPr>
            <p:nvPr/>
          </p:nvSpPr>
          <p:spPr>
            <a:xfrm>
              <a:off x="11861989"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Law Enforcement</a:t>
              </a:r>
            </a:p>
          </p:txBody>
        </p:sp>
        <p:grpSp>
          <p:nvGrpSpPr>
            <p:cNvPr id="630" name="Group 629">
              <a:extLst>
                <a:ext uri="{FF2B5EF4-FFF2-40B4-BE49-F238E27FC236}">
                  <a16:creationId xmlns:a16="http://schemas.microsoft.com/office/drawing/2014/main" id="{26FC297C-E69D-BDBE-28D2-90EBE46FD06C}"/>
                </a:ext>
              </a:extLst>
            </p:cNvPr>
            <p:cNvGrpSpPr/>
            <p:nvPr/>
          </p:nvGrpSpPr>
          <p:grpSpPr>
            <a:xfrm rot="5400000">
              <a:off x="11863300" y="5916416"/>
              <a:ext cx="520938" cy="110550"/>
              <a:chOff x="-2112431" y="5683144"/>
              <a:chExt cx="932836" cy="197960"/>
            </a:xfrm>
            <a:solidFill>
              <a:schemeClr val="accent2"/>
            </a:solidFill>
          </p:grpSpPr>
          <p:sp>
            <p:nvSpPr>
              <p:cNvPr id="631" name="!!_Dot_03A">
                <a:extLst>
                  <a:ext uri="{FF2B5EF4-FFF2-40B4-BE49-F238E27FC236}">
                    <a16:creationId xmlns:a16="http://schemas.microsoft.com/office/drawing/2014/main" id="{13156FEE-CA47-2990-A670-7593C17FC41E}"/>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2" name="!!_Dot_03B">
                <a:extLst>
                  <a:ext uri="{FF2B5EF4-FFF2-40B4-BE49-F238E27FC236}">
                    <a16:creationId xmlns:a16="http://schemas.microsoft.com/office/drawing/2014/main" id="{BF79342B-2974-170B-984D-8048230233E8}"/>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3" name="!!_Dot_03C">
                <a:extLst>
                  <a:ext uri="{FF2B5EF4-FFF2-40B4-BE49-F238E27FC236}">
                    <a16:creationId xmlns:a16="http://schemas.microsoft.com/office/drawing/2014/main" id="{E682C9DC-0BCC-8A3F-1ECA-7C119EBC920F}"/>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4" name="Freeform: Shape 683">
              <a:extLst>
                <a:ext uri="{FF2B5EF4-FFF2-40B4-BE49-F238E27FC236}">
                  <a16:creationId xmlns:a16="http://schemas.microsoft.com/office/drawing/2014/main" id="{7BD85438-D039-DC13-934E-3924352F4C1F}"/>
                </a:ext>
              </a:extLst>
            </p:cNvPr>
            <p:cNvSpPr>
              <a:spLocks/>
            </p:cNvSpPr>
            <p:nvPr/>
          </p:nvSpPr>
          <p:spPr>
            <a:xfrm>
              <a:off x="15128194" y="5165320"/>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6" name="Graphic 695">
              <a:extLst>
                <a:ext uri="{FF2B5EF4-FFF2-40B4-BE49-F238E27FC236}">
                  <a16:creationId xmlns:a16="http://schemas.microsoft.com/office/drawing/2014/main" id="{0E4622DA-F89F-8222-18AB-3B15FA21BC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128684" y="5165345"/>
              <a:ext cx="1592452" cy="1612696"/>
            </a:xfrm>
            <a:prstGeom prst="rect">
              <a:avLst/>
            </a:prstGeom>
          </p:spPr>
        </p:pic>
      </p:grpSp>
      <p:grpSp>
        <p:nvGrpSpPr>
          <p:cNvPr id="529" name="!!_Opp_06">
            <a:extLst>
              <a:ext uri="{FF2B5EF4-FFF2-40B4-BE49-F238E27FC236}">
                <a16:creationId xmlns:a16="http://schemas.microsoft.com/office/drawing/2014/main" id="{90C66442-8AB1-116C-75CD-9BB531AB6483}"/>
              </a:ext>
            </a:extLst>
          </p:cNvPr>
          <p:cNvGrpSpPr/>
          <p:nvPr/>
        </p:nvGrpSpPr>
        <p:grpSpPr>
          <a:xfrm>
            <a:off x="11861989" y="3308338"/>
            <a:ext cx="4859147" cy="1612746"/>
            <a:chOff x="11861989" y="3308338"/>
            <a:chExt cx="4859147" cy="1612746"/>
          </a:xfrm>
          <a:effectLst>
            <a:outerShdw dist="76200" dir="2700000" algn="tl" rotWithShape="0">
              <a:schemeClr val="accent6">
                <a:lumMod val="20000"/>
                <a:lumOff val="80000"/>
              </a:schemeClr>
            </a:outerShdw>
          </a:effectLst>
        </p:grpSpPr>
        <p:sp>
          <p:nvSpPr>
            <p:cNvPr id="619" name="Rectangle: Rounded Corners 618">
              <a:extLst>
                <a:ext uri="{FF2B5EF4-FFF2-40B4-BE49-F238E27FC236}">
                  <a16:creationId xmlns:a16="http://schemas.microsoft.com/office/drawing/2014/main" id="{D8643E8D-DDBE-8BC0-9F16-413A8D4E6A6C}"/>
                </a:ext>
              </a:extLst>
            </p:cNvPr>
            <p:cNvSpPr>
              <a:spLocks/>
            </p:cNvSpPr>
            <p:nvPr/>
          </p:nvSpPr>
          <p:spPr>
            <a:xfrm>
              <a:off x="11861989"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Digital Twins</a:t>
              </a:r>
            </a:p>
          </p:txBody>
        </p:sp>
        <p:grpSp>
          <p:nvGrpSpPr>
            <p:cNvPr id="620" name="Group 619">
              <a:extLst>
                <a:ext uri="{FF2B5EF4-FFF2-40B4-BE49-F238E27FC236}">
                  <a16:creationId xmlns:a16="http://schemas.microsoft.com/office/drawing/2014/main" id="{CD8EB876-4EF4-3CA9-8F03-C28801A5D4F9}"/>
                </a:ext>
              </a:extLst>
            </p:cNvPr>
            <p:cNvGrpSpPr/>
            <p:nvPr/>
          </p:nvGrpSpPr>
          <p:grpSpPr>
            <a:xfrm rot="5400000">
              <a:off x="11863300" y="4059434"/>
              <a:ext cx="520938" cy="110550"/>
              <a:chOff x="-2112431" y="5683144"/>
              <a:chExt cx="932836" cy="197960"/>
            </a:xfrm>
            <a:solidFill>
              <a:schemeClr val="accent2"/>
            </a:solidFill>
          </p:grpSpPr>
          <p:sp>
            <p:nvSpPr>
              <p:cNvPr id="621" name="!!_Dot_03A">
                <a:extLst>
                  <a:ext uri="{FF2B5EF4-FFF2-40B4-BE49-F238E27FC236}">
                    <a16:creationId xmlns:a16="http://schemas.microsoft.com/office/drawing/2014/main" id="{A6A9740C-4CB7-BE80-3303-E6BFA5BCD867}"/>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2" name="!!_Dot_03B">
                <a:extLst>
                  <a:ext uri="{FF2B5EF4-FFF2-40B4-BE49-F238E27FC236}">
                    <a16:creationId xmlns:a16="http://schemas.microsoft.com/office/drawing/2014/main" id="{BE04471F-69E3-AA57-DB25-31D189382FFB}"/>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3" name="!!_Dot_03C">
                <a:extLst>
                  <a:ext uri="{FF2B5EF4-FFF2-40B4-BE49-F238E27FC236}">
                    <a16:creationId xmlns:a16="http://schemas.microsoft.com/office/drawing/2014/main" id="{504753C4-FF9B-AD80-4C66-2B5AF00BFC4E}"/>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6" name="Graphic 15">
              <a:extLst>
                <a:ext uri="{FF2B5EF4-FFF2-40B4-BE49-F238E27FC236}">
                  <a16:creationId xmlns:a16="http://schemas.microsoft.com/office/drawing/2014/main" id="{A3FA3E4E-BA54-0FE7-F65C-BCF23C7AD7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8" r="28"/>
            <a:stretch/>
          </p:blipFill>
          <p:spPr>
            <a:xfrm>
              <a:off x="15134304" y="3310755"/>
              <a:ext cx="1586832" cy="1607912"/>
            </a:xfrm>
            <a:prstGeom prst="rect">
              <a:avLst/>
            </a:prstGeom>
          </p:spPr>
        </p:pic>
      </p:grpSp>
      <p:grpSp>
        <p:nvGrpSpPr>
          <p:cNvPr id="528" name="!!_Opp_05">
            <a:extLst>
              <a:ext uri="{FF2B5EF4-FFF2-40B4-BE49-F238E27FC236}">
                <a16:creationId xmlns:a16="http://schemas.microsoft.com/office/drawing/2014/main" id="{0CAE2D9C-6C02-B55C-9C3C-5EE49CBA7C19}"/>
              </a:ext>
            </a:extLst>
          </p:cNvPr>
          <p:cNvGrpSpPr/>
          <p:nvPr/>
        </p:nvGrpSpPr>
        <p:grpSpPr>
          <a:xfrm>
            <a:off x="11861989" y="1426898"/>
            <a:ext cx="4859147" cy="1613364"/>
            <a:chOff x="11861989" y="1426898"/>
            <a:chExt cx="4859147" cy="1613364"/>
          </a:xfrm>
          <a:effectLst>
            <a:outerShdw dist="76200" dir="2700000" algn="tl" rotWithShape="0">
              <a:schemeClr val="accent6">
                <a:lumMod val="20000"/>
                <a:lumOff val="80000"/>
              </a:schemeClr>
            </a:outerShdw>
          </a:effectLst>
        </p:grpSpPr>
        <p:sp>
          <p:nvSpPr>
            <p:cNvPr id="555" name="Rectangle: Rounded Corners 554">
              <a:extLst>
                <a:ext uri="{FF2B5EF4-FFF2-40B4-BE49-F238E27FC236}">
                  <a16:creationId xmlns:a16="http://schemas.microsoft.com/office/drawing/2014/main" id="{70B0400C-2618-E695-5802-7C92A86D122C}"/>
                </a:ext>
              </a:extLst>
            </p:cNvPr>
            <p:cNvSpPr>
              <a:spLocks/>
            </p:cNvSpPr>
            <p:nvPr/>
          </p:nvSpPr>
          <p:spPr>
            <a:xfrm>
              <a:off x="11861989"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Complaints </a:t>
              </a:r>
              <a:br>
                <a:rPr lang="en-US" sz="2400">
                  <a:solidFill>
                    <a:schemeClr val="bg1"/>
                  </a:solidFill>
                </a:rPr>
              </a:br>
              <a:r>
                <a:rPr lang="en-US" sz="2400">
                  <a:solidFill>
                    <a:schemeClr val="bg1"/>
                  </a:solidFill>
                </a:rPr>
                <a:t>Management</a:t>
              </a:r>
            </a:p>
          </p:txBody>
        </p:sp>
        <p:grpSp>
          <p:nvGrpSpPr>
            <p:cNvPr id="556" name="Group 555">
              <a:extLst>
                <a:ext uri="{FF2B5EF4-FFF2-40B4-BE49-F238E27FC236}">
                  <a16:creationId xmlns:a16="http://schemas.microsoft.com/office/drawing/2014/main" id="{0901EB15-85CF-8E1E-00B6-FC59990D23C0}"/>
                </a:ext>
              </a:extLst>
            </p:cNvPr>
            <p:cNvGrpSpPr/>
            <p:nvPr/>
          </p:nvGrpSpPr>
          <p:grpSpPr>
            <a:xfrm rot="5400000">
              <a:off x="11863300" y="2178303"/>
              <a:ext cx="520938" cy="110550"/>
              <a:chOff x="-2112431" y="5683144"/>
              <a:chExt cx="932836" cy="197960"/>
            </a:xfrm>
            <a:solidFill>
              <a:schemeClr val="accent2"/>
            </a:solidFill>
          </p:grpSpPr>
          <p:sp>
            <p:nvSpPr>
              <p:cNvPr id="558" name="!!_Dot_03A">
                <a:extLst>
                  <a:ext uri="{FF2B5EF4-FFF2-40B4-BE49-F238E27FC236}">
                    <a16:creationId xmlns:a16="http://schemas.microsoft.com/office/drawing/2014/main" id="{D34F23E1-1ECA-6BDC-3701-2F17C313B073}"/>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0" name="!!_Dot_03B">
                <a:extLst>
                  <a:ext uri="{FF2B5EF4-FFF2-40B4-BE49-F238E27FC236}">
                    <a16:creationId xmlns:a16="http://schemas.microsoft.com/office/drawing/2014/main" id="{93E23399-B6AB-DCCD-49EA-3CB76074C54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1" name="!!_Dot_03C">
                <a:extLst>
                  <a:ext uri="{FF2B5EF4-FFF2-40B4-BE49-F238E27FC236}">
                    <a16:creationId xmlns:a16="http://schemas.microsoft.com/office/drawing/2014/main" id="{8634D022-99B3-BF08-EC3F-B55BA8A17B5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70" name="Freeform: Shape 669">
              <a:extLst>
                <a:ext uri="{FF2B5EF4-FFF2-40B4-BE49-F238E27FC236}">
                  <a16:creationId xmlns:a16="http://schemas.microsoft.com/office/drawing/2014/main" id="{6C488133-5974-1A78-5C95-6C147B50FA60}"/>
                </a:ext>
              </a:extLst>
            </p:cNvPr>
            <p:cNvSpPr>
              <a:spLocks/>
            </p:cNvSpPr>
            <p:nvPr/>
          </p:nvSpPr>
          <p:spPr>
            <a:xfrm>
              <a:off x="15128194" y="1427207"/>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700" name="Graphic 699">
              <a:extLst>
                <a:ext uri="{FF2B5EF4-FFF2-40B4-BE49-F238E27FC236}">
                  <a16:creationId xmlns:a16="http://schemas.microsoft.com/office/drawing/2014/main" id="{044F5996-77BF-E6A6-E664-CDFA5A7FE71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128024" y="1426898"/>
              <a:ext cx="1593112" cy="1613364"/>
            </a:xfrm>
            <a:prstGeom prst="rect">
              <a:avLst/>
            </a:prstGeom>
          </p:spPr>
        </p:pic>
      </p:grpSp>
      <p:grpSp>
        <p:nvGrpSpPr>
          <p:cNvPr id="524" name="!!_Opp_04">
            <a:extLst>
              <a:ext uri="{FF2B5EF4-FFF2-40B4-BE49-F238E27FC236}">
                <a16:creationId xmlns:a16="http://schemas.microsoft.com/office/drawing/2014/main" id="{8D0BE9C1-5E35-2288-EFDF-73D0E33F3416}"/>
              </a:ext>
            </a:extLst>
          </p:cNvPr>
          <p:cNvGrpSpPr/>
          <p:nvPr/>
        </p:nvGrpSpPr>
        <p:grpSpPr>
          <a:xfrm>
            <a:off x="6713728" y="7048519"/>
            <a:ext cx="4859147" cy="1612746"/>
            <a:chOff x="6713728" y="7048519"/>
            <a:chExt cx="4859147" cy="1612746"/>
          </a:xfrm>
          <a:effectLst>
            <a:outerShdw dist="76200" dir="2700000" algn="tl" rotWithShape="0">
              <a:schemeClr val="accent6">
                <a:lumMod val="20000"/>
                <a:lumOff val="80000"/>
              </a:schemeClr>
            </a:outerShdw>
          </a:effectLst>
        </p:grpSpPr>
        <p:sp>
          <p:nvSpPr>
            <p:cNvPr id="655" name="Rectangle: Rounded Corners 654">
              <a:extLst>
                <a:ext uri="{FF2B5EF4-FFF2-40B4-BE49-F238E27FC236}">
                  <a16:creationId xmlns:a16="http://schemas.microsoft.com/office/drawing/2014/main" id="{DA1016AF-AC04-6833-4270-EEF783FDFE5E}"/>
                </a:ext>
              </a:extLst>
            </p:cNvPr>
            <p:cNvSpPr>
              <a:spLocks/>
            </p:cNvSpPr>
            <p:nvPr/>
          </p:nvSpPr>
          <p:spPr>
            <a:xfrm>
              <a:off x="6713728"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Synthetic Data </a:t>
              </a:r>
            </a:p>
            <a:p>
              <a:r>
                <a:rPr lang="en-US" sz="2400">
                  <a:solidFill>
                    <a:schemeClr val="bg1"/>
                  </a:solidFill>
                </a:rPr>
                <a:t>Generation</a:t>
              </a:r>
            </a:p>
          </p:txBody>
        </p:sp>
        <p:grpSp>
          <p:nvGrpSpPr>
            <p:cNvPr id="657" name="Group 656">
              <a:extLst>
                <a:ext uri="{FF2B5EF4-FFF2-40B4-BE49-F238E27FC236}">
                  <a16:creationId xmlns:a16="http://schemas.microsoft.com/office/drawing/2014/main" id="{D7E4DDBB-30E1-9D1D-DAE6-E4E1BA1ACA95}"/>
                </a:ext>
              </a:extLst>
            </p:cNvPr>
            <p:cNvGrpSpPr/>
            <p:nvPr/>
          </p:nvGrpSpPr>
          <p:grpSpPr>
            <a:xfrm rot="5400000">
              <a:off x="6721389" y="7799613"/>
              <a:ext cx="520938" cy="110550"/>
              <a:chOff x="-2112431" y="5683144"/>
              <a:chExt cx="932836" cy="197960"/>
            </a:xfrm>
            <a:solidFill>
              <a:schemeClr val="accent2"/>
            </a:solidFill>
          </p:grpSpPr>
          <p:sp>
            <p:nvSpPr>
              <p:cNvPr id="658" name="!!_Dot_03A">
                <a:extLst>
                  <a:ext uri="{FF2B5EF4-FFF2-40B4-BE49-F238E27FC236}">
                    <a16:creationId xmlns:a16="http://schemas.microsoft.com/office/drawing/2014/main" id="{D431FC0F-F5A1-F77E-25CF-3352B0281628}"/>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0" name="!!_Dot_03B">
                <a:extLst>
                  <a:ext uri="{FF2B5EF4-FFF2-40B4-BE49-F238E27FC236}">
                    <a16:creationId xmlns:a16="http://schemas.microsoft.com/office/drawing/2014/main" id="{2519BDEA-169A-661A-8AB7-5A4A17F17AC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1" name="!!_Dot_03C">
                <a:extLst>
                  <a:ext uri="{FF2B5EF4-FFF2-40B4-BE49-F238E27FC236}">
                    <a16:creationId xmlns:a16="http://schemas.microsoft.com/office/drawing/2014/main" id="{654AF1CB-83FB-0F4C-A9CA-6CD8D3013743}"/>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8" name="Graphic 17">
              <a:extLst>
                <a:ext uri="{FF2B5EF4-FFF2-40B4-BE49-F238E27FC236}">
                  <a16:creationId xmlns:a16="http://schemas.microsoft.com/office/drawing/2014/main" id="{A5E97F26-7657-35E3-6F44-96C1F7F2D9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8" r="28"/>
            <a:stretch/>
          </p:blipFill>
          <p:spPr>
            <a:xfrm>
              <a:off x="9980831" y="7049381"/>
              <a:ext cx="1589902" cy="1611022"/>
            </a:xfrm>
            <a:prstGeom prst="rect">
              <a:avLst/>
            </a:prstGeom>
          </p:spPr>
        </p:pic>
      </p:grpSp>
      <p:grpSp>
        <p:nvGrpSpPr>
          <p:cNvPr id="525" name="!!_Opp_03">
            <a:extLst>
              <a:ext uri="{FF2B5EF4-FFF2-40B4-BE49-F238E27FC236}">
                <a16:creationId xmlns:a16="http://schemas.microsoft.com/office/drawing/2014/main" id="{F1A2A15B-656E-7947-BA1F-8ABDD8A46AB3}"/>
              </a:ext>
            </a:extLst>
          </p:cNvPr>
          <p:cNvGrpSpPr/>
          <p:nvPr/>
        </p:nvGrpSpPr>
        <p:grpSpPr>
          <a:xfrm>
            <a:off x="6713728" y="5165320"/>
            <a:ext cx="4859147" cy="1612746"/>
            <a:chOff x="6713728" y="5165320"/>
            <a:chExt cx="4859147" cy="1612746"/>
          </a:xfrm>
          <a:effectLst>
            <a:outerShdw dist="76200" dir="2700000" algn="tl" rotWithShape="0">
              <a:schemeClr val="accent6">
                <a:lumMod val="20000"/>
                <a:lumOff val="80000"/>
              </a:schemeClr>
            </a:outerShdw>
          </a:effectLst>
        </p:grpSpPr>
        <p:sp>
          <p:nvSpPr>
            <p:cNvPr id="634" name="Rectangle: Rounded Corners 633">
              <a:extLst>
                <a:ext uri="{FF2B5EF4-FFF2-40B4-BE49-F238E27FC236}">
                  <a16:creationId xmlns:a16="http://schemas.microsoft.com/office/drawing/2014/main" id="{EEC99510-E0F9-D23A-E252-CDB231BF2898}"/>
                </a:ext>
              </a:extLst>
            </p:cNvPr>
            <p:cNvSpPr>
              <a:spLocks/>
            </p:cNvSpPr>
            <p:nvPr/>
          </p:nvSpPr>
          <p:spPr>
            <a:xfrm>
              <a:off x="6713728"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Hyper personalized </a:t>
              </a:r>
              <a:br>
                <a:rPr lang="en-US" sz="2400">
                  <a:solidFill>
                    <a:schemeClr val="bg1"/>
                  </a:solidFill>
                </a:rPr>
              </a:br>
              <a:r>
                <a:rPr lang="en-US" sz="2400">
                  <a:solidFill>
                    <a:schemeClr val="bg1"/>
                  </a:solidFill>
                </a:rPr>
                <a:t>content generation</a:t>
              </a:r>
            </a:p>
          </p:txBody>
        </p:sp>
        <p:grpSp>
          <p:nvGrpSpPr>
            <p:cNvPr id="635" name="Group 634">
              <a:extLst>
                <a:ext uri="{FF2B5EF4-FFF2-40B4-BE49-F238E27FC236}">
                  <a16:creationId xmlns:a16="http://schemas.microsoft.com/office/drawing/2014/main" id="{F38F655D-5681-A324-290A-B0FF42C7F154}"/>
                </a:ext>
              </a:extLst>
            </p:cNvPr>
            <p:cNvGrpSpPr/>
            <p:nvPr/>
          </p:nvGrpSpPr>
          <p:grpSpPr>
            <a:xfrm rot="5400000">
              <a:off x="6721389" y="5916416"/>
              <a:ext cx="520938" cy="110550"/>
              <a:chOff x="-2112431" y="5683144"/>
              <a:chExt cx="932836" cy="197960"/>
            </a:xfrm>
            <a:solidFill>
              <a:schemeClr val="accent2"/>
            </a:solidFill>
          </p:grpSpPr>
          <p:sp>
            <p:nvSpPr>
              <p:cNvPr id="636" name="!!_Dot_03A">
                <a:extLst>
                  <a:ext uri="{FF2B5EF4-FFF2-40B4-BE49-F238E27FC236}">
                    <a16:creationId xmlns:a16="http://schemas.microsoft.com/office/drawing/2014/main" id="{741C3521-120F-510E-C6F5-7C9093C0772F}"/>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7" name="!!_Dot_03B">
                <a:extLst>
                  <a:ext uri="{FF2B5EF4-FFF2-40B4-BE49-F238E27FC236}">
                    <a16:creationId xmlns:a16="http://schemas.microsoft.com/office/drawing/2014/main" id="{DD677001-E58B-ACA2-B22F-D461FBF0C6D0}"/>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8" name="!!_Dot_03C">
                <a:extLst>
                  <a:ext uri="{FF2B5EF4-FFF2-40B4-BE49-F238E27FC236}">
                    <a16:creationId xmlns:a16="http://schemas.microsoft.com/office/drawing/2014/main" id="{5E30393B-F845-5830-95D6-4F7B105BE952}"/>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4" name="Graphic 13">
              <a:extLst>
                <a:ext uri="{FF2B5EF4-FFF2-40B4-BE49-F238E27FC236}">
                  <a16:creationId xmlns:a16="http://schemas.microsoft.com/office/drawing/2014/main" id="{57DADD2E-3672-A2BF-5D97-9297F93EA90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79933" y="5166182"/>
              <a:ext cx="1590800" cy="1611022"/>
            </a:xfrm>
            <a:prstGeom prst="rect">
              <a:avLst/>
            </a:prstGeom>
          </p:spPr>
        </p:pic>
      </p:grpSp>
      <p:grpSp>
        <p:nvGrpSpPr>
          <p:cNvPr id="526" name="!!_Opp_02">
            <a:extLst>
              <a:ext uri="{FF2B5EF4-FFF2-40B4-BE49-F238E27FC236}">
                <a16:creationId xmlns:a16="http://schemas.microsoft.com/office/drawing/2014/main" id="{0EC0E4B6-C3C6-DAE0-380D-2F6BFC325841}"/>
              </a:ext>
            </a:extLst>
          </p:cNvPr>
          <p:cNvGrpSpPr/>
          <p:nvPr/>
        </p:nvGrpSpPr>
        <p:grpSpPr>
          <a:xfrm>
            <a:off x="6713728" y="3308338"/>
            <a:ext cx="4859147" cy="1612746"/>
            <a:chOff x="6713728" y="3308338"/>
            <a:chExt cx="4859147" cy="1612746"/>
          </a:xfrm>
          <a:effectLst>
            <a:outerShdw dist="76200" dir="2700000" algn="tl" rotWithShape="0">
              <a:schemeClr val="accent6">
                <a:lumMod val="20000"/>
                <a:lumOff val="80000"/>
              </a:schemeClr>
            </a:outerShdw>
          </a:effectLst>
        </p:grpSpPr>
        <p:sp>
          <p:nvSpPr>
            <p:cNvPr id="624" name="Rectangle: Rounded Corners 623">
              <a:extLst>
                <a:ext uri="{FF2B5EF4-FFF2-40B4-BE49-F238E27FC236}">
                  <a16:creationId xmlns:a16="http://schemas.microsoft.com/office/drawing/2014/main" id="{77C760B1-C8AE-E578-0F10-7F55D633239B}"/>
                </a:ext>
              </a:extLst>
            </p:cNvPr>
            <p:cNvSpPr>
              <a:spLocks/>
            </p:cNvSpPr>
            <p:nvPr/>
          </p:nvSpPr>
          <p:spPr>
            <a:xfrm>
              <a:off x="6713728"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AI Intelligent </a:t>
              </a:r>
            </a:p>
            <a:p>
              <a:r>
                <a:rPr lang="en-US" sz="2400">
                  <a:solidFill>
                    <a:schemeClr val="bg1"/>
                  </a:solidFill>
                </a:rPr>
                <a:t>Assistants</a:t>
              </a:r>
            </a:p>
          </p:txBody>
        </p:sp>
        <p:grpSp>
          <p:nvGrpSpPr>
            <p:cNvPr id="625" name="Group 624">
              <a:extLst>
                <a:ext uri="{FF2B5EF4-FFF2-40B4-BE49-F238E27FC236}">
                  <a16:creationId xmlns:a16="http://schemas.microsoft.com/office/drawing/2014/main" id="{DFB7C2D4-619A-7AD5-5187-0CCC9BB7397A}"/>
                </a:ext>
              </a:extLst>
            </p:cNvPr>
            <p:cNvGrpSpPr/>
            <p:nvPr/>
          </p:nvGrpSpPr>
          <p:grpSpPr>
            <a:xfrm rot="5400000">
              <a:off x="6721389" y="4059434"/>
              <a:ext cx="520938" cy="110550"/>
              <a:chOff x="-2112431" y="5683144"/>
              <a:chExt cx="932836" cy="197960"/>
            </a:xfrm>
            <a:solidFill>
              <a:schemeClr val="accent2"/>
            </a:solidFill>
          </p:grpSpPr>
          <p:sp>
            <p:nvSpPr>
              <p:cNvPr id="626" name="!!_Dot_03A">
                <a:extLst>
                  <a:ext uri="{FF2B5EF4-FFF2-40B4-BE49-F238E27FC236}">
                    <a16:creationId xmlns:a16="http://schemas.microsoft.com/office/drawing/2014/main" id="{88D4B08D-2E07-95A3-BFF7-C44455023C19}"/>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7" name="!!_Dot_03B">
                <a:extLst>
                  <a:ext uri="{FF2B5EF4-FFF2-40B4-BE49-F238E27FC236}">
                    <a16:creationId xmlns:a16="http://schemas.microsoft.com/office/drawing/2014/main" id="{AE606E65-916A-6A66-6158-C188A19DB6DF}"/>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8" name="!!_Dot_03C">
                <a:extLst>
                  <a:ext uri="{FF2B5EF4-FFF2-40B4-BE49-F238E27FC236}">
                    <a16:creationId xmlns:a16="http://schemas.microsoft.com/office/drawing/2014/main" id="{B72933B0-AD1C-A70E-5A0F-579A71CA4CC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20" name="Graphic 19">
              <a:extLst>
                <a:ext uri="{FF2B5EF4-FFF2-40B4-BE49-F238E27FC236}">
                  <a16:creationId xmlns:a16="http://schemas.microsoft.com/office/drawing/2014/main" id="{AF7FCDC9-3985-4260-D3FE-9E3AAC3B4B4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80" b="180"/>
            <a:stretch/>
          </p:blipFill>
          <p:spPr>
            <a:xfrm>
              <a:off x="9980831" y="3309200"/>
              <a:ext cx="1589902" cy="1611022"/>
            </a:xfrm>
            <a:prstGeom prst="rect">
              <a:avLst/>
            </a:prstGeom>
          </p:spPr>
        </p:pic>
      </p:grpSp>
      <p:grpSp>
        <p:nvGrpSpPr>
          <p:cNvPr id="527" name="!!_Opp_01">
            <a:extLst>
              <a:ext uri="{FF2B5EF4-FFF2-40B4-BE49-F238E27FC236}">
                <a16:creationId xmlns:a16="http://schemas.microsoft.com/office/drawing/2014/main" id="{5C64895B-0A41-CEE5-A211-14143658B267}"/>
              </a:ext>
            </a:extLst>
          </p:cNvPr>
          <p:cNvGrpSpPr/>
          <p:nvPr/>
        </p:nvGrpSpPr>
        <p:grpSpPr>
          <a:xfrm>
            <a:off x="6713728" y="1427207"/>
            <a:ext cx="4859147" cy="1612746"/>
            <a:chOff x="6713728" y="1427207"/>
            <a:chExt cx="4859147" cy="1612746"/>
          </a:xfrm>
          <a:effectLst>
            <a:outerShdw dist="76200" dir="2700000" algn="tl" rotWithShape="0">
              <a:schemeClr val="accent6">
                <a:lumMod val="20000"/>
                <a:lumOff val="80000"/>
              </a:schemeClr>
            </a:outerShdw>
          </a:effectLst>
        </p:grpSpPr>
        <p:sp>
          <p:nvSpPr>
            <p:cNvPr id="584" name="Rectangle: Rounded Corners 583">
              <a:extLst>
                <a:ext uri="{FF2B5EF4-FFF2-40B4-BE49-F238E27FC236}">
                  <a16:creationId xmlns:a16="http://schemas.microsoft.com/office/drawing/2014/main" id="{0DBDCDE7-3896-DC2F-6799-A8F00728ECD5}"/>
                </a:ext>
              </a:extLst>
            </p:cNvPr>
            <p:cNvSpPr>
              <a:spLocks/>
            </p:cNvSpPr>
            <p:nvPr/>
          </p:nvSpPr>
          <p:spPr>
            <a:xfrm>
              <a:off x="6713728"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GB" sz="2400">
                  <a:solidFill>
                    <a:schemeClr val="bg1"/>
                  </a:solidFill>
                </a:rPr>
                <a:t>Code Generation</a:t>
              </a:r>
              <a:br>
                <a:rPr lang="en-GB" sz="2400">
                  <a:solidFill>
                    <a:schemeClr val="bg1"/>
                  </a:solidFill>
                </a:rPr>
              </a:br>
              <a:r>
                <a:rPr lang="en-GB" sz="2400">
                  <a:solidFill>
                    <a:schemeClr val="bg1"/>
                  </a:solidFill>
                </a:rPr>
                <a:t>and Explanation</a:t>
              </a:r>
            </a:p>
          </p:txBody>
        </p:sp>
        <p:grpSp>
          <p:nvGrpSpPr>
            <p:cNvPr id="585" name="Group 584">
              <a:extLst>
                <a:ext uri="{FF2B5EF4-FFF2-40B4-BE49-F238E27FC236}">
                  <a16:creationId xmlns:a16="http://schemas.microsoft.com/office/drawing/2014/main" id="{65E25F85-6537-9E0E-0D1F-FAEB7A0535B8}"/>
                </a:ext>
              </a:extLst>
            </p:cNvPr>
            <p:cNvGrpSpPr/>
            <p:nvPr/>
          </p:nvGrpSpPr>
          <p:grpSpPr>
            <a:xfrm rot="5400000">
              <a:off x="6721389" y="2178303"/>
              <a:ext cx="520938" cy="110550"/>
              <a:chOff x="-2112431" y="5683144"/>
              <a:chExt cx="932836" cy="197960"/>
            </a:xfrm>
            <a:solidFill>
              <a:schemeClr val="accent2"/>
            </a:solidFill>
          </p:grpSpPr>
          <p:sp>
            <p:nvSpPr>
              <p:cNvPr id="586" name="!!_Dot_03A">
                <a:extLst>
                  <a:ext uri="{FF2B5EF4-FFF2-40B4-BE49-F238E27FC236}">
                    <a16:creationId xmlns:a16="http://schemas.microsoft.com/office/drawing/2014/main" id="{39098F4C-7C94-1AC8-7383-25F4AE311EE4}"/>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7" name="!!_Dot_03B">
                <a:extLst>
                  <a:ext uri="{FF2B5EF4-FFF2-40B4-BE49-F238E27FC236}">
                    <a16:creationId xmlns:a16="http://schemas.microsoft.com/office/drawing/2014/main" id="{3B568DED-B6F5-B3A2-E125-7FA7321C9B3D}"/>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8" name="!!_Dot_03C">
                <a:extLst>
                  <a:ext uri="{FF2B5EF4-FFF2-40B4-BE49-F238E27FC236}">
                    <a16:creationId xmlns:a16="http://schemas.microsoft.com/office/drawing/2014/main" id="{9BF76FDE-BA95-9DD8-91E4-0828097E6AB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522" name="Graphic 521">
              <a:extLst>
                <a:ext uri="{FF2B5EF4-FFF2-40B4-BE49-F238E27FC236}">
                  <a16:creationId xmlns:a16="http://schemas.microsoft.com/office/drawing/2014/main" id="{E0CC05C9-FD82-B0EC-CFFC-B9DD9CCB950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56" r="56"/>
            <a:stretch/>
          </p:blipFill>
          <p:spPr>
            <a:xfrm>
              <a:off x="9981729" y="1428069"/>
              <a:ext cx="1589004" cy="1611022"/>
            </a:xfrm>
            <a:prstGeom prst="rect">
              <a:avLst/>
            </a:prstGeom>
          </p:spPr>
        </p:pic>
      </p:grpSp>
    </p:spTree>
    <p:custDataLst>
      <p:tags r:id="rId1"/>
    </p:custDataLst>
    <p:extLst>
      <p:ext uri="{BB962C8B-B14F-4D97-AF65-F5344CB8AC3E}">
        <p14:creationId xmlns:p14="http://schemas.microsoft.com/office/powerpoint/2010/main" val="3229613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_UC_Title">
            <a:extLst>
              <a:ext uri="{FF2B5EF4-FFF2-40B4-BE49-F238E27FC236}">
                <a16:creationId xmlns:a16="http://schemas.microsoft.com/office/drawing/2014/main" id="{8AB87756-B63D-3269-CDEB-DEC38D06F90D}"/>
              </a:ext>
            </a:extLst>
          </p:cNvPr>
          <p:cNvSpPr txBox="1">
            <a:spLocks/>
          </p:cNvSpPr>
          <p:nvPr/>
        </p:nvSpPr>
        <p:spPr>
          <a:xfrm>
            <a:off x="1560376" y="4118177"/>
            <a:ext cx="5081203" cy="2308225"/>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6000"/>
              <a:t>Enterprise </a:t>
            </a:r>
            <a:br>
              <a:rPr lang="en-US" sz="6000"/>
            </a:br>
            <a:r>
              <a:rPr lang="en-US" sz="6000"/>
              <a:t>Opportunities</a:t>
            </a:r>
          </a:p>
        </p:txBody>
      </p:sp>
      <p:grpSp>
        <p:nvGrpSpPr>
          <p:cNvPr id="523" name="!!_Opp_08">
            <a:extLst>
              <a:ext uri="{FF2B5EF4-FFF2-40B4-BE49-F238E27FC236}">
                <a16:creationId xmlns:a16="http://schemas.microsoft.com/office/drawing/2014/main" id="{F21B41AF-13D7-06DB-5B2F-F0D5E39C3570}"/>
              </a:ext>
            </a:extLst>
          </p:cNvPr>
          <p:cNvGrpSpPr/>
          <p:nvPr/>
        </p:nvGrpSpPr>
        <p:grpSpPr>
          <a:xfrm>
            <a:off x="12441538" y="7173960"/>
            <a:ext cx="4859147" cy="1619443"/>
            <a:chOff x="11861989" y="7045171"/>
            <a:chExt cx="4859147" cy="1619443"/>
          </a:xfrm>
          <a:effectLst>
            <a:outerShdw dist="76200" dir="2700000" algn="tl" rotWithShape="0">
              <a:schemeClr val="accent6">
                <a:lumMod val="20000"/>
                <a:lumOff val="80000"/>
              </a:schemeClr>
            </a:outerShdw>
          </a:effectLst>
        </p:grpSpPr>
        <p:sp>
          <p:nvSpPr>
            <p:cNvPr id="650" name="Rectangle: Rounded Corners 649">
              <a:extLst>
                <a:ext uri="{FF2B5EF4-FFF2-40B4-BE49-F238E27FC236}">
                  <a16:creationId xmlns:a16="http://schemas.microsoft.com/office/drawing/2014/main" id="{C316A9EE-44D3-CD31-BC95-16AB9E88E93A}"/>
                </a:ext>
              </a:extLst>
            </p:cNvPr>
            <p:cNvSpPr>
              <a:spLocks/>
            </p:cNvSpPr>
            <p:nvPr/>
          </p:nvSpPr>
          <p:spPr>
            <a:xfrm>
              <a:off x="11861989"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Health Care and </a:t>
              </a:r>
            </a:p>
            <a:p>
              <a:r>
                <a:rPr lang="en-US" sz="2400">
                  <a:solidFill>
                    <a:schemeClr val="bg1"/>
                  </a:solidFill>
                </a:rPr>
                <a:t>Life Sciences</a:t>
              </a:r>
            </a:p>
          </p:txBody>
        </p:sp>
        <p:grpSp>
          <p:nvGrpSpPr>
            <p:cNvPr id="651" name="Group 650">
              <a:extLst>
                <a:ext uri="{FF2B5EF4-FFF2-40B4-BE49-F238E27FC236}">
                  <a16:creationId xmlns:a16="http://schemas.microsoft.com/office/drawing/2014/main" id="{BCC4F8C9-A2D4-D2DA-BFF5-811F7D1FC1CB}"/>
                </a:ext>
              </a:extLst>
            </p:cNvPr>
            <p:cNvGrpSpPr/>
            <p:nvPr/>
          </p:nvGrpSpPr>
          <p:grpSpPr>
            <a:xfrm rot="5400000">
              <a:off x="11863300" y="7799615"/>
              <a:ext cx="520938" cy="110550"/>
              <a:chOff x="-2112431" y="5683144"/>
              <a:chExt cx="932836" cy="197960"/>
            </a:xfrm>
            <a:solidFill>
              <a:schemeClr val="accent2"/>
            </a:solidFill>
          </p:grpSpPr>
          <p:sp>
            <p:nvSpPr>
              <p:cNvPr id="652" name="!!_Dot_03A">
                <a:extLst>
                  <a:ext uri="{FF2B5EF4-FFF2-40B4-BE49-F238E27FC236}">
                    <a16:creationId xmlns:a16="http://schemas.microsoft.com/office/drawing/2014/main" id="{E883A395-D779-49A8-779B-6CF9747EB2F5}"/>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3" name="!!_Dot_03B">
                <a:extLst>
                  <a:ext uri="{FF2B5EF4-FFF2-40B4-BE49-F238E27FC236}">
                    <a16:creationId xmlns:a16="http://schemas.microsoft.com/office/drawing/2014/main" id="{CC23832C-3677-7BB4-46C2-B25EA35A886A}"/>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4" name="!!_Dot_03C">
                <a:extLst>
                  <a:ext uri="{FF2B5EF4-FFF2-40B4-BE49-F238E27FC236}">
                    <a16:creationId xmlns:a16="http://schemas.microsoft.com/office/drawing/2014/main" id="{6DDAE5A5-897C-EADA-9E22-E206AF32D85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6" name="Freeform: Shape 685">
              <a:extLst>
                <a:ext uri="{FF2B5EF4-FFF2-40B4-BE49-F238E27FC236}">
                  <a16:creationId xmlns:a16="http://schemas.microsoft.com/office/drawing/2014/main" id="{3E199FFC-E475-9964-B07B-AB060FFE9C75}"/>
                </a:ext>
              </a:extLst>
            </p:cNvPr>
            <p:cNvSpPr>
              <a:spLocks/>
            </p:cNvSpPr>
            <p:nvPr/>
          </p:nvSpPr>
          <p:spPr>
            <a:xfrm>
              <a:off x="15128194" y="7048519"/>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8" name="Graphic 697">
              <a:extLst>
                <a:ext uri="{FF2B5EF4-FFF2-40B4-BE49-F238E27FC236}">
                  <a16:creationId xmlns:a16="http://schemas.microsoft.com/office/drawing/2014/main" id="{78BC03D7-DFC5-6742-77FA-2650D0EBF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 r="28"/>
            <a:stretch/>
          </p:blipFill>
          <p:spPr>
            <a:xfrm>
              <a:off x="15129583" y="7045171"/>
              <a:ext cx="1591553" cy="1619443"/>
            </a:xfrm>
            <a:prstGeom prst="rect">
              <a:avLst/>
            </a:prstGeom>
          </p:spPr>
        </p:pic>
      </p:grpSp>
      <p:grpSp>
        <p:nvGrpSpPr>
          <p:cNvPr id="530" name="!!_Opp_07">
            <a:extLst>
              <a:ext uri="{FF2B5EF4-FFF2-40B4-BE49-F238E27FC236}">
                <a16:creationId xmlns:a16="http://schemas.microsoft.com/office/drawing/2014/main" id="{5159D77C-4BA8-1523-B2D1-3593D876ED52}"/>
              </a:ext>
            </a:extLst>
          </p:cNvPr>
          <p:cNvGrpSpPr/>
          <p:nvPr/>
        </p:nvGrpSpPr>
        <p:grpSpPr>
          <a:xfrm>
            <a:off x="12441538" y="5294109"/>
            <a:ext cx="4859147" cy="1612746"/>
            <a:chOff x="11861989" y="5165320"/>
            <a:chExt cx="4859147" cy="1612746"/>
          </a:xfrm>
          <a:effectLst>
            <a:outerShdw dist="76200" dir="2700000" algn="tl" rotWithShape="0">
              <a:schemeClr val="accent6">
                <a:lumMod val="20000"/>
                <a:lumOff val="80000"/>
              </a:schemeClr>
            </a:outerShdw>
          </a:effectLst>
        </p:grpSpPr>
        <p:sp>
          <p:nvSpPr>
            <p:cNvPr id="629" name="Rectangle: Rounded Corners 628">
              <a:extLst>
                <a:ext uri="{FF2B5EF4-FFF2-40B4-BE49-F238E27FC236}">
                  <a16:creationId xmlns:a16="http://schemas.microsoft.com/office/drawing/2014/main" id="{4E000EF2-BE8C-900A-032A-87EC2F2E9D9A}"/>
                </a:ext>
              </a:extLst>
            </p:cNvPr>
            <p:cNvSpPr>
              <a:spLocks/>
            </p:cNvSpPr>
            <p:nvPr/>
          </p:nvSpPr>
          <p:spPr>
            <a:xfrm>
              <a:off x="11861989"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Law Enforcement</a:t>
              </a:r>
            </a:p>
          </p:txBody>
        </p:sp>
        <p:grpSp>
          <p:nvGrpSpPr>
            <p:cNvPr id="630" name="Group 629">
              <a:extLst>
                <a:ext uri="{FF2B5EF4-FFF2-40B4-BE49-F238E27FC236}">
                  <a16:creationId xmlns:a16="http://schemas.microsoft.com/office/drawing/2014/main" id="{26FC297C-E69D-BDBE-28D2-90EBE46FD06C}"/>
                </a:ext>
              </a:extLst>
            </p:cNvPr>
            <p:cNvGrpSpPr/>
            <p:nvPr/>
          </p:nvGrpSpPr>
          <p:grpSpPr>
            <a:xfrm rot="5400000">
              <a:off x="11863300" y="5916416"/>
              <a:ext cx="520938" cy="110550"/>
              <a:chOff x="-2112431" y="5683144"/>
              <a:chExt cx="932836" cy="197960"/>
            </a:xfrm>
            <a:solidFill>
              <a:schemeClr val="accent2"/>
            </a:solidFill>
          </p:grpSpPr>
          <p:sp>
            <p:nvSpPr>
              <p:cNvPr id="631" name="!!_Dot_03A">
                <a:extLst>
                  <a:ext uri="{FF2B5EF4-FFF2-40B4-BE49-F238E27FC236}">
                    <a16:creationId xmlns:a16="http://schemas.microsoft.com/office/drawing/2014/main" id="{13156FEE-CA47-2990-A670-7593C17FC41E}"/>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2" name="!!_Dot_03B">
                <a:extLst>
                  <a:ext uri="{FF2B5EF4-FFF2-40B4-BE49-F238E27FC236}">
                    <a16:creationId xmlns:a16="http://schemas.microsoft.com/office/drawing/2014/main" id="{BF79342B-2974-170B-984D-8048230233E8}"/>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3" name="!!_Dot_03C">
                <a:extLst>
                  <a:ext uri="{FF2B5EF4-FFF2-40B4-BE49-F238E27FC236}">
                    <a16:creationId xmlns:a16="http://schemas.microsoft.com/office/drawing/2014/main" id="{E682C9DC-0BCC-8A3F-1ECA-7C119EBC920F}"/>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4" name="Freeform: Shape 683">
              <a:extLst>
                <a:ext uri="{FF2B5EF4-FFF2-40B4-BE49-F238E27FC236}">
                  <a16:creationId xmlns:a16="http://schemas.microsoft.com/office/drawing/2014/main" id="{7BD85438-D039-DC13-934E-3924352F4C1F}"/>
                </a:ext>
              </a:extLst>
            </p:cNvPr>
            <p:cNvSpPr>
              <a:spLocks/>
            </p:cNvSpPr>
            <p:nvPr/>
          </p:nvSpPr>
          <p:spPr>
            <a:xfrm>
              <a:off x="15128194" y="5165320"/>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6" name="Graphic 695">
              <a:extLst>
                <a:ext uri="{FF2B5EF4-FFF2-40B4-BE49-F238E27FC236}">
                  <a16:creationId xmlns:a16="http://schemas.microsoft.com/office/drawing/2014/main" id="{0E4622DA-F89F-8222-18AB-3B15FA21B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28684" y="5165345"/>
              <a:ext cx="1592452" cy="1612696"/>
            </a:xfrm>
            <a:prstGeom prst="rect">
              <a:avLst/>
            </a:prstGeom>
          </p:spPr>
        </p:pic>
      </p:grpSp>
      <p:grpSp>
        <p:nvGrpSpPr>
          <p:cNvPr id="529" name="!!_Opp_06">
            <a:extLst>
              <a:ext uri="{FF2B5EF4-FFF2-40B4-BE49-F238E27FC236}">
                <a16:creationId xmlns:a16="http://schemas.microsoft.com/office/drawing/2014/main" id="{90C66442-8AB1-116C-75CD-9BB531AB6483}"/>
              </a:ext>
            </a:extLst>
          </p:cNvPr>
          <p:cNvGrpSpPr/>
          <p:nvPr/>
        </p:nvGrpSpPr>
        <p:grpSpPr>
          <a:xfrm>
            <a:off x="12441538" y="3437127"/>
            <a:ext cx="4859147" cy="1612746"/>
            <a:chOff x="11861989" y="3308338"/>
            <a:chExt cx="4859147" cy="1612746"/>
          </a:xfrm>
          <a:effectLst>
            <a:outerShdw dist="76200" dir="2700000" algn="tl" rotWithShape="0">
              <a:schemeClr val="accent6">
                <a:lumMod val="20000"/>
                <a:lumOff val="80000"/>
              </a:schemeClr>
            </a:outerShdw>
          </a:effectLst>
        </p:grpSpPr>
        <p:sp>
          <p:nvSpPr>
            <p:cNvPr id="619" name="Rectangle: Rounded Corners 618">
              <a:extLst>
                <a:ext uri="{FF2B5EF4-FFF2-40B4-BE49-F238E27FC236}">
                  <a16:creationId xmlns:a16="http://schemas.microsoft.com/office/drawing/2014/main" id="{D8643E8D-DDBE-8BC0-9F16-413A8D4E6A6C}"/>
                </a:ext>
              </a:extLst>
            </p:cNvPr>
            <p:cNvSpPr>
              <a:spLocks/>
            </p:cNvSpPr>
            <p:nvPr/>
          </p:nvSpPr>
          <p:spPr>
            <a:xfrm>
              <a:off x="11861989"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Digital Twins</a:t>
              </a:r>
            </a:p>
          </p:txBody>
        </p:sp>
        <p:grpSp>
          <p:nvGrpSpPr>
            <p:cNvPr id="620" name="Group 619">
              <a:extLst>
                <a:ext uri="{FF2B5EF4-FFF2-40B4-BE49-F238E27FC236}">
                  <a16:creationId xmlns:a16="http://schemas.microsoft.com/office/drawing/2014/main" id="{CD8EB876-4EF4-3CA9-8F03-C28801A5D4F9}"/>
                </a:ext>
              </a:extLst>
            </p:cNvPr>
            <p:cNvGrpSpPr/>
            <p:nvPr/>
          </p:nvGrpSpPr>
          <p:grpSpPr>
            <a:xfrm rot="5400000">
              <a:off x="11863300" y="4059434"/>
              <a:ext cx="520938" cy="110550"/>
              <a:chOff x="-2112431" y="5683144"/>
              <a:chExt cx="932836" cy="197960"/>
            </a:xfrm>
            <a:solidFill>
              <a:schemeClr val="accent2"/>
            </a:solidFill>
          </p:grpSpPr>
          <p:sp>
            <p:nvSpPr>
              <p:cNvPr id="621" name="!!_Dot_03A">
                <a:extLst>
                  <a:ext uri="{FF2B5EF4-FFF2-40B4-BE49-F238E27FC236}">
                    <a16:creationId xmlns:a16="http://schemas.microsoft.com/office/drawing/2014/main" id="{A6A9740C-4CB7-BE80-3303-E6BFA5BCD867}"/>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2" name="!!_Dot_03B">
                <a:extLst>
                  <a:ext uri="{FF2B5EF4-FFF2-40B4-BE49-F238E27FC236}">
                    <a16:creationId xmlns:a16="http://schemas.microsoft.com/office/drawing/2014/main" id="{BE04471F-69E3-AA57-DB25-31D189382FFB}"/>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3" name="!!_Dot_03C">
                <a:extLst>
                  <a:ext uri="{FF2B5EF4-FFF2-40B4-BE49-F238E27FC236}">
                    <a16:creationId xmlns:a16="http://schemas.microsoft.com/office/drawing/2014/main" id="{504753C4-FF9B-AD80-4C66-2B5AF00BFC4E}"/>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6" name="Graphic 15">
              <a:extLst>
                <a:ext uri="{FF2B5EF4-FFF2-40B4-BE49-F238E27FC236}">
                  <a16:creationId xmlns:a16="http://schemas.microsoft.com/office/drawing/2014/main" id="{A3FA3E4E-BA54-0FE7-F65C-BCF23C7AD7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 r="28"/>
            <a:stretch/>
          </p:blipFill>
          <p:spPr>
            <a:xfrm>
              <a:off x="15134304" y="3310755"/>
              <a:ext cx="1586832" cy="1607912"/>
            </a:xfrm>
            <a:prstGeom prst="rect">
              <a:avLst/>
            </a:prstGeom>
          </p:spPr>
        </p:pic>
      </p:grpSp>
      <p:grpSp>
        <p:nvGrpSpPr>
          <p:cNvPr id="528" name="!!_Opp_05">
            <a:extLst>
              <a:ext uri="{FF2B5EF4-FFF2-40B4-BE49-F238E27FC236}">
                <a16:creationId xmlns:a16="http://schemas.microsoft.com/office/drawing/2014/main" id="{0CAE2D9C-6C02-B55C-9C3C-5EE49CBA7C19}"/>
              </a:ext>
            </a:extLst>
          </p:cNvPr>
          <p:cNvGrpSpPr/>
          <p:nvPr/>
        </p:nvGrpSpPr>
        <p:grpSpPr>
          <a:xfrm>
            <a:off x="12441538" y="1555687"/>
            <a:ext cx="4859147" cy="1613364"/>
            <a:chOff x="11861989" y="1426898"/>
            <a:chExt cx="4859147" cy="1613364"/>
          </a:xfrm>
          <a:effectLst>
            <a:outerShdw dist="76200" dir="2700000" algn="tl" rotWithShape="0">
              <a:schemeClr val="accent6">
                <a:lumMod val="20000"/>
                <a:lumOff val="80000"/>
              </a:schemeClr>
            </a:outerShdw>
          </a:effectLst>
        </p:grpSpPr>
        <p:sp>
          <p:nvSpPr>
            <p:cNvPr id="555" name="Rectangle: Rounded Corners 554">
              <a:extLst>
                <a:ext uri="{FF2B5EF4-FFF2-40B4-BE49-F238E27FC236}">
                  <a16:creationId xmlns:a16="http://schemas.microsoft.com/office/drawing/2014/main" id="{70B0400C-2618-E695-5802-7C92A86D122C}"/>
                </a:ext>
              </a:extLst>
            </p:cNvPr>
            <p:cNvSpPr>
              <a:spLocks/>
            </p:cNvSpPr>
            <p:nvPr/>
          </p:nvSpPr>
          <p:spPr>
            <a:xfrm>
              <a:off x="11861989"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Complaints </a:t>
              </a:r>
              <a:br>
                <a:rPr lang="en-US" sz="2400">
                  <a:solidFill>
                    <a:schemeClr val="bg1"/>
                  </a:solidFill>
                </a:rPr>
              </a:br>
              <a:r>
                <a:rPr lang="en-US" sz="2400">
                  <a:solidFill>
                    <a:schemeClr val="bg1"/>
                  </a:solidFill>
                </a:rPr>
                <a:t>Management</a:t>
              </a:r>
            </a:p>
          </p:txBody>
        </p:sp>
        <p:grpSp>
          <p:nvGrpSpPr>
            <p:cNvPr id="556" name="Group 555">
              <a:extLst>
                <a:ext uri="{FF2B5EF4-FFF2-40B4-BE49-F238E27FC236}">
                  <a16:creationId xmlns:a16="http://schemas.microsoft.com/office/drawing/2014/main" id="{0901EB15-85CF-8E1E-00B6-FC59990D23C0}"/>
                </a:ext>
              </a:extLst>
            </p:cNvPr>
            <p:cNvGrpSpPr/>
            <p:nvPr/>
          </p:nvGrpSpPr>
          <p:grpSpPr>
            <a:xfrm rot="5400000">
              <a:off x="11863300" y="2178303"/>
              <a:ext cx="520938" cy="110550"/>
              <a:chOff x="-2112431" y="5683144"/>
              <a:chExt cx="932836" cy="197960"/>
            </a:xfrm>
            <a:solidFill>
              <a:schemeClr val="accent2"/>
            </a:solidFill>
          </p:grpSpPr>
          <p:sp>
            <p:nvSpPr>
              <p:cNvPr id="558" name="!!_Dot_03A">
                <a:extLst>
                  <a:ext uri="{FF2B5EF4-FFF2-40B4-BE49-F238E27FC236}">
                    <a16:creationId xmlns:a16="http://schemas.microsoft.com/office/drawing/2014/main" id="{D34F23E1-1ECA-6BDC-3701-2F17C313B073}"/>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0" name="!!_Dot_03B">
                <a:extLst>
                  <a:ext uri="{FF2B5EF4-FFF2-40B4-BE49-F238E27FC236}">
                    <a16:creationId xmlns:a16="http://schemas.microsoft.com/office/drawing/2014/main" id="{93E23399-B6AB-DCCD-49EA-3CB76074C54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1" name="!!_Dot_03C">
                <a:extLst>
                  <a:ext uri="{FF2B5EF4-FFF2-40B4-BE49-F238E27FC236}">
                    <a16:creationId xmlns:a16="http://schemas.microsoft.com/office/drawing/2014/main" id="{8634D022-99B3-BF08-EC3F-B55BA8A17B5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70" name="Freeform: Shape 669">
              <a:extLst>
                <a:ext uri="{FF2B5EF4-FFF2-40B4-BE49-F238E27FC236}">
                  <a16:creationId xmlns:a16="http://schemas.microsoft.com/office/drawing/2014/main" id="{6C488133-5974-1A78-5C95-6C147B50FA60}"/>
                </a:ext>
              </a:extLst>
            </p:cNvPr>
            <p:cNvSpPr>
              <a:spLocks/>
            </p:cNvSpPr>
            <p:nvPr/>
          </p:nvSpPr>
          <p:spPr>
            <a:xfrm>
              <a:off x="15128194" y="1427207"/>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700" name="Graphic 699">
              <a:extLst>
                <a:ext uri="{FF2B5EF4-FFF2-40B4-BE49-F238E27FC236}">
                  <a16:creationId xmlns:a16="http://schemas.microsoft.com/office/drawing/2014/main" id="{044F5996-77BF-E6A6-E664-CDFA5A7FE7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128024" y="1426898"/>
              <a:ext cx="1593112" cy="1613364"/>
            </a:xfrm>
            <a:prstGeom prst="rect">
              <a:avLst/>
            </a:prstGeom>
          </p:spPr>
        </p:pic>
      </p:grpSp>
      <p:grpSp>
        <p:nvGrpSpPr>
          <p:cNvPr id="524" name="!!_Opp_04">
            <a:extLst>
              <a:ext uri="{FF2B5EF4-FFF2-40B4-BE49-F238E27FC236}">
                <a16:creationId xmlns:a16="http://schemas.microsoft.com/office/drawing/2014/main" id="{8D0BE9C1-5E35-2288-EFDF-73D0E33F3416}"/>
              </a:ext>
            </a:extLst>
          </p:cNvPr>
          <p:cNvGrpSpPr/>
          <p:nvPr/>
        </p:nvGrpSpPr>
        <p:grpSpPr>
          <a:xfrm>
            <a:off x="7293277" y="7177308"/>
            <a:ext cx="4859147" cy="1612746"/>
            <a:chOff x="6713728" y="7048519"/>
            <a:chExt cx="4859147" cy="1612746"/>
          </a:xfrm>
          <a:effectLst>
            <a:outerShdw dist="76200" dir="2700000" algn="tl" rotWithShape="0">
              <a:schemeClr val="accent6">
                <a:lumMod val="20000"/>
                <a:lumOff val="80000"/>
              </a:schemeClr>
            </a:outerShdw>
          </a:effectLst>
        </p:grpSpPr>
        <p:sp>
          <p:nvSpPr>
            <p:cNvPr id="655" name="Rectangle: Rounded Corners 654">
              <a:extLst>
                <a:ext uri="{FF2B5EF4-FFF2-40B4-BE49-F238E27FC236}">
                  <a16:creationId xmlns:a16="http://schemas.microsoft.com/office/drawing/2014/main" id="{DA1016AF-AC04-6833-4270-EEF783FDFE5E}"/>
                </a:ext>
              </a:extLst>
            </p:cNvPr>
            <p:cNvSpPr>
              <a:spLocks/>
            </p:cNvSpPr>
            <p:nvPr/>
          </p:nvSpPr>
          <p:spPr>
            <a:xfrm>
              <a:off x="6713728"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Synthetic Data </a:t>
              </a:r>
            </a:p>
            <a:p>
              <a:r>
                <a:rPr lang="en-US" sz="2400">
                  <a:solidFill>
                    <a:schemeClr val="bg1"/>
                  </a:solidFill>
                </a:rPr>
                <a:t>Generation</a:t>
              </a:r>
            </a:p>
          </p:txBody>
        </p:sp>
        <p:grpSp>
          <p:nvGrpSpPr>
            <p:cNvPr id="657" name="Group 656">
              <a:extLst>
                <a:ext uri="{FF2B5EF4-FFF2-40B4-BE49-F238E27FC236}">
                  <a16:creationId xmlns:a16="http://schemas.microsoft.com/office/drawing/2014/main" id="{D7E4DDBB-30E1-9D1D-DAE6-E4E1BA1ACA95}"/>
                </a:ext>
              </a:extLst>
            </p:cNvPr>
            <p:cNvGrpSpPr/>
            <p:nvPr/>
          </p:nvGrpSpPr>
          <p:grpSpPr>
            <a:xfrm rot="5400000">
              <a:off x="6721389" y="7799613"/>
              <a:ext cx="520938" cy="110550"/>
              <a:chOff x="-2112431" y="5683144"/>
              <a:chExt cx="932836" cy="197960"/>
            </a:xfrm>
            <a:solidFill>
              <a:schemeClr val="accent2"/>
            </a:solidFill>
          </p:grpSpPr>
          <p:sp>
            <p:nvSpPr>
              <p:cNvPr id="658" name="!!_Dot_03A">
                <a:extLst>
                  <a:ext uri="{FF2B5EF4-FFF2-40B4-BE49-F238E27FC236}">
                    <a16:creationId xmlns:a16="http://schemas.microsoft.com/office/drawing/2014/main" id="{D431FC0F-F5A1-F77E-25CF-3352B0281628}"/>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0" name="!!_Dot_03B">
                <a:extLst>
                  <a:ext uri="{FF2B5EF4-FFF2-40B4-BE49-F238E27FC236}">
                    <a16:creationId xmlns:a16="http://schemas.microsoft.com/office/drawing/2014/main" id="{2519BDEA-169A-661A-8AB7-5A4A17F17AC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1" name="!!_Dot_03C">
                <a:extLst>
                  <a:ext uri="{FF2B5EF4-FFF2-40B4-BE49-F238E27FC236}">
                    <a16:creationId xmlns:a16="http://schemas.microsoft.com/office/drawing/2014/main" id="{654AF1CB-83FB-0F4C-A9CA-6CD8D3013743}"/>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8" name="Graphic 17">
              <a:extLst>
                <a:ext uri="{FF2B5EF4-FFF2-40B4-BE49-F238E27FC236}">
                  <a16:creationId xmlns:a16="http://schemas.microsoft.com/office/drawing/2014/main" id="{A5E97F26-7657-35E3-6F44-96C1F7F2D9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8" r="28"/>
            <a:stretch/>
          </p:blipFill>
          <p:spPr>
            <a:xfrm>
              <a:off x="9980831" y="7049381"/>
              <a:ext cx="1589902" cy="1611022"/>
            </a:xfrm>
            <a:prstGeom prst="rect">
              <a:avLst/>
            </a:prstGeom>
          </p:spPr>
        </p:pic>
      </p:grpSp>
      <p:grpSp>
        <p:nvGrpSpPr>
          <p:cNvPr id="525" name="!!_Opp_03">
            <a:extLst>
              <a:ext uri="{FF2B5EF4-FFF2-40B4-BE49-F238E27FC236}">
                <a16:creationId xmlns:a16="http://schemas.microsoft.com/office/drawing/2014/main" id="{F1A2A15B-656E-7947-BA1F-8ABDD8A46AB3}"/>
              </a:ext>
            </a:extLst>
          </p:cNvPr>
          <p:cNvGrpSpPr/>
          <p:nvPr/>
        </p:nvGrpSpPr>
        <p:grpSpPr>
          <a:xfrm>
            <a:off x="7293277" y="5294109"/>
            <a:ext cx="4859147" cy="1612746"/>
            <a:chOff x="6713728" y="5165320"/>
            <a:chExt cx="4859147" cy="1612746"/>
          </a:xfrm>
          <a:effectLst>
            <a:outerShdw dist="76200" dir="2700000" algn="tl" rotWithShape="0">
              <a:schemeClr val="accent6">
                <a:lumMod val="20000"/>
                <a:lumOff val="80000"/>
              </a:schemeClr>
            </a:outerShdw>
          </a:effectLst>
        </p:grpSpPr>
        <p:sp>
          <p:nvSpPr>
            <p:cNvPr id="634" name="Rectangle: Rounded Corners 633">
              <a:extLst>
                <a:ext uri="{FF2B5EF4-FFF2-40B4-BE49-F238E27FC236}">
                  <a16:creationId xmlns:a16="http://schemas.microsoft.com/office/drawing/2014/main" id="{EEC99510-E0F9-D23A-E252-CDB231BF2898}"/>
                </a:ext>
              </a:extLst>
            </p:cNvPr>
            <p:cNvSpPr>
              <a:spLocks/>
            </p:cNvSpPr>
            <p:nvPr/>
          </p:nvSpPr>
          <p:spPr>
            <a:xfrm>
              <a:off x="6713728"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Hyper personalized </a:t>
              </a:r>
              <a:br>
                <a:rPr lang="en-US" sz="2400">
                  <a:solidFill>
                    <a:schemeClr val="bg1"/>
                  </a:solidFill>
                </a:rPr>
              </a:br>
              <a:r>
                <a:rPr lang="en-US" sz="2400">
                  <a:solidFill>
                    <a:schemeClr val="bg1"/>
                  </a:solidFill>
                </a:rPr>
                <a:t>content generation</a:t>
              </a:r>
            </a:p>
          </p:txBody>
        </p:sp>
        <p:grpSp>
          <p:nvGrpSpPr>
            <p:cNvPr id="635" name="Group 634">
              <a:extLst>
                <a:ext uri="{FF2B5EF4-FFF2-40B4-BE49-F238E27FC236}">
                  <a16:creationId xmlns:a16="http://schemas.microsoft.com/office/drawing/2014/main" id="{F38F655D-5681-A324-290A-B0FF42C7F154}"/>
                </a:ext>
              </a:extLst>
            </p:cNvPr>
            <p:cNvGrpSpPr/>
            <p:nvPr/>
          </p:nvGrpSpPr>
          <p:grpSpPr>
            <a:xfrm rot="5400000">
              <a:off x="6721389" y="5916416"/>
              <a:ext cx="520938" cy="110550"/>
              <a:chOff x="-2112431" y="5683144"/>
              <a:chExt cx="932836" cy="197960"/>
            </a:xfrm>
            <a:solidFill>
              <a:schemeClr val="accent2"/>
            </a:solidFill>
          </p:grpSpPr>
          <p:sp>
            <p:nvSpPr>
              <p:cNvPr id="636" name="!!_Dot_03A">
                <a:extLst>
                  <a:ext uri="{FF2B5EF4-FFF2-40B4-BE49-F238E27FC236}">
                    <a16:creationId xmlns:a16="http://schemas.microsoft.com/office/drawing/2014/main" id="{741C3521-120F-510E-C6F5-7C9093C0772F}"/>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7" name="!!_Dot_03B">
                <a:extLst>
                  <a:ext uri="{FF2B5EF4-FFF2-40B4-BE49-F238E27FC236}">
                    <a16:creationId xmlns:a16="http://schemas.microsoft.com/office/drawing/2014/main" id="{DD677001-E58B-ACA2-B22F-D461FBF0C6D0}"/>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8" name="!!_Dot_03C">
                <a:extLst>
                  <a:ext uri="{FF2B5EF4-FFF2-40B4-BE49-F238E27FC236}">
                    <a16:creationId xmlns:a16="http://schemas.microsoft.com/office/drawing/2014/main" id="{5E30393B-F845-5830-95D6-4F7B105BE952}"/>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4" name="Graphic 13">
              <a:extLst>
                <a:ext uri="{FF2B5EF4-FFF2-40B4-BE49-F238E27FC236}">
                  <a16:creationId xmlns:a16="http://schemas.microsoft.com/office/drawing/2014/main" id="{57DADD2E-3672-A2BF-5D97-9297F93EA9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79933" y="5166182"/>
              <a:ext cx="1590800" cy="1611022"/>
            </a:xfrm>
            <a:prstGeom prst="rect">
              <a:avLst/>
            </a:prstGeom>
          </p:spPr>
        </p:pic>
      </p:grpSp>
      <p:grpSp>
        <p:nvGrpSpPr>
          <p:cNvPr id="526" name="!!_Opp_02">
            <a:extLst>
              <a:ext uri="{FF2B5EF4-FFF2-40B4-BE49-F238E27FC236}">
                <a16:creationId xmlns:a16="http://schemas.microsoft.com/office/drawing/2014/main" id="{0EC0E4B6-C3C6-DAE0-380D-2F6BFC325841}"/>
              </a:ext>
            </a:extLst>
          </p:cNvPr>
          <p:cNvGrpSpPr/>
          <p:nvPr/>
        </p:nvGrpSpPr>
        <p:grpSpPr>
          <a:xfrm>
            <a:off x="7293277" y="3437127"/>
            <a:ext cx="4859147" cy="1612746"/>
            <a:chOff x="6713728" y="3308338"/>
            <a:chExt cx="4859147" cy="1612746"/>
          </a:xfrm>
          <a:solidFill>
            <a:srgbClr val="26A37E"/>
          </a:solidFill>
          <a:effectLst>
            <a:outerShdw dist="76200" dir="2700000" algn="tl" rotWithShape="0">
              <a:schemeClr val="accent6">
                <a:lumMod val="20000"/>
                <a:lumOff val="80000"/>
              </a:schemeClr>
            </a:outerShdw>
          </a:effectLst>
        </p:grpSpPr>
        <p:sp>
          <p:nvSpPr>
            <p:cNvPr id="624" name="Rectangle: Rounded Corners 623">
              <a:extLst>
                <a:ext uri="{FF2B5EF4-FFF2-40B4-BE49-F238E27FC236}">
                  <a16:creationId xmlns:a16="http://schemas.microsoft.com/office/drawing/2014/main" id="{77C760B1-C8AE-E578-0F10-7F55D633239B}"/>
                </a:ext>
              </a:extLst>
            </p:cNvPr>
            <p:cNvSpPr>
              <a:spLocks/>
            </p:cNvSpPr>
            <p:nvPr/>
          </p:nvSpPr>
          <p:spPr>
            <a:xfrm>
              <a:off x="6713728" y="3308338"/>
              <a:ext cx="4859147" cy="1612746"/>
            </a:xfrm>
            <a:prstGeom prst="roundRect">
              <a:avLst>
                <a:gd name="adj" fmla="val 1644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AI Intelligent </a:t>
              </a:r>
            </a:p>
            <a:p>
              <a:r>
                <a:rPr lang="en-US" sz="2400">
                  <a:solidFill>
                    <a:schemeClr val="bg1"/>
                  </a:solidFill>
                </a:rPr>
                <a:t>Assistants</a:t>
              </a:r>
            </a:p>
          </p:txBody>
        </p:sp>
        <p:grpSp>
          <p:nvGrpSpPr>
            <p:cNvPr id="625" name="Group 624">
              <a:extLst>
                <a:ext uri="{FF2B5EF4-FFF2-40B4-BE49-F238E27FC236}">
                  <a16:creationId xmlns:a16="http://schemas.microsoft.com/office/drawing/2014/main" id="{DFB7C2D4-619A-7AD5-5187-0CCC9BB7397A}"/>
                </a:ext>
              </a:extLst>
            </p:cNvPr>
            <p:cNvGrpSpPr/>
            <p:nvPr/>
          </p:nvGrpSpPr>
          <p:grpSpPr>
            <a:xfrm rot="5400000">
              <a:off x="6721389" y="4059434"/>
              <a:ext cx="520938" cy="110550"/>
              <a:chOff x="-2112431" y="5683144"/>
              <a:chExt cx="932836" cy="197960"/>
            </a:xfrm>
            <a:grpFill/>
          </p:grpSpPr>
          <p:sp>
            <p:nvSpPr>
              <p:cNvPr id="626" name="!!_Dot_03A">
                <a:extLst>
                  <a:ext uri="{FF2B5EF4-FFF2-40B4-BE49-F238E27FC236}">
                    <a16:creationId xmlns:a16="http://schemas.microsoft.com/office/drawing/2014/main" id="{88D4B08D-2E07-95A3-BFF7-C44455023C19}"/>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7" name="!!_Dot_03B">
                <a:extLst>
                  <a:ext uri="{FF2B5EF4-FFF2-40B4-BE49-F238E27FC236}">
                    <a16:creationId xmlns:a16="http://schemas.microsoft.com/office/drawing/2014/main" id="{AE606E65-916A-6A66-6158-C188A19DB6DF}"/>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8" name="!!_Dot_03C">
                <a:extLst>
                  <a:ext uri="{FF2B5EF4-FFF2-40B4-BE49-F238E27FC236}">
                    <a16:creationId xmlns:a16="http://schemas.microsoft.com/office/drawing/2014/main" id="{B72933B0-AD1C-A70E-5A0F-579A71CA4CC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20" name="Graphic 19">
              <a:extLst>
                <a:ext uri="{FF2B5EF4-FFF2-40B4-BE49-F238E27FC236}">
                  <a16:creationId xmlns:a16="http://schemas.microsoft.com/office/drawing/2014/main" id="{AF7FCDC9-3985-4260-D3FE-9E3AAC3B4B4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180" b="180"/>
            <a:stretch/>
          </p:blipFill>
          <p:spPr>
            <a:xfrm>
              <a:off x="9980831" y="3309200"/>
              <a:ext cx="1589902" cy="1611022"/>
            </a:xfrm>
            <a:prstGeom prst="rect">
              <a:avLst/>
            </a:prstGeom>
          </p:spPr>
        </p:pic>
      </p:grpSp>
      <p:grpSp>
        <p:nvGrpSpPr>
          <p:cNvPr id="527" name="!!_Opp_01">
            <a:extLst>
              <a:ext uri="{FF2B5EF4-FFF2-40B4-BE49-F238E27FC236}">
                <a16:creationId xmlns:a16="http://schemas.microsoft.com/office/drawing/2014/main" id="{5C64895B-0A41-CEE5-A211-14143658B267}"/>
              </a:ext>
            </a:extLst>
          </p:cNvPr>
          <p:cNvGrpSpPr/>
          <p:nvPr/>
        </p:nvGrpSpPr>
        <p:grpSpPr>
          <a:xfrm>
            <a:off x="7293277" y="1555996"/>
            <a:ext cx="4859147" cy="1612746"/>
            <a:chOff x="6713728" y="1427207"/>
            <a:chExt cx="4859147" cy="1612746"/>
          </a:xfrm>
          <a:effectLst>
            <a:outerShdw dist="76200" dir="2700000" algn="tl" rotWithShape="0">
              <a:schemeClr val="accent6">
                <a:lumMod val="20000"/>
                <a:lumOff val="80000"/>
              </a:schemeClr>
            </a:outerShdw>
          </a:effectLst>
        </p:grpSpPr>
        <p:sp>
          <p:nvSpPr>
            <p:cNvPr id="584" name="Rectangle: Rounded Corners 583">
              <a:extLst>
                <a:ext uri="{FF2B5EF4-FFF2-40B4-BE49-F238E27FC236}">
                  <a16:creationId xmlns:a16="http://schemas.microsoft.com/office/drawing/2014/main" id="{0DBDCDE7-3896-DC2F-6799-A8F00728ECD5}"/>
                </a:ext>
              </a:extLst>
            </p:cNvPr>
            <p:cNvSpPr>
              <a:spLocks/>
            </p:cNvSpPr>
            <p:nvPr/>
          </p:nvSpPr>
          <p:spPr>
            <a:xfrm>
              <a:off x="6713728"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GB" sz="2400">
                  <a:solidFill>
                    <a:schemeClr val="bg1"/>
                  </a:solidFill>
                </a:rPr>
                <a:t>Code Generation</a:t>
              </a:r>
              <a:br>
                <a:rPr lang="en-GB" sz="2400">
                  <a:solidFill>
                    <a:schemeClr val="bg1"/>
                  </a:solidFill>
                </a:rPr>
              </a:br>
              <a:r>
                <a:rPr lang="en-GB" sz="2400">
                  <a:solidFill>
                    <a:schemeClr val="bg1"/>
                  </a:solidFill>
                </a:rPr>
                <a:t>and Explanation</a:t>
              </a:r>
            </a:p>
          </p:txBody>
        </p:sp>
        <p:grpSp>
          <p:nvGrpSpPr>
            <p:cNvPr id="585" name="Group 584">
              <a:extLst>
                <a:ext uri="{FF2B5EF4-FFF2-40B4-BE49-F238E27FC236}">
                  <a16:creationId xmlns:a16="http://schemas.microsoft.com/office/drawing/2014/main" id="{65E25F85-6537-9E0E-0D1F-FAEB7A0535B8}"/>
                </a:ext>
              </a:extLst>
            </p:cNvPr>
            <p:cNvGrpSpPr/>
            <p:nvPr/>
          </p:nvGrpSpPr>
          <p:grpSpPr>
            <a:xfrm rot="5400000">
              <a:off x="6721389" y="2178303"/>
              <a:ext cx="520938" cy="110550"/>
              <a:chOff x="-2112431" y="5683144"/>
              <a:chExt cx="932836" cy="197960"/>
            </a:xfrm>
            <a:solidFill>
              <a:schemeClr val="accent2"/>
            </a:solidFill>
          </p:grpSpPr>
          <p:sp>
            <p:nvSpPr>
              <p:cNvPr id="586" name="!!_Dot_03A">
                <a:extLst>
                  <a:ext uri="{FF2B5EF4-FFF2-40B4-BE49-F238E27FC236}">
                    <a16:creationId xmlns:a16="http://schemas.microsoft.com/office/drawing/2014/main" id="{39098F4C-7C94-1AC8-7383-25F4AE311EE4}"/>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7" name="!!_Dot_03B">
                <a:extLst>
                  <a:ext uri="{FF2B5EF4-FFF2-40B4-BE49-F238E27FC236}">
                    <a16:creationId xmlns:a16="http://schemas.microsoft.com/office/drawing/2014/main" id="{3B568DED-B6F5-B3A2-E125-7FA7321C9B3D}"/>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8" name="!!_Dot_03C">
                <a:extLst>
                  <a:ext uri="{FF2B5EF4-FFF2-40B4-BE49-F238E27FC236}">
                    <a16:creationId xmlns:a16="http://schemas.microsoft.com/office/drawing/2014/main" id="{9BF76FDE-BA95-9DD8-91E4-0828097E6AB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522" name="Graphic 521">
              <a:extLst>
                <a:ext uri="{FF2B5EF4-FFF2-40B4-BE49-F238E27FC236}">
                  <a16:creationId xmlns:a16="http://schemas.microsoft.com/office/drawing/2014/main" id="{E0CC05C9-FD82-B0EC-CFFC-B9DD9CCB95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56" r="56"/>
            <a:stretch/>
          </p:blipFill>
          <p:spPr>
            <a:xfrm>
              <a:off x="9981729" y="1428069"/>
              <a:ext cx="1589004" cy="1611022"/>
            </a:xfrm>
            <a:prstGeom prst="rect">
              <a:avLst/>
            </a:prstGeom>
          </p:spPr>
        </p:pic>
      </p:grpSp>
    </p:spTree>
    <p:custDataLst>
      <p:tags r:id="rId1"/>
    </p:custDataLst>
    <p:extLst>
      <p:ext uri="{BB962C8B-B14F-4D97-AF65-F5344CB8AC3E}">
        <p14:creationId xmlns:p14="http://schemas.microsoft.com/office/powerpoint/2010/main" val="2024193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_BG_Blue">
            <a:extLst>
              <a:ext uri="{FF2B5EF4-FFF2-40B4-BE49-F238E27FC236}">
                <a16:creationId xmlns:a16="http://schemas.microsoft.com/office/drawing/2014/main" id="{52C824D3-0557-0AC4-BE55-71D1C32726B9}"/>
              </a:ext>
            </a:extLst>
          </p:cNvPr>
          <p:cNvGrpSpPr/>
          <p:nvPr/>
        </p:nvGrpSpPr>
        <p:grpSpPr>
          <a:xfrm>
            <a:off x="-34796871" y="12786"/>
            <a:ext cx="31346775" cy="10287000"/>
            <a:chOff x="0" y="0"/>
            <a:chExt cx="31346775" cy="10287000"/>
          </a:xfrm>
        </p:grpSpPr>
        <p:sp>
          <p:nvSpPr>
            <p:cNvPr id="6" name="Rectangle 5">
              <a:extLst>
                <a:ext uri="{FF2B5EF4-FFF2-40B4-BE49-F238E27FC236}">
                  <a16:creationId xmlns:a16="http://schemas.microsoft.com/office/drawing/2014/main" id="{A3D214EE-8BA3-C7B7-43DC-CFC2C9CD7FF4}"/>
                </a:ext>
              </a:extLst>
            </p:cNvPr>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247C5878-799E-7791-4013-B6BE0D793789}"/>
                </a:ext>
              </a:extLst>
            </p:cNvPr>
            <p:cNvSpPr/>
            <p:nvPr/>
          </p:nvSpPr>
          <p:spPr>
            <a:xfrm rot="10800000">
              <a:off x="18286762" y="0"/>
              <a:ext cx="13060013" cy="10287000"/>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grpSp>
      <p:grpSp>
        <p:nvGrpSpPr>
          <p:cNvPr id="8" name="!!_Trophy">
            <a:extLst>
              <a:ext uri="{FF2B5EF4-FFF2-40B4-BE49-F238E27FC236}">
                <a16:creationId xmlns:a16="http://schemas.microsoft.com/office/drawing/2014/main" id="{F0DE3099-2749-7947-B89F-C9D3656D601D}"/>
              </a:ext>
            </a:extLst>
          </p:cNvPr>
          <p:cNvGrpSpPr/>
          <p:nvPr/>
        </p:nvGrpSpPr>
        <p:grpSpPr>
          <a:xfrm>
            <a:off x="-22158721" y="-704850"/>
            <a:ext cx="8891675" cy="11004636"/>
            <a:chOff x="9031633" y="-1175065"/>
            <a:chExt cx="9261275" cy="11462065"/>
          </a:xfrm>
        </p:grpSpPr>
        <p:sp>
          <p:nvSpPr>
            <p:cNvPr id="9" name="Freeform: Shape 8">
              <a:extLst>
                <a:ext uri="{FF2B5EF4-FFF2-40B4-BE49-F238E27FC236}">
                  <a16:creationId xmlns:a16="http://schemas.microsoft.com/office/drawing/2014/main" id="{D21C4E69-66A2-5D66-0D39-BD0EC37A56DE}"/>
                </a:ext>
              </a:extLst>
            </p:cNvPr>
            <p:cNvSpPr/>
            <p:nvPr/>
          </p:nvSpPr>
          <p:spPr>
            <a:xfrm>
              <a:off x="12193037" y="2662746"/>
              <a:ext cx="2930399" cy="7039887"/>
            </a:xfrm>
            <a:custGeom>
              <a:avLst/>
              <a:gdLst>
                <a:gd name="connsiteX0" fmla="*/ 2492572 w 2930399"/>
                <a:gd name="connsiteY0" fmla="*/ 4554540 h 7039887"/>
                <a:gd name="connsiteX1" fmla="*/ 2499796 w 2930399"/>
                <a:gd name="connsiteY1" fmla="*/ 2492572 h 7039887"/>
                <a:gd name="connsiteX2" fmla="*/ 2507020 w 2930399"/>
                <a:gd name="connsiteY2" fmla="*/ 430604 h 7039887"/>
                <a:gd name="connsiteX3" fmla="*/ 445052 w 2930399"/>
                <a:gd name="connsiteY3" fmla="*/ 423380 h 7039887"/>
                <a:gd name="connsiteX4" fmla="*/ 437828 w 2930399"/>
                <a:gd name="connsiteY4" fmla="*/ 2485348 h 7039887"/>
                <a:gd name="connsiteX5" fmla="*/ 430604 w 2930399"/>
                <a:gd name="connsiteY5" fmla="*/ 4547316 h 7039887"/>
                <a:gd name="connsiteX6" fmla="*/ 423380 w 2930399"/>
                <a:gd name="connsiteY6" fmla="*/ 6609284 h 7039887"/>
                <a:gd name="connsiteX7" fmla="*/ 2485348 w 2930399"/>
                <a:gd name="connsiteY7" fmla="*/ 6616508 h 7039887"/>
                <a:gd name="connsiteX8" fmla="*/ 2492572 w 2930399"/>
                <a:gd name="connsiteY8" fmla="*/ 4554540 h 70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399" h="7039887">
                  <a:moveTo>
                    <a:pt x="2492572" y="4554540"/>
                  </a:moveTo>
                  <a:cubicBezTo>
                    <a:pt x="1925248" y="3983243"/>
                    <a:pt x="1928499" y="3059896"/>
                    <a:pt x="2499796" y="2492572"/>
                  </a:cubicBezTo>
                  <a:cubicBezTo>
                    <a:pt x="3071093" y="1925248"/>
                    <a:pt x="3074344" y="1001901"/>
                    <a:pt x="2507020" y="430604"/>
                  </a:cubicBezTo>
                  <a:cubicBezTo>
                    <a:pt x="1939696" y="-140693"/>
                    <a:pt x="1016349" y="-143944"/>
                    <a:pt x="445052" y="423380"/>
                  </a:cubicBezTo>
                  <a:cubicBezTo>
                    <a:pt x="-126245" y="990704"/>
                    <a:pt x="-129496" y="1914051"/>
                    <a:pt x="437828" y="2485348"/>
                  </a:cubicBezTo>
                  <a:cubicBezTo>
                    <a:pt x="1005152" y="3056645"/>
                    <a:pt x="1001901" y="3979992"/>
                    <a:pt x="430604" y="4547316"/>
                  </a:cubicBezTo>
                  <a:cubicBezTo>
                    <a:pt x="-140693" y="5114640"/>
                    <a:pt x="-143944" y="6037987"/>
                    <a:pt x="423380" y="6609284"/>
                  </a:cubicBezTo>
                  <a:cubicBezTo>
                    <a:pt x="990704" y="7180582"/>
                    <a:pt x="1914050" y="7183832"/>
                    <a:pt x="2485348" y="6616508"/>
                  </a:cubicBezTo>
                  <a:cubicBezTo>
                    <a:pt x="3056645" y="6049184"/>
                    <a:pt x="3059896" y="5125837"/>
                    <a:pt x="2492572" y="4554540"/>
                  </a:cubicBezTo>
                  <a:close/>
                </a:path>
              </a:pathLst>
            </a:custGeom>
            <a:solidFill>
              <a:srgbClr val="0773E9"/>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2FCD77E-E3D3-3593-0D26-93902B404001}"/>
                </a:ext>
              </a:extLst>
            </p:cNvPr>
            <p:cNvSpPr/>
            <p:nvPr/>
          </p:nvSpPr>
          <p:spPr>
            <a:xfrm>
              <a:off x="15696125" y="-67025"/>
              <a:ext cx="2596783" cy="3768635"/>
            </a:xfrm>
            <a:custGeom>
              <a:avLst/>
              <a:gdLst>
                <a:gd name="connsiteX0" fmla="*/ 0 w 2596783"/>
                <a:gd name="connsiteY0" fmla="*/ 0 h 3768635"/>
                <a:gd name="connsiteX1" fmla="*/ 0 w 2596783"/>
                <a:gd name="connsiteY1" fmla="*/ 3768636 h 3768635"/>
                <a:gd name="connsiteX2" fmla="*/ 856644 w 2596783"/>
                <a:gd name="connsiteY2" fmla="*/ 3623915 h 3768635"/>
                <a:gd name="connsiteX3" fmla="*/ 2596784 w 2596783"/>
                <a:gd name="connsiteY3" fmla="*/ 1171852 h 3768635"/>
                <a:gd name="connsiteX4" fmla="*/ 2596784 w 2596783"/>
                <a:gd name="connsiteY4" fmla="*/ 120 h 3768635"/>
                <a:gd name="connsiteX5" fmla="*/ 0 w 2596783"/>
                <a:gd name="connsiteY5" fmla="*/ 120 h 3768635"/>
                <a:gd name="connsiteX6" fmla="*/ 1237108 w 2596783"/>
                <a:gd name="connsiteY6" fmla="*/ 2093753 h 3768635"/>
                <a:gd name="connsiteX7" fmla="*/ 1237108 w 2596783"/>
                <a:gd name="connsiteY7" fmla="*/ 459807 h 3768635"/>
                <a:gd name="connsiteX8" fmla="*/ 2183692 w 2596783"/>
                <a:gd name="connsiteY8" fmla="*/ 459807 h 3768635"/>
                <a:gd name="connsiteX9" fmla="*/ 2183692 w 2596783"/>
                <a:gd name="connsiteY9" fmla="*/ 912631 h 3768635"/>
                <a:gd name="connsiteX10" fmla="*/ 1104066 w 2596783"/>
                <a:gd name="connsiteY10" fmla="*/ 3018063 h 3768635"/>
                <a:gd name="connsiteX11" fmla="*/ 1237108 w 2596783"/>
                <a:gd name="connsiteY11" fmla="*/ 2093753 h 37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783" h="3768635">
                  <a:moveTo>
                    <a:pt x="0" y="0"/>
                  </a:moveTo>
                  <a:lnTo>
                    <a:pt x="0" y="3768636"/>
                  </a:lnTo>
                  <a:cubicBezTo>
                    <a:pt x="299916" y="3768636"/>
                    <a:pt x="588273" y="3717346"/>
                    <a:pt x="856644" y="3623915"/>
                  </a:cubicBezTo>
                  <a:cubicBezTo>
                    <a:pt x="1869689" y="3270301"/>
                    <a:pt x="2596784" y="2306259"/>
                    <a:pt x="2596784" y="1171852"/>
                  </a:cubicBezTo>
                  <a:lnTo>
                    <a:pt x="2596784" y="120"/>
                  </a:lnTo>
                  <a:cubicBezTo>
                    <a:pt x="2596784" y="120"/>
                    <a:pt x="0" y="120"/>
                    <a:pt x="0" y="120"/>
                  </a:cubicBezTo>
                  <a:close/>
                  <a:moveTo>
                    <a:pt x="1237108" y="2093753"/>
                  </a:moveTo>
                  <a:lnTo>
                    <a:pt x="1237108" y="459807"/>
                  </a:lnTo>
                  <a:lnTo>
                    <a:pt x="2183692" y="459807"/>
                  </a:lnTo>
                  <a:lnTo>
                    <a:pt x="2183692" y="912631"/>
                  </a:lnTo>
                  <a:cubicBezTo>
                    <a:pt x="2183692" y="1779751"/>
                    <a:pt x="1758800" y="2547782"/>
                    <a:pt x="1104066" y="3018063"/>
                  </a:cubicBezTo>
                  <a:cubicBezTo>
                    <a:pt x="1190393" y="2725130"/>
                    <a:pt x="1237108" y="2414619"/>
                    <a:pt x="1237108" y="2093753"/>
                  </a:cubicBezTo>
                  <a:close/>
                </a:path>
              </a:pathLst>
            </a:custGeom>
            <a:solidFill>
              <a:srgbClr val="1680F8"/>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3D475EE-77E8-D13C-F27A-C04D1A7B1193}"/>
                </a:ext>
              </a:extLst>
            </p:cNvPr>
            <p:cNvSpPr/>
            <p:nvPr/>
          </p:nvSpPr>
          <p:spPr>
            <a:xfrm>
              <a:off x="9031633" y="-67025"/>
              <a:ext cx="2596783" cy="3768515"/>
            </a:xfrm>
            <a:custGeom>
              <a:avLst/>
              <a:gdLst>
                <a:gd name="connsiteX0" fmla="*/ 0 w 2596783"/>
                <a:gd name="connsiteY0" fmla="*/ 0 h 3768515"/>
                <a:gd name="connsiteX1" fmla="*/ 0 w 2596783"/>
                <a:gd name="connsiteY1" fmla="*/ 1171732 h 3768515"/>
                <a:gd name="connsiteX2" fmla="*/ 1740139 w 2596783"/>
                <a:gd name="connsiteY2" fmla="*/ 3623795 h 3768515"/>
                <a:gd name="connsiteX3" fmla="*/ 2596784 w 2596783"/>
                <a:gd name="connsiteY3" fmla="*/ 3768516 h 3768515"/>
                <a:gd name="connsiteX4" fmla="*/ 2596784 w 2596783"/>
                <a:gd name="connsiteY4" fmla="*/ 0 h 3768515"/>
                <a:gd name="connsiteX5" fmla="*/ 0 w 2596783"/>
                <a:gd name="connsiteY5" fmla="*/ 0 h 3768515"/>
                <a:gd name="connsiteX6" fmla="*/ 1492717 w 2596783"/>
                <a:gd name="connsiteY6" fmla="*/ 3018063 h 3768515"/>
                <a:gd name="connsiteX7" fmla="*/ 413092 w 2596783"/>
                <a:gd name="connsiteY7" fmla="*/ 912631 h 3768515"/>
                <a:gd name="connsiteX8" fmla="*/ 413092 w 2596783"/>
                <a:gd name="connsiteY8" fmla="*/ 459807 h 3768515"/>
                <a:gd name="connsiteX9" fmla="*/ 1359676 w 2596783"/>
                <a:gd name="connsiteY9" fmla="*/ 459807 h 3768515"/>
                <a:gd name="connsiteX10" fmla="*/ 1359676 w 2596783"/>
                <a:gd name="connsiteY10" fmla="*/ 2093753 h 3768515"/>
                <a:gd name="connsiteX11" fmla="*/ 1492717 w 2596783"/>
                <a:gd name="connsiteY11" fmla="*/ 3018063 h 37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6783" h="3768515">
                  <a:moveTo>
                    <a:pt x="0" y="0"/>
                  </a:moveTo>
                  <a:lnTo>
                    <a:pt x="0" y="1171732"/>
                  </a:lnTo>
                  <a:cubicBezTo>
                    <a:pt x="0" y="2306139"/>
                    <a:pt x="727095" y="3270181"/>
                    <a:pt x="1740139" y="3623795"/>
                  </a:cubicBezTo>
                  <a:cubicBezTo>
                    <a:pt x="2008631" y="3717225"/>
                    <a:pt x="2296868" y="3768516"/>
                    <a:pt x="2596784" y="3768516"/>
                  </a:cubicBezTo>
                  <a:lnTo>
                    <a:pt x="2596784" y="0"/>
                  </a:lnTo>
                  <a:lnTo>
                    <a:pt x="0" y="0"/>
                  </a:lnTo>
                  <a:close/>
                  <a:moveTo>
                    <a:pt x="1492717" y="3018063"/>
                  </a:moveTo>
                  <a:cubicBezTo>
                    <a:pt x="837983" y="2547661"/>
                    <a:pt x="413092" y="1779751"/>
                    <a:pt x="413092" y="912631"/>
                  </a:cubicBezTo>
                  <a:lnTo>
                    <a:pt x="413092" y="459807"/>
                  </a:lnTo>
                  <a:lnTo>
                    <a:pt x="1359676" y="459807"/>
                  </a:lnTo>
                  <a:lnTo>
                    <a:pt x="1359676" y="2093753"/>
                  </a:lnTo>
                  <a:cubicBezTo>
                    <a:pt x="1359676" y="2414740"/>
                    <a:pt x="1406391" y="2725130"/>
                    <a:pt x="1492717" y="3018063"/>
                  </a:cubicBezTo>
                  <a:close/>
                </a:path>
              </a:pathLst>
            </a:custGeom>
            <a:solidFill>
              <a:srgbClr val="1680F8"/>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DA89F55-F7FC-8D68-09F7-D5BD0FB9F982}"/>
                </a:ext>
              </a:extLst>
            </p:cNvPr>
            <p:cNvSpPr/>
            <p:nvPr/>
          </p:nvSpPr>
          <p:spPr>
            <a:xfrm>
              <a:off x="10851235" y="8504601"/>
              <a:ext cx="5614003" cy="1782399"/>
            </a:xfrm>
            <a:custGeom>
              <a:avLst/>
              <a:gdLst>
                <a:gd name="connsiteX0" fmla="*/ 0 w 5614003"/>
                <a:gd name="connsiteY0" fmla="*/ 0 h 1782399"/>
                <a:gd name="connsiteX1" fmla="*/ 5614005 w 5614003"/>
                <a:gd name="connsiteY1" fmla="*/ 0 h 1782399"/>
                <a:gd name="connsiteX2" fmla="*/ 5614005 w 5614003"/>
                <a:gd name="connsiteY2" fmla="*/ 1782399 h 1782399"/>
                <a:gd name="connsiteX3" fmla="*/ 0 w 5614003"/>
                <a:gd name="connsiteY3" fmla="*/ 1782399 h 1782399"/>
              </a:gdLst>
              <a:ahLst/>
              <a:cxnLst>
                <a:cxn ang="0">
                  <a:pos x="connsiteX0" y="connsiteY0"/>
                </a:cxn>
                <a:cxn ang="0">
                  <a:pos x="connsiteX1" y="connsiteY1"/>
                </a:cxn>
                <a:cxn ang="0">
                  <a:pos x="connsiteX2" y="connsiteY2"/>
                </a:cxn>
                <a:cxn ang="0">
                  <a:pos x="connsiteX3" y="connsiteY3"/>
                </a:cxn>
              </a:cxnLst>
              <a:rect l="l" t="t" r="r" b="b"/>
              <a:pathLst>
                <a:path w="5614003" h="1782399">
                  <a:moveTo>
                    <a:pt x="0" y="0"/>
                  </a:moveTo>
                  <a:lnTo>
                    <a:pt x="5614005" y="0"/>
                  </a:lnTo>
                  <a:lnTo>
                    <a:pt x="5614005" y="1782399"/>
                  </a:lnTo>
                  <a:lnTo>
                    <a:pt x="0" y="1782399"/>
                  </a:lnTo>
                  <a:close/>
                </a:path>
              </a:pathLst>
            </a:custGeom>
            <a:solidFill>
              <a:srgbClr val="1680F8"/>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3B7016C-EB22-845B-24FD-8AC72455C421}"/>
                </a:ext>
              </a:extLst>
            </p:cNvPr>
            <p:cNvSpPr/>
            <p:nvPr/>
          </p:nvSpPr>
          <p:spPr>
            <a:xfrm>
              <a:off x="11138871" y="7852997"/>
              <a:ext cx="5038733" cy="651603"/>
            </a:xfrm>
            <a:custGeom>
              <a:avLst/>
              <a:gdLst>
                <a:gd name="connsiteX0" fmla="*/ 5038734 w 5038733"/>
                <a:gd name="connsiteY0" fmla="*/ 651604 h 651603"/>
                <a:gd name="connsiteX1" fmla="*/ 0 w 5038733"/>
                <a:gd name="connsiteY1" fmla="*/ 651604 h 651603"/>
                <a:gd name="connsiteX2" fmla="*/ 734078 w 5038733"/>
                <a:gd name="connsiteY2" fmla="*/ 0 h 651603"/>
                <a:gd name="connsiteX3" fmla="*/ 4304776 w 5038733"/>
                <a:gd name="connsiteY3" fmla="*/ 0 h 651603"/>
                <a:gd name="connsiteX4" fmla="*/ 5038734 w 5038733"/>
                <a:gd name="connsiteY4" fmla="*/ 651604 h 65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8733" h="651603">
                  <a:moveTo>
                    <a:pt x="5038734" y="651604"/>
                  </a:moveTo>
                  <a:lnTo>
                    <a:pt x="0" y="651604"/>
                  </a:lnTo>
                  <a:lnTo>
                    <a:pt x="734078" y="0"/>
                  </a:lnTo>
                  <a:lnTo>
                    <a:pt x="4304776" y="0"/>
                  </a:lnTo>
                  <a:lnTo>
                    <a:pt x="5038734" y="651604"/>
                  </a:lnTo>
                  <a:close/>
                </a:path>
              </a:pathLst>
            </a:custGeom>
            <a:solidFill>
              <a:srgbClr val="0773E9"/>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05DA90D-321D-4BA3-FD62-C8B17FD60C39}"/>
                </a:ext>
              </a:extLst>
            </p:cNvPr>
            <p:cNvSpPr/>
            <p:nvPr/>
          </p:nvSpPr>
          <p:spPr>
            <a:xfrm>
              <a:off x="12209586" y="7384642"/>
              <a:ext cx="2897422" cy="513746"/>
            </a:xfrm>
            <a:custGeom>
              <a:avLst/>
              <a:gdLst>
                <a:gd name="connsiteX0" fmla="*/ 0 w 2897422"/>
                <a:gd name="connsiteY0" fmla="*/ 0 h 513746"/>
                <a:gd name="connsiteX1" fmla="*/ 2897422 w 2897422"/>
                <a:gd name="connsiteY1" fmla="*/ 0 h 513746"/>
                <a:gd name="connsiteX2" fmla="*/ 2897422 w 2897422"/>
                <a:gd name="connsiteY2" fmla="*/ 513746 h 513746"/>
                <a:gd name="connsiteX3" fmla="*/ 0 w 2897422"/>
                <a:gd name="connsiteY3" fmla="*/ 513746 h 513746"/>
              </a:gdLst>
              <a:ahLst/>
              <a:cxnLst>
                <a:cxn ang="0">
                  <a:pos x="connsiteX0" y="connsiteY0"/>
                </a:cxn>
                <a:cxn ang="0">
                  <a:pos x="connsiteX1" y="connsiteY1"/>
                </a:cxn>
                <a:cxn ang="0">
                  <a:pos x="connsiteX2" y="connsiteY2"/>
                </a:cxn>
                <a:cxn ang="0">
                  <a:pos x="connsiteX3" y="connsiteY3"/>
                </a:cxn>
              </a:cxnLst>
              <a:rect l="l" t="t" r="r" b="b"/>
              <a:pathLst>
                <a:path w="2897422" h="513746">
                  <a:moveTo>
                    <a:pt x="0" y="0"/>
                  </a:moveTo>
                  <a:lnTo>
                    <a:pt x="2897422" y="0"/>
                  </a:lnTo>
                  <a:lnTo>
                    <a:pt x="2897422" y="513746"/>
                  </a:lnTo>
                  <a:lnTo>
                    <a:pt x="0" y="513746"/>
                  </a:lnTo>
                  <a:close/>
                </a:path>
              </a:pathLst>
            </a:custGeom>
            <a:solidFill>
              <a:srgbClr val="1680F8"/>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EF11C32-2AA5-0F38-D24D-02254A966709}"/>
                </a:ext>
              </a:extLst>
            </p:cNvPr>
            <p:cNvSpPr/>
            <p:nvPr/>
          </p:nvSpPr>
          <p:spPr>
            <a:xfrm>
              <a:off x="10149184" y="-1175065"/>
              <a:ext cx="7018227" cy="395152"/>
            </a:xfrm>
            <a:custGeom>
              <a:avLst/>
              <a:gdLst>
                <a:gd name="connsiteX0" fmla="*/ 0 w 7018227"/>
                <a:gd name="connsiteY0" fmla="*/ 0 h 395152"/>
                <a:gd name="connsiteX1" fmla="*/ 7018227 w 7018227"/>
                <a:gd name="connsiteY1" fmla="*/ 0 h 395152"/>
                <a:gd name="connsiteX2" fmla="*/ 7018227 w 7018227"/>
                <a:gd name="connsiteY2" fmla="*/ 395152 h 395152"/>
                <a:gd name="connsiteX3" fmla="*/ 0 w 7018227"/>
                <a:gd name="connsiteY3" fmla="*/ 395152 h 395152"/>
              </a:gdLst>
              <a:ahLst/>
              <a:cxnLst>
                <a:cxn ang="0">
                  <a:pos x="connsiteX0" y="connsiteY0"/>
                </a:cxn>
                <a:cxn ang="0">
                  <a:pos x="connsiteX1" y="connsiteY1"/>
                </a:cxn>
                <a:cxn ang="0">
                  <a:pos x="connsiteX2" y="connsiteY2"/>
                </a:cxn>
                <a:cxn ang="0">
                  <a:pos x="connsiteX3" y="connsiteY3"/>
                </a:cxn>
              </a:cxnLst>
              <a:rect l="l" t="t" r="r" b="b"/>
              <a:pathLst>
                <a:path w="7018227" h="395152">
                  <a:moveTo>
                    <a:pt x="0" y="0"/>
                  </a:moveTo>
                  <a:lnTo>
                    <a:pt x="7018227" y="0"/>
                  </a:lnTo>
                  <a:lnTo>
                    <a:pt x="7018227" y="395152"/>
                  </a:lnTo>
                  <a:lnTo>
                    <a:pt x="0" y="395152"/>
                  </a:lnTo>
                  <a:close/>
                </a:path>
              </a:pathLst>
            </a:custGeom>
            <a:solidFill>
              <a:srgbClr val="1680F8"/>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F0D4204-8628-EB17-7CB7-AD7B2AECBD11}"/>
                </a:ext>
              </a:extLst>
            </p:cNvPr>
            <p:cNvSpPr/>
            <p:nvPr/>
          </p:nvSpPr>
          <p:spPr>
            <a:xfrm>
              <a:off x="10385649" y="-779912"/>
              <a:ext cx="6546380" cy="6059604"/>
            </a:xfrm>
            <a:custGeom>
              <a:avLst/>
              <a:gdLst>
                <a:gd name="connsiteX0" fmla="*/ 6546380 w 6546380"/>
                <a:gd name="connsiteY0" fmla="*/ 0 h 6059604"/>
                <a:gd name="connsiteX1" fmla="*/ 6546380 w 6546380"/>
                <a:gd name="connsiteY1" fmla="*/ 2785932 h 6059604"/>
                <a:gd name="connsiteX2" fmla="*/ 4519088 w 6546380"/>
                <a:gd name="connsiteY2" fmla="*/ 5813386 h 6059604"/>
                <a:gd name="connsiteX3" fmla="*/ 4366180 w 6546380"/>
                <a:gd name="connsiteY3" fmla="*/ 5872864 h 6059604"/>
                <a:gd name="connsiteX4" fmla="*/ 4128029 w 6546380"/>
                <a:gd name="connsiteY4" fmla="*/ 5946429 h 6059604"/>
                <a:gd name="connsiteX5" fmla="*/ 3272588 w 6546380"/>
                <a:gd name="connsiteY5" fmla="*/ 6059604 h 6059604"/>
                <a:gd name="connsiteX6" fmla="*/ 2198862 w 6546380"/>
                <a:gd name="connsiteY6" fmla="*/ 5878644 h 6059604"/>
                <a:gd name="connsiteX7" fmla="*/ 2116027 w 6546380"/>
                <a:gd name="connsiteY7" fmla="*/ 5848303 h 6059604"/>
                <a:gd name="connsiteX8" fmla="*/ 1711002 w 6546380"/>
                <a:gd name="connsiteY8" fmla="*/ 5662766 h 6059604"/>
                <a:gd name="connsiteX9" fmla="*/ 1419273 w 6546380"/>
                <a:gd name="connsiteY9" fmla="*/ 5484214 h 6059604"/>
                <a:gd name="connsiteX10" fmla="*/ 773810 w 6546380"/>
                <a:gd name="connsiteY10" fmla="*/ 4897144 h 6059604"/>
                <a:gd name="connsiteX11" fmla="*/ 752860 w 6546380"/>
                <a:gd name="connsiteY11" fmla="*/ 4872582 h 6059604"/>
                <a:gd name="connsiteX12" fmla="*/ 599952 w 6546380"/>
                <a:gd name="connsiteY12" fmla="*/ 4672959 h 6059604"/>
                <a:gd name="connsiteX13" fmla="*/ 391059 w 6546380"/>
                <a:gd name="connsiteY13" fmla="*/ 4338007 h 6059604"/>
                <a:gd name="connsiteX14" fmla="*/ 138941 w 6546380"/>
                <a:gd name="connsiteY14" fmla="*/ 3731071 h 6059604"/>
                <a:gd name="connsiteX15" fmla="*/ 135450 w 6546380"/>
                <a:gd name="connsiteY15" fmla="*/ 3717105 h 6059604"/>
                <a:gd name="connsiteX16" fmla="*/ 0 w 6546380"/>
                <a:gd name="connsiteY16" fmla="*/ 2785692 h 6059604"/>
                <a:gd name="connsiteX17" fmla="*/ 0 w 6546380"/>
                <a:gd name="connsiteY17" fmla="*/ 0 h 6059604"/>
                <a:gd name="connsiteX18" fmla="*/ 6546260 w 6546380"/>
                <a:gd name="connsiteY18" fmla="*/ 0 h 605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46380" h="6059604">
                  <a:moveTo>
                    <a:pt x="6546380" y="0"/>
                  </a:moveTo>
                  <a:lnTo>
                    <a:pt x="6546380" y="2785932"/>
                  </a:lnTo>
                  <a:cubicBezTo>
                    <a:pt x="6546380" y="4152591"/>
                    <a:pt x="5708398" y="5323239"/>
                    <a:pt x="4519088" y="5813386"/>
                  </a:cubicBezTo>
                  <a:cubicBezTo>
                    <a:pt x="4468881" y="5834337"/>
                    <a:pt x="4417591" y="5854202"/>
                    <a:pt x="4366180" y="5872864"/>
                  </a:cubicBezTo>
                  <a:cubicBezTo>
                    <a:pt x="4287920" y="5900917"/>
                    <a:pt x="4208577" y="5925359"/>
                    <a:pt x="4128029" y="5946429"/>
                  </a:cubicBezTo>
                  <a:cubicBezTo>
                    <a:pt x="3856046" y="6021197"/>
                    <a:pt x="3569013" y="6059604"/>
                    <a:pt x="3272588" y="6059604"/>
                  </a:cubicBezTo>
                  <a:cubicBezTo>
                    <a:pt x="2896820" y="6059604"/>
                    <a:pt x="2535019" y="5996635"/>
                    <a:pt x="2198862" y="5878644"/>
                  </a:cubicBezTo>
                  <a:cubicBezTo>
                    <a:pt x="2170809" y="5869252"/>
                    <a:pt x="2142877" y="5858777"/>
                    <a:pt x="2116027" y="5848303"/>
                  </a:cubicBezTo>
                  <a:cubicBezTo>
                    <a:pt x="1976002" y="5795809"/>
                    <a:pt x="1841756" y="5733923"/>
                    <a:pt x="1711002" y="5662766"/>
                  </a:cubicBezTo>
                  <a:cubicBezTo>
                    <a:pt x="1610589" y="5609068"/>
                    <a:pt x="1513787" y="5548387"/>
                    <a:pt x="1419273" y="5484214"/>
                  </a:cubicBezTo>
                  <a:cubicBezTo>
                    <a:pt x="1177631" y="5318543"/>
                    <a:pt x="960550" y="5121208"/>
                    <a:pt x="773810" y="4897144"/>
                  </a:cubicBezTo>
                  <a:lnTo>
                    <a:pt x="752860" y="4872582"/>
                  </a:lnTo>
                  <a:cubicBezTo>
                    <a:pt x="699162" y="4808409"/>
                    <a:pt x="647751" y="4741828"/>
                    <a:pt x="599952" y="4672959"/>
                  </a:cubicBezTo>
                  <a:cubicBezTo>
                    <a:pt x="522897" y="4565563"/>
                    <a:pt x="452944" y="4453591"/>
                    <a:pt x="391059" y="4338007"/>
                  </a:cubicBezTo>
                  <a:cubicBezTo>
                    <a:pt x="287154" y="4146571"/>
                    <a:pt x="203115" y="3943577"/>
                    <a:pt x="138941" y="3731071"/>
                  </a:cubicBezTo>
                  <a:cubicBezTo>
                    <a:pt x="137858" y="3726376"/>
                    <a:pt x="135450" y="3721680"/>
                    <a:pt x="135450" y="3717105"/>
                  </a:cubicBezTo>
                  <a:cubicBezTo>
                    <a:pt x="46715" y="3421764"/>
                    <a:pt x="0" y="3109085"/>
                    <a:pt x="0" y="2785692"/>
                  </a:cubicBezTo>
                  <a:lnTo>
                    <a:pt x="0" y="0"/>
                  </a:lnTo>
                  <a:lnTo>
                    <a:pt x="6546260" y="0"/>
                  </a:lnTo>
                  <a:close/>
                </a:path>
              </a:pathLst>
            </a:custGeom>
            <a:solidFill>
              <a:srgbClr val="0773E9"/>
            </a:solidFill>
            <a:ln w="0" cap="flat">
              <a:noFill/>
              <a:prstDash val="solid"/>
              <a:miter/>
            </a:ln>
          </p:spPr>
          <p:txBody>
            <a:bodyPr rtlCol="0" anchor="ctr"/>
            <a:lstStyle/>
            <a:p>
              <a:endParaRPr lang="en-GB"/>
            </a:p>
          </p:txBody>
        </p:sp>
      </p:grpSp>
      <p:pic>
        <p:nvPicPr>
          <p:cNvPr id="18" name="!!_R1">
            <a:extLst>
              <a:ext uri="{FF2B5EF4-FFF2-40B4-BE49-F238E27FC236}">
                <a16:creationId xmlns:a16="http://schemas.microsoft.com/office/drawing/2014/main" id="{5A8B1268-7321-6B8D-7057-71DD7A2F4A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0644" y="-5434080"/>
            <a:ext cx="21129288" cy="21155160"/>
          </a:xfrm>
          <a:prstGeom prst="rect">
            <a:avLst/>
          </a:prstGeom>
        </p:spPr>
      </p:pic>
      <p:pic>
        <p:nvPicPr>
          <p:cNvPr id="19" name="!!_R2">
            <a:extLst>
              <a:ext uri="{FF2B5EF4-FFF2-40B4-BE49-F238E27FC236}">
                <a16:creationId xmlns:a16="http://schemas.microsoft.com/office/drawing/2014/main" id="{AB053FCB-C06C-1055-8740-32C83D37B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603" y="-4889090"/>
            <a:ext cx="20091206" cy="20065180"/>
          </a:xfrm>
          <a:prstGeom prst="rect">
            <a:avLst/>
          </a:prstGeom>
        </p:spPr>
      </p:pic>
      <p:pic>
        <p:nvPicPr>
          <p:cNvPr id="20" name="!!_R3">
            <a:extLst>
              <a:ext uri="{FF2B5EF4-FFF2-40B4-BE49-F238E27FC236}">
                <a16:creationId xmlns:a16="http://schemas.microsoft.com/office/drawing/2014/main" id="{F0BCA73B-4953-0F23-ECCC-0CF77578F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2105" y="-3793859"/>
            <a:ext cx="17783790" cy="17874718"/>
          </a:xfrm>
          <a:prstGeom prst="rect">
            <a:avLst/>
          </a:prstGeom>
        </p:spPr>
      </p:pic>
      <p:pic>
        <p:nvPicPr>
          <p:cNvPr id="21" name="!!_R4">
            <a:extLst>
              <a:ext uri="{FF2B5EF4-FFF2-40B4-BE49-F238E27FC236}">
                <a16:creationId xmlns:a16="http://schemas.microsoft.com/office/drawing/2014/main" id="{890F59F8-B45D-8585-AD65-12EA2AF248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7755" y="-3248868"/>
            <a:ext cx="16732490" cy="16784736"/>
          </a:xfrm>
          <a:prstGeom prst="rect">
            <a:avLst/>
          </a:prstGeom>
        </p:spPr>
      </p:pic>
      <p:pic>
        <p:nvPicPr>
          <p:cNvPr id="22" name="!!_R5">
            <a:extLst>
              <a:ext uri="{FF2B5EF4-FFF2-40B4-BE49-F238E27FC236}">
                <a16:creationId xmlns:a16="http://schemas.microsoft.com/office/drawing/2014/main" id="{B7D2E00E-5FFD-8D5E-5BF9-7705C6A9FE7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4459" y="-2745798"/>
            <a:ext cx="15739082" cy="15778596"/>
          </a:xfrm>
          <a:prstGeom prst="rect">
            <a:avLst/>
          </a:prstGeom>
        </p:spPr>
      </p:pic>
      <p:sp>
        <p:nvSpPr>
          <p:cNvPr id="23" name="!!_Title">
            <a:extLst>
              <a:ext uri="{FF2B5EF4-FFF2-40B4-BE49-F238E27FC236}">
                <a16:creationId xmlns:a16="http://schemas.microsoft.com/office/drawing/2014/main" id="{CEA814EB-40AD-F997-EDC9-D21DBB2EF61D}"/>
              </a:ext>
            </a:extLst>
          </p:cNvPr>
          <p:cNvSpPr txBox="1">
            <a:spLocks/>
          </p:cNvSpPr>
          <p:nvPr/>
        </p:nvSpPr>
        <p:spPr>
          <a:xfrm>
            <a:off x="-32595250" y="3754940"/>
            <a:ext cx="15782544" cy="2031325"/>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solidFill>
                  <a:schemeClr val="accent1"/>
                </a:solidFill>
                <a:latin typeface="+mj-lt"/>
              </a:rPr>
              <a:t>Modern Enterprise Success</a:t>
            </a:r>
            <a:br>
              <a:rPr lang="en-US">
                <a:solidFill>
                  <a:schemeClr val="accent1"/>
                </a:solidFill>
                <a:latin typeface="Anova" panose="020B0503020203020204" pitchFamily="34" charset="0"/>
              </a:rPr>
            </a:br>
            <a:r>
              <a:rPr lang="en-US" sz="4400" b="0">
                <a:solidFill>
                  <a:schemeClr val="accent1"/>
                </a:solidFill>
                <a:latin typeface="+mn-lt"/>
              </a:rPr>
              <a:t>Win with New Gen AI Use Cases and Insights </a:t>
            </a:r>
            <a:endParaRPr lang="en-US" sz="8000" b="0">
              <a:solidFill>
                <a:schemeClr val="accent1"/>
              </a:solidFill>
              <a:latin typeface="+mn-lt"/>
            </a:endParaRPr>
          </a:p>
        </p:txBody>
      </p:sp>
      <p:cxnSp>
        <p:nvCxnSpPr>
          <p:cNvPr id="24" name="!!_Line_L">
            <a:extLst>
              <a:ext uri="{FF2B5EF4-FFF2-40B4-BE49-F238E27FC236}">
                <a16:creationId xmlns:a16="http://schemas.microsoft.com/office/drawing/2014/main" id="{DDB4F65F-7FA7-6CEE-73CB-E56C50281055}"/>
              </a:ext>
            </a:extLst>
          </p:cNvPr>
          <p:cNvCxnSpPr>
            <a:cxnSpLocks/>
          </p:cNvCxnSpPr>
          <p:nvPr/>
        </p:nvCxnSpPr>
        <p:spPr>
          <a:xfrm flipH="1">
            <a:off x="8736320" y="5160005"/>
            <a:ext cx="331480" cy="0"/>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5" name="!!_Circle_Right">
            <a:extLst>
              <a:ext uri="{FF2B5EF4-FFF2-40B4-BE49-F238E27FC236}">
                <a16:creationId xmlns:a16="http://schemas.microsoft.com/office/drawing/2014/main" id="{B928F4CA-3B97-3988-90B7-74AB32ED6819}"/>
              </a:ext>
            </a:extLst>
          </p:cNvPr>
          <p:cNvSpPr/>
          <p:nvPr/>
        </p:nvSpPr>
        <p:spPr>
          <a:xfrm>
            <a:off x="6647113" y="2646613"/>
            <a:ext cx="4993774" cy="49937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_Circle_Left">
            <a:extLst>
              <a:ext uri="{FF2B5EF4-FFF2-40B4-BE49-F238E27FC236}">
                <a16:creationId xmlns:a16="http://schemas.microsoft.com/office/drawing/2014/main" id="{A94FCC30-75FC-EF9B-6027-45C0957060D9}"/>
              </a:ext>
            </a:extLst>
          </p:cNvPr>
          <p:cNvSpPr/>
          <p:nvPr/>
        </p:nvSpPr>
        <p:spPr>
          <a:xfrm>
            <a:off x="6647113" y="2646613"/>
            <a:ext cx="4993774" cy="4993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_Circle_L">
            <a:extLst>
              <a:ext uri="{FF2B5EF4-FFF2-40B4-BE49-F238E27FC236}">
                <a16:creationId xmlns:a16="http://schemas.microsoft.com/office/drawing/2014/main" id="{2CA99F83-76BD-15DA-73CF-F0A2F348B530}"/>
              </a:ext>
            </a:extLst>
          </p:cNvPr>
          <p:cNvSpPr/>
          <p:nvPr/>
        </p:nvSpPr>
        <p:spPr>
          <a:xfrm>
            <a:off x="6647113" y="2646613"/>
            <a:ext cx="4993774" cy="49937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_Date">
            <a:extLst>
              <a:ext uri="{FF2B5EF4-FFF2-40B4-BE49-F238E27FC236}">
                <a16:creationId xmlns:a16="http://schemas.microsoft.com/office/drawing/2014/main" id="{87DD7812-48C8-CB9B-29E0-CFB85DFCA6B0}"/>
              </a:ext>
            </a:extLst>
          </p:cNvPr>
          <p:cNvSpPr txBox="1">
            <a:spLocks/>
          </p:cNvSpPr>
          <p:nvPr/>
        </p:nvSpPr>
        <p:spPr>
          <a:xfrm>
            <a:off x="-32595250" y="915867"/>
            <a:ext cx="15782544" cy="923330"/>
          </a:xfrm>
          <a:prstGeom prst="rect">
            <a:avLst/>
          </a:prstGeom>
        </p:spPr>
        <p:txBody>
          <a:bodyPr/>
          <a:lst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marL="0" indent="0">
              <a:buNone/>
            </a:pPr>
            <a:r>
              <a:rPr lang="en-US">
                <a:solidFill>
                  <a:schemeClr val="accent1"/>
                </a:solidFill>
              </a:rPr>
              <a:t>March 2024</a:t>
            </a:r>
          </a:p>
        </p:txBody>
      </p:sp>
      <p:sp>
        <p:nvSpPr>
          <p:cNvPr id="29" name="!!_Presenters">
            <a:extLst>
              <a:ext uri="{FF2B5EF4-FFF2-40B4-BE49-F238E27FC236}">
                <a16:creationId xmlns:a16="http://schemas.microsoft.com/office/drawing/2014/main" id="{332B7BAB-CB3F-66FD-C47D-A9D92E4E31C2}"/>
              </a:ext>
            </a:extLst>
          </p:cNvPr>
          <p:cNvSpPr txBox="1">
            <a:spLocks/>
          </p:cNvSpPr>
          <p:nvPr/>
        </p:nvSpPr>
        <p:spPr>
          <a:xfrm>
            <a:off x="-32595250" y="8334127"/>
            <a:ext cx="12123722" cy="1057522"/>
          </a:xfrm>
          <a:prstGeom prst="rect">
            <a:avLst/>
          </a:prstGeom>
        </p:spPr>
        <p:txBody>
          <a:bodyPr/>
          <a:lst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marL="0" indent="0">
              <a:buNone/>
            </a:pPr>
            <a:r>
              <a:rPr lang="en-US" sz="2800">
                <a:solidFill>
                  <a:schemeClr val="accent1"/>
                </a:solidFill>
              </a:rPr>
              <a:t>Udo </a:t>
            </a:r>
            <a:r>
              <a:rPr lang="en-US" sz="2800" err="1">
                <a:solidFill>
                  <a:schemeClr val="accent1"/>
                </a:solidFill>
              </a:rPr>
              <a:t>Sglavo</a:t>
            </a:r>
            <a:r>
              <a:rPr lang="en-US" sz="2800">
                <a:solidFill>
                  <a:schemeClr val="accent1"/>
                </a:solidFill>
              </a:rPr>
              <a:t>, Vice President, R&amp;D, SAS</a:t>
            </a:r>
          </a:p>
          <a:p>
            <a:pPr marL="0" indent="0">
              <a:buNone/>
            </a:pPr>
            <a:r>
              <a:rPr lang="en-US" sz="2800">
                <a:solidFill>
                  <a:schemeClr val="accent1"/>
                </a:solidFill>
              </a:rPr>
              <a:t>Hem Desai, Director, R&amp;D, SAS</a:t>
            </a:r>
          </a:p>
        </p:txBody>
      </p:sp>
      <p:pic>
        <p:nvPicPr>
          <p:cNvPr id="30" name="!!_SAS_Logo">
            <a:extLst>
              <a:ext uri="{FF2B5EF4-FFF2-40B4-BE49-F238E27FC236}">
                <a16:creationId xmlns:a16="http://schemas.microsoft.com/office/drawing/2014/main" id="{229CC760-9AEA-8CF9-7EF7-D649915F57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694400" y="9079379"/>
            <a:ext cx="1963032" cy="803059"/>
          </a:xfrm>
          <a:prstGeom prst="rect">
            <a:avLst/>
          </a:prstGeom>
        </p:spPr>
      </p:pic>
      <p:cxnSp>
        <p:nvCxnSpPr>
          <p:cNvPr id="31" name="!!_Line_M">
            <a:extLst>
              <a:ext uri="{FF2B5EF4-FFF2-40B4-BE49-F238E27FC236}">
                <a16:creationId xmlns:a16="http://schemas.microsoft.com/office/drawing/2014/main" id="{BB266B79-A176-E962-A8BD-41D5F8D11117}"/>
              </a:ext>
            </a:extLst>
          </p:cNvPr>
          <p:cNvCxnSpPr>
            <a:cxnSpLocks/>
          </p:cNvCxnSpPr>
          <p:nvPr/>
        </p:nvCxnSpPr>
        <p:spPr>
          <a:xfrm>
            <a:off x="-12649200" y="6535692"/>
            <a:ext cx="9956800" cy="0"/>
          </a:xfrm>
          <a:prstGeom prst="line">
            <a:avLst/>
          </a:prstGeom>
          <a:ln w="254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32" name="!!_Line_S">
            <a:extLst>
              <a:ext uri="{FF2B5EF4-FFF2-40B4-BE49-F238E27FC236}">
                <a16:creationId xmlns:a16="http://schemas.microsoft.com/office/drawing/2014/main" id="{1A23787D-D00D-45E4-3668-554896502EAA}"/>
              </a:ext>
            </a:extLst>
          </p:cNvPr>
          <p:cNvCxnSpPr>
            <a:cxnSpLocks/>
          </p:cNvCxnSpPr>
          <p:nvPr/>
        </p:nvCxnSpPr>
        <p:spPr>
          <a:xfrm>
            <a:off x="-20726400" y="1862138"/>
            <a:ext cx="5349875"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33" name="!!_Circle_M">
            <a:extLst>
              <a:ext uri="{FF2B5EF4-FFF2-40B4-BE49-F238E27FC236}">
                <a16:creationId xmlns:a16="http://schemas.microsoft.com/office/drawing/2014/main" id="{76B96C32-2EC7-D7D6-988F-82CAE1983CF3}"/>
              </a:ext>
            </a:extLst>
          </p:cNvPr>
          <p:cNvSpPr/>
          <p:nvPr/>
        </p:nvSpPr>
        <p:spPr>
          <a:xfrm>
            <a:off x="-2988548" y="6239667"/>
            <a:ext cx="592050" cy="59205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_Circle_S">
            <a:extLst>
              <a:ext uri="{FF2B5EF4-FFF2-40B4-BE49-F238E27FC236}">
                <a16:creationId xmlns:a16="http://schemas.microsoft.com/office/drawing/2014/main" id="{08B3BF49-7083-A97F-6B02-AFE93C6CF4BF}"/>
              </a:ext>
            </a:extLst>
          </p:cNvPr>
          <p:cNvSpPr/>
          <p:nvPr/>
        </p:nvSpPr>
        <p:spPr>
          <a:xfrm>
            <a:off x="-15513050" y="1717352"/>
            <a:ext cx="288925" cy="28892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_GenAI_Text">
            <a:extLst>
              <a:ext uri="{FF2B5EF4-FFF2-40B4-BE49-F238E27FC236}">
                <a16:creationId xmlns:a16="http://schemas.microsoft.com/office/drawing/2014/main" id="{EE912E3D-5AAE-0BEB-D1DD-BF56F5A5C21B}"/>
              </a:ext>
            </a:extLst>
          </p:cNvPr>
          <p:cNvSpPr txBox="1"/>
          <p:nvPr/>
        </p:nvSpPr>
        <p:spPr>
          <a:xfrm>
            <a:off x="7079225" y="3993032"/>
            <a:ext cx="4085302" cy="2786917"/>
          </a:xfrm>
          <a:prstGeom prst="rect">
            <a:avLst/>
          </a:prstGeom>
          <a:noFill/>
          <a:effectLst>
            <a:softEdge rad="635000"/>
          </a:effectLst>
        </p:spPr>
        <p:txBody>
          <a:bodyPr wrap="square">
            <a:spAutoFit/>
          </a:bodyPr>
          <a:lstStyle/>
          <a:p>
            <a:pPr algn="ctr">
              <a:lnSpc>
                <a:spcPct val="85000"/>
              </a:lnSpc>
            </a:pPr>
            <a:r>
              <a:rPr lang="en-US" sz="4000">
                <a:solidFill>
                  <a:schemeClr val="bg1"/>
                </a:solidFill>
                <a:latin typeface="Anova" panose="020B0503020203020204" pitchFamily="34" charset="0"/>
              </a:rPr>
              <a:t>Generative</a:t>
            </a:r>
            <a:br>
              <a:rPr lang="en-US" sz="6600">
                <a:solidFill>
                  <a:schemeClr val="bg1"/>
                </a:solidFill>
                <a:latin typeface="Anova" panose="020B0503020203020204" pitchFamily="34" charset="0"/>
              </a:rPr>
            </a:br>
            <a:r>
              <a:rPr lang="en-US" sz="16600" spc="900">
                <a:solidFill>
                  <a:schemeClr val="bg1"/>
                </a:solidFill>
                <a:latin typeface="Anova" panose="020B0503020203020204" pitchFamily="34" charset="0"/>
              </a:rPr>
              <a:t>AI</a:t>
            </a:r>
            <a:endParaRPr lang="en-US" sz="6600" spc="900">
              <a:solidFill>
                <a:schemeClr val="bg1"/>
              </a:solidFill>
            </a:endParaRPr>
          </a:p>
        </p:txBody>
      </p:sp>
    </p:spTree>
    <p:custDataLst>
      <p:tags r:id="rId1"/>
    </p:custDataLst>
    <p:extLst>
      <p:ext uri="{BB962C8B-B14F-4D97-AF65-F5344CB8AC3E}">
        <p14:creationId xmlns:p14="http://schemas.microsoft.com/office/powerpoint/2010/main" val="341688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500000">
                                      <p:cBhvr>
                                        <p:cTn id="6" dur="8000" fill="hold"/>
                                        <p:tgtEl>
                                          <p:spTgt spid="18"/>
                                        </p:tgtEl>
                                        <p:attrNameLst>
                                          <p:attrName>r</p:attrName>
                                        </p:attrNameLst>
                                      </p:cBhvr>
                                    </p:animRot>
                                  </p:childTnLst>
                                </p:cTn>
                              </p:par>
                              <p:par>
                                <p:cTn id="7" presetID="8" presetClass="emph" presetSubtype="0" fill="hold" nodeType="withEffect">
                                  <p:stCondLst>
                                    <p:cond delay="0"/>
                                  </p:stCondLst>
                                  <p:childTnLst>
                                    <p:animRot by="-2700000">
                                      <p:cBhvr>
                                        <p:cTn id="8" dur="8000" fill="hold"/>
                                        <p:tgtEl>
                                          <p:spTgt spid="19"/>
                                        </p:tgtEl>
                                        <p:attrNameLst>
                                          <p:attrName>r</p:attrName>
                                        </p:attrNameLst>
                                      </p:cBhvr>
                                    </p:animRot>
                                  </p:childTnLst>
                                </p:cTn>
                              </p:par>
                              <p:par>
                                <p:cTn id="9" presetID="8" presetClass="emph" presetSubtype="0" fill="hold" nodeType="withEffect">
                                  <p:stCondLst>
                                    <p:cond delay="0"/>
                                  </p:stCondLst>
                                  <p:childTnLst>
                                    <p:animRot by="2160000">
                                      <p:cBhvr>
                                        <p:cTn id="10" dur="8000" fill="hold"/>
                                        <p:tgtEl>
                                          <p:spTgt spid="20"/>
                                        </p:tgtEl>
                                        <p:attrNameLst>
                                          <p:attrName>r</p:attrName>
                                        </p:attrNameLst>
                                      </p:cBhvr>
                                    </p:animRot>
                                  </p:childTnLst>
                                </p:cTn>
                              </p:par>
                              <p:par>
                                <p:cTn id="11" presetID="8" presetClass="emph" presetSubtype="0" fill="hold" nodeType="withEffect">
                                  <p:stCondLst>
                                    <p:cond delay="0"/>
                                  </p:stCondLst>
                                  <p:childTnLst>
                                    <p:animRot by="2160000">
                                      <p:cBhvr>
                                        <p:cTn id="12" dur="8000" fill="hold"/>
                                        <p:tgtEl>
                                          <p:spTgt spid="21"/>
                                        </p:tgtEl>
                                        <p:attrNameLst>
                                          <p:attrName>r</p:attrName>
                                        </p:attrNameLst>
                                      </p:cBhvr>
                                    </p:animRot>
                                  </p:childTnLst>
                                </p:cTn>
                              </p:par>
                              <p:par>
                                <p:cTn id="13" presetID="8" presetClass="emph" presetSubtype="0" fill="hold" nodeType="withEffect">
                                  <p:stCondLst>
                                    <p:cond delay="0"/>
                                  </p:stCondLst>
                                  <p:childTnLst>
                                    <p:animRot by="-2700000">
                                      <p:cBhvr>
                                        <p:cTn id="14" dur="8000" fill="hold"/>
                                        <p:tgtEl>
                                          <p:spTgt spid="22"/>
                                        </p:tgtEl>
                                        <p:attrNameLst>
                                          <p:attrName>r</p:attrName>
                                        </p:attrNameLst>
                                      </p:cBhvr>
                                    </p:animRot>
                                  </p:childTnLst>
                                </p:cTn>
                              </p:par>
                              <p:par>
                                <p:cTn id="15" presetID="6" presetClass="emph" presetSubtype="0" repeatCount="3000" accel="33333" decel="33333" autoRev="1" fill="remove" grpId="0" nodeType="withEffect">
                                  <p:stCondLst>
                                    <p:cond delay="0"/>
                                  </p:stCondLst>
                                  <p:childTnLst>
                                    <p:animScale>
                                      <p:cBhvr>
                                        <p:cTn id="16" dur="1500" fill="hold"/>
                                        <p:tgtEl>
                                          <p:spTgt spid="27"/>
                                        </p:tgtEl>
                                      </p:cBhvr>
                                      <p:by x="90000" y="90000"/>
                                    </p:animScale>
                                  </p:childTnLst>
                                </p:cTn>
                              </p:par>
                              <p:par>
                                <p:cTn id="17" presetID="6" presetClass="emph" presetSubtype="0" repeatCount="3000" accel="33333" decel="33333" autoRev="1" fill="remove" grpId="0" nodeType="withEffect">
                                  <p:stCondLst>
                                    <p:cond delay="0"/>
                                  </p:stCondLst>
                                  <p:childTnLst>
                                    <p:animScale>
                                      <p:cBhvr>
                                        <p:cTn id="18" dur="1500" fill="hold"/>
                                        <p:tgtEl>
                                          <p:spTgt spid="2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a:extLst>
              <a:ext uri="{FF2B5EF4-FFF2-40B4-BE49-F238E27FC236}">
                <a16:creationId xmlns:a16="http://schemas.microsoft.com/office/drawing/2014/main" id="{6F6BC383-65DD-8F5C-8BB6-849A28E66142}"/>
              </a:ext>
            </a:extLst>
          </p:cNvPr>
          <p:cNvCxnSpPr>
            <a:cxnSpLocks/>
          </p:cNvCxnSpPr>
          <p:nvPr/>
        </p:nvCxnSpPr>
        <p:spPr>
          <a:xfrm flipH="1" flipV="1">
            <a:off x="8338470" y="3632651"/>
            <a:ext cx="135944" cy="986731"/>
          </a:xfrm>
          <a:prstGeom prst="straightConnector1">
            <a:avLst/>
          </a:prstGeom>
          <a:ln w="63500" cap="rnd">
            <a:gradFill>
              <a:gsLst>
                <a:gs pos="0">
                  <a:schemeClr val="accent4"/>
                </a:gs>
                <a:gs pos="100000">
                  <a:schemeClr val="accent4">
                    <a:lumMod val="90000"/>
                    <a:lumOff val="10000"/>
                  </a:schemeClr>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089ECC-91F2-5B50-DF47-D470F8F09367}"/>
              </a:ext>
            </a:extLst>
          </p:cNvPr>
          <p:cNvCxnSpPr>
            <a:cxnSpLocks/>
          </p:cNvCxnSpPr>
          <p:nvPr/>
        </p:nvCxnSpPr>
        <p:spPr>
          <a:xfrm flipH="1" flipV="1">
            <a:off x="3747059" y="2797108"/>
            <a:ext cx="3678074" cy="2340727"/>
          </a:xfrm>
          <a:prstGeom prst="straightConnector1">
            <a:avLst/>
          </a:prstGeom>
          <a:ln w="63500" cap="rnd">
            <a:gradFill>
              <a:gsLst>
                <a:gs pos="0">
                  <a:schemeClr val="accent4"/>
                </a:gs>
                <a:gs pos="100000">
                  <a:schemeClr val="accent4">
                    <a:lumMod val="90000"/>
                    <a:lumOff val="10000"/>
                  </a:schemeClr>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463F5AC-8E4F-9433-7742-D794658AD8CB}"/>
              </a:ext>
            </a:extLst>
          </p:cNvPr>
          <p:cNvCxnSpPr>
            <a:cxnSpLocks/>
          </p:cNvCxnSpPr>
          <p:nvPr/>
        </p:nvCxnSpPr>
        <p:spPr>
          <a:xfrm flipH="1">
            <a:off x="3421347" y="5771328"/>
            <a:ext cx="4073007" cy="797135"/>
          </a:xfrm>
          <a:prstGeom prst="straightConnector1">
            <a:avLst/>
          </a:prstGeom>
          <a:ln w="63500" cap="rnd">
            <a:gradFill>
              <a:gsLst>
                <a:gs pos="0">
                  <a:schemeClr val="accent4"/>
                </a:gs>
                <a:gs pos="100000">
                  <a:schemeClr val="accent4">
                    <a:lumMod val="90000"/>
                    <a:lumOff val="10000"/>
                  </a:schemeClr>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B460448-F6A8-31E4-45BB-7671B9EE4BB4}"/>
              </a:ext>
            </a:extLst>
          </p:cNvPr>
          <p:cNvCxnSpPr>
            <a:cxnSpLocks/>
          </p:cNvCxnSpPr>
          <p:nvPr/>
        </p:nvCxnSpPr>
        <p:spPr>
          <a:xfrm flipH="1">
            <a:off x="8978353" y="6125658"/>
            <a:ext cx="171120" cy="724086"/>
          </a:xfrm>
          <a:prstGeom prst="straightConnector1">
            <a:avLst/>
          </a:prstGeom>
          <a:ln w="63500" cap="rnd">
            <a:gradFill>
              <a:gsLst>
                <a:gs pos="0">
                  <a:schemeClr val="accent4"/>
                </a:gs>
                <a:gs pos="100000">
                  <a:schemeClr val="accent4">
                    <a:lumMod val="90000"/>
                    <a:lumOff val="10000"/>
                  </a:schemeClr>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3AF68DF-D68E-DFA7-31E5-5299960CFC26}"/>
              </a:ext>
            </a:extLst>
          </p:cNvPr>
          <p:cNvCxnSpPr>
            <a:cxnSpLocks/>
          </p:cNvCxnSpPr>
          <p:nvPr/>
        </p:nvCxnSpPr>
        <p:spPr>
          <a:xfrm flipV="1">
            <a:off x="9674762" y="3751592"/>
            <a:ext cx="421661" cy="1011681"/>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E9D1ECA-F182-1C9C-308E-39E290E6B318}"/>
              </a:ext>
            </a:extLst>
          </p:cNvPr>
          <p:cNvCxnSpPr>
            <a:cxnSpLocks/>
          </p:cNvCxnSpPr>
          <p:nvPr/>
        </p:nvCxnSpPr>
        <p:spPr>
          <a:xfrm flipV="1">
            <a:off x="10497177" y="3208911"/>
            <a:ext cx="4264327" cy="2047780"/>
          </a:xfrm>
          <a:prstGeom prst="straightConnector1">
            <a:avLst/>
          </a:prstGeom>
          <a:ln w="63500" cap="rnd">
            <a:gradFill>
              <a:gsLst>
                <a:gs pos="0">
                  <a:schemeClr val="accent4"/>
                </a:gs>
                <a:gs pos="100000">
                  <a:schemeClr val="accent4">
                    <a:lumMod val="90000"/>
                    <a:lumOff val="10000"/>
                  </a:schemeClr>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DA8558C-3378-AC84-9CB5-84B61BC39FFE}"/>
              </a:ext>
            </a:extLst>
          </p:cNvPr>
          <p:cNvCxnSpPr>
            <a:cxnSpLocks/>
          </p:cNvCxnSpPr>
          <p:nvPr/>
        </p:nvCxnSpPr>
        <p:spPr>
          <a:xfrm>
            <a:off x="10758942" y="5847671"/>
            <a:ext cx="4964601" cy="417785"/>
          </a:xfrm>
          <a:prstGeom prst="straightConnector1">
            <a:avLst/>
          </a:prstGeom>
          <a:ln w="63500" cap="rnd">
            <a:gradFill>
              <a:gsLst>
                <a:gs pos="0">
                  <a:schemeClr val="accent4"/>
                </a:gs>
                <a:gs pos="100000">
                  <a:schemeClr val="accent4">
                    <a:lumMod val="90000"/>
                    <a:lumOff val="10000"/>
                  </a:schemeClr>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A948659-49BE-8FBA-37DA-C2D22289070F}"/>
              </a:ext>
            </a:extLst>
          </p:cNvPr>
          <p:cNvCxnSpPr>
            <a:cxnSpLocks/>
          </p:cNvCxnSpPr>
          <p:nvPr/>
        </p:nvCxnSpPr>
        <p:spPr>
          <a:xfrm flipH="1" flipV="1">
            <a:off x="6456421" y="3986061"/>
            <a:ext cx="1172971" cy="995255"/>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586350-E799-CB6F-6FF3-1960978611F9}"/>
              </a:ext>
            </a:extLst>
          </p:cNvPr>
          <p:cNvCxnSpPr>
            <a:cxnSpLocks/>
          </p:cNvCxnSpPr>
          <p:nvPr/>
        </p:nvCxnSpPr>
        <p:spPr>
          <a:xfrm flipV="1">
            <a:off x="10227212" y="3799891"/>
            <a:ext cx="1456490" cy="1325332"/>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74B36E-A771-B2A8-67AE-913252718505}"/>
              </a:ext>
            </a:extLst>
          </p:cNvPr>
          <p:cNvCxnSpPr>
            <a:cxnSpLocks/>
          </p:cNvCxnSpPr>
          <p:nvPr/>
        </p:nvCxnSpPr>
        <p:spPr>
          <a:xfrm>
            <a:off x="10329970" y="6079222"/>
            <a:ext cx="2416049" cy="987524"/>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EC4370-484D-D5ED-391A-425ACD1FDCFC}"/>
              </a:ext>
            </a:extLst>
          </p:cNvPr>
          <p:cNvCxnSpPr>
            <a:cxnSpLocks/>
          </p:cNvCxnSpPr>
          <p:nvPr/>
        </p:nvCxnSpPr>
        <p:spPr>
          <a:xfrm flipV="1">
            <a:off x="10536702" y="4645170"/>
            <a:ext cx="4396413" cy="960106"/>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7753763-7718-6DF6-3800-1CBBDD5EA9A0}"/>
              </a:ext>
            </a:extLst>
          </p:cNvPr>
          <p:cNvCxnSpPr>
            <a:cxnSpLocks/>
            <a:stCxn id="92" idx="2"/>
          </p:cNvCxnSpPr>
          <p:nvPr/>
        </p:nvCxnSpPr>
        <p:spPr>
          <a:xfrm flipH="1" flipV="1">
            <a:off x="3587430" y="4099526"/>
            <a:ext cx="3661579" cy="1396293"/>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6F60760-AB93-294E-F41D-4B31E16A3E22}"/>
              </a:ext>
            </a:extLst>
          </p:cNvPr>
          <p:cNvCxnSpPr>
            <a:cxnSpLocks/>
          </p:cNvCxnSpPr>
          <p:nvPr/>
        </p:nvCxnSpPr>
        <p:spPr>
          <a:xfrm flipH="1">
            <a:off x="6685935" y="6079222"/>
            <a:ext cx="1272097" cy="978483"/>
          </a:xfrm>
          <a:prstGeom prst="straightConnector1">
            <a:avLst/>
          </a:prstGeom>
          <a:ln w="63500" cap="rnd">
            <a:gradFill>
              <a:gsLst>
                <a:gs pos="0">
                  <a:schemeClr val="accent4"/>
                </a:gs>
                <a:gs pos="100000">
                  <a:schemeClr val="accent2"/>
                </a:gs>
              </a:gsLst>
              <a:lin ang="5400000" scaled="1"/>
            </a:gradFill>
            <a:prstDash val="sysDot"/>
            <a:round/>
            <a:tailEnd type="arrow" w="lg" len="sm"/>
          </a:ln>
        </p:spPr>
        <p:style>
          <a:lnRef idx="1">
            <a:schemeClr val="accent1"/>
          </a:lnRef>
          <a:fillRef idx="0">
            <a:schemeClr val="accent1"/>
          </a:fillRef>
          <a:effectRef idx="0">
            <a:schemeClr val="accent1"/>
          </a:effectRef>
          <a:fontRef idx="minor">
            <a:schemeClr val="tx1"/>
          </a:fontRef>
        </p:style>
      </p:cxnSp>
      <p:pic>
        <p:nvPicPr>
          <p:cNvPr id="4" name="Graphic 3" descr="Warehouse outline">
            <a:extLst>
              <a:ext uri="{FF2B5EF4-FFF2-40B4-BE49-F238E27FC236}">
                <a16:creationId xmlns:a16="http://schemas.microsoft.com/office/drawing/2014/main" id="{58106D6C-E458-200D-8A90-7EC6D3619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2986" y="6302189"/>
            <a:ext cx="1880905" cy="1880905"/>
          </a:xfrm>
          <a:prstGeom prst="rect">
            <a:avLst/>
          </a:prstGeom>
        </p:spPr>
      </p:pic>
      <p:pic>
        <p:nvPicPr>
          <p:cNvPr id="5" name="Graphic 4" descr="Warehouse outline">
            <a:extLst>
              <a:ext uri="{FF2B5EF4-FFF2-40B4-BE49-F238E27FC236}">
                <a16:creationId xmlns:a16="http://schemas.microsoft.com/office/drawing/2014/main" id="{6591A3CA-6FF6-3A0C-FEAE-A61ABFF483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8208" y="2023715"/>
            <a:ext cx="1880905" cy="1880905"/>
          </a:xfrm>
          <a:prstGeom prst="rect">
            <a:avLst/>
          </a:prstGeom>
        </p:spPr>
      </p:pic>
      <p:pic>
        <p:nvPicPr>
          <p:cNvPr id="7" name="Graphic 6" descr="Warehouse outline">
            <a:extLst>
              <a:ext uri="{FF2B5EF4-FFF2-40B4-BE49-F238E27FC236}">
                <a16:creationId xmlns:a16="http://schemas.microsoft.com/office/drawing/2014/main" id="{BFF869A1-AF85-34A6-D57D-226C7645CF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56956" y="1671192"/>
            <a:ext cx="2068996" cy="2068996"/>
          </a:xfrm>
          <a:prstGeom prst="rect">
            <a:avLst/>
          </a:prstGeom>
        </p:spPr>
      </p:pic>
      <p:pic>
        <p:nvPicPr>
          <p:cNvPr id="8" name="Graphic 7" descr="Warehouse outline">
            <a:extLst>
              <a:ext uri="{FF2B5EF4-FFF2-40B4-BE49-F238E27FC236}">
                <a16:creationId xmlns:a16="http://schemas.microsoft.com/office/drawing/2014/main" id="{AC88A6E3-C0EE-C6F8-BB3E-91530C3CC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50121" y="3101790"/>
            <a:ext cx="2503486" cy="2503486"/>
          </a:xfrm>
          <a:prstGeom prst="rect">
            <a:avLst/>
          </a:prstGeom>
        </p:spPr>
      </p:pic>
      <p:pic>
        <p:nvPicPr>
          <p:cNvPr id="9" name="Graphic 8" descr="Warehouse outline">
            <a:extLst>
              <a:ext uri="{FF2B5EF4-FFF2-40B4-BE49-F238E27FC236}">
                <a16:creationId xmlns:a16="http://schemas.microsoft.com/office/drawing/2014/main" id="{6733A0EB-3C25-A15F-CBEE-A97D260C42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956" y="3158453"/>
            <a:ext cx="3029219" cy="3029219"/>
          </a:xfrm>
          <a:prstGeom prst="rect">
            <a:avLst/>
          </a:prstGeom>
        </p:spPr>
      </p:pic>
      <p:pic>
        <p:nvPicPr>
          <p:cNvPr id="11" name="Graphic 10" descr="Truck outline">
            <a:extLst>
              <a:ext uri="{FF2B5EF4-FFF2-40B4-BE49-F238E27FC236}">
                <a16:creationId xmlns:a16="http://schemas.microsoft.com/office/drawing/2014/main" id="{8864FFDB-5F55-76FA-FC99-428EB0F319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9392" y="3966293"/>
            <a:ext cx="3029217" cy="3029217"/>
          </a:xfrm>
          <a:prstGeom prst="rect">
            <a:avLst/>
          </a:prstGeom>
        </p:spPr>
      </p:pic>
      <p:pic>
        <p:nvPicPr>
          <p:cNvPr id="6" name="Graphic 5" descr="Warehouse outline">
            <a:extLst>
              <a:ext uri="{FF2B5EF4-FFF2-40B4-BE49-F238E27FC236}">
                <a16:creationId xmlns:a16="http://schemas.microsoft.com/office/drawing/2014/main" id="{BAD78E96-3F75-49CD-E000-73F09E197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46019" y="6056563"/>
            <a:ext cx="2503486" cy="2503486"/>
          </a:xfrm>
          <a:prstGeom prst="rect">
            <a:avLst/>
          </a:prstGeom>
        </p:spPr>
      </p:pic>
      <p:pic>
        <p:nvPicPr>
          <p:cNvPr id="53" name="Graphic 52" descr="Warehouse outline">
            <a:extLst>
              <a:ext uri="{FF2B5EF4-FFF2-40B4-BE49-F238E27FC236}">
                <a16:creationId xmlns:a16="http://schemas.microsoft.com/office/drawing/2014/main" id="{2C40F35B-7510-FFDC-DD51-E4F7851E14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38403" y="2570928"/>
            <a:ext cx="1061723" cy="1061723"/>
          </a:xfrm>
          <a:prstGeom prst="rect">
            <a:avLst/>
          </a:prstGeom>
        </p:spPr>
      </p:pic>
      <p:pic>
        <p:nvPicPr>
          <p:cNvPr id="54" name="Graphic 53" descr="Warehouse outline">
            <a:extLst>
              <a:ext uri="{FF2B5EF4-FFF2-40B4-BE49-F238E27FC236}">
                <a16:creationId xmlns:a16="http://schemas.microsoft.com/office/drawing/2014/main" id="{B960B23D-1E68-51CA-A074-FAE0916B25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4963" y="1565088"/>
            <a:ext cx="1061723" cy="1061723"/>
          </a:xfrm>
          <a:prstGeom prst="rect">
            <a:avLst/>
          </a:prstGeom>
        </p:spPr>
      </p:pic>
      <p:pic>
        <p:nvPicPr>
          <p:cNvPr id="55" name="Graphic 54" descr="Warehouse outline">
            <a:extLst>
              <a:ext uri="{FF2B5EF4-FFF2-40B4-BE49-F238E27FC236}">
                <a16:creationId xmlns:a16="http://schemas.microsoft.com/office/drawing/2014/main" id="{B2B7C67C-E1B0-E8E2-4AAE-49343FCD8A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4863" y="6182808"/>
            <a:ext cx="1061723" cy="1061723"/>
          </a:xfrm>
          <a:prstGeom prst="rect">
            <a:avLst/>
          </a:prstGeom>
        </p:spPr>
      </p:pic>
      <p:pic>
        <p:nvPicPr>
          <p:cNvPr id="56" name="Graphic 55" descr="Warehouse outline">
            <a:extLst>
              <a:ext uri="{FF2B5EF4-FFF2-40B4-BE49-F238E27FC236}">
                <a16:creationId xmlns:a16="http://schemas.microsoft.com/office/drawing/2014/main" id="{9550CDC2-E22B-95D1-3DF4-211B54E69A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853703" y="5771328"/>
            <a:ext cx="1061723" cy="1061723"/>
          </a:xfrm>
          <a:prstGeom prst="rect">
            <a:avLst/>
          </a:prstGeom>
        </p:spPr>
      </p:pic>
      <p:pic>
        <p:nvPicPr>
          <p:cNvPr id="57" name="Graphic 56" descr="Warehouse outline">
            <a:extLst>
              <a:ext uri="{FF2B5EF4-FFF2-40B4-BE49-F238E27FC236}">
                <a16:creationId xmlns:a16="http://schemas.microsoft.com/office/drawing/2014/main" id="{2F30DBB2-0BBD-9E2D-A87D-2E57FB24E1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06322" y="2404876"/>
            <a:ext cx="1061723" cy="1061723"/>
          </a:xfrm>
          <a:prstGeom prst="rect">
            <a:avLst/>
          </a:prstGeom>
        </p:spPr>
      </p:pic>
      <p:pic>
        <p:nvPicPr>
          <p:cNvPr id="77" name="Graphic 76" descr="Warehouse outline">
            <a:extLst>
              <a:ext uri="{FF2B5EF4-FFF2-40B4-BE49-F238E27FC236}">
                <a16:creationId xmlns:a16="http://schemas.microsoft.com/office/drawing/2014/main" id="{CA56071D-6340-D4F3-607F-BD64EE7497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24542" y="6849744"/>
            <a:ext cx="1061723" cy="1061723"/>
          </a:xfrm>
          <a:prstGeom prst="rect">
            <a:avLst/>
          </a:prstGeom>
        </p:spPr>
      </p:pic>
      <p:pic>
        <p:nvPicPr>
          <p:cNvPr id="81" name="Graphic 80" descr="Warehouse outline">
            <a:extLst>
              <a:ext uri="{FF2B5EF4-FFF2-40B4-BE49-F238E27FC236}">
                <a16:creationId xmlns:a16="http://schemas.microsoft.com/office/drawing/2014/main" id="{1B2FBF2A-4F57-1CE2-4A41-8E42CAB622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2736" y="2197849"/>
            <a:ext cx="1554467" cy="1554467"/>
          </a:xfrm>
          <a:prstGeom prst="rect">
            <a:avLst/>
          </a:prstGeom>
        </p:spPr>
      </p:pic>
      <p:sp>
        <p:nvSpPr>
          <p:cNvPr id="92" name="Oval 91">
            <a:extLst>
              <a:ext uri="{FF2B5EF4-FFF2-40B4-BE49-F238E27FC236}">
                <a16:creationId xmlns:a16="http://schemas.microsoft.com/office/drawing/2014/main" id="{C0CF4414-26DD-C3E3-272A-BA9B7738627E}"/>
              </a:ext>
            </a:extLst>
          </p:cNvPr>
          <p:cNvSpPr>
            <a:spLocks noChangeAspect="1"/>
          </p:cNvSpPr>
          <p:nvPr/>
        </p:nvSpPr>
        <p:spPr>
          <a:xfrm>
            <a:off x="7249009" y="3689828"/>
            <a:ext cx="3611982" cy="3611982"/>
          </a:xfrm>
          <a:prstGeom prst="ellipse">
            <a:avLst/>
          </a:prstGeom>
          <a:gradFill flip="none" rotWithShape="1">
            <a:gsLst>
              <a:gs pos="69000">
                <a:schemeClr val="accent4">
                  <a:alpha val="0"/>
                </a:schemeClr>
              </a:gs>
              <a:gs pos="38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a:latin typeface="+mj-lt"/>
              </a:rPr>
              <a:t>?</a:t>
            </a:r>
          </a:p>
        </p:txBody>
      </p:sp>
      <p:sp>
        <p:nvSpPr>
          <p:cNvPr id="93" name="Rectangle 92">
            <a:extLst>
              <a:ext uri="{FF2B5EF4-FFF2-40B4-BE49-F238E27FC236}">
                <a16:creationId xmlns:a16="http://schemas.microsoft.com/office/drawing/2014/main" id="{055D2578-C3D6-7EEB-A622-79B6599D990B}"/>
              </a:ext>
            </a:extLst>
          </p:cNvPr>
          <p:cNvSpPr/>
          <p:nvPr/>
        </p:nvSpPr>
        <p:spPr>
          <a:xfrm>
            <a:off x="8097360" y="16931638"/>
            <a:ext cx="2126511" cy="2632059"/>
          </a:xfrm>
          <a:prstGeom prst="rect">
            <a:avLst/>
          </a:prstGeom>
          <a:solidFill>
            <a:schemeClr val="accent4">
              <a:lumMod val="90000"/>
              <a:lumOff val="10000"/>
            </a:schemeClr>
          </a:solidFill>
          <a:ln w="63500"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A83E82DB-2871-CB87-1E36-D1016D875F4F}"/>
              </a:ext>
            </a:extLst>
          </p:cNvPr>
          <p:cNvCxnSpPr>
            <a:cxnSpLocks/>
          </p:cNvCxnSpPr>
          <p:nvPr/>
        </p:nvCxnSpPr>
        <p:spPr>
          <a:xfrm>
            <a:off x="3847018" y="14620003"/>
            <a:ext cx="511368" cy="0"/>
          </a:xfrm>
          <a:prstGeom prst="straightConnector1">
            <a:avLst/>
          </a:prstGeom>
          <a:ln w="63500">
            <a:solidFill>
              <a:schemeClr val="accent6"/>
            </a:solidFill>
            <a:tailEnd type="arrow" w="lg" len="sm"/>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631D376-2513-5B21-4C7A-97BD01594D25}"/>
              </a:ext>
            </a:extLst>
          </p:cNvPr>
          <p:cNvCxnSpPr>
            <a:cxnSpLocks/>
          </p:cNvCxnSpPr>
          <p:nvPr/>
        </p:nvCxnSpPr>
        <p:spPr>
          <a:xfrm>
            <a:off x="7425148" y="18165298"/>
            <a:ext cx="478588" cy="0"/>
          </a:xfrm>
          <a:prstGeom prst="straightConnector1">
            <a:avLst/>
          </a:prstGeom>
          <a:ln w="63500">
            <a:solidFill>
              <a:schemeClr val="accent6"/>
            </a:solidFill>
            <a:tailEnd type="arrow" w="lg"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36F3547-17B0-EFBF-345C-DF39B684FC1B}"/>
              </a:ext>
            </a:extLst>
          </p:cNvPr>
          <p:cNvCxnSpPr>
            <a:cxnSpLocks/>
          </p:cNvCxnSpPr>
          <p:nvPr/>
        </p:nvCxnSpPr>
        <p:spPr>
          <a:xfrm>
            <a:off x="10417495" y="19367825"/>
            <a:ext cx="478588" cy="0"/>
          </a:xfrm>
          <a:prstGeom prst="straightConnector1">
            <a:avLst/>
          </a:prstGeom>
          <a:ln w="63500">
            <a:solidFill>
              <a:schemeClr val="accent6"/>
            </a:solidFill>
            <a:tailEnd type="arrow" w="lg"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5F135C3-7FF2-59C3-A3C9-81D5AF36A055}"/>
              </a:ext>
            </a:extLst>
          </p:cNvPr>
          <p:cNvCxnSpPr>
            <a:cxnSpLocks/>
          </p:cNvCxnSpPr>
          <p:nvPr/>
        </p:nvCxnSpPr>
        <p:spPr>
          <a:xfrm>
            <a:off x="13994808" y="19794989"/>
            <a:ext cx="478588" cy="0"/>
          </a:xfrm>
          <a:prstGeom prst="straightConnector1">
            <a:avLst/>
          </a:prstGeom>
          <a:ln w="63500">
            <a:solidFill>
              <a:schemeClr val="accent6"/>
            </a:solidFill>
            <a:tailEnd type="arrow" w="lg" len="sm"/>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AA47368-2BFF-D0F9-AA39-8E9C8DB5A4ED}"/>
              </a:ext>
            </a:extLst>
          </p:cNvPr>
          <p:cNvSpPr txBox="1"/>
          <p:nvPr/>
        </p:nvSpPr>
        <p:spPr>
          <a:xfrm>
            <a:off x="967446" y="13143567"/>
            <a:ext cx="2700000" cy="2869929"/>
          </a:xfrm>
          <a:prstGeom prst="roundRect">
            <a:avLst/>
          </a:prstGeom>
          <a:solidFill>
            <a:schemeClr val="accent3"/>
          </a:solidFill>
        </p:spPr>
        <p:txBody>
          <a:bodyPr wrap="square" lIns="91440" tIns="91440" r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766D1"/>
                </a:solidFill>
                <a:effectLst/>
                <a:uLnTx/>
                <a:uFillTx/>
                <a:latin typeface="Anova Bold"/>
                <a:ea typeface="+mn-ea"/>
                <a:cs typeface="+mn-cs"/>
              </a:rPr>
              <a:t>Natural Language</a:t>
            </a:r>
            <a:br>
              <a:rPr kumimoji="0" lang="en-US" sz="2800" b="0" i="0" u="none" strike="noStrike" kern="1200" cap="none" spc="0" normalizeH="0" baseline="0" noProof="0">
                <a:ln>
                  <a:noFill/>
                </a:ln>
                <a:solidFill>
                  <a:srgbClr val="0766D1"/>
                </a:solidFill>
                <a:effectLst/>
                <a:uLnTx/>
                <a:uFillTx/>
                <a:latin typeface="Anova Bold"/>
                <a:ea typeface="+mn-ea"/>
                <a:cs typeface="+mn-cs"/>
              </a:rPr>
            </a:br>
            <a:r>
              <a:rPr kumimoji="0" lang="en-US" sz="2800" b="0" i="0" u="none" strike="noStrike" kern="1200" cap="none" spc="0" normalizeH="0" baseline="0" noProof="0">
                <a:ln>
                  <a:noFill/>
                </a:ln>
                <a:solidFill>
                  <a:srgbClr val="0766D1"/>
                </a:solidFill>
                <a:effectLst/>
                <a:uLnTx/>
                <a:uFillTx/>
                <a:latin typeface="Anova Bold"/>
                <a:ea typeface="+mn-ea"/>
                <a:cs typeface="+mn-cs"/>
              </a:rPr>
              <a:t>Input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766D1"/>
                </a:solidFill>
                <a:effectLst/>
                <a:uLnTx/>
                <a:uFillTx/>
                <a:latin typeface="Anova Light"/>
                <a:ea typeface="+mn-ea"/>
                <a:cs typeface="+mn-cs"/>
              </a:rPr>
              <a:t>(GPT</a:t>
            </a:r>
            <a:br>
              <a:rPr kumimoji="0" lang="en-US" sz="2800" b="0" i="0" u="none" strike="noStrike" kern="1200" cap="none" spc="0" normalizeH="0" baseline="0" noProof="0">
                <a:ln>
                  <a:noFill/>
                </a:ln>
                <a:solidFill>
                  <a:srgbClr val="0766D1"/>
                </a:solidFill>
                <a:effectLst/>
                <a:uLnTx/>
                <a:uFillTx/>
                <a:latin typeface="Anova Light"/>
                <a:ea typeface="+mn-ea"/>
                <a:cs typeface="+mn-cs"/>
              </a:rPr>
            </a:br>
            <a:r>
              <a:rPr kumimoji="0" lang="en-US" sz="2800" b="0" i="0" u="none" strike="noStrike" kern="1200" cap="none" spc="0" normalizeH="0" baseline="0" noProof="0" err="1">
                <a:ln>
                  <a:noFill/>
                </a:ln>
                <a:solidFill>
                  <a:srgbClr val="0766D1"/>
                </a:solidFill>
                <a:effectLst/>
                <a:uLnTx/>
                <a:uFillTx/>
                <a:latin typeface="Anova Light"/>
                <a:ea typeface="+mn-ea"/>
                <a:cs typeface="+mn-cs"/>
              </a:rPr>
              <a:t>ChatBot</a:t>
            </a:r>
            <a:r>
              <a:rPr kumimoji="0" lang="en-US" sz="2800" b="0" i="0" u="none" strike="noStrike" kern="1200" cap="none" spc="0" normalizeH="0" baseline="0" noProof="0">
                <a:ln>
                  <a:noFill/>
                </a:ln>
                <a:solidFill>
                  <a:srgbClr val="0766D1"/>
                </a:solidFill>
                <a:effectLst/>
                <a:uLnTx/>
                <a:uFillTx/>
                <a:latin typeface="Anova Light"/>
                <a:ea typeface="+mn-ea"/>
                <a:cs typeface="+mn-cs"/>
              </a:rPr>
              <a:t>)</a:t>
            </a:r>
            <a:endParaRPr kumimoji="0" lang="en-US" sz="2800" b="0" i="0" u="none" strike="noStrike" kern="1200" cap="none" spc="0" normalizeH="0" baseline="0" noProof="0">
              <a:ln>
                <a:noFill/>
              </a:ln>
              <a:solidFill>
                <a:srgbClr val="0766D1"/>
              </a:solidFill>
              <a:effectLst/>
              <a:uLnTx/>
              <a:uFillTx/>
              <a:latin typeface="Anova Light"/>
              <a:ea typeface="+mn-ea"/>
              <a:cs typeface="Calibri Light"/>
            </a:endParaRPr>
          </a:p>
        </p:txBody>
      </p:sp>
      <p:sp>
        <p:nvSpPr>
          <p:cNvPr id="99" name="TextBox 98">
            <a:extLst>
              <a:ext uri="{FF2B5EF4-FFF2-40B4-BE49-F238E27FC236}">
                <a16:creationId xmlns:a16="http://schemas.microsoft.com/office/drawing/2014/main" id="{45103589-23F3-6E7D-B0BC-1F935EF1AEC4}"/>
              </a:ext>
            </a:extLst>
          </p:cNvPr>
          <p:cNvSpPr txBox="1"/>
          <p:nvPr/>
        </p:nvSpPr>
        <p:spPr>
          <a:xfrm>
            <a:off x="4531524" y="15582459"/>
            <a:ext cx="2700000" cy="1619295"/>
          </a:xfrm>
          <a:prstGeom prst="roundRect">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nova Bold"/>
                <a:ea typeface="+mn-ea"/>
                <a:cs typeface="+mn-cs"/>
              </a:rPr>
              <a:t>ChatGPT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nova Light"/>
                <a:ea typeface="+mn-ea"/>
                <a:cs typeface="+mn-cs"/>
              </a:rPr>
              <a:t>(Function API)</a:t>
            </a:r>
          </a:p>
        </p:txBody>
      </p:sp>
      <p:sp>
        <p:nvSpPr>
          <p:cNvPr id="100" name="TextBox 99">
            <a:extLst>
              <a:ext uri="{FF2B5EF4-FFF2-40B4-BE49-F238E27FC236}">
                <a16:creationId xmlns:a16="http://schemas.microsoft.com/office/drawing/2014/main" id="{7F749861-A9DB-9EDD-A834-BDEF311FAC2A}"/>
              </a:ext>
            </a:extLst>
          </p:cNvPr>
          <p:cNvSpPr txBox="1"/>
          <p:nvPr/>
        </p:nvSpPr>
        <p:spPr>
          <a:xfrm>
            <a:off x="11089708" y="18558177"/>
            <a:ext cx="2700000" cy="1619295"/>
          </a:xfrm>
          <a:prstGeom prst="roundRect">
            <a:avLst/>
          </a:prstGeom>
          <a:solidFill>
            <a:schemeClr val="accent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nova Bold"/>
                <a:ea typeface="+mn-ea"/>
                <a:cs typeface="+mn-cs"/>
              </a:rPr>
              <a:t>ChatGPT</a:t>
            </a:r>
            <a:r>
              <a:rPr kumimoji="0" lang="en-US" sz="2800" b="0" i="0" u="none" strike="noStrike" kern="1200" cap="none" spc="0" normalizeH="0" baseline="0" noProof="0">
                <a:ln>
                  <a:noFill/>
                </a:ln>
                <a:solidFill>
                  <a:srgbClr val="FFFFFF"/>
                </a:solidFill>
                <a:effectLst/>
                <a:uLnTx/>
                <a:uFillTx/>
                <a:latin typeface="Anova Light"/>
                <a:ea typeface="+mn-ea"/>
                <a:cs typeface="+mn-cs"/>
              </a:rPr>
              <a:t> </a:t>
            </a:r>
            <a:br>
              <a:rPr kumimoji="0" lang="en-US" sz="2800" b="0" i="0" u="none" strike="noStrike" kern="1200" cap="none" spc="0" normalizeH="0" baseline="0" noProof="0">
                <a:ln>
                  <a:noFill/>
                </a:ln>
                <a:solidFill>
                  <a:srgbClr val="FFFFFF"/>
                </a:solidFill>
                <a:effectLst/>
                <a:uLnTx/>
                <a:uFillTx/>
                <a:latin typeface="Anova Light"/>
                <a:ea typeface="+mn-ea"/>
                <a:cs typeface="+mn-cs"/>
              </a:rPr>
            </a:br>
            <a:r>
              <a:rPr kumimoji="0" lang="en-US" sz="2800" b="0" i="0" u="none" strike="noStrike" kern="1200" cap="none" spc="0" normalizeH="0" baseline="0" noProof="0">
                <a:ln>
                  <a:noFill/>
                </a:ln>
                <a:solidFill>
                  <a:srgbClr val="FFFFFF"/>
                </a:solidFill>
                <a:effectLst/>
                <a:uLnTx/>
                <a:uFillTx/>
                <a:latin typeface="Anova Light"/>
                <a:ea typeface="+mn-ea"/>
                <a:cs typeface="+mn-cs"/>
              </a:rPr>
              <a:t>(Function API)</a:t>
            </a:r>
          </a:p>
        </p:txBody>
      </p:sp>
      <p:sp>
        <p:nvSpPr>
          <p:cNvPr id="101" name="TextBox 100">
            <a:extLst>
              <a:ext uri="{FF2B5EF4-FFF2-40B4-BE49-F238E27FC236}">
                <a16:creationId xmlns:a16="http://schemas.microsoft.com/office/drawing/2014/main" id="{AA943008-1D32-66EF-7E8A-F76EA93F129E}"/>
              </a:ext>
            </a:extLst>
          </p:cNvPr>
          <p:cNvSpPr txBox="1"/>
          <p:nvPr/>
        </p:nvSpPr>
        <p:spPr>
          <a:xfrm>
            <a:off x="14678496" y="18360648"/>
            <a:ext cx="2700000" cy="2868681"/>
          </a:xfrm>
          <a:prstGeom prst="roundRect">
            <a:avLst/>
          </a:prstGeom>
          <a:solidFill>
            <a:schemeClr val="accent3"/>
          </a:solidFill>
        </p:spPr>
        <p:txBody>
          <a:bodyPr wrap="square" lIns="0" tIns="91440" rIns="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766D1"/>
                </a:solidFill>
                <a:effectLst/>
                <a:uLnTx/>
                <a:uFillTx/>
                <a:latin typeface="Anova Bold"/>
                <a:ea typeface="+mn-ea"/>
                <a:cs typeface="+mn-cs"/>
              </a:rPr>
              <a:t>Natural </a:t>
            </a:r>
            <a:br>
              <a:rPr kumimoji="0" lang="en-US" sz="2800" b="0" i="0" u="none" strike="noStrike" kern="1200" cap="none" spc="0" normalizeH="0" baseline="0" noProof="0">
                <a:ln>
                  <a:noFill/>
                </a:ln>
                <a:solidFill>
                  <a:srgbClr val="0766D1"/>
                </a:solidFill>
                <a:effectLst/>
                <a:uLnTx/>
                <a:uFillTx/>
                <a:latin typeface="Anova Bold"/>
                <a:ea typeface="+mn-ea"/>
                <a:cs typeface="+mn-cs"/>
              </a:rPr>
            </a:br>
            <a:r>
              <a:rPr kumimoji="0" lang="en-US" sz="2800" b="0" i="0" u="none" strike="noStrike" kern="1200" cap="none" spc="0" normalizeH="0" baseline="0" noProof="0">
                <a:ln>
                  <a:noFill/>
                </a:ln>
                <a:solidFill>
                  <a:srgbClr val="0766D1"/>
                </a:solidFill>
                <a:effectLst/>
                <a:uLnTx/>
                <a:uFillTx/>
                <a:latin typeface="Anova Bold"/>
                <a:ea typeface="+mn-ea"/>
                <a:cs typeface="+mn-cs"/>
              </a:rPr>
              <a:t>Language</a:t>
            </a:r>
            <a:br>
              <a:rPr kumimoji="0" lang="en-US" sz="2800" b="0" i="0" u="none" strike="noStrike" kern="1200" cap="none" spc="0" normalizeH="0" baseline="0" noProof="0">
                <a:ln>
                  <a:noFill/>
                </a:ln>
                <a:solidFill>
                  <a:srgbClr val="0766D1"/>
                </a:solidFill>
                <a:effectLst/>
                <a:uLnTx/>
                <a:uFillTx/>
                <a:latin typeface="Anova Bold"/>
                <a:ea typeface="+mn-ea"/>
                <a:cs typeface="+mn-cs"/>
              </a:rPr>
            </a:br>
            <a:r>
              <a:rPr kumimoji="0" lang="en-US" sz="2800" b="0" i="0" u="none" strike="noStrike" kern="1200" cap="none" spc="0" normalizeH="0" baseline="0" noProof="0">
                <a:ln>
                  <a:noFill/>
                </a:ln>
                <a:solidFill>
                  <a:srgbClr val="0766D1"/>
                </a:solidFill>
                <a:effectLst/>
                <a:uLnTx/>
                <a:uFillTx/>
                <a:latin typeface="Anova Bold"/>
                <a:ea typeface="+mn-ea"/>
                <a:cs typeface="+mn-cs"/>
              </a:rPr>
              <a:t>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766D1"/>
                </a:solidFill>
                <a:effectLst/>
                <a:uLnTx/>
                <a:uFillTx/>
                <a:latin typeface="Anova Light"/>
                <a:ea typeface="+mn-ea"/>
                <a:cs typeface="+mn-cs"/>
              </a:rPr>
              <a:t>(GPT</a:t>
            </a:r>
            <a:br>
              <a:rPr kumimoji="0" lang="en-US" sz="2800" b="0" i="0" u="none" strike="noStrike" kern="1200" cap="none" spc="0" normalizeH="0" baseline="0" noProof="0">
                <a:ln>
                  <a:noFill/>
                </a:ln>
                <a:solidFill>
                  <a:srgbClr val="0766D1"/>
                </a:solidFill>
                <a:effectLst/>
                <a:uLnTx/>
                <a:uFillTx/>
                <a:latin typeface="Anova Light"/>
                <a:ea typeface="+mn-ea"/>
                <a:cs typeface="+mn-cs"/>
              </a:rPr>
            </a:br>
            <a:r>
              <a:rPr kumimoji="0" lang="en-US" sz="2800" b="0" i="0" u="none" strike="noStrike" kern="1200" cap="none" spc="0" normalizeH="0" baseline="0" noProof="0" err="1">
                <a:ln>
                  <a:noFill/>
                </a:ln>
                <a:solidFill>
                  <a:srgbClr val="0766D1"/>
                </a:solidFill>
                <a:effectLst/>
                <a:uLnTx/>
                <a:uFillTx/>
                <a:latin typeface="Anova Light"/>
                <a:ea typeface="+mn-ea"/>
                <a:cs typeface="+mn-cs"/>
              </a:rPr>
              <a:t>ChatBot</a:t>
            </a:r>
            <a:r>
              <a:rPr kumimoji="0" lang="en-US" sz="2800" b="0" i="0" u="none" strike="noStrike" kern="1200" cap="none" spc="0" normalizeH="0" baseline="0" noProof="0">
                <a:ln>
                  <a:noFill/>
                </a:ln>
                <a:solidFill>
                  <a:srgbClr val="0766D1"/>
                </a:solidFill>
                <a:effectLst/>
                <a:uLnTx/>
                <a:uFillTx/>
                <a:latin typeface="Anova Light"/>
                <a:ea typeface="+mn-ea"/>
                <a:cs typeface="+mn-cs"/>
              </a:rPr>
              <a:t>)</a:t>
            </a:r>
            <a:endParaRPr kumimoji="0" lang="en-US" sz="2800" b="0" i="0" u="none" strike="noStrike" kern="1200" cap="none" spc="0" normalizeH="0" baseline="0" noProof="0">
              <a:ln>
                <a:noFill/>
              </a:ln>
              <a:solidFill>
                <a:srgbClr val="0766D1"/>
              </a:solidFill>
              <a:effectLst/>
              <a:uLnTx/>
              <a:uFillTx/>
              <a:latin typeface="Anova Light"/>
              <a:ea typeface="+mn-ea"/>
              <a:cs typeface="Calibri Light"/>
            </a:endParaRPr>
          </a:p>
        </p:txBody>
      </p:sp>
      <p:pic>
        <p:nvPicPr>
          <p:cNvPr id="102" name="Graphic 101" descr="Handshake outline">
            <a:extLst>
              <a:ext uri="{FF2B5EF4-FFF2-40B4-BE49-F238E27FC236}">
                <a16:creationId xmlns:a16="http://schemas.microsoft.com/office/drawing/2014/main" id="{2AD596DE-B9B6-5AF0-87B0-3949C90C03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34043" y="17366486"/>
            <a:ext cx="1619915" cy="1619915"/>
          </a:xfrm>
          <a:prstGeom prst="rect">
            <a:avLst/>
          </a:prstGeom>
        </p:spPr>
      </p:pic>
      <p:grpSp>
        <p:nvGrpSpPr>
          <p:cNvPr id="103" name="Group 102">
            <a:extLst>
              <a:ext uri="{FF2B5EF4-FFF2-40B4-BE49-F238E27FC236}">
                <a16:creationId xmlns:a16="http://schemas.microsoft.com/office/drawing/2014/main" id="{216F34FD-56F0-15BF-07FD-906DD75464A6}"/>
              </a:ext>
            </a:extLst>
          </p:cNvPr>
          <p:cNvGrpSpPr/>
          <p:nvPr/>
        </p:nvGrpSpPr>
        <p:grpSpPr>
          <a:xfrm>
            <a:off x="7143291" y="14620003"/>
            <a:ext cx="3946898" cy="2575746"/>
            <a:chOff x="4412859" y="2082800"/>
            <a:chExt cx="9483063" cy="6188650"/>
          </a:xfrm>
        </p:grpSpPr>
        <p:sp>
          <p:nvSpPr>
            <p:cNvPr id="104" name="Rounded Rectangle 103">
              <a:extLst>
                <a:ext uri="{FF2B5EF4-FFF2-40B4-BE49-F238E27FC236}">
                  <a16:creationId xmlns:a16="http://schemas.microsoft.com/office/drawing/2014/main" id="{BFFB3718-CA6C-F569-3557-64064B305A6B}"/>
                </a:ext>
              </a:extLst>
            </p:cNvPr>
            <p:cNvSpPr/>
            <p:nvPr/>
          </p:nvSpPr>
          <p:spPr>
            <a:xfrm>
              <a:off x="4412859" y="2082800"/>
              <a:ext cx="9483063" cy="6188650"/>
            </a:xfrm>
            <a:prstGeom prst="roundRect">
              <a:avLst>
                <a:gd name="adj" fmla="val 5065"/>
              </a:avLst>
            </a:prstGeom>
            <a:solidFill>
              <a:schemeClr val="accent1">
                <a:lumMod val="5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a:p>
          </p:txBody>
        </p:sp>
        <p:pic>
          <p:nvPicPr>
            <p:cNvPr id="105" name="!!_Screen_02">
              <a:extLst>
                <a:ext uri="{FF2B5EF4-FFF2-40B4-BE49-F238E27FC236}">
                  <a16:creationId xmlns:a16="http://schemas.microsoft.com/office/drawing/2014/main" id="{630022BD-5F24-AE18-BACE-34560D0D24CE}"/>
                </a:ext>
              </a:extLst>
            </p:cNvPr>
            <p:cNvPicPr>
              <a:picLocks noChangeAspect="1"/>
            </p:cNvPicPr>
            <p:nvPr/>
          </p:nvPicPr>
          <p:blipFill>
            <a:blip r:embed="rId11">
              <a:extLst>
                <a:ext uri="{28A0092B-C50C-407E-A947-70E740481C1C}">
                  <a14:useLocalDpi xmlns:a14="http://schemas.microsoft.com/office/drawing/2010/main" val="0"/>
                </a:ext>
              </a:extLst>
            </a:blip>
            <a:stretch/>
          </p:blipFill>
          <p:spPr>
            <a:xfrm>
              <a:off x="4680455" y="2334993"/>
              <a:ext cx="8928698" cy="5645395"/>
            </a:xfrm>
            <a:prstGeom prst="roundRect">
              <a:avLst>
                <a:gd name="adj" fmla="val 2659"/>
              </a:avLst>
            </a:prstGeom>
          </p:spPr>
        </p:pic>
      </p:grpSp>
      <p:grpSp>
        <p:nvGrpSpPr>
          <p:cNvPr id="106" name="!!_Model">
            <a:extLst>
              <a:ext uri="{FF2B5EF4-FFF2-40B4-BE49-F238E27FC236}">
                <a16:creationId xmlns:a16="http://schemas.microsoft.com/office/drawing/2014/main" id="{D7D9149E-8BE2-13B0-0F5A-8A950D1F6F01}"/>
              </a:ext>
            </a:extLst>
          </p:cNvPr>
          <p:cNvGrpSpPr/>
          <p:nvPr/>
        </p:nvGrpSpPr>
        <p:grpSpPr>
          <a:xfrm>
            <a:off x="8072038" y="18558177"/>
            <a:ext cx="2080624" cy="2082922"/>
            <a:chOff x="5875372" y="5053692"/>
            <a:chExt cx="1067689" cy="1068868"/>
          </a:xfrm>
        </p:grpSpPr>
        <p:sp>
          <p:nvSpPr>
            <p:cNvPr id="107" name="Rounded Rectangle 34">
              <a:extLst>
                <a:ext uri="{FF2B5EF4-FFF2-40B4-BE49-F238E27FC236}">
                  <a16:creationId xmlns:a16="http://schemas.microsoft.com/office/drawing/2014/main" id="{2887B633-23AD-5A22-ECC2-A8DFE4EA8929}"/>
                </a:ext>
              </a:extLst>
            </p:cNvPr>
            <p:cNvSpPr/>
            <p:nvPr/>
          </p:nvSpPr>
          <p:spPr>
            <a:xfrm>
              <a:off x="5875373" y="5053692"/>
              <a:ext cx="1067688" cy="1067688"/>
            </a:xfrm>
            <a:prstGeom prst="roundRect">
              <a:avLst/>
            </a:prstGeom>
            <a:solidFill>
              <a:schemeClr val="bg2"/>
            </a:solidFill>
            <a:ln w="3175">
              <a:solidFill>
                <a:schemeClr val="bg2"/>
              </a:solidFill>
            </a:ln>
            <a:scene3d>
              <a:camera prst="isometricTopUp"/>
              <a:lightRig rig="flat" dir="t"/>
            </a:scene3d>
            <a:sp3d extrusionH="508000" contourW="19050" prstMaterial="matte">
              <a:bevelB w="0" h="0"/>
              <a:extrusionClr>
                <a:schemeClr val="accent4"/>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08" name="Rounded Rectangle 34">
              <a:extLst>
                <a:ext uri="{FF2B5EF4-FFF2-40B4-BE49-F238E27FC236}">
                  <a16:creationId xmlns:a16="http://schemas.microsoft.com/office/drawing/2014/main" id="{79654D41-C6BB-4E99-3C32-A0E19097A3D2}"/>
                </a:ext>
              </a:extLst>
            </p:cNvPr>
            <p:cNvSpPr/>
            <p:nvPr/>
          </p:nvSpPr>
          <p:spPr>
            <a:xfrm>
              <a:off x="5875372" y="5054872"/>
              <a:ext cx="1067688" cy="1067688"/>
            </a:xfrm>
            <a:prstGeom prst="roundRect">
              <a:avLst/>
            </a:prstGeom>
            <a:solidFill>
              <a:schemeClr val="bg2"/>
            </a:solidFill>
            <a:ln w="3175">
              <a:solidFill>
                <a:schemeClr val="bg2"/>
              </a:solidFill>
            </a:ln>
            <a:scene3d>
              <a:camera prst="isometricTopUp"/>
              <a:lightRig rig="flat" dir="t"/>
            </a:scene3d>
            <a:sp3d extrusionH="254000" contourW="19050" prstMaterial="matte">
              <a:bevelB w="0" h="0"/>
              <a:extrusionClr>
                <a:schemeClr val="accent4"/>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109" name="Picture 108">
              <a:extLst>
                <a:ext uri="{FF2B5EF4-FFF2-40B4-BE49-F238E27FC236}">
                  <a16:creationId xmlns:a16="http://schemas.microsoft.com/office/drawing/2014/main" id="{91F35BA5-ECD5-53FB-B09F-E5FFFE1AC05A}"/>
                </a:ext>
              </a:extLst>
            </p:cNvPr>
            <p:cNvPicPr>
              <a:picLocks noChangeAspect="1"/>
            </p:cNvPicPr>
            <p:nvPr/>
          </p:nvPicPr>
          <p:blipFill>
            <a:blip r:embed="rId12">
              <a:biLevel thresh="25000"/>
              <a:extLst>
                <a:ext uri="{28A0092B-C50C-407E-A947-70E740481C1C}">
                  <a14:useLocalDpi xmlns:a14="http://schemas.microsoft.com/office/drawing/2010/main" val="0"/>
                </a:ext>
              </a:extLst>
            </a:blip>
            <a:srcRect/>
            <a:stretch/>
          </p:blipFill>
          <p:spPr>
            <a:xfrm>
              <a:off x="6081178" y="5244512"/>
              <a:ext cx="641430" cy="691911"/>
            </a:xfrm>
            <a:prstGeom prst="rect">
              <a:avLst/>
            </a:prstGeom>
          </p:spPr>
        </p:pic>
      </p:grpSp>
    </p:spTree>
    <p:extLst>
      <p:ext uri="{BB962C8B-B14F-4D97-AF65-F5344CB8AC3E}">
        <p14:creationId xmlns:p14="http://schemas.microsoft.com/office/powerpoint/2010/main" val="3533471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anim calcmode="lin" valueType="num">
                                      <p:cBhvr>
                                        <p:cTn id="13" dur="500" fill="hold"/>
                                        <p:tgtEl>
                                          <p:spTgt spid="77"/>
                                        </p:tgtEl>
                                        <p:attrNameLst>
                                          <p:attrName>ppt_x</p:attrName>
                                        </p:attrNameLst>
                                      </p:cBhvr>
                                      <p:tavLst>
                                        <p:tav tm="0">
                                          <p:val>
                                            <p:strVal val="#ppt_x"/>
                                          </p:val>
                                        </p:tav>
                                        <p:tav tm="100000">
                                          <p:val>
                                            <p:strVal val="#ppt_x"/>
                                          </p:val>
                                        </p:tav>
                                      </p:tavLst>
                                    </p:anim>
                                    <p:anim calcmode="lin" valueType="num">
                                      <p:cBhvr>
                                        <p:cTn id="14" dur="5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anim calcmode="lin" valueType="num">
                                      <p:cBhvr>
                                        <p:cTn id="28" dur="500" fill="hold"/>
                                        <p:tgtEl>
                                          <p:spTgt spid="55"/>
                                        </p:tgtEl>
                                        <p:attrNameLst>
                                          <p:attrName>ppt_x</p:attrName>
                                        </p:attrNameLst>
                                      </p:cBhvr>
                                      <p:tavLst>
                                        <p:tav tm="0">
                                          <p:val>
                                            <p:strVal val="#ppt_x"/>
                                          </p:val>
                                        </p:tav>
                                        <p:tav tm="100000">
                                          <p:val>
                                            <p:strVal val="#ppt_x"/>
                                          </p:val>
                                        </p:tav>
                                      </p:tavLst>
                                    </p:anim>
                                    <p:anim calcmode="lin" valueType="num">
                                      <p:cBhvr>
                                        <p:cTn id="29" dur="500" fill="hold"/>
                                        <p:tgtEl>
                                          <p:spTgt spid="5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anim calcmode="lin" valueType="num">
                                      <p:cBhvr>
                                        <p:cTn id="38" dur="500" fill="hold"/>
                                        <p:tgtEl>
                                          <p:spTgt spid="54"/>
                                        </p:tgtEl>
                                        <p:attrNameLst>
                                          <p:attrName>ppt_x</p:attrName>
                                        </p:attrNameLst>
                                      </p:cBhvr>
                                      <p:tavLst>
                                        <p:tav tm="0">
                                          <p:val>
                                            <p:strVal val="#ppt_x"/>
                                          </p:val>
                                        </p:tav>
                                        <p:tav tm="100000">
                                          <p:val>
                                            <p:strVal val="#ppt_x"/>
                                          </p:val>
                                        </p:tav>
                                      </p:tavLst>
                                    </p:anim>
                                    <p:anim calcmode="lin" valueType="num">
                                      <p:cBhvr>
                                        <p:cTn id="39" dur="5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anim calcmode="lin" valueType="num">
                                      <p:cBhvr>
                                        <p:cTn id="48" dur="500" fill="hold"/>
                                        <p:tgtEl>
                                          <p:spTgt spid="53"/>
                                        </p:tgtEl>
                                        <p:attrNameLst>
                                          <p:attrName>ppt_x</p:attrName>
                                        </p:attrNameLst>
                                      </p:cBhvr>
                                      <p:tavLst>
                                        <p:tav tm="0">
                                          <p:val>
                                            <p:strVal val="#ppt_x"/>
                                          </p:val>
                                        </p:tav>
                                        <p:tav tm="100000">
                                          <p:val>
                                            <p:strVal val="#ppt_x"/>
                                          </p:val>
                                        </p:tav>
                                      </p:tavLst>
                                    </p:anim>
                                    <p:anim calcmode="lin" valueType="num">
                                      <p:cBhvr>
                                        <p:cTn id="49" dur="5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50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anim calcmode="lin" valueType="num">
                                      <p:cBhvr>
                                        <p:cTn id="53" dur="500" fill="hold"/>
                                        <p:tgtEl>
                                          <p:spTgt spid="81"/>
                                        </p:tgtEl>
                                        <p:attrNameLst>
                                          <p:attrName>ppt_x</p:attrName>
                                        </p:attrNameLst>
                                      </p:cBhvr>
                                      <p:tavLst>
                                        <p:tav tm="0">
                                          <p:val>
                                            <p:strVal val="#ppt_x"/>
                                          </p:val>
                                        </p:tav>
                                        <p:tav tm="100000">
                                          <p:val>
                                            <p:strVal val="#ppt_x"/>
                                          </p:val>
                                        </p:tav>
                                      </p:tavLst>
                                    </p:anim>
                                    <p:anim calcmode="lin" valueType="num">
                                      <p:cBhvr>
                                        <p:cTn id="54" dur="500" fill="hold"/>
                                        <p:tgtEl>
                                          <p:spTgt spid="8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anim calcmode="lin" valueType="num">
                                      <p:cBhvr>
                                        <p:cTn id="58" dur="500" fill="hold"/>
                                        <p:tgtEl>
                                          <p:spTgt spid="7"/>
                                        </p:tgtEl>
                                        <p:attrNameLst>
                                          <p:attrName>ppt_x</p:attrName>
                                        </p:attrNameLst>
                                      </p:cBhvr>
                                      <p:tavLst>
                                        <p:tav tm="0">
                                          <p:val>
                                            <p:strVal val="#ppt_x"/>
                                          </p:val>
                                        </p:tav>
                                        <p:tav tm="100000">
                                          <p:val>
                                            <p:strVal val="#ppt_x"/>
                                          </p:val>
                                        </p:tav>
                                      </p:tavLst>
                                    </p:anim>
                                    <p:anim calcmode="lin" valueType="num">
                                      <p:cBhvr>
                                        <p:cTn id="59" dur="5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anim calcmode="lin" valueType="num">
                                      <p:cBhvr>
                                        <p:cTn id="63" dur="500" fill="hold"/>
                                        <p:tgtEl>
                                          <p:spTgt spid="57"/>
                                        </p:tgtEl>
                                        <p:attrNameLst>
                                          <p:attrName>ppt_x</p:attrName>
                                        </p:attrNameLst>
                                      </p:cBhvr>
                                      <p:tavLst>
                                        <p:tav tm="0">
                                          <p:val>
                                            <p:strVal val="#ppt_x"/>
                                          </p:val>
                                        </p:tav>
                                        <p:tav tm="100000">
                                          <p:val>
                                            <p:strVal val="#ppt_x"/>
                                          </p:val>
                                        </p:tav>
                                      </p:tavLst>
                                    </p:anim>
                                    <p:anim calcmode="lin" valueType="num">
                                      <p:cBhvr>
                                        <p:cTn id="64" dur="500" fill="hold"/>
                                        <p:tgtEl>
                                          <p:spTgt spid="5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anim calcmode="lin" valueType="num">
                                      <p:cBhvr>
                                        <p:cTn id="68" dur="500" fill="hold"/>
                                        <p:tgtEl>
                                          <p:spTgt spid="8"/>
                                        </p:tgtEl>
                                        <p:attrNameLst>
                                          <p:attrName>ppt_x</p:attrName>
                                        </p:attrNameLst>
                                      </p:cBhvr>
                                      <p:tavLst>
                                        <p:tav tm="0">
                                          <p:val>
                                            <p:strVal val="#ppt_x"/>
                                          </p:val>
                                        </p:tav>
                                        <p:tav tm="100000">
                                          <p:val>
                                            <p:strVal val="#ppt_x"/>
                                          </p:val>
                                        </p:tav>
                                      </p:tavLst>
                                    </p:anim>
                                    <p:anim calcmode="lin" valueType="num">
                                      <p:cBhvr>
                                        <p:cTn id="69" dur="5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50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anim calcmode="lin" valueType="num">
                                      <p:cBhvr>
                                        <p:cTn id="73" dur="500" fill="hold"/>
                                        <p:tgtEl>
                                          <p:spTgt spid="56"/>
                                        </p:tgtEl>
                                        <p:attrNameLst>
                                          <p:attrName>ppt_x</p:attrName>
                                        </p:attrNameLst>
                                      </p:cBhvr>
                                      <p:tavLst>
                                        <p:tav tm="0">
                                          <p:val>
                                            <p:strVal val="#ppt_x"/>
                                          </p:val>
                                        </p:tav>
                                        <p:tav tm="100000">
                                          <p:val>
                                            <p:strVal val="#ppt_x"/>
                                          </p:val>
                                        </p:tav>
                                      </p:tavLst>
                                    </p:anim>
                                    <p:anim calcmode="lin" valueType="num">
                                      <p:cBhvr>
                                        <p:cTn id="74" dur="500" fill="hold"/>
                                        <p:tgtEl>
                                          <p:spTgt spid="56"/>
                                        </p:tgtEl>
                                        <p:attrNameLst>
                                          <p:attrName>ppt_y</p:attrName>
                                        </p:attrNameLst>
                                      </p:cBhvr>
                                      <p:tavLst>
                                        <p:tav tm="0">
                                          <p:val>
                                            <p:strVal val="#ppt_y+.1"/>
                                          </p:val>
                                        </p:tav>
                                        <p:tav tm="100000">
                                          <p:val>
                                            <p:strVal val="#ppt_y"/>
                                          </p:val>
                                        </p:tav>
                                      </p:tavLst>
                                    </p:anim>
                                  </p:childTnLst>
                                </p:cTn>
                              </p:par>
                            </p:childTnLst>
                          </p:cTn>
                        </p:par>
                        <p:par>
                          <p:cTn id="75" fill="hold">
                            <p:stCondLst>
                              <p:cond delay="1500"/>
                            </p:stCondLst>
                            <p:childTnLst>
                              <p:par>
                                <p:cTn id="76" presetID="22" presetClass="entr" presetSubtype="1"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up)">
                                      <p:cBhvr>
                                        <p:cTn id="78" dur="500"/>
                                        <p:tgtEl>
                                          <p:spTgt spid="39"/>
                                        </p:tgtEl>
                                      </p:cBhvr>
                                    </p:animEffect>
                                  </p:childTnLst>
                                </p:cTn>
                              </p:par>
                              <p:par>
                                <p:cTn id="79" presetID="22" presetClass="entr" presetSubtype="1"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up)">
                                      <p:cBhvr>
                                        <p:cTn id="81" dur="500"/>
                                        <p:tgtEl>
                                          <p:spTgt spid="25"/>
                                        </p:tgtEl>
                                      </p:cBhvr>
                                    </p:animEffect>
                                  </p:childTnLst>
                                </p:cTn>
                              </p:par>
                              <p:par>
                                <p:cTn id="82" presetID="22" presetClass="entr" presetSubtype="4" fill="hold"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wipe(down)">
                                      <p:cBhvr>
                                        <p:cTn id="84" dur="500"/>
                                        <p:tgtEl>
                                          <p:spTgt spid="82"/>
                                        </p:tgtEl>
                                      </p:cBhvr>
                                    </p:animEffect>
                                  </p:childTnLst>
                                </p:cTn>
                              </p:par>
                              <p:par>
                                <p:cTn id="85" presetID="22" presetClass="entr" presetSubtype="8"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par>
                                <p:cTn id="88" presetID="22" presetClass="entr" presetSubtype="2"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right)">
                                      <p:cBhvr>
                                        <p:cTn id="90" dur="500"/>
                                        <p:tgtEl>
                                          <p:spTgt spid="18"/>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par>
                                <p:cTn id="94" presetID="22" presetClass="entr" presetSubtype="2" fill="hold" nodeType="with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wipe(right)">
                                      <p:cBhvr>
                                        <p:cTn id="96" dur="500"/>
                                        <p:tgtEl>
                                          <p:spTgt spid="68"/>
                                        </p:tgtEl>
                                      </p:cBhvr>
                                    </p:animEffect>
                                  </p:childTnLst>
                                </p:cTn>
                              </p:par>
                              <p:par>
                                <p:cTn id="97" presetID="22" presetClass="entr" presetSubtype="8" fill="hold"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wipe(left)">
                                      <p:cBhvr>
                                        <p:cTn id="99" dur="500"/>
                                        <p:tgtEl>
                                          <p:spTgt spid="87"/>
                                        </p:tgtEl>
                                      </p:cBhvr>
                                    </p:animEffect>
                                  </p:childTnLst>
                                </p:cTn>
                              </p:par>
                              <p:par>
                                <p:cTn id="100" presetID="22" presetClass="entr" presetSubtype="1"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wipe(up)">
                                      <p:cBhvr>
                                        <p:cTn id="102" dur="500"/>
                                        <p:tgtEl>
                                          <p:spTgt spid="78"/>
                                        </p:tgtEl>
                                      </p:cBhvr>
                                    </p:animEffect>
                                  </p:childTnLst>
                                </p:cTn>
                              </p:par>
                              <p:par>
                                <p:cTn id="103" presetID="22" presetClass="entr" presetSubtype="4" fill="hold" nodeType="with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wipe(down)">
                                      <p:cBhvr>
                                        <p:cTn id="105" dur="500"/>
                                        <p:tgtEl>
                                          <p:spTgt spid="59"/>
                                        </p:tgtEl>
                                      </p:cBhvr>
                                    </p:animEffect>
                                  </p:childTnLst>
                                </p:cTn>
                              </p:par>
                              <p:par>
                                <p:cTn id="106" presetID="22" presetClass="entr" presetSubtype="2"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ipe(right)">
                                      <p:cBhvr>
                                        <p:cTn id="108" dur="500"/>
                                        <p:tgtEl>
                                          <p:spTgt spid="34"/>
                                        </p:tgtEl>
                                      </p:cBhvr>
                                    </p:animEffect>
                                  </p:childTnLst>
                                </p:cTn>
                              </p:par>
                              <p:par>
                                <p:cTn id="109" presetID="22" presetClass="entr" presetSubtype="2" fill="hold" nodeType="with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wipe(right)">
                                      <p:cBhvr>
                                        <p:cTn id="111" dur="500"/>
                                        <p:tgtEl>
                                          <p:spTgt spid="65"/>
                                        </p:tgtEl>
                                      </p:cBhvr>
                                    </p:animEffect>
                                  </p:childTnLst>
                                </p:cTn>
                              </p:par>
                              <p:par>
                                <p:cTn id="112" presetID="22" presetClass="entr" presetSubtype="4" fill="hold" nodeType="with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wipe(down)">
                                      <p:cBhvr>
                                        <p:cTn id="114" dur="500"/>
                                        <p:tgtEl>
                                          <p:spTgt spid="84"/>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92"/>
                                        </p:tgtEl>
                                        <p:attrNameLst>
                                          <p:attrName>style.visibility</p:attrName>
                                        </p:attrNameLst>
                                      </p:cBhvr>
                                      <p:to>
                                        <p:strVal val="visible"/>
                                      </p:to>
                                    </p:set>
                                    <p:anim calcmode="lin" valueType="num">
                                      <p:cBhvr>
                                        <p:cTn id="119" dur="500" fill="hold"/>
                                        <p:tgtEl>
                                          <p:spTgt spid="92"/>
                                        </p:tgtEl>
                                        <p:attrNameLst>
                                          <p:attrName>ppt_w</p:attrName>
                                        </p:attrNameLst>
                                      </p:cBhvr>
                                      <p:tavLst>
                                        <p:tav tm="0">
                                          <p:val>
                                            <p:fltVal val="0"/>
                                          </p:val>
                                        </p:tav>
                                        <p:tav tm="100000">
                                          <p:val>
                                            <p:strVal val="#ppt_w"/>
                                          </p:val>
                                        </p:tav>
                                      </p:tavLst>
                                    </p:anim>
                                    <p:anim calcmode="lin" valueType="num">
                                      <p:cBhvr>
                                        <p:cTn id="120" dur="500" fill="hold"/>
                                        <p:tgtEl>
                                          <p:spTgt spid="92"/>
                                        </p:tgtEl>
                                        <p:attrNameLst>
                                          <p:attrName>ppt_h</p:attrName>
                                        </p:attrNameLst>
                                      </p:cBhvr>
                                      <p:tavLst>
                                        <p:tav tm="0">
                                          <p:val>
                                            <p:fltVal val="0"/>
                                          </p:val>
                                        </p:tav>
                                        <p:tav tm="100000">
                                          <p:val>
                                            <p:strVal val="#ppt_h"/>
                                          </p:val>
                                        </p:tav>
                                      </p:tavLst>
                                    </p:anim>
                                    <p:animEffect transition="in" filter="fade">
                                      <p:cBhvr>
                                        <p:cTn id="1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C31BD-AB2E-859A-A119-EEDCDE831507}"/>
              </a:ext>
            </a:extLst>
          </p:cNvPr>
          <p:cNvSpPr/>
          <p:nvPr/>
        </p:nvSpPr>
        <p:spPr>
          <a:xfrm rot="16200000">
            <a:off x="9849171" y="2385614"/>
            <a:ext cx="2126511" cy="5515772"/>
          </a:xfrm>
          <a:prstGeom prst="rect">
            <a:avLst/>
          </a:prstGeom>
          <a:solidFill>
            <a:schemeClr val="accent4">
              <a:lumMod val="90000"/>
              <a:lumOff val="10000"/>
            </a:schemeClr>
          </a:solidFill>
          <a:ln w="63500" cap="rnd">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shake outline">
            <a:extLst>
              <a:ext uri="{FF2B5EF4-FFF2-40B4-BE49-F238E27FC236}">
                <a16:creationId xmlns:a16="http://schemas.microsoft.com/office/drawing/2014/main" id="{95D09180-5593-A262-8225-45987FA871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6601" y="4080244"/>
            <a:ext cx="2156108" cy="2156108"/>
          </a:xfrm>
          <a:prstGeom prst="rect">
            <a:avLst/>
          </a:prstGeom>
        </p:spPr>
      </p:pic>
      <p:grpSp>
        <p:nvGrpSpPr>
          <p:cNvPr id="4" name="Group 3">
            <a:extLst>
              <a:ext uri="{FF2B5EF4-FFF2-40B4-BE49-F238E27FC236}">
                <a16:creationId xmlns:a16="http://schemas.microsoft.com/office/drawing/2014/main" id="{641EA232-D0C4-BD79-24A3-5041B1740171}"/>
              </a:ext>
            </a:extLst>
          </p:cNvPr>
          <p:cNvGrpSpPr/>
          <p:nvPr/>
        </p:nvGrpSpPr>
        <p:grpSpPr>
          <a:xfrm>
            <a:off x="1173161" y="2723184"/>
            <a:ext cx="7691388" cy="5019401"/>
            <a:chOff x="4412859" y="2082800"/>
            <a:chExt cx="9483063" cy="6188650"/>
          </a:xfrm>
        </p:grpSpPr>
        <p:sp>
          <p:nvSpPr>
            <p:cNvPr id="6" name="Rounded Rectangle 5">
              <a:extLst>
                <a:ext uri="{FF2B5EF4-FFF2-40B4-BE49-F238E27FC236}">
                  <a16:creationId xmlns:a16="http://schemas.microsoft.com/office/drawing/2014/main" id="{6AEFEAEC-7A44-8FA9-0449-B1869C869E96}"/>
                </a:ext>
              </a:extLst>
            </p:cNvPr>
            <p:cNvSpPr/>
            <p:nvPr/>
          </p:nvSpPr>
          <p:spPr>
            <a:xfrm>
              <a:off x="4412859" y="2082800"/>
              <a:ext cx="9483063" cy="6188650"/>
            </a:xfrm>
            <a:prstGeom prst="roundRect">
              <a:avLst>
                <a:gd name="adj" fmla="val 5065"/>
              </a:avLst>
            </a:prstGeom>
            <a:solidFill>
              <a:schemeClr val="accent1">
                <a:lumMod val="5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a:p>
          </p:txBody>
        </p:sp>
        <p:pic>
          <p:nvPicPr>
            <p:cNvPr id="8" name="!!_Screen_02">
              <a:extLst>
                <a:ext uri="{FF2B5EF4-FFF2-40B4-BE49-F238E27FC236}">
                  <a16:creationId xmlns:a16="http://schemas.microsoft.com/office/drawing/2014/main" id="{4B8C853E-B6D1-C893-EEC1-876C8EE767C5}"/>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4680455" y="2334993"/>
              <a:ext cx="8928698" cy="5645395"/>
            </a:xfrm>
            <a:prstGeom prst="roundRect">
              <a:avLst>
                <a:gd name="adj" fmla="val 2659"/>
              </a:avLst>
            </a:prstGeom>
          </p:spPr>
        </p:pic>
      </p:grpSp>
      <p:grpSp>
        <p:nvGrpSpPr>
          <p:cNvPr id="15" name="!!_Model">
            <a:extLst>
              <a:ext uri="{FF2B5EF4-FFF2-40B4-BE49-F238E27FC236}">
                <a16:creationId xmlns:a16="http://schemas.microsoft.com/office/drawing/2014/main" id="{711F4F7F-D18A-4C36-B705-4848A7454F2B}"/>
              </a:ext>
            </a:extLst>
          </p:cNvPr>
          <p:cNvGrpSpPr/>
          <p:nvPr/>
        </p:nvGrpSpPr>
        <p:grpSpPr>
          <a:xfrm>
            <a:off x="12475924" y="2927729"/>
            <a:ext cx="3952276" cy="3956640"/>
            <a:chOff x="5875372" y="5053692"/>
            <a:chExt cx="1067689" cy="1068868"/>
          </a:xfrm>
        </p:grpSpPr>
        <p:sp>
          <p:nvSpPr>
            <p:cNvPr id="16" name="Rounded Rectangle 34">
              <a:extLst>
                <a:ext uri="{FF2B5EF4-FFF2-40B4-BE49-F238E27FC236}">
                  <a16:creationId xmlns:a16="http://schemas.microsoft.com/office/drawing/2014/main" id="{FDCB85EC-67D3-F5E9-D5F1-B4930C4AE457}"/>
                </a:ext>
              </a:extLst>
            </p:cNvPr>
            <p:cNvSpPr/>
            <p:nvPr/>
          </p:nvSpPr>
          <p:spPr>
            <a:xfrm>
              <a:off x="5875373" y="5053692"/>
              <a:ext cx="1067688" cy="1067688"/>
            </a:xfrm>
            <a:prstGeom prst="roundRect">
              <a:avLst/>
            </a:prstGeom>
            <a:solidFill>
              <a:schemeClr val="bg2"/>
            </a:solidFill>
            <a:ln w="3175">
              <a:solidFill>
                <a:schemeClr val="bg2"/>
              </a:solidFill>
            </a:ln>
            <a:scene3d>
              <a:camera prst="isometricTopUp"/>
              <a:lightRig rig="flat" dir="t"/>
            </a:scene3d>
            <a:sp3d extrusionH="508000" contourW="19050" prstMaterial="matte">
              <a:bevelB w="0" h="0"/>
              <a:extrusionClr>
                <a:schemeClr val="accent4"/>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7" name="Rounded Rectangle 34">
              <a:extLst>
                <a:ext uri="{FF2B5EF4-FFF2-40B4-BE49-F238E27FC236}">
                  <a16:creationId xmlns:a16="http://schemas.microsoft.com/office/drawing/2014/main" id="{66AAFA6D-5CA2-B9FA-A45D-C424782FC779}"/>
                </a:ext>
              </a:extLst>
            </p:cNvPr>
            <p:cNvSpPr/>
            <p:nvPr/>
          </p:nvSpPr>
          <p:spPr>
            <a:xfrm>
              <a:off x="5875372" y="5054872"/>
              <a:ext cx="1067688" cy="1067688"/>
            </a:xfrm>
            <a:prstGeom prst="roundRect">
              <a:avLst/>
            </a:prstGeom>
            <a:solidFill>
              <a:schemeClr val="bg2"/>
            </a:solidFill>
            <a:ln w="3175">
              <a:solidFill>
                <a:schemeClr val="bg2"/>
              </a:solidFill>
            </a:ln>
            <a:scene3d>
              <a:camera prst="isometricTopUp"/>
              <a:lightRig rig="flat" dir="t"/>
            </a:scene3d>
            <a:sp3d extrusionH="254000" contourW="19050" prstMaterial="matte">
              <a:bevelB w="0" h="0"/>
              <a:extrusionClr>
                <a:schemeClr val="accent4"/>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18" name="Picture 17">
              <a:extLst>
                <a:ext uri="{FF2B5EF4-FFF2-40B4-BE49-F238E27FC236}">
                  <a16:creationId xmlns:a16="http://schemas.microsoft.com/office/drawing/2014/main" id="{AF7AB7FE-E271-8D59-C8F3-B2ED3C44DFED}"/>
                </a:ext>
              </a:extLst>
            </p:cNvPr>
            <p:cNvPicPr>
              <a:picLocks noChangeAspect="1"/>
            </p:cNvPicPr>
            <p:nvPr/>
          </p:nvPicPr>
          <p:blipFill>
            <a:blip r:embed="rId6">
              <a:biLevel thresh="25000"/>
              <a:extLst>
                <a:ext uri="{28A0092B-C50C-407E-A947-70E740481C1C}">
                  <a14:useLocalDpi xmlns:a14="http://schemas.microsoft.com/office/drawing/2010/main" val="0"/>
                </a:ext>
              </a:extLst>
            </a:blip>
            <a:srcRect/>
            <a:stretch/>
          </p:blipFill>
          <p:spPr>
            <a:xfrm>
              <a:off x="6081178" y="5244512"/>
              <a:ext cx="641430" cy="691911"/>
            </a:xfrm>
            <a:prstGeom prst="rect">
              <a:avLst/>
            </a:prstGeom>
          </p:spPr>
        </p:pic>
      </p:grpSp>
    </p:spTree>
    <p:extLst>
      <p:ext uri="{BB962C8B-B14F-4D97-AF65-F5344CB8AC3E}">
        <p14:creationId xmlns:p14="http://schemas.microsoft.com/office/powerpoint/2010/main" val="1396530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_UC_Title">
            <a:extLst>
              <a:ext uri="{FF2B5EF4-FFF2-40B4-BE49-F238E27FC236}">
                <a16:creationId xmlns:a16="http://schemas.microsoft.com/office/drawing/2014/main" id="{8AB87756-B63D-3269-CDEB-DEC38D06F90D}"/>
              </a:ext>
            </a:extLst>
          </p:cNvPr>
          <p:cNvSpPr txBox="1">
            <a:spLocks/>
          </p:cNvSpPr>
          <p:nvPr/>
        </p:nvSpPr>
        <p:spPr>
          <a:xfrm>
            <a:off x="980827" y="3989388"/>
            <a:ext cx="5081203" cy="2308225"/>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6000"/>
              <a:t>Enterprise </a:t>
            </a:r>
            <a:br>
              <a:rPr lang="en-US" sz="6000"/>
            </a:br>
            <a:r>
              <a:rPr lang="en-US" sz="6000"/>
              <a:t>Opportunities</a:t>
            </a:r>
          </a:p>
        </p:txBody>
      </p:sp>
      <p:grpSp>
        <p:nvGrpSpPr>
          <p:cNvPr id="523" name="!!_Opp_08">
            <a:extLst>
              <a:ext uri="{FF2B5EF4-FFF2-40B4-BE49-F238E27FC236}">
                <a16:creationId xmlns:a16="http://schemas.microsoft.com/office/drawing/2014/main" id="{F21B41AF-13D7-06DB-5B2F-F0D5E39C3570}"/>
              </a:ext>
            </a:extLst>
          </p:cNvPr>
          <p:cNvGrpSpPr/>
          <p:nvPr/>
        </p:nvGrpSpPr>
        <p:grpSpPr>
          <a:xfrm>
            <a:off x="11861989" y="7045171"/>
            <a:ext cx="4859147" cy="1619443"/>
            <a:chOff x="11861989" y="7045171"/>
            <a:chExt cx="4859147" cy="1619443"/>
          </a:xfrm>
          <a:effectLst>
            <a:outerShdw dist="76200" dir="2700000" algn="tl" rotWithShape="0">
              <a:schemeClr val="accent6">
                <a:lumMod val="20000"/>
                <a:lumOff val="80000"/>
              </a:schemeClr>
            </a:outerShdw>
          </a:effectLst>
        </p:grpSpPr>
        <p:sp>
          <p:nvSpPr>
            <p:cNvPr id="650" name="Rectangle: Rounded Corners 649">
              <a:extLst>
                <a:ext uri="{FF2B5EF4-FFF2-40B4-BE49-F238E27FC236}">
                  <a16:creationId xmlns:a16="http://schemas.microsoft.com/office/drawing/2014/main" id="{C316A9EE-44D3-CD31-BC95-16AB9E88E93A}"/>
                </a:ext>
              </a:extLst>
            </p:cNvPr>
            <p:cNvSpPr>
              <a:spLocks/>
            </p:cNvSpPr>
            <p:nvPr/>
          </p:nvSpPr>
          <p:spPr>
            <a:xfrm>
              <a:off x="11861989"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Health Care and </a:t>
              </a:r>
            </a:p>
            <a:p>
              <a:r>
                <a:rPr lang="en-US" sz="2400">
                  <a:solidFill>
                    <a:schemeClr val="bg1"/>
                  </a:solidFill>
                </a:rPr>
                <a:t>Life Sciences</a:t>
              </a:r>
            </a:p>
          </p:txBody>
        </p:sp>
        <p:grpSp>
          <p:nvGrpSpPr>
            <p:cNvPr id="651" name="Group 650">
              <a:extLst>
                <a:ext uri="{FF2B5EF4-FFF2-40B4-BE49-F238E27FC236}">
                  <a16:creationId xmlns:a16="http://schemas.microsoft.com/office/drawing/2014/main" id="{BCC4F8C9-A2D4-D2DA-BFF5-811F7D1FC1CB}"/>
                </a:ext>
              </a:extLst>
            </p:cNvPr>
            <p:cNvGrpSpPr/>
            <p:nvPr/>
          </p:nvGrpSpPr>
          <p:grpSpPr>
            <a:xfrm rot="5400000">
              <a:off x="11863300" y="7799612"/>
              <a:ext cx="520938" cy="110550"/>
              <a:chOff x="-2112431" y="5683144"/>
              <a:chExt cx="932836" cy="197960"/>
            </a:xfrm>
            <a:solidFill>
              <a:schemeClr val="accent2"/>
            </a:solidFill>
          </p:grpSpPr>
          <p:sp>
            <p:nvSpPr>
              <p:cNvPr id="652" name="!!_Dot_03A">
                <a:extLst>
                  <a:ext uri="{FF2B5EF4-FFF2-40B4-BE49-F238E27FC236}">
                    <a16:creationId xmlns:a16="http://schemas.microsoft.com/office/drawing/2014/main" id="{E883A395-D779-49A8-779B-6CF9747EB2F5}"/>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3" name="!!_Dot_03B">
                <a:extLst>
                  <a:ext uri="{FF2B5EF4-FFF2-40B4-BE49-F238E27FC236}">
                    <a16:creationId xmlns:a16="http://schemas.microsoft.com/office/drawing/2014/main" id="{CC23832C-3677-7BB4-46C2-B25EA35A886A}"/>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54" name="!!_Dot_03C">
                <a:extLst>
                  <a:ext uri="{FF2B5EF4-FFF2-40B4-BE49-F238E27FC236}">
                    <a16:creationId xmlns:a16="http://schemas.microsoft.com/office/drawing/2014/main" id="{6DDAE5A5-897C-EADA-9E22-E206AF32D85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6" name="Freeform: Shape 685">
              <a:extLst>
                <a:ext uri="{FF2B5EF4-FFF2-40B4-BE49-F238E27FC236}">
                  <a16:creationId xmlns:a16="http://schemas.microsoft.com/office/drawing/2014/main" id="{3E199FFC-E475-9964-B07B-AB060FFE9C75}"/>
                </a:ext>
              </a:extLst>
            </p:cNvPr>
            <p:cNvSpPr>
              <a:spLocks/>
            </p:cNvSpPr>
            <p:nvPr/>
          </p:nvSpPr>
          <p:spPr>
            <a:xfrm>
              <a:off x="15128194" y="7048519"/>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8" name="Graphic 697">
              <a:extLst>
                <a:ext uri="{FF2B5EF4-FFF2-40B4-BE49-F238E27FC236}">
                  <a16:creationId xmlns:a16="http://schemas.microsoft.com/office/drawing/2014/main" id="{78BC03D7-DFC5-6742-77FA-2650D0EBF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 r="28"/>
            <a:stretch/>
          </p:blipFill>
          <p:spPr>
            <a:xfrm>
              <a:off x="15129583" y="7045171"/>
              <a:ext cx="1591553" cy="1619443"/>
            </a:xfrm>
            <a:prstGeom prst="rect">
              <a:avLst/>
            </a:prstGeom>
          </p:spPr>
        </p:pic>
      </p:grpSp>
      <p:grpSp>
        <p:nvGrpSpPr>
          <p:cNvPr id="530" name="!!_Opp_07">
            <a:extLst>
              <a:ext uri="{FF2B5EF4-FFF2-40B4-BE49-F238E27FC236}">
                <a16:creationId xmlns:a16="http://schemas.microsoft.com/office/drawing/2014/main" id="{5159D77C-4BA8-1523-B2D1-3593D876ED52}"/>
              </a:ext>
            </a:extLst>
          </p:cNvPr>
          <p:cNvGrpSpPr/>
          <p:nvPr/>
        </p:nvGrpSpPr>
        <p:grpSpPr>
          <a:xfrm>
            <a:off x="11861989" y="5165320"/>
            <a:ext cx="4859147" cy="1612746"/>
            <a:chOff x="11861989" y="5165320"/>
            <a:chExt cx="4859147" cy="1612746"/>
          </a:xfrm>
          <a:effectLst>
            <a:outerShdw dist="76200" dir="2700000" algn="tl" rotWithShape="0">
              <a:schemeClr val="accent6">
                <a:lumMod val="20000"/>
                <a:lumOff val="80000"/>
              </a:schemeClr>
            </a:outerShdw>
          </a:effectLst>
        </p:grpSpPr>
        <p:sp>
          <p:nvSpPr>
            <p:cNvPr id="629" name="Rectangle: Rounded Corners 628">
              <a:extLst>
                <a:ext uri="{FF2B5EF4-FFF2-40B4-BE49-F238E27FC236}">
                  <a16:creationId xmlns:a16="http://schemas.microsoft.com/office/drawing/2014/main" id="{4E000EF2-BE8C-900A-032A-87EC2F2E9D9A}"/>
                </a:ext>
              </a:extLst>
            </p:cNvPr>
            <p:cNvSpPr>
              <a:spLocks/>
            </p:cNvSpPr>
            <p:nvPr/>
          </p:nvSpPr>
          <p:spPr>
            <a:xfrm>
              <a:off x="11861989"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Law Enforcement</a:t>
              </a:r>
            </a:p>
          </p:txBody>
        </p:sp>
        <p:grpSp>
          <p:nvGrpSpPr>
            <p:cNvPr id="630" name="Group 629">
              <a:extLst>
                <a:ext uri="{FF2B5EF4-FFF2-40B4-BE49-F238E27FC236}">
                  <a16:creationId xmlns:a16="http://schemas.microsoft.com/office/drawing/2014/main" id="{26FC297C-E69D-BDBE-28D2-90EBE46FD06C}"/>
                </a:ext>
              </a:extLst>
            </p:cNvPr>
            <p:cNvGrpSpPr/>
            <p:nvPr/>
          </p:nvGrpSpPr>
          <p:grpSpPr>
            <a:xfrm rot="5400000">
              <a:off x="11863300" y="5916413"/>
              <a:ext cx="520938" cy="110550"/>
              <a:chOff x="-2112431" y="5683144"/>
              <a:chExt cx="932836" cy="197960"/>
            </a:xfrm>
            <a:solidFill>
              <a:schemeClr val="accent2"/>
            </a:solidFill>
          </p:grpSpPr>
          <p:sp>
            <p:nvSpPr>
              <p:cNvPr id="631" name="!!_Dot_03A">
                <a:extLst>
                  <a:ext uri="{FF2B5EF4-FFF2-40B4-BE49-F238E27FC236}">
                    <a16:creationId xmlns:a16="http://schemas.microsoft.com/office/drawing/2014/main" id="{13156FEE-CA47-2990-A670-7593C17FC41E}"/>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2" name="!!_Dot_03B">
                <a:extLst>
                  <a:ext uri="{FF2B5EF4-FFF2-40B4-BE49-F238E27FC236}">
                    <a16:creationId xmlns:a16="http://schemas.microsoft.com/office/drawing/2014/main" id="{BF79342B-2974-170B-984D-8048230233E8}"/>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3" name="!!_Dot_03C">
                <a:extLst>
                  <a:ext uri="{FF2B5EF4-FFF2-40B4-BE49-F238E27FC236}">
                    <a16:creationId xmlns:a16="http://schemas.microsoft.com/office/drawing/2014/main" id="{E682C9DC-0BCC-8A3F-1ECA-7C119EBC920F}"/>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84" name="Freeform: Shape 683">
              <a:extLst>
                <a:ext uri="{FF2B5EF4-FFF2-40B4-BE49-F238E27FC236}">
                  <a16:creationId xmlns:a16="http://schemas.microsoft.com/office/drawing/2014/main" id="{7BD85438-D039-DC13-934E-3924352F4C1F}"/>
                </a:ext>
              </a:extLst>
            </p:cNvPr>
            <p:cNvSpPr>
              <a:spLocks/>
            </p:cNvSpPr>
            <p:nvPr/>
          </p:nvSpPr>
          <p:spPr>
            <a:xfrm>
              <a:off x="15128194" y="5165320"/>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696" name="Graphic 695">
              <a:extLst>
                <a:ext uri="{FF2B5EF4-FFF2-40B4-BE49-F238E27FC236}">
                  <a16:creationId xmlns:a16="http://schemas.microsoft.com/office/drawing/2014/main" id="{0E4622DA-F89F-8222-18AB-3B15FA21B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28684" y="5165345"/>
              <a:ext cx="1592452" cy="1612696"/>
            </a:xfrm>
            <a:prstGeom prst="rect">
              <a:avLst/>
            </a:prstGeom>
          </p:spPr>
        </p:pic>
      </p:grpSp>
      <p:grpSp>
        <p:nvGrpSpPr>
          <p:cNvPr id="529" name="!!_Opp_06">
            <a:extLst>
              <a:ext uri="{FF2B5EF4-FFF2-40B4-BE49-F238E27FC236}">
                <a16:creationId xmlns:a16="http://schemas.microsoft.com/office/drawing/2014/main" id="{90C66442-8AB1-116C-75CD-9BB531AB6483}"/>
              </a:ext>
            </a:extLst>
          </p:cNvPr>
          <p:cNvGrpSpPr/>
          <p:nvPr/>
        </p:nvGrpSpPr>
        <p:grpSpPr>
          <a:xfrm>
            <a:off x="11861989" y="3308338"/>
            <a:ext cx="4859147" cy="1612746"/>
            <a:chOff x="11861989" y="3308338"/>
            <a:chExt cx="4859147" cy="1612746"/>
          </a:xfrm>
          <a:effectLst>
            <a:outerShdw dist="76200" dir="2700000" algn="tl" rotWithShape="0">
              <a:schemeClr val="accent6">
                <a:lumMod val="20000"/>
                <a:lumOff val="80000"/>
              </a:schemeClr>
            </a:outerShdw>
          </a:effectLst>
        </p:grpSpPr>
        <p:sp>
          <p:nvSpPr>
            <p:cNvPr id="619" name="Rectangle: Rounded Corners 618">
              <a:extLst>
                <a:ext uri="{FF2B5EF4-FFF2-40B4-BE49-F238E27FC236}">
                  <a16:creationId xmlns:a16="http://schemas.microsoft.com/office/drawing/2014/main" id="{D8643E8D-DDBE-8BC0-9F16-413A8D4E6A6C}"/>
                </a:ext>
              </a:extLst>
            </p:cNvPr>
            <p:cNvSpPr>
              <a:spLocks/>
            </p:cNvSpPr>
            <p:nvPr/>
          </p:nvSpPr>
          <p:spPr>
            <a:xfrm>
              <a:off x="11861989"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Digital Twins</a:t>
              </a:r>
            </a:p>
          </p:txBody>
        </p:sp>
        <p:grpSp>
          <p:nvGrpSpPr>
            <p:cNvPr id="620" name="Group 619">
              <a:extLst>
                <a:ext uri="{FF2B5EF4-FFF2-40B4-BE49-F238E27FC236}">
                  <a16:creationId xmlns:a16="http://schemas.microsoft.com/office/drawing/2014/main" id="{CD8EB876-4EF4-3CA9-8F03-C28801A5D4F9}"/>
                </a:ext>
              </a:extLst>
            </p:cNvPr>
            <p:cNvGrpSpPr/>
            <p:nvPr/>
          </p:nvGrpSpPr>
          <p:grpSpPr>
            <a:xfrm rot="5400000">
              <a:off x="11863300" y="4059431"/>
              <a:ext cx="520938" cy="110550"/>
              <a:chOff x="-2112431" y="5683144"/>
              <a:chExt cx="932836" cy="197960"/>
            </a:xfrm>
            <a:solidFill>
              <a:schemeClr val="accent2"/>
            </a:solidFill>
          </p:grpSpPr>
          <p:sp>
            <p:nvSpPr>
              <p:cNvPr id="621" name="!!_Dot_03A">
                <a:extLst>
                  <a:ext uri="{FF2B5EF4-FFF2-40B4-BE49-F238E27FC236}">
                    <a16:creationId xmlns:a16="http://schemas.microsoft.com/office/drawing/2014/main" id="{A6A9740C-4CB7-BE80-3303-E6BFA5BCD867}"/>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2" name="!!_Dot_03B">
                <a:extLst>
                  <a:ext uri="{FF2B5EF4-FFF2-40B4-BE49-F238E27FC236}">
                    <a16:creationId xmlns:a16="http://schemas.microsoft.com/office/drawing/2014/main" id="{BE04471F-69E3-AA57-DB25-31D189382FFB}"/>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3" name="!!_Dot_03C">
                <a:extLst>
                  <a:ext uri="{FF2B5EF4-FFF2-40B4-BE49-F238E27FC236}">
                    <a16:creationId xmlns:a16="http://schemas.microsoft.com/office/drawing/2014/main" id="{504753C4-FF9B-AD80-4C66-2B5AF00BFC4E}"/>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6" name="Graphic 15">
              <a:extLst>
                <a:ext uri="{FF2B5EF4-FFF2-40B4-BE49-F238E27FC236}">
                  <a16:creationId xmlns:a16="http://schemas.microsoft.com/office/drawing/2014/main" id="{A3FA3E4E-BA54-0FE7-F65C-BCF23C7AD7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8" r="28"/>
            <a:stretch/>
          </p:blipFill>
          <p:spPr>
            <a:xfrm>
              <a:off x="15134304" y="3310755"/>
              <a:ext cx="1586832" cy="1607912"/>
            </a:xfrm>
            <a:prstGeom prst="rect">
              <a:avLst/>
            </a:prstGeom>
          </p:spPr>
        </p:pic>
      </p:grpSp>
      <p:grpSp>
        <p:nvGrpSpPr>
          <p:cNvPr id="528" name="!!_Opp_05">
            <a:extLst>
              <a:ext uri="{FF2B5EF4-FFF2-40B4-BE49-F238E27FC236}">
                <a16:creationId xmlns:a16="http://schemas.microsoft.com/office/drawing/2014/main" id="{0CAE2D9C-6C02-B55C-9C3C-5EE49CBA7C19}"/>
              </a:ext>
            </a:extLst>
          </p:cNvPr>
          <p:cNvGrpSpPr/>
          <p:nvPr/>
        </p:nvGrpSpPr>
        <p:grpSpPr>
          <a:xfrm>
            <a:off x="11861989" y="1426898"/>
            <a:ext cx="4859147" cy="1613364"/>
            <a:chOff x="11861989" y="1426898"/>
            <a:chExt cx="4859147" cy="1613364"/>
          </a:xfrm>
          <a:effectLst>
            <a:outerShdw dist="76200" dir="2700000" algn="tl" rotWithShape="0">
              <a:schemeClr val="accent6">
                <a:lumMod val="20000"/>
                <a:lumOff val="80000"/>
              </a:schemeClr>
            </a:outerShdw>
          </a:effectLst>
        </p:grpSpPr>
        <p:sp>
          <p:nvSpPr>
            <p:cNvPr id="555" name="Rectangle: Rounded Corners 554">
              <a:extLst>
                <a:ext uri="{FF2B5EF4-FFF2-40B4-BE49-F238E27FC236}">
                  <a16:creationId xmlns:a16="http://schemas.microsoft.com/office/drawing/2014/main" id="{70B0400C-2618-E695-5802-7C92A86D122C}"/>
                </a:ext>
              </a:extLst>
            </p:cNvPr>
            <p:cNvSpPr>
              <a:spLocks/>
            </p:cNvSpPr>
            <p:nvPr/>
          </p:nvSpPr>
          <p:spPr>
            <a:xfrm>
              <a:off x="11861989"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Complaints </a:t>
              </a:r>
              <a:br>
                <a:rPr lang="en-US" sz="2400">
                  <a:solidFill>
                    <a:schemeClr val="bg1"/>
                  </a:solidFill>
                </a:rPr>
              </a:br>
              <a:r>
                <a:rPr lang="en-US" sz="2400">
                  <a:solidFill>
                    <a:schemeClr val="bg1"/>
                  </a:solidFill>
                </a:rPr>
                <a:t>Management</a:t>
              </a:r>
            </a:p>
          </p:txBody>
        </p:sp>
        <p:grpSp>
          <p:nvGrpSpPr>
            <p:cNvPr id="556" name="Group 555">
              <a:extLst>
                <a:ext uri="{FF2B5EF4-FFF2-40B4-BE49-F238E27FC236}">
                  <a16:creationId xmlns:a16="http://schemas.microsoft.com/office/drawing/2014/main" id="{0901EB15-85CF-8E1E-00B6-FC59990D23C0}"/>
                </a:ext>
              </a:extLst>
            </p:cNvPr>
            <p:cNvGrpSpPr/>
            <p:nvPr/>
          </p:nvGrpSpPr>
          <p:grpSpPr>
            <a:xfrm rot="5400000">
              <a:off x="11863300" y="2178300"/>
              <a:ext cx="520938" cy="110550"/>
              <a:chOff x="-2112431" y="5683144"/>
              <a:chExt cx="932836" cy="197960"/>
            </a:xfrm>
            <a:solidFill>
              <a:schemeClr val="accent2"/>
            </a:solidFill>
          </p:grpSpPr>
          <p:sp>
            <p:nvSpPr>
              <p:cNvPr id="558" name="!!_Dot_03A">
                <a:extLst>
                  <a:ext uri="{FF2B5EF4-FFF2-40B4-BE49-F238E27FC236}">
                    <a16:creationId xmlns:a16="http://schemas.microsoft.com/office/drawing/2014/main" id="{D34F23E1-1ECA-6BDC-3701-2F17C313B073}"/>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0" name="!!_Dot_03B">
                <a:extLst>
                  <a:ext uri="{FF2B5EF4-FFF2-40B4-BE49-F238E27FC236}">
                    <a16:creationId xmlns:a16="http://schemas.microsoft.com/office/drawing/2014/main" id="{93E23399-B6AB-DCCD-49EA-3CB76074C54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61" name="!!_Dot_03C">
                <a:extLst>
                  <a:ext uri="{FF2B5EF4-FFF2-40B4-BE49-F238E27FC236}">
                    <a16:creationId xmlns:a16="http://schemas.microsoft.com/office/drawing/2014/main" id="{8634D022-99B3-BF08-EC3F-B55BA8A17B5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sp>
          <p:nvSpPr>
            <p:cNvPr id="670" name="Freeform: Shape 669">
              <a:extLst>
                <a:ext uri="{FF2B5EF4-FFF2-40B4-BE49-F238E27FC236}">
                  <a16:creationId xmlns:a16="http://schemas.microsoft.com/office/drawing/2014/main" id="{6C488133-5974-1A78-5C95-6C147B50FA60}"/>
                </a:ext>
              </a:extLst>
            </p:cNvPr>
            <p:cNvSpPr>
              <a:spLocks/>
            </p:cNvSpPr>
            <p:nvPr/>
          </p:nvSpPr>
          <p:spPr>
            <a:xfrm>
              <a:off x="15128194" y="1427207"/>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400">
                <a:solidFill>
                  <a:schemeClr val="bg1"/>
                </a:solidFill>
              </a:endParaRPr>
            </a:p>
          </p:txBody>
        </p:sp>
        <p:pic>
          <p:nvPicPr>
            <p:cNvPr id="700" name="Graphic 699">
              <a:extLst>
                <a:ext uri="{FF2B5EF4-FFF2-40B4-BE49-F238E27FC236}">
                  <a16:creationId xmlns:a16="http://schemas.microsoft.com/office/drawing/2014/main" id="{044F5996-77BF-E6A6-E664-CDFA5A7FE7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128024" y="1426898"/>
              <a:ext cx="1593112" cy="1613364"/>
            </a:xfrm>
            <a:prstGeom prst="rect">
              <a:avLst/>
            </a:prstGeom>
          </p:spPr>
        </p:pic>
      </p:grpSp>
      <p:grpSp>
        <p:nvGrpSpPr>
          <p:cNvPr id="524" name="!!_Opp_04">
            <a:extLst>
              <a:ext uri="{FF2B5EF4-FFF2-40B4-BE49-F238E27FC236}">
                <a16:creationId xmlns:a16="http://schemas.microsoft.com/office/drawing/2014/main" id="{8D0BE9C1-5E35-2288-EFDF-73D0E33F3416}"/>
              </a:ext>
            </a:extLst>
          </p:cNvPr>
          <p:cNvGrpSpPr/>
          <p:nvPr/>
        </p:nvGrpSpPr>
        <p:grpSpPr>
          <a:xfrm>
            <a:off x="6713728" y="7048519"/>
            <a:ext cx="4859147" cy="1612746"/>
            <a:chOff x="6713728" y="7048519"/>
            <a:chExt cx="4859147" cy="1612746"/>
          </a:xfrm>
          <a:solidFill>
            <a:srgbClr val="26A37E"/>
          </a:solidFill>
          <a:effectLst>
            <a:outerShdw dist="76200" dir="2700000" algn="tl" rotWithShape="0">
              <a:schemeClr val="accent6">
                <a:lumMod val="20000"/>
                <a:lumOff val="80000"/>
              </a:schemeClr>
            </a:outerShdw>
          </a:effectLst>
        </p:grpSpPr>
        <p:sp>
          <p:nvSpPr>
            <p:cNvPr id="655" name="Rectangle: Rounded Corners 654">
              <a:extLst>
                <a:ext uri="{FF2B5EF4-FFF2-40B4-BE49-F238E27FC236}">
                  <a16:creationId xmlns:a16="http://schemas.microsoft.com/office/drawing/2014/main" id="{DA1016AF-AC04-6833-4270-EEF783FDFE5E}"/>
                </a:ext>
              </a:extLst>
            </p:cNvPr>
            <p:cNvSpPr>
              <a:spLocks/>
            </p:cNvSpPr>
            <p:nvPr/>
          </p:nvSpPr>
          <p:spPr>
            <a:xfrm>
              <a:off x="6713728" y="7048519"/>
              <a:ext cx="4859147" cy="1612746"/>
            </a:xfrm>
            <a:prstGeom prst="roundRect">
              <a:avLst>
                <a:gd name="adj" fmla="val 1644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Synthetic Data </a:t>
              </a:r>
            </a:p>
            <a:p>
              <a:r>
                <a:rPr lang="en-US" sz="2400">
                  <a:solidFill>
                    <a:schemeClr val="bg1"/>
                  </a:solidFill>
                </a:rPr>
                <a:t>Generation</a:t>
              </a:r>
            </a:p>
          </p:txBody>
        </p:sp>
        <p:grpSp>
          <p:nvGrpSpPr>
            <p:cNvPr id="657" name="Group 656">
              <a:extLst>
                <a:ext uri="{FF2B5EF4-FFF2-40B4-BE49-F238E27FC236}">
                  <a16:creationId xmlns:a16="http://schemas.microsoft.com/office/drawing/2014/main" id="{D7E4DDBB-30E1-9D1D-DAE6-E4E1BA1ACA95}"/>
                </a:ext>
              </a:extLst>
            </p:cNvPr>
            <p:cNvGrpSpPr/>
            <p:nvPr/>
          </p:nvGrpSpPr>
          <p:grpSpPr>
            <a:xfrm rot="5400000">
              <a:off x="6721389" y="7799610"/>
              <a:ext cx="520938" cy="110550"/>
              <a:chOff x="-2112431" y="5683144"/>
              <a:chExt cx="932836" cy="197960"/>
            </a:xfrm>
            <a:grpFill/>
          </p:grpSpPr>
          <p:sp>
            <p:nvSpPr>
              <p:cNvPr id="658" name="!!_Dot_03A">
                <a:extLst>
                  <a:ext uri="{FF2B5EF4-FFF2-40B4-BE49-F238E27FC236}">
                    <a16:creationId xmlns:a16="http://schemas.microsoft.com/office/drawing/2014/main" id="{D431FC0F-F5A1-F77E-25CF-3352B0281628}"/>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0" name="!!_Dot_03B">
                <a:extLst>
                  <a:ext uri="{FF2B5EF4-FFF2-40B4-BE49-F238E27FC236}">
                    <a16:creationId xmlns:a16="http://schemas.microsoft.com/office/drawing/2014/main" id="{2519BDEA-169A-661A-8AB7-5A4A17F17AC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61" name="!!_Dot_03C">
                <a:extLst>
                  <a:ext uri="{FF2B5EF4-FFF2-40B4-BE49-F238E27FC236}">
                    <a16:creationId xmlns:a16="http://schemas.microsoft.com/office/drawing/2014/main" id="{654AF1CB-83FB-0F4C-A9CA-6CD8D3013743}"/>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8" name="Graphic 17">
              <a:extLst>
                <a:ext uri="{FF2B5EF4-FFF2-40B4-BE49-F238E27FC236}">
                  <a16:creationId xmlns:a16="http://schemas.microsoft.com/office/drawing/2014/main" id="{A5E97F26-7657-35E3-6F44-96C1F7F2D9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8" r="28"/>
            <a:stretch/>
          </p:blipFill>
          <p:spPr>
            <a:xfrm>
              <a:off x="9980831" y="7049381"/>
              <a:ext cx="1589902" cy="1611022"/>
            </a:xfrm>
            <a:prstGeom prst="rect">
              <a:avLst/>
            </a:prstGeom>
          </p:spPr>
        </p:pic>
      </p:grpSp>
      <p:grpSp>
        <p:nvGrpSpPr>
          <p:cNvPr id="525" name="!!_Opp_03">
            <a:extLst>
              <a:ext uri="{FF2B5EF4-FFF2-40B4-BE49-F238E27FC236}">
                <a16:creationId xmlns:a16="http://schemas.microsoft.com/office/drawing/2014/main" id="{F1A2A15B-656E-7947-BA1F-8ABDD8A46AB3}"/>
              </a:ext>
            </a:extLst>
          </p:cNvPr>
          <p:cNvGrpSpPr/>
          <p:nvPr/>
        </p:nvGrpSpPr>
        <p:grpSpPr>
          <a:xfrm>
            <a:off x="6713728" y="5165320"/>
            <a:ext cx="4859147" cy="1612746"/>
            <a:chOff x="6713728" y="5165320"/>
            <a:chExt cx="4859147" cy="1612746"/>
          </a:xfrm>
          <a:effectLst>
            <a:outerShdw dist="76200" dir="2700000" algn="tl" rotWithShape="0">
              <a:schemeClr val="accent6">
                <a:lumMod val="20000"/>
                <a:lumOff val="80000"/>
              </a:schemeClr>
            </a:outerShdw>
          </a:effectLst>
        </p:grpSpPr>
        <p:sp>
          <p:nvSpPr>
            <p:cNvPr id="634" name="Rectangle: Rounded Corners 633">
              <a:extLst>
                <a:ext uri="{FF2B5EF4-FFF2-40B4-BE49-F238E27FC236}">
                  <a16:creationId xmlns:a16="http://schemas.microsoft.com/office/drawing/2014/main" id="{EEC99510-E0F9-D23A-E252-CDB231BF2898}"/>
                </a:ext>
              </a:extLst>
            </p:cNvPr>
            <p:cNvSpPr>
              <a:spLocks/>
            </p:cNvSpPr>
            <p:nvPr/>
          </p:nvSpPr>
          <p:spPr>
            <a:xfrm>
              <a:off x="6713728"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Hyper personalized </a:t>
              </a:r>
              <a:br>
                <a:rPr lang="en-US" sz="2400">
                  <a:solidFill>
                    <a:schemeClr val="bg1"/>
                  </a:solidFill>
                </a:rPr>
              </a:br>
              <a:r>
                <a:rPr lang="en-US" sz="2400">
                  <a:solidFill>
                    <a:schemeClr val="bg1"/>
                  </a:solidFill>
                </a:rPr>
                <a:t>content generation</a:t>
              </a:r>
            </a:p>
          </p:txBody>
        </p:sp>
        <p:grpSp>
          <p:nvGrpSpPr>
            <p:cNvPr id="635" name="Group 634">
              <a:extLst>
                <a:ext uri="{FF2B5EF4-FFF2-40B4-BE49-F238E27FC236}">
                  <a16:creationId xmlns:a16="http://schemas.microsoft.com/office/drawing/2014/main" id="{F38F655D-5681-A324-290A-B0FF42C7F154}"/>
                </a:ext>
              </a:extLst>
            </p:cNvPr>
            <p:cNvGrpSpPr/>
            <p:nvPr/>
          </p:nvGrpSpPr>
          <p:grpSpPr>
            <a:xfrm rot="5400000">
              <a:off x="6721389" y="5916413"/>
              <a:ext cx="520938" cy="110550"/>
              <a:chOff x="-2112431" y="5683144"/>
              <a:chExt cx="932836" cy="197960"/>
            </a:xfrm>
            <a:solidFill>
              <a:schemeClr val="accent2"/>
            </a:solidFill>
          </p:grpSpPr>
          <p:sp>
            <p:nvSpPr>
              <p:cNvPr id="636" name="!!_Dot_03A">
                <a:extLst>
                  <a:ext uri="{FF2B5EF4-FFF2-40B4-BE49-F238E27FC236}">
                    <a16:creationId xmlns:a16="http://schemas.microsoft.com/office/drawing/2014/main" id="{741C3521-120F-510E-C6F5-7C9093C0772F}"/>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7" name="!!_Dot_03B">
                <a:extLst>
                  <a:ext uri="{FF2B5EF4-FFF2-40B4-BE49-F238E27FC236}">
                    <a16:creationId xmlns:a16="http://schemas.microsoft.com/office/drawing/2014/main" id="{DD677001-E58B-ACA2-B22F-D461FBF0C6D0}"/>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38" name="!!_Dot_03C">
                <a:extLst>
                  <a:ext uri="{FF2B5EF4-FFF2-40B4-BE49-F238E27FC236}">
                    <a16:creationId xmlns:a16="http://schemas.microsoft.com/office/drawing/2014/main" id="{5E30393B-F845-5830-95D6-4F7B105BE952}"/>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14" name="Graphic 13">
              <a:extLst>
                <a:ext uri="{FF2B5EF4-FFF2-40B4-BE49-F238E27FC236}">
                  <a16:creationId xmlns:a16="http://schemas.microsoft.com/office/drawing/2014/main" id="{57DADD2E-3672-A2BF-5D97-9297F93EA9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79933" y="5166182"/>
              <a:ext cx="1590800" cy="1611022"/>
            </a:xfrm>
            <a:prstGeom prst="rect">
              <a:avLst/>
            </a:prstGeom>
          </p:spPr>
        </p:pic>
      </p:grpSp>
      <p:grpSp>
        <p:nvGrpSpPr>
          <p:cNvPr id="526" name="!!_Opp_02">
            <a:extLst>
              <a:ext uri="{FF2B5EF4-FFF2-40B4-BE49-F238E27FC236}">
                <a16:creationId xmlns:a16="http://schemas.microsoft.com/office/drawing/2014/main" id="{0EC0E4B6-C3C6-DAE0-380D-2F6BFC325841}"/>
              </a:ext>
            </a:extLst>
          </p:cNvPr>
          <p:cNvGrpSpPr/>
          <p:nvPr/>
        </p:nvGrpSpPr>
        <p:grpSpPr>
          <a:xfrm>
            <a:off x="6713728" y="3308338"/>
            <a:ext cx="4859147" cy="1612746"/>
            <a:chOff x="6713728" y="3308338"/>
            <a:chExt cx="4859147" cy="1612746"/>
          </a:xfrm>
          <a:effectLst>
            <a:outerShdw dist="76200" dir="2700000" algn="tl" rotWithShape="0">
              <a:schemeClr val="accent6">
                <a:lumMod val="20000"/>
                <a:lumOff val="80000"/>
              </a:schemeClr>
            </a:outerShdw>
          </a:effectLst>
        </p:grpSpPr>
        <p:sp>
          <p:nvSpPr>
            <p:cNvPr id="624" name="Rectangle: Rounded Corners 623">
              <a:extLst>
                <a:ext uri="{FF2B5EF4-FFF2-40B4-BE49-F238E27FC236}">
                  <a16:creationId xmlns:a16="http://schemas.microsoft.com/office/drawing/2014/main" id="{77C760B1-C8AE-E578-0F10-7F55D633239B}"/>
                </a:ext>
              </a:extLst>
            </p:cNvPr>
            <p:cNvSpPr>
              <a:spLocks/>
            </p:cNvSpPr>
            <p:nvPr/>
          </p:nvSpPr>
          <p:spPr>
            <a:xfrm>
              <a:off x="6713728"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400">
                  <a:solidFill>
                    <a:schemeClr val="bg1"/>
                  </a:solidFill>
                </a:rPr>
                <a:t>AI Intelligent </a:t>
              </a:r>
            </a:p>
            <a:p>
              <a:r>
                <a:rPr lang="en-US" sz="2400">
                  <a:solidFill>
                    <a:schemeClr val="bg1"/>
                  </a:solidFill>
                </a:rPr>
                <a:t>Assistants</a:t>
              </a:r>
            </a:p>
          </p:txBody>
        </p:sp>
        <p:grpSp>
          <p:nvGrpSpPr>
            <p:cNvPr id="625" name="Group 624">
              <a:extLst>
                <a:ext uri="{FF2B5EF4-FFF2-40B4-BE49-F238E27FC236}">
                  <a16:creationId xmlns:a16="http://schemas.microsoft.com/office/drawing/2014/main" id="{DFB7C2D4-619A-7AD5-5187-0CCC9BB7397A}"/>
                </a:ext>
              </a:extLst>
            </p:cNvPr>
            <p:cNvGrpSpPr/>
            <p:nvPr/>
          </p:nvGrpSpPr>
          <p:grpSpPr>
            <a:xfrm rot="5400000">
              <a:off x="6721389" y="4059431"/>
              <a:ext cx="520938" cy="110550"/>
              <a:chOff x="-2112431" y="5683144"/>
              <a:chExt cx="932836" cy="197960"/>
            </a:xfrm>
            <a:solidFill>
              <a:schemeClr val="accent2"/>
            </a:solidFill>
          </p:grpSpPr>
          <p:sp>
            <p:nvSpPr>
              <p:cNvPr id="626" name="!!_Dot_03A">
                <a:extLst>
                  <a:ext uri="{FF2B5EF4-FFF2-40B4-BE49-F238E27FC236}">
                    <a16:creationId xmlns:a16="http://schemas.microsoft.com/office/drawing/2014/main" id="{88D4B08D-2E07-95A3-BFF7-C44455023C19}"/>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7" name="!!_Dot_03B">
                <a:extLst>
                  <a:ext uri="{FF2B5EF4-FFF2-40B4-BE49-F238E27FC236}">
                    <a16:creationId xmlns:a16="http://schemas.microsoft.com/office/drawing/2014/main" id="{AE606E65-916A-6A66-6158-C188A19DB6DF}"/>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628" name="!!_Dot_03C">
                <a:extLst>
                  <a:ext uri="{FF2B5EF4-FFF2-40B4-BE49-F238E27FC236}">
                    <a16:creationId xmlns:a16="http://schemas.microsoft.com/office/drawing/2014/main" id="{B72933B0-AD1C-A70E-5A0F-579A71CA4CC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20" name="Graphic 19">
              <a:extLst>
                <a:ext uri="{FF2B5EF4-FFF2-40B4-BE49-F238E27FC236}">
                  <a16:creationId xmlns:a16="http://schemas.microsoft.com/office/drawing/2014/main" id="{AF7FCDC9-3985-4260-D3FE-9E3AAC3B4B4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180" b="180"/>
            <a:stretch/>
          </p:blipFill>
          <p:spPr>
            <a:xfrm>
              <a:off x="9980831" y="3309200"/>
              <a:ext cx="1589902" cy="1611022"/>
            </a:xfrm>
            <a:prstGeom prst="rect">
              <a:avLst/>
            </a:prstGeom>
          </p:spPr>
        </p:pic>
      </p:grpSp>
      <p:grpSp>
        <p:nvGrpSpPr>
          <p:cNvPr id="527" name="!!_Opp_01">
            <a:extLst>
              <a:ext uri="{FF2B5EF4-FFF2-40B4-BE49-F238E27FC236}">
                <a16:creationId xmlns:a16="http://schemas.microsoft.com/office/drawing/2014/main" id="{5C64895B-0A41-CEE5-A211-14143658B267}"/>
              </a:ext>
            </a:extLst>
          </p:cNvPr>
          <p:cNvGrpSpPr/>
          <p:nvPr/>
        </p:nvGrpSpPr>
        <p:grpSpPr>
          <a:xfrm>
            <a:off x="6713728" y="1427207"/>
            <a:ext cx="4859147" cy="1612746"/>
            <a:chOff x="6713728" y="1427207"/>
            <a:chExt cx="4859147" cy="1612746"/>
          </a:xfrm>
          <a:effectLst>
            <a:outerShdw dist="76200" dir="2700000" algn="tl" rotWithShape="0">
              <a:schemeClr val="accent6">
                <a:lumMod val="20000"/>
                <a:lumOff val="80000"/>
              </a:schemeClr>
            </a:outerShdw>
          </a:effectLst>
        </p:grpSpPr>
        <p:sp>
          <p:nvSpPr>
            <p:cNvPr id="584" name="Rectangle: Rounded Corners 583">
              <a:extLst>
                <a:ext uri="{FF2B5EF4-FFF2-40B4-BE49-F238E27FC236}">
                  <a16:creationId xmlns:a16="http://schemas.microsoft.com/office/drawing/2014/main" id="{0DBDCDE7-3896-DC2F-6799-A8F00728ECD5}"/>
                </a:ext>
              </a:extLst>
            </p:cNvPr>
            <p:cNvSpPr>
              <a:spLocks/>
            </p:cNvSpPr>
            <p:nvPr/>
          </p:nvSpPr>
          <p:spPr>
            <a:xfrm>
              <a:off x="6713728"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GB" sz="2400">
                  <a:solidFill>
                    <a:schemeClr val="bg1"/>
                  </a:solidFill>
                </a:rPr>
                <a:t>Code Generation</a:t>
              </a:r>
              <a:br>
                <a:rPr lang="en-GB" sz="2400">
                  <a:solidFill>
                    <a:schemeClr val="bg1"/>
                  </a:solidFill>
                </a:rPr>
              </a:br>
              <a:r>
                <a:rPr lang="en-GB" sz="2400">
                  <a:solidFill>
                    <a:schemeClr val="bg1"/>
                  </a:solidFill>
                </a:rPr>
                <a:t>and Explanation</a:t>
              </a:r>
            </a:p>
          </p:txBody>
        </p:sp>
        <p:grpSp>
          <p:nvGrpSpPr>
            <p:cNvPr id="585" name="Group 584">
              <a:extLst>
                <a:ext uri="{FF2B5EF4-FFF2-40B4-BE49-F238E27FC236}">
                  <a16:creationId xmlns:a16="http://schemas.microsoft.com/office/drawing/2014/main" id="{65E25F85-6537-9E0E-0D1F-FAEB7A0535B8}"/>
                </a:ext>
              </a:extLst>
            </p:cNvPr>
            <p:cNvGrpSpPr/>
            <p:nvPr/>
          </p:nvGrpSpPr>
          <p:grpSpPr>
            <a:xfrm rot="5400000">
              <a:off x="6721389" y="2178300"/>
              <a:ext cx="520938" cy="110550"/>
              <a:chOff x="-2112431" y="5683144"/>
              <a:chExt cx="932836" cy="197960"/>
            </a:xfrm>
            <a:solidFill>
              <a:schemeClr val="accent2"/>
            </a:solidFill>
          </p:grpSpPr>
          <p:sp>
            <p:nvSpPr>
              <p:cNvPr id="586" name="!!_Dot_03A">
                <a:extLst>
                  <a:ext uri="{FF2B5EF4-FFF2-40B4-BE49-F238E27FC236}">
                    <a16:creationId xmlns:a16="http://schemas.microsoft.com/office/drawing/2014/main" id="{39098F4C-7C94-1AC8-7383-25F4AE311EE4}"/>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7" name="!!_Dot_03B">
                <a:extLst>
                  <a:ext uri="{FF2B5EF4-FFF2-40B4-BE49-F238E27FC236}">
                    <a16:creationId xmlns:a16="http://schemas.microsoft.com/office/drawing/2014/main" id="{3B568DED-B6F5-B3A2-E125-7FA7321C9B3D}"/>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sp>
            <p:nvSpPr>
              <p:cNvPr id="588" name="!!_Dot_03C">
                <a:extLst>
                  <a:ext uri="{FF2B5EF4-FFF2-40B4-BE49-F238E27FC236}">
                    <a16:creationId xmlns:a16="http://schemas.microsoft.com/office/drawing/2014/main" id="{9BF76FDE-BA95-9DD8-91E4-0828097E6AB5}"/>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grpSp>
        <p:pic>
          <p:nvPicPr>
            <p:cNvPr id="522" name="Graphic 521">
              <a:extLst>
                <a:ext uri="{FF2B5EF4-FFF2-40B4-BE49-F238E27FC236}">
                  <a16:creationId xmlns:a16="http://schemas.microsoft.com/office/drawing/2014/main" id="{E0CC05C9-FD82-B0EC-CFFC-B9DD9CCB95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56" r="56"/>
            <a:stretch/>
          </p:blipFill>
          <p:spPr>
            <a:xfrm>
              <a:off x="9981729" y="1428069"/>
              <a:ext cx="1589004" cy="1611022"/>
            </a:xfrm>
            <a:prstGeom prst="rect">
              <a:avLst/>
            </a:prstGeom>
          </p:spPr>
        </p:pic>
      </p:grpSp>
    </p:spTree>
    <p:custDataLst>
      <p:tags r:id="rId1"/>
    </p:custDataLst>
    <p:extLst>
      <p:ext uri="{BB962C8B-B14F-4D97-AF65-F5344CB8AC3E}">
        <p14:creationId xmlns:p14="http://schemas.microsoft.com/office/powerpoint/2010/main" val="1761831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ooter">
            <a:extLst>
              <a:ext uri="{FF2B5EF4-FFF2-40B4-BE49-F238E27FC236}">
                <a16:creationId xmlns:a16="http://schemas.microsoft.com/office/drawing/2014/main" id="{8E7A6C11-F3AE-A047-837D-698CE2169D17}"/>
              </a:ext>
            </a:extLst>
          </p:cNvPr>
          <p:cNvSpPr txBox="1"/>
          <p:nvPr/>
        </p:nvSpPr>
        <p:spPr>
          <a:xfrm>
            <a:off x="6620256" y="9975439"/>
            <a:ext cx="5029200" cy="246221"/>
          </a:xfrm>
          <a:prstGeom prst="rect">
            <a:avLst/>
          </a:prstGeom>
          <a:noFill/>
        </p:spPr>
        <p:txBody>
          <a:bodyPr wrap="square" anchor="b" anchorCtr="0">
            <a:spAutoFit/>
          </a:bodyPr>
          <a:lstStyle/>
          <a:p>
            <a:pPr algn="ctr" defTabSz="548626" eaLnBrk="0" hangingPunct="0">
              <a:defRPr/>
            </a:pPr>
            <a:r>
              <a:rPr lang="en-US" sz="1000" kern="300" spc="100">
                <a:solidFill>
                  <a:srgbClr val="03304D"/>
                </a:solidFill>
                <a:latin typeface="Calibri" panose="020F0502020204030204"/>
                <a:ea typeface="Calibri" charset="0"/>
                <a:cs typeface="Arial" panose="020B0604020202020204" pitchFamily="34" charset="0"/>
              </a:rPr>
              <a:t>Copyright © SAS Institute Inc. All rights reserved.</a:t>
            </a:r>
          </a:p>
        </p:txBody>
      </p:sp>
      <p:sp>
        <p:nvSpPr>
          <p:cNvPr id="2" name="TextBox 1">
            <a:extLst>
              <a:ext uri="{FF2B5EF4-FFF2-40B4-BE49-F238E27FC236}">
                <a16:creationId xmlns:a16="http://schemas.microsoft.com/office/drawing/2014/main" id="{AA553EE6-5A85-98F6-2889-DA5EBA31930F}"/>
              </a:ext>
            </a:extLst>
          </p:cNvPr>
          <p:cNvSpPr txBox="1"/>
          <p:nvPr/>
        </p:nvSpPr>
        <p:spPr>
          <a:xfrm>
            <a:off x="312388" y="3761035"/>
            <a:ext cx="3465617" cy="1015663"/>
          </a:xfrm>
          <a:prstGeom prst="rect">
            <a:avLst/>
          </a:prstGeom>
          <a:noFill/>
        </p:spPr>
        <p:txBody>
          <a:bodyPr wrap="square" rtlCol="0" anchor="ctr">
            <a:spAutoFit/>
          </a:bodyPr>
          <a:lstStyle/>
          <a:p>
            <a:pPr defTabSz="914378">
              <a:defRPr/>
            </a:pPr>
            <a:r>
              <a:rPr lang="en-US" sz="2000">
                <a:solidFill>
                  <a:srgbClr val="002060"/>
                </a:solidFill>
              </a:rPr>
              <a:t>Is there sufficient representation among sensitive groups?</a:t>
            </a:r>
          </a:p>
        </p:txBody>
      </p:sp>
      <p:sp>
        <p:nvSpPr>
          <p:cNvPr id="3" name="TextBox 2">
            <a:extLst>
              <a:ext uri="{FF2B5EF4-FFF2-40B4-BE49-F238E27FC236}">
                <a16:creationId xmlns:a16="http://schemas.microsoft.com/office/drawing/2014/main" id="{4D7D9D46-24B1-344E-DD54-F3295C267AE8}"/>
              </a:ext>
            </a:extLst>
          </p:cNvPr>
          <p:cNvSpPr txBox="1"/>
          <p:nvPr/>
        </p:nvSpPr>
        <p:spPr>
          <a:xfrm>
            <a:off x="288825" y="6934397"/>
            <a:ext cx="3008472" cy="1015663"/>
          </a:xfrm>
          <a:prstGeom prst="rect">
            <a:avLst/>
          </a:prstGeom>
          <a:noFill/>
        </p:spPr>
        <p:txBody>
          <a:bodyPr wrap="square" rtlCol="0">
            <a:spAutoFit/>
          </a:bodyPr>
          <a:lstStyle/>
          <a:p>
            <a:pPr defTabSz="914356">
              <a:defRPr/>
            </a:pPr>
            <a:r>
              <a:rPr lang="en-US" sz="2000">
                <a:solidFill>
                  <a:srgbClr val="002060"/>
                </a:solidFill>
              </a:rPr>
              <a:t>Do privacy issues prohibit access to or usage of real data?</a:t>
            </a:r>
          </a:p>
        </p:txBody>
      </p:sp>
      <p:sp>
        <p:nvSpPr>
          <p:cNvPr id="4" name="TextBox 3">
            <a:extLst>
              <a:ext uri="{FF2B5EF4-FFF2-40B4-BE49-F238E27FC236}">
                <a16:creationId xmlns:a16="http://schemas.microsoft.com/office/drawing/2014/main" id="{AD92B2AA-D07A-C621-94AA-5766006E9BE4}"/>
              </a:ext>
            </a:extLst>
          </p:cNvPr>
          <p:cNvSpPr txBox="1"/>
          <p:nvPr/>
        </p:nvSpPr>
        <p:spPr>
          <a:xfrm>
            <a:off x="3890433" y="7985930"/>
            <a:ext cx="4681448" cy="400110"/>
          </a:xfrm>
          <a:prstGeom prst="rect">
            <a:avLst/>
          </a:prstGeom>
          <a:noFill/>
        </p:spPr>
        <p:txBody>
          <a:bodyPr wrap="square" rtlCol="0">
            <a:spAutoFit/>
          </a:bodyPr>
          <a:lstStyle/>
          <a:p>
            <a:pPr algn="ctr" defTabSz="914356">
              <a:defRPr/>
            </a:pPr>
            <a:r>
              <a:rPr lang="en-US" sz="2000">
                <a:solidFill>
                  <a:srgbClr val="002060"/>
                </a:solidFill>
              </a:rPr>
              <a:t>Do you have enough data?</a:t>
            </a:r>
          </a:p>
        </p:txBody>
      </p:sp>
      <p:sp>
        <p:nvSpPr>
          <p:cNvPr id="5" name="TextBox 4">
            <a:extLst>
              <a:ext uri="{FF2B5EF4-FFF2-40B4-BE49-F238E27FC236}">
                <a16:creationId xmlns:a16="http://schemas.microsoft.com/office/drawing/2014/main" id="{A2337A3F-FA3B-A282-CABB-5C48294969EA}"/>
              </a:ext>
            </a:extLst>
          </p:cNvPr>
          <p:cNvSpPr txBox="1"/>
          <p:nvPr/>
        </p:nvSpPr>
        <p:spPr>
          <a:xfrm>
            <a:off x="6534965" y="2389272"/>
            <a:ext cx="2989164" cy="707886"/>
          </a:xfrm>
          <a:prstGeom prst="rect">
            <a:avLst/>
          </a:prstGeom>
          <a:noFill/>
        </p:spPr>
        <p:txBody>
          <a:bodyPr wrap="square" rtlCol="0">
            <a:spAutoFit/>
          </a:bodyPr>
          <a:lstStyle/>
          <a:p>
            <a:pPr defTabSz="914356">
              <a:defRPr/>
            </a:pPr>
            <a:r>
              <a:rPr lang="en-US" sz="2000">
                <a:solidFill>
                  <a:srgbClr val="002060"/>
                </a:solidFill>
              </a:rPr>
              <a:t>Does your model generalize well?</a:t>
            </a:r>
          </a:p>
        </p:txBody>
      </p:sp>
      <p:sp>
        <p:nvSpPr>
          <p:cNvPr id="6" name="TextBox 5">
            <a:extLst>
              <a:ext uri="{FF2B5EF4-FFF2-40B4-BE49-F238E27FC236}">
                <a16:creationId xmlns:a16="http://schemas.microsoft.com/office/drawing/2014/main" id="{9FB4E749-6C6B-9D7D-8F34-AE5BA2573894}"/>
              </a:ext>
            </a:extLst>
          </p:cNvPr>
          <p:cNvSpPr txBox="1"/>
          <p:nvPr/>
        </p:nvSpPr>
        <p:spPr>
          <a:xfrm>
            <a:off x="10602184" y="2389272"/>
            <a:ext cx="2975322" cy="707886"/>
          </a:xfrm>
          <a:prstGeom prst="rect">
            <a:avLst/>
          </a:prstGeom>
          <a:noFill/>
        </p:spPr>
        <p:txBody>
          <a:bodyPr wrap="square" rtlCol="0">
            <a:spAutoFit/>
          </a:bodyPr>
          <a:lstStyle/>
          <a:p>
            <a:pPr defTabSz="914356">
              <a:defRPr/>
            </a:pPr>
            <a:r>
              <a:rPr lang="en-US" sz="2000">
                <a:solidFill>
                  <a:srgbClr val="002060"/>
                </a:solidFill>
              </a:rPr>
              <a:t>Is your model robust to rare events?</a:t>
            </a:r>
          </a:p>
        </p:txBody>
      </p:sp>
      <p:sp>
        <p:nvSpPr>
          <p:cNvPr id="7" name="TextBox 6">
            <a:extLst>
              <a:ext uri="{FF2B5EF4-FFF2-40B4-BE49-F238E27FC236}">
                <a16:creationId xmlns:a16="http://schemas.microsoft.com/office/drawing/2014/main" id="{2F0AA01E-7BF0-97E2-369A-AEDEC9D8F683}"/>
              </a:ext>
            </a:extLst>
          </p:cNvPr>
          <p:cNvSpPr txBox="1"/>
          <p:nvPr/>
        </p:nvSpPr>
        <p:spPr>
          <a:xfrm>
            <a:off x="15353868" y="3761035"/>
            <a:ext cx="2799350" cy="1015663"/>
          </a:xfrm>
          <a:prstGeom prst="rect">
            <a:avLst/>
          </a:prstGeom>
          <a:noFill/>
        </p:spPr>
        <p:txBody>
          <a:bodyPr wrap="square" rtlCol="0">
            <a:spAutoFit/>
          </a:bodyPr>
          <a:lstStyle/>
          <a:p>
            <a:pPr defTabSz="914356">
              <a:defRPr/>
            </a:pPr>
            <a:r>
              <a:rPr lang="en-US" sz="2000">
                <a:solidFill>
                  <a:srgbClr val="002060"/>
                </a:solidFill>
              </a:rPr>
              <a:t>Do decisions make sense for all cases/scenarios?</a:t>
            </a:r>
          </a:p>
        </p:txBody>
      </p:sp>
      <p:pic>
        <p:nvPicPr>
          <p:cNvPr id="8" name="Picture 4" descr="Haystack Icons - Download Free Vector Icons | Noun Project">
            <a:extLst>
              <a:ext uri="{FF2B5EF4-FFF2-40B4-BE49-F238E27FC236}">
                <a16:creationId xmlns:a16="http://schemas.microsoft.com/office/drawing/2014/main" id="{B304371F-7B6C-80B7-FCA7-86EC442F8C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80404" y="3318713"/>
            <a:ext cx="609442" cy="609442"/>
          </a:xfrm>
          <a:prstGeom prst="rect">
            <a:avLst/>
          </a:prstGeom>
          <a:solidFill>
            <a:srgbClr val="00B0F0"/>
          </a:solidFill>
        </p:spPr>
      </p:pic>
      <p:pic>
        <p:nvPicPr>
          <p:cNvPr id="9" name="Picture 8">
            <a:extLst>
              <a:ext uri="{FF2B5EF4-FFF2-40B4-BE49-F238E27FC236}">
                <a16:creationId xmlns:a16="http://schemas.microsoft.com/office/drawing/2014/main" id="{6DA44219-7C0F-9AF5-48ED-4C35D61E8BD0}"/>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41972" y="6400669"/>
            <a:ext cx="364906" cy="475448"/>
          </a:xfrm>
          <a:prstGeom prst="rect">
            <a:avLst/>
          </a:prstGeom>
          <a:solidFill>
            <a:schemeClr val="accent2">
              <a:lumMod val="60000"/>
              <a:lumOff val="40000"/>
            </a:schemeClr>
          </a:solidFill>
          <a:ln>
            <a:noFill/>
          </a:ln>
        </p:spPr>
      </p:pic>
      <p:grpSp>
        <p:nvGrpSpPr>
          <p:cNvPr id="10" name="Group 9">
            <a:extLst>
              <a:ext uri="{FF2B5EF4-FFF2-40B4-BE49-F238E27FC236}">
                <a16:creationId xmlns:a16="http://schemas.microsoft.com/office/drawing/2014/main" id="{AA84C658-04C2-336E-5628-16D6D4066A19}"/>
              </a:ext>
            </a:extLst>
          </p:cNvPr>
          <p:cNvGrpSpPr/>
          <p:nvPr/>
        </p:nvGrpSpPr>
        <p:grpSpPr>
          <a:xfrm>
            <a:off x="2487810" y="3362895"/>
            <a:ext cx="406302" cy="391816"/>
            <a:chOff x="353966" y="4002323"/>
            <a:chExt cx="203151" cy="195908"/>
          </a:xfrm>
        </p:grpSpPr>
        <p:sp>
          <p:nvSpPr>
            <p:cNvPr id="11" name="Rectangle 10">
              <a:extLst>
                <a:ext uri="{FF2B5EF4-FFF2-40B4-BE49-F238E27FC236}">
                  <a16:creationId xmlns:a16="http://schemas.microsoft.com/office/drawing/2014/main" id="{F80225B0-A37C-15E9-0AA2-DC4E65285D69}"/>
                </a:ext>
              </a:extLst>
            </p:cNvPr>
            <p:cNvSpPr/>
            <p:nvPr/>
          </p:nvSpPr>
          <p:spPr>
            <a:xfrm>
              <a:off x="353966" y="4002323"/>
              <a:ext cx="45719" cy="195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FFFFFF"/>
                </a:solidFill>
                <a:latin typeface="Calibri Light"/>
              </a:endParaRPr>
            </a:p>
          </p:txBody>
        </p:sp>
        <p:sp>
          <p:nvSpPr>
            <p:cNvPr id="12" name="Rectangle 11">
              <a:extLst>
                <a:ext uri="{FF2B5EF4-FFF2-40B4-BE49-F238E27FC236}">
                  <a16:creationId xmlns:a16="http://schemas.microsoft.com/office/drawing/2014/main" id="{CC71FF6D-DED0-6988-C038-66758A7DEFC2}"/>
                </a:ext>
              </a:extLst>
            </p:cNvPr>
            <p:cNvSpPr/>
            <p:nvPr/>
          </p:nvSpPr>
          <p:spPr>
            <a:xfrm>
              <a:off x="433984" y="4151632"/>
              <a:ext cx="45719"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FFFFFF"/>
                </a:solidFill>
                <a:latin typeface="Calibri Light"/>
              </a:endParaRPr>
            </a:p>
          </p:txBody>
        </p:sp>
        <p:sp>
          <p:nvSpPr>
            <p:cNvPr id="13" name="Rectangle 12">
              <a:extLst>
                <a:ext uri="{FF2B5EF4-FFF2-40B4-BE49-F238E27FC236}">
                  <a16:creationId xmlns:a16="http://schemas.microsoft.com/office/drawing/2014/main" id="{E6920347-345A-BAA2-84F0-2369E1A8B446}"/>
                </a:ext>
              </a:extLst>
            </p:cNvPr>
            <p:cNvSpPr/>
            <p:nvPr/>
          </p:nvSpPr>
          <p:spPr>
            <a:xfrm>
              <a:off x="511398" y="4026666"/>
              <a:ext cx="45719" cy="170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FFFFFF"/>
                </a:solidFill>
                <a:latin typeface="Calibri Light"/>
              </a:endParaRPr>
            </a:p>
          </p:txBody>
        </p:sp>
      </p:grpSp>
      <p:grpSp>
        <p:nvGrpSpPr>
          <p:cNvPr id="14" name="Group 13">
            <a:extLst>
              <a:ext uri="{FF2B5EF4-FFF2-40B4-BE49-F238E27FC236}">
                <a16:creationId xmlns:a16="http://schemas.microsoft.com/office/drawing/2014/main" id="{6555F949-EFD3-56EB-FDD3-6F0BB0C72F6F}"/>
              </a:ext>
            </a:extLst>
          </p:cNvPr>
          <p:cNvGrpSpPr/>
          <p:nvPr/>
        </p:nvGrpSpPr>
        <p:grpSpPr>
          <a:xfrm>
            <a:off x="5998608" y="8664891"/>
            <a:ext cx="600342" cy="538724"/>
            <a:chOff x="3185238" y="1752689"/>
            <a:chExt cx="1237448" cy="864302"/>
          </a:xfrm>
        </p:grpSpPr>
        <p:sp>
          <p:nvSpPr>
            <p:cNvPr id="15" name="Cylinder 50">
              <a:extLst>
                <a:ext uri="{FF2B5EF4-FFF2-40B4-BE49-F238E27FC236}">
                  <a16:creationId xmlns:a16="http://schemas.microsoft.com/office/drawing/2014/main" id="{0EE6BBAE-A3F0-584E-BD22-F368FCC34524}"/>
                </a:ext>
              </a:extLst>
            </p:cNvPr>
            <p:cNvSpPr/>
            <p:nvPr/>
          </p:nvSpPr>
          <p:spPr>
            <a:xfrm>
              <a:off x="3185238" y="1752689"/>
              <a:ext cx="1237448" cy="864302"/>
            </a:xfrm>
            <a:prstGeom prst="ca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FFFFFF"/>
                </a:solidFill>
                <a:latin typeface="Calibri Light"/>
              </a:endParaRPr>
            </a:p>
          </p:txBody>
        </p:sp>
        <p:sp>
          <p:nvSpPr>
            <p:cNvPr id="16" name="Cylinder 51">
              <a:extLst>
                <a:ext uri="{FF2B5EF4-FFF2-40B4-BE49-F238E27FC236}">
                  <a16:creationId xmlns:a16="http://schemas.microsoft.com/office/drawing/2014/main" id="{F9B58A21-4A13-BBB9-27F5-932A9D0AAF0A}"/>
                </a:ext>
              </a:extLst>
            </p:cNvPr>
            <p:cNvSpPr/>
            <p:nvPr/>
          </p:nvSpPr>
          <p:spPr>
            <a:xfrm>
              <a:off x="3185238" y="2331441"/>
              <a:ext cx="1237448" cy="274491"/>
            </a:xfrm>
            <a:prstGeom prst="can">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FFFFFF"/>
                </a:solidFill>
                <a:latin typeface="Calibri Light"/>
              </a:endParaRPr>
            </a:p>
          </p:txBody>
        </p:sp>
      </p:grpSp>
      <p:sp>
        <p:nvSpPr>
          <p:cNvPr id="17" name="TextBox 16">
            <a:extLst>
              <a:ext uri="{FF2B5EF4-FFF2-40B4-BE49-F238E27FC236}">
                <a16:creationId xmlns:a16="http://schemas.microsoft.com/office/drawing/2014/main" id="{E29F8746-92FF-A2AB-F1A1-CA53FBBE5192}"/>
              </a:ext>
            </a:extLst>
          </p:cNvPr>
          <p:cNvSpPr txBox="1"/>
          <p:nvPr/>
        </p:nvSpPr>
        <p:spPr>
          <a:xfrm>
            <a:off x="5215097" y="8563600"/>
            <a:ext cx="445804" cy="646331"/>
          </a:xfrm>
          <a:prstGeom prst="rect">
            <a:avLst/>
          </a:prstGeom>
          <a:noFill/>
        </p:spPr>
        <p:txBody>
          <a:bodyPr wrap="square" rtlCol="0">
            <a:spAutoFit/>
          </a:bodyPr>
          <a:lstStyle/>
          <a:p>
            <a:pPr defTabSz="1828800">
              <a:defRPr/>
            </a:pPr>
            <a:r>
              <a:rPr lang="en-US" b="1">
                <a:solidFill>
                  <a:srgbClr val="FF0000"/>
                </a:solidFill>
                <a:latin typeface="Calibri Light"/>
              </a:rPr>
              <a:t>X</a:t>
            </a:r>
          </a:p>
        </p:txBody>
      </p:sp>
      <p:pic>
        <p:nvPicPr>
          <p:cNvPr id="18" name="Picture 17">
            <a:extLst>
              <a:ext uri="{FF2B5EF4-FFF2-40B4-BE49-F238E27FC236}">
                <a16:creationId xmlns:a16="http://schemas.microsoft.com/office/drawing/2014/main" id="{041A8B31-2A42-8B91-0DE1-62D5F8FDD055}"/>
              </a:ext>
            </a:extLst>
          </p:cNvPr>
          <p:cNvPicPr>
            <a:picLocks noChangeAspect="1"/>
          </p:cNvPicPr>
          <p:nvPr/>
        </p:nvPicPr>
        <p:blipFill rotWithShape="1">
          <a:blip r:embed="rId5"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890807" y="8733667"/>
            <a:ext cx="360420" cy="443924"/>
          </a:xfrm>
          <a:prstGeom prst="rect">
            <a:avLst/>
          </a:prstGeom>
        </p:spPr>
      </p:pic>
      <p:pic>
        <p:nvPicPr>
          <p:cNvPr id="19" name="Picture 18">
            <a:extLst>
              <a:ext uri="{FF2B5EF4-FFF2-40B4-BE49-F238E27FC236}">
                <a16:creationId xmlns:a16="http://schemas.microsoft.com/office/drawing/2014/main" id="{2ACE22CD-E48A-5614-5358-A8AE73A34397}"/>
              </a:ext>
            </a:extLst>
          </p:cNvPr>
          <p:cNvPicPr>
            <a:picLocks noChangeAspect="1"/>
          </p:cNvPicPr>
          <p:nvPr/>
        </p:nvPicPr>
        <p:blipFill>
          <a:blip r:embed="rId6"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631542" y="6414152"/>
            <a:ext cx="563022" cy="563022"/>
          </a:xfrm>
          <a:prstGeom prst="rect">
            <a:avLst/>
          </a:prstGeom>
          <a:solidFill>
            <a:schemeClr val="accent2">
              <a:lumMod val="60000"/>
              <a:lumOff val="40000"/>
            </a:schemeClr>
          </a:solidFill>
          <a:ln>
            <a:noFill/>
          </a:ln>
        </p:spPr>
      </p:pic>
      <p:grpSp>
        <p:nvGrpSpPr>
          <p:cNvPr id="20" name="Group 19">
            <a:extLst>
              <a:ext uri="{FF2B5EF4-FFF2-40B4-BE49-F238E27FC236}">
                <a16:creationId xmlns:a16="http://schemas.microsoft.com/office/drawing/2014/main" id="{A1563385-38A7-513B-8FE3-539A3672D909}"/>
              </a:ext>
            </a:extLst>
          </p:cNvPr>
          <p:cNvGrpSpPr/>
          <p:nvPr/>
        </p:nvGrpSpPr>
        <p:grpSpPr>
          <a:xfrm>
            <a:off x="7156761" y="3362895"/>
            <a:ext cx="701492" cy="661064"/>
            <a:chOff x="774465" y="2900770"/>
            <a:chExt cx="591052" cy="520302"/>
          </a:xfrm>
        </p:grpSpPr>
        <p:cxnSp>
          <p:nvCxnSpPr>
            <p:cNvPr id="21" name="Straight Connector 20">
              <a:extLst>
                <a:ext uri="{FF2B5EF4-FFF2-40B4-BE49-F238E27FC236}">
                  <a16:creationId xmlns:a16="http://schemas.microsoft.com/office/drawing/2014/main" id="{F9654DD3-9081-8BB7-D6F6-560B61BB539E}"/>
                </a:ext>
              </a:extLst>
            </p:cNvPr>
            <p:cNvCxnSpPr>
              <a:stCxn id="80" idx="6"/>
              <a:endCxn id="84" idx="2"/>
            </p:cNvCxnSpPr>
            <p:nvPr/>
          </p:nvCxnSpPr>
          <p:spPr>
            <a:xfrm flipV="1">
              <a:off x="854058" y="2940567"/>
              <a:ext cx="191560" cy="55088"/>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E9D2FB-D067-DF73-FE1C-B3D8F5264D9D}"/>
                </a:ext>
              </a:extLst>
            </p:cNvPr>
            <p:cNvCxnSpPr>
              <a:stCxn id="80" idx="6"/>
              <a:endCxn id="85" idx="2"/>
            </p:cNvCxnSpPr>
            <p:nvPr/>
          </p:nvCxnSpPr>
          <p:spPr>
            <a:xfrm>
              <a:off x="854058" y="2995655"/>
              <a:ext cx="191560" cy="55089"/>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AC70F8E-D834-95D9-6915-CCDCB6D7F8DF}"/>
                </a:ext>
              </a:extLst>
            </p:cNvPr>
            <p:cNvCxnSpPr>
              <a:stCxn id="80" idx="6"/>
              <a:endCxn id="86" idx="2"/>
            </p:cNvCxnSpPr>
            <p:nvPr/>
          </p:nvCxnSpPr>
          <p:spPr>
            <a:xfrm>
              <a:off x="854058" y="2995655"/>
              <a:ext cx="191560" cy="165266"/>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B570C6-9204-4FBE-C057-77E0CAA5B8D7}"/>
                </a:ext>
              </a:extLst>
            </p:cNvPr>
            <p:cNvCxnSpPr>
              <a:stCxn id="80" idx="6"/>
              <a:endCxn id="87" idx="2"/>
            </p:cNvCxnSpPr>
            <p:nvPr/>
          </p:nvCxnSpPr>
          <p:spPr>
            <a:xfrm>
              <a:off x="854058" y="2995655"/>
              <a:ext cx="191560" cy="275443"/>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A12C44-C6B4-9168-E4C1-7D1C7635A972}"/>
                </a:ext>
              </a:extLst>
            </p:cNvPr>
            <p:cNvCxnSpPr>
              <a:stCxn id="80" idx="6"/>
              <a:endCxn id="88" idx="2"/>
            </p:cNvCxnSpPr>
            <p:nvPr/>
          </p:nvCxnSpPr>
          <p:spPr>
            <a:xfrm>
              <a:off x="854058" y="2995655"/>
              <a:ext cx="191560" cy="385621"/>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B56781-9FE4-7CBF-0271-BC5F376FCD5D}"/>
                </a:ext>
              </a:extLst>
            </p:cNvPr>
            <p:cNvCxnSpPr>
              <a:stCxn id="81" idx="6"/>
              <a:endCxn id="84" idx="2"/>
            </p:cNvCxnSpPr>
            <p:nvPr/>
          </p:nvCxnSpPr>
          <p:spPr>
            <a:xfrm flipV="1">
              <a:off x="854058" y="2940567"/>
              <a:ext cx="191560" cy="165266"/>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22CE4-B051-20FF-B10A-E9E955D5E507}"/>
                </a:ext>
              </a:extLst>
            </p:cNvPr>
            <p:cNvCxnSpPr>
              <a:stCxn id="81" idx="6"/>
              <a:endCxn id="85" idx="2"/>
            </p:cNvCxnSpPr>
            <p:nvPr/>
          </p:nvCxnSpPr>
          <p:spPr>
            <a:xfrm flipV="1">
              <a:off x="854058" y="3050744"/>
              <a:ext cx="191560" cy="55088"/>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A99B27-5A59-B897-F0FD-6516A2C01193}"/>
                </a:ext>
              </a:extLst>
            </p:cNvPr>
            <p:cNvCxnSpPr>
              <a:stCxn id="81" idx="6"/>
              <a:endCxn id="86" idx="2"/>
            </p:cNvCxnSpPr>
            <p:nvPr/>
          </p:nvCxnSpPr>
          <p:spPr>
            <a:xfrm>
              <a:off x="854058" y="3105833"/>
              <a:ext cx="191560" cy="55089"/>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4C21A3-D581-F530-ECF8-90C537218F72}"/>
                </a:ext>
              </a:extLst>
            </p:cNvPr>
            <p:cNvCxnSpPr>
              <a:stCxn id="81" idx="6"/>
              <a:endCxn id="87" idx="2"/>
            </p:cNvCxnSpPr>
            <p:nvPr/>
          </p:nvCxnSpPr>
          <p:spPr>
            <a:xfrm>
              <a:off x="854058" y="3105833"/>
              <a:ext cx="191560" cy="165266"/>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A9BC17-D1CC-3854-B2CE-A3A8959CB7BF}"/>
                </a:ext>
              </a:extLst>
            </p:cNvPr>
            <p:cNvCxnSpPr>
              <a:stCxn id="81" idx="6"/>
              <a:endCxn id="88" idx="2"/>
            </p:cNvCxnSpPr>
            <p:nvPr/>
          </p:nvCxnSpPr>
          <p:spPr>
            <a:xfrm>
              <a:off x="854058" y="3105833"/>
              <a:ext cx="191560" cy="275443"/>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F7AE68-1F18-C4D2-64DA-0C5BF32AC9AC}"/>
                </a:ext>
              </a:extLst>
            </p:cNvPr>
            <p:cNvCxnSpPr>
              <a:stCxn id="82" idx="6"/>
              <a:endCxn id="84" idx="2"/>
            </p:cNvCxnSpPr>
            <p:nvPr/>
          </p:nvCxnSpPr>
          <p:spPr>
            <a:xfrm flipV="1">
              <a:off x="854058" y="2940567"/>
              <a:ext cx="191560" cy="275443"/>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FE14250-B298-161E-7DB9-8166DFE7B3E4}"/>
                </a:ext>
              </a:extLst>
            </p:cNvPr>
            <p:cNvCxnSpPr>
              <a:stCxn id="82" idx="6"/>
              <a:endCxn id="85" idx="2"/>
            </p:cNvCxnSpPr>
            <p:nvPr/>
          </p:nvCxnSpPr>
          <p:spPr>
            <a:xfrm flipV="1">
              <a:off x="854058" y="3050744"/>
              <a:ext cx="191560" cy="165266"/>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0F67596-F1E0-240A-2F66-6077A85CEDD6}"/>
                </a:ext>
              </a:extLst>
            </p:cNvPr>
            <p:cNvCxnSpPr>
              <a:stCxn id="82" idx="6"/>
              <a:endCxn id="86" idx="2"/>
            </p:cNvCxnSpPr>
            <p:nvPr/>
          </p:nvCxnSpPr>
          <p:spPr>
            <a:xfrm flipV="1">
              <a:off x="854058" y="3160922"/>
              <a:ext cx="191560" cy="55088"/>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E90947-AED8-2377-80B7-9F8082EA7B1D}"/>
                </a:ext>
              </a:extLst>
            </p:cNvPr>
            <p:cNvCxnSpPr>
              <a:stCxn id="82" idx="6"/>
              <a:endCxn id="87" idx="2"/>
            </p:cNvCxnSpPr>
            <p:nvPr/>
          </p:nvCxnSpPr>
          <p:spPr>
            <a:xfrm>
              <a:off x="854058" y="3216010"/>
              <a:ext cx="191560" cy="55089"/>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B19C75-4319-B279-262F-39084A368A80}"/>
                </a:ext>
              </a:extLst>
            </p:cNvPr>
            <p:cNvCxnSpPr>
              <a:stCxn id="82" idx="6"/>
              <a:endCxn id="88" idx="2"/>
            </p:cNvCxnSpPr>
            <p:nvPr/>
          </p:nvCxnSpPr>
          <p:spPr>
            <a:xfrm>
              <a:off x="854058" y="3216010"/>
              <a:ext cx="191560" cy="165266"/>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1683013-DB99-B949-AFBC-0CB55E6382BE}"/>
                </a:ext>
              </a:extLst>
            </p:cNvPr>
            <p:cNvCxnSpPr>
              <a:stCxn id="83" idx="6"/>
              <a:endCxn id="84" idx="2"/>
            </p:cNvCxnSpPr>
            <p:nvPr/>
          </p:nvCxnSpPr>
          <p:spPr>
            <a:xfrm flipV="1">
              <a:off x="854058" y="2940567"/>
              <a:ext cx="191560" cy="385620"/>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F63A95-D5E6-8843-7AF5-014323C1281B}"/>
                </a:ext>
              </a:extLst>
            </p:cNvPr>
            <p:cNvCxnSpPr>
              <a:stCxn id="83" idx="6"/>
              <a:endCxn id="85" idx="2"/>
            </p:cNvCxnSpPr>
            <p:nvPr/>
          </p:nvCxnSpPr>
          <p:spPr>
            <a:xfrm flipV="1">
              <a:off x="854058" y="3050744"/>
              <a:ext cx="191560" cy="275443"/>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2D3C8A-2935-2003-F1FF-74042B4ED069}"/>
                </a:ext>
              </a:extLst>
            </p:cNvPr>
            <p:cNvCxnSpPr>
              <a:stCxn id="83" idx="6"/>
              <a:endCxn id="86" idx="2"/>
            </p:cNvCxnSpPr>
            <p:nvPr/>
          </p:nvCxnSpPr>
          <p:spPr>
            <a:xfrm flipV="1">
              <a:off x="854058" y="3160922"/>
              <a:ext cx="191560" cy="165266"/>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60F1EA-13AA-63DD-41CE-45629244CCBE}"/>
                </a:ext>
              </a:extLst>
            </p:cNvPr>
            <p:cNvCxnSpPr>
              <a:stCxn id="83" idx="6"/>
              <a:endCxn id="87" idx="2"/>
            </p:cNvCxnSpPr>
            <p:nvPr/>
          </p:nvCxnSpPr>
          <p:spPr>
            <a:xfrm flipV="1">
              <a:off x="854058" y="3271099"/>
              <a:ext cx="191560" cy="55088"/>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37B0A1-91B0-AA5C-E6CF-D6A9EE7105EF}"/>
                </a:ext>
              </a:extLst>
            </p:cNvPr>
            <p:cNvCxnSpPr>
              <a:stCxn id="83" idx="6"/>
              <a:endCxn id="88" idx="2"/>
            </p:cNvCxnSpPr>
            <p:nvPr/>
          </p:nvCxnSpPr>
          <p:spPr>
            <a:xfrm>
              <a:off x="854058" y="3326187"/>
              <a:ext cx="191560" cy="55089"/>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86C2FB53-519E-C143-157B-4738DBD3E6F4}"/>
                </a:ext>
              </a:extLst>
            </p:cNvPr>
            <p:cNvGrpSpPr/>
            <p:nvPr/>
          </p:nvGrpSpPr>
          <p:grpSpPr>
            <a:xfrm>
              <a:off x="1125211" y="2940188"/>
              <a:ext cx="160713" cy="440710"/>
              <a:chOff x="1981077" y="2940567"/>
              <a:chExt cx="160713" cy="440710"/>
            </a:xfrm>
          </p:grpSpPr>
          <p:cxnSp>
            <p:nvCxnSpPr>
              <p:cNvPr id="89" name="Straight Connector 88">
                <a:extLst>
                  <a:ext uri="{FF2B5EF4-FFF2-40B4-BE49-F238E27FC236}">
                    <a16:creationId xmlns:a16="http://schemas.microsoft.com/office/drawing/2014/main" id="{3B59C936-D618-F1AE-94EE-C3F6D4DB583F}"/>
                  </a:ext>
                </a:extLst>
              </p:cNvPr>
              <p:cNvCxnSpPr/>
              <p:nvPr/>
            </p:nvCxnSpPr>
            <p:spPr>
              <a:xfrm>
                <a:off x="1981077" y="2940567"/>
                <a:ext cx="160713" cy="110177"/>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DF2036A-96FA-3053-C38A-FDB582CE608A}"/>
                  </a:ext>
                </a:extLst>
              </p:cNvPr>
              <p:cNvCxnSpPr/>
              <p:nvPr/>
            </p:nvCxnSpPr>
            <p:spPr>
              <a:xfrm>
                <a:off x="1981077" y="2940567"/>
                <a:ext cx="160713" cy="220355"/>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84309F0-CDE2-E79C-9077-20B874D6155D}"/>
                  </a:ext>
                </a:extLst>
              </p:cNvPr>
              <p:cNvCxnSpPr/>
              <p:nvPr/>
            </p:nvCxnSpPr>
            <p:spPr>
              <a:xfrm>
                <a:off x="1981077" y="2940567"/>
                <a:ext cx="160713" cy="330532"/>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8AEB41C-E202-D011-A4F7-74B53A7E0BDB}"/>
                  </a:ext>
                </a:extLst>
              </p:cNvPr>
              <p:cNvCxnSpPr/>
              <p:nvPr/>
            </p:nvCxnSpPr>
            <p:spPr>
              <a:xfrm>
                <a:off x="1981077" y="3050744"/>
                <a:ext cx="160713" cy="0"/>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B6B22B0-113E-C8B4-AE6F-6F21BC6E7C57}"/>
                  </a:ext>
                </a:extLst>
              </p:cNvPr>
              <p:cNvCxnSpPr/>
              <p:nvPr/>
            </p:nvCxnSpPr>
            <p:spPr>
              <a:xfrm>
                <a:off x="1981077" y="3050744"/>
                <a:ext cx="160713" cy="110177"/>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E3C6D55-8142-7A16-2EBC-57132E883E3C}"/>
                  </a:ext>
                </a:extLst>
              </p:cNvPr>
              <p:cNvCxnSpPr/>
              <p:nvPr/>
            </p:nvCxnSpPr>
            <p:spPr>
              <a:xfrm>
                <a:off x="1981077" y="3050744"/>
                <a:ext cx="160713" cy="220355"/>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152D5D-70D0-1847-EF55-989C759240EF}"/>
                  </a:ext>
                </a:extLst>
              </p:cNvPr>
              <p:cNvCxnSpPr/>
              <p:nvPr/>
            </p:nvCxnSpPr>
            <p:spPr>
              <a:xfrm flipV="1">
                <a:off x="1981077" y="3050744"/>
                <a:ext cx="160713" cy="110177"/>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F678A92-9DC2-34F2-1C9F-31213DCE0E1D}"/>
                  </a:ext>
                </a:extLst>
              </p:cNvPr>
              <p:cNvCxnSpPr/>
              <p:nvPr/>
            </p:nvCxnSpPr>
            <p:spPr>
              <a:xfrm>
                <a:off x="1981077" y="3160922"/>
                <a:ext cx="160713" cy="0"/>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4B098DA-3710-06B2-003C-700A9893D2AE}"/>
                  </a:ext>
                </a:extLst>
              </p:cNvPr>
              <p:cNvCxnSpPr/>
              <p:nvPr/>
            </p:nvCxnSpPr>
            <p:spPr>
              <a:xfrm>
                <a:off x="1981077" y="3160922"/>
                <a:ext cx="160713" cy="110177"/>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F7D5ECA-4E16-734C-4D9B-D4BE61375415}"/>
                  </a:ext>
                </a:extLst>
              </p:cNvPr>
              <p:cNvCxnSpPr/>
              <p:nvPr/>
            </p:nvCxnSpPr>
            <p:spPr>
              <a:xfrm flipV="1">
                <a:off x="1981077" y="3050744"/>
                <a:ext cx="160713" cy="220355"/>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A057A7E-D264-44F9-1371-88CE37743409}"/>
                  </a:ext>
                </a:extLst>
              </p:cNvPr>
              <p:cNvCxnSpPr/>
              <p:nvPr/>
            </p:nvCxnSpPr>
            <p:spPr>
              <a:xfrm flipV="1">
                <a:off x="1981077" y="3160922"/>
                <a:ext cx="160713" cy="110177"/>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9A6926-B4A9-3D36-EAAF-CF8C9647381D}"/>
                  </a:ext>
                </a:extLst>
              </p:cNvPr>
              <p:cNvCxnSpPr/>
              <p:nvPr/>
            </p:nvCxnSpPr>
            <p:spPr>
              <a:xfrm>
                <a:off x="1981077" y="3271099"/>
                <a:ext cx="160713" cy="0"/>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70ECC88-0CCF-06E8-6B08-F85CEC0B2A3C}"/>
                  </a:ext>
                </a:extLst>
              </p:cNvPr>
              <p:cNvCxnSpPr/>
              <p:nvPr/>
            </p:nvCxnSpPr>
            <p:spPr>
              <a:xfrm flipV="1">
                <a:off x="1981077" y="3050744"/>
                <a:ext cx="160713" cy="330532"/>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189FC2-5EBB-D714-A597-0349500F013B}"/>
                  </a:ext>
                </a:extLst>
              </p:cNvPr>
              <p:cNvCxnSpPr/>
              <p:nvPr/>
            </p:nvCxnSpPr>
            <p:spPr>
              <a:xfrm flipV="1">
                <a:off x="1981077" y="3160922"/>
                <a:ext cx="160713" cy="220355"/>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D780001-6E87-2318-6DEC-C28865AE0DAD}"/>
                  </a:ext>
                </a:extLst>
              </p:cNvPr>
              <p:cNvCxnSpPr/>
              <p:nvPr/>
            </p:nvCxnSpPr>
            <p:spPr>
              <a:xfrm flipV="1">
                <a:off x="1981077" y="3271099"/>
                <a:ext cx="160713" cy="110177"/>
              </a:xfrm>
              <a:prstGeom prst="line">
                <a:avLst/>
              </a:prstGeom>
              <a:ln w="3175">
                <a:solidFill>
                  <a:srgbClr val="13918E"/>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A3A9B339-5B79-6C0F-329F-55E3BFB61D07}"/>
                </a:ext>
              </a:extLst>
            </p:cNvPr>
            <p:cNvGrpSpPr/>
            <p:nvPr/>
          </p:nvGrpSpPr>
          <p:grpSpPr>
            <a:xfrm>
              <a:off x="1045618" y="2900770"/>
              <a:ext cx="79593" cy="520302"/>
              <a:chOff x="3419302" y="634538"/>
              <a:chExt cx="149629" cy="978129"/>
            </a:xfrm>
          </p:grpSpPr>
          <p:sp>
            <p:nvSpPr>
              <p:cNvPr id="84" name="Oval 83">
                <a:extLst>
                  <a:ext uri="{FF2B5EF4-FFF2-40B4-BE49-F238E27FC236}">
                    <a16:creationId xmlns:a16="http://schemas.microsoft.com/office/drawing/2014/main" id="{48DE1AFE-2964-E794-2E71-2CAAF0E41984}"/>
                  </a:ext>
                </a:extLst>
              </p:cNvPr>
              <p:cNvSpPr/>
              <p:nvPr/>
            </p:nvSpPr>
            <p:spPr>
              <a:xfrm>
                <a:off x="3419302" y="634538"/>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5" name="Oval 84">
                <a:extLst>
                  <a:ext uri="{FF2B5EF4-FFF2-40B4-BE49-F238E27FC236}">
                    <a16:creationId xmlns:a16="http://schemas.microsoft.com/office/drawing/2014/main" id="{472B1338-5259-CF1D-E416-8FB1632E03D6}"/>
                  </a:ext>
                </a:extLst>
              </p:cNvPr>
              <p:cNvSpPr/>
              <p:nvPr/>
            </p:nvSpPr>
            <p:spPr>
              <a:xfrm>
                <a:off x="3419302" y="841663"/>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6" name="Oval 85">
                <a:extLst>
                  <a:ext uri="{FF2B5EF4-FFF2-40B4-BE49-F238E27FC236}">
                    <a16:creationId xmlns:a16="http://schemas.microsoft.com/office/drawing/2014/main" id="{19AB3384-312F-CFAA-80B0-F493B3A51035}"/>
                  </a:ext>
                </a:extLst>
              </p:cNvPr>
              <p:cNvSpPr/>
              <p:nvPr/>
            </p:nvSpPr>
            <p:spPr>
              <a:xfrm>
                <a:off x="3419302" y="1048788"/>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7" name="Oval 86">
                <a:extLst>
                  <a:ext uri="{FF2B5EF4-FFF2-40B4-BE49-F238E27FC236}">
                    <a16:creationId xmlns:a16="http://schemas.microsoft.com/office/drawing/2014/main" id="{C658EC55-40E6-8181-F6A7-24C09460C92B}"/>
                  </a:ext>
                </a:extLst>
              </p:cNvPr>
              <p:cNvSpPr/>
              <p:nvPr/>
            </p:nvSpPr>
            <p:spPr>
              <a:xfrm>
                <a:off x="3419302" y="1255913"/>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8" name="Oval 87">
                <a:extLst>
                  <a:ext uri="{FF2B5EF4-FFF2-40B4-BE49-F238E27FC236}">
                    <a16:creationId xmlns:a16="http://schemas.microsoft.com/office/drawing/2014/main" id="{0C2A6EBB-BE89-B309-D21D-4DF9A174C76E}"/>
                  </a:ext>
                </a:extLst>
              </p:cNvPr>
              <p:cNvSpPr/>
              <p:nvPr/>
            </p:nvSpPr>
            <p:spPr>
              <a:xfrm>
                <a:off x="3419302" y="1463038"/>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grpSp>
        <p:grpSp>
          <p:nvGrpSpPr>
            <p:cNvPr id="75" name="Group 74">
              <a:extLst>
                <a:ext uri="{FF2B5EF4-FFF2-40B4-BE49-F238E27FC236}">
                  <a16:creationId xmlns:a16="http://schemas.microsoft.com/office/drawing/2014/main" id="{9F2C0DE0-66B6-EC07-6F60-94218DE00DDC}"/>
                </a:ext>
              </a:extLst>
            </p:cNvPr>
            <p:cNvGrpSpPr/>
            <p:nvPr/>
          </p:nvGrpSpPr>
          <p:grpSpPr>
            <a:xfrm>
              <a:off x="774465" y="2955858"/>
              <a:ext cx="79593" cy="410125"/>
              <a:chOff x="3419302" y="841663"/>
              <a:chExt cx="149629" cy="771004"/>
            </a:xfrm>
          </p:grpSpPr>
          <p:sp>
            <p:nvSpPr>
              <p:cNvPr id="80" name="Oval 79">
                <a:extLst>
                  <a:ext uri="{FF2B5EF4-FFF2-40B4-BE49-F238E27FC236}">
                    <a16:creationId xmlns:a16="http://schemas.microsoft.com/office/drawing/2014/main" id="{D4849A95-E4FB-374C-06BD-A4F486A576AF}"/>
                  </a:ext>
                </a:extLst>
              </p:cNvPr>
              <p:cNvSpPr/>
              <p:nvPr/>
            </p:nvSpPr>
            <p:spPr>
              <a:xfrm>
                <a:off x="3419302" y="841663"/>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1" name="Oval 80">
                <a:extLst>
                  <a:ext uri="{FF2B5EF4-FFF2-40B4-BE49-F238E27FC236}">
                    <a16:creationId xmlns:a16="http://schemas.microsoft.com/office/drawing/2014/main" id="{8D61BA5B-008A-23D1-7831-144C15458AEB}"/>
                  </a:ext>
                </a:extLst>
              </p:cNvPr>
              <p:cNvSpPr/>
              <p:nvPr/>
            </p:nvSpPr>
            <p:spPr>
              <a:xfrm>
                <a:off x="3419302" y="1048788"/>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2" name="Oval 81">
                <a:extLst>
                  <a:ext uri="{FF2B5EF4-FFF2-40B4-BE49-F238E27FC236}">
                    <a16:creationId xmlns:a16="http://schemas.microsoft.com/office/drawing/2014/main" id="{0661F357-E619-FE8F-56E3-36300D702B68}"/>
                  </a:ext>
                </a:extLst>
              </p:cNvPr>
              <p:cNvSpPr/>
              <p:nvPr/>
            </p:nvSpPr>
            <p:spPr>
              <a:xfrm>
                <a:off x="3419302" y="1255913"/>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83" name="Oval 82">
                <a:extLst>
                  <a:ext uri="{FF2B5EF4-FFF2-40B4-BE49-F238E27FC236}">
                    <a16:creationId xmlns:a16="http://schemas.microsoft.com/office/drawing/2014/main" id="{8DC8B79A-C488-9F8D-4875-6E40CAAD66EF}"/>
                  </a:ext>
                </a:extLst>
              </p:cNvPr>
              <p:cNvSpPr/>
              <p:nvPr/>
            </p:nvSpPr>
            <p:spPr>
              <a:xfrm>
                <a:off x="3419302" y="1463038"/>
                <a:ext cx="149629" cy="149629"/>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grpSp>
        <p:grpSp>
          <p:nvGrpSpPr>
            <p:cNvPr id="76" name="Group 75">
              <a:extLst>
                <a:ext uri="{FF2B5EF4-FFF2-40B4-BE49-F238E27FC236}">
                  <a16:creationId xmlns:a16="http://schemas.microsoft.com/office/drawing/2014/main" id="{E645702F-8AF7-9960-07AC-FAFE73D98ADC}"/>
                </a:ext>
              </a:extLst>
            </p:cNvPr>
            <p:cNvGrpSpPr/>
            <p:nvPr/>
          </p:nvGrpSpPr>
          <p:grpSpPr>
            <a:xfrm>
              <a:off x="1285924" y="3019619"/>
              <a:ext cx="79593" cy="299948"/>
              <a:chOff x="1766538" y="3010947"/>
              <a:chExt cx="79593" cy="299948"/>
            </a:xfrm>
          </p:grpSpPr>
          <p:sp>
            <p:nvSpPr>
              <p:cNvPr id="77" name="Oval 76">
                <a:extLst>
                  <a:ext uri="{FF2B5EF4-FFF2-40B4-BE49-F238E27FC236}">
                    <a16:creationId xmlns:a16="http://schemas.microsoft.com/office/drawing/2014/main" id="{CBD96F46-D433-312E-E466-F87580618E43}"/>
                  </a:ext>
                </a:extLst>
              </p:cNvPr>
              <p:cNvSpPr/>
              <p:nvPr/>
            </p:nvSpPr>
            <p:spPr>
              <a:xfrm>
                <a:off x="1766538" y="3010947"/>
                <a:ext cx="79593" cy="79593"/>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78" name="Oval 77">
                <a:extLst>
                  <a:ext uri="{FF2B5EF4-FFF2-40B4-BE49-F238E27FC236}">
                    <a16:creationId xmlns:a16="http://schemas.microsoft.com/office/drawing/2014/main" id="{C16CC2D6-5BAE-1CEC-74A0-E9C32EF8F350}"/>
                  </a:ext>
                </a:extLst>
              </p:cNvPr>
              <p:cNvSpPr/>
              <p:nvPr/>
            </p:nvSpPr>
            <p:spPr>
              <a:xfrm>
                <a:off x="1766538" y="3121124"/>
                <a:ext cx="79593" cy="79593"/>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sp>
            <p:nvSpPr>
              <p:cNvPr id="79" name="Oval 78">
                <a:extLst>
                  <a:ext uri="{FF2B5EF4-FFF2-40B4-BE49-F238E27FC236}">
                    <a16:creationId xmlns:a16="http://schemas.microsoft.com/office/drawing/2014/main" id="{BA793CA2-BFB2-CB2C-EFF1-79D47EB4639F}"/>
                  </a:ext>
                </a:extLst>
              </p:cNvPr>
              <p:cNvSpPr/>
              <p:nvPr/>
            </p:nvSpPr>
            <p:spPr>
              <a:xfrm>
                <a:off x="1766538" y="3231302"/>
                <a:ext cx="79593" cy="79593"/>
              </a:xfrm>
              <a:prstGeom prst="ellipse">
                <a:avLst/>
              </a:prstGeom>
              <a:solidFill>
                <a:schemeClr val="bg1"/>
              </a:solidFill>
              <a:ln w="3175">
                <a:solidFill>
                  <a:srgbClr val="1391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1828800">
                  <a:defRPr/>
                </a:pPr>
                <a:endParaRPr lang="en-US">
                  <a:solidFill>
                    <a:srgbClr val="0074BE"/>
                  </a:solidFill>
                  <a:latin typeface="Calibri Light"/>
                </a:endParaRPr>
              </a:p>
            </p:txBody>
          </p:sp>
        </p:grpSp>
      </p:grpSp>
      <p:grpSp>
        <p:nvGrpSpPr>
          <p:cNvPr id="104" name="Group 103">
            <a:extLst>
              <a:ext uri="{FF2B5EF4-FFF2-40B4-BE49-F238E27FC236}">
                <a16:creationId xmlns:a16="http://schemas.microsoft.com/office/drawing/2014/main" id="{B9E7DE75-283B-DBC2-59C0-0AD614C58CFF}"/>
              </a:ext>
            </a:extLst>
          </p:cNvPr>
          <p:cNvGrpSpPr/>
          <p:nvPr/>
        </p:nvGrpSpPr>
        <p:grpSpPr>
          <a:xfrm>
            <a:off x="15992526" y="5165287"/>
            <a:ext cx="993414" cy="958678"/>
            <a:chOff x="8403727" y="1735937"/>
            <a:chExt cx="589463" cy="639689"/>
          </a:xfrm>
        </p:grpSpPr>
        <p:pic>
          <p:nvPicPr>
            <p:cNvPr id="105" name="Graphic 104" descr="Decision chart with solid fill">
              <a:extLst>
                <a:ext uri="{FF2B5EF4-FFF2-40B4-BE49-F238E27FC236}">
                  <a16:creationId xmlns:a16="http://schemas.microsoft.com/office/drawing/2014/main" id="{E35A28A0-9372-CE5F-56E0-1D67C587C00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03727" y="1735937"/>
              <a:ext cx="589463" cy="589463"/>
            </a:xfrm>
            <a:prstGeom prst="rect">
              <a:avLst/>
            </a:prstGeom>
          </p:spPr>
        </p:pic>
        <p:sp>
          <p:nvSpPr>
            <p:cNvPr id="106" name="TextBox 105">
              <a:extLst>
                <a:ext uri="{FF2B5EF4-FFF2-40B4-BE49-F238E27FC236}">
                  <a16:creationId xmlns:a16="http://schemas.microsoft.com/office/drawing/2014/main" id="{174B67C3-3AEB-A9F0-FDF9-240960AC80DD}"/>
                </a:ext>
              </a:extLst>
            </p:cNvPr>
            <p:cNvSpPr txBox="1"/>
            <p:nvPr/>
          </p:nvSpPr>
          <p:spPr>
            <a:xfrm>
              <a:off x="8527465" y="1821134"/>
              <a:ext cx="296006" cy="554492"/>
            </a:xfrm>
            <a:prstGeom prst="rect">
              <a:avLst/>
            </a:prstGeom>
            <a:noFill/>
          </p:spPr>
          <p:txBody>
            <a:bodyPr wrap="none" rtlCol="0">
              <a:spAutoFit/>
            </a:bodyPr>
            <a:lstStyle/>
            <a:p>
              <a:pPr>
                <a:defRPr/>
              </a:pPr>
              <a:r>
                <a:rPr lang="en-US" sz="4800" b="1">
                  <a:solidFill>
                    <a:srgbClr val="FFFF00"/>
                  </a:solidFill>
                  <a:latin typeface="Amasis MT Pro Black" panose="020B0604020202020204" pitchFamily="18" charset="0"/>
                </a:rPr>
                <a:t>?</a:t>
              </a:r>
            </a:p>
          </p:txBody>
        </p:sp>
      </p:grpSp>
      <p:pic>
        <p:nvPicPr>
          <p:cNvPr id="34" name="Graphic 33">
            <a:extLst>
              <a:ext uri="{FF2B5EF4-FFF2-40B4-BE49-F238E27FC236}">
                <a16:creationId xmlns:a16="http://schemas.microsoft.com/office/drawing/2014/main" id="{9F8E6502-14F8-C5E3-C67E-35B001AB7D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4112" y="3905909"/>
            <a:ext cx="12499776" cy="4025024"/>
          </a:xfrm>
          <a:prstGeom prst="rect">
            <a:avLst/>
          </a:prstGeom>
        </p:spPr>
      </p:pic>
      <p:sp>
        <p:nvSpPr>
          <p:cNvPr id="37" name="Title 38">
            <a:extLst>
              <a:ext uri="{FF2B5EF4-FFF2-40B4-BE49-F238E27FC236}">
                <a16:creationId xmlns:a16="http://schemas.microsoft.com/office/drawing/2014/main" id="{8011EE2D-9763-005C-6A93-65D6FCAE8C6B}"/>
              </a:ext>
            </a:extLst>
          </p:cNvPr>
          <p:cNvSpPr txBox="1">
            <a:spLocks/>
          </p:cNvSpPr>
          <p:nvPr/>
        </p:nvSpPr>
        <p:spPr>
          <a:xfrm>
            <a:off x="847725" y="1041803"/>
            <a:ext cx="16592550" cy="914400"/>
          </a:xfrm>
          <a:prstGeom prst="rect">
            <a:avLst/>
          </a:prstGeom>
        </p:spPr>
        <p:txBody>
          <a:bodyPr lIns="91440" tIns="45720" rIns="91440" bIns="45720" anchor="t">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algn="ctr"/>
            <a:r>
              <a:rPr lang="en-US" sz="6000" dirty="0">
                <a:latin typeface="Anova Bold"/>
              </a:rPr>
              <a:t>Synthetic Data Across the AI Lifecycle</a:t>
            </a:r>
          </a:p>
        </p:txBody>
      </p:sp>
    </p:spTree>
    <p:extLst>
      <p:ext uri="{BB962C8B-B14F-4D97-AF65-F5344CB8AC3E}">
        <p14:creationId xmlns:p14="http://schemas.microsoft.com/office/powerpoint/2010/main" val="30660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1EF6-FD0C-6D86-E1E3-A7F32B95C828}"/>
              </a:ext>
            </a:extLst>
          </p:cNvPr>
          <p:cNvSpPr>
            <a:spLocks noGrp="1"/>
          </p:cNvSpPr>
          <p:nvPr>
            <p:ph type="title"/>
          </p:nvPr>
        </p:nvSpPr>
        <p:spPr/>
        <p:txBody>
          <a:bodyPr/>
          <a:lstStyle/>
          <a:p>
            <a:r>
              <a:rPr lang="en-US"/>
              <a:t>Uses Cases with Synthetic Data </a:t>
            </a:r>
          </a:p>
        </p:txBody>
      </p:sp>
      <p:sp>
        <p:nvSpPr>
          <p:cNvPr id="3" name="Rounded Rectangle 2">
            <a:extLst>
              <a:ext uri="{FF2B5EF4-FFF2-40B4-BE49-F238E27FC236}">
                <a16:creationId xmlns:a16="http://schemas.microsoft.com/office/drawing/2014/main" id="{A42A17E5-4474-0D0B-0D10-AFED3A478D1C}"/>
              </a:ext>
            </a:extLst>
          </p:cNvPr>
          <p:cNvSpPr/>
          <p:nvPr/>
        </p:nvSpPr>
        <p:spPr>
          <a:xfrm>
            <a:off x="1257302" y="2074129"/>
            <a:ext cx="3693841" cy="5352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HEALTH CARE</a:t>
            </a:r>
          </a:p>
        </p:txBody>
      </p:sp>
      <p:sp>
        <p:nvSpPr>
          <p:cNvPr id="4" name="TextBox 3">
            <a:extLst>
              <a:ext uri="{FF2B5EF4-FFF2-40B4-BE49-F238E27FC236}">
                <a16:creationId xmlns:a16="http://schemas.microsoft.com/office/drawing/2014/main" id="{C50A817B-8934-4D13-7070-1E649893F3C3}"/>
              </a:ext>
            </a:extLst>
          </p:cNvPr>
          <p:cNvSpPr txBox="1"/>
          <p:nvPr/>
        </p:nvSpPr>
        <p:spPr>
          <a:xfrm>
            <a:off x="5336870" y="2096431"/>
            <a:ext cx="6101029" cy="492443"/>
          </a:xfrm>
          <a:prstGeom prst="rect">
            <a:avLst/>
          </a:prstGeom>
          <a:noFill/>
        </p:spPr>
        <p:txBody>
          <a:bodyPr wrap="none" lIns="0" tIns="0" rIns="0" bIns="0" rtlCol="0">
            <a:spAutoFit/>
          </a:bodyPr>
          <a:lstStyle/>
          <a:p>
            <a:pPr algn="l"/>
            <a:r>
              <a:rPr lang="en-US" sz="3200">
                <a:solidFill>
                  <a:schemeClr val="tx1"/>
                </a:solidFill>
              </a:rPr>
              <a:t>Drug Discovery and Development</a:t>
            </a:r>
          </a:p>
        </p:txBody>
      </p:sp>
      <p:sp>
        <p:nvSpPr>
          <p:cNvPr id="5" name="Rounded Rectangle 4">
            <a:extLst>
              <a:ext uri="{FF2B5EF4-FFF2-40B4-BE49-F238E27FC236}">
                <a16:creationId xmlns:a16="http://schemas.microsoft.com/office/drawing/2014/main" id="{945E86AA-702F-ECFE-E7EC-4FD19FC6A0AE}"/>
              </a:ext>
            </a:extLst>
          </p:cNvPr>
          <p:cNvSpPr/>
          <p:nvPr/>
        </p:nvSpPr>
        <p:spPr>
          <a:xfrm>
            <a:off x="1257301" y="3398338"/>
            <a:ext cx="3693841" cy="5352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AGRICULTURE</a:t>
            </a:r>
          </a:p>
        </p:txBody>
      </p:sp>
      <p:sp>
        <p:nvSpPr>
          <p:cNvPr id="6" name="TextBox 5">
            <a:extLst>
              <a:ext uri="{FF2B5EF4-FFF2-40B4-BE49-F238E27FC236}">
                <a16:creationId xmlns:a16="http://schemas.microsoft.com/office/drawing/2014/main" id="{49BCBEC3-6F4A-51DF-A341-22A0A3469073}"/>
              </a:ext>
            </a:extLst>
          </p:cNvPr>
          <p:cNvSpPr txBox="1"/>
          <p:nvPr/>
        </p:nvSpPr>
        <p:spPr>
          <a:xfrm>
            <a:off x="5336870" y="3398338"/>
            <a:ext cx="8003794" cy="492443"/>
          </a:xfrm>
          <a:prstGeom prst="rect">
            <a:avLst/>
          </a:prstGeom>
          <a:noFill/>
        </p:spPr>
        <p:txBody>
          <a:bodyPr wrap="none" lIns="0" tIns="0" rIns="0" bIns="0" rtlCol="0">
            <a:spAutoFit/>
          </a:bodyPr>
          <a:lstStyle/>
          <a:p>
            <a:pPr algn="l"/>
            <a:r>
              <a:rPr lang="en-US" sz="3200">
                <a:solidFill>
                  <a:schemeClr val="tx1"/>
                </a:solidFill>
              </a:rPr>
              <a:t>Precision Agriculture and Crop Management</a:t>
            </a:r>
          </a:p>
        </p:txBody>
      </p:sp>
      <p:sp>
        <p:nvSpPr>
          <p:cNvPr id="7" name="Rounded Rectangle 6">
            <a:extLst>
              <a:ext uri="{FF2B5EF4-FFF2-40B4-BE49-F238E27FC236}">
                <a16:creationId xmlns:a16="http://schemas.microsoft.com/office/drawing/2014/main" id="{D3A3547B-639A-8427-6BA8-9D9E3976D92F}"/>
              </a:ext>
            </a:extLst>
          </p:cNvPr>
          <p:cNvSpPr/>
          <p:nvPr/>
        </p:nvSpPr>
        <p:spPr>
          <a:xfrm>
            <a:off x="1257301" y="4722547"/>
            <a:ext cx="3693841" cy="5352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BANKING</a:t>
            </a:r>
          </a:p>
        </p:txBody>
      </p:sp>
      <p:sp>
        <p:nvSpPr>
          <p:cNvPr id="8" name="TextBox 7">
            <a:extLst>
              <a:ext uri="{FF2B5EF4-FFF2-40B4-BE49-F238E27FC236}">
                <a16:creationId xmlns:a16="http://schemas.microsoft.com/office/drawing/2014/main" id="{46C74310-A9F2-F49F-8162-A76087E498E5}"/>
              </a:ext>
            </a:extLst>
          </p:cNvPr>
          <p:cNvSpPr txBox="1"/>
          <p:nvPr/>
        </p:nvSpPr>
        <p:spPr>
          <a:xfrm>
            <a:off x="5333070" y="4723441"/>
            <a:ext cx="5774017" cy="492443"/>
          </a:xfrm>
          <a:prstGeom prst="rect">
            <a:avLst/>
          </a:prstGeom>
          <a:noFill/>
        </p:spPr>
        <p:txBody>
          <a:bodyPr wrap="none" lIns="0" tIns="0" rIns="0" bIns="0" rtlCol="0">
            <a:spAutoFit/>
          </a:bodyPr>
          <a:lstStyle/>
          <a:p>
            <a:pPr algn="l"/>
            <a:r>
              <a:rPr lang="en-US" sz="3200">
                <a:solidFill>
                  <a:schemeClr val="tx1"/>
                </a:solidFill>
              </a:rPr>
              <a:t>Fraud Detection and Prevention</a:t>
            </a:r>
          </a:p>
        </p:txBody>
      </p:sp>
      <p:sp>
        <p:nvSpPr>
          <p:cNvPr id="9" name="Rounded Rectangle 8">
            <a:extLst>
              <a:ext uri="{FF2B5EF4-FFF2-40B4-BE49-F238E27FC236}">
                <a16:creationId xmlns:a16="http://schemas.microsoft.com/office/drawing/2014/main" id="{E6107DF7-A216-81A0-F3F8-AA4864C38268}"/>
              </a:ext>
            </a:extLst>
          </p:cNvPr>
          <p:cNvSpPr/>
          <p:nvPr/>
        </p:nvSpPr>
        <p:spPr>
          <a:xfrm>
            <a:off x="1257300" y="6046756"/>
            <a:ext cx="3693841" cy="5352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MANUFACTURING</a:t>
            </a:r>
          </a:p>
        </p:txBody>
      </p:sp>
      <p:sp>
        <p:nvSpPr>
          <p:cNvPr id="10" name="TextBox 9">
            <a:extLst>
              <a:ext uri="{FF2B5EF4-FFF2-40B4-BE49-F238E27FC236}">
                <a16:creationId xmlns:a16="http://schemas.microsoft.com/office/drawing/2014/main" id="{3F38EC31-3DE6-BD64-5665-D9C761BFDF4D}"/>
              </a:ext>
            </a:extLst>
          </p:cNvPr>
          <p:cNvSpPr txBox="1"/>
          <p:nvPr/>
        </p:nvSpPr>
        <p:spPr>
          <a:xfrm>
            <a:off x="5333069" y="6025348"/>
            <a:ext cx="10389062" cy="492443"/>
          </a:xfrm>
          <a:prstGeom prst="rect">
            <a:avLst/>
          </a:prstGeom>
          <a:noFill/>
        </p:spPr>
        <p:txBody>
          <a:bodyPr wrap="none" lIns="0" tIns="0" rIns="0" bIns="0" rtlCol="0">
            <a:spAutoFit/>
          </a:bodyPr>
          <a:lstStyle/>
          <a:p>
            <a:pPr algn="l"/>
            <a:r>
              <a:rPr lang="en-US" sz="3200">
                <a:solidFill>
                  <a:schemeClr val="tx1"/>
                </a:solidFill>
              </a:rPr>
              <a:t>Predictive Maintenance and Equipment Failure Prediction</a:t>
            </a:r>
          </a:p>
        </p:txBody>
      </p:sp>
      <p:sp>
        <p:nvSpPr>
          <p:cNvPr id="11" name="Rounded Rectangle 10">
            <a:extLst>
              <a:ext uri="{FF2B5EF4-FFF2-40B4-BE49-F238E27FC236}">
                <a16:creationId xmlns:a16="http://schemas.microsoft.com/office/drawing/2014/main" id="{33A7461A-130F-BF0F-3245-DDAC3C0DB78E}"/>
              </a:ext>
            </a:extLst>
          </p:cNvPr>
          <p:cNvSpPr/>
          <p:nvPr/>
        </p:nvSpPr>
        <p:spPr>
          <a:xfrm>
            <a:off x="1257300" y="7370965"/>
            <a:ext cx="3693841" cy="5352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DISASTER PREDICT </a:t>
            </a:r>
          </a:p>
        </p:txBody>
      </p:sp>
      <p:sp>
        <p:nvSpPr>
          <p:cNvPr id="12" name="TextBox 11">
            <a:extLst>
              <a:ext uri="{FF2B5EF4-FFF2-40B4-BE49-F238E27FC236}">
                <a16:creationId xmlns:a16="http://schemas.microsoft.com/office/drawing/2014/main" id="{76F058EA-FD86-7964-C74B-62346946BE37}"/>
              </a:ext>
            </a:extLst>
          </p:cNvPr>
          <p:cNvSpPr txBox="1"/>
          <p:nvPr/>
        </p:nvSpPr>
        <p:spPr>
          <a:xfrm>
            <a:off x="5333069" y="7327255"/>
            <a:ext cx="8887048" cy="492443"/>
          </a:xfrm>
          <a:prstGeom prst="rect">
            <a:avLst/>
          </a:prstGeom>
          <a:noFill/>
        </p:spPr>
        <p:txBody>
          <a:bodyPr wrap="none" lIns="0" tIns="0" rIns="0" bIns="0" rtlCol="0">
            <a:spAutoFit/>
          </a:bodyPr>
          <a:lstStyle/>
          <a:p>
            <a:pPr algn="l"/>
            <a:r>
              <a:rPr lang="en-US" sz="3200">
                <a:solidFill>
                  <a:schemeClr val="tx1"/>
                </a:solidFill>
              </a:rPr>
              <a:t>Natural Disaster Prediction and Risk Assessment</a:t>
            </a:r>
          </a:p>
        </p:txBody>
      </p:sp>
      <p:sp>
        <p:nvSpPr>
          <p:cNvPr id="13" name="Rounded Rectangle 12">
            <a:extLst>
              <a:ext uri="{FF2B5EF4-FFF2-40B4-BE49-F238E27FC236}">
                <a16:creationId xmlns:a16="http://schemas.microsoft.com/office/drawing/2014/main" id="{AB06BEF5-8CF9-D6F3-683A-44128F9EDA7B}"/>
              </a:ext>
            </a:extLst>
          </p:cNvPr>
          <p:cNvSpPr/>
          <p:nvPr/>
        </p:nvSpPr>
        <p:spPr>
          <a:xfrm>
            <a:off x="1266141" y="8695174"/>
            <a:ext cx="3693841" cy="5352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AUTOMOTIVE</a:t>
            </a:r>
          </a:p>
        </p:txBody>
      </p:sp>
      <p:sp>
        <p:nvSpPr>
          <p:cNvPr id="14" name="TextBox 13">
            <a:extLst>
              <a:ext uri="{FF2B5EF4-FFF2-40B4-BE49-F238E27FC236}">
                <a16:creationId xmlns:a16="http://schemas.microsoft.com/office/drawing/2014/main" id="{A32B1346-7744-BA19-B3BA-7BE095E15F0C}"/>
              </a:ext>
            </a:extLst>
          </p:cNvPr>
          <p:cNvSpPr txBox="1"/>
          <p:nvPr/>
        </p:nvSpPr>
        <p:spPr>
          <a:xfrm>
            <a:off x="5333069" y="8716581"/>
            <a:ext cx="8915902" cy="492443"/>
          </a:xfrm>
          <a:prstGeom prst="rect">
            <a:avLst/>
          </a:prstGeom>
          <a:noFill/>
        </p:spPr>
        <p:txBody>
          <a:bodyPr wrap="none" lIns="0" tIns="0" rIns="0" bIns="0" rtlCol="0">
            <a:spAutoFit/>
          </a:bodyPr>
          <a:lstStyle/>
          <a:p>
            <a:pPr algn="l"/>
            <a:r>
              <a:rPr lang="en-US" sz="3200">
                <a:solidFill>
                  <a:schemeClr val="tx1"/>
                </a:solidFill>
              </a:rPr>
              <a:t>Autonomous Vehicles Development and Testing </a:t>
            </a:r>
          </a:p>
        </p:txBody>
      </p:sp>
    </p:spTree>
    <p:extLst>
      <p:ext uri="{BB962C8B-B14F-4D97-AF65-F5344CB8AC3E}">
        <p14:creationId xmlns:p14="http://schemas.microsoft.com/office/powerpoint/2010/main" val="78915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_BG_GIF" descr="A close-up of a blue machine&#10;&#10;Description automatically generated">
            <a:extLst>
              <a:ext uri="{FF2B5EF4-FFF2-40B4-BE49-F238E27FC236}">
                <a16:creationId xmlns:a16="http://schemas.microsoft.com/office/drawing/2014/main" id="{F67625E6-C1C4-C716-A06D-60240AE01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8" name="!!_Blue">
            <a:extLst>
              <a:ext uri="{FF2B5EF4-FFF2-40B4-BE49-F238E27FC236}">
                <a16:creationId xmlns:a16="http://schemas.microsoft.com/office/drawing/2014/main" id="{63A8C3FD-0A16-8DFF-7CFA-409559E8DABC}"/>
              </a:ext>
            </a:extLst>
          </p:cNvPr>
          <p:cNvSpPr/>
          <p:nvPr/>
        </p:nvSpPr>
        <p:spPr>
          <a:xfrm>
            <a:off x="-1" y="0"/>
            <a:ext cx="31801175" cy="10287000"/>
          </a:xfrm>
          <a:prstGeom prst="rect">
            <a:avLst/>
          </a:prstGeom>
          <a:gradFill>
            <a:gsLst>
              <a:gs pos="32000">
                <a:schemeClr val="bg2">
                  <a:alpha val="0"/>
                </a:schemeClr>
              </a:gs>
              <a:gs pos="56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_W_Shape">
            <a:extLst>
              <a:ext uri="{FF2B5EF4-FFF2-40B4-BE49-F238E27FC236}">
                <a16:creationId xmlns:a16="http://schemas.microsoft.com/office/drawing/2014/main" id="{7A8CF717-02BD-930B-2675-45C6EB8C2B1C}"/>
              </a:ext>
            </a:extLst>
          </p:cNvPr>
          <p:cNvSpPr/>
          <p:nvPr/>
        </p:nvSpPr>
        <p:spPr>
          <a:xfrm flipV="1">
            <a:off x="18684244" y="-1"/>
            <a:ext cx="13116931" cy="1028699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1"/>
          </a:solidFill>
          <a:ln w="0" cap="flat">
            <a:noFill/>
            <a:prstDash val="solid"/>
            <a:miter/>
          </a:ln>
        </p:spPr>
        <p:txBody>
          <a:bodyPr rtlCol="0" anchor="ctr"/>
          <a:lstStyle/>
          <a:p>
            <a:endParaRPr lang="en-GB"/>
          </a:p>
        </p:txBody>
      </p:sp>
      <p:grpSp>
        <p:nvGrpSpPr>
          <p:cNvPr id="76" name="!!_Final_Grad">
            <a:extLst>
              <a:ext uri="{FF2B5EF4-FFF2-40B4-BE49-F238E27FC236}">
                <a16:creationId xmlns:a16="http://schemas.microsoft.com/office/drawing/2014/main" id="{E07018CF-AB33-E912-BB26-F1376CCB8EB9}"/>
              </a:ext>
            </a:extLst>
          </p:cNvPr>
          <p:cNvGrpSpPr/>
          <p:nvPr/>
        </p:nvGrpSpPr>
        <p:grpSpPr>
          <a:xfrm>
            <a:off x="-39855" y="-11940719"/>
            <a:ext cx="18368224" cy="33965010"/>
            <a:chOff x="-39855" y="-11940719"/>
            <a:chExt cx="18368224" cy="33965010"/>
          </a:xfrm>
        </p:grpSpPr>
        <p:sp>
          <p:nvSpPr>
            <p:cNvPr id="71" name="!!_Blue">
              <a:extLst>
                <a:ext uri="{FF2B5EF4-FFF2-40B4-BE49-F238E27FC236}">
                  <a16:creationId xmlns:a16="http://schemas.microsoft.com/office/drawing/2014/main" id="{D38408D6-A619-29EF-86BC-AAA69275A6CD}"/>
                </a:ext>
              </a:extLst>
            </p:cNvPr>
            <p:cNvSpPr/>
            <p:nvPr/>
          </p:nvSpPr>
          <p:spPr>
            <a:xfrm rot="16200000">
              <a:off x="2494584" y="-14271171"/>
              <a:ext cx="13298833" cy="18367707"/>
            </a:xfrm>
            <a:prstGeom prst="rect">
              <a:avLst/>
            </a:prstGeom>
            <a:gradFill>
              <a:gsLst>
                <a:gs pos="0">
                  <a:schemeClr val="bg2">
                    <a:alpha val="0"/>
                  </a:schemeClr>
                </a:gs>
                <a:gs pos="11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55DB3E83-9A3A-5CE9-2857-11B4FE660463}"/>
                </a:ext>
              </a:extLst>
            </p:cNvPr>
            <p:cNvGrpSpPr/>
            <p:nvPr/>
          </p:nvGrpSpPr>
          <p:grpSpPr>
            <a:xfrm>
              <a:off x="-39852" y="-11940719"/>
              <a:ext cx="18368221" cy="33965010"/>
              <a:chOff x="-3218095" y="-20060285"/>
              <a:chExt cx="20566568" cy="38030012"/>
            </a:xfrm>
          </p:grpSpPr>
          <p:sp>
            <p:nvSpPr>
              <p:cNvPr id="72" name="!!_W_Shape">
                <a:extLst>
                  <a:ext uri="{FF2B5EF4-FFF2-40B4-BE49-F238E27FC236}">
                    <a16:creationId xmlns:a16="http://schemas.microsoft.com/office/drawing/2014/main" id="{E87DB989-B36A-A4C1-030F-06EA8B9EEF57}"/>
                  </a:ext>
                </a:extLst>
              </p:cNvPr>
              <p:cNvSpPr/>
              <p:nvPr/>
            </p:nvSpPr>
            <p:spPr>
              <a:xfrm rot="16200000" flipV="1">
                <a:off x="5646508" y="-18645317"/>
                <a:ext cx="13116931" cy="10286998"/>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1"/>
              </a:solidFill>
              <a:ln w="0" cap="flat">
                <a:noFill/>
                <a:prstDash val="solid"/>
                <a:miter/>
              </a:ln>
            </p:spPr>
            <p:txBody>
              <a:bodyPr rtlCol="0" anchor="ctr"/>
              <a:lstStyle/>
              <a:p>
                <a:endParaRPr lang="en-GB"/>
              </a:p>
            </p:txBody>
          </p:sp>
          <p:sp>
            <p:nvSpPr>
              <p:cNvPr id="74" name="!!_W_Shape">
                <a:extLst>
                  <a:ext uri="{FF2B5EF4-FFF2-40B4-BE49-F238E27FC236}">
                    <a16:creationId xmlns:a16="http://schemas.microsoft.com/office/drawing/2014/main" id="{BF651C4F-4B60-E688-9686-4D056D97B603}"/>
                  </a:ext>
                </a:extLst>
              </p:cNvPr>
              <p:cNvSpPr/>
              <p:nvPr/>
            </p:nvSpPr>
            <p:spPr>
              <a:xfrm rot="16200000">
                <a:off x="-4625676" y="-18652704"/>
                <a:ext cx="13116931" cy="1030176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1"/>
              </a:solidFill>
              <a:ln w="0" cap="flat">
                <a:noFill/>
                <a:prstDash val="solid"/>
                <a:miter/>
              </a:ln>
            </p:spPr>
            <p:txBody>
              <a:bodyPr rtlCol="0" anchor="ctr"/>
              <a:lstStyle/>
              <a:p>
                <a:endParaRPr lang="en-GB"/>
              </a:p>
            </p:txBody>
          </p:sp>
          <p:sp>
            <p:nvSpPr>
              <p:cNvPr id="77" name="!!_W_Shape">
                <a:extLst>
                  <a:ext uri="{FF2B5EF4-FFF2-40B4-BE49-F238E27FC236}">
                    <a16:creationId xmlns:a16="http://schemas.microsoft.com/office/drawing/2014/main" id="{6D6F264A-21B3-AFB5-B25E-7C7BD1C88DDC}"/>
                  </a:ext>
                </a:extLst>
              </p:cNvPr>
              <p:cNvSpPr/>
              <p:nvPr/>
            </p:nvSpPr>
            <p:spPr>
              <a:xfrm rot="16200000" flipV="1">
                <a:off x="5630257" y="6267762"/>
                <a:ext cx="13116931" cy="1028699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78" name="!!_W_Shape">
                <a:extLst>
                  <a:ext uri="{FF2B5EF4-FFF2-40B4-BE49-F238E27FC236}">
                    <a16:creationId xmlns:a16="http://schemas.microsoft.com/office/drawing/2014/main" id="{D1FFFE1B-D77B-F497-9064-FC6EE805D7CD}"/>
                  </a:ext>
                </a:extLst>
              </p:cNvPr>
              <p:cNvSpPr/>
              <p:nvPr/>
            </p:nvSpPr>
            <p:spPr>
              <a:xfrm rot="16200000">
                <a:off x="-4625676" y="6260375"/>
                <a:ext cx="13116931" cy="1030176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grpSp>
        <p:sp>
          <p:nvSpPr>
            <p:cNvPr id="79" name="!!_Blue">
              <a:extLst>
                <a:ext uri="{FF2B5EF4-FFF2-40B4-BE49-F238E27FC236}">
                  <a16:creationId xmlns:a16="http://schemas.microsoft.com/office/drawing/2014/main" id="{97BF7B38-F54E-ED7A-51B7-7B31B838AC07}"/>
                </a:ext>
              </a:extLst>
            </p:cNvPr>
            <p:cNvSpPr/>
            <p:nvPr/>
          </p:nvSpPr>
          <p:spPr>
            <a:xfrm rot="5400000">
              <a:off x="8458199" y="455447"/>
              <a:ext cx="1371600" cy="18367707"/>
            </a:xfrm>
            <a:prstGeom prst="rect">
              <a:avLst/>
            </a:prstGeom>
            <a:gradFill>
              <a:gsLst>
                <a:gs pos="0">
                  <a:schemeClr val="bg2">
                    <a:alpha val="0"/>
                  </a:schemeClr>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_GP_Copy">
            <a:extLst>
              <a:ext uri="{FF2B5EF4-FFF2-40B4-BE49-F238E27FC236}">
                <a16:creationId xmlns:a16="http://schemas.microsoft.com/office/drawing/2014/main" id="{063AE2FD-E8E8-0C19-8DFE-B06C9C79575A}"/>
              </a:ext>
            </a:extLst>
          </p:cNvPr>
          <p:cNvSpPr txBox="1"/>
          <p:nvPr/>
        </p:nvSpPr>
        <p:spPr>
          <a:xfrm>
            <a:off x="9183309" y="3753840"/>
            <a:ext cx="8900146" cy="3323987"/>
          </a:xfrm>
          <a:prstGeom prst="rect">
            <a:avLst/>
          </a:prstGeom>
          <a:noFill/>
        </p:spPr>
        <p:txBody>
          <a:bodyPr wrap="square" lIns="0" tIns="0" rIns="0" bIns="0" rtlCol="0">
            <a:spAutoFit/>
          </a:bodyPr>
          <a:lstStyle/>
          <a:p>
            <a:r>
              <a:rPr lang="en-GB" sz="5400">
                <a:solidFill>
                  <a:schemeClr val="bg1"/>
                </a:solidFill>
              </a:rPr>
              <a:t>SAS combines</a:t>
            </a:r>
            <a:r>
              <a:rPr lang="en-GB" sz="5400">
                <a:solidFill>
                  <a:schemeClr val="bg1"/>
                </a:solidFill>
                <a:latin typeface="+mj-lt"/>
              </a:rPr>
              <a:t> Generative AI </a:t>
            </a:r>
            <a:r>
              <a:rPr lang="en-GB" sz="5400">
                <a:solidFill>
                  <a:schemeClr val="bg1"/>
                </a:solidFill>
              </a:rPr>
              <a:t>with corrective action models to </a:t>
            </a:r>
            <a:r>
              <a:rPr lang="en-GB" sz="5400">
                <a:solidFill>
                  <a:schemeClr val="bg1"/>
                </a:solidFill>
                <a:latin typeface="+mj-lt"/>
              </a:rPr>
              <a:t>optimize</a:t>
            </a:r>
            <a:r>
              <a:rPr lang="en-GB" sz="5400">
                <a:solidFill>
                  <a:schemeClr val="bg1"/>
                </a:solidFill>
              </a:rPr>
              <a:t> production.</a:t>
            </a:r>
            <a:endParaRPr lang="en-US" sz="5400">
              <a:solidFill>
                <a:schemeClr val="bg1"/>
              </a:solidFill>
            </a:endParaRPr>
          </a:p>
        </p:txBody>
      </p:sp>
      <p:cxnSp>
        <p:nvCxnSpPr>
          <p:cNvPr id="5" name="!!_Div">
            <a:extLst>
              <a:ext uri="{FF2B5EF4-FFF2-40B4-BE49-F238E27FC236}">
                <a16:creationId xmlns:a16="http://schemas.microsoft.com/office/drawing/2014/main" id="{CC14765B-8BDC-089B-FA34-C51D344AEB91}"/>
              </a:ext>
            </a:extLst>
          </p:cNvPr>
          <p:cNvCxnSpPr/>
          <p:nvPr/>
        </p:nvCxnSpPr>
        <p:spPr>
          <a:xfrm>
            <a:off x="8602823" y="1240294"/>
            <a:ext cx="0" cy="7806412"/>
          </a:xfrm>
          <a:prstGeom prst="line">
            <a:avLst/>
          </a:prstGeom>
          <a:ln w="2540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grpSp>
        <p:nvGrpSpPr>
          <p:cNvPr id="37" name="!!_GP_Logo">
            <a:extLst>
              <a:ext uri="{FF2B5EF4-FFF2-40B4-BE49-F238E27FC236}">
                <a16:creationId xmlns:a16="http://schemas.microsoft.com/office/drawing/2014/main" id="{3ED1B30A-EE3C-2004-29F3-2E4363031835}"/>
              </a:ext>
            </a:extLst>
          </p:cNvPr>
          <p:cNvGrpSpPr/>
          <p:nvPr/>
        </p:nvGrpSpPr>
        <p:grpSpPr>
          <a:xfrm>
            <a:off x="898496" y="4534315"/>
            <a:ext cx="6713281" cy="1218369"/>
            <a:chOff x="-2379830" y="3772397"/>
            <a:chExt cx="9991608" cy="1813340"/>
          </a:xfrm>
        </p:grpSpPr>
        <p:sp>
          <p:nvSpPr>
            <p:cNvPr id="33" name="Freeform: Shape 32">
              <a:extLst>
                <a:ext uri="{FF2B5EF4-FFF2-40B4-BE49-F238E27FC236}">
                  <a16:creationId xmlns:a16="http://schemas.microsoft.com/office/drawing/2014/main" id="{2CBBAE52-BDE2-D46E-F722-0E6466CE8907}"/>
                </a:ext>
              </a:extLst>
            </p:cNvPr>
            <p:cNvSpPr/>
            <p:nvPr/>
          </p:nvSpPr>
          <p:spPr>
            <a:xfrm>
              <a:off x="-2379830" y="3772397"/>
              <a:ext cx="3019234" cy="1813340"/>
            </a:xfrm>
            <a:custGeom>
              <a:avLst/>
              <a:gdLst>
                <a:gd name="connsiteX0" fmla="*/ 1509617 w 3019234"/>
                <a:gd name="connsiteY0" fmla="*/ 0 h 1813340"/>
                <a:gd name="connsiteX1" fmla="*/ 3019235 w 3019234"/>
                <a:gd name="connsiteY1" fmla="*/ 1523556 h 1813340"/>
                <a:gd name="connsiteX2" fmla="*/ 1805523 w 3019234"/>
                <a:gd name="connsiteY2" fmla="*/ 1523556 h 1813340"/>
                <a:gd name="connsiteX3" fmla="*/ 1673335 w 3019234"/>
                <a:gd name="connsiteY3" fmla="*/ 1548914 h 1813340"/>
                <a:gd name="connsiteX4" fmla="*/ 1590782 w 3019234"/>
                <a:gd name="connsiteY4" fmla="*/ 1647875 h 1813340"/>
                <a:gd name="connsiteX5" fmla="*/ 1509617 w 3019234"/>
                <a:gd name="connsiteY5" fmla="*/ 1813341 h 1813340"/>
                <a:gd name="connsiteX6" fmla="*/ 1428453 w 3019234"/>
                <a:gd name="connsiteY6" fmla="*/ 1647875 h 1813340"/>
                <a:gd name="connsiteX7" fmla="*/ 1345951 w 3019234"/>
                <a:gd name="connsiteY7" fmla="*/ 1548914 h 1813340"/>
                <a:gd name="connsiteX8" fmla="*/ 1213712 w 3019234"/>
                <a:gd name="connsiteY8" fmla="*/ 1523556 h 1813340"/>
                <a:gd name="connsiteX9" fmla="*/ 0 w 3019234"/>
                <a:gd name="connsiteY9" fmla="*/ 1523556 h 1813340"/>
                <a:gd name="connsiteX10" fmla="*/ 1509617 w 3019234"/>
                <a:gd name="connsiteY10" fmla="*/ 0 h 18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234" h="1813340">
                  <a:moveTo>
                    <a:pt x="1509617" y="0"/>
                  </a:moveTo>
                  <a:lnTo>
                    <a:pt x="3019235" y="1523556"/>
                  </a:lnTo>
                  <a:lnTo>
                    <a:pt x="1805523" y="1523556"/>
                  </a:lnTo>
                  <a:cubicBezTo>
                    <a:pt x="1746115" y="1523556"/>
                    <a:pt x="1708774" y="1529523"/>
                    <a:pt x="1673335" y="1548914"/>
                  </a:cubicBezTo>
                  <a:cubicBezTo>
                    <a:pt x="1632650" y="1571288"/>
                    <a:pt x="1613516" y="1601326"/>
                    <a:pt x="1590782" y="1647875"/>
                  </a:cubicBezTo>
                  <a:cubicBezTo>
                    <a:pt x="1590885" y="1647875"/>
                    <a:pt x="1509617" y="1813341"/>
                    <a:pt x="1509617" y="1813341"/>
                  </a:cubicBezTo>
                  <a:cubicBezTo>
                    <a:pt x="1509617" y="1813341"/>
                    <a:pt x="1428350" y="1647875"/>
                    <a:pt x="1428453" y="1647875"/>
                  </a:cubicBezTo>
                  <a:cubicBezTo>
                    <a:pt x="1405667" y="1601326"/>
                    <a:pt x="1386636" y="1571288"/>
                    <a:pt x="1345951" y="1548914"/>
                  </a:cubicBezTo>
                  <a:cubicBezTo>
                    <a:pt x="1310461" y="1529523"/>
                    <a:pt x="1273068" y="1523556"/>
                    <a:pt x="1213712" y="1523556"/>
                  </a:cubicBezTo>
                  <a:lnTo>
                    <a:pt x="0" y="1523556"/>
                  </a:lnTo>
                  <a:lnTo>
                    <a:pt x="1509617" y="0"/>
                  </a:lnTo>
                  <a:close/>
                </a:path>
              </a:pathLst>
            </a:custGeom>
            <a:solidFill>
              <a:schemeClr val="bg1"/>
            </a:solidFill>
            <a:ln w="5143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E8BD5CF-1AEE-9D25-554B-98C4CDD5A0FF}"/>
                </a:ext>
              </a:extLst>
            </p:cNvPr>
            <p:cNvSpPr/>
            <p:nvPr/>
          </p:nvSpPr>
          <p:spPr>
            <a:xfrm>
              <a:off x="-1648115" y="4493876"/>
              <a:ext cx="1486574" cy="695195"/>
            </a:xfrm>
            <a:custGeom>
              <a:avLst/>
              <a:gdLst>
                <a:gd name="connsiteX0" fmla="*/ 733978 w 1486574"/>
                <a:gd name="connsiteY0" fmla="*/ 643092 h 695195"/>
                <a:gd name="connsiteX1" fmla="*/ 423516 w 1486574"/>
                <a:gd name="connsiteY1" fmla="*/ 695195 h 695195"/>
                <a:gd name="connsiteX2" fmla="*/ 0 w 1486574"/>
                <a:gd name="connsiteY2" fmla="*/ 352484 h 695195"/>
                <a:gd name="connsiteX3" fmla="*/ 429997 w 1486574"/>
                <a:gd name="connsiteY3" fmla="*/ 0 h 695195"/>
                <a:gd name="connsiteX4" fmla="*/ 731149 w 1486574"/>
                <a:gd name="connsiteY4" fmla="*/ 59047 h 695195"/>
                <a:gd name="connsiteX5" fmla="*/ 731149 w 1486574"/>
                <a:gd name="connsiteY5" fmla="*/ 215101 h 695195"/>
                <a:gd name="connsiteX6" fmla="*/ 708671 w 1486574"/>
                <a:gd name="connsiteY6" fmla="*/ 215101 h 695195"/>
                <a:gd name="connsiteX7" fmla="*/ 454788 w 1486574"/>
                <a:gd name="connsiteY7" fmla="*/ 125553 h 695195"/>
                <a:gd name="connsiteX8" fmla="*/ 209392 w 1486574"/>
                <a:gd name="connsiteY8" fmla="*/ 344048 h 695195"/>
                <a:gd name="connsiteX9" fmla="*/ 460960 w 1486574"/>
                <a:gd name="connsiteY9" fmla="*/ 566762 h 695195"/>
                <a:gd name="connsiteX10" fmla="*/ 533330 w 1486574"/>
                <a:gd name="connsiteY10" fmla="*/ 555601 h 695195"/>
                <a:gd name="connsiteX11" fmla="*/ 533330 w 1486574"/>
                <a:gd name="connsiteY11" fmla="*/ 432363 h 695195"/>
                <a:gd name="connsiteX12" fmla="*/ 375373 w 1486574"/>
                <a:gd name="connsiteY12" fmla="*/ 432363 h 695195"/>
                <a:gd name="connsiteX13" fmla="*/ 375373 w 1486574"/>
                <a:gd name="connsiteY13" fmla="*/ 306964 h 695195"/>
                <a:gd name="connsiteX14" fmla="*/ 734029 w 1486574"/>
                <a:gd name="connsiteY14" fmla="*/ 306964 h 695195"/>
                <a:gd name="connsiteX15" fmla="*/ 734029 w 1486574"/>
                <a:gd name="connsiteY15" fmla="*/ 643092 h 695195"/>
                <a:gd name="connsiteX16" fmla="*/ 1381236 w 1486574"/>
                <a:gd name="connsiteY16" fmla="*/ 53852 h 695195"/>
                <a:gd name="connsiteX17" fmla="*/ 1173901 w 1486574"/>
                <a:gd name="connsiteY17" fmla="*/ 14402 h 695195"/>
                <a:gd name="connsiteX18" fmla="*/ 829132 w 1486574"/>
                <a:gd name="connsiteY18" fmla="*/ 14402 h 695195"/>
                <a:gd name="connsiteX19" fmla="*/ 829132 w 1486574"/>
                <a:gd name="connsiteY19" fmla="*/ 680897 h 695195"/>
                <a:gd name="connsiteX20" fmla="*/ 1030037 w 1486574"/>
                <a:gd name="connsiteY20" fmla="*/ 680897 h 695195"/>
                <a:gd name="connsiteX21" fmla="*/ 1030037 w 1486574"/>
                <a:gd name="connsiteY21" fmla="*/ 463378 h 695195"/>
                <a:gd name="connsiteX22" fmla="*/ 1169066 w 1486574"/>
                <a:gd name="connsiteY22" fmla="*/ 463378 h 695195"/>
                <a:gd name="connsiteX23" fmla="*/ 1380001 w 1486574"/>
                <a:gd name="connsiteY23" fmla="*/ 420532 h 695195"/>
                <a:gd name="connsiteX24" fmla="*/ 1486574 w 1486574"/>
                <a:gd name="connsiteY24" fmla="*/ 224616 h 695195"/>
                <a:gd name="connsiteX25" fmla="*/ 1381236 w 1486574"/>
                <a:gd name="connsiteY25" fmla="*/ 53852 h 695195"/>
                <a:gd name="connsiteX26" fmla="*/ 1280063 w 1486574"/>
                <a:gd name="connsiteY26" fmla="*/ 235881 h 695195"/>
                <a:gd name="connsiteX27" fmla="*/ 1226108 w 1486574"/>
                <a:gd name="connsiteY27" fmla="*/ 321469 h 695195"/>
                <a:gd name="connsiteX28" fmla="*/ 1128638 w 1486574"/>
                <a:gd name="connsiteY28" fmla="*/ 337928 h 695195"/>
                <a:gd name="connsiteX29" fmla="*/ 1030037 w 1486574"/>
                <a:gd name="connsiteY29" fmla="*/ 337928 h 695195"/>
                <a:gd name="connsiteX30" fmla="*/ 1030037 w 1486574"/>
                <a:gd name="connsiteY30" fmla="*/ 139749 h 695195"/>
                <a:gd name="connsiteX31" fmla="*/ 1128638 w 1486574"/>
                <a:gd name="connsiteY31" fmla="*/ 139749 h 695195"/>
                <a:gd name="connsiteX32" fmla="*/ 1226108 w 1486574"/>
                <a:gd name="connsiteY32" fmla="*/ 153173 h 695195"/>
                <a:gd name="connsiteX33" fmla="*/ 1280063 w 1486574"/>
                <a:gd name="connsiteY33" fmla="*/ 235881 h 6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86574" h="695195">
                  <a:moveTo>
                    <a:pt x="733978" y="643092"/>
                  </a:moveTo>
                  <a:cubicBezTo>
                    <a:pt x="663049" y="666803"/>
                    <a:pt x="558378" y="695195"/>
                    <a:pt x="423516" y="695195"/>
                  </a:cubicBezTo>
                  <a:cubicBezTo>
                    <a:pt x="128588" y="695195"/>
                    <a:pt x="0" y="544645"/>
                    <a:pt x="0" y="352484"/>
                  </a:cubicBezTo>
                  <a:cubicBezTo>
                    <a:pt x="0" y="131982"/>
                    <a:pt x="175085" y="0"/>
                    <a:pt x="429997" y="0"/>
                  </a:cubicBezTo>
                  <a:cubicBezTo>
                    <a:pt x="563265" y="0"/>
                    <a:pt x="644583" y="23248"/>
                    <a:pt x="731149" y="59047"/>
                  </a:cubicBezTo>
                  <a:lnTo>
                    <a:pt x="731149" y="215101"/>
                  </a:lnTo>
                  <a:lnTo>
                    <a:pt x="708671" y="215101"/>
                  </a:lnTo>
                  <a:cubicBezTo>
                    <a:pt x="646127" y="167061"/>
                    <a:pt x="574118" y="125553"/>
                    <a:pt x="454788" y="125553"/>
                  </a:cubicBezTo>
                  <a:cubicBezTo>
                    <a:pt x="304187" y="125553"/>
                    <a:pt x="209392" y="209083"/>
                    <a:pt x="209392" y="344048"/>
                  </a:cubicBezTo>
                  <a:cubicBezTo>
                    <a:pt x="209392" y="463069"/>
                    <a:pt x="268645" y="573603"/>
                    <a:pt x="460960" y="566762"/>
                  </a:cubicBezTo>
                  <a:cubicBezTo>
                    <a:pt x="485413" y="565631"/>
                    <a:pt x="509669" y="561876"/>
                    <a:pt x="533330" y="555601"/>
                  </a:cubicBezTo>
                  <a:lnTo>
                    <a:pt x="533330" y="432363"/>
                  </a:lnTo>
                  <a:lnTo>
                    <a:pt x="375373" y="432363"/>
                  </a:lnTo>
                  <a:lnTo>
                    <a:pt x="375373" y="306964"/>
                  </a:lnTo>
                  <a:lnTo>
                    <a:pt x="734029" y="306964"/>
                  </a:lnTo>
                  <a:lnTo>
                    <a:pt x="734029" y="643092"/>
                  </a:lnTo>
                  <a:close/>
                  <a:moveTo>
                    <a:pt x="1381236" y="53852"/>
                  </a:moveTo>
                  <a:cubicBezTo>
                    <a:pt x="1326303" y="22786"/>
                    <a:pt x="1254963" y="14402"/>
                    <a:pt x="1173901" y="14402"/>
                  </a:cubicBezTo>
                  <a:lnTo>
                    <a:pt x="829132" y="14402"/>
                  </a:lnTo>
                  <a:lnTo>
                    <a:pt x="829132" y="680897"/>
                  </a:lnTo>
                  <a:lnTo>
                    <a:pt x="1030037" y="680897"/>
                  </a:lnTo>
                  <a:lnTo>
                    <a:pt x="1030037" y="463378"/>
                  </a:lnTo>
                  <a:lnTo>
                    <a:pt x="1169066" y="463378"/>
                  </a:lnTo>
                  <a:cubicBezTo>
                    <a:pt x="1247299" y="463378"/>
                    <a:pt x="1320902" y="454017"/>
                    <a:pt x="1380001" y="420532"/>
                  </a:cubicBezTo>
                  <a:cubicBezTo>
                    <a:pt x="1449644" y="381082"/>
                    <a:pt x="1486574" y="319257"/>
                    <a:pt x="1486574" y="224616"/>
                  </a:cubicBezTo>
                  <a:cubicBezTo>
                    <a:pt x="1486574" y="141806"/>
                    <a:pt x="1451136" y="93354"/>
                    <a:pt x="1381236" y="53852"/>
                  </a:cubicBezTo>
                  <a:close/>
                  <a:moveTo>
                    <a:pt x="1280063" y="235881"/>
                  </a:moveTo>
                  <a:cubicBezTo>
                    <a:pt x="1280063" y="284384"/>
                    <a:pt x="1253831" y="308661"/>
                    <a:pt x="1226108" y="321469"/>
                  </a:cubicBezTo>
                  <a:cubicBezTo>
                    <a:pt x="1200390" y="333402"/>
                    <a:pt x="1162585" y="337928"/>
                    <a:pt x="1128638" y="337928"/>
                  </a:cubicBezTo>
                  <a:lnTo>
                    <a:pt x="1030037" y="337928"/>
                  </a:lnTo>
                  <a:lnTo>
                    <a:pt x="1030037" y="139749"/>
                  </a:lnTo>
                  <a:lnTo>
                    <a:pt x="1128638" y="139749"/>
                  </a:lnTo>
                  <a:cubicBezTo>
                    <a:pt x="1162585" y="139749"/>
                    <a:pt x="1200390" y="141241"/>
                    <a:pt x="1226108" y="153173"/>
                  </a:cubicBezTo>
                  <a:cubicBezTo>
                    <a:pt x="1253831" y="166083"/>
                    <a:pt x="1280063" y="187326"/>
                    <a:pt x="1280063" y="235881"/>
                  </a:cubicBezTo>
                  <a:close/>
                </a:path>
              </a:pathLst>
            </a:custGeom>
            <a:solidFill>
              <a:srgbClr val="1467A3"/>
            </a:solidFill>
            <a:ln w="5143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519E47-D06E-8B38-F34C-EBCF6DD00B9E}"/>
                </a:ext>
              </a:extLst>
            </p:cNvPr>
            <p:cNvSpPr/>
            <p:nvPr/>
          </p:nvSpPr>
          <p:spPr>
            <a:xfrm>
              <a:off x="926617" y="4472328"/>
              <a:ext cx="6685161" cy="893319"/>
            </a:xfrm>
            <a:custGeom>
              <a:avLst/>
              <a:gdLst>
                <a:gd name="connsiteX0" fmla="*/ 2457564 w 6685161"/>
                <a:gd name="connsiteY0" fmla="*/ 572314 h 893319"/>
                <a:gd name="connsiteX1" fmla="*/ 2389670 w 6685161"/>
                <a:gd name="connsiteY1" fmla="*/ 553077 h 893319"/>
                <a:gd name="connsiteX2" fmla="*/ 2351711 w 6685161"/>
                <a:gd name="connsiteY2" fmla="*/ 441360 h 893319"/>
                <a:gd name="connsiteX3" fmla="*/ 2463582 w 6685161"/>
                <a:gd name="connsiteY3" fmla="*/ 301971 h 893319"/>
                <a:gd name="connsiteX4" fmla="*/ 2539449 w 6685161"/>
                <a:gd name="connsiteY4" fmla="*/ 323677 h 893319"/>
                <a:gd name="connsiteX5" fmla="*/ 2539449 w 6685161"/>
                <a:gd name="connsiteY5" fmla="*/ 544282 h 893319"/>
                <a:gd name="connsiteX6" fmla="*/ 2457564 w 6685161"/>
                <a:gd name="connsiteY6" fmla="*/ 572314 h 893319"/>
                <a:gd name="connsiteX7" fmla="*/ 2694371 w 6685161"/>
                <a:gd name="connsiteY7" fmla="*/ 199204 h 893319"/>
                <a:gd name="connsiteX8" fmla="*/ 2544129 w 6685161"/>
                <a:gd name="connsiteY8" fmla="*/ 199204 h 893319"/>
                <a:gd name="connsiteX9" fmla="*/ 2541506 w 6685161"/>
                <a:gd name="connsiteY9" fmla="*/ 223379 h 893319"/>
                <a:gd name="connsiteX10" fmla="*/ 2406592 w 6685161"/>
                <a:gd name="connsiteY10" fmla="*/ 184031 h 893319"/>
                <a:gd name="connsiteX11" fmla="*/ 2191697 w 6685161"/>
                <a:gd name="connsiteY11" fmla="*/ 444395 h 893319"/>
                <a:gd name="connsiteX12" fmla="*/ 2408341 w 6685161"/>
                <a:gd name="connsiteY12" fmla="*/ 695243 h 893319"/>
                <a:gd name="connsiteX13" fmla="*/ 2539346 w 6685161"/>
                <a:gd name="connsiteY13" fmla="*/ 643706 h 893319"/>
                <a:gd name="connsiteX14" fmla="*/ 2539346 w 6685161"/>
                <a:gd name="connsiteY14" fmla="*/ 653221 h 893319"/>
                <a:gd name="connsiteX15" fmla="*/ 2533380 w 6685161"/>
                <a:gd name="connsiteY15" fmla="*/ 706662 h 893319"/>
                <a:gd name="connsiteX16" fmla="*/ 2403455 w 6685161"/>
                <a:gd name="connsiteY16" fmla="*/ 778259 h 893319"/>
                <a:gd name="connsiteX17" fmla="*/ 2261546 w 6685161"/>
                <a:gd name="connsiteY17" fmla="*/ 744775 h 893319"/>
                <a:gd name="connsiteX18" fmla="*/ 2242721 w 6685161"/>
                <a:gd name="connsiteY18" fmla="*/ 744775 h 893319"/>
                <a:gd name="connsiteX19" fmla="*/ 2242721 w 6685161"/>
                <a:gd name="connsiteY19" fmla="*/ 871768 h 893319"/>
                <a:gd name="connsiteX20" fmla="*/ 2425932 w 6685161"/>
                <a:gd name="connsiteY20" fmla="*/ 893320 h 893319"/>
                <a:gd name="connsiteX21" fmla="*/ 2675135 w 6685161"/>
                <a:gd name="connsiteY21" fmla="*/ 764989 h 893319"/>
                <a:gd name="connsiteX22" fmla="*/ 2694371 w 6685161"/>
                <a:gd name="connsiteY22" fmla="*/ 645506 h 893319"/>
                <a:gd name="connsiteX23" fmla="*/ 2694371 w 6685161"/>
                <a:gd name="connsiteY23" fmla="*/ 199204 h 893319"/>
                <a:gd name="connsiteX24" fmla="*/ 604773 w 6685161"/>
                <a:gd name="connsiteY24" fmla="*/ 667880 h 893319"/>
                <a:gd name="connsiteX25" fmla="*/ 350324 w 6685161"/>
                <a:gd name="connsiteY25" fmla="*/ 716846 h 893319"/>
                <a:gd name="connsiteX26" fmla="*/ 0 w 6685161"/>
                <a:gd name="connsiteY26" fmla="*/ 368271 h 893319"/>
                <a:gd name="connsiteX27" fmla="*/ 355467 w 6685161"/>
                <a:gd name="connsiteY27" fmla="*/ 21651 h 893319"/>
                <a:gd name="connsiteX28" fmla="*/ 602458 w 6685161"/>
                <a:gd name="connsiteY28" fmla="*/ 68919 h 893319"/>
                <a:gd name="connsiteX29" fmla="*/ 602458 w 6685161"/>
                <a:gd name="connsiteY29" fmla="*/ 222247 h 893319"/>
                <a:gd name="connsiteX30" fmla="*/ 584045 w 6685161"/>
                <a:gd name="connsiteY30" fmla="*/ 222247 h 893319"/>
                <a:gd name="connsiteX31" fmla="*/ 375424 w 6685161"/>
                <a:gd name="connsiteY31" fmla="*/ 147255 h 893319"/>
                <a:gd name="connsiteX32" fmla="*/ 173747 w 6685161"/>
                <a:gd name="connsiteY32" fmla="*/ 368991 h 893319"/>
                <a:gd name="connsiteX33" fmla="*/ 375630 w 6685161"/>
                <a:gd name="connsiteY33" fmla="*/ 590779 h 893319"/>
                <a:gd name="connsiteX34" fmla="*/ 437661 w 6685161"/>
                <a:gd name="connsiteY34" fmla="*/ 581366 h 893319"/>
                <a:gd name="connsiteX35" fmla="*/ 437661 w 6685161"/>
                <a:gd name="connsiteY35" fmla="*/ 457768 h 893319"/>
                <a:gd name="connsiteX36" fmla="*/ 339626 w 6685161"/>
                <a:gd name="connsiteY36" fmla="*/ 457768 h 893319"/>
                <a:gd name="connsiteX37" fmla="*/ 339626 w 6685161"/>
                <a:gd name="connsiteY37" fmla="*/ 332061 h 893319"/>
                <a:gd name="connsiteX38" fmla="*/ 604670 w 6685161"/>
                <a:gd name="connsiteY38" fmla="*/ 332061 h 893319"/>
                <a:gd name="connsiteX39" fmla="*/ 604670 w 6685161"/>
                <a:gd name="connsiteY39" fmla="*/ 667880 h 893319"/>
                <a:gd name="connsiteX40" fmla="*/ 1605081 w 6685161"/>
                <a:gd name="connsiteY40" fmla="*/ 451133 h 893319"/>
                <a:gd name="connsiteX41" fmla="*/ 1501542 w 6685161"/>
                <a:gd name="connsiteY41" fmla="*/ 605232 h 893319"/>
                <a:gd name="connsiteX42" fmla="*/ 1398106 w 6685161"/>
                <a:gd name="connsiteY42" fmla="*/ 451133 h 893319"/>
                <a:gd name="connsiteX43" fmla="*/ 1501542 w 6685161"/>
                <a:gd name="connsiteY43" fmla="*/ 296931 h 893319"/>
                <a:gd name="connsiteX44" fmla="*/ 1605081 w 6685161"/>
                <a:gd name="connsiteY44" fmla="*/ 451133 h 893319"/>
                <a:gd name="connsiteX45" fmla="*/ 1764889 w 6685161"/>
                <a:gd name="connsiteY45" fmla="*/ 451133 h 893319"/>
                <a:gd name="connsiteX46" fmla="*/ 1501542 w 6685161"/>
                <a:gd name="connsiteY46" fmla="*/ 184031 h 893319"/>
                <a:gd name="connsiteX47" fmla="*/ 1238092 w 6685161"/>
                <a:gd name="connsiteY47" fmla="*/ 451133 h 893319"/>
                <a:gd name="connsiteX48" fmla="*/ 1501542 w 6685161"/>
                <a:gd name="connsiteY48" fmla="*/ 718183 h 893319"/>
                <a:gd name="connsiteX49" fmla="*/ 1764889 w 6685161"/>
                <a:gd name="connsiteY49" fmla="*/ 451133 h 893319"/>
                <a:gd name="connsiteX50" fmla="*/ 2163562 w 6685161"/>
                <a:gd name="connsiteY50" fmla="*/ 354075 h 893319"/>
                <a:gd name="connsiteX51" fmla="*/ 2150035 w 6685161"/>
                <a:gd name="connsiteY51" fmla="*/ 354075 h 893319"/>
                <a:gd name="connsiteX52" fmla="*/ 2082038 w 6685161"/>
                <a:gd name="connsiteY52" fmla="*/ 343428 h 893319"/>
                <a:gd name="connsiteX53" fmla="*/ 1984774 w 6685161"/>
                <a:gd name="connsiteY53" fmla="*/ 372232 h 893319"/>
                <a:gd name="connsiteX54" fmla="*/ 1984774 w 6685161"/>
                <a:gd name="connsiteY54" fmla="*/ 702907 h 893319"/>
                <a:gd name="connsiteX55" fmla="*/ 1829749 w 6685161"/>
                <a:gd name="connsiteY55" fmla="*/ 702907 h 893319"/>
                <a:gd name="connsiteX56" fmla="*/ 1829749 w 6685161"/>
                <a:gd name="connsiteY56" fmla="*/ 199204 h 893319"/>
                <a:gd name="connsiteX57" fmla="*/ 1984774 w 6685161"/>
                <a:gd name="connsiteY57" fmla="*/ 199204 h 893319"/>
                <a:gd name="connsiteX58" fmla="*/ 1984774 w 6685161"/>
                <a:gd name="connsiteY58" fmla="*/ 273271 h 893319"/>
                <a:gd name="connsiteX59" fmla="*/ 2058120 w 6685161"/>
                <a:gd name="connsiteY59" fmla="*/ 212680 h 893319"/>
                <a:gd name="connsiteX60" fmla="*/ 2127300 w 6685161"/>
                <a:gd name="connsiteY60" fmla="*/ 198021 h 893319"/>
                <a:gd name="connsiteX61" fmla="*/ 2163562 w 6685161"/>
                <a:gd name="connsiteY61" fmla="*/ 199821 h 893319"/>
                <a:gd name="connsiteX62" fmla="*/ 2163562 w 6685161"/>
                <a:gd name="connsiteY62" fmla="*/ 354075 h 893319"/>
                <a:gd name="connsiteX63" fmla="*/ 4315551 w 6685161"/>
                <a:gd name="connsiteY63" fmla="*/ 246422 h 893319"/>
                <a:gd name="connsiteX64" fmla="*/ 4059456 w 6685161"/>
                <a:gd name="connsiteY64" fmla="*/ 35693 h 893319"/>
                <a:gd name="connsiteX65" fmla="*/ 3788753 w 6685161"/>
                <a:gd name="connsiteY65" fmla="*/ 35693 h 893319"/>
                <a:gd name="connsiteX66" fmla="*/ 3788753 w 6685161"/>
                <a:gd name="connsiteY66" fmla="*/ 360401 h 893319"/>
                <a:gd name="connsiteX67" fmla="*/ 3592478 w 6685161"/>
                <a:gd name="connsiteY67" fmla="*/ 360401 h 893319"/>
                <a:gd name="connsiteX68" fmla="*/ 3592478 w 6685161"/>
                <a:gd name="connsiteY68" fmla="*/ 485800 h 893319"/>
                <a:gd name="connsiteX69" fmla="*/ 3788702 w 6685161"/>
                <a:gd name="connsiteY69" fmla="*/ 485800 h 893319"/>
                <a:gd name="connsiteX70" fmla="*/ 3788702 w 6685161"/>
                <a:gd name="connsiteY70" fmla="*/ 702907 h 893319"/>
                <a:gd name="connsiteX71" fmla="*/ 3953294 w 6685161"/>
                <a:gd name="connsiteY71" fmla="*/ 702907 h 893319"/>
                <a:gd name="connsiteX72" fmla="*/ 3953294 w 6685161"/>
                <a:gd name="connsiteY72" fmla="*/ 485800 h 893319"/>
                <a:gd name="connsiteX73" fmla="*/ 4046649 w 6685161"/>
                <a:gd name="connsiteY73" fmla="*/ 485800 h 893319"/>
                <a:gd name="connsiteX74" fmla="*/ 4315551 w 6685161"/>
                <a:gd name="connsiteY74" fmla="*/ 246422 h 893319"/>
                <a:gd name="connsiteX75" fmla="*/ 3997426 w 6685161"/>
                <a:gd name="connsiteY75" fmla="*/ 360401 h 893319"/>
                <a:gd name="connsiteX76" fmla="*/ 3953346 w 6685161"/>
                <a:gd name="connsiteY76" fmla="*/ 360401 h 893319"/>
                <a:gd name="connsiteX77" fmla="*/ 3953346 w 6685161"/>
                <a:gd name="connsiteY77" fmla="*/ 161296 h 893319"/>
                <a:gd name="connsiteX78" fmla="*/ 4015685 w 6685161"/>
                <a:gd name="connsiteY78" fmla="*/ 161296 h 893319"/>
                <a:gd name="connsiteX79" fmla="*/ 4144684 w 6685161"/>
                <a:gd name="connsiteY79" fmla="*/ 253982 h 893319"/>
                <a:gd name="connsiteX80" fmla="*/ 3997426 w 6685161"/>
                <a:gd name="connsiteY80" fmla="*/ 360401 h 893319"/>
                <a:gd name="connsiteX81" fmla="*/ 5138717 w 6685161"/>
                <a:gd name="connsiteY81" fmla="*/ 716846 h 893319"/>
                <a:gd name="connsiteX82" fmla="*/ 4852944 w 6685161"/>
                <a:gd name="connsiteY82" fmla="*/ 452727 h 893319"/>
                <a:gd name="connsiteX83" fmla="*/ 5133933 w 6685161"/>
                <a:gd name="connsiteY83" fmla="*/ 183979 h 893319"/>
                <a:gd name="connsiteX84" fmla="*/ 5302331 w 6685161"/>
                <a:gd name="connsiteY84" fmla="*/ 224253 h 893319"/>
                <a:gd name="connsiteX85" fmla="*/ 5302331 w 6685161"/>
                <a:gd name="connsiteY85" fmla="*/ 361739 h 893319"/>
                <a:gd name="connsiteX86" fmla="*/ 5280471 w 6685161"/>
                <a:gd name="connsiteY86" fmla="*/ 361739 h 893319"/>
                <a:gd name="connsiteX87" fmla="*/ 5140775 w 6685161"/>
                <a:gd name="connsiteY87" fmla="*/ 299451 h 893319"/>
                <a:gd name="connsiteX88" fmla="*/ 5012804 w 6685161"/>
                <a:gd name="connsiteY88" fmla="*/ 452676 h 893319"/>
                <a:gd name="connsiteX89" fmla="*/ 5143192 w 6685161"/>
                <a:gd name="connsiteY89" fmla="*/ 601323 h 893319"/>
                <a:gd name="connsiteX90" fmla="*/ 5280471 w 6685161"/>
                <a:gd name="connsiteY90" fmla="*/ 540527 h 893319"/>
                <a:gd name="connsiteX91" fmla="*/ 5302331 w 6685161"/>
                <a:gd name="connsiteY91" fmla="*/ 540527 h 893319"/>
                <a:gd name="connsiteX92" fmla="*/ 5302331 w 6685161"/>
                <a:gd name="connsiteY92" fmla="*/ 677961 h 893319"/>
                <a:gd name="connsiteX93" fmla="*/ 5138717 w 6685161"/>
                <a:gd name="connsiteY93" fmla="*/ 716846 h 893319"/>
                <a:gd name="connsiteX94" fmla="*/ 5536515 w 6685161"/>
                <a:gd name="connsiteY94" fmla="*/ 702856 h 893319"/>
                <a:gd name="connsiteX95" fmla="*/ 5381490 w 6685161"/>
                <a:gd name="connsiteY95" fmla="*/ 702856 h 893319"/>
                <a:gd name="connsiteX96" fmla="*/ 5381490 w 6685161"/>
                <a:gd name="connsiteY96" fmla="*/ 199153 h 893319"/>
                <a:gd name="connsiteX97" fmla="*/ 5536515 w 6685161"/>
                <a:gd name="connsiteY97" fmla="*/ 199153 h 893319"/>
                <a:gd name="connsiteX98" fmla="*/ 5536515 w 6685161"/>
                <a:gd name="connsiteY98" fmla="*/ 702856 h 893319"/>
                <a:gd name="connsiteX99" fmla="*/ 5536515 w 6685161"/>
                <a:gd name="connsiteY99" fmla="*/ 128224 h 893319"/>
                <a:gd name="connsiteX100" fmla="*/ 5381490 w 6685161"/>
                <a:gd name="connsiteY100" fmla="*/ 128224 h 893319"/>
                <a:gd name="connsiteX101" fmla="*/ 5381490 w 6685161"/>
                <a:gd name="connsiteY101" fmla="*/ 5140 h 893319"/>
                <a:gd name="connsiteX102" fmla="*/ 5536515 w 6685161"/>
                <a:gd name="connsiteY102" fmla="*/ 5140 h 893319"/>
                <a:gd name="connsiteX103" fmla="*/ 5536515 w 6685161"/>
                <a:gd name="connsiteY103" fmla="*/ 128224 h 893319"/>
                <a:gd name="connsiteX104" fmla="*/ 5953036 w 6685161"/>
                <a:gd name="connsiteY104" fmla="*/ 124418 h 893319"/>
                <a:gd name="connsiteX105" fmla="*/ 5935548 w 6685161"/>
                <a:gd name="connsiteY105" fmla="*/ 124418 h 893319"/>
                <a:gd name="connsiteX106" fmla="*/ 5873877 w 6685161"/>
                <a:gd name="connsiteY106" fmla="*/ 106930 h 893319"/>
                <a:gd name="connsiteX107" fmla="*/ 5830363 w 6685161"/>
                <a:gd name="connsiteY107" fmla="*/ 123286 h 893319"/>
                <a:gd name="connsiteX108" fmla="*/ 5816425 w 6685161"/>
                <a:gd name="connsiteY108" fmla="*/ 184957 h 893319"/>
                <a:gd name="connsiteX109" fmla="*/ 5816425 w 6685161"/>
                <a:gd name="connsiteY109" fmla="*/ 199153 h 893319"/>
                <a:gd name="connsiteX110" fmla="*/ 5952985 w 6685161"/>
                <a:gd name="connsiteY110" fmla="*/ 199153 h 893319"/>
                <a:gd name="connsiteX111" fmla="*/ 5952985 w 6685161"/>
                <a:gd name="connsiteY111" fmla="*/ 308298 h 893319"/>
                <a:gd name="connsiteX112" fmla="*/ 5821310 w 6685161"/>
                <a:gd name="connsiteY112" fmla="*/ 308298 h 893319"/>
                <a:gd name="connsiteX113" fmla="*/ 5821310 w 6685161"/>
                <a:gd name="connsiteY113" fmla="*/ 702856 h 893319"/>
                <a:gd name="connsiteX114" fmla="*/ 5666286 w 6685161"/>
                <a:gd name="connsiteY114" fmla="*/ 702856 h 893319"/>
                <a:gd name="connsiteX115" fmla="*/ 5666286 w 6685161"/>
                <a:gd name="connsiteY115" fmla="*/ 308298 h 893319"/>
                <a:gd name="connsiteX116" fmla="*/ 5594483 w 6685161"/>
                <a:gd name="connsiteY116" fmla="*/ 308298 h 893319"/>
                <a:gd name="connsiteX117" fmla="*/ 5594483 w 6685161"/>
                <a:gd name="connsiteY117" fmla="*/ 199153 h 893319"/>
                <a:gd name="connsiteX118" fmla="*/ 5666286 w 6685161"/>
                <a:gd name="connsiteY118" fmla="*/ 199153 h 893319"/>
                <a:gd name="connsiteX119" fmla="*/ 5666286 w 6685161"/>
                <a:gd name="connsiteY119" fmla="*/ 169680 h 893319"/>
                <a:gd name="connsiteX120" fmla="*/ 5705428 w 6685161"/>
                <a:gd name="connsiteY120" fmla="*/ 44436 h 893319"/>
                <a:gd name="connsiteX121" fmla="*/ 5841576 w 6685161"/>
                <a:gd name="connsiteY121" fmla="*/ 48 h 893319"/>
                <a:gd name="connsiteX122" fmla="*/ 5952933 w 6685161"/>
                <a:gd name="connsiteY122" fmla="*/ 12135 h 893319"/>
                <a:gd name="connsiteX123" fmla="*/ 5952933 w 6685161"/>
                <a:gd name="connsiteY123" fmla="*/ 124418 h 893319"/>
                <a:gd name="connsiteX124" fmla="*/ 6521393 w 6685161"/>
                <a:gd name="connsiteY124" fmla="*/ 716846 h 893319"/>
                <a:gd name="connsiteX125" fmla="*/ 6235723 w 6685161"/>
                <a:gd name="connsiteY125" fmla="*/ 452727 h 893319"/>
                <a:gd name="connsiteX126" fmla="*/ 6516712 w 6685161"/>
                <a:gd name="connsiteY126" fmla="*/ 183979 h 893319"/>
                <a:gd name="connsiteX127" fmla="*/ 6685162 w 6685161"/>
                <a:gd name="connsiteY127" fmla="*/ 224253 h 893319"/>
                <a:gd name="connsiteX128" fmla="*/ 6685162 w 6685161"/>
                <a:gd name="connsiteY128" fmla="*/ 361739 h 893319"/>
                <a:gd name="connsiteX129" fmla="*/ 6663199 w 6685161"/>
                <a:gd name="connsiteY129" fmla="*/ 361739 h 893319"/>
                <a:gd name="connsiteX130" fmla="*/ 6523399 w 6685161"/>
                <a:gd name="connsiteY130" fmla="*/ 299451 h 893319"/>
                <a:gd name="connsiteX131" fmla="*/ 6395634 w 6685161"/>
                <a:gd name="connsiteY131" fmla="*/ 452676 h 893319"/>
                <a:gd name="connsiteX132" fmla="*/ 6525919 w 6685161"/>
                <a:gd name="connsiteY132" fmla="*/ 601323 h 893319"/>
                <a:gd name="connsiteX133" fmla="*/ 6663199 w 6685161"/>
                <a:gd name="connsiteY133" fmla="*/ 540527 h 893319"/>
                <a:gd name="connsiteX134" fmla="*/ 6685162 w 6685161"/>
                <a:gd name="connsiteY134" fmla="*/ 540527 h 893319"/>
                <a:gd name="connsiteX135" fmla="*/ 6685162 w 6685161"/>
                <a:gd name="connsiteY135" fmla="*/ 677961 h 893319"/>
                <a:gd name="connsiteX136" fmla="*/ 6521393 w 6685161"/>
                <a:gd name="connsiteY136" fmla="*/ 716846 h 893319"/>
                <a:gd name="connsiteX137" fmla="*/ 6172200 w 6685161"/>
                <a:gd name="connsiteY137" fmla="*/ 702856 h 893319"/>
                <a:gd name="connsiteX138" fmla="*/ 6017073 w 6685161"/>
                <a:gd name="connsiteY138" fmla="*/ 702856 h 893319"/>
                <a:gd name="connsiteX139" fmla="*/ 6017073 w 6685161"/>
                <a:gd name="connsiteY139" fmla="*/ 199153 h 893319"/>
                <a:gd name="connsiteX140" fmla="*/ 6172200 w 6685161"/>
                <a:gd name="connsiteY140" fmla="*/ 199153 h 893319"/>
                <a:gd name="connsiteX141" fmla="*/ 6172200 w 6685161"/>
                <a:gd name="connsiteY141" fmla="*/ 702856 h 893319"/>
                <a:gd name="connsiteX142" fmla="*/ 6172200 w 6685161"/>
                <a:gd name="connsiteY142" fmla="*/ 128224 h 893319"/>
                <a:gd name="connsiteX143" fmla="*/ 6017073 w 6685161"/>
                <a:gd name="connsiteY143" fmla="*/ 128224 h 893319"/>
                <a:gd name="connsiteX144" fmla="*/ 6017073 w 6685161"/>
                <a:gd name="connsiteY144" fmla="*/ 5140 h 893319"/>
                <a:gd name="connsiteX145" fmla="*/ 6172200 w 6685161"/>
                <a:gd name="connsiteY145" fmla="*/ 5140 h 893319"/>
                <a:gd name="connsiteX146" fmla="*/ 6172200 w 6685161"/>
                <a:gd name="connsiteY146" fmla="*/ 128224 h 893319"/>
                <a:gd name="connsiteX147" fmla="*/ 2953398 w 6685161"/>
                <a:gd name="connsiteY147" fmla="*/ 702856 h 893319"/>
                <a:gd name="connsiteX148" fmla="*/ 2798373 w 6685161"/>
                <a:gd name="connsiteY148" fmla="*/ 702856 h 893319"/>
                <a:gd name="connsiteX149" fmla="*/ 2798373 w 6685161"/>
                <a:gd name="connsiteY149" fmla="*/ 199153 h 893319"/>
                <a:gd name="connsiteX150" fmla="*/ 2953398 w 6685161"/>
                <a:gd name="connsiteY150" fmla="*/ 199153 h 893319"/>
                <a:gd name="connsiteX151" fmla="*/ 2953398 w 6685161"/>
                <a:gd name="connsiteY151" fmla="*/ 702856 h 893319"/>
                <a:gd name="connsiteX152" fmla="*/ 2953398 w 6685161"/>
                <a:gd name="connsiteY152" fmla="*/ 128224 h 893319"/>
                <a:gd name="connsiteX153" fmla="*/ 2798373 w 6685161"/>
                <a:gd name="connsiteY153" fmla="*/ 128224 h 893319"/>
                <a:gd name="connsiteX154" fmla="*/ 2798373 w 6685161"/>
                <a:gd name="connsiteY154" fmla="*/ 5140 h 893319"/>
                <a:gd name="connsiteX155" fmla="*/ 2953398 w 6685161"/>
                <a:gd name="connsiteY155" fmla="*/ 5140 h 893319"/>
                <a:gd name="connsiteX156" fmla="*/ 2953398 w 6685161"/>
                <a:gd name="connsiteY156" fmla="*/ 128224 h 893319"/>
                <a:gd name="connsiteX157" fmla="*/ 1178221 w 6685161"/>
                <a:gd name="connsiteY157" fmla="*/ 458077 h 893319"/>
                <a:gd name="connsiteX158" fmla="*/ 1133113 w 6685161"/>
                <a:gd name="connsiteY158" fmla="*/ 279289 h 893319"/>
                <a:gd name="connsiteX159" fmla="*/ 939769 w 6685161"/>
                <a:gd name="connsiteY159" fmla="*/ 183979 h 893319"/>
                <a:gd name="connsiteX160" fmla="*/ 669633 w 6685161"/>
                <a:gd name="connsiteY160" fmla="*/ 457459 h 893319"/>
                <a:gd name="connsiteX161" fmla="*/ 968727 w 6685161"/>
                <a:gd name="connsiteY161" fmla="*/ 716795 h 893319"/>
                <a:gd name="connsiteX162" fmla="*/ 1169684 w 6685161"/>
                <a:gd name="connsiteY162" fmla="*/ 666183 h 893319"/>
                <a:gd name="connsiteX163" fmla="*/ 1169684 w 6685161"/>
                <a:gd name="connsiteY163" fmla="*/ 545516 h 893319"/>
                <a:gd name="connsiteX164" fmla="*/ 1152504 w 6685161"/>
                <a:gd name="connsiteY164" fmla="*/ 545516 h 893319"/>
                <a:gd name="connsiteX165" fmla="*/ 981997 w 6685161"/>
                <a:gd name="connsiteY165" fmla="*/ 606878 h 893319"/>
                <a:gd name="connsiteX166" fmla="*/ 828001 w 6685161"/>
                <a:gd name="connsiteY166" fmla="*/ 491046 h 893319"/>
                <a:gd name="connsiteX167" fmla="*/ 1178221 w 6685161"/>
                <a:gd name="connsiteY167" fmla="*/ 491046 h 893319"/>
                <a:gd name="connsiteX168" fmla="*/ 1178221 w 6685161"/>
                <a:gd name="connsiteY168" fmla="*/ 458077 h 893319"/>
                <a:gd name="connsiteX169" fmla="*/ 828309 w 6685161"/>
                <a:gd name="connsiteY169" fmla="*/ 396046 h 893319"/>
                <a:gd name="connsiteX170" fmla="*/ 849552 w 6685161"/>
                <a:gd name="connsiteY170" fmla="*/ 328820 h 893319"/>
                <a:gd name="connsiteX171" fmla="*/ 934111 w 6685161"/>
                <a:gd name="connsiteY171" fmla="*/ 288392 h 893319"/>
                <a:gd name="connsiteX172" fmla="*/ 1026180 w 6685161"/>
                <a:gd name="connsiteY172" fmla="*/ 396046 h 893319"/>
                <a:gd name="connsiteX173" fmla="*/ 828309 w 6685161"/>
                <a:gd name="connsiteY173" fmla="*/ 396046 h 893319"/>
                <a:gd name="connsiteX174" fmla="*/ 4549015 w 6685161"/>
                <a:gd name="connsiteY174" fmla="*/ 607650 h 893319"/>
                <a:gd name="connsiteX175" fmla="*/ 4467079 w 6685161"/>
                <a:gd name="connsiteY175" fmla="*/ 551894 h 893319"/>
                <a:gd name="connsiteX176" fmla="*/ 4570000 w 6685161"/>
                <a:gd name="connsiteY176" fmla="*/ 474536 h 893319"/>
                <a:gd name="connsiteX177" fmla="*/ 4637997 w 6685161"/>
                <a:gd name="connsiteY177" fmla="*/ 467026 h 893319"/>
                <a:gd name="connsiteX178" fmla="*/ 4637997 w 6685161"/>
                <a:gd name="connsiteY178" fmla="*/ 571954 h 893319"/>
                <a:gd name="connsiteX179" fmla="*/ 4549015 w 6685161"/>
                <a:gd name="connsiteY179" fmla="*/ 607650 h 893319"/>
                <a:gd name="connsiteX180" fmla="*/ 4637997 w 6685161"/>
                <a:gd name="connsiteY180" fmla="*/ 702856 h 893319"/>
                <a:gd name="connsiteX181" fmla="*/ 4790450 w 6685161"/>
                <a:gd name="connsiteY181" fmla="*/ 702856 h 893319"/>
                <a:gd name="connsiteX182" fmla="*/ 4790450 w 6685161"/>
                <a:gd name="connsiteY182" fmla="*/ 359784 h 893319"/>
                <a:gd name="connsiteX183" fmla="*/ 4732072 w 6685161"/>
                <a:gd name="connsiteY183" fmla="*/ 226465 h 893319"/>
                <a:gd name="connsiteX184" fmla="*/ 4549169 w 6685161"/>
                <a:gd name="connsiteY184" fmla="*/ 183979 h 893319"/>
                <a:gd name="connsiteX185" fmla="*/ 4365752 w 6685161"/>
                <a:gd name="connsiteY185" fmla="*/ 208771 h 893319"/>
                <a:gd name="connsiteX186" fmla="*/ 4365752 w 6685161"/>
                <a:gd name="connsiteY186" fmla="*/ 328615 h 893319"/>
                <a:gd name="connsiteX187" fmla="*/ 4379897 w 6685161"/>
                <a:gd name="connsiteY187" fmla="*/ 328615 h 893319"/>
                <a:gd name="connsiteX188" fmla="*/ 4520159 w 6685161"/>
                <a:gd name="connsiteY188" fmla="*/ 289061 h 893319"/>
                <a:gd name="connsiteX189" fmla="*/ 4606210 w 6685161"/>
                <a:gd name="connsiteY189" fmla="*/ 302434 h 893319"/>
                <a:gd name="connsiteX190" fmla="*/ 4638820 w 6685161"/>
                <a:gd name="connsiteY190" fmla="*/ 369094 h 893319"/>
                <a:gd name="connsiteX191" fmla="*/ 4638820 w 6685161"/>
                <a:gd name="connsiteY191" fmla="*/ 371820 h 893319"/>
                <a:gd name="connsiteX192" fmla="*/ 4507352 w 6685161"/>
                <a:gd name="connsiteY192" fmla="*/ 384319 h 893319"/>
                <a:gd name="connsiteX193" fmla="*/ 4311076 w 6685161"/>
                <a:gd name="connsiteY193" fmla="*/ 558684 h 893319"/>
                <a:gd name="connsiteX194" fmla="*/ 4471810 w 6685161"/>
                <a:gd name="connsiteY194" fmla="*/ 716795 h 893319"/>
                <a:gd name="connsiteX195" fmla="*/ 4637997 w 6685161"/>
                <a:gd name="connsiteY195" fmla="*/ 658827 h 893319"/>
                <a:gd name="connsiteX196" fmla="*/ 4637997 w 6685161"/>
                <a:gd name="connsiteY196" fmla="*/ 702856 h 893319"/>
                <a:gd name="connsiteX197" fmla="*/ 3269158 w 6685161"/>
                <a:gd name="connsiteY197" fmla="*/ 607650 h 893319"/>
                <a:gd name="connsiteX198" fmla="*/ 3187222 w 6685161"/>
                <a:gd name="connsiteY198" fmla="*/ 551894 h 893319"/>
                <a:gd name="connsiteX199" fmla="*/ 3290040 w 6685161"/>
                <a:gd name="connsiteY199" fmla="*/ 474536 h 893319"/>
                <a:gd name="connsiteX200" fmla="*/ 3357985 w 6685161"/>
                <a:gd name="connsiteY200" fmla="*/ 467026 h 893319"/>
                <a:gd name="connsiteX201" fmla="*/ 3357985 w 6685161"/>
                <a:gd name="connsiteY201" fmla="*/ 571954 h 893319"/>
                <a:gd name="connsiteX202" fmla="*/ 3269158 w 6685161"/>
                <a:gd name="connsiteY202" fmla="*/ 607650 h 893319"/>
                <a:gd name="connsiteX203" fmla="*/ 3357985 w 6685161"/>
                <a:gd name="connsiteY203" fmla="*/ 702856 h 893319"/>
                <a:gd name="connsiteX204" fmla="*/ 3510388 w 6685161"/>
                <a:gd name="connsiteY204" fmla="*/ 702856 h 893319"/>
                <a:gd name="connsiteX205" fmla="*/ 3510388 w 6685161"/>
                <a:gd name="connsiteY205" fmla="*/ 359784 h 893319"/>
                <a:gd name="connsiteX206" fmla="*/ 3452111 w 6685161"/>
                <a:gd name="connsiteY206" fmla="*/ 226465 h 893319"/>
                <a:gd name="connsiteX207" fmla="*/ 3262574 w 6685161"/>
                <a:gd name="connsiteY207" fmla="*/ 183979 h 893319"/>
                <a:gd name="connsiteX208" fmla="*/ 3073344 w 6685161"/>
                <a:gd name="connsiteY208" fmla="*/ 208771 h 893319"/>
                <a:gd name="connsiteX209" fmla="*/ 3073344 w 6685161"/>
                <a:gd name="connsiteY209" fmla="*/ 328615 h 893319"/>
                <a:gd name="connsiteX210" fmla="*/ 3087437 w 6685161"/>
                <a:gd name="connsiteY210" fmla="*/ 328615 h 893319"/>
                <a:gd name="connsiteX211" fmla="*/ 3233462 w 6685161"/>
                <a:gd name="connsiteY211" fmla="*/ 289061 h 893319"/>
                <a:gd name="connsiteX212" fmla="*/ 3326250 w 6685161"/>
                <a:gd name="connsiteY212" fmla="*/ 302434 h 893319"/>
                <a:gd name="connsiteX213" fmla="*/ 3358706 w 6685161"/>
                <a:gd name="connsiteY213" fmla="*/ 369094 h 893319"/>
                <a:gd name="connsiteX214" fmla="*/ 3358706 w 6685161"/>
                <a:gd name="connsiteY214" fmla="*/ 371820 h 893319"/>
                <a:gd name="connsiteX215" fmla="*/ 3227238 w 6685161"/>
                <a:gd name="connsiteY215" fmla="*/ 384319 h 893319"/>
                <a:gd name="connsiteX216" fmla="*/ 3030962 w 6685161"/>
                <a:gd name="connsiteY216" fmla="*/ 558684 h 893319"/>
                <a:gd name="connsiteX217" fmla="*/ 3191953 w 6685161"/>
                <a:gd name="connsiteY217" fmla="*/ 716795 h 893319"/>
                <a:gd name="connsiteX218" fmla="*/ 3357985 w 6685161"/>
                <a:gd name="connsiteY218" fmla="*/ 658827 h 893319"/>
                <a:gd name="connsiteX219" fmla="*/ 3357985 w 6685161"/>
                <a:gd name="connsiteY219" fmla="*/ 702856 h 8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6685161" h="893319">
                  <a:moveTo>
                    <a:pt x="2457564" y="572314"/>
                  </a:moveTo>
                  <a:cubicBezTo>
                    <a:pt x="2431384" y="573137"/>
                    <a:pt x="2407210" y="567170"/>
                    <a:pt x="2389670" y="553077"/>
                  </a:cubicBezTo>
                  <a:cubicBezTo>
                    <a:pt x="2361484" y="530291"/>
                    <a:pt x="2351711" y="492281"/>
                    <a:pt x="2351711" y="441360"/>
                  </a:cubicBezTo>
                  <a:cubicBezTo>
                    <a:pt x="2351711" y="355670"/>
                    <a:pt x="2394197" y="301046"/>
                    <a:pt x="2463582" y="301971"/>
                  </a:cubicBezTo>
                  <a:cubicBezTo>
                    <a:pt x="2494958" y="302486"/>
                    <a:pt x="2521498" y="312927"/>
                    <a:pt x="2539449" y="323677"/>
                  </a:cubicBezTo>
                  <a:lnTo>
                    <a:pt x="2539449" y="544282"/>
                  </a:lnTo>
                  <a:cubicBezTo>
                    <a:pt x="2515480" y="563107"/>
                    <a:pt x="2486882" y="571388"/>
                    <a:pt x="2457564" y="572314"/>
                  </a:cubicBezTo>
                  <a:close/>
                  <a:moveTo>
                    <a:pt x="2694371" y="199204"/>
                  </a:moveTo>
                  <a:lnTo>
                    <a:pt x="2544129" y="199204"/>
                  </a:lnTo>
                  <a:lnTo>
                    <a:pt x="2541506" y="223379"/>
                  </a:lnTo>
                  <a:cubicBezTo>
                    <a:pt x="2507302" y="197507"/>
                    <a:pt x="2460599" y="184031"/>
                    <a:pt x="2406592" y="184031"/>
                  </a:cubicBezTo>
                  <a:cubicBezTo>
                    <a:pt x="2301768" y="184031"/>
                    <a:pt x="2193857" y="267819"/>
                    <a:pt x="2191697" y="444395"/>
                  </a:cubicBezTo>
                  <a:cubicBezTo>
                    <a:pt x="2189794" y="599934"/>
                    <a:pt x="2274713" y="698329"/>
                    <a:pt x="2408341" y="695243"/>
                  </a:cubicBezTo>
                  <a:cubicBezTo>
                    <a:pt x="2465331" y="693958"/>
                    <a:pt x="2503548" y="674206"/>
                    <a:pt x="2539346" y="643706"/>
                  </a:cubicBezTo>
                  <a:lnTo>
                    <a:pt x="2539346" y="653221"/>
                  </a:lnTo>
                  <a:cubicBezTo>
                    <a:pt x="2539346" y="673949"/>
                    <a:pt x="2537340" y="691849"/>
                    <a:pt x="2533380" y="706662"/>
                  </a:cubicBezTo>
                  <a:cubicBezTo>
                    <a:pt x="2518258" y="762006"/>
                    <a:pt x="2467749" y="779597"/>
                    <a:pt x="2403455" y="778259"/>
                  </a:cubicBezTo>
                  <a:cubicBezTo>
                    <a:pt x="2350528" y="777128"/>
                    <a:pt x="2299453" y="760309"/>
                    <a:pt x="2261546" y="744775"/>
                  </a:cubicBezTo>
                  <a:lnTo>
                    <a:pt x="2242721" y="744775"/>
                  </a:lnTo>
                  <a:lnTo>
                    <a:pt x="2242721" y="871768"/>
                  </a:lnTo>
                  <a:cubicBezTo>
                    <a:pt x="2302179" y="886736"/>
                    <a:pt x="2379538" y="893320"/>
                    <a:pt x="2425932" y="893320"/>
                  </a:cubicBezTo>
                  <a:cubicBezTo>
                    <a:pt x="2519132" y="893320"/>
                    <a:pt x="2631003" y="875832"/>
                    <a:pt x="2675135" y="764989"/>
                  </a:cubicBezTo>
                  <a:cubicBezTo>
                    <a:pt x="2687942" y="732585"/>
                    <a:pt x="2694371" y="692878"/>
                    <a:pt x="2694371" y="645506"/>
                  </a:cubicBezTo>
                  <a:lnTo>
                    <a:pt x="2694371" y="199204"/>
                  </a:lnTo>
                  <a:close/>
                  <a:moveTo>
                    <a:pt x="604773" y="667880"/>
                  </a:moveTo>
                  <a:cubicBezTo>
                    <a:pt x="562956" y="691180"/>
                    <a:pt x="470219" y="718235"/>
                    <a:pt x="350324" y="716846"/>
                  </a:cubicBezTo>
                  <a:cubicBezTo>
                    <a:pt x="140726" y="714429"/>
                    <a:pt x="0" y="587641"/>
                    <a:pt x="0" y="368271"/>
                  </a:cubicBezTo>
                  <a:cubicBezTo>
                    <a:pt x="0" y="178322"/>
                    <a:pt x="128845" y="22885"/>
                    <a:pt x="355467" y="21651"/>
                  </a:cubicBezTo>
                  <a:cubicBezTo>
                    <a:pt x="471813" y="21136"/>
                    <a:pt x="542125" y="38470"/>
                    <a:pt x="602458" y="68919"/>
                  </a:cubicBezTo>
                  <a:lnTo>
                    <a:pt x="602458" y="222247"/>
                  </a:lnTo>
                  <a:lnTo>
                    <a:pt x="584045" y="222247"/>
                  </a:lnTo>
                  <a:cubicBezTo>
                    <a:pt x="523506" y="168498"/>
                    <a:pt x="462504" y="144066"/>
                    <a:pt x="375424" y="147255"/>
                  </a:cubicBezTo>
                  <a:cubicBezTo>
                    <a:pt x="243545" y="152090"/>
                    <a:pt x="174879" y="248839"/>
                    <a:pt x="173747" y="368991"/>
                  </a:cubicBezTo>
                  <a:cubicBezTo>
                    <a:pt x="172719" y="490121"/>
                    <a:pt x="226726" y="591705"/>
                    <a:pt x="375630" y="590779"/>
                  </a:cubicBezTo>
                  <a:cubicBezTo>
                    <a:pt x="396615" y="590624"/>
                    <a:pt x="421356" y="587384"/>
                    <a:pt x="437661" y="581366"/>
                  </a:cubicBezTo>
                  <a:lnTo>
                    <a:pt x="437661" y="457768"/>
                  </a:lnTo>
                  <a:lnTo>
                    <a:pt x="339626" y="457768"/>
                  </a:lnTo>
                  <a:lnTo>
                    <a:pt x="339626" y="332061"/>
                  </a:lnTo>
                  <a:lnTo>
                    <a:pt x="604670" y="332061"/>
                  </a:lnTo>
                  <a:lnTo>
                    <a:pt x="604670" y="667880"/>
                  </a:lnTo>
                  <a:close/>
                  <a:moveTo>
                    <a:pt x="1605081" y="451133"/>
                  </a:moveTo>
                  <a:cubicBezTo>
                    <a:pt x="1605081" y="548139"/>
                    <a:pt x="1575814" y="605232"/>
                    <a:pt x="1501542" y="605232"/>
                  </a:cubicBezTo>
                  <a:cubicBezTo>
                    <a:pt x="1427424" y="605232"/>
                    <a:pt x="1398106" y="548139"/>
                    <a:pt x="1398106" y="451133"/>
                  </a:cubicBezTo>
                  <a:cubicBezTo>
                    <a:pt x="1398106" y="354126"/>
                    <a:pt x="1427424" y="296931"/>
                    <a:pt x="1501542" y="296931"/>
                  </a:cubicBezTo>
                  <a:cubicBezTo>
                    <a:pt x="1575814" y="296931"/>
                    <a:pt x="1605081" y="354126"/>
                    <a:pt x="1605081" y="451133"/>
                  </a:cubicBezTo>
                  <a:close/>
                  <a:moveTo>
                    <a:pt x="1764889" y="451133"/>
                  </a:moveTo>
                  <a:cubicBezTo>
                    <a:pt x="1764889" y="276768"/>
                    <a:pt x="1659242" y="184031"/>
                    <a:pt x="1501542" y="184031"/>
                  </a:cubicBezTo>
                  <a:cubicBezTo>
                    <a:pt x="1343739" y="184031"/>
                    <a:pt x="1238092" y="276820"/>
                    <a:pt x="1238092" y="451133"/>
                  </a:cubicBezTo>
                  <a:cubicBezTo>
                    <a:pt x="1238092" y="625395"/>
                    <a:pt x="1343739" y="718183"/>
                    <a:pt x="1501542" y="718183"/>
                  </a:cubicBezTo>
                  <a:cubicBezTo>
                    <a:pt x="1659242" y="718183"/>
                    <a:pt x="1764889" y="625395"/>
                    <a:pt x="1764889" y="451133"/>
                  </a:cubicBezTo>
                  <a:close/>
                  <a:moveTo>
                    <a:pt x="2163562" y="354075"/>
                  </a:moveTo>
                  <a:lnTo>
                    <a:pt x="2150035" y="354075"/>
                  </a:lnTo>
                  <a:cubicBezTo>
                    <a:pt x="2128123" y="346771"/>
                    <a:pt x="2105132" y="343171"/>
                    <a:pt x="2082038" y="343428"/>
                  </a:cubicBezTo>
                  <a:cubicBezTo>
                    <a:pt x="2040272" y="343428"/>
                    <a:pt x="2010851" y="354538"/>
                    <a:pt x="1984774" y="372232"/>
                  </a:cubicBezTo>
                  <a:lnTo>
                    <a:pt x="1984774" y="702907"/>
                  </a:lnTo>
                  <a:lnTo>
                    <a:pt x="1829749" y="702907"/>
                  </a:lnTo>
                  <a:lnTo>
                    <a:pt x="1829749" y="199204"/>
                  </a:lnTo>
                  <a:lnTo>
                    <a:pt x="1984774" y="199204"/>
                  </a:lnTo>
                  <a:lnTo>
                    <a:pt x="1984774" y="273271"/>
                  </a:lnTo>
                  <a:cubicBezTo>
                    <a:pt x="1999845" y="254754"/>
                    <a:pt x="2034872" y="223276"/>
                    <a:pt x="2058120" y="212680"/>
                  </a:cubicBezTo>
                  <a:cubicBezTo>
                    <a:pt x="2079877" y="202897"/>
                    <a:pt x="2103435" y="197898"/>
                    <a:pt x="2127300" y="198021"/>
                  </a:cubicBezTo>
                  <a:cubicBezTo>
                    <a:pt x="2144891" y="198021"/>
                    <a:pt x="2156927" y="198844"/>
                    <a:pt x="2163562" y="199821"/>
                  </a:cubicBezTo>
                  <a:lnTo>
                    <a:pt x="2163562" y="354075"/>
                  </a:lnTo>
                  <a:close/>
                  <a:moveTo>
                    <a:pt x="4315551" y="246422"/>
                  </a:moveTo>
                  <a:cubicBezTo>
                    <a:pt x="4310356" y="87128"/>
                    <a:pt x="4202291" y="35693"/>
                    <a:pt x="4059456" y="35693"/>
                  </a:cubicBezTo>
                  <a:lnTo>
                    <a:pt x="3788753" y="35693"/>
                  </a:lnTo>
                  <a:lnTo>
                    <a:pt x="3788753" y="360401"/>
                  </a:lnTo>
                  <a:lnTo>
                    <a:pt x="3592478" y="360401"/>
                  </a:lnTo>
                  <a:lnTo>
                    <a:pt x="3592478" y="485800"/>
                  </a:lnTo>
                  <a:lnTo>
                    <a:pt x="3788702" y="485800"/>
                  </a:lnTo>
                  <a:lnTo>
                    <a:pt x="3788702" y="702907"/>
                  </a:lnTo>
                  <a:lnTo>
                    <a:pt x="3953294" y="702907"/>
                  </a:lnTo>
                  <a:lnTo>
                    <a:pt x="3953294" y="485800"/>
                  </a:lnTo>
                  <a:lnTo>
                    <a:pt x="4046649" y="485800"/>
                  </a:lnTo>
                  <a:cubicBezTo>
                    <a:pt x="4240250" y="485800"/>
                    <a:pt x="4319666" y="376655"/>
                    <a:pt x="4315551" y="246422"/>
                  </a:cubicBezTo>
                  <a:close/>
                  <a:moveTo>
                    <a:pt x="3997426" y="360401"/>
                  </a:moveTo>
                  <a:lnTo>
                    <a:pt x="3953346" y="360401"/>
                  </a:lnTo>
                  <a:lnTo>
                    <a:pt x="3953346" y="161296"/>
                  </a:lnTo>
                  <a:lnTo>
                    <a:pt x="4015685" y="161296"/>
                  </a:lnTo>
                  <a:cubicBezTo>
                    <a:pt x="4093146" y="161296"/>
                    <a:pt x="4144684" y="182591"/>
                    <a:pt x="4144684" y="253982"/>
                  </a:cubicBezTo>
                  <a:cubicBezTo>
                    <a:pt x="4144633" y="344714"/>
                    <a:pt x="4077767" y="360401"/>
                    <a:pt x="3997426" y="360401"/>
                  </a:cubicBezTo>
                  <a:close/>
                  <a:moveTo>
                    <a:pt x="5138717" y="716846"/>
                  </a:moveTo>
                  <a:cubicBezTo>
                    <a:pt x="4972016" y="716846"/>
                    <a:pt x="4852944" y="633521"/>
                    <a:pt x="4852944" y="452727"/>
                  </a:cubicBezTo>
                  <a:cubicBezTo>
                    <a:pt x="4852944" y="276460"/>
                    <a:pt x="4966616" y="183979"/>
                    <a:pt x="5133933" y="183979"/>
                  </a:cubicBezTo>
                  <a:cubicBezTo>
                    <a:pt x="5192466" y="183928"/>
                    <a:pt x="5250177" y="197728"/>
                    <a:pt x="5302331" y="224253"/>
                  </a:cubicBezTo>
                  <a:lnTo>
                    <a:pt x="5302331" y="361739"/>
                  </a:lnTo>
                  <a:lnTo>
                    <a:pt x="5280471" y="361739"/>
                  </a:lnTo>
                  <a:cubicBezTo>
                    <a:pt x="5236855" y="320488"/>
                    <a:pt x="5199770" y="299451"/>
                    <a:pt x="5140775" y="299451"/>
                  </a:cubicBezTo>
                  <a:cubicBezTo>
                    <a:pt x="5063313" y="299451"/>
                    <a:pt x="5012804" y="354950"/>
                    <a:pt x="5012804" y="452676"/>
                  </a:cubicBezTo>
                  <a:cubicBezTo>
                    <a:pt x="5012804" y="553540"/>
                    <a:pt x="5063159" y="601323"/>
                    <a:pt x="5143192" y="601323"/>
                  </a:cubicBezTo>
                  <a:cubicBezTo>
                    <a:pt x="5206714" y="601323"/>
                    <a:pt x="5243079" y="577509"/>
                    <a:pt x="5280471" y="540527"/>
                  </a:cubicBezTo>
                  <a:lnTo>
                    <a:pt x="5302331" y="540527"/>
                  </a:lnTo>
                  <a:lnTo>
                    <a:pt x="5302331" y="677961"/>
                  </a:lnTo>
                  <a:cubicBezTo>
                    <a:pt x="5250999" y="703216"/>
                    <a:pt x="5200902" y="716846"/>
                    <a:pt x="5138717" y="716846"/>
                  </a:cubicBezTo>
                  <a:close/>
                  <a:moveTo>
                    <a:pt x="5536515" y="702856"/>
                  </a:moveTo>
                  <a:lnTo>
                    <a:pt x="5381490" y="702856"/>
                  </a:lnTo>
                  <a:lnTo>
                    <a:pt x="5381490" y="199153"/>
                  </a:lnTo>
                  <a:lnTo>
                    <a:pt x="5536515" y="199153"/>
                  </a:lnTo>
                  <a:lnTo>
                    <a:pt x="5536515" y="702856"/>
                  </a:lnTo>
                  <a:close/>
                  <a:moveTo>
                    <a:pt x="5536515" y="128224"/>
                  </a:moveTo>
                  <a:lnTo>
                    <a:pt x="5381490" y="128224"/>
                  </a:lnTo>
                  <a:lnTo>
                    <a:pt x="5381490" y="5140"/>
                  </a:lnTo>
                  <a:lnTo>
                    <a:pt x="5536515" y="5140"/>
                  </a:lnTo>
                  <a:lnTo>
                    <a:pt x="5536515" y="128224"/>
                  </a:lnTo>
                  <a:close/>
                  <a:moveTo>
                    <a:pt x="5953036" y="124418"/>
                  </a:moveTo>
                  <a:lnTo>
                    <a:pt x="5935548" y="124418"/>
                  </a:lnTo>
                  <a:cubicBezTo>
                    <a:pt x="5916774" y="115005"/>
                    <a:pt x="5900932" y="107187"/>
                    <a:pt x="5873877" y="106930"/>
                  </a:cubicBezTo>
                  <a:cubicBezTo>
                    <a:pt x="5854023" y="106775"/>
                    <a:pt x="5838490" y="112948"/>
                    <a:pt x="5830363" y="123286"/>
                  </a:cubicBezTo>
                  <a:cubicBezTo>
                    <a:pt x="5820436" y="136145"/>
                    <a:pt x="5816425" y="152655"/>
                    <a:pt x="5816425" y="184957"/>
                  </a:cubicBezTo>
                  <a:lnTo>
                    <a:pt x="5816425" y="199153"/>
                  </a:lnTo>
                  <a:lnTo>
                    <a:pt x="5952985" y="199153"/>
                  </a:lnTo>
                  <a:lnTo>
                    <a:pt x="5952985" y="308298"/>
                  </a:lnTo>
                  <a:lnTo>
                    <a:pt x="5821310" y="308298"/>
                  </a:lnTo>
                  <a:lnTo>
                    <a:pt x="5821310" y="702856"/>
                  </a:lnTo>
                  <a:lnTo>
                    <a:pt x="5666286" y="702856"/>
                  </a:lnTo>
                  <a:lnTo>
                    <a:pt x="5666286" y="308298"/>
                  </a:lnTo>
                  <a:lnTo>
                    <a:pt x="5594483" y="308298"/>
                  </a:lnTo>
                  <a:lnTo>
                    <a:pt x="5594483" y="199153"/>
                  </a:lnTo>
                  <a:lnTo>
                    <a:pt x="5666286" y="199153"/>
                  </a:lnTo>
                  <a:lnTo>
                    <a:pt x="5666286" y="169680"/>
                  </a:lnTo>
                  <a:cubicBezTo>
                    <a:pt x="5666286" y="112690"/>
                    <a:pt x="5676984" y="75297"/>
                    <a:pt x="5705428" y="44436"/>
                  </a:cubicBezTo>
                  <a:cubicBezTo>
                    <a:pt x="5735723" y="11364"/>
                    <a:pt x="5783918" y="974"/>
                    <a:pt x="5841576" y="48"/>
                  </a:cubicBezTo>
                  <a:cubicBezTo>
                    <a:pt x="5887148" y="-621"/>
                    <a:pt x="5928861" y="5809"/>
                    <a:pt x="5952933" y="12135"/>
                  </a:cubicBezTo>
                  <a:lnTo>
                    <a:pt x="5952933" y="124418"/>
                  </a:lnTo>
                  <a:close/>
                  <a:moveTo>
                    <a:pt x="6521393" y="716846"/>
                  </a:moveTo>
                  <a:cubicBezTo>
                    <a:pt x="6354846" y="716846"/>
                    <a:pt x="6235723" y="633521"/>
                    <a:pt x="6235723" y="452727"/>
                  </a:cubicBezTo>
                  <a:cubicBezTo>
                    <a:pt x="6235723" y="276460"/>
                    <a:pt x="6349394" y="183979"/>
                    <a:pt x="6516712" y="183979"/>
                  </a:cubicBezTo>
                  <a:cubicBezTo>
                    <a:pt x="6586612" y="183979"/>
                    <a:pt x="6641184" y="202599"/>
                    <a:pt x="6685162" y="224253"/>
                  </a:cubicBezTo>
                  <a:lnTo>
                    <a:pt x="6685162" y="361739"/>
                  </a:lnTo>
                  <a:lnTo>
                    <a:pt x="6663199" y="361739"/>
                  </a:lnTo>
                  <a:cubicBezTo>
                    <a:pt x="6619634" y="320488"/>
                    <a:pt x="6582600" y="299451"/>
                    <a:pt x="6523399" y="299451"/>
                  </a:cubicBezTo>
                  <a:cubicBezTo>
                    <a:pt x="6445886" y="299451"/>
                    <a:pt x="6395634" y="354950"/>
                    <a:pt x="6395634" y="452676"/>
                  </a:cubicBezTo>
                  <a:cubicBezTo>
                    <a:pt x="6395634" y="553540"/>
                    <a:pt x="6445886" y="601323"/>
                    <a:pt x="6525919" y="601323"/>
                  </a:cubicBezTo>
                  <a:cubicBezTo>
                    <a:pt x="6589647" y="601323"/>
                    <a:pt x="6625703" y="577509"/>
                    <a:pt x="6663199" y="540527"/>
                  </a:cubicBezTo>
                  <a:lnTo>
                    <a:pt x="6685162" y="540527"/>
                  </a:lnTo>
                  <a:lnTo>
                    <a:pt x="6685162" y="677961"/>
                  </a:lnTo>
                  <a:cubicBezTo>
                    <a:pt x="6633675" y="703216"/>
                    <a:pt x="6583577" y="716846"/>
                    <a:pt x="6521393" y="716846"/>
                  </a:cubicBezTo>
                  <a:close/>
                  <a:moveTo>
                    <a:pt x="6172200" y="702856"/>
                  </a:moveTo>
                  <a:lnTo>
                    <a:pt x="6017073" y="702856"/>
                  </a:lnTo>
                  <a:lnTo>
                    <a:pt x="6017073" y="199153"/>
                  </a:lnTo>
                  <a:lnTo>
                    <a:pt x="6172200" y="199153"/>
                  </a:lnTo>
                  <a:lnTo>
                    <a:pt x="6172200" y="702856"/>
                  </a:lnTo>
                  <a:close/>
                  <a:moveTo>
                    <a:pt x="6172200" y="128224"/>
                  </a:moveTo>
                  <a:lnTo>
                    <a:pt x="6017073" y="128224"/>
                  </a:lnTo>
                  <a:lnTo>
                    <a:pt x="6017073" y="5140"/>
                  </a:lnTo>
                  <a:lnTo>
                    <a:pt x="6172200" y="5140"/>
                  </a:lnTo>
                  <a:lnTo>
                    <a:pt x="6172200" y="128224"/>
                  </a:lnTo>
                  <a:close/>
                  <a:moveTo>
                    <a:pt x="2953398" y="702856"/>
                  </a:moveTo>
                  <a:lnTo>
                    <a:pt x="2798373" y="702856"/>
                  </a:lnTo>
                  <a:lnTo>
                    <a:pt x="2798373" y="199153"/>
                  </a:lnTo>
                  <a:lnTo>
                    <a:pt x="2953398" y="199153"/>
                  </a:lnTo>
                  <a:lnTo>
                    <a:pt x="2953398" y="702856"/>
                  </a:lnTo>
                  <a:close/>
                  <a:moveTo>
                    <a:pt x="2953398" y="128224"/>
                  </a:moveTo>
                  <a:lnTo>
                    <a:pt x="2798373" y="128224"/>
                  </a:lnTo>
                  <a:lnTo>
                    <a:pt x="2798373" y="5140"/>
                  </a:lnTo>
                  <a:lnTo>
                    <a:pt x="2953398" y="5140"/>
                  </a:lnTo>
                  <a:lnTo>
                    <a:pt x="2953398" y="128224"/>
                  </a:lnTo>
                  <a:close/>
                  <a:moveTo>
                    <a:pt x="1178221" y="458077"/>
                  </a:moveTo>
                  <a:cubicBezTo>
                    <a:pt x="1178221" y="397589"/>
                    <a:pt x="1167883" y="330209"/>
                    <a:pt x="1133113" y="279289"/>
                  </a:cubicBezTo>
                  <a:cubicBezTo>
                    <a:pt x="1096183" y="225487"/>
                    <a:pt x="1031683" y="185471"/>
                    <a:pt x="939769" y="183979"/>
                  </a:cubicBezTo>
                  <a:cubicBezTo>
                    <a:pt x="756506" y="180945"/>
                    <a:pt x="669633" y="299554"/>
                    <a:pt x="669633" y="457459"/>
                  </a:cubicBezTo>
                  <a:cubicBezTo>
                    <a:pt x="669633" y="629046"/>
                    <a:pt x="799506" y="716795"/>
                    <a:pt x="968727" y="716795"/>
                  </a:cubicBezTo>
                  <a:cubicBezTo>
                    <a:pt x="1063316" y="716795"/>
                    <a:pt x="1118249" y="694318"/>
                    <a:pt x="1169684" y="666183"/>
                  </a:cubicBezTo>
                  <a:lnTo>
                    <a:pt x="1169684" y="545516"/>
                  </a:lnTo>
                  <a:lnTo>
                    <a:pt x="1152504" y="545516"/>
                  </a:lnTo>
                  <a:cubicBezTo>
                    <a:pt x="1101841" y="583681"/>
                    <a:pt x="1046960" y="607598"/>
                    <a:pt x="981997" y="606878"/>
                  </a:cubicBezTo>
                  <a:cubicBezTo>
                    <a:pt x="873984" y="605541"/>
                    <a:pt x="832116" y="550763"/>
                    <a:pt x="828001" y="491046"/>
                  </a:cubicBezTo>
                  <a:lnTo>
                    <a:pt x="1178221" y="491046"/>
                  </a:lnTo>
                  <a:lnTo>
                    <a:pt x="1178221" y="458077"/>
                  </a:lnTo>
                  <a:close/>
                  <a:moveTo>
                    <a:pt x="828309" y="396046"/>
                  </a:moveTo>
                  <a:cubicBezTo>
                    <a:pt x="828618" y="372283"/>
                    <a:pt x="835922" y="347748"/>
                    <a:pt x="849552" y="328820"/>
                  </a:cubicBezTo>
                  <a:cubicBezTo>
                    <a:pt x="870486" y="299862"/>
                    <a:pt x="895123" y="288907"/>
                    <a:pt x="934111" y="288392"/>
                  </a:cubicBezTo>
                  <a:cubicBezTo>
                    <a:pt x="992644" y="287775"/>
                    <a:pt x="1024482" y="331547"/>
                    <a:pt x="1026180" y="396046"/>
                  </a:cubicBezTo>
                  <a:lnTo>
                    <a:pt x="828309" y="396046"/>
                  </a:lnTo>
                  <a:close/>
                  <a:moveTo>
                    <a:pt x="4549015" y="607650"/>
                  </a:moveTo>
                  <a:cubicBezTo>
                    <a:pt x="4497168" y="611919"/>
                    <a:pt x="4468468" y="596540"/>
                    <a:pt x="4467079" y="551894"/>
                  </a:cubicBezTo>
                  <a:cubicBezTo>
                    <a:pt x="4465587" y="502157"/>
                    <a:pt x="4506581" y="483331"/>
                    <a:pt x="4570000" y="474536"/>
                  </a:cubicBezTo>
                  <a:cubicBezTo>
                    <a:pt x="4594483" y="471192"/>
                    <a:pt x="4617063" y="468878"/>
                    <a:pt x="4637997" y="467026"/>
                  </a:cubicBezTo>
                  <a:lnTo>
                    <a:pt x="4637997" y="571954"/>
                  </a:lnTo>
                  <a:cubicBezTo>
                    <a:pt x="4619017" y="588773"/>
                    <a:pt x="4580750" y="605129"/>
                    <a:pt x="4549015" y="607650"/>
                  </a:cubicBezTo>
                  <a:close/>
                  <a:moveTo>
                    <a:pt x="4637997" y="702856"/>
                  </a:moveTo>
                  <a:lnTo>
                    <a:pt x="4790450" y="702856"/>
                  </a:lnTo>
                  <a:lnTo>
                    <a:pt x="4790450" y="359784"/>
                  </a:lnTo>
                  <a:cubicBezTo>
                    <a:pt x="4790450" y="299142"/>
                    <a:pt x="4770957" y="254805"/>
                    <a:pt x="4732072" y="226465"/>
                  </a:cubicBezTo>
                  <a:cubicBezTo>
                    <a:pt x="4693187" y="198227"/>
                    <a:pt x="4636711" y="183979"/>
                    <a:pt x="4549169" y="183979"/>
                  </a:cubicBezTo>
                  <a:cubicBezTo>
                    <a:pt x="4517639" y="183979"/>
                    <a:pt x="4423873" y="192929"/>
                    <a:pt x="4365752" y="208771"/>
                  </a:cubicBezTo>
                  <a:lnTo>
                    <a:pt x="4365752" y="328615"/>
                  </a:lnTo>
                  <a:lnTo>
                    <a:pt x="4379897" y="328615"/>
                  </a:lnTo>
                  <a:cubicBezTo>
                    <a:pt x="4421456" y="306086"/>
                    <a:pt x="4466101" y="289678"/>
                    <a:pt x="4520159" y="289061"/>
                  </a:cubicBezTo>
                  <a:cubicBezTo>
                    <a:pt x="4557090" y="288701"/>
                    <a:pt x="4586922" y="292250"/>
                    <a:pt x="4606210" y="302434"/>
                  </a:cubicBezTo>
                  <a:cubicBezTo>
                    <a:pt x="4635477" y="317968"/>
                    <a:pt x="4638820" y="340342"/>
                    <a:pt x="4638820" y="369094"/>
                  </a:cubicBezTo>
                  <a:lnTo>
                    <a:pt x="4638820" y="371820"/>
                  </a:lnTo>
                  <a:cubicBezTo>
                    <a:pt x="4593352" y="374598"/>
                    <a:pt x="4549529" y="378764"/>
                    <a:pt x="4507352" y="384319"/>
                  </a:cubicBezTo>
                  <a:cubicBezTo>
                    <a:pt x="4367604" y="402990"/>
                    <a:pt x="4311076" y="462294"/>
                    <a:pt x="4311076" y="558684"/>
                  </a:cubicBezTo>
                  <a:cubicBezTo>
                    <a:pt x="4311076" y="654558"/>
                    <a:pt x="4381440" y="713091"/>
                    <a:pt x="4471810" y="716795"/>
                  </a:cubicBezTo>
                  <a:cubicBezTo>
                    <a:pt x="4542843" y="719778"/>
                    <a:pt x="4592066" y="701570"/>
                    <a:pt x="4637997" y="658827"/>
                  </a:cubicBezTo>
                  <a:lnTo>
                    <a:pt x="4637997" y="702856"/>
                  </a:lnTo>
                  <a:close/>
                  <a:moveTo>
                    <a:pt x="3269158" y="607650"/>
                  </a:moveTo>
                  <a:cubicBezTo>
                    <a:pt x="3217208" y="611919"/>
                    <a:pt x="3188662" y="596540"/>
                    <a:pt x="3187222" y="551894"/>
                  </a:cubicBezTo>
                  <a:cubicBezTo>
                    <a:pt x="3185730" y="502157"/>
                    <a:pt x="3226569" y="483331"/>
                    <a:pt x="3290040" y="474536"/>
                  </a:cubicBezTo>
                  <a:cubicBezTo>
                    <a:pt x="3314420" y="471192"/>
                    <a:pt x="3337000" y="468878"/>
                    <a:pt x="3357985" y="467026"/>
                  </a:cubicBezTo>
                  <a:lnTo>
                    <a:pt x="3357985" y="571954"/>
                  </a:lnTo>
                  <a:cubicBezTo>
                    <a:pt x="3339057" y="588773"/>
                    <a:pt x="3300790" y="605129"/>
                    <a:pt x="3269158" y="607650"/>
                  </a:cubicBezTo>
                  <a:close/>
                  <a:moveTo>
                    <a:pt x="3357985" y="702856"/>
                  </a:moveTo>
                  <a:lnTo>
                    <a:pt x="3510388" y="702856"/>
                  </a:lnTo>
                  <a:lnTo>
                    <a:pt x="3510388" y="359784"/>
                  </a:lnTo>
                  <a:cubicBezTo>
                    <a:pt x="3510388" y="299142"/>
                    <a:pt x="3491254" y="254805"/>
                    <a:pt x="3452111" y="226465"/>
                  </a:cubicBezTo>
                  <a:cubicBezTo>
                    <a:pt x="3413227" y="198227"/>
                    <a:pt x="3350168" y="183979"/>
                    <a:pt x="3262574" y="183979"/>
                  </a:cubicBezTo>
                  <a:cubicBezTo>
                    <a:pt x="3230941" y="183979"/>
                    <a:pt x="3131209" y="192929"/>
                    <a:pt x="3073344" y="208771"/>
                  </a:cubicBezTo>
                  <a:lnTo>
                    <a:pt x="3073344" y="328615"/>
                  </a:lnTo>
                  <a:lnTo>
                    <a:pt x="3087437" y="328615"/>
                  </a:lnTo>
                  <a:cubicBezTo>
                    <a:pt x="3128843" y="306086"/>
                    <a:pt x="3179506" y="289678"/>
                    <a:pt x="3233462" y="289061"/>
                  </a:cubicBezTo>
                  <a:cubicBezTo>
                    <a:pt x="3270495" y="288701"/>
                    <a:pt x="3306962" y="292250"/>
                    <a:pt x="3326250" y="302434"/>
                  </a:cubicBezTo>
                  <a:cubicBezTo>
                    <a:pt x="3355414" y="317968"/>
                    <a:pt x="3358706" y="340342"/>
                    <a:pt x="3358706" y="369094"/>
                  </a:cubicBezTo>
                  <a:lnTo>
                    <a:pt x="3358706" y="371820"/>
                  </a:lnTo>
                  <a:cubicBezTo>
                    <a:pt x="3314729" y="374495"/>
                    <a:pt x="3270906" y="378661"/>
                    <a:pt x="3227238" y="384319"/>
                  </a:cubicBezTo>
                  <a:cubicBezTo>
                    <a:pt x="3087849" y="402990"/>
                    <a:pt x="3030962" y="462294"/>
                    <a:pt x="3030962" y="558684"/>
                  </a:cubicBezTo>
                  <a:cubicBezTo>
                    <a:pt x="3030962" y="654558"/>
                    <a:pt x="3101428" y="713091"/>
                    <a:pt x="3191953" y="716795"/>
                  </a:cubicBezTo>
                  <a:cubicBezTo>
                    <a:pt x="3262728" y="719778"/>
                    <a:pt x="3312003" y="701570"/>
                    <a:pt x="3357985" y="658827"/>
                  </a:cubicBezTo>
                  <a:lnTo>
                    <a:pt x="3357985" y="702856"/>
                  </a:lnTo>
                  <a:close/>
                </a:path>
              </a:pathLst>
            </a:custGeom>
            <a:solidFill>
              <a:schemeClr val="bg1"/>
            </a:solidFill>
            <a:ln w="51435" cap="flat">
              <a:noFill/>
              <a:prstDash val="solid"/>
              <a:miter/>
            </a:ln>
          </p:spPr>
          <p:txBody>
            <a:bodyPr rtlCol="0" anchor="ctr"/>
            <a:lstStyle/>
            <a:p>
              <a:endParaRPr lang="en-GB"/>
            </a:p>
          </p:txBody>
        </p:sp>
      </p:grpSp>
      <p:grpSp>
        <p:nvGrpSpPr>
          <p:cNvPr id="2" name="!!_BG_Shape">
            <a:extLst>
              <a:ext uri="{FF2B5EF4-FFF2-40B4-BE49-F238E27FC236}">
                <a16:creationId xmlns:a16="http://schemas.microsoft.com/office/drawing/2014/main" id="{D8504677-0A42-FA2E-D25E-43B878147F8E}"/>
              </a:ext>
            </a:extLst>
          </p:cNvPr>
          <p:cNvGrpSpPr/>
          <p:nvPr/>
        </p:nvGrpSpPr>
        <p:grpSpPr>
          <a:xfrm>
            <a:off x="33288135" y="-22417"/>
            <a:ext cx="44586427" cy="10331834"/>
            <a:chOff x="-12092165" y="-12992925"/>
            <a:chExt cx="44586427" cy="10331834"/>
          </a:xfrm>
        </p:grpSpPr>
        <p:sp>
          <p:nvSpPr>
            <p:cNvPr id="6" name="Rectangle 5">
              <a:extLst>
                <a:ext uri="{FF2B5EF4-FFF2-40B4-BE49-F238E27FC236}">
                  <a16:creationId xmlns:a16="http://schemas.microsoft.com/office/drawing/2014/main" id="{C2871250-149E-F221-68F8-D2C9FEF1348D}"/>
                </a:ext>
              </a:extLst>
            </p:cNvPr>
            <p:cNvSpPr/>
            <p:nvPr/>
          </p:nvSpPr>
          <p:spPr>
            <a:xfrm rot="10800000">
              <a:off x="1023523" y="-12992925"/>
              <a:ext cx="18367703" cy="10331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F171D6DE-A707-44A9-CB5E-6907BBDC0256}"/>
                </a:ext>
              </a:extLst>
            </p:cNvPr>
            <p:cNvSpPr/>
            <p:nvPr/>
          </p:nvSpPr>
          <p:spPr>
            <a:xfrm>
              <a:off x="-12092165" y="-12992924"/>
              <a:ext cx="13116931" cy="10331833"/>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25AB1CE-8EAE-09AF-E081-4BE56481BE8C}"/>
                </a:ext>
              </a:extLst>
            </p:cNvPr>
            <p:cNvSpPr/>
            <p:nvPr/>
          </p:nvSpPr>
          <p:spPr>
            <a:xfrm rot="10800000">
              <a:off x="19377331" y="-12992924"/>
              <a:ext cx="13116931" cy="10331833"/>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pic>
          <p:nvPicPr>
            <p:cNvPr id="9" name="Picture 8" descr="A person jumping with a basketball&#10;&#10;Description automatically generated">
              <a:extLst>
                <a:ext uri="{FF2B5EF4-FFF2-40B4-BE49-F238E27FC236}">
                  <a16:creationId xmlns:a16="http://schemas.microsoft.com/office/drawing/2014/main" id="{BAF2CA91-6A14-CD73-10A3-FCFBD164E808}"/>
                </a:ext>
              </a:extLst>
            </p:cNvPr>
            <p:cNvPicPr>
              <a:picLocks noChangeAspect="1"/>
            </p:cNvPicPr>
            <p:nvPr/>
          </p:nvPicPr>
          <p:blipFill rotWithShape="1">
            <a:blip r:embed="rId5">
              <a:extLst>
                <a:ext uri="{28A0092B-C50C-407E-A947-70E740481C1C}">
                  <a14:useLocalDpi xmlns:a14="http://schemas.microsoft.com/office/drawing/2010/main" val="0"/>
                </a:ext>
              </a:extLst>
            </a:blip>
            <a:srcRect t="420" b="3151"/>
            <a:stretch/>
          </p:blipFill>
          <p:spPr>
            <a:xfrm>
              <a:off x="43543" y="-12970508"/>
              <a:ext cx="18309617" cy="10287000"/>
            </a:xfrm>
            <a:prstGeom prst="rect">
              <a:avLst/>
            </a:prstGeom>
          </p:spPr>
        </p:pic>
        <p:sp>
          <p:nvSpPr>
            <p:cNvPr id="10" name="!!_BG_White">
              <a:extLst>
                <a:ext uri="{FF2B5EF4-FFF2-40B4-BE49-F238E27FC236}">
                  <a16:creationId xmlns:a16="http://schemas.microsoft.com/office/drawing/2014/main" id="{1207AC9E-2CBA-66B8-111D-AC5FA7E99186}"/>
                </a:ext>
              </a:extLst>
            </p:cNvPr>
            <p:cNvSpPr/>
            <p:nvPr/>
          </p:nvSpPr>
          <p:spPr>
            <a:xfrm>
              <a:off x="-14547" y="-12970507"/>
              <a:ext cx="18367703" cy="10286999"/>
            </a:xfrm>
            <a:prstGeom prst="rect">
              <a:avLst/>
            </a:prstGeom>
            <a:gradFill>
              <a:gsLst>
                <a:gs pos="0">
                  <a:schemeClr val="accent1"/>
                </a:gs>
                <a:gs pos="100000">
                  <a:schemeClr val="accent1"/>
                </a:gs>
                <a:gs pos="5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_WinText_Title">
            <a:extLst>
              <a:ext uri="{FF2B5EF4-FFF2-40B4-BE49-F238E27FC236}">
                <a16:creationId xmlns:a16="http://schemas.microsoft.com/office/drawing/2014/main" id="{00A85357-259B-2965-B74F-4A9FB6EE9482}"/>
              </a:ext>
            </a:extLst>
          </p:cNvPr>
          <p:cNvSpPr txBox="1"/>
          <p:nvPr/>
        </p:nvSpPr>
        <p:spPr>
          <a:xfrm>
            <a:off x="62695346" y="5000335"/>
            <a:ext cx="6287793" cy="2247859"/>
          </a:xfrm>
          <a:prstGeom prst="rect">
            <a:avLst/>
          </a:prstGeom>
          <a:noFill/>
        </p:spPr>
        <p:txBody>
          <a:bodyPr wrap="square" lIns="0" tIns="0" rIns="0" bIns="0" rtlCol="0" anchor="ctr">
            <a:noAutofit/>
          </a:bodyPr>
          <a:lstStyle>
            <a:defPPr>
              <a:defRPr lang="en-US"/>
            </a:defPPr>
            <a:lvl1pPr algn="ctr">
              <a:lnSpc>
                <a:spcPct val="70000"/>
              </a:lnSpc>
              <a:defRPr sz="4000">
                <a:solidFill>
                  <a:schemeClr val="accent1"/>
                </a:solidFill>
                <a:latin typeface="Anova Light" panose="020B0403020203020204" pitchFamily="34" charset="0"/>
              </a:defRPr>
            </a:lvl1pPr>
          </a:lstStyle>
          <a:p>
            <a:r>
              <a:rPr lang="en-US" sz="19900" spc="750">
                <a:solidFill>
                  <a:schemeClr val="bg1"/>
                </a:solidFill>
                <a:latin typeface="+mj-lt"/>
              </a:rPr>
              <a:t>WIN</a:t>
            </a:r>
          </a:p>
        </p:txBody>
      </p:sp>
      <p:sp>
        <p:nvSpPr>
          <p:cNvPr id="12" name="!!_Pill_TopLine_03">
            <a:extLst>
              <a:ext uri="{FF2B5EF4-FFF2-40B4-BE49-F238E27FC236}">
                <a16:creationId xmlns:a16="http://schemas.microsoft.com/office/drawing/2014/main" id="{CA4A97DA-E0E5-092A-D0A0-640B943C0A72}"/>
              </a:ext>
            </a:extLst>
          </p:cNvPr>
          <p:cNvSpPr/>
          <p:nvPr/>
        </p:nvSpPr>
        <p:spPr>
          <a:xfrm>
            <a:off x="82314665" y="857250"/>
            <a:ext cx="1618851" cy="70485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_Pill_TopLine_02">
            <a:extLst>
              <a:ext uri="{FF2B5EF4-FFF2-40B4-BE49-F238E27FC236}">
                <a16:creationId xmlns:a16="http://schemas.microsoft.com/office/drawing/2014/main" id="{99B75F21-D7E8-F11E-BAA1-CF832E08406E}"/>
              </a:ext>
            </a:extLst>
          </p:cNvPr>
          <p:cNvSpPr/>
          <p:nvPr/>
        </p:nvSpPr>
        <p:spPr>
          <a:xfrm>
            <a:off x="66431513" y="857250"/>
            <a:ext cx="10571444" cy="70485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_Pill_Line_01">
            <a:extLst>
              <a:ext uri="{FF2B5EF4-FFF2-40B4-BE49-F238E27FC236}">
                <a16:creationId xmlns:a16="http://schemas.microsoft.com/office/drawing/2014/main" id="{0419B369-E3C4-FE23-9482-804B36E5D394}"/>
              </a:ext>
            </a:extLst>
          </p:cNvPr>
          <p:cNvSpPr/>
          <p:nvPr/>
        </p:nvSpPr>
        <p:spPr>
          <a:xfrm>
            <a:off x="46555957" y="2628746"/>
            <a:ext cx="15350753" cy="5321454"/>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_Pill_Bottom_01">
            <a:extLst>
              <a:ext uri="{FF2B5EF4-FFF2-40B4-BE49-F238E27FC236}">
                <a16:creationId xmlns:a16="http://schemas.microsoft.com/office/drawing/2014/main" id="{BE54E1C3-8B3D-17CE-8596-C0F07650772D}"/>
              </a:ext>
            </a:extLst>
          </p:cNvPr>
          <p:cNvSpPr/>
          <p:nvPr/>
        </p:nvSpPr>
        <p:spPr>
          <a:xfrm>
            <a:off x="70538925" y="7664598"/>
            <a:ext cx="1867790" cy="56484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_Pill_Bottom_02">
            <a:extLst>
              <a:ext uri="{FF2B5EF4-FFF2-40B4-BE49-F238E27FC236}">
                <a16:creationId xmlns:a16="http://schemas.microsoft.com/office/drawing/2014/main" id="{8EE047CC-D75C-3A8A-1DAA-E241235543E9}"/>
              </a:ext>
            </a:extLst>
          </p:cNvPr>
          <p:cNvSpPr/>
          <p:nvPr/>
        </p:nvSpPr>
        <p:spPr>
          <a:xfrm>
            <a:off x="72610341" y="7664598"/>
            <a:ext cx="1183067" cy="56484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_Pill_Bottom_03">
            <a:extLst>
              <a:ext uri="{FF2B5EF4-FFF2-40B4-BE49-F238E27FC236}">
                <a16:creationId xmlns:a16="http://schemas.microsoft.com/office/drawing/2014/main" id="{C2975DBE-ED4C-E303-D672-0488A8A59C82}"/>
              </a:ext>
            </a:extLst>
          </p:cNvPr>
          <p:cNvSpPr/>
          <p:nvPr/>
        </p:nvSpPr>
        <p:spPr>
          <a:xfrm>
            <a:off x="75440825" y="7664598"/>
            <a:ext cx="3848841" cy="56484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_Pill_Bottom_03a">
            <a:extLst>
              <a:ext uri="{FF2B5EF4-FFF2-40B4-BE49-F238E27FC236}">
                <a16:creationId xmlns:a16="http://schemas.microsoft.com/office/drawing/2014/main" id="{C2DE09C4-C9F8-0EBD-E312-99C2A044D36B}"/>
              </a:ext>
            </a:extLst>
          </p:cNvPr>
          <p:cNvSpPr/>
          <p:nvPr/>
        </p:nvSpPr>
        <p:spPr>
          <a:xfrm>
            <a:off x="82212481" y="7660404"/>
            <a:ext cx="1359030" cy="56484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_BBall" descr="A person dunking a basketball&#10;&#10;Description automatically generated">
            <a:extLst>
              <a:ext uri="{FF2B5EF4-FFF2-40B4-BE49-F238E27FC236}">
                <a16:creationId xmlns:a16="http://schemas.microsoft.com/office/drawing/2014/main" id="{27FA23CD-80CB-2E51-EB0B-781231A0466C}"/>
              </a:ext>
            </a:extLst>
          </p:cNvPr>
          <p:cNvPicPr>
            <a:picLocks noChangeAspect="1"/>
          </p:cNvPicPr>
          <p:nvPr/>
        </p:nvPicPr>
        <p:blipFill rotWithShape="1">
          <a:blip r:embed="rId6">
            <a:extLst>
              <a:ext uri="{28A0092B-C50C-407E-A947-70E740481C1C}">
                <a14:useLocalDpi xmlns:a14="http://schemas.microsoft.com/office/drawing/2010/main" val="0"/>
              </a:ext>
            </a:extLst>
          </a:blip>
          <a:srcRect l="49538" b="16008"/>
          <a:stretch/>
        </p:blipFill>
        <p:spPr>
          <a:xfrm>
            <a:off x="54450491" y="-44833"/>
            <a:ext cx="9239423" cy="8960233"/>
          </a:xfrm>
          <a:prstGeom prst="rect">
            <a:avLst/>
          </a:prstGeom>
        </p:spPr>
      </p:pic>
      <p:sp>
        <p:nvSpPr>
          <p:cNvPr id="20" name="!!_Hem_Name">
            <a:extLst>
              <a:ext uri="{FF2B5EF4-FFF2-40B4-BE49-F238E27FC236}">
                <a16:creationId xmlns:a16="http://schemas.microsoft.com/office/drawing/2014/main" id="{550BAD56-B167-CADE-8F80-2F81544C0D10}"/>
              </a:ext>
            </a:extLst>
          </p:cNvPr>
          <p:cNvSpPr txBox="1"/>
          <p:nvPr/>
        </p:nvSpPr>
        <p:spPr>
          <a:xfrm>
            <a:off x="43548247" y="6521429"/>
            <a:ext cx="2333354" cy="544808"/>
          </a:xfrm>
          <a:prstGeom prst="rect">
            <a:avLst/>
          </a:prstGeom>
          <a:noFill/>
        </p:spPr>
        <p:txBody>
          <a:bodyPr wrap="square" lIns="0" tIns="0" rIns="0" bIns="0" rtlCol="0">
            <a:spAutoFit/>
          </a:bodyPr>
          <a:lstStyle/>
          <a:p>
            <a:pPr algn="ctr"/>
            <a:r>
              <a:rPr lang="en-GB" sz="3200">
                <a:solidFill>
                  <a:schemeClr val="bg1"/>
                </a:solidFill>
              </a:rPr>
              <a:t>Hem Desai</a:t>
            </a:r>
          </a:p>
        </p:txBody>
      </p:sp>
      <p:cxnSp>
        <p:nvCxnSpPr>
          <p:cNvPr id="21" name="!!_Hem_Div">
            <a:extLst>
              <a:ext uri="{FF2B5EF4-FFF2-40B4-BE49-F238E27FC236}">
                <a16:creationId xmlns:a16="http://schemas.microsoft.com/office/drawing/2014/main" id="{30E8F327-043F-24B1-000F-ED01B89E0F28}"/>
              </a:ext>
            </a:extLst>
          </p:cNvPr>
          <p:cNvCxnSpPr>
            <a:cxnSpLocks/>
          </p:cNvCxnSpPr>
          <p:nvPr/>
        </p:nvCxnSpPr>
        <p:spPr>
          <a:xfrm flipH="1">
            <a:off x="41182998" y="6356917"/>
            <a:ext cx="2713717" cy="0"/>
          </a:xfrm>
          <a:prstGeom prst="line">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22" name="!!_Pill_TopLine_01">
            <a:extLst>
              <a:ext uri="{FF2B5EF4-FFF2-40B4-BE49-F238E27FC236}">
                <a16:creationId xmlns:a16="http://schemas.microsoft.com/office/drawing/2014/main" id="{BD74A473-E785-E3B7-9384-E3E82298EB9F}"/>
              </a:ext>
            </a:extLst>
          </p:cNvPr>
          <p:cNvSpPr/>
          <p:nvPr/>
        </p:nvSpPr>
        <p:spPr>
          <a:xfrm>
            <a:off x="45971877" y="1978370"/>
            <a:ext cx="10246555" cy="134438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_Pill_BottomLine_03">
            <a:extLst>
              <a:ext uri="{FF2B5EF4-FFF2-40B4-BE49-F238E27FC236}">
                <a16:creationId xmlns:a16="http://schemas.microsoft.com/office/drawing/2014/main" id="{31722516-CBA2-C6AD-381A-A3FB78F745A7}"/>
              </a:ext>
            </a:extLst>
          </p:cNvPr>
          <p:cNvSpPr/>
          <p:nvPr/>
        </p:nvSpPr>
        <p:spPr>
          <a:xfrm>
            <a:off x="67352396" y="9379815"/>
            <a:ext cx="12728870" cy="1814370"/>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_Pill_Top_02">
            <a:extLst>
              <a:ext uri="{FF2B5EF4-FFF2-40B4-BE49-F238E27FC236}">
                <a16:creationId xmlns:a16="http://schemas.microsoft.com/office/drawing/2014/main" id="{F69CE5B1-F516-53A9-8D21-DF2B8D4B6612}"/>
              </a:ext>
            </a:extLst>
          </p:cNvPr>
          <p:cNvSpPr/>
          <p:nvPr/>
        </p:nvSpPr>
        <p:spPr>
          <a:xfrm>
            <a:off x="65819383" y="2353693"/>
            <a:ext cx="1466457" cy="56484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_Pill_Top_01">
            <a:extLst>
              <a:ext uri="{FF2B5EF4-FFF2-40B4-BE49-F238E27FC236}">
                <a16:creationId xmlns:a16="http://schemas.microsoft.com/office/drawing/2014/main" id="{CCFBB624-3104-221E-8F40-118ACC76183E}"/>
              </a:ext>
            </a:extLst>
          </p:cNvPr>
          <p:cNvSpPr/>
          <p:nvPr/>
        </p:nvSpPr>
        <p:spPr>
          <a:xfrm>
            <a:off x="59947145" y="2353693"/>
            <a:ext cx="936254" cy="56484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_Pill_Top_03">
            <a:extLst>
              <a:ext uri="{FF2B5EF4-FFF2-40B4-BE49-F238E27FC236}">
                <a16:creationId xmlns:a16="http://schemas.microsoft.com/office/drawing/2014/main" id="{5F494DE6-98C7-689D-3BD9-913BE4191A8C}"/>
              </a:ext>
            </a:extLst>
          </p:cNvPr>
          <p:cNvSpPr/>
          <p:nvPr/>
        </p:nvSpPr>
        <p:spPr>
          <a:xfrm>
            <a:off x="70192515" y="2349499"/>
            <a:ext cx="3847293" cy="5648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_Pill_Top_03a">
            <a:extLst>
              <a:ext uri="{FF2B5EF4-FFF2-40B4-BE49-F238E27FC236}">
                <a16:creationId xmlns:a16="http://schemas.microsoft.com/office/drawing/2014/main" id="{18296697-5241-95A9-E22B-9E75B8DF585A}"/>
              </a:ext>
            </a:extLst>
          </p:cNvPr>
          <p:cNvSpPr/>
          <p:nvPr/>
        </p:nvSpPr>
        <p:spPr>
          <a:xfrm>
            <a:off x="77964838" y="2353693"/>
            <a:ext cx="1867790" cy="56484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_Con_Connect">
            <a:extLst>
              <a:ext uri="{FF2B5EF4-FFF2-40B4-BE49-F238E27FC236}">
                <a16:creationId xmlns:a16="http://schemas.microsoft.com/office/drawing/2014/main" id="{B7BA1CE4-77FC-7CD0-C908-C22BFE5CF83A}"/>
              </a:ext>
            </a:extLst>
          </p:cNvPr>
          <p:cNvCxnSpPr>
            <a:cxnSpLocks/>
          </p:cNvCxnSpPr>
          <p:nvPr/>
        </p:nvCxnSpPr>
        <p:spPr>
          <a:xfrm>
            <a:off x="9059069" y="29690275"/>
            <a:ext cx="169862" cy="0"/>
          </a:xfrm>
          <a:prstGeom prst="line">
            <a:avLst/>
          </a:prstGeom>
          <a:ln w="15875" cap="rnd">
            <a:noFill/>
            <a:tailEnd type="none"/>
          </a:ln>
        </p:spPr>
        <p:style>
          <a:lnRef idx="1">
            <a:schemeClr val="accent1"/>
          </a:lnRef>
          <a:fillRef idx="0">
            <a:schemeClr val="accent1"/>
          </a:fillRef>
          <a:effectRef idx="0">
            <a:schemeClr val="accent1"/>
          </a:effectRef>
          <a:fontRef idx="minor">
            <a:schemeClr val="tx1"/>
          </a:fontRef>
        </p:style>
      </p:cxnSp>
      <p:grpSp>
        <p:nvGrpSpPr>
          <p:cNvPr id="43" name="!!_Final_BG_Shape">
            <a:extLst>
              <a:ext uri="{FF2B5EF4-FFF2-40B4-BE49-F238E27FC236}">
                <a16:creationId xmlns:a16="http://schemas.microsoft.com/office/drawing/2014/main" id="{8564C884-9A9F-B6BF-0738-859D49036B03}"/>
              </a:ext>
            </a:extLst>
          </p:cNvPr>
          <p:cNvGrpSpPr/>
          <p:nvPr/>
        </p:nvGrpSpPr>
        <p:grpSpPr>
          <a:xfrm rot="10800000">
            <a:off x="-39854" y="27964262"/>
            <a:ext cx="18367708" cy="21962590"/>
            <a:chOff x="12651" y="-22417"/>
            <a:chExt cx="18367708" cy="21962590"/>
          </a:xfrm>
        </p:grpSpPr>
        <p:sp>
          <p:nvSpPr>
            <p:cNvPr id="44" name="Rectangle 43">
              <a:extLst>
                <a:ext uri="{FF2B5EF4-FFF2-40B4-BE49-F238E27FC236}">
                  <a16:creationId xmlns:a16="http://schemas.microsoft.com/office/drawing/2014/main" id="{4933D413-C256-D4BC-6496-62E138491409}"/>
                </a:ext>
              </a:extLst>
            </p:cNvPr>
            <p:cNvSpPr/>
            <p:nvPr/>
          </p:nvSpPr>
          <p:spPr>
            <a:xfrm rot="10800000">
              <a:off x="12652" y="-22417"/>
              <a:ext cx="18367703" cy="10331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719860B5-EC2E-FBB1-2A0E-DF5B4A1BC2DE}"/>
                </a:ext>
              </a:extLst>
            </p:cNvPr>
            <p:cNvGrpSpPr/>
            <p:nvPr/>
          </p:nvGrpSpPr>
          <p:grpSpPr>
            <a:xfrm>
              <a:off x="12651" y="10301960"/>
              <a:ext cx="18367708" cy="11638213"/>
              <a:chOff x="-19266" y="10287000"/>
              <a:chExt cx="20701455" cy="13116932"/>
            </a:xfrm>
          </p:grpSpPr>
          <p:sp>
            <p:nvSpPr>
              <p:cNvPr id="46" name="Freeform: Shape 45">
                <a:extLst>
                  <a:ext uri="{FF2B5EF4-FFF2-40B4-BE49-F238E27FC236}">
                    <a16:creationId xmlns:a16="http://schemas.microsoft.com/office/drawing/2014/main" id="{0B91D92A-5D86-B7EE-3A9A-8BB46F2CC0D2}"/>
                  </a:ext>
                </a:extLst>
              </p:cNvPr>
              <p:cNvSpPr/>
              <p:nvPr/>
            </p:nvSpPr>
            <p:spPr>
              <a:xfrm rot="16200000">
                <a:off x="-1392922" y="11660657"/>
                <a:ext cx="13116931" cy="10369620"/>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52B1E67-765B-E6F8-2061-8947B0BB3E55}"/>
                  </a:ext>
                </a:extLst>
              </p:cNvPr>
              <p:cNvSpPr/>
              <p:nvPr/>
            </p:nvSpPr>
            <p:spPr>
              <a:xfrm rot="16200000" flipV="1">
                <a:off x="8957806" y="11679549"/>
                <a:ext cx="13116931" cy="10331834"/>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grpSp>
      </p:grpSp>
      <p:cxnSp>
        <p:nvCxnSpPr>
          <p:cNvPr id="48" name="!!_Con_Connect">
            <a:extLst>
              <a:ext uri="{FF2B5EF4-FFF2-40B4-BE49-F238E27FC236}">
                <a16:creationId xmlns:a16="http://schemas.microsoft.com/office/drawing/2014/main" id="{7D90B96A-E3ED-72C6-E10B-FDB7E7A3B206}"/>
              </a:ext>
            </a:extLst>
          </p:cNvPr>
          <p:cNvCxnSpPr>
            <a:cxnSpLocks/>
          </p:cNvCxnSpPr>
          <p:nvPr/>
        </p:nvCxnSpPr>
        <p:spPr>
          <a:xfrm>
            <a:off x="9059069" y="29690275"/>
            <a:ext cx="169862" cy="0"/>
          </a:xfrm>
          <a:prstGeom prst="line">
            <a:avLst/>
          </a:prstGeom>
          <a:ln w="15875" cap="rnd">
            <a:noFill/>
            <a:tailEnd type="none"/>
          </a:ln>
        </p:spPr>
        <p:style>
          <a:lnRef idx="1">
            <a:schemeClr val="accent1"/>
          </a:lnRef>
          <a:fillRef idx="0">
            <a:schemeClr val="accent1"/>
          </a:fillRef>
          <a:effectRef idx="0">
            <a:schemeClr val="accent1"/>
          </a:effectRef>
          <a:fontRef idx="minor">
            <a:schemeClr val="tx1"/>
          </a:fontRef>
        </p:style>
      </p:cxnSp>
      <p:sp>
        <p:nvSpPr>
          <p:cNvPr id="49" name="!!_Con_Text">
            <a:extLst>
              <a:ext uri="{FF2B5EF4-FFF2-40B4-BE49-F238E27FC236}">
                <a16:creationId xmlns:a16="http://schemas.microsoft.com/office/drawing/2014/main" id="{D4BD9CF1-090D-2F08-FAB4-52342984CA7B}"/>
              </a:ext>
            </a:extLst>
          </p:cNvPr>
          <p:cNvSpPr txBox="1"/>
          <p:nvPr/>
        </p:nvSpPr>
        <p:spPr>
          <a:xfrm>
            <a:off x="5646593" y="30346894"/>
            <a:ext cx="6994813" cy="747897"/>
          </a:xfrm>
          <a:prstGeom prst="rect">
            <a:avLst/>
          </a:prstGeom>
          <a:noFill/>
        </p:spPr>
        <p:txBody>
          <a:bodyPr wrap="square" lIns="0" tIns="0" rIns="0" bIns="0" anchor="ctr">
            <a:noAutofit/>
          </a:bodyPr>
          <a:lstStyle/>
          <a:p>
            <a:pPr algn="ctr">
              <a:lnSpc>
                <a:spcPct val="90000"/>
              </a:lnSpc>
              <a:defRPr/>
            </a:pPr>
            <a:r>
              <a:rPr lang="en-US" sz="6000">
                <a:solidFill>
                  <a:schemeClr val="accent3"/>
                </a:solidFill>
              </a:rPr>
              <a:t>Let’s connect</a:t>
            </a:r>
          </a:p>
        </p:txBody>
      </p:sp>
      <p:sp>
        <p:nvSpPr>
          <p:cNvPr id="50" name="!!_TY_Text">
            <a:extLst>
              <a:ext uri="{FF2B5EF4-FFF2-40B4-BE49-F238E27FC236}">
                <a16:creationId xmlns:a16="http://schemas.microsoft.com/office/drawing/2014/main" id="{1E46C0BE-6781-EAE9-8AD8-420B35CAA86A}"/>
              </a:ext>
            </a:extLst>
          </p:cNvPr>
          <p:cNvSpPr txBox="1"/>
          <p:nvPr/>
        </p:nvSpPr>
        <p:spPr>
          <a:xfrm>
            <a:off x="5646593" y="24514686"/>
            <a:ext cx="6994813" cy="747897"/>
          </a:xfrm>
          <a:prstGeom prst="rect">
            <a:avLst/>
          </a:prstGeom>
          <a:noFill/>
        </p:spPr>
        <p:txBody>
          <a:bodyPr wrap="square" lIns="0" tIns="0" rIns="0" bIns="0" anchor="ctr">
            <a:noAutofit/>
          </a:bodyPr>
          <a:lstStyle/>
          <a:p>
            <a:pPr algn="ctr">
              <a:lnSpc>
                <a:spcPct val="90000"/>
              </a:lnSpc>
              <a:defRPr/>
            </a:pPr>
            <a:r>
              <a:rPr lang="en-US" sz="7200" spc="600">
                <a:solidFill>
                  <a:schemeClr val="bg1"/>
                </a:solidFill>
              </a:rPr>
              <a:t>Thank you!</a:t>
            </a:r>
          </a:p>
        </p:txBody>
      </p:sp>
      <p:pic>
        <p:nvPicPr>
          <p:cNvPr id="51" name="!!_SAS_Logo_01">
            <a:extLst>
              <a:ext uri="{FF2B5EF4-FFF2-40B4-BE49-F238E27FC236}">
                <a16:creationId xmlns:a16="http://schemas.microsoft.com/office/drawing/2014/main" id="{C52FBDF1-A625-60FA-9525-721B6D7B69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040688" y="32739089"/>
            <a:ext cx="2206624" cy="915958"/>
          </a:xfrm>
          <a:prstGeom prst="rect">
            <a:avLst/>
          </a:prstGeom>
        </p:spPr>
      </p:pic>
      <p:sp>
        <p:nvSpPr>
          <p:cNvPr id="52" name="!!_Con_L">
            <a:extLst>
              <a:ext uri="{FF2B5EF4-FFF2-40B4-BE49-F238E27FC236}">
                <a16:creationId xmlns:a16="http://schemas.microsoft.com/office/drawing/2014/main" id="{D0280EE3-1A8B-F52F-6221-D07951BA7BC5}"/>
              </a:ext>
            </a:extLst>
          </p:cNvPr>
          <p:cNvSpPr/>
          <p:nvPr/>
        </p:nvSpPr>
        <p:spPr>
          <a:xfrm>
            <a:off x="-3475370" y="4221203"/>
            <a:ext cx="1862096" cy="1862096"/>
          </a:xfrm>
          <a:prstGeom prst="ellipse">
            <a:avLst/>
          </a:prstGeom>
          <a:noFill/>
          <a:ln w="158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_Hem_QR">
            <a:extLst>
              <a:ext uri="{FF2B5EF4-FFF2-40B4-BE49-F238E27FC236}">
                <a16:creationId xmlns:a16="http://schemas.microsoft.com/office/drawing/2014/main" id="{8D7F1469-47A0-3241-340A-2A20F602B4EA}"/>
              </a:ext>
            </a:extLst>
          </p:cNvPr>
          <p:cNvGrpSpPr/>
          <p:nvPr/>
        </p:nvGrpSpPr>
        <p:grpSpPr>
          <a:xfrm>
            <a:off x="-8295652" y="4215295"/>
            <a:ext cx="1862096" cy="1862096"/>
            <a:chOff x="1804499" y="6616700"/>
            <a:chExt cx="1440000" cy="1440000"/>
          </a:xfrm>
        </p:grpSpPr>
        <p:sp>
          <p:nvSpPr>
            <p:cNvPr id="55" name="Oval 54">
              <a:extLst>
                <a:ext uri="{FF2B5EF4-FFF2-40B4-BE49-F238E27FC236}">
                  <a16:creationId xmlns:a16="http://schemas.microsoft.com/office/drawing/2014/main" id="{A9F8EFAF-08EB-39C9-08C0-1E0FE21DB390}"/>
                </a:ext>
              </a:extLst>
            </p:cNvPr>
            <p:cNvSpPr/>
            <p:nvPr/>
          </p:nvSpPr>
          <p:spPr>
            <a:xfrm>
              <a:off x="1804499" y="6616700"/>
              <a:ext cx="1440000" cy="14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a:extLst>
                <a:ext uri="{FF2B5EF4-FFF2-40B4-BE49-F238E27FC236}">
                  <a16:creationId xmlns:a16="http://schemas.microsoft.com/office/drawing/2014/main" id="{17778852-FEED-AEE8-1727-67E8A9CCA6C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14853" y="6836656"/>
              <a:ext cx="1007376" cy="1007376"/>
            </a:xfrm>
            <a:prstGeom prst="rect">
              <a:avLst/>
            </a:prstGeom>
          </p:spPr>
        </p:pic>
      </p:grpSp>
      <p:pic>
        <p:nvPicPr>
          <p:cNvPr id="60" name="!!_Hem_Pic">
            <a:extLst>
              <a:ext uri="{FF2B5EF4-FFF2-40B4-BE49-F238E27FC236}">
                <a16:creationId xmlns:a16="http://schemas.microsoft.com/office/drawing/2014/main" id="{B318036B-1A85-BC4F-0549-C6C09DD003BB}"/>
              </a:ext>
            </a:extLst>
          </p:cNvPr>
          <p:cNvPicPr>
            <a:picLocks noChangeAspect="1"/>
          </p:cNvPicPr>
          <p:nvPr/>
        </p:nvPicPr>
        <p:blipFill rotWithShape="1">
          <a:blip r:embed="rId10">
            <a:extLst>
              <a:ext uri="{28A0092B-C50C-407E-A947-70E740481C1C}">
                <a14:useLocalDpi xmlns:a14="http://schemas.microsoft.com/office/drawing/2010/main" val="0"/>
              </a:ext>
            </a:extLst>
          </a:blip>
          <a:srcRect l="17033" t="7248" r="16375" b="48359"/>
          <a:stretch/>
        </p:blipFill>
        <p:spPr>
          <a:xfrm>
            <a:off x="-13475188" y="4221202"/>
            <a:ext cx="1862096" cy="1862096"/>
          </a:xfrm>
          <a:prstGeom prst="ellipse">
            <a:avLst/>
          </a:prstGeom>
        </p:spPr>
      </p:pic>
      <p:sp>
        <p:nvSpPr>
          <p:cNvPr id="62" name="!!_Hem_Name">
            <a:extLst>
              <a:ext uri="{FF2B5EF4-FFF2-40B4-BE49-F238E27FC236}">
                <a16:creationId xmlns:a16="http://schemas.microsoft.com/office/drawing/2014/main" id="{6513AEEC-D627-36FC-2C1F-0B8107CA8A03}"/>
              </a:ext>
            </a:extLst>
          </p:cNvPr>
          <p:cNvSpPr txBox="1"/>
          <p:nvPr/>
        </p:nvSpPr>
        <p:spPr>
          <a:xfrm>
            <a:off x="-13659328" y="6511904"/>
            <a:ext cx="2333355" cy="492443"/>
          </a:xfrm>
          <a:prstGeom prst="rect">
            <a:avLst/>
          </a:prstGeom>
          <a:noFill/>
        </p:spPr>
        <p:txBody>
          <a:bodyPr wrap="square" lIns="0" tIns="0" rIns="0" bIns="0" rtlCol="0">
            <a:spAutoFit/>
          </a:bodyPr>
          <a:lstStyle/>
          <a:p>
            <a:pPr algn="ctr"/>
            <a:r>
              <a:rPr lang="en-GB" sz="3200">
                <a:solidFill>
                  <a:schemeClr val="bg1"/>
                </a:solidFill>
              </a:rPr>
              <a:t>Hem Desai</a:t>
            </a:r>
          </a:p>
        </p:txBody>
      </p:sp>
      <p:cxnSp>
        <p:nvCxnSpPr>
          <p:cNvPr id="64" name="!!_Hem_Div">
            <a:extLst>
              <a:ext uri="{FF2B5EF4-FFF2-40B4-BE49-F238E27FC236}">
                <a16:creationId xmlns:a16="http://schemas.microsoft.com/office/drawing/2014/main" id="{32A3709A-6BBE-C670-8B43-65A82B01BB2C}"/>
              </a:ext>
            </a:extLst>
          </p:cNvPr>
          <p:cNvCxnSpPr>
            <a:cxnSpLocks/>
          </p:cNvCxnSpPr>
          <p:nvPr/>
        </p:nvCxnSpPr>
        <p:spPr>
          <a:xfrm flipH="1">
            <a:off x="-12590594" y="6347393"/>
            <a:ext cx="2713718"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53" name="!!_Con_R">
            <a:extLst>
              <a:ext uri="{FF2B5EF4-FFF2-40B4-BE49-F238E27FC236}">
                <a16:creationId xmlns:a16="http://schemas.microsoft.com/office/drawing/2014/main" id="{4BE0699F-DEE5-83B7-AE86-876ABDD46FFB}"/>
              </a:ext>
            </a:extLst>
          </p:cNvPr>
          <p:cNvSpPr/>
          <p:nvPr/>
        </p:nvSpPr>
        <p:spPr>
          <a:xfrm>
            <a:off x="19901272" y="4221203"/>
            <a:ext cx="1862097" cy="1862097"/>
          </a:xfrm>
          <a:prstGeom prst="ellipse">
            <a:avLst/>
          </a:prstGeom>
          <a:noFill/>
          <a:ln w="158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_Shadi_QR">
            <a:extLst>
              <a:ext uri="{FF2B5EF4-FFF2-40B4-BE49-F238E27FC236}">
                <a16:creationId xmlns:a16="http://schemas.microsoft.com/office/drawing/2014/main" id="{3E71DC93-64E4-E6A3-0A9E-76B72ABB82C7}"/>
              </a:ext>
            </a:extLst>
          </p:cNvPr>
          <p:cNvGrpSpPr/>
          <p:nvPr/>
        </p:nvGrpSpPr>
        <p:grpSpPr>
          <a:xfrm>
            <a:off x="24721557" y="4215295"/>
            <a:ext cx="1862097" cy="1862097"/>
            <a:chOff x="2674849" y="4863389"/>
            <a:chExt cx="1595134" cy="1595134"/>
          </a:xfrm>
        </p:grpSpPr>
        <p:sp>
          <p:nvSpPr>
            <p:cNvPr id="58" name="Oval 57">
              <a:extLst>
                <a:ext uri="{FF2B5EF4-FFF2-40B4-BE49-F238E27FC236}">
                  <a16:creationId xmlns:a16="http://schemas.microsoft.com/office/drawing/2014/main" id="{CCB4C6C7-17CC-BBF3-4F34-B1BCE0428004}"/>
                </a:ext>
              </a:extLst>
            </p:cNvPr>
            <p:cNvSpPr/>
            <p:nvPr/>
          </p:nvSpPr>
          <p:spPr>
            <a:xfrm>
              <a:off x="2674849" y="4863389"/>
              <a:ext cx="1595134" cy="1595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a:extLst>
                <a:ext uri="{FF2B5EF4-FFF2-40B4-BE49-F238E27FC236}">
                  <a16:creationId xmlns:a16="http://schemas.microsoft.com/office/drawing/2014/main" id="{2404E811-D05E-E540-BD27-927AF1446E0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07865" y="5107041"/>
              <a:ext cx="1115903" cy="1115903"/>
            </a:xfrm>
            <a:prstGeom prst="rect">
              <a:avLst/>
            </a:prstGeom>
          </p:spPr>
        </p:pic>
      </p:grpSp>
      <p:pic>
        <p:nvPicPr>
          <p:cNvPr id="31" name="!!_Shadi_Pic" descr="A person sitting on stairs&#10;&#10;Description automatically generated">
            <a:extLst>
              <a:ext uri="{FF2B5EF4-FFF2-40B4-BE49-F238E27FC236}">
                <a16:creationId xmlns:a16="http://schemas.microsoft.com/office/drawing/2014/main" id="{AAF7D66C-06BA-E8D6-2996-FBBE9EA6BD28}"/>
              </a:ext>
            </a:extLst>
          </p:cNvPr>
          <p:cNvPicPr>
            <a:picLocks noChangeAspect="1"/>
          </p:cNvPicPr>
          <p:nvPr/>
        </p:nvPicPr>
        <p:blipFill>
          <a:blip r:embed="rId12">
            <a:extLst>
              <a:ext uri="{28A0092B-C50C-407E-A947-70E740481C1C}">
                <a14:useLocalDpi xmlns:a14="http://schemas.microsoft.com/office/drawing/2010/main" val="0"/>
              </a:ext>
            </a:extLst>
          </a:blip>
          <a:srcRect l="21771" t="326" r="23915" b="18202"/>
          <a:stretch>
            <a:fillRect/>
          </a:stretch>
        </p:blipFill>
        <p:spPr>
          <a:xfrm>
            <a:off x="29901090" y="4221202"/>
            <a:ext cx="1862098" cy="1862098"/>
          </a:xfrm>
          <a:custGeom>
            <a:avLst/>
            <a:gdLst>
              <a:gd name="connsiteX0" fmla="*/ 931048 w 1862098"/>
              <a:gd name="connsiteY0" fmla="*/ 0 h 1862098"/>
              <a:gd name="connsiteX1" fmla="*/ 1862098 w 1862098"/>
              <a:gd name="connsiteY1" fmla="*/ 931049 h 1862098"/>
              <a:gd name="connsiteX2" fmla="*/ 931048 w 1862098"/>
              <a:gd name="connsiteY2" fmla="*/ 1862098 h 1862098"/>
              <a:gd name="connsiteX3" fmla="*/ 0 w 1862098"/>
              <a:gd name="connsiteY3" fmla="*/ 931049 h 1862098"/>
              <a:gd name="connsiteX4" fmla="*/ 931048 w 1862098"/>
              <a:gd name="connsiteY4" fmla="*/ 0 h 186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098" h="1862098">
                <a:moveTo>
                  <a:pt x="931048" y="0"/>
                </a:moveTo>
                <a:cubicBezTo>
                  <a:pt x="1445252" y="0"/>
                  <a:pt x="1862098" y="416845"/>
                  <a:pt x="1862098" y="931049"/>
                </a:cubicBezTo>
                <a:cubicBezTo>
                  <a:pt x="1862098" y="1445253"/>
                  <a:pt x="1445252" y="1862098"/>
                  <a:pt x="931048" y="1862098"/>
                </a:cubicBezTo>
                <a:cubicBezTo>
                  <a:pt x="416844" y="1862098"/>
                  <a:pt x="0" y="1445253"/>
                  <a:pt x="0" y="931049"/>
                </a:cubicBezTo>
                <a:cubicBezTo>
                  <a:pt x="0" y="416845"/>
                  <a:pt x="416844" y="0"/>
                  <a:pt x="931048" y="0"/>
                </a:cubicBezTo>
                <a:close/>
              </a:path>
            </a:pathLst>
          </a:custGeom>
        </p:spPr>
      </p:pic>
      <p:sp>
        <p:nvSpPr>
          <p:cNvPr id="63" name="!!_Shadi_Name">
            <a:extLst>
              <a:ext uri="{FF2B5EF4-FFF2-40B4-BE49-F238E27FC236}">
                <a16:creationId xmlns:a16="http://schemas.microsoft.com/office/drawing/2014/main" id="{CC418D25-287B-5C94-9150-F47DA632EC10}"/>
              </a:ext>
            </a:extLst>
          </p:cNvPr>
          <p:cNvSpPr txBox="1"/>
          <p:nvPr/>
        </p:nvSpPr>
        <p:spPr>
          <a:xfrm>
            <a:off x="30803890" y="6521429"/>
            <a:ext cx="2333354" cy="492443"/>
          </a:xfrm>
          <a:prstGeom prst="rect">
            <a:avLst/>
          </a:prstGeom>
          <a:noFill/>
        </p:spPr>
        <p:txBody>
          <a:bodyPr wrap="square" lIns="0" tIns="0" rIns="0" bIns="0" rtlCol="0">
            <a:spAutoFit/>
          </a:bodyPr>
          <a:lstStyle/>
          <a:p>
            <a:pPr algn="ctr"/>
            <a:r>
              <a:rPr lang="en-GB" sz="3200">
                <a:solidFill>
                  <a:schemeClr val="bg1"/>
                </a:solidFill>
              </a:rPr>
              <a:t>Shadi Shahin</a:t>
            </a:r>
          </a:p>
        </p:txBody>
      </p:sp>
      <p:cxnSp>
        <p:nvCxnSpPr>
          <p:cNvPr id="65" name="!!_Shadi_Div">
            <a:extLst>
              <a:ext uri="{FF2B5EF4-FFF2-40B4-BE49-F238E27FC236}">
                <a16:creationId xmlns:a16="http://schemas.microsoft.com/office/drawing/2014/main" id="{C733D7D7-E076-EBD4-A8C7-BB06A7E4A111}"/>
              </a:ext>
            </a:extLst>
          </p:cNvPr>
          <p:cNvCxnSpPr>
            <a:cxnSpLocks/>
          </p:cNvCxnSpPr>
          <p:nvPr/>
        </p:nvCxnSpPr>
        <p:spPr>
          <a:xfrm flipH="1">
            <a:off x="28164877" y="6356917"/>
            <a:ext cx="2713717"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80" name="!!_WinText_Sub">
            <a:extLst>
              <a:ext uri="{FF2B5EF4-FFF2-40B4-BE49-F238E27FC236}">
                <a16:creationId xmlns:a16="http://schemas.microsoft.com/office/drawing/2014/main" id="{D7049C5D-7168-BF6E-7AAC-0AE685A66425}"/>
              </a:ext>
            </a:extLst>
          </p:cNvPr>
          <p:cNvSpPr txBox="1"/>
          <p:nvPr/>
        </p:nvSpPr>
        <p:spPr>
          <a:xfrm>
            <a:off x="67041518" y="3856073"/>
            <a:ext cx="6994813" cy="747897"/>
          </a:xfrm>
          <a:prstGeom prst="rect">
            <a:avLst/>
          </a:prstGeom>
          <a:noFill/>
        </p:spPr>
        <p:txBody>
          <a:bodyPr wrap="square" lIns="0" tIns="0" rIns="0" bIns="0" anchor="ctr">
            <a:noAutofit/>
          </a:bodyPr>
          <a:lstStyle/>
          <a:p>
            <a:pPr algn="ctr">
              <a:lnSpc>
                <a:spcPct val="90000"/>
              </a:lnSpc>
              <a:defRPr/>
            </a:pPr>
            <a:r>
              <a:rPr lang="en-US" sz="6000">
                <a:solidFill>
                  <a:schemeClr val="bg1"/>
                </a:solidFill>
              </a:rPr>
              <a:t>Believe you can </a:t>
            </a:r>
          </a:p>
        </p:txBody>
      </p:sp>
    </p:spTree>
    <p:custDataLst>
      <p:tags r:id="rId1"/>
    </p:custDataLst>
    <p:extLst>
      <p:ext uri="{BB962C8B-B14F-4D97-AF65-F5344CB8AC3E}">
        <p14:creationId xmlns:p14="http://schemas.microsoft.com/office/powerpoint/2010/main" val="2934626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 presetClass="emph" presetSubtype="0" fill="hold" nodeType="withEffect">
                                  <p:stCondLst>
                                    <p:cond delay="0"/>
                                  </p:stCondLst>
                                  <p:childTnLst>
                                    <p:animScale>
                                      <p:cBhvr>
                                        <p:cTn id="9" dur="10" fill="hold"/>
                                        <p:tgtEl>
                                          <p:spTgt spid="37"/>
                                        </p:tgtEl>
                                      </p:cBhvr>
                                      <p:by x="125000" y="125000"/>
                                    </p:animScale>
                                  </p:childTnLst>
                                </p:cTn>
                              </p:par>
                              <p:par>
                                <p:cTn id="10" presetID="6" presetClass="emph" presetSubtype="0" decel="100000" fill="hold" nodeType="withEffect">
                                  <p:stCondLst>
                                    <p:cond delay="0"/>
                                  </p:stCondLst>
                                  <p:childTnLst>
                                    <p:animScale>
                                      <p:cBhvr>
                                        <p:cTn id="11" dur="750" fill="hold"/>
                                        <p:tgtEl>
                                          <p:spTgt spid="37"/>
                                        </p:tgtEl>
                                      </p:cBhvr>
                                      <p:by x="80000" y="80000"/>
                                    </p:animScale>
                                  </p:childTnLst>
                                </p:cTn>
                              </p:par>
                            </p:childTnLst>
                          </p:cTn>
                        </p:par>
                        <p:par>
                          <p:cTn id="12" fill="hold">
                            <p:stCondLst>
                              <p:cond delay="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59A99-47E6-6F87-690D-F07939F6B227}"/>
              </a:ext>
            </a:extLst>
          </p:cNvPr>
          <p:cNvSpPr>
            <a:spLocks noGrp="1"/>
          </p:cNvSpPr>
          <p:nvPr>
            <p:ph type="title"/>
          </p:nvPr>
        </p:nvSpPr>
        <p:spPr>
          <a:xfrm>
            <a:off x="704380" y="1745754"/>
            <a:ext cx="13688571" cy="997196"/>
          </a:xfrm>
        </p:spPr>
        <p:txBody>
          <a:bodyPr/>
          <a:lstStyle/>
          <a:p>
            <a:r>
              <a:rPr lang="en-US" sz="7200">
                <a:solidFill>
                  <a:schemeClr val="bg2"/>
                </a:solidFill>
              </a:rPr>
              <a:t>First Takeaway</a:t>
            </a:r>
          </a:p>
        </p:txBody>
      </p:sp>
      <p:pic>
        <p:nvPicPr>
          <p:cNvPr id="4" name="Picture 3" descr="A child standing next to a robot&#10;&#10;Description automatically generated">
            <a:extLst>
              <a:ext uri="{FF2B5EF4-FFF2-40B4-BE49-F238E27FC236}">
                <a16:creationId xmlns:a16="http://schemas.microsoft.com/office/drawing/2014/main" id="{FA300665-88EF-B5F8-93CD-1FB47BA65C88}"/>
              </a:ext>
            </a:extLst>
          </p:cNvPr>
          <p:cNvPicPr>
            <a:picLocks noChangeAspect="1"/>
          </p:cNvPicPr>
          <p:nvPr/>
        </p:nvPicPr>
        <p:blipFill>
          <a:blip r:embed="rId3">
            <a:alphaModFix/>
            <a:extLst>
              <a:ext uri="{28A0092B-C50C-407E-A947-70E740481C1C}">
                <a14:useLocalDpi xmlns:a14="http://schemas.microsoft.com/office/drawing/2010/main" val="0"/>
              </a:ext>
            </a:extLst>
          </a:blip>
          <a:srcRect l="21825" r="11295" b="319"/>
          <a:stretch>
            <a:fillRect/>
          </a:stretch>
        </p:blipFill>
        <p:spPr>
          <a:xfrm>
            <a:off x="11041622" y="2271395"/>
            <a:ext cx="6136351" cy="6097354"/>
          </a:xfrm>
          <a:custGeom>
            <a:avLst/>
            <a:gdLst>
              <a:gd name="connsiteX0" fmla="*/ 853321 w 7021284"/>
              <a:gd name="connsiteY0" fmla="*/ 0 h 6976663"/>
              <a:gd name="connsiteX1" fmla="*/ 7021284 w 7021284"/>
              <a:gd name="connsiteY1" fmla="*/ 0 h 6976663"/>
              <a:gd name="connsiteX2" fmla="*/ 7021284 w 7021284"/>
              <a:gd name="connsiteY2" fmla="*/ 5806426 h 6976663"/>
              <a:gd name="connsiteX3" fmla="*/ 5851047 w 7021284"/>
              <a:gd name="connsiteY3" fmla="*/ 6976663 h 6976663"/>
              <a:gd name="connsiteX4" fmla="*/ 0 w 7021284"/>
              <a:gd name="connsiteY4" fmla="*/ 6976663 h 6976663"/>
              <a:gd name="connsiteX5" fmla="*/ 0 w 7021284"/>
              <a:gd name="connsiteY5" fmla="*/ 1125616 h 6976663"/>
              <a:gd name="connsiteX6" fmla="*/ 822244 w 7021284"/>
              <a:gd name="connsiteY6" fmla="*/ 7991 h 69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284" h="6976663">
                <a:moveTo>
                  <a:pt x="853321" y="0"/>
                </a:moveTo>
                <a:lnTo>
                  <a:pt x="7021284" y="0"/>
                </a:lnTo>
                <a:lnTo>
                  <a:pt x="7021284" y="5806426"/>
                </a:lnTo>
                <a:cubicBezTo>
                  <a:pt x="7021284" y="6452730"/>
                  <a:pt x="6497351" y="6976663"/>
                  <a:pt x="5851047" y="6976663"/>
                </a:cubicBezTo>
                <a:lnTo>
                  <a:pt x="0" y="6976663"/>
                </a:lnTo>
                <a:lnTo>
                  <a:pt x="0" y="1125616"/>
                </a:lnTo>
                <a:cubicBezTo>
                  <a:pt x="0" y="600494"/>
                  <a:pt x="345878" y="156156"/>
                  <a:pt x="822244" y="7991"/>
                </a:cubicBezTo>
                <a:close/>
              </a:path>
            </a:pathLst>
          </a:custGeom>
        </p:spPr>
      </p:pic>
      <p:pic>
        <p:nvPicPr>
          <p:cNvPr id="6" name="Graphic 5">
            <a:extLst>
              <a:ext uri="{FF2B5EF4-FFF2-40B4-BE49-F238E27FC236}">
                <a16:creationId xmlns:a16="http://schemas.microsoft.com/office/drawing/2014/main" id="{1176F8C2-B3F3-145B-A5B9-E9A7328793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38717" y="7230442"/>
            <a:ext cx="1627612" cy="1617310"/>
          </a:xfrm>
          <a:prstGeom prst="rect">
            <a:avLst/>
          </a:prstGeom>
        </p:spPr>
      </p:pic>
      <p:pic>
        <p:nvPicPr>
          <p:cNvPr id="8" name="Graphic 7">
            <a:extLst>
              <a:ext uri="{FF2B5EF4-FFF2-40B4-BE49-F238E27FC236}">
                <a16:creationId xmlns:a16="http://schemas.microsoft.com/office/drawing/2014/main" id="{CEE5E8D8-2186-565B-ACEF-05D4EAB569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0227815" y="1553325"/>
            <a:ext cx="1627612" cy="1617310"/>
          </a:xfrm>
          <a:prstGeom prst="rect">
            <a:avLst/>
          </a:prstGeom>
        </p:spPr>
      </p:pic>
      <p:sp>
        <p:nvSpPr>
          <p:cNvPr id="10" name="Text Placeholder 1">
            <a:extLst>
              <a:ext uri="{FF2B5EF4-FFF2-40B4-BE49-F238E27FC236}">
                <a16:creationId xmlns:a16="http://schemas.microsoft.com/office/drawing/2014/main" id="{854B4D14-56E1-1CEC-84D3-BBE3EB0075E5}"/>
              </a:ext>
            </a:extLst>
          </p:cNvPr>
          <p:cNvSpPr txBox="1">
            <a:spLocks/>
          </p:cNvSpPr>
          <p:nvPr/>
        </p:nvSpPr>
        <p:spPr>
          <a:xfrm>
            <a:off x="704379" y="4524596"/>
            <a:ext cx="10337242" cy="2820474"/>
          </a:xfrm>
          <a:prstGeom prst="rect">
            <a:avLst/>
          </a:prstGeom>
        </p:spPr>
        <p:txBody>
          <a:bodyPr vert="horz" wrap="square" lIns="0" tIns="0" rIns="0" bIns="0" rtlCol="0" anchor="t">
            <a:noAutofit/>
          </a:bodyPr>
          <a:lstStyle>
            <a:lvl1pPr marL="0" indent="0" algn="l" defTabSz="1371600" rtl="0" eaLnBrk="1" latinLnBrk="0" hangingPunct="1">
              <a:lnSpc>
                <a:spcPct val="85000"/>
              </a:lnSpc>
              <a:spcBef>
                <a:spcPts val="1600"/>
              </a:spcBef>
              <a:buClr>
                <a:schemeClr val="accent5"/>
              </a:buClr>
              <a:buFont typeface="Anova Light" panose="020B0403020203020204" pitchFamily="34" charset="0"/>
              <a:buNone/>
              <a:defRPr sz="3600" b="0" i="0" kern="1200">
                <a:solidFill>
                  <a:schemeClr val="bg2"/>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Anova Light" panose="020B0403020203020204" pitchFamily="34" charset="0"/>
              <a:buNone/>
              <a:defRPr sz="2800" b="0" i="0" kern="1200">
                <a:solidFill>
                  <a:schemeClr val="tx1"/>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nova Light" panose="020B0403020203020204" pitchFamily="34" charset="0"/>
              <a:buNone/>
              <a:defRPr sz="2400" b="0" i="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nova Light" panose="020B0403020203020204" pitchFamily="34" charset="0"/>
              <a:buNone/>
              <a:defRPr sz="2700" kern="1200">
                <a:solidFill>
                  <a:schemeClr val="bg2"/>
                </a:solidFill>
                <a:latin typeface="+mj-lt"/>
                <a:ea typeface="+mn-ea"/>
                <a:cs typeface="+mn-cs"/>
              </a:defRPr>
            </a:lvl4pPr>
            <a:lvl5pPr marL="2743200" indent="0" algn="l" defTabSz="1371600" rtl="0" eaLnBrk="1" latinLnBrk="0" hangingPunct="1">
              <a:lnSpc>
                <a:spcPct val="90000"/>
              </a:lnSpc>
              <a:spcBef>
                <a:spcPts val="750"/>
              </a:spcBef>
              <a:buFont typeface="Anova Light" panose="020B0403020203020204" pitchFamily="34" charset="0"/>
              <a:buNone/>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a:lnSpc>
                <a:spcPct val="100000"/>
              </a:lnSpc>
            </a:pPr>
            <a:r>
              <a:rPr lang="en-US" sz="4800">
                <a:solidFill>
                  <a:schemeClr val="accent4"/>
                </a:solidFill>
              </a:rPr>
              <a:t>Generative AI is </a:t>
            </a:r>
            <a:r>
              <a:rPr lang="en-US" sz="4800"/>
              <a:t>much more </a:t>
            </a:r>
            <a:r>
              <a:rPr lang="en-US" sz="4800">
                <a:solidFill>
                  <a:schemeClr val="accent4"/>
                </a:solidFill>
              </a:rPr>
              <a:t>than just LLMs. </a:t>
            </a:r>
          </a:p>
          <a:p>
            <a:pPr>
              <a:lnSpc>
                <a:spcPct val="100000"/>
              </a:lnSpc>
            </a:pPr>
            <a:r>
              <a:rPr lang="en-US" sz="4800">
                <a:solidFill>
                  <a:schemeClr val="accent4"/>
                </a:solidFill>
              </a:rPr>
              <a:t>Potential ROI augments when you combine different techniques.</a:t>
            </a:r>
          </a:p>
        </p:txBody>
      </p:sp>
    </p:spTree>
    <p:extLst>
      <p:ext uri="{BB962C8B-B14F-4D97-AF65-F5344CB8AC3E}">
        <p14:creationId xmlns:p14="http://schemas.microsoft.com/office/powerpoint/2010/main" val="366817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_100_C_End">
            <a:extLst>
              <a:ext uri="{FF2B5EF4-FFF2-40B4-BE49-F238E27FC236}">
                <a16:creationId xmlns:a16="http://schemas.microsoft.com/office/drawing/2014/main" id="{05DEBEA3-2ED6-DA43-20E1-8B953534637B}"/>
              </a:ext>
            </a:extLst>
          </p:cNvPr>
          <p:cNvSpPr/>
          <p:nvPr/>
        </p:nvSpPr>
        <p:spPr>
          <a:xfrm>
            <a:off x="15103475" y="4355809"/>
            <a:ext cx="2172899" cy="2172899"/>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_100_C_Mid">
            <a:extLst>
              <a:ext uri="{FF2B5EF4-FFF2-40B4-BE49-F238E27FC236}">
                <a16:creationId xmlns:a16="http://schemas.microsoft.com/office/drawing/2014/main" id="{F7C0AF1F-DC20-1D10-6B60-3B43B64B63AC}"/>
              </a:ext>
            </a:extLst>
          </p:cNvPr>
          <p:cNvSpPr/>
          <p:nvPr/>
        </p:nvSpPr>
        <p:spPr>
          <a:xfrm>
            <a:off x="2146240" y="4355809"/>
            <a:ext cx="14041498" cy="217289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_100_C_Start">
            <a:extLst>
              <a:ext uri="{FF2B5EF4-FFF2-40B4-BE49-F238E27FC236}">
                <a16:creationId xmlns:a16="http://schemas.microsoft.com/office/drawing/2014/main" id="{11E4D668-550B-FDE5-D051-4CBD28B752E1}"/>
              </a:ext>
            </a:extLst>
          </p:cNvPr>
          <p:cNvSpPr/>
          <p:nvPr/>
        </p:nvSpPr>
        <p:spPr>
          <a:xfrm>
            <a:off x="1016000" y="4355809"/>
            <a:ext cx="2172899" cy="2172899"/>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_66_End">
            <a:extLst>
              <a:ext uri="{FF2B5EF4-FFF2-40B4-BE49-F238E27FC236}">
                <a16:creationId xmlns:a16="http://schemas.microsoft.com/office/drawing/2014/main" id="{4EA6F381-62BE-52DB-4E5C-D55927E8AE66}"/>
              </a:ext>
            </a:extLst>
          </p:cNvPr>
          <p:cNvSpPr/>
          <p:nvPr/>
        </p:nvSpPr>
        <p:spPr>
          <a:xfrm>
            <a:off x="9572060" y="4053840"/>
            <a:ext cx="2172899" cy="2172899"/>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_66_Mid">
            <a:extLst>
              <a:ext uri="{FF2B5EF4-FFF2-40B4-BE49-F238E27FC236}">
                <a16:creationId xmlns:a16="http://schemas.microsoft.com/office/drawing/2014/main" id="{78D1BFAF-D2C6-6E3E-020B-EFFA398B98D9}"/>
              </a:ext>
            </a:extLst>
          </p:cNvPr>
          <p:cNvSpPr/>
          <p:nvPr/>
        </p:nvSpPr>
        <p:spPr>
          <a:xfrm>
            <a:off x="2146240" y="4053840"/>
            <a:ext cx="8483660" cy="21728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_66_Start">
            <a:extLst>
              <a:ext uri="{FF2B5EF4-FFF2-40B4-BE49-F238E27FC236}">
                <a16:creationId xmlns:a16="http://schemas.microsoft.com/office/drawing/2014/main" id="{27B6C48E-4E0E-EB06-1A7F-6F48255C88B7}"/>
              </a:ext>
            </a:extLst>
          </p:cNvPr>
          <p:cNvSpPr/>
          <p:nvPr/>
        </p:nvSpPr>
        <p:spPr>
          <a:xfrm>
            <a:off x="1016000" y="4053840"/>
            <a:ext cx="2172899" cy="2172899"/>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_66_Att">
            <a:extLst>
              <a:ext uri="{FF2B5EF4-FFF2-40B4-BE49-F238E27FC236}">
                <a16:creationId xmlns:a16="http://schemas.microsoft.com/office/drawing/2014/main" id="{6C7816E6-6C7F-75F2-02E2-B4581B114361}"/>
              </a:ext>
            </a:extLst>
          </p:cNvPr>
          <p:cNvSpPr txBox="1"/>
          <p:nvPr/>
        </p:nvSpPr>
        <p:spPr>
          <a:xfrm>
            <a:off x="1557338" y="6755399"/>
            <a:ext cx="1665521" cy="246221"/>
          </a:xfrm>
          <a:prstGeom prst="rect">
            <a:avLst/>
          </a:prstGeom>
          <a:noFill/>
        </p:spPr>
        <p:txBody>
          <a:bodyPr wrap="none" lIns="0" tIns="0" rIns="0" bIns="0" rtlCol="0">
            <a:spAutoFit/>
          </a:bodyPr>
          <a:lstStyle/>
          <a:p>
            <a:pPr algn="l"/>
            <a:r>
              <a:rPr lang="en-US" sz="1600">
                <a:hlinkClick r:id="rId3"/>
              </a:rPr>
              <a:t>BCG Survey, 2024</a:t>
            </a:r>
            <a:endParaRPr lang="en-US" sz="1600">
              <a:solidFill>
                <a:schemeClr val="tx1"/>
              </a:solidFill>
            </a:endParaRPr>
          </a:p>
        </p:txBody>
      </p:sp>
      <p:sp>
        <p:nvSpPr>
          <p:cNvPr id="51" name="!!_66_Copy">
            <a:extLst>
              <a:ext uri="{FF2B5EF4-FFF2-40B4-BE49-F238E27FC236}">
                <a16:creationId xmlns:a16="http://schemas.microsoft.com/office/drawing/2014/main" id="{5946DD87-CB6F-A72A-473B-277BFFA8A551}"/>
              </a:ext>
            </a:extLst>
          </p:cNvPr>
          <p:cNvSpPr txBox="1"/>
          <p:nvPr/>
        </p:nvSpPr>
        <p:spPr>
          <a:xfrm>
            <a:off x="5252769" y="4361068"/>
            <a:ext cx="5661562" cy="1569660"/>
          </a:xfrm>
          <a:prstGeom prst="rect">
            <a:avLst/>
          </a:prstGeom>
          <a:noFill/>
        </p:spPr>
        <p:txBody>
          <a:bodyPr wrap="square">
            <a:spAutoFit/>
          </a:bodyPr>
          <a:lstStyle/>
          <a:p>
            <a:r>
              <a:rPr lang="en-US" sz="3200">
                <a:solidFill>
                  <a:schemeClr val="bg1"/>
                </a:solidFill>
              </a:rPr>
              <a:t>of leaders are ambivalent</a:t>
            </a:r>
            <a:br>
              <a:rPr lang="en-US" sz="3200">
                <a:solidFill>
                  <a:schemeClr val="bg1"/>
                </a:solidFill>
              </a:rPr>
            </a:br>
            <a:r>
              <a:rPr lang="en-US" sz="3200">
                <a:solidFill>
                  <a:schemeClr val="bg1"/>
                </a:solidFill>
              </a:rPr>
              <a:t>or dissatisfied with their progress on </a:t>
            </a:r>
            <a:r>
              <a:rPr lang="en-US" sz="3200" err="1">
                <a:solidFill>
                  <a:schemeClr val="bg1"/>
                </a:solidFill>
              </a:rPr>
              <a:t>GenAI</a:t>
            </a:r>
            <a:r>
              <a:rPr lang="en-US" sz="3200">
                <a:solidFill>
                  <a:schemeClr val="bg1"/>
                </a:solidFill>
              </a:rPr>
              <a:t> and AI</a:t>
            </a:r>
          </a:p>
        </p:txBody>
      </p:sp>
      <p:sp>
        <p:nvSpPr>
          <p:cNvPr id="52" name="!!_66%_No">
            <a:extLst>
              <a:ext uri="{FF2B5EF4-FFF2-40B4-BE49-F238E27FC236}">
                <a16:creationId xmlns:a16="http://schemas.microsoft.com/office/drawing/2014/main" id="{56CF0B4C-2CD1-310E-FB27-BB5E06BA372E}"/>
              </a:ext>
            </a:extLst>
          </p:cNvPr>
          <p:cNvSpPr txBox="1"/>
          <p:nvPr/>
        </p:nvSpPr>
        <p:spPr>
          <a:xfrm>
            <a:off x="1518986" y="4076496"/>
            <a:ext cx="3494803" cy="2123658"/>
          </a:xfrm>
          <a:prstGeom prst="rect">
            <a:avLst/>
          </a:prstGeom>
          <a:noFill/>
        </p:spPr>
        <p:txBody>
          <a:bodyPr wrap="none" lIns="0" tIns="0" rIns="0" bIns="0" rtlCol="0">
            <a:spAutoFit/>
          </a:bodyPr>
          <a:lstStyle/>
          <a:p>
            <a:pPr algn="l"/>
            <a:r>
              <a:rPr lang="en-US" sz="13800" b="1">
                <a:solidFill>
                  <a:schemeClr val="bg1"/>
                </a:solidFill>
                <a:latin typeface="+mj-lt"/>
              </a:rPr>
              <a:t>66%</a:t>
            </a:r>
          </a:p>
        </p:txBody>
      </p:sp>
      <p:sp>
        <p:nvSpPr>
          <p:cNvPr id="4" name="!!_S7_Title">
            <a:extLst>
              <a:ext uri="{FF2B5EF4-FFF2-40B4-BE49-F238E27FC236}">
                <a16:creationId xmlns:a16="http://schemas.microsoft.com/office/drawing/2014/main" id="{936A3676-9AF5-7B37-1CCC-AB1B204FE5C7}"/>
              </a:ext>
            </a:extLst>
          </p:cNvPr>
          <p:cNvSpPr txBox="1"/>
          <p:nvPr/>
        </p:nvSpPr>
        <p:spPr>
          <a:xfrm>
            <a:off x="1033440" y="3038762"/>
            <a:ext cx="15981572" cy="830997"/>
          </a:xfrm>
          <a:prstGeom prst="rect">
            <a:avLst/>
          </a:prstGeom>
          <a:noFill/>
        </p:spPr>
        <p:txBody>
          <a:bodyPr wrap="square" lIns="91440" tIns="45720" rIns="91440" bIns="45720" anchor="t">
            <a:spAutoFit/>
          </a:bodyPr>
          <a:lstStyle/>
          <a:p>
            <a:r>
              <a:rPr lang="en-US" sz="4800">
                <a:solidFill>
                  <a:schemeClr val="accent5"/>
                </a:solidFill>
                <a:latin typeface="+mj-lt"/>
              </a:rPr>
              <a:t>...Initial Reactions...</a:t>
            </a:r>
          </a:p>
        </p:txBody>
      </p:sp>
    </p:spTree>
    <p:extLst>
      <p:ext uri="{BB962C8B-B14F-4D97-AF65-F5344CB8AC3E}">
        <p14:creationId xmlns:p14="http://schemas.microsoft.com/office/powerpoint/2010/main" val="1297172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EB38-6673-0797-9B00-AC7D70F4AA6A}"/>
            </a:ext>
          </a:extLst>
        </p:cNvPr>
        <p:cNvGrpSpPr/>
        <p:nvPr/>
      </p:nvGrpSpPr>
      <p:grpSpPr>
        <a:xfrm>
          <a:off x="0" y="0"/>
          <a:ext cx="0" cy="0"/>
          <a:chOff x="0" y="0"/>
          <a:chExt cx="0" cy="0"/>
        </a:xfrm>
      </p:grpSpPr>
      <p:sp>
        <p:nvSpPr>
          <p:cNvPr id="78" name="!!_Challeges">
            <a:extLst>
              <a:ext uri="{FF2B5EF4-FFF2-40B4-BE49-F238E27FC236}">
                <a16:creationId xmlns:a16="http://schemas.microsoft.com/office/drawing/2014/main" id="{636291D8-65F5-3AA5-6706-EDB0401BAA6B}"/>
              </a:ext>
            </a:extLst>
          </p:cNvPr>
          <p:cNvSpPr/>
          <p:nvPr/>
        </p:nvSpPr>
        <p:spPr>
          <a:xfrm>
            <a:off x="6714766" y="4127500"/>
            <a:ext cx="4874487" cy="1593850"/>
          </a:xfrm>
          <a:prstGeom prst="roundRect">
            <a:avLst>
              <a:gd name="adj" fmla="val 50000"/>
            </a:avLst>
          </a:prstGeom>
          <a:solidFill>
            <a:schemeClr val="accent1"/>
          </a:solidFill>
          <a:ln>
            <a:noFill/>
          </a:ln>
          <a:effectLst>
            <a:outerShdw dist="139700" dir="2700000" algn="tl" rotWithShape="0">
              <a:schemeClr val="accent6">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a:latin typeface="+mj-lt"/>
              </a:rPr>
              <a:t>Challenges</a:t>
            </a:r>
          </a:p>
        </p:txBody>
      </p:sp>
      <p:sp>
        <p:nvSpPr>
          <p:cNvPr id="23" name="!!_S8_Title">
            <a:extLst>
              <a:ext uri="{FF2B5EF4-FFF2-40B4-BE49-F238E27FC236}">
                <a16:creationId xmlns:a16="http://schemas.microsoft.com/office/drawing/2014/main" id="{B2928907-9C7F-98F9-16AD-F329060182DC}"/>
              </a:ext>
            </a:extLst>
          </p:cNvPr>
          <p:cNvSpPr txBox="1"/>
          <p:nvPr/>
        </p:nvSpPr>
        <p:spPr>
          <a:xfrm>
            <a:off x="1420808" y="1538380"/>
            <a:ext cx="14493898" cy="830997"/>
          </a:xfrm>
          <a:prstGeom prst="rect">
            <a:avLst/>
          </a:prstGeom>
          <a:noFill/>
        </p:spPr>
        <p:txBody>
          <a:bodyPr wrap="square" lIns="91440" tIns="45720" rIns="91440" bIns="45720" anchor="t">
            <a:spAutoFit/>
          </a:bodyPr>
          <a:lstStyle/>
          <a:p>
            <a:r>
              <a:rPr lang="en-GB" sz="4800" b="1">
                <a:solidFill>
                  <a:schemeClr val="accent5"/>
                </a:solidFill>
                <a:latin typeface="+mj-lt"/>
              </a:rPr>
              <a:t>… A Chasm To Cross!</a:t>
            </a:r>
            <a:endParaRPr lang="en-US" sz="4800" b="1">
              <a:solidFill>
                <a:schemeClr val="accent5"/>
              </a:solidFill>
              <a:latin typeface="+mj-lt"/>
            </a:endParaRPr>
          </a:p>
        </p:txBody>
      </p:sp>
      <p:sp>
        <p:nvSpPr>
          <p:cNvPr id="44" name="!!_Chal_Text">
            <a:extLst>
              <a:ext uri="{FF2B5EF4-FFF2-40B4-BE49-F238E27FC236}">
                <a16:creationId xmlns:a16="http://schemas.microsoft.com/office/drawing/2014/main" id="{9EDEB720-E71A-2E1D-F067-ADDC4741D58B}"/>
              </a:ext>
            </a:extLst>
          </p:cNvPr>
          <p:cNvSpPr txBox="1"/>
          <p:nvPr/>
        </p:nvSpPr>
        <p:spPr>
          <a:xfrm>
            <a:off x="7194995" y="4429483"/>
            <a:ext cx="65" cy="923330"/>
          </a:xfrm>
          <a:prstGeom prst="rect">
            <a:avLst/>
          </a:prstGeom>
          <a:noFill/>
        </p:spPr>
        <p:txBody>
          <a:bodyPr wrap="none" lIns="0" tIns="0" rIns="0" bIns="0" rtlCol="0">
            <a:spAutoFit/>
          </a:bodyPr>
          <a:lstStyle/>
          <a:p>
            <a:pPr algn="l"/>
            <a:endParaRPr lang="en-US" sz="6000" b="1">
              <a:solidFill>
                <a:schemeClr val="bg1"/>
              </a:solidFill>
              <a:latin typeface="+mj-lt"/>
            </a:endParaRPr>
          </a:p>
        </p:txBody>
      </p:sp>
      <p:sp>
        <p:nvSpPr>
          <p:cNvPr id="45" name="!!_Arc_L">
            <a:extLst>
              <a:ext uri="{FF2B5EF4-FFF2-40B4-BE49-F238E27FC236}">
                <a16:creationId xmlns:a16="http://schemas.microsoft.com/office/drawing/2014/main" id="{B4DC066F-7037-533E-468B-E78DD40DD4DD}"/>
              </a:ext>
            </a:extLst>
          </p:cNvPr>
          <p:cNvSpPr/>
          <p:nvPr/>
        </p:nvSpPr>
        <p:spPr>
          <a:xfrm>
            <a:off x="5051744" y="3363751"/>
            <a:ext cx="643725" cy="3108291"/>
          </a:xfrm>
          <a:custGeom>
            <a:avLst/>
            <a:gdLst>
              <a:gd name="connsiteX0" fmla="*/ 0 w 643725"/>
              <a:gd name="connsiteY0" fmla="*/ 0 h 3108291"/>
              <a:gd name="connsiteX1" fmla="*/ 0 w 643725"/>
              <a:gd name="connsiteY1" fmla="*/ 3108292 h 3108291"/>
            </a:gdLst>
            <a:ahLst/>
            <a:cxnLst>
              <a:cxn ang="0">
                <a:pos x="connsiteX0" y="connsiteY0"/>
              </a:cxn>
              <a:cxn ang="0">
                <a:pos x="connsiteX1" y="connsiteY1"/>
              </a:cxn>
            </a:cxnLst>
            <a:rect l="l" t="t" r="r" b="b"/>
            <a:pathLst>
              <a:path w="643725" h="3108291">
                <a:moveTo>
                  <a:pt x="0" y="0"/>
                </a:moveTo>
                <a:cubicBezTo>
                  <a:pt x="858300" y="858300"/>
                  <a:pt x="858300" y="2249992"/>
                  <a:pt x="0" y="3108292"/>
                </a:cubicBezTo>
              </a:path>
            </a:pathLst>
          </a:custGeom>
          <a:noFill/>
          <a:ln w="9525" cap="flat">
            <a:solidFill>
              <a:schemeClr val="accent5"/>
            </a:solidFill>
            <a:prstDash val="solid"/>
            <a:miter/>
          </a:ln>
        </p:spPr>
        <p:txBody>
          <a:bodyPr rtlCol="0" anchor="ctr"/>
          <a:lstStyle/>
          <a:p>
            <a:endParaRPr lang="en-GB"/>
          </a:p>
        </p:txBody>
      </p:sp>
      <p:sp>
        <p:nvSpPr>
          <p:cNvPr id="50" name="!!_Arc_R">
            <a:extLst>
              <a:ext uri="{FF2B5EF4-FFF2-40B4-BE49-F238E27FC236}">
                <a16:creationId xmlns:a16="http://schemas.microsoft.com/office/drawing/2014/main" id="{97149944-B307-DEB7-74E3-668D0FE9CDA4}"/>
              </a:ext>
            </a:extLst>
          </p:cNvPr>
          <p:cNvSpPr/>
          <p:nvPr/>
        </p:nvSpPr>
        <p:spPr>
          <a:xfrm rot="10800000">
            <a:off x="12604104" y="3363753"/>
            <a:ext cx="643725" cy="3108291"/>
          </a:xfrm>
          <a:custGeom>
            <a:avLst/>
            <a:gdLst>
              <a:gd name="connsiteX0" fmla="*/ 0 w 643725"/>
              <a:gd name="connsiteY0" fmla="*/ 0 h 3108291"/>
              <a:gd name="connsiteX1" fmla="*/ 0 w 643725"/>
              <a:gd name="connsiteY1" fmla="*/ 3108292 h 3108291"/>
            </a:gdLst>
            <a:ahLst/>
            <a:cxnLst>
              <a:cxn ang="0">
                <a:pos x="connsiteX0" y="connsiteY0"/>
              </a:cxn>
              <a:cxn ang="0">
                <a:pos x="connsiteX1" y="connsiteY1"/>
              </a:cxn>
            </a:cxnLst>
            <a:rect l="l" t="t" r="r" b="b"/>
            <a:pathLst>
              <a:path w="643725" h="3108291">
                <a:moveTo>
                  <a:pt x="0" y="0"/>
                </a:moveTo>
                <a:cubicBezTo>
                  <a:pt x="858300" y="858300"/>
                  <a:pt x="858300" y="2249992"/>
                  <a:pt x="0" y="3108292"/>
                </a:cubicBezTo>
              </a:path>
            </a:pathLst>
          </a:custGeom>
          <a:noFill/>
          <a:ln w="9525" cap="flat">
            <a:solidFill>
              <a:schemeClr val="accent5"/>
            </a:solidFill>
            <a:prstDash val="solid"/>
            <a:miter/>
          </a:ln>
        </p:spPr>
        <p:txBody>
          <a:bodyPr rtlCol="0" anchor="ctr"/>
          <a:lstStyle/>
          <a:p>
            <a:endParaRPr lang="en-GB"/>
          </a:p>
        </p:txBody>
      </p:sp>
      <p:cxnSp>
        <p:nvCxnSpPr>
          <p:cNvPr id="51" name="!!_Con_L">
            <a:extLst>
              <a:ext uri="{FF2B5EF4-FFF2-40B4-BE49-F238E27FC236}">
                <a16:creationId xmlns:a16="http://schemas.microsoft.com/office/drawing/2014/main" id="{3933EAF4-9BDB-22A5-7F8C-D53820440CA1}"/>
              </a:ext>
            </a:extLst>
          </p:cNvPr>
          <p:cNvCxnSpPr>
            <a:cxnSpLocks/>
          </p:cNvCxnSpPr>
          <p:nvPr/>
        </p:nvCxnSpPr>
        <p:spPr>
          <a:xfrm flipH="1" flipV="1">
            <a:off x="5695469" y="4916074"/>
            <a:ext cx="750538" cy="0"/>
          </a:xfrm>
          <a:prstGeom prst="line">
            <a:avLst/>
          </a:prstGeom>
          <a:ln w="9525"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_Con_R">
            <a:extLst>
              <a:ext uri="{FF2B5EF4-FFF2-40B4-BE49-F238E27FC236}">
                <a16:creationId xmlns:a16="http://schemas.microsoft.com/office/drawing/2014/main" id="{320781D0-9083-7375-5A33-CAA70016525C}"/>
              </a:ext>
            </a:extLst>
          </p:cNvPr>
          <p:cNvCxnSpPr>
            <a:cxnSpLocks/>
          </p:cNvCxnSpPr>
          <p:nvPr/>
        </p:nvCxnSpPr>
        <p:spPr>
          <a:xfrm flipH="1">
            <a:off x="11828233" y="4921001"/>
            <a:ext cx="775871" cy="0"/>
          </a:xfrm>
          <a:prstGeom prst="line">
            <a:avLst/>
          </a:prstGeom>
          <a:ln w="9525"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56" name="!!_P1_BG">
            <a:extLst>
              <a:ext uri="{FF2B5EF4-FFF2-40B4-BE49-F238E27FC236}">
                <a16:creationId xmlns:a16="http://schemas.microsoft.com/office/drawing/2014/main" id="{8D8006D4-1977-6280-0F88-9475FAC336B7}"/>
              </a:ext>
            </a:extLst>
          </p:cNvPr>
          <p:cNvSpPr/>
          <p:nvPr/>
        </p:nvSpPr>
        <p:spPr>
          <a:xfrm>
            <a:off x="1594978" y="3015277"/>
            <a:ext cx="3805240" cy="380524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_P1_Att">
            <a:extLst>
              <a:ext uri="{FF2B5EF4-FFF2-40B4-BE49-F238E27FC236}">
                <a16:creationId xmlns:a16="http://schemas.microsoft.com/office/drawing/2014/main" id="{A3BF8D87-9717-4396-390B-40BBC0055FD3}"/>
              </a:ext>
            </a:extLst>
          </p:cNvPr>
          <p:cNvSpPr txBox="1"/>
          <p:nvPr/>
        </p:nvSpPr>
        <p:spPr>
          <a:xfrm>
            <a:off x="1328330" y="7923347"/>
            <a:ext cx="4338537" cy="184666"/>
          </a:xfrm>
          <a:prstGeom prst="rect">
            <a:avLst/>
          </a:prstGeom>
          <a:noFill/>
        </p:spPr>
        <p:txBody>
          <a:bodyPr wrap="square" lIns="0" tIns="0" rIns="0" bIns="0" rtlCol="0">
            <a:spAutoFit/>
          </a:bodyPr>
          <a:lstStyle/>
          <a:p>
            <a:pPr algn="ctr"/>
            <a:r>
              <a:rPr lang="en-US" sz="1200">
                <a:solidFill>
                  <a:schemeClr val="accent5"/>
                </a:solidFill>
              </a:rPr>
              <a:t>Source: Survey of 100 Fortune 1000 Companies, </a:t>
            </a:r>
            <a:r>
              <a:rPr lang="en-US" sz="1200" err="1">
                <a:solidFill>
                  <a:schemeClr val="accent5"/>
                </a:solidFill>
              </a:rPr>
              <a:t>Wavestone</a:t>
            </a:r>
            <a:endParaRPr lang="en-US" sz="1200">
              <a:solidFill>
                <a:schemeClr val="accent5"/>
              </a:solidFill>
            </a:endParaRPr>
          </a:p>
        </p:txBody>
      </p:sp>
      <p:sp>
        <p:nvSpPr>
          <p:cNvPr id="58" name="!!_P1_No">
            <a:extLst>
              <a:ext uri="{FF2B5EF4-FFF2-40B4-BE49-F238E27FC236}">
                <a16:creationId xmlns:a16="http://schemas.microsoft.com/office/drawing/2014/main" id="{AC438D30-0A35-FBC9-4406-23CA32F4EABF}"/>
              </a:ext>
            </a:extLst>
          </p:cNvPr>
          <p:cNvSpPr txBox="1"/>
          <p:nvPr/>
        </p:nvSpPr>
        <p:spPr>
          <a:xfrm>
            <a:off x="2118695" y="3811628"/>
            <a:ext cx="2757806" cy="1692771"/>
          </a:xfrm>
          <a:prstGeom prst="rect">
            <a:avLst/>
          </a:prstGeom>
          <a:noFill/>
        </p:spPr>
        <p:txBody>
          <a:bodyPr wrap="non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US" sz="11000">
                <a:solidFill>
                  <a:schemeClr val="bg2"/>
                </a:solidFill>
              </a:rPr>
              <a:t>60%</a:t>
            </a:r>
          </a:p>
        </p:txBody>
      </p:sp>
      <p:sp>
        <p:nvSpPr>
          <p:cNvPr id="59" name="!!_P1_Copy">
            <a:extLst>
              <a:ext uri="{FF2B5EF4-FFF2-40B4-BE49-F238E27FC236}">
                <a16:creationId xmlns:a16="http://schemas.microsoft.com/office/drawing/2014/main" id="{12FC3E3C-2A3E-C687-86CC-2A62B43DB5DB}"/>
              </a:ext>
            </a:extLst>
          </p:cNvPr>
          <p:cNvSpPr txBox="1"/>
          <p:nvPr/>
        </p:nvSpPr>
        <p:spPr>
          <a:xfrm>
            <a:off x="1945509" y="5431515"/>
            <a:ext cx="3104178" cy="677108"/>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US" sz="2200"/>
              <a:t>Experiment </a:t>
            </a:r>
            <a:br>
              <a:rPr lang="en-US" sz="2200"/>
            </a:br>
            <a:r>
              <a:rPr lang="en-US" sz="2200"/>
              <a:t>and Test</a:t>
            </a:r>
            <a:endParaRPr lang="en-US" sz="2200">
              <a:solidFill>
                <a:schemeClr val="tx1"/>
              </a:solidFill>
            </a:endParaRPr>
          </a:p>
        </p:txBody>
      </p:sp>
      <p:sp>
        <p:nvSpPr>
          <p:cNvPr id="60" name="!!_P1_Title">
            <a:extLst>
              <a:ext uri="{FF2B5EF4-FFF2-40B4-BE49-F238E27FC236}">
                <a16:creationId xmlns:a16="http://schemas.microsoft.com/office/drawing/2014/main" id="{1168B392-EDE3-013D-6529-1F6B5B77C4D0}"/>
              </a:ext>
            </a:extLst>
          </p:cNvPr>
          <p:cNvSpPr txBox="1"/>
          <p:nvPr/>
        </p:nvSpPr>
        <p:spPr>
          <a:xfrm>
            <a:off x="1820019" y="7003215"/>
            <a:ext cx="3355158" cy="757130"/>
          </a:xfrm>
          <a:prstGeom prst="rect">
            <a:avLst/>
          </a:prstGeom>
          <a:noFill/>
        </p:spPr>
        <p:txBody>
          <a:bodyPr wrap="square">
            <a:spAutoFit/>
          </a:bodyPr>
          <a:lstStyle/>
          <a:p>
            <a:pPr algn="ctr">
              <a:lnSpc>
                <a:spcPct val="90000"/>
              </a:lnSpc>
            </a:pPr>
            <a:r>
              <a:rPr lang="en-US" sz="2400">
                <a:solidFill>
                  <a:schemeClr val="accent4"/>
                </a:solidFill>
                <a:latin typeface="Anova" panose="020B0503020203020204" pitchFamily="34" charset="0"/>
              </a:rPr>
              <a:t>VERY FAST EXPERIMENTATION</a:t>
            </a:r>
          </a:p>
        </p:txBody>
      </p:sp>
      <p:sp>
        <p:nvSpPr>
          <p:cNvPr id="61" name="!!_P2_BG">
            <a:extLst>
              <a:ext uri="{FF2B5EF4-FFF2-40B4-BE49-F238E27FC236}">
                <a16:creationId xmlns:a16="http://schemas.microsoft.com/office/drawing/2014/main" id="{41ED287A-87E5-B83E-279F-67320B335970}"/>
              </a:ext>
            </a:extLst>
          </p:cNvPr>
          <p:cNvSpPr/>
          <p:nvPr/>
        </p:nvSpPr>
        <p:spPr>
          <a:xfrm>
            <a:off x="12899354" y="3015277"/>
            <a:ext cx="3805240" cy="380524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_P2_Att">
            <a:extLst>
              <a:ext uri="{FF2B5EF4-FFF2-40B4-BE49-F238E27FC236}">
                <a16:creationId xmlns:a16="http://schemas.microsoft.com/office/drawing/2014/main" id="{D9842DCE-0198-3BF8-80A3-F9DD19FC9D80}"/>
              </a:ext>
            </a:extLst>
          </p:cNvPr>
          <p:cNvSpPr txBox="1"/>
          <p:nvPr/>
        </p:nvSpPr>
        <p:spPr>
          <a:xfrm>
            <a:off x="12632706" y="7887643"/>
            <a:ext cx="4338537" cy="184666"/>
          </a:xfrm>
          <a:prstGeom prst="rect">
            <a:avLst/>
          </a:prstGeom>
          <a:noFill/>
        </p:spPr>
        <p:txBody>
          <a:bodyPr wrap="square" lIns="0" tIns="0" rIns="0" bIns="0" rtlCol="0">
            <a:spAutoFit/>
          </a:bodyPr>
          <a:lstStyle/>
          <a:p>
            <a:pPr algn="ctr"/>
            <a:r>
              <a:rPr lang="en-US" sz="1200">
                <a:solidFill>
                  <a:schemeClr val="accent5"/>
                </a:solidFill>
              </a:rPr>
              <a:t>Source: Survey of 100 Fortune 1000 Companies, </a:t>
            </a:r>
            <a:r>
              <a:rPr lang="en-US" sz="1200" err="1">
                <a:solidFill>
                  <a:schemeClr val="accent5"/>
                </a:solidFill>
              </a:rPr>
              <a:t>Wavestone</a:t>
            </a:r>
            <a:endParaRPr lang="en-US" sz="1200">
              <a:solidFill>
                <a:schemeClr val="accent5"/>
              </a:solidFill>
            </a:endParaRPr>
          </a:p>
        </p:txBody>
      </p:sp>
      <p:sp>
        <p:nvSpPr>
          <p:cNvPr id="63" name="!!_P2_Title">
            <a:extLst>
              <a:ext uri="{FF2B5EF4-FFF2-40B4-BE49-F238E27FC236}">
                <a16:creationId xmlns:a16="http://schemas.microsoft.com/office/drawing/2014/main" id="{4A484695-7BF0-8C69-3045-777D2B8F563C}"/>
              </a:ext>
            </a:extLst>
          </p:cNvPr>
          <p:cNvSpPr txBox="1"/>
          <p:nvPr/>
        </p:nvSpPr>
        <p:spPr>
          <a:xfrm>
            <a:off x="13124395" y="7039328"/>
            <a:ext cx="3355158" cy="757130"/>
          </a:xfrm>
          <a:prstGeom prst="rect">
            <a:avLst/>
          </a:prstGeom>
          <a:noFill/>
        </p:spPr>
        <p:txBody>
          <a:bodyPr wrap="square">
            <a:spAutoFit/>
          </a:bodyPr>
          <a:lstStyle/>
          <a:p>
            <a:pPr algn="ctr">
              <a:lnSpc>
                <a:spcPct val="90000"/>
              </a:lnSpc>
            </a:pPr>
            <a:r>
              <a:rPr lang="en-US" sz="2400">
                <a:solidFill>
                  <a:schemeClr val="accent4"/>
                </a:solidFill>
                <a:latin typeface="Anova" panose="020B0503020203020204" pitchFamily="34" charset="0"/>
              </a:rPr>
              <a:t>PRODUCTION</a:t>
            </a:r>
            <a:br>
              <a:rPr lang="en-US" sz="2400">
                <a:solidFill>
                  <a:schemeClr val="accent4"/>
                </a:solidFill>
                <a:latin typeface="Anova" panose="020B0503020203020204" pitchFamily="34" charset="0"/>
              </a:rPr>
            </a:br>
            <a:r>
              <a:rPr lang="en-US" sz="2400">
                <a:solidFill>
                  <a:schemeClr val="accent4"/>
                </a:solidFill>
                <a:latin typeface="Anova" panose="020B0503020203020204" pitchFamily="34" charset="0"/>
              </a:rPr>
              <a:t>AT SCALE</a:t>
            </a:r>
          </a:p>
        </p:txBody>
      </p:sp>
      <p:sp>
        <p:nvSpPr>
          <p:cNvPr id="64" name="!!_P2_Copy">
            <a:extLst>
              <a:ext uri="{FF2B5EF4-FFF2-40B4-BE49-F238E27FC236}">
                <a16:creationId xmlns:a16="http://schemas.microsoft.com/office/drawing/2014/main" id="{8D16D3CF-330A-ED5E-1392-60EFA3514005}"/>
              </a:ext>
            </a:extLst>
          </p:cNvPr>
          <p:cNvSpPr txBox="1"/>
          <p:nvPr/>
        </p:nvSpPr>
        <p:spPr>
          <a:xfrm>
            <a:off x="13249885" y="5416550"/>
            <a:ext cx="3104178" cy="677108"/>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US" sz="2200" err="1"/>
              <a:t>Productionalization</a:t>
            </a:r>
            <a:br>
              <a:rPr lang="en-US" sz="2200"/>
            </a:br>
            <a:r>
              <a:rPr lang="en-US" sz="2200"/>
              <a:t>Rate</a:t>
            </a:r>
            <a:endParaRPr lang="en-US" sz="2200">
              <a:solidFill>
                <a:schemeClr val="tx1"/>
              </a:solidFill>
            </a:endParaRPr>
          </a:p>
        </p:txBody>
      </p:sp>
      <p:sp>
        <p:nvSpPr>
          <p:cNvPr id="65" name="!!_P2_No">
            <a:extLst>
              <a:ext uri="{FF2B5EF4-FFF2-40B4-BE49-F238E27FC236}">
                <a16:creationId xmlns:a16="http://schemas.microsoft.com/office/drawing/2014/main" id="{06812E1C-FE2F-485C-5918-BEED51C9BB25}"/>
              </a:ext>
            </a:extLst>
          </p:cNvPr>
          <p:cNvSpPr txBox="1"/>
          <p:nvPr/>
        </p:nvSpPr>
        <p:spPr>
          <a:xfrm>
            <a:off x="13966186" y="3788140"/>
            <a:ext cx="1847301" cy="1692771"/>
          </a:xfrm>
          <a:prstGeom prst="rect">
            <a:avLst/>
          </a:prstGeom>
          <a:noFill/>
        </p:spPr>
        <p:txBody>
          <a:bodyPr wrap="non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US" sz="11000">
                <a:solidFill>
                  <a:schemeClr val="bg2"/>
                </a:solidFill>
              </a:rPr>
              <a:t>5%</a:t>
            </a:r>
          </a:p>
        </p:txBody>
      </p:sp>
      <p:grpSp>
        <p:nvGrpSpPr>
          <p:cNvPr id="67" name="!!_Pie_1">
            <a:extLst>
              <a:ext uri="{FF2B5EF4-FFF2-40B4-BE49-F238E27FC236}">
                <a16:creationId xmlns:a16="http://schemas.microsoft.com/office/drawing/2014/main" id="{0AE4E9B8-D918-A135-E4C4-4A416F9C4810}"/>
              </a:ext>
            </a:extLst>
          </p:cNvPr>
          <p:cNvGrpSpPr/>
          <p:nvPr/>
        </p:nvGrpSpPr>
        <p:grpSpPr>
          <a:xfrm>
            <a:off x="1660065" y="3080364"/>
            <a:ext cx="3675067" cy="3675066"/>
            <a:chOff x="1611508" y="3031330"/>
            <a:chExt cx="3675067" cy="3675066"/>
          </a:xfrm>
        </p:grpSpPr>
        <p:sp>
          <p:nvSpPr>
            <p:cNvPr id="68" name="Freeform: Shape 67">
              <a:extLst>
                <a:ext uri="{FF2B5EF4-FFF2-40B4-BE49-F238E27FC236}">
                  <a16:creationId xmlns:a16="http://schemas.microsoft.com/office/drawing/2014/main" id="{7ED1EF1D-3CF9-5207-E060-525A8CB37B8A}"/>
                </a:ext>
              </a:extLst>
            </p:cNvPr>
            <p:cNvSpPr/>
            <p:nvPr/>
          </p:nvSpPr>
          <p:spPr>
            <a:xfrm>
              <a:off x="1611508" y="3031330"/>
              <a:ext cx="3675067" cy="3675066"/>
            </a:xfrm>
            <a:custGeom>
              <a:avLst/>
              <a:gdLst>
                <a:gd name="connsiteX0" fmla="*/ 3675067 w 3675067"/>
                <a:gd name="connsiteY0" fmla="*/ 1837533 h 3675066"/>
                <a:gd name="connsiteX1" fmla="*/ 1837534 w 3675067"/>
                <a:gd name="connsiteY1" fmla="*/ 3675067 h 3675066"/>
                <a:gd name="connsiteX2" fmla="*/ 0 w 3675067"/>
                <a:gd name="connsiteY2" fmla="*/ 1837533 h 3675066"/>
                <a:gd name="connsiteX3" fmla="*/ 1837534 w 3675067"/>
                <a:gd name="connsiteY3" fmla="*/ 0 h 3675066"/>
                <a:gd name="connsiteX4" fmla="*/ 3675067 w 3675067"/>
                <a:gd name="connsiteY4" fmla="*/ 1837533 h 367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067" h="3675066">
                  <a:moveTo>
                    <a:pt x="3675067" y="1837533"/>
                  </a:moveTo>
                  <a:cubicBezTo>
                    <a:pt x="3675067" y="2852375"/>
                    <a:pt x="2852375" y="3675067"/>
                    <a:pt x="1837534" y="3675067"/>
                  </a:cubicBezTo>
                  <a:cubicBezTo>
                    <a:pt x="822692" y="3675067"/>
                    <a:pt x="0" y="2852375"/>
                    <a:pt x="0" y="1837533"/>
                  </a:cubicBezTo>
                  <a:cubicBezTo>
                    <a:pt x="0" y="822692"/>
                    <a:pt x="822692" y="0"/>
                    <a:pt x="1837534" y="0"/>
                  </a:cubicBezTo>
                  <a:cubicBezTo>
                    <a:pt x="2852375" y="0"/>
                    <a:pt x="3675067" y="822692"/>
                    <a:pt x="3675067" y="1837533"/>
                  </a:cubicBezTo>
                  <a:close/>
                </a:path>
              </a:pathLst>
            </a:custGeom>
            <a:noFill/>
            <a:ln w="304800" cap="flat">
              <a:solidFill>
                <a:schemeClr val="accent6">
                  <a:lumMod val="40000"/>
                  <a:lumOff val="60000"/>
                </a:schemeClr>
              </a:solid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578F8BFF-B757-382D-034F-9D8FF1BA8832}"/>
                </a:ext>
              </a:extLst>
            </p:cNvPr>
            <p:cNvSpPr/>
            <p:nvPr/>
          </p:nvSpPr>
          <p:spPr>
            <a:xfrm>
              <a:off x="2368958" y="3031330"/>
              <a:ext cx="2917617" cy="3675066"/>
            </a:xfrm>
            <a:custGeom>
              <a:avLst/>
              <a:gdLst>
                <a:gd name="connsiteX0" fmla="*/ 1080084 w 2917617"/>
                <a:gd name="connsiteY0" fmla="*/ 0 h 3675066"/>
                <a:gd name="connsiteX1" fmla="*/ 2917617 w 2917617"/>
                <a:gd name="connsiteY1" fmla="*/ 1837533 h 3675066"/>
                <a:gd name="connsiteX2" fmla="*/ 1080084 w 2917617"/>
                <a:gd name="connsiteY2" fmla="*/ 3675067 h 3675066"/>
                <a:gd name="connsiteX3" fmla="*/ 0 w 2917617"/>
                <a:gd name="connsiteY3" fmla="*/ 3324138 h 3675066"/>
              </a:gdLst>
              <a:ahLst/>
              <a:cxnLst>
                <a:cxn ang="0">
                  <a:pos x="connsiteX0" y="connsiteY0"/>
                </a:cxn>
                <a:cxn ang="0">
                  <a:pos x="connsiteX1" y="connsiteY1"/>
                </a:cxn>
                <a:cxn ang="0">
                  <a:pos x="connsiteX2" y="connsiteY2"/>
                </a:cxn>
                <a:cxn ang="0">
                  <a:pos x="connsiteX3" y="connsiteY3"/>
                </a:cxn>
              </a:cxnLst>
              <a:rect l="l" t="t" r="r" b="b"/>
              <a:pathLst>
                <a:path w="2917617" h="3675066">
                  <a:moveTo>
                    <a:pt x="1080084" y="0"/>
                  </a:moveTo>
                  <a:cubicBezTo>
                    <a:pt x="2094921" y="0"/>
                    <a:pt x="2917617" y="822696"/>
                    <a:pt x="2917617" y="1837533"/>
                  </a:cubicBezTo>
                  <a:cubicBezTo>
                    <a:pt x="2917617" y="2852371"/>
                    <a:pt x="2094921" y="3675067"/>
                    <a:pt x="1080084" y="3675067"/>
                  </a:cubicBezTo>
                  <a:cubicBezTo>
                    <a:pt x="674162" y="3675067"/>
                    <a:pt x="328426" y="3562751"/>
                    <a:pt x="0" y="3324138"/>
                  </a:cubicBezTo>
                </a:path>
              </a:pathLst>
            </a:custGeom>
            <a:noFill/>
            <a:ln w="304800" cap="flat">
              <a:solidFill>
                <a:srgbClr val="1680F8"/>
              </a:solidFill>
              <a:prstDash val="solid"/>
              <a:miter/>
            </a:ln>
          </p:spPr>
          <p:txBody>
            <a:bodyPr rtlCol="0" anchor="ctr"/>
            <a:lstStyle/>
            <a:p>
              <a:endParaRPr lang="en-GB"/>
            </a:p>
          </p:txBody>
        </p:sp>
      </p:grpSp>
      <p:grpSp>
        <p:nvGrpSpPr>
          <p:cNvPr id="70" name="!!_Pie_2">
            <a:extLst>
              <a:ext uri="{FF2B5EF4-FFF2-40B4-BE49-F238E27FC236}">
                <a16:creationId xmlns:a16="http://schemas.microsoft.com/office/drawing/2014/main" id="{EC4D4208-0FC1-930D-AB2B-1AC0F1C92BF5}"/>
              </a:ext>
            </a:extLst>
          </p:cNvPr>
          <p:cNvGrpSpPr/>
          <p:nvPr/>
        </p:nvGrpSpPr>
        <p:grpSpPr>
          <a:xfrm>
            <a:off x="12964441" y="3080364"/>
            <a:ext cx="3675067" cy="3675066"/>
            <a:chOff x="13001425" y="3081604"/>
            <a:chExt cx="3675067" cy="3675066"/>
          </a:xfrm>
        </p:grpSpPr>
        <p:sp>
          <p:nvSpPr>
            <p:cNvPr id="72" name="Freeform: Shape 71">
              <a:extLst>
                <a:ext uri="{FF2B5EF4-FFF2-40B4-BE49-F238E27FC236}">
                  <a16:creationId xmlns:a16="http://schemas.microsoft.com/office/drawing/2014/main" id="{03B14FA1-6F9B-A93D-423A-66DB86834623}"/>
                </a:ext>
              </a:extLst>
            </p:cNvPr>
            <p:cNvSpPr/>
            <p:nvPr/>
          </p:nvSpPr>
          <p:spPr>
            <a:xfrm>
              <a:off x="13001425" y="3081604"/>
              <a:ext cx="3675067" cy="3675066"/>
            </a:xfrm>
            <a:custGeom>
              <a:avLst/>
              <a:gdLst>
                <a:gd name="connsiteX0" fmla="*/ 3675067 w 3675067"/>
                <a:gd name="connsiteY0" fmla="*/ 1837533 h 3675066"/>
                <a:gd name="connsiteX1" fmla="*/ 1837534 w 3675067"/>
                <a:gd name="connsiteY1" fmla="*/ 3675067 h 3675066"/>
                <a:gd name="connsiteX2" fmla="*/ 0 w 3675067"/>
                <a:gd name="connsiteY2" fmla="*/ 1837533 h 3675066"/>
                <a:gd name="connsiteX3" fmla="*/ 1837534 w 3675067"/>
                <a:gd name="connsiteY3" fmla="*/ 0 h 3675066"/>
                <a:gd name="connsiteX4" fmla="*/ 3675067 w 3675067"/>
                <a:gd name="connsiteY4" fmla="*/ 1837533 h 367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067" h="3675066">
                  <a:moveTo>
                    <a:pt x="3675067" y="1837533"/>
                  </a:moveTo>
                  <a:cubicBezTo>
                    <a:pt x="3675067" y="2852375"/>
                    <a:pt x="2852375" y="3675067"/>
                    <a:pt x="1837534" y="3675067"/>
                  </a:cubicBezTo>
                  <a:cubicBezTo>
                    <a:pt x="822692" y="3675067"/>
                    <a:pt x="0" y="2852375"/>
                    <a:pt x="0" y="1837533"/>
                  </a:cubicBezTo>
                  <a:cubicBezTo>
                    <a:pt x="0" y="822692"/>
                    <a:pt x="822692" y="0"/>
                    <a:pt x="1837534" y="0"/>
                  </a:cubicBezTo>
                  <a:cubicBezTo>
                    <a:pt x="2852375" y="0"/>
                    <a:pt x="3675067" y="822692"/>
                    <a:pt x="3675067" y="1837533"/>
                  </a:cubicBezTo>
                  <a:close/>
                </a:path>
              </a:pathLst>
            </a:custGeom>
            <a:noFill/>
            <a:ln w="304800" cap="flat">
              <a:solidFill>
                <a:schemeClr val="accent6">
                  <a:lumMod val="40000"/>
                  <a:lumOff val="60000"/>
                </a:schemeClr>
              </a:solid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C97A732A-FA7E-57A8-849D-4EB08E963A8F}"/>
                </a:ext>
              </a:extLst>
            </p:cNvPr>
            <p:cNvSpPr/>
            <p:nvPr/>
          </p:nvSpPr>
          <p:spPr>
            <a:xfrm>
              <a:off x="14839690" y="3081604"/>
              <a:ext cx="505255" cy="71037"/>
            </a:xfrm>
            <a:custGeom>
              <a:avLst/>
              <a:gdLst>
                <a:gd name="connsiteX0" fmla="*/ 0 w 505255"/>
                <a:gd name="connsiteY0" fmla="*/ 0 h 71037"/>
                <a:gd name="connsiteX1" fmla="*/ 505255 w 505255"/>
                <a:gd name="connsiteY1" fmla="*/ 71038 h 71037"/>
              </a:gdLst>
              <a:ahLst/>
              <a:cxnLst>
                <a:cxn ang="0">
                  <a:pos x="connsiteX0" y="connsiteY0"/>
                </a:cxn>
                <a:cxn ang="0">
                  <a:pos x="connsiteX1" y="connsiteY1"/>
                </a:cxn>
              </a:cxnLst>
              <a:rect l="l" t="t" r="r" b="b"/>
              <a:pathLst>
                <a:path w="505255" h="71037">
                  <a:moveTo>
                    <a:pt x="0" y="0"/>
                  </a:moveTo>
                  <a:cubicBezTo>
                    <a:pt x="190345" y="0"/>
                    <a:pt x="322301" y="18575"/>
                    <a:pt x="505255" y="71038"/>
                  </a:cubicBezTo>
                </a:path>
              </a:pathLst>
            </a:custGeom>
            <a:noFill/>
            <a:ln w="304800" cap="flat">
              <a:solidFill>
                <a:srgbClr val="1680F8"/>
              </a:solidFill>
              <a:prstDash val="solid"/>
              <a:miter/>
            </a:ln>
          </p:spPr>
          <p:txBody>
            <a:bodyPr rtlCol="0" anchor="ctr"/>
            <a:lstStyle/>
            <a:p>
              <a:endParaRPr lang="en-GB"/>
            </a:p>
          </p:txBody>
        </p:sp>
      </p:grpSp>
    </p:spTree>
    <p:extLst>
      <p:ext uri="{BB962C8B-B14F-4D97-AF65-F5344CB8AC3E}">
        <p14:creationId xmlns:p14="http://schemas.microsoft.com/office/powerpoint/2010/main" val="1630948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21" presetClass="entr" presetSubtype="1" fill="hold" nodeType="withEffect">
                                      <p:stCondLst>
                                        <p:cond delay="700"/>
                                      </p:stCondLst>
                                      <p:childTnLst>
                                        <p:set>
                                          <p:cBhvr>
                                            <p:cTn id="9" dur="1" fill="hold">
                                              <p:stCondLst>
                                                <p:cond delay="0"/>
                                              </p:stCondLst>
                                            </p:cTn>
                                            <p:tgtEl>
                                              <p:spTgt spid="67"/>
                                            </p:tgtEl>
                                            <p:attrNameLst>
                                              <p:attrName>style.visibility</p:attrName>
                                            </p:attrNameLst>
                                          </p:cBhvr>
                                          <p:to>
                                            <p:strVal val="visible"/>
                                          </p:to>
                                        </p:set>
                                        <p:animEffect transition="in" filter="wheel(1)">
                                          <p:cBhvr>
                                            <p:cTn id="10" dur="1500"/>
                                            <p:tgtEl>
                                              <p:spTgt spid="67"/>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6" presetClass="emph" presetSubtype="0" fill="hold" grpId="1" nodeType="withEffect">
                                      <p:stCondLst>
                                        <p:cond delay="1300"/>
                                      </p:stCondLst>
                                      <p:childTnLst>
                                        <p:animScale>
                                          <p:cBhvr>
                                            <p:cTn id="15" dur="10" fill="hold"/>
                                            <p:tgtEl>
                                              <p:spTgt spid="58"/>
                                            </p:tgtEl>
                                          </p:cBhvr>
                                          <p:by x="125000" y="125000"/>
                                        </p:animScale>
                                      </p:childTnLst>
                                    </p:cTn>
                                  </p:par>
                                  <p:par>
                                    <p:cTn id="16" presetID="6" presetClass="emph" presetSubtype="0" decel="100000" fill="hold" grpId="2" nodeType="withEffect">
                                      <p:stCondLst>
                                        <p:cond delay="1300"/>
                                      </p:stCondLst>
                                      <p:childTnLst>
                                        <p:animScale>
                                          <p:cBhvr>
                                            <p:cTn id="17" dur="750" fill="hold"/>
                                            <p:tgtEl>
                                              <p:spTgt spid="58"/>
                                            </p:tgtEl>
                                          </p:cBhvr>
                                          <p:by x="80000" y="80000"/>
                                        </p:animScale>
                                      </p:childTnLst>
                                    </p:cTn>
                                  </p:par>
                                  <p:par>
                                    <p:cTn id="18" presetID="10" presetClass="entr" presetSubtype="0" fill="hold" grpId="0" nodeType="withEffect">
                                      <p:stCondLst>
                                        <p:cond delay="130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6" presetClass="emph" presetSubtype="0" fill="hold" grpId="1" nodeType="withEffect">
                                      <p:stCondLst>
                                        <p:cond delay="1300"/>
                                      </p:stCondLst>
                                      <p:childTnLst>
                                        <p:animScale>
                                          <p:cBhvr>
                                            <p:cTn id="22" dur="10" fill="hold"/>
                                            <p:tgtEl>
                                              <p:spTgt spid="59"/>
                                            </p:tgtEl>
                                          </p:cBhvr>
                                          <p:by x="125000" y="125000"/>
                                        </p:animScale>
                                      </p:childTnLst>
                                    </p:cTn>
                                  </p:par>
                                  <p:par>
                                    <p:cTn id="23" presetID="6" presetClass="emph" presetSubtype="0" decel="100000" fill="hold" grpId="2" nodeType="withEffect">
                                      <p:stCondLst>
                                        <p:cond delay="1300"/>
                                      </p:stCondLst>
                                      <p:childTnLst>
                                        <p:animScale>
                                          <p:cBhvr>
                                            <p:cTn id="24" dur="750" fill="hold"/>
                                            <p:tgtEl>
                                              <p:spTgt spid="59"/>
                                            </p:tgtEl>
                                          </p:cBhvr>
                                          <p:by x="80000" y="80000"/>
                                        </p:animScale>
                                      </p:childTnLst>
                                    </p:cTn>
                                  </p:par>
                                  <p:par>
                                    <p:cTn id="25" presetID="10" presetClass="entr" presetSubtype="0" fill="hold" grpId="0" nodeType="withEffect">
                                      <p:stCondLst>
                                        <p:cond delay="16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21" presetClass="entr" presetSubtype="1" fill="hold" nodeType="withEffect">
                                      <p:stCondLst>
                                        <p:cond delay="700"/>
                                      </p:stCondLst>
                                      <p:childTnLst>
                                        <p:set>
                                          <p:cBhvr>
                                            <p:cTn id="34" dur="1" fill="hold">
                                              <p:stCondLst>
                                                <p:cond delay="0"/>
                                              </p:stCondLst>
                                            </p:cTn>
                                            <p:tgtEl>
                                              <p:spTgt spid="70"/>
                                            </p:tgtEl>
                                            <p:attrNameLst>
                                              <p:attrName>style.visibility</p:attrName>
                                            </p:attrNameLst>
                                          </p:cBhvr>
                                          <p:to>
                                            <p:strVal val="visible"/>
                                          </p:to>
                                        </p:set>
                                        <p:animEffect transition="in" filter="wheel(1)">
                                          <p:cBhvr>
                                            <p:cTn id="35" dur="1500"/>
                                            <p:tgtEl>
                                              <p:spTgt spid="70"/>
                                            </p:tgtEl>
                                          </p:cBhvr>
                                        </p:animEffect>
                                      </p:childTnLst>
                                    </p:cTn>
                                  </p:par>
                                  <p:par>
                                    <p:cTn id="36" presetID="10" presetClass="entr" presetSubtype="0" fill="hold" grpId="0" nodeType="withEffect">
                                      <p:stCondLst>
                                        <p:cond delay="130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6" presetClass="emph" presetSubtype="0" fill="hold" grpId="1" nodeType="withEffect">
                                      <p:stCondLst>
                                        <p:cond delay="1300"/>
                                      </p:stCondLst>
                                      <p:childTnLst>
                                        <p:animScale>
                                          <p:cBhvr>
                                            <p:cTn id="40" dur="10" fill="hold"/>
                                            <p:tgtEl>
                                              <p:spTgt spid="65"/>
                                            </p:tgtEl>
                                          </p:cBhvr>
                                          <p:by x="125000" y="125000"/>
                                        </p:animScale>
                                      </p:childTnLst>
                                    </p:cTn>
                                  </p:par>
                                  <p:par>
                                    <p:cTn id="41" presetID="6" presetClass="emph" presetSubtype="0" decel="100000" fill="hold" grpId="2" nodeType="withEffect">
                                      <p:stCondLst>
                                        <p:cond delay="1300"/>
                                      </p:stCondLst>
                                      <p:childTnLst>
                                        <p:animScale>
                                          <p:cBhvr>
                                            <p:cTn id="42" dur="750" fill="hold"/>
                                            <p:tgtEl>
                                              <p:spTgt spid="65"/>
                                            </p:tgtEl>
                                          </p:cBhvr>
                                          <p:by x="80000" y="80000"/>
                                        </p:animScale>
                                      </p:childTnLst>
                                    </p:cTn>
                                  </p:par>
                                  <p:par>
                                    <p:cTn id="43" presetID="10" presetClass="entr" presetSubtype="0" fill="hold" grpId="0" nodeType="withEffect">
                                      <p:stCondLst>
                                        <p:cond delay="130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 presetClass="emph" presetSubtype="0" fill="hold" grpId="1" nodeType="withEffect">
                                      <p:stCondLst>
                                        <p:cond delay="1300"/>
                                      </p:stCondLst>
                                      <p:childTnLst>
                                        <p:animScale>
                                          <p:cBhvr>
                                            <p:cTn id="47" dur="10" fill="hold"/>
                                            <p:tgtEl>
                                              <p:spTgt spid="64"/>
                                            </p:tgtEl>
                                          </p:cBhvr>
                                          <p:by x="125000" y="125000"/>
                                        </p:animScale>
                                      </p:childTnLst>
                                    </p:cTn>
                                  </p:par>
                                  <p:par>
                                    <p:cTn id="48" presetID="6" presetClass="emph" presetSubtype="0" decel="100000" fill="hold" grpId="2" nodeType="withEffect">
                                      <p:stCondLst>
                                        <p:cond delay="1300"/>
                                      </p:stCondLst>
                                      <p:childTnLst>
                                        <p:animScale>
                                          <p:cBhvr>
                                            <p:cTn id="49" dur="750" fill="hold"/>
                                            <p:tgtEl>
                                              <p:spTgt spid="64"/>
                                            </p:tgtEl>
                                          </p:cBhvr>
                                          <p:by x="80000" y="80000"/>
                                        </p:animScale>
                                      </p:childTnLst>
                                    </p:cTn>
                                  </p:par>
                                  <p:par>
                                    <p:cTn id="50" presetID="10" presetClass="entr" presetSubtype="0" fill="hold" grpId="0" nodeType="withEffect">
                                      <p:stCondLst>
                                        <p:cond delay="160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p:cTn id="57" dur="200" fill="hold"/>
                                            <p:tgtEl>
                                              <p:spTgt spid="78"/>
                                            </p:tgtEl>
                                            <p:attrNameLst>
                                              <p:attrName>ppt_w</p:attrName>
                                            </p:attrNameLst>
                                          </p:cBhvr>
                                          <p:tavLst>
                                            <p:tav tm="0">
                                              <p:val>
                                                <p:fltVal val="0"/>
                                              </p:val>
                                            </p:tav>
                                            <p:tav tm="100000">
                                              <p:val>
                                                <p:strVal val="#ppt_w"/>
                                              </p:val>
                                            </p:tav>
                                          </p:tavLst>
                                        </p:anim>
                                        <p:anim calcmode="lin" valueType="num">
                                          <p:cBhvr>
                                            <p:cTn id="58" dur="200" fill="hold"/>
                                            <p:tgtEl>
                                              <p:spTgt spid="78"/>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0"/>
                                      </p:stCondLst>
                                      <p:childTnLst>
                                        <p:animScale p14:bounceEnd="99000">
                                          <p:cBhvr>
                                            <p:cTn id="60" dur="1000" fill="hold"/>
                                            <p:tgtEl>
                                              <p:spTgt spid="78"/>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78"/>
                                            </p:tgtEl>
                                          </p:cBhvr>
                                          <p:by x="91000" y="91000"/>
                                        </p:animScale>
                                      </p:childTnLst>
                                    </p:cTn>
                                  </p:par>
                                  <p:par>
                                    <p:cTn id="63" presetID="22" presetClass="entr" presetSubtype="2" fill="hold" nodeType="withEffect">
                                      <p:stCondLst>
                                        <p:cond delay="250"/>
                                      </p:stCondLst>
                                      <p:childTnLst>
                                        <p:set>
                                          <p:cBhvr>
                                            <p:cTn id="64" dur="1" fill="hold">
                                              <p:stCondLst>
                                                <p:cond delay="0"/>
                                              </p:stCondLst>
                                            </p:cTn>
                                            <p:tgtEl>
                                              <p:spTgt spid="51"/>
                                            </p:tgtEl>
                                            <p:attrNameLst>
                                              <p:attrName>style.visibility</p:attrName>
                                            </p:attrNameLst>
                                          </p:cBhvr>
                                          <p:to>
                                            <p:strVal val="visible"/>
                                          </p:to>
                                        </p:set>
                                        <p:animEffect transition="in" filter="wipe(right)">
                                          <p:cBhvr>
                                            <p:cTn id="65" dur="500"/>
                                            <p:tgtEl>
                                              <p:spTgt spid="51"/>
                                            </p:tgtEl>
                                          </p:cBhvr>
                                        </p:animEffect>
                                      </p:childTnLst>
                                    </p:cTn>
                                  </p:par>
                                  <p:par>
                                    <p:cTn id="66" presetID="22" presetClass="entr" presetSubtype="8" fill="hold" nodeType="withEffect">
                                      <p:stCondLst>
                                        <p:cond delay="250"/>
                                      </p:stCondLst>
                                      <p:childTnLst>
                                        <p:set>
                                          <p:cBhvr>
                                            <p:cTn id="67" dur="1" fill="hold">
                                              <p:stCondLst>
                                                <p:cond delay="0"/>
                                              </p:stCondLst>
                                            </p:cTn>
                                            <p:tgtEl>
                                              <p:spTgt spid="54"/>
                                            </p:tgtEl>
                                            <p:attrNameLst>
                                              <p:attrName>style.visibility</p:attrName>
                                            </p:attrNameLst>
                                          </p:cBhvr>
                                          <p:to>
                                            <p:strVal val="visible"/>
                                          </p:to>
                                        </p:set>
                                        <p:animEffect transition="in" filter="wipe(left)">
                                          <p:cBhvr>
                                            <p:cTn id="68" dur="500"/>
                                            <p:tgtEl>
                                              <p:spTgt spid="54"/>
                                            </p:tgtEl>
                                          </p:cBhvr>
                                        </p:animEffect>
                                      </p:childTnLst>
                                    </p:cTn>
                                  </p:par>
                                  <p:par>
                                    <p:cTn id="69" presetID="16" presetClass="entr" presetSubtype="42" fill="hold" grpId="0" nodeType="withEffect">
                                      <p:stCondLst>
                                        <p:cond delay="650"/>
                                      </p:stCondLst>
                                      <p:childTnLst>
                                        <p:set>
                                          <p:cBhvr>
                                            <p:cTn id="70" dur="1" fill="hold">
                                              <p:stCondLst>
                                                <p:cond delay="0"/>
                                              </p:stCondLst>
                                            </p:cTn>
                                            <p:tgtEl>
                                              <p:spTgt spid="45"/>
                                            </p:tgtEl>
                                            <p:attrNameLst>
                                              <p:attrName>style.visibility</p:attrName>
                                            </p:attrNameLst>
                                          </p:cBhvr>
                                          <p:to>
                                            <p:strVal val="visible"/>
                                          </p:to>
                                        </p:set>
                                        <p:animEffect transition="in" filter="barn(outHorizontal)">
                                          <p:cBhvr>
                                            <p:cTn id="71" dur="500"/>
                                            <p:tgtEl>
                                              <p:spTgt spid="45"/>
                                            </p:tgtEl>
                                          </p:cBhvr>
                                        </p:animEffect>
                                      </p:childTnLst>
                                    </p:cTn>
                                  </p:par>
                                  <p:par>
                                    <p:cTn id="72" presetID="16" presetClass="entr" presetSubtype="42" fill="hold" grpId="0" nodeType="withEffect">
                                      <p:stCondLst>
                                        <p:cond delay="650"/>
                                      </p:stCondLst>
                                      <p:childTnLst>
                                        <p:set>
                                          <p:cBhvr>
                                            <p:cTn id="73" dur="1" fill="hold">
                                              <p:stCondLst>
                                                <p:cond delay="0"/>
                                              </p:stCondLst>
                                            </p:cTn>
                                            <p:tgtEl>
                                              <p:spTgt spid="50"/>
                                            </p:tgtEl>
                                            <p:attrNameLst>
                                              <p:attrName>style.visibility</p:attrName>
                                            </p:attrNameLst>
                                          </p:cBhvr>
                                          <p:to>
                                            <p:strVal val="visible"/>
                                          </p:to>
                                        </p:set>
                                        <p:animEffect transition="in" filter="barn(outHorizontal)">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8" grpId="2" animBg="1"/>
          <p:bldP spid="45" grpId="0" animBg="1"/>
          <p:bldP spid="50" grpId="0" animBg="1"/>
          <p:bldP spid="57" grpId="0"/>
          <p:bldP spid="58" grpId="0"/>
          <p:bldP spid="58" grpId="1"/>
          <p:bldP spid="58" grpId="2"/>
          <p:bldP spid="59" grpId="0"/>
          <p:bldP spid="59" grpId="1"/>
          <p:bldP spid="59" grpId="2"/>
          <p:bldP spid="60" grpId="0"/>
          <p:bldP spid="62" grpId="0"/>
          <p:bldP spid="63" grpId="0"/>
          <p:bldP spid="64" grpId="0"/>
          <p:bldP spid="64" grpId="1"/>
          <p:bldP spid="64" grpId="2"/>
          <p:bldP spid="65" grpId="0"/>
          <p:bldP spid="65" grpId="1"/>
          <p:bldP spid="65"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21" presetClass="entr" presetSubtype="1" fill="hold" nodeType="withEffect">
                                      <p:stCondLst>
                                        <p:cond delay="700"/>
                                      </p:stCondLst>
                                      <p:childTnLst>
                                        <p:set>
                                          <p:cBhvr>
                                            <p:cTn id="9" dur="1" fill="hold">
                                              <p:stCondLst>
                                                <p:cond delay="0"/>
                                              </p:stCondLst>
                                            </p:cTn>
                                            <p:tgtEl>
                                              <p:spTgt spid="67"/>
                                            </p:tgtEl>
                                            <p:attrNameLst>
                                              <p:attrName>style.visibility</p:attrName>
                                            </p:attrNameLst>
                                          </p:cBhvr>
                                          <p:to>
                                            <p:strVal val="visible"/>
                                          </p:to>
                                        </p:set>
                                        <p:animEffect transition="in" filter="wheel(1)">
                                          <p:cBhvr>
                                            <p:cTn id="10" dur="1500"/>
                                            <p:tgtEl>
                                              <p:spTgt spid="67"/>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6" presetClass="emph" presetSubtype="0" fill="hold" grpId="1" nodeType="withEffect">
                                      <p:stCondLst>
                                        <p:cond delay="1300"/>
                                      </p:stCondLst>
                                      <p:childTnLst>
                                        <p:animScale>
                                          <p:cBhvr>
                                            <p:cTn id="15" dur="10" fill="hold"/>
                                            <p:tgtEl>
                                              <p:spTgt spid="58"/>
                                            </p:tgtEl>
                                          </p:cBhvr>
                                          <p:by x="125000" y="125000"/>
                                        </p:animScale>
                                      </p:childTnLst>
                                    </p:cTn>
                                  </p:par>
                                  <p:par>
                                    <p:cTn id="16" presetID="6" presetClass="emph" presetSubtype="0" decel="100000" fill="hold" grpId="2" nodeType="withEffect">
                                      <p:stCondLst>
                                        <p:cond delay="1300"/>
                                      </p:stCondLst>
                                      <p:childTnLst>
                                        <p:animScale>
                                          <p:cBhvr>
                                            <p:cTn id="17" dur="750" fill="hold"/>
                                            <p:tgtEl>
                                              <p:spTgt spid="58"/>
                                            </p:tgtEl>
                                          </p:cBhvr>
                                          <p:by x="80000" y="80000"/>
                                        </p:animScale>
                                      </p:childTnLst>
                                    </p:cTn>
                                  </p:par>
                                  <p:par>
                                    <p:cTn id="18" presetID="10" presetClass="entr" presetSubtype="0" fill="hold" grpId="0" nodeType="withEffect">
                                      <p:stCondLst>
                                        <p:cond delay="130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6" presetClass="emph" presetSubtype="0" fill="hold" grpId="1" nodeType="withEffect">
                                      <p:stCondLst>
                                        <p:cond delay="1300"/>
                                      </p:stCondLst>
                                      <p:childTnLst>
                                        <p:animScale>
                                          <p:cBhvr>
                                            <p:cTn id="22" dur="10" fill="hold"/>
                                            <p:tgtEl>
                                              <p:spTgt spid="59"/>
                                            </p:tgtEl>
                                          </p:cBhvr>
                                          <p:by x="125000" y="125000"/>
                                        </p:animScale>
                                      </p:childTnLst>
                                    </p:cTn>
                                  </p:par>
                                  <p:par>
                                    <p:cTn id="23" presetID="6" presetClass="emph" presetSubtype="0" decel="100000" fill="hold" grpId="2" nodeType="withEffect">
                                      <p:stCondLst>
                                        <p:cond delay="1300"/>
                                      </p:stCondLst>
                                      <p:childTnLst>
                                        <p:animScale>
                                          <p:cBhvr>
                                            <p:cTn id="24" dur="750" fill="hold"/>
                                            <p:tgtEl>
                                              <p:spTgt spid="59"/>
                                            </p:tgtEl>
                                          </p:cBhvr>
                                          <p:by x="80000" y="80000"/>
                                        </p:animScale>
                                      </p:childTnLst>
                                    </p:cTn>
                                  </p:par>
                                  <p:par>
                                    <p:cTn id="25" presetID="10" presetClass="entr" presetSubtype="0" fill="hold" grpId="0" nodeType="withEffect">
                                      <p:stCondLst>
                                        <p:cond delay="16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21" presetClass="entr" presetSubtype="1" fill="hold" nodeType="withEffect">
                                      <p:stCondLst>
                                        <p:cond delay="700"/>
                                      </p:stCondLst>
                                      <p:childTnLst>
                                        <p:set>
                                          <p:cBhvr>
                                            <p:cTn id="34" dur="1" fill="hold">
                                              <p:stCondLst>
                                                <p:cond delay="0"/>
                                              </p:stCondLst>
                                            </p:cTn>
                                            <p:tgtEl>
                                              <p:spTgt spid="70"/>
                                            </p:tgtEl>
                                            <p:attrNameLst>
                                              <p:attrName>style.visibility</p:attrName>
                                            </p:attrNameLst>
                                          </p:cBhvr>
                                          <p:to>
                                            <p:strVal val="visible"/>
                                          </p:to>
                                        </p:set>
                                        <p:animEffect transition="in" filter="wheel(1)">
                                          <p:cBhvr>
                                            <p:cTn id="35" dur="1500"/>
                                            <p:tgtEl>
                                              <p:spTgt spid="70"/>
                                            </p:tgtEl>
                                          </p:cBhvr>
                                        </p:animEffect>
                                      </p:childTnLst>
                                    </p:cTn>
                                  </p:par>
                                  <p:par>
                                    <p:cTn id="36" presetID="10" presetClass="entr" presetSubtype="0" fill="hold" grpId="0" nodeType="withEffect">
                                      <p:stCondLst>
                                        <p:cond delay="130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6" presetClass="emph" presetSubtype="0" fill="hold" grpId="1" nodeType="withEffect">
                                      <p:stCondLst>
                                        <p:cond delay="1300"/>
                                      </p:stCondLst>
                                      <p:childTnLst>
                                        <p:animScale>
                                          <p:cBhvr>
                                            <p:cTn id="40" dur="10" fill="hold"/>
                                            <p:tgtEl>
                                              <p:spTgt spid="65"/>
                                            </p:tgtEl>
                                          </p:cBhvr>
                                          <p:by x="125000" y="125000"/>
                                        </p:animScale>
                                      </p:childTnLst>
                                    </p:cTn>
                                  </p:par>
                                  <p:par>
                                    <p:cTn id="41" presetID="6" presetClass="emph" presetSubtype="0" decel="100000" fill="hold" grpId="2" nodeType="withEffect">
                                      <p:stCondLst>
                                        <p:cond delay="1300"/>
                                      </p:stCondLst>
                                      <p:childTnLst>
                                        <p:animScale>
                                          <p:cBhvr>
                                            <p:cTn id="42" dur="750" fill="hold"/>
                                            <p:tgtEl>
                                              <p:spTgt spid="65"/>
                                            </p:tgtEl>
                                          </p:cBhvr>
                                          <p:by x="80000" y="80000"/>
                                        </p:animScale>
                                      </p:childTnLst>
                                    </p:cTn>
                                  </p:par>
                                  <p:par>
                                    <p:cTn id="43" presetID="10" presetClass="entr" presetSubtype="0" fill="hold" grpId="0" nodeType="withEffect">
                                      <p:stCondLst>
                                        <p:cond delay="130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 presetClass="emph" presetSubtype="0" fill="hold" grpId="1" nodeType="withEffect">
                                      <p:stCondLst>
                                        <p:cond delay="1300"/>
                                      </p:stCondLst>
                                      <p:childTnLst>
                                        <p:animScale>
                                          <p:cBhvr>
                                            <p:cTn id="47" dur="10" fill="hold"/>
                                            <p:tgtEl>
                                              <p:spTgt spid="64"/>
                                            </p:tgtEl>
                                          </p:cBhvr>
                                          <p:by x="125000" y="125000"/>
                                        </p:animScale>
                                      </p:childTnLst>
                                    </p:cTn>
                                  </p:par>
                                  <p:par>
                                    <p:cTn id="48" presetID="6" presetClass="emph" presetSubtype="0" decel="100000" fill="hold" grpId="2" nodeType="withEffect">
                                      <p:stCondLst>
                                        <p:cond delay="1300"/>
                                      </p:stCondLst>
                                      <p:childTnLst>
                                        <p:animScale>
                                          <p:cBhvr>
                                            <p:cTn id="49" dur="750" fill="hold"/>
                                            <p:tgtEl>
                                              <p:spTgt spid="64"/>
                                            </p:tgtEl>
                                          </p:cBhvr>
                                          <p:by x="80000" y="80000"/>
                                        </p:animScale>
                                      </p:childTnLst>
                                    </p:cTn>
                                  </p:par>
                                  <p:par>
                                    <p:cTn id="50" presetID="10" presetClass="entr" presetSubtype="0" fill="hold" grpId="0" nodeType="withEffect">
                                      <p:stCondLst>
                                        <p:cond delay="160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p:cTn id="57" dur="200" fill="hold"/>
                                            <p:tgtEl>
                                              <p:spTgt spid="78"/>
                                            </p:tgtEl>
                                            <p:attrNameLst>
                                              <p:attrName>ppt_w</p:attrName>
                                            </p:attrNameLst>
                                          </p:cBhvr>
                                          <p:tavLst>
                                            <p:tav tm="0">
                                              <p:val>
                                                <p:fltVal val="0"/>
                                              </p:val>
                                            </p:tav>
                                            <p:tav tm="100000">
                                              <p:val>
                                                <p:strVal val="#ppt_w"/>
                                              </p:val>
                                            </p:tav>
                                          </p:tavLst>
                                        </p:anim>
                                        <p:anim calcmode="lin" valueType="num">
                                          <p:cBhvr>
                                            <p:cTn id="58" dur="200" fill="hold"/>
                                            <p:tgtEl>
                                              <p:spTgt spid="78"/>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0"/>
                                      </p:stCondLst>
                                      <p:childTnLst>
                                        <p:animScale>
                                          <p:cBhvr>
                                            <p:cTn id="60" dur="1000" fill="hold"/>
                                            <p:tgtEl>
                                              <p:spTgt spid="78"/>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78"/>
                                            </p:tgtEl>
                                          </p:cBhvr>
                                          <p:by x="91000" y="91000"/>
                                        </p:animScale>
                                      </p:childTnLst>
                                    </p:cTn>
                                  </p:par>
                                  <p:par>
                                    <p:cTn id="63" presetID="22" presetClass="entr" presetSubtype="2" fill="hold" nodeType="withEffect">
                                      <p:stCondLst>
                                        <p:cond delay="250"/>
                                      </p:stCondLst>
                                      <p:childTnLst>
                                        <p:set>
                                          <p:cBhvr>
                                            <p:cTn id="64" dur="1" fill="hold">
                                              <p:stCondLst>
                                                <p:cond delay="0"/>
                                              </p:stCondLst>
                                            </p:cTn>
                                            <p:tgtEl>
                                              <p:spTgt spid="51"/>
                                            </p:tgtEl>
                                            <p:attrNameLst>
                                              <p:attrName>style.visibility</p:attrName>
                                            </p:attrNameLst>
                                          </p:cBhvr>
                                          <p:to>
                                            <p:strVal val="visible"/>
                                          </p:to>
                                        </p:set>
                                        <p:animEffect transition="in" filter="wipe(right)">
                                          <p:cBhvr>
                                            <p:cTn id="65" dur="500"/>
                                            <p:tgtEl>
                                              <p:spTgt spid="51"/>
                                            </p:tgtEl>
                                          </p:cBhvr>
                                        </p:animEffect>
                                      </p:childTnLst>
                                    </p:cTn>
                                  </p:par>
                                  <p:par>
                                    <p:cTn id="66" presetID="22" presetClass="entr" presetSubtype="8" fill="hold" nodeType="withEffect">
                                      <p:stCondLst>
                                        <p:cond delay="250"/>
                                      </p:stCondLst>
                                      <p:childTnLst>
                                        <p:set>
                                          <p:cBhvr>
                                            <p:cTn id="67" dur="1" fill="hold">
                                              <p:stCondLst>
                                                <p:cond delay="0"/>
                                              </p:stCondLst>
                                            </p:cTn>
                                            <p:tgtEl>
                                              <p:spTgt spid="54"/>
                                            </p:tgtEl>
                                            <p:attrNameLst>
                                              <p:attrName>style.visibility</p:attrName>
                                            </p:attrNameLst>
                                          </p:cBhvr>
                                          <p:to>
                                            <p:strVal val="visible"/>
                                          </p:to>
                                        </p:set>
                                        <p:animEffect transition="in" filter="wipe(left)">
                                          <p:cBhvr>
                                            <p:cTn id="68" dur="500"/>
                                            <p:tgtEl>
                                              <p:spTgt spid="54"/>
                                            </p:tgtEl>
                                          </p:cBhvr>
                                        </p:animEffect>
                                      </p:childTnLst>
                                    </p:cTn>
                                  </p:par>
                                  <p:par>
                                    <p:cTn id="69" presetID="16" presetClass="entr" presetSubtype="42" fill="hold" grpId="0" nodeType="withEffect">
                                      <p:stCondLst>
                                        <p:cond delay="650"/>
                                      </p:stCondLst>
                                      <p:childTnLst>
                                        <p:set>
                                          <p:cBhvr>
                                            <p:cTn id="70" dur="1" fill="hold">
                                              <p:stCondLst>
                                                <p:cond delay="0"/>
                                              </p:stCondLst>
                                            </p:cTn>
                                            <p:tgtEl>
                                              <p:spTgt spid="45"/>
                                            </p:tgtEl>
                                            <p:attrNameLst>
                                              <p:attrName>style.visibility</p:attrName>
                                            </p:attrNameLst>
                                          </p:cBhvr>
                                          <p:to>
                                            <p:strVal val="visible"/>
                                          </p:to>
                                        </p:set>
                                        <p:animEffect transition="in" filter="barn(outHorizontal)">
                                          <p:cBhvr>
                                            <p:cTn id="71" dur="500"/>
                                            <p:tgtEl>
                                              <p:spTgt spid="45"/>
                                            </p:tgtEl>
                                          </p:cBhvr>
                                        </p:animEffect>
                                      </p:childTnLst>
                                    </p:cTn>
                                  </p:par>
                                  <p:par>
                                    <p:cTn id="72" presetID="16" presetClass="entr" presetSubtype="42" fill="hold" grpId="0" nodeType="withEffect">
                                      <p:stCondLst>
                                        <p:cond delay="650"/>
                                      </p:stCondLst>
                                      <p:childTnLst>
                                        <p:set>
                                          <p:cBhvr>
                                            <p:cTn id="73" dur="1" fill="hold">
                                              <p:stCondLst>
                                                <p:cond delay="0"/>
                                              </p:stCondLst>
                                            </p:cTn>
                                            <p:tgtEl>
                                              <p:spTgt spid="50"/>
                                            </p:tgtEl>
                                            <p:attrNameLst>
                                              <p:attrName>style.visibility</p:attrName>
                                            </p:attrNameLst>
                                          </p:cBhvr>
                                          <p:to>
                                            <p:strVal val="visible"/>
                                          </p:to>
                                        </p:set>
                                        <p:animEffect transition="in" filter="barn(outHorizontal)">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8" grpId="2" animBg="1"/>
          <p:bldP spid="45" grpId="0" animBg="1"/>
          <p:bldP spid="50" grpId="0" animBg="1"/>
          <p:bldP spid="57" grpId="0"/>
          <p:bldP spid="58" grpId="0"/>
          <p:bldP spid="58" grpId="1"/>
          <p:bldP spid="58" grpId="2"/>
          <p:bldP spid="59" grpId="0"/>
          <p:bldP spid="59" grpId="1"/>
          <p:bldP spid="59" grpId="2"/>
          <p:bldP spid="60" grpId="0"/>
          <p:bldP spid="62" grpId="0"/>
          <p:bldP spid="63" grpId="0"/>
          <p:bldP spid="64" grpId="0"/>
          <p:bldP spid="64" grpId="1"/>
          <p:bldP spid="64" grpId="2"/>
          <p:bldP spid="65" grpId="0"/>
          <p:bldP spid="65" grpId="1"/>
          <p:bldP spid="65" grpId="2"/>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176C5F9-CD60-F11C-715B-4576AC512FDD}"/>
              </a:ext>
            </a:extLst>
          </p:cNvPr>
          <p:cNvSpPr txBox="1"/>
          <p:nvPr/>
        </p:nvSpPr>
        <p:spPr>
          <a:xfrm>
            <a:off x="0" y="0"/>
            <a:ext cx="18288000" cy="10287000"/>
          </a:xfrm>
          <a:prstGeom prst="rect">
            <a:avLst/>
          </a:prstGeom>
          <a:solidFill>
            <a:srgbClr val="F1F2F4">
              <a:alpha val="54902"/>
            </a:srgbClr>
          </a:solidFill>
        </p:spPr>
        <p:txBody>
          <a:bodyPr wrap="square" lIns="0" tIns="0" rIns="0" bIns="0" rtlCol="0">
            <a:spAutoFit/>
          </a:bodyPr>
          <a:lstStyle/>
          <a:p>
            <a:pPr algn="l"/>
            <a:endParaRPr lang="en-CA">
              <a:solidFill>
                <a:schemeClr val="tx1"/>
              </a:solidFill>
            </a:endParaRPr>
          </a:p>
        </p:txBody>
      </p:sp>
      <p:sp>
        <p:nvSpPr>
          <p:cNvPr id="17" name="Oval 16">
            <a:extLst>
              <a:ext uri="{FF2B5EF4-FFF2-40B4-BE49-F238E27FC236}">
                <a16:creationId xmlns:a16="http://schemas.microsoft.com/office/drawing/2014/main" id="{4CA7E3D9-1683-B25C-FEC8-30530CAFF757}"/>
              </a:ext>
            </a:extLst>
          </p:cNvPr>
          <p:cNvSpPr>
            <a:spLocks noChangeAspect="1"/>
          </p:cNvSpPr>
          <p:nvPr/>
        </p:nvSpPr>
        <p:spPr>
          <a:xfrm>
            <a:off x="6206732" y="952255"/>
            <a:ext cx="2816352" cy="2816352"/>
          </a:xfrm>
          <a:prstGeom prst="ellipse">
            <a:avLst/>
          </a:prstGeom>
          <a:solidFill>
            <a:schemeClr val="accent1"/>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Security</a:t>
            </a:r>
          </a:p>
        </p:txBody>
      </p:sp>
      <p:sp>
        <p:nvSpPr>
          <p:cNvPr id="2" name="Oval 1">
            <a:extLst>
              <a:ext uri="{FF2B5EF4-FFF2-40B4-BE49-F238E27FC236}">
                <a16:creationId xmlns:a16="http://schemas.microsoft.com/office/drawing/2014/main" id="{8909CF5C-6419-00DE-6B0B-C7415741A6C3}"/>
              </a:ext>
            </a:extLst>
          </p:cNvPr>
          <p:cNvSpPr>
            <a:spLocks noChangeAspect="1"/>
          </p:cNvSpPr>
          <p:nvPr/>
        </p:nvSpPr>
        <p:spPr>
          <a:xfrm>
            <a:off x="2898154" y="879186"/>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Bias and </a:t>
            </a:r>
          </a:p>
          <a:p>
            <a:pPr algn="ctr"/>
            <a:r>
              <a:rPr lang="en-US" sz="2400">
                <a:solidFill>
                  <a:schemeClr val="bg1"/>
                </a:solidFill>
                <a:latin typeface="+mj-lt"/>
              </a:rPr>
              <a:t>Fairness</a:t>
            </a:r>
          </a:p>
        </p:txBody>
      </p:sp>
      <p:sp>
        <p:nvSpPr>
          <p:cNvPr id="4" name="Oval 3">
            <a:extLst>
              <a:ext uri="{FF2B5EF4-FFF2-40B4-BE49-F238E27FC236}">
                <a16:creationId xmlns:a16="http://schemas.microsoft.com/office/drawing/2014/main" id="{FD4F8AD6-3683-B5DE-A424-DFB906871B51}"/>
              </a:ext>
            </a:extLst>
          </p:cNvPr>
          <p:cNvSpPr>
            <a:spLocks noChangeAspect="1"/>
          </p:cNvSpPr>
          <p:nvPr/>
        </p:nvSpPr>
        <p:spPr>
          <a:xfrm>
            <a:off x="2954418" y="6591462"/>
            <a:ext cx="2816352" cy="2816352"/>
          </a:xfrm>
          <a:prstGeom prst="ellipse">
            <a:avLst/>
          </a:prstGeom>
          <a:solidFill>
            <a:schemeClr val="accent1"/>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Explainability</a:t>
            </a:r>
          </a:p>
        </p:txBody>
      </p:sp>
      <p:sp>
        <p:nvSpPr>
          <p:cNvPr id="12" name="Oval 11">
            <a:extLst>
              <a:ext uri="{FF2B5EF4-FFF2-40B4-BE49-F238E27FC236}">
                <a16:creationId xmlns:a16="http://schemas.microsoft.com/office/drawing/2014/main" id="{D0C6D0B5-93B0-6B0A-BA86-C916602FC3D6}"/>
              </a:ext>
            </a:extLst>
          </p:cNvPr>
          <p:cNvSpPr>
            <a:spLocks noChangeAspect="1"/>
          </p:cNvSpPr>
          <p:nvPr/>
        </p:nvSpPr>
        <p:spPr>
          <a:xfrm>
            <a:off x="9459047"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Resource </a:t>
            </a:r>
          </a:p>
          <a:p>
            <a:pPr algn="ctr"/>
            <a:r>
              <a:rPr lang="en-US" sz="2400">
                <a:solidFill>
                  <a:schemeClr val="bg1"/>
                </a:solidFill>
                <a:latin typeface="+mj-lt"/>
              </a:rPr>
              <a:t>Intensity</a:t>
            </a:r>
          </a:p>
        </p:txBody>
      </p:sp>
      <p:sp>
        <p:nvSpPr>
          <p:cNvPr id="15" name="Oval 14">
            <a:extLst>
              <a:ext uri="{FF2B5EF4-FFF2-40B4-BE49-F238E27FC236}">
                <a16:creationId xmlns:a16="http://schemas.microsoft.com/office/drawing/2014/main" id="{92324B5E-9BAD-DF43-9425-5005C5516FCB}"/>
              </a:ext>
            </a:extLst>
          </p:cNvPr>
          <p:cNvSpPr>
            <a:spLocks noChangeAspect="1"/>
          </p:cNvSpPr>
          <p:nvPr/>
        </p:nvSpPr>
        <p:spPr>
          <a:xfrm>
            <a:off x="12711361"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ROI</a:t>
            </a:r>
          </a:p>
        </p:txBody>
      </p:sp>
      <p:sp>
        <p:nvSpPr>
          <p:cNvPr id="6" name="Oval 5">
            <a:extLst>
              <a:ext uri="{FF2B5EF4-FFF2-40B4-BE49-F238E27FC236}">
                <a16:creationId xmlns:a16="http://schemas.microsoft.com/office/drawing/2014/main" id="{28DBB22E-6B1B-BC57-DEEB-EFBF02C086B6}"/>
              </a:ext>
            </a:extLst>
          </p:cNvPr>
          <p:cNvSpPr>
            <a:spLocks noChangeAspect="1"/>
          </p:cNvSpPr>
          <p:nvPr/>
        </p:nvSpPr>
        <p:spPr>
          <a:xfrm>
            <a:off x="1328260" y="3735324"/>
            <a:ext cx="2816352" cy="2816352"/>
          </a:xfrm>
          <a:prstGeom prst="ellipse">
            <a:avLst/>
          </a:prstGeom>
          <a:solidFill>
            <a:schemeClr val="accent1"/>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Data Privacy</a:t>
            </a:r>
          </a:p>
        </p:txBody>
      </p:sp>
      <p:sp>
        <p:nvSpPr>
          <p:cNvPr id="7" name="Oval 6">
            <a:extLst>
              <a:ext uri="{FF2B5EF4-FFF2-40B4-BE49-F238E27FC236}">
                <a16:creationId xmlns:a16="http://schemas.microsoft.com/office/drawing/2014/main" id="{103A2DE0-BB15-B8AC-BF21-C9712FB4E58D}"/>
              </a:ext>
            </a:extLst>
          </p:cNvPr>
          <p:cNvSpPr>
            <a:spLocks noChangeAspect="1"/>
          </p:cNvSpPr>
          <p:nvPr/>
        </p:nvSpPr>
        <p:spPr>
          <a:xfrm>
            <a:off x="1433751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Regulatory</a:t>
            </a:r>
          </a:p>
          <a:p>
            <a:pPr algn="ctr"/>
            <a:r>
              <a:rPr lang="en-US" sz="2400">
                <a:solidFill>
                  <a:schemeClr val="bg1"/>
                </a:solidFill>
                <a:latin typeface="+mj-lt"/>
              </a:rPr>
              <a:t>Frameworks</a:t>
            </a:r>
          </a:p>
        </p:txBody>
      </p:sp>
      <p:sp>
        <p:nvSpPr>
          <p:cNvPr id="9" name="Oval 8">
            <a:extLst>
              <a:ext uri="{FF2B5EF4-FFF2-40B4-BE49-F238E27FC236}">
                <a16:creationId xmlns:a16="http://schemas.microsoft.com/office/drawing/2014/main" id="{F5F6EF97-C7CA-0974-3AA8-E163EFC762BA}"/>
              </a:ext>
            </a:extLst>
          </p:cNvPr>
          <p:cNvSpPr>
            <a:spLocks noChangeAspect="1"/>
          </p:cNvSpPr>
          <p:nvPr/>
        </p:nvSpPr>
        <p:spPr>
          <a:xfrm>
            <a:off x="4580575"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LLM </a:t>
            </a:r>
            <a:br>
              <a:rPr lang="en-US" sz="2400">
                <a:solidFill>
                  <a:schemeClr val="bg1"/>
                </a:solidFill>
                <a:latin typeface="+mj-lt"/>
              </a:rPr>
            </a:br>
            <a:r>
              <a:rPr lang="en-US" sz="2400">
                <a:solidFill>
                  <a:schemeClr val="bg1"/>
                </a:solidFill>
                <a:latin typeface="+mj-lt"/>
              </a:rPr>
              <a:t>Governance</a:t>
            </a:r>
          </a:p>
        </p:txBody>
      </p:sp>
      <p:sp>
        <p:nvSpPr>
          <p:cNvPr id="14" name="Oval 13">
            <a:extLst>
              <a:ext uri="{FF2B5EF4-FFF2-40B4-BE49-F238E27FC236}">
                <a16:creationId xmlns:a16="http://schemas.microsoft.com/office/drawing/2014/main" id="{34533FC4-605B-CCD1-D230-0AE7F4AE8CDA}"/>
              </a:ext>
            </a:extLst>
          </p:cNvPr>
          <p:cNvSpPr>
            <a:spLocks noChangeAspect="1"/>
          </p:cNvSpPr>
          <p:nvPr/>
        </p:nvSpPr>
        <p:spPr>
          <a:xfrm>
            <a:off x="11085203"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br>
              <a:rPr lang="en-US" sz="2400">
                <a:solidFill>
                  <a:schemeClr val="bg1"/>
                </a:solidFill>
                <a:latin typeface="+mj-lt"/>
              </a:rPr>
            </a:br>
            <a:r>
              <a:rPr lang="en-US" sz="2400">
                <a:solidFill>
                  <a:schemeClr val="bg1"/>
                </a:solidFill>
                <a:latin typeface="+mj-lt"/>
              </a:rPr>
              <a:t>Data Curation</a:t>
            </a:r>
          </a:p>
          <a:p>
            <a:pPr algn="ctr"/>
            <a:r>
              <a:rPr lang="en-US" sz="2400">
                <a:solidFill>
                  <a:schemeClr val="bg1"/>
                </a:solidFill>
                <a:latin typeface="+mj-lt"/>
              </a:rPr>
              <a:t>/Governance</a:t>
            </a:r>
          </a:p>
        </p:txBody>
      </p:sp>
      <p:sp>
        <p:nvSpPr>
          <p:cNvPr id="18" name="Oval 17">
            <a:extLst>
              <a:ext uri="{FF2B5EF4-FFF2-40B4-BE49-F238E27FC236}">
                <a16:creationId xmlns:a16="http://schemas.microsoft.com/office/drawing/2014/main" id="{F289E48E-8B11-9975-0B90-6D8D10DF5A06}"/>
              </a:ext>
            </a:extLst>
          </p:cNvPr>
          <p:cNvSpPr>
            <a:spLocks noChangeAspect="1"/>
          </p:cNvSpPr>
          <p:nvPr/>
        </p:nvSpPr>
        <p:spPr>
          <a:xfrm>
            <a:off x="783288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Use Case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Prioritization</a:t>
            </a:r>
          </a:p>
        </p:txBody>
      </p:sp>
      <p:sp>
        <p:nvSpPr>
          <p:cNvPr id="22" name="Oval 21">
            <a:extLst>
              <a:ext uri="{FF2B5EF4-FFF2-40B4-BE49-F238E27FC236}">
                <a16:creationId xmlns:a16="http://schemas.microsoft.com/office/drawing/2014/main" id="{8F909D29-33D8-0715-7A93-59EF8A79373C}"/>
              </a:ext>
            </a:extLst>
          </p:cNvPr>
          <p:cNvSpPr>
            <a:spLocks noChangeAspect="1"/>
          </p:cNvSpPr>
          <p:nvPr/>
        </p:nvSpPr>
        <p:spPr>
          <a:xfrm>
            <a:off x="6206732"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Robustness</a:t>
            </a:r>
          </a:p>
        </p:txBody>
      </p:sp>
      <p:sp>
        <p:nvSpPr>
          <p:cNvPr id="23" name="Oval 22">
            <a:extLst>
              <a:ext uri="{FF2B5EF4-FFF2-40B4-BE49-F238E27FC236}">
                <a16:creationId xmlns:a16="http://schemas.microsoft.com/office/drawing/2014/main" id="{36F89F23-04BB-66FF-0917-581934FB4E9C}"/>
              </a:ext>
            </a:extLst>
          </p:cNvPr>
          <p:cNvSpPr>
            <a:spLocks noChangeAspect="1"/>
          </p:cNvSpPr>
          <p:nvPr/>
        </p:nvSpPr>
        <p:spPr>
          <a:xfrm>
            <a:off x="9459047"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Ownership</a:t>
            </a:r>
          </a:p>
          <a:p>
            <a:pPr algn="ctr"/>
            <a:r>
              <a:rPr lang="en-US" sz="2400">
                <a:solidFill>
                  <a:schemeClr val="bg1"/>
                </a:solidFill>
                <a:latin typeface="+mj-lt"/>
              </a:rPr>
              <a:t>(BU vs IT)</a:t>
            </a:r>
          </a:p>
        </p:txBody>
      </p:sp>
      <p:sp>
        <p:nvSpPr>
          <p:cNvPr id="31" name="Oval 30">
            <a:extLst>
              <a:ext uri="{FF2B5EF4-FFF2-40B4-BE49-F238E27FC236}">
                <a16:creationId xmlns:a16="http://schemas.microsoft.com/office/drawing/2014/main" id="{EBB29FFE-F8C0-7043-FBE0-7E2AAC1C9186}"/>
              </a:ext>
            </a:extLst>
          </p:cNvPr>
          <p:cNvSpPr>
            <a:spLocks noChangeAspect="1"/>
          </p:cNvSpPr>
          <p:nvPr/>
        </p:nvSpPr>
        <p:spPr>
          <a:xfrm>
            <a:off x="12711361"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Long Term </a:t>
            </a:r>
            <a:br>
              <a:rPr lang="en-US" sz="2400">
                <a:solidFill>
                  <a:schemeClr val="bg1"/>
                </a:solidFill>
                <a:latin typeface="+mj-lt"/>
              </a:rPr>
            </a:br>
            <a:r>
              <a:rPr lang="en-US" sz="2400">
                <a:solidFill>
                  <a:schemeClr val="bg1"/>
                </a:solidFill>
                <a:latin typeface="+mj-lt"/>
              </a:rPr>
              <a:t>Effects</a:t>
            </a:r>
          </a:p>
        </p:txBody>
      </p:sp>
      <p:pic>
        <p:nvPicPr>
          <p:cNvPr id="45" name="Graphic 44" descr="Bank outline">
            <a:extLst>
              <a:ext uri="{FF2B5EF4-FFF2-40B4-BE49-F238E27FC236}">
                <a16:creationId xmlns:a16="http://schemas.microsoft.com/office/drawing/2014/main" id="{848558AC-4B76-1514-9F40-5552DF7CF4E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106" t="-24869" r="-22106" b="24869"/>
          <a:stretch/>
        </p:blipFill>
        <p:spPr>
          <a:xfrm>
            <a:off x="14351374" y="3808393"/>
            <a:ext cx="2729428" cy="2729428"/>
          </a:xfrm>
          <a:prstGeom prst="ellipse">
            <a:avLst/>
          </a:prstGeom>
        </p:spPr>
      </p:pic>
      <p:pic>
        <p:nvPicPr>
          <p:cNvPr id="19" name="Picture 18">
            <a:extLst>
              <a:ext uri="{FF2B5EF4-FFF2-40B4-BE49-F238E27FC236}">
                <a16:creationId xmlns:a16="http://schemas.microsoft.com/office/drawing/2014/main" id="{C0E6F9A6-1D76-DF68-8CB9-D184EE919680}"/>
              </a:ext>
            </a:extLst>
          </p:cNvPr>
          <p:cNvPicPr>
            <a:picLocks noChangeAspect="1"/>
          </p:cNvPicPr>
          <p:nvPr/>
        </p:nvPicPr>
        <p:blipFill rotWithShape="1">
          <a:blip r:embed="rId6"/>
          <a:srcRect l="-5868" t="-66881" r="-76977" b="-12533"/>
          <a:stretch/>
        </p:blipFill>
        <p:spPr>
          <a:xfrm>
            <a:off x="1328260" y="3808394"/>
            <a:ext cx="2717267" cy="2710000"/>
          </a:xfrm>
          <a:prstGeom prst="ellipse">
            <a:avLst/>
          </a:prstGeom>
        </p:spPr>
      </p:pic>
      <p:pic>
        <p:nvPicPr>
          <p:cNvPr id="26" name="Picture 25">
            <a:extLst>
              <a:ext uri="{FF2B5EF4-FFF2-40B4-BE49-F238E27FC236}">
                <a16:creationId xmlns:a16="http://schemas.microsoft.com/office/drawing/2014/main" id="{8921C787-791C-392F-C4E5-1A84DB98FE89}"/>
              </a:ext>
            </a:extLst>
          </p:cNvPr>
          <p:cNvPicPr>
            <a:picLocks noChangeAspect="1"/>
          </p:cNvPicPr>
          <p:nvPr/>
        </p:nvPicPr>
        <p:blipFill rotWithShape="1">
          <a:blip r:embed="rId7"/>
          <a:srcRect l="-6644" t="-71456" r="-47322" b="-8064"/>
          <a:stretch/>
        </p:blipFill>
        <p:spPr>
          <a:xfrm>
            <a:off x="4580574" y="3808393"/>
            <a:ext cx="2684945" cy="2718340"/>
          </a:xfrm>
          <a:prstGeom prst="ellipse">
            <a:avLst/>
          </a:prstGeom>
        </p:spPr>
      </p:pic>
      <p:pic>
        <p:nvPicPr>
          <p:cNvPr id="28" name="Picture 27">
            <a:extLst>
              <a:ext uri="{FF2B5EF4-FFF2-40B4-BE49-F238E27FC236}">
                <a16:creationId xmlns:a16="http://schemas.microsoft.com/office/drawing/2014/main" id="{62618308-962A-F567-AD51-76AFC894C2B6}"/>
              </a:ext>
            </a:extLst>
          </p:cNvPr>
          <p:cNvPicPr>
            <a:picLocks noChangeAspect="1"/>
          </p:cNvPicPr>
          <p:nvPr/>
        </p:nvPicPr>
        <p:blipFill rotWithShape="1">
          <a:blip r:embed="rId8"/>
          <a:srcRect l="-14840" t="-67253" r="-56595" b="-9685"/>
          <a:stretch/>
        </p:blipFill>
        <p:spPr>
          <a:xfrm>
            <a:off x="2883192" y="952255"/>
            <a:ext cx="2727899" cy="2718339"/>
          </a:xfrm>
          <a:prstGeom prst="ellipse">
            <a:avLst/>
          </a:prstGeom>
        </p:spPr>
      </p:pic>
      <p:pic>
        <p:nvPicPr>
          <p:cNvPr id="30" name="Picture 29">
            <a:extLst>
              <a:ext uri="{FF2B5EF4-FFF2-40B4-BE49-F238E27FC236}">
                <a16:creationId xmlns:a16="http://schemas.microsoft.com/office/drawing/2014/main" id="{D7E8E4A7-6582-1062-FD4B-02527CF5AF26}"/>
              </a:ext>
            </a:extLst>
          </p:cNvPr>
          <p:cNvPicPr>
            <a:picLocks noChangeAspect="1"/>
          </p:cNvPicPr>
          <p:nvPr/>
        </p:nvPicPr>
        <p:blipFill rotWithShape="1">
          <a:blip r:embed="rId9"/>
          <a:srcRect l="-50028" t="-55564" r="-131432" b="-5990"/>
          <a:stretch/>
        </p:blipFill>
        <p:spPr>
          <a:xfrm>
            <a:off x="6191770" y="1025324"/>
            <a:ext cx="2831313" cy="2718340"/>
          </a:xfrm>
          <a:prstGeom prst="ellipse">
            <a:avLst/>
          </a:prstGeom>
        </p:spPr>
      </p:pic>
      <p:pic>
        <p:nvPicPr>
          <p:cNvPr id="32" name="Picture 31">
            <a:extLst>
              <a:ext uri="{FF2B5EF4-FFF2-40B4-BE49-F238E27FC236}">
                <a16:creationId xmlns:a16="http://schemas.microsoft.com/office/drawing/2014/main" id="{8E189D24-02A0-4502-4CB5-EEDC6F036C6F}"/>
              </a:ext>
            </a:extLst>
          </p:cNvPr>
          <p:cNvPicPr>
            <a:picLocks noChangeAspect="1"/>
          </p:cNvPicPr>
          <p:nvPr/>
        </p:nvPicPr>
        <p:blipFill rotWithShape="1">
          <a:blip r:embed="rId10"/>
          <a:srcRect l="-3655" t="-27359" r="-23704"/>
          <a:stretch/>
        </p:blipFill>
        <p:spPr>
          <a:xfrm>
            <a:off x="7963004" y="4384076"/>
            <a:ext cx="2120157" cy="2128280"/>
          </a:xfrm>
          <a:prstGeom prst="ellipse">
            <a:avLst/>
          </a:prstGeom>
        </p:spPr>
      </p:pic>
      <p:pic>
        <p:nvPicPr>
          <p:cNvPr id="34" name="Picture 33">
            <a:extLst>
              <a:ext uri="{FF2B5EF4-FFF2-40B4-BE49-F238E27FC236}">
                <a16:creationId xmlns:a16="http://schemas.microsoft.com/office/drawing/2014/main" id="{565CDB3A-EE14-2347-7F43-01F1A51B3A51}"/>
              </a:ext>
            </a:extLst>
          </p:cNvPr>
          <p:cNvPicPr>
            <a:picLocks noChangeAspect="1"/>
          </p:cNvPicPr>
          <p:nvPr/>
        </p:nvPicPr>
        <p:blipFill rotWithShape="1">
          <a:blip r:embed="rId11"/>
          <a:srcRect l="-15409" t="-42005" r="-26596"/>
          <a:stretch/>
        </p:blipFill>
        <p:spPr>
          <a:xfrm>
            <a:off x="11292704" y="4563492"/>
            <a:ext cx="2051784" cy="1947897"/>
          </a:xfrm>
          <a:prstGeom prst="ellipse">
            <a:avLst/>
          </a:prstGeom>
        </p:spPr>
      </p:pic>
      <p:pic>
        <p:nvPicPr>
          <p:cNvPr id="36" name="Picture 35">
            <a:extLst>
              <a:ext uri="{FF2B5EF4-FFF2-40B4-BE49-F238E27FC236}">
                <a16:creationId xmlns:a16="http://schemas.microsoft.com/office/drawing/2014/main" id="{3A275F24-F8E4-ACD2-51BE-ABDD36AC3CE6}"/>
              </a:ext>
            </a:extLst>
          </p:cNvPr>
          <p:cNvPicPr>
            <a:picLocks noChangeAspect="1"/>
          </p:cNvPicPr>
          <p:nvPr/>
        </p:nvPicPr>
        <p:blipFill rotWithShape="1">
          <a:blip r:embed="rId12"/>
          <a:srcRect t="-45899" r="-28465" b="2112"/>
          <a:stretch/>
        </p:blipFill>
        <p:spPr>
          <a:xfrm>
            <a:off x="2954418" y="6697814"/>
            <a:ext cx="2782182" cy="2710000"/>
          </a:xfrm>
          <a:prstGeom prst="ellipse">
            <a:avLst/>
          </a:prstGeom>
        </p:spPr>
      </p:pic>
      <p:pic>
        <p:nvPicPr>
          <p:cNvPr id="37" name="Picture 36">
            <a:extLst>
              <a:ext uri="{FF2B5EF4-FFF2-40B4-BE49-F238E27FC236}">
                <a16:creationId xmlns:a16="http://schemas.microsoft.com/office/drawing/2014/main" id="{1E2748B7-5E5E-6611-4331-21931848434E}"/>
              </a:ext>
            </a:extLst>
          </p:cNvPr>
          <p:cNvPicPr>
            <a:picLocks noChangeAspect="1"/>
          </p:cNvPicPr>
          <p:nvPr/>
        </p:nvPicPr>
        <p:blipFill rotWithShape="1">
          <a:blip r:embed="rId13"/>
          <a:srcRect t="-85128" r="-24360" b="-14509"/>
          <a:stretch/>
        </p:blipFill>
        <p:spPr>
          <a:xfrm>
            <a:off x="6206732" y="6737600"/>
            <a:ext cx="2664885" cy="2636931"/>
          </a:xfrm>
          <a:prstGeom prst="ellipse">
            <a:avLst/>
          </a:prstGeom>
        </p:spPr>
      </p:pic>
      <p:pic>
        <p:nvPicPr>
          <p:cNvPr id="39" name="Graphic 38" descr="Money outline">
            <a:extLst>
              <a:ext uri="{FF2B5EF4-FFF2-40B4-BE49-F238E27FC236}">
                <a16:creationId xmlns:a16="http://schemas.microsoft.com/office/drawing/2014/main" id="{AE25507A-3FF6-38F8-8883-309747C07F7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3017" t="-22102" r="-28075" b="11251"/>
          <a:stretch/>
        </p:blipFill>
        <p:spPr>
          <a:xfrm>
            <a:off x="12726971" y="1242698"/>
            <a:ext cx="2549236" cy="2456092"/>
          </a:xfrm>
          <a:prstGeom prst="ellipse">
            <a:avLst/>
          </a:prstGeom>
        </p:spPr>
      </p:pic>
      <p:pic>
        <p:nvPicPr>
          <p:cNvPr id="42" name="Picture 41">
            <a:extLst>
              <a:ext uri="{FF2B5EF4-FFF2-40B4-BE49-F238E27FC236}">
                <a16:creationId xmlns:a16="http://schemas.microsoft.com/office/drawing/2014/main" id="{34CEBCCB-C086-59EF-B912-9401F8407B48}"/>
              </a:ext>
            </a:extLst>
          </p:cNvPr>
          <p:cNvPicPr>
            <a:picLocks noChangeAspect="1"/>
          </p:cNvPicPr>
          <p:nvPr/>
        </p:nvPicPr>
        <p:blipFill rotWithShape="1">
          <a:blip r:embed="rId16"/>
          <a:srcRect l="-12848" t="-60957" r="-35037" b="-12582"/>
          <a:stretch/>
        </p:blipFill>
        <p:spPr>
          <a:xfrm>
            <a:off x="12711361" y="6697814"/>
            <a:ext cx="2490418" cy="2636430"/>
          </a:xfrm>
          <a:prstGeom prst="ellipse">
            <a:avLst/>
          </a:prstGeom>
        </p:spPr>
      </p:pic>
      <p:pic>
        <p:nvPicPr>
          <p:cNvPr id="44" name="Graphic 43" descr="Cycle with people outline">
            <a:extLst>
              <a:ext uri="{FF2B5EF4-FFF2-40B4-BE49-F238E27FC236}">
                <a16:creationId xmlns:a16="http://schemas.microsoft.com/office/drawing/2014/main" id="{80BEF9BA-EB41-6382-D9FC-C8E1956841F9}"/>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7790" b="9577"/>
          <a:stretch/>
        </p:blipFill>
        <p:spPr>
          <a:xfrm>
            <a:off x="9656618" y="1746136"/>
            <a:ext cx="1962482" cy="1924458"/>
          </a:xfrm>
          <a:prstGeom prst="ellipse">
            <a:avLst/>
          </a:prstGeom>
        </p:spPr>
      </p:pic>
      <p:pic>
        <p:nvPicPr>
          <p:cNvPr id="51" name="Graphic 50" descr="Badge Question Mark outline">
            <a:extLst>
              <a:ext uri="{FF2B5EF4-FFF2-40B4-BE49-F238E27FC236}">
                <a16:creationId xmlns:a16="http://schemas.microsoft.com/office/drawing/2014/main" id="{6347B9BE-D078-5D58-219C-C145DB64B387}"/>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7748" t="-42403" r="-30097" b="16061"/>
          <a:stretch/>
        </p:blipFill>
        <p:spPr>
          <a:xfrm>
            <a:off x="9500747" y="6723678"/>
            <a:ext cx="2573928" cy="2657935"/>
          </a:xfrm>
          <a:prstGeom prst="ellipse">
            <a:avLst/>
          </a:prstGeom>
        </p:spPr>
      </p:pic>
    </p:spTree>
    <p:custDataLst>
      <p:tags r:id="rId1"/>
    </p:custDataLst>
    <p:extLst>
      <p:ext uri="{BB962C8B-B14F-4D97-AF65-F5344CB8AC3E}">
        <p14:creationId xmlns:p14="http://schemas.microsoft.com/office/powerpoint/2010/main" val="3524893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33FF4B6E-0340-ABA2-E758-268D252411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9900" y="129601"/>
            <a:ext cx="4828200" cy="10027798"/>
          </a:xfrm>
          <a:prstGeom prst="rect">
            <a:avLst/>
          </a:prstGeom>
        </p:spPr>
      </p:pic>
      <p:pic>
        <p:nvPicPr>
          <p:cNvPr id="2" name="FinalBike.mp4">
            <a:hlinkClick r:id="" action="ppaction://media"/>
            <a:extLst>
              <a:ext uri="{FF2B5EF4-FFF2-40B4-BE49-F238E27FC236}">
                <a16:creationId xmlns:a16="http://schemas.microsoft.com/office/drawing/2014/main" id="{34A6E369-0767-785C-8F46-0435012A978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50297" y="935665"/>
            <a:ext cx="4187406" cy="8798440"/>
          </a:xfrm>
          <a:prstGeom prst="rect">
            <a:avLst/>
          </a:prstGeom>
        </p:spPr>
      </p:pic>
    </p:spTree>
    <p:extLst>
      <p:ext uri="{BB962C8B-B14F-4D97-AF65-F5344CB8AC3E}">
        <p14:creationId xmlns:p14="http://schemas.microsoft.com/office/powerpoint/2010/main" val="337899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C8AFD-7460-C0DB-0DDC-A45EB156848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0B3975F-4115-60DB-2B3B-9731FBEE44DA}"/>
              </a:ext>
            </a:extLst>
          </p:cNvPr>
          <p:cNvGrpSpPr/>
          <p:nvPr/>
        </p:nvGrpSpPr>
        <p:grpSpPr>
          <a:xfrm>
            <a:off x="-583167" y="2783839"/>
            <a:ext cx="11901407" cy="6982553"/>
            <a:chOff x="-2500558" y="1076961"/>
            <a:chExt cx="11556895" cy="7704596"/>
          </a:xfrm>
        </p:grpSpPr>
        <p:sp>
          <p:nvSpPr>
            <p:cNvPr id="12" name="Rectangle 11">
              <a:extLst>
                <a:ext uri="{FF2B5EF4-FFF2-40B4-BE49-F238E27FC236}">
                  <a16:creationId xmlns:a16="http://schemas.microsoft.com/office/drawing/2014/main" id="{15C71FF4-E0B1-20BA-A1BB-99650426245C}"/>
                </a:ext>
              </a:extLst>
            </p:cNvPr>
            <p:cNvSpPr/>
            <p:nvPr/>
          </p:nvSpPr>
          <p:spPr>
            <a:xfrm>
              <a:off x="-2244436" y="1274618"/>
              <a:ext cx="11083636" cy="634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1951F6-2CCD-DDBE-646E-D7E7CD4D2F4E}"/>
                </a:ext>
              </a:extLst>
            </p:cNvPr>
            <p:cNvPicPr>
              <a:picLocks noChangeAspect="1"/>
            </p:cNvPicPr>
            <p:nvPr/>
          </p:nvPicPr>
          <p:blipFill>
            <a:blip r:embed="rId3"/>
            <a:stretch>
              <a:fillRect/>
            </a:stretch>
          </p:blipFill>
          <p:spPr>
            <a:xfrm>
              <a:off x="-2500558" y="1076961"/>
              <a:ext cx="11556895" cy="7704596"/>
            </a:xfrm>
            <a:prstGeom prst="rect">
              <a:avLst/>
            </a:prstGeom>
          </p:spPr>
        </p:pic>
      </p:grpSp>
      <p:sp>
        <p:nvSpPr>
          <p:cNvPr id="7" name="Title 6">
            <a:extLst>
              <a:ext uri="{FF2B5EF4-FFF2-40B4-BE49-F238E27FC236}">
                <a16:creationId xmlns:a16="http://schemas.microsoft.com/office/drawing/2014/main" id="{78EFAA87-214B-2C1B-E4D3-CF3B17478DF3}"/>
              </a:ext>
            </a:extLst>
          </p:cNvPr>
          <p:cNvSpPr>
            <a:spLocks noGrp="1"/>
          </p:cNvSpPr>
          <p:nvPr>
            <p:ph type="title"/>
          </p:nvPr>
        </p:nvSpPr>
        <p:spPr>
          <a:xfrm>
            <a:off x="589973" y="1185510"/>
            <a:ext cx="15773400" cy="775597"/>
          </a:xfrm>
        </p:spPr>
        <p:txBody>
          <a:bodyPr/>
          <a:lstStyle/>
          <a:p>
            <a:r>
              <a:rPr lang="en-US">
                <a:solidFill>
                  <a:schemeClr val="tx2"/>
                </a:solidFill>
              </a:rPr>
              <a:t>Leverage NLP to Optimize Accuracy of LLMs</a:t>
            </a:r>
          </a:p>
        </p:txBody>
      </p:sp>
      <p:sp>
        <p:nvSpPr>
          <p:cNvPr id="9" name="TextBox 8">
            <a:extLst>
              <a:ext uri="{FF2B5EF4-FFF2-40B4-BE49-F238E27FC236}">
                <a16:creationId xmlns:a16="http://schemas.microsoft.com/office/drawing/2014/main" id="{74F69B43-7F55-955E-B564-456E4B577E60}"/>
              </a:ext>
            </a:extLst>
          </p:cNvPr>
          <p:cNvSpPr txBox="1"/>
          <p:nvPr/>
        </p:nvSpPr>
        <p:spPr>
          <a:xfrm>
            <a:off x="11637650" y="3166572"/>
            <a:ext cx="6461760" cy="3108543"/>
          </a:xfrm>
          <a:prstGeom prst="rect">
            <a:avLst/>
          </a:prstGeom>
          <a:noFill/>
        </p:spPr>
        <p:txBody>
          <a:bodyPr wrap="square">
            <a:spAutoFit/>
          </a:bodyPr>
          <a:lstStyle/>
          <a:p>
            <a:r>
              <a:rPr lang="en-US" sz="2800" b="1" kern="1200">
                <a:solidFill>
                  <a:srgbClr val="000000"/>
                </a:solidFill>
                <a:latin typeface="+mn-lt"/>
                <a:ea typeface="+mn-ea"/>
                <a:cs typeface="+mn-cs"/>
              </a:rPr>
              <a:t>Improve LLM Explainability</a:t>
            </a:r>
            <a:r>
              <a:rPr lang="en-US" sz="2800" b="1">
                <a:solidFill>
                  <a:srgbClr val="000000"/>
                </a:solidFill>
              </a:rPr>
              <a:t> </a:t>
            </a:r>
            <a:r>
              <a:rPr lang="en-US" sz="2800" b="1" kern="1200">
                <a:solidFill>
                  <a:srgbClr val="000000"/>
                </a:solidFill>
                <a:latin typeface="+mn-lt"/>
                <a:ea typeface="+mn-ea"/>
                <a:cs typeface="+mn-cs"/>
              </a:rPr>
              <a:t> while Reducing Costs and Hallucinations</a:t>
            </a:r>
          </a:p>
          <a:p>
            <a:endParaRPr lang="en-US" sz="2800" kern="1200">
              <a:solidFill>
                <a:srgbClr val="000000"/>
              </a:solidFill>
              <a:latin typeface="+mn-lt"/>
              <a:ea typeface="+mn-ea"/>
              <a:cs typeface="+mn-cs"/>
            </a:endParaRPr>
          </a:p>
          <a:p>
            <a:r>
              <a:rPr lang="en-US" sz="2800" kern="1200">
                <a:solidFill>
                  <a:srgbClr val="000000"/>
                </a:solidFill>
                <a:latin typeface="+mn-lt"/>
                <a:ea typeface="+mn-ea"/>
                <a:cs typeface="+mn-cs"/>
              </a:rPr>
              <a:t>Leverage NLP techniques to preprocess the data so that only high-quality data are fed to LLM. This contributes to reducing computational waste.</a:t>
            </a:r>
          </a:p>
        </p:txBody>
      </p:sp>
      <p:pic>
        <p:nvPicPr>
          <p:cNvPr id="2" name="Picture 1" descr="A screenshot of a computer&#10;&#10;Description automatically generated">
            <a:extLst>
              <a:ext uri="{FF2B5EF4-FFF2-40B4-BE49-F238E27FC236}">
                <a16:creationId xmlns:a16="http://schemas.microsoft.com/office/drawing/2014/main" id="{2D04A476-FF77-1DE2-EF5F-3E758C74A9A9}"/>
              </a:ext>
            </a:extLst>
          </p:cNvPr>
          <p:cNvPicPr>
            <a:picLocks noChangeAspect="1"/>
          </p:cNvPicPr>
          <p:nvPr/>
        </p:nvPicPr>
        <p:blipFill rotWithShape="1">
          <a:blip r:embed="rId4">
            <a:extLst>
              <a:ext uri="{28A0092B-C50C-407E-A947-70E740481C1C}">
                <a14:useLocalDpi xmlns:a14="http://schemas.microsoft.com/office/drawing/2010/main" val="0"/>
              </a:ext>
            </a:extLst>
          </a:blip>
          <a:srcRect r="5958"/>
          <a:stretch/>
        </p:blipFill>
        <p:spPr>
          <a:xfrm>
            <a:off x="0" y="3026472"/>
            <a:ext cx="11026233" cy="4788886"/>
          </a:xfrm>
          <a:prstGeom prst="rect">
            <a:avLst/>
          </a:prstGeom>
        </p:spPr>
      </p:pic>
      <p:sp>
        <p:nvSpPr>
          <p:cNvPr id="3" name="TextBox 2">
            <a:extLst>
              <a:ext uri="{FF2B5EF4-FFF2-40B4-BE49-F238E27FC236}">
                <a16:creationId xmlns:a16="http://schemas.microsoft.com/office/drawing/2014/main" id="{FB3F75A3-4FC3-DE50-68AE-CEAB50238D9B}"/>
              </a:ext>
            </a:extLst>
          </p:cNvPr>
          <p:cNvSpPr txBox="1"/>
          <p:nvPr/>
        </p:nvSpPr>
        <p:spPr>
          <a:xfrm>
            <a:off x="12788900" y="7972990"/>
            <a:ext cx="958596" cy="430887"/>
          </a:xfrm>
          <a:prstGeom prst="rect">
            <a:avLst/>
          </a:prstGeom>
          <a:noFill/>
        </p:spPr>
        <p:txBody>
          <a:bodyPr wrap="none" lIns="0" tIns="0" rIns="0" bIns="0" rtlCol="0">
            <a:spAutoFit/>
          </a:bodyPr>
          <a:lstStyle/>
          <a:p>
            <a:pPr algn="l"/>
            <a:r>
              <a:rPr lang="en-US" sz="2800">
                <a:solidFill>
                  <a:schemeClr val="tx1"/>
                </a:solidFill>
              </a:rPr>
              <a:t>BLOG</a:t>
            </a:r>
          </a:p>
        </p:txBody>
      </p:sp>
      <p:pic>
        <p:nvPicPr>
          <p:cNvPr id="6" name="Picture 5" descr="A qr code with a blue s logo&#10;&#10;Description automatically generated">
            <a:extLst>
              <a:ext uri="{FF2B5EF4-FFF2-40B4-BE49-F238E27FC236}">
                <a16:creationId xmlns:a16="http://schemas.microsoft.com/office/drawing/2014/main" id="{D837AF7A-34C4-0608-32D5-FB34734B5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8900" y="7216883"/>
            <a:ext cx="1943100" cy="1943100"/>
          </a:xfrm>
          <a:prstGeom prst="rect">
            <a:avLst/>
          </a:prstGeom>
        </p:spPr>
      </p:pic>
    </p:spTree>
    <p:extLst>
      <p:ext uri="{BB962C8B-B14F-4D97-AF65-F5344CB8AC3E}">
        <p14:creationId xmlns:p14="http://schemas.microsoft.com/office/powerpoint/2010/main" val="177461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759A99-47E6-6F87-690D-F07939F6B227}"/>
              </a:ext>
            </a:extLst>
          </p:cNvPr>
          <p:cNvSpPr>
            <a:spLocks noGrp="1"/>
          </p:cNvSpPr>
          <p:nvPr>
            <p:ph type="title"/>
          </p:nvPr>
        </p:nvSpPr>
        <p:spPr>
          <a:xfrm>
            <a:off x="704380" y="1745754"/>
            <a:ext cx="13688571" cy="997196"/>
          </a:xfrm>
        </p:spPr>
        <p:txBody>
          <a:bodyPr/>
          <a:lstStyle/>
          <a:p>
            <a:r>
              <a:rPr lang="en-US" sz="7200">
                <a:solidFill>
                  <a:schemeClr val="bg2"/>
                </a:solidFill>
              </a:rPr>
              <a:t>Second Takeaway</a:t>
            </a:r>
          </a:p>
        </p:txBody>
      </p:sp>
      <p:pic>
        <p:nvPicPr>
          <p:cNvPr id="4" name="Picture 3" descr="A child standing next to a robot&#10;&#10;Description automatically generated">
            <a:extLst>
              <a:ext uri="{FF2B5EF4-FFF2-40B4-BE49-F238E27FC236}">
                <a16:creationId xmlns:a16="http://schemas.microsoft.com/office/drawing/2014/main" id="{FA300665-88EF-B5F8-93CD-1FB47BA65C88}"/>
              </a:ext>
            </a:extLst>
          </p:cNvPr>
          <p:cNvPicPr>
            <a:picLocks noChangeAspect="1"/>
          </p:cNvPicPr>
          <p:nvPr/>
        </p:nvPicPr>
        <p:blipFill>
          <a:blip r:embed="rId3">
            <a:alphaModFix/>
            <a:extLst>
              <a:ext uri="{28A0092B-C50C-407E-A947-70E740481C1C}">
                <a14:useLocalDpi xmlns:a14="http://schemas.microsoft.com/office/drawing/2010/main" val="0"/>
              </a:ext>
            </a:extLst>
          </a:blip>
          <a:srcRect l="21825" r="11295" b="319"/>
          <a:stretch>
            <a:fillRect/>
          </a:stretch>
        </p:blipFill>
        <p:spPr>
          <a:xfrm>
            <a:off x="11041622" y="2271395"/>
            <a:ext cx="6136351" cy="6097354"/>
          </a:xfrm>
          <a:custGeom>
            <a:avLst/>
            <a:gdLst>
              <a:gd name="connsiteX0" fmla="*/ 853321 w 7021284"/>
              <a:gd name="connsiteY0" fmla="*/ 0 h 6976663"/>
              <a:gd name="connsiteX1" fmla="*/ 7021284 w 7021284"/>
              <a:gd name="connsiteY1" fmla="*/ 0 h 6976663"/>
              <a:gd name="connsiteX2" fmla="*/ 7021284 w 7021284"/>
              <a:gd name="connsiteY2" fmla="*/ 5806426 h 6976663"/>
              <a:gd name="connsiteX3" fmla="*/ 5851047 w 7021284"/>
              <a:gd name="connsiteY3" fmla="*/ 6976663 h 6976663"/>
              <a:gd name="connsiteX4" fmla="*/ 0 w 7021284"/>
              <a:gd name="connsiteY4" fmla="*/ 6976663 h 6976663"/>
              <a:gd name="connsiteX5" fmla="*/ 0 w 7021284"/>
              <a:gd name="connsiteY5" fmla="*/ 1125616 h 6976663"/>
              <a:gd name="connsiteX6" fmla="*/ 822244 w 7021284"/>
              <a:gd name="connsiteY6" fmla="*/ 7991 h 69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284" h="6976663">
                <a:moveTo>
                  <a:pt x="853321" y="0"/>
                </a:moveTo>
                <a:lnTo>
                  <a:pt x="7021284" y="0"/>
                </a:lnTo>
                <a:lnTo>
                  <a:pt x="7021284" y="5806426"/>
                </a:lnTo>
                <a:cubicBezTo>
                  <a:pt x="7021284" y="6452730"/>
                  <a:pt x="6497351" y="6976663"/>
                  <a:pt x="5851047" y="6976663"/>
                </a:cubicBezTo>
                <a:lnTo>
                  <a:pt x="0" y="6976663"/>
                </a:lnTo>
                <a:lnTo>
                  <a:pt x="0" y="1125616"/>
                </a:lnTo>
                <a:cubicBezTo>
                  <a:pt x="0" y="600494"/>
                  <a:pt x="345878" y="156156"/>
                  <a:pt x="822244" y="7991"/>
                </a:cubicBezTo>
                <a:close/>
              </a:path>
            </a:pathLst>
          </a:custGeom>
        </p:spPr>
      </p:pic>
      <p:pic>
        <p:nvPicPr>
          <p:cNvPr id="6" name="Graphic 5">
            <a:extLst>
              <a:ext uri="{FF2B5EF4-FFF2-40B4-BE49-F238E27FC236}">
                <a16:creationId xmlns:a16="http://schemas.microsoft.com/office/drawing/2014/main" id="{1176F8C2-B3F3-145B-A5B9-E9A7328793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38717" y="7230442"/>
            <a:ext cx="1627612" cy="1617310"/>
          </a:xfrm>
          <a:prstGeom prst="rect">
            <a:avLst/>
          </a:prstGeom>
        </p:spPr>
      </p:pic>
      <p:pic>
        <p:nvPicPr>
          <p:cNvPr id="8" name="Graphic 7">
            <a:extLst>
              <a:ext uri="{FF2B5EF4-FFF2-40B4-BE49-F238E27FC236}">
                <a16:creationId xmlns:a16="http://schemas.microsoft.com/office/drawing/2014/main" id="{CEE5E8D8-2186-565B-ACEF-05D4EAB569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0227815" y="1553325"/>
            <a:ext cx="1627612" cy="1617310"/>
          </a:xfrm>
          <a:prstGeom prst="rect">
            <a:avLst/>
          </a:prstGeom>
        </p:spPr>
      </p:pic>
      <p:sp>
        <p:nvSpPr>
          <p:cNvPr id="10" name="Text Placeholder 1">
            <a:extLst>
              <a:ext uri="{FF2B5EF4-FFF2-40B4-BE49-F238E27FC236}">
                <a16:creationId xmlns:a16="http://schemas.microsoft.com/office/drawing/2014/main" id="{854B4D14-56E1-1CEC-84D3-BBE3EB0075E5}"/>
              </a:ext>
            </a:extLst>
          </p:cNvPr>
          <p:cNvSpPr txBox="1">
            <a:spLocks/>
          </p:cNvSpPr>
          <p:nvPr/>
        </p:nvSpPr>
        <p:spPr>
          <a:xfrm>
            <a:off x="704380" y="4145612"/>
            <a:ext cx="10128720" cy="3918888"/>
          </a:xfrm>
          <a:prstGeom prst="rect">
            <a:avLst/>
          </a:prstGeom>
        </p:spPr>
        <p:txBody>
          <a:bodyPr vert="horz" wrap="square" lIns="0" tIns="0" rIns="0" bIns="0" rtlCol="0" anchor="t">
            <a:noAutofit/>
          </a:bodyPr>
          <a:lstStyle>
            <a:lvl1pPr marL="0" indent="0" algn="l" defTabSz="1371600" rtl="0" eaLnBrk="1" latinLnBrk="0" hangingPunct="1">
              <a:lnSpc>
                <a:spcPct val="85000"/>
              </a:lnSpc>
              <a:spcBef>
                <a:spcPts val="1600"/>
              </a:spcBef>
              <a:buClr>
                <a:schemeClr val="accent5"/>
              </a:buClr>
              <a:buFont typeface="Anova Light" panose="020B0403020203020204" pitchFamily="34" charset="0"/>
              <a:buNone/>
              <a:defRPr sz="3600" b="0" i="0" kern="1200">
                <a:solidFill>
                  <a:schemeClr val="bg2"/>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Anova Light" panose="020B0403020203020204" pitchFamily="34" charset="0"/>
              <a:buNone/>
              <a:defRPr sz="2800" b="0" i="0" kern="1200">
                <a:solidFill>
                  <a:schemeClr val="tx1"/>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nova Light" panose="020B0403020203020204" pitchFamily="34" charset="0"/>
              <a:buNone/>
              <a:defRPr sz="2400" b="0" i="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nova Light" panose="020B0403020203020204" pitchFamily="34" charset="0"/>
              <a:buNone/>
              <a:defRPr sz="2700" kern="1200">
                <a:solidFill>
                  <a:schemeClr val="bg2"/>
                </a:solidFill>
                <a:latin typeface="+mj-lt"/>
                <a:ea typeface="+mn-ea"/>
                <a:cs typeface="+mn-cs"/>
              </a:defRPr>
            </a:lvl4pPr>
            <a:lvl5pPr marL="2743200" indent="0" algn="l" defTabSz="1371600" rtl="0" eaLnBrk="1" latinLnBrk="0" hangingPunct="1">
              <a:lnSpc>
                <a:spcPct val="90000"/>
              </a:lnSpc>
              <a:spcBef>
                <a:spcPts val="750"/>
              </a:spcBef>
              <a:buFont typeface="Anova Light" panose="020B0403020203020204" pitchFamily="34" charset="0"/>
              <a:buNone/>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a:lnSpc>
                <a:spcPct val="100000"/>
              </a:lnSpc>
            </a:pPr>
            <a:r>
              <a:rPr lang="en-US" sz="4800">
                <a:solidFill>
                  <a:schemeClr val="accent4"/>
                </a:solidFill>
              </a:rPr>
              <a:t>LLM alone does not solve business tasks. The key is to integrate it into a </a:t>
            </a:r>
            <a:r>
              <a:rPr lang="en-US" sz="4800" b="1"/>
              <a:t>decisioning process</a:t>
            </a:r>
            <a:r>
              <a:rPr lang="en-US" sz="4800">
                <a:solidFill>
                  <a:schemeClr val="accent4"/>
                </a:solidFill>
              </a:rPr>
              <a:t>, layered with </a:t>
            </a:r>
            <a:r>
              <a:rPr lang="en-US" sz="4800" b="1"/>
              <a:t>orchestration and governance.</a:t>
            </a:r>
          </a:p>
        </p:txBody>
      </p:sp>
    </p:spTree>
    <p:extLst>
      <p:ext uri="{BB962C8B-B14F-4D97-AF65-F5344CB8AC3E}">
        <p14:creationId xmlns:p14="http://schemas.microsoft.com/office/powerpoint/2010/main" val="314486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176C5F9-CD60-F11C-715B-4576AC512FDD}"/>
              </a:ext>
            </a:extLst>
          </p:cNvPr>
          <p:cNvSpPr txBox="1">
            <a:spLocks noGrp="1" noRot="1" noMove="1" noResize="1" noEditPoints="1" noAdjustHandles="1" noChangeArrowheads="1" noChangeShapeType="1"/>
          </p:cNvSpPr>
          <p:nvPr/>
        </p:nvSpPr>
        <p:spPr>
          <a:xfrm>
            <a:off x="0" y="0"/>
            <a:ext cx="18288000" cy="10287000"/>
          </a:xfrm>
          <a:prstGeom prst="rect">
            <a:avLst/>
          </a:prstGeom>
          <a:solidFill>
            <a:srgbClr val="F1F2F4">
              <a:alpha val="54902"/>
            </a:srgbClr>
          </a:solidFill>
        </p:spPr>
        <p:txBody>
          <a:bodyPr wrap="square" lIns="0" tIns="0" rIns="0" bIns="0" rtlCol="0">
            <a:spAutoFit/>
          </a:bodyPr>
          <a:lstStyle/>
          <a:p>
            <a:pPr algn="l"/>
            <a:endParaRPr lang="en-CA">
              <a:solidFill>
                <a:schemeClr val="tx1"/>
              </a:solidFill>
            </a:endParaRPr>
          </a:p>
        </p:txBody>
      </p:sp>
      <p:sp>
        <p:nvSpPr>
          <p:cNvPr id="17" name="Oval 16">
            <a:extLst>
              <a:ext uri="{FF2B5EF4-FFF2-40B4-BE49-F238E27FC236}">
                <a16:creationId xmlns:a16="http://schemas.microsoft.com/office/drawing/2014/main" id="{4CA7E3D9-1683-B25C-FEC8-30530CAFF757}"/>
              </a:ext>
            </a:extLst>
          </p:cNvPr>
          <p:cNvSpPr>
            <a:spLocks noChangeAspect="1"/>
          </p:cNvSpPr>
          <p:nvPr/>
        </p:nvSpPr>
        <p:spPr>
          <a:xfrm>
            <a:off x="6206732"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Security</a:t>
            </a:r>
          </a:p>
        </p:txBody>
      </p:sp>
      <p:sp>
        <p:nvSpPr>
          <p:cNvPr id="2" name="Oval 1">
            <a:extLst>
              <a:ext uri="{FF2B5EF4-FFF2-40B4-BE49-F238E27FC236}">
                <a16:creationId xmlns:a16="http://schemas.microsoft.com/office/drawing/2014/main" id="{8909CF5C-6419-00DE-6B0B-C7415741A6C3}"/>
              </a:ext>
            </a:extLst>
          </p:cNvPr>
          <p:cNvSpPr>
            <a:spLocks noChangeAspect="1"/>
          </p:cNvSpPr>
          <p:nvPr/>
        </p:nvSpPr>
        <p:spPr>
          <a:xfrm>
            <a:off x="2898154" y="879186"/>
            <a:ext cx="2816352" cy="2816352"/>
          </a:xfrm>
          <a:prstGeom prst="ellipse">
            <a:avLst/>
          </a:prstGeom>
          <a:solidFill>
            <a:schemeClr val="accent1"/>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Bias and </a:t>
            </a:r>
          </a:p>
          <a:p>
            <a:pPr algn="ctr"/>
            <a:r>
              <a:rPr lang="en-US" sz="2400">
                <a:solidFill>
                  <a:schemeClr val="bg1"/>
                </a:solidFill>
                <a:latin typeface="+mj-lt"/>
              </a:rPr>
              <a:t>Fairness</a:t>
            </a:r>
          </a:p>
        </p:txBody>
      </p:sp>
      <p:sp>
        <p:nvSpPr>
          <p:cNvPr id="4" name="Oval 3">
            <a:extLst>
              <a:ext uri="{FF2B5EF4-FFF2-40B4-BE49-F238E27FC236}">
                <a16:creationId xmlns:a16="http://schemas.microsoft.com/office/drawing/2014/main" id="{FD4F8AD6-3683-B5DE-A424-DFB906871B51}"/>
              </a:ext>
            </a:extLst>
          </p:cNvPr>
          <p:cNvSpPr>
            <a:spLocks noChangeAspect="1"/>
          </p:cNvSpPr>
          <p:nvPr/>
        </p:nvSpPr>
        <p:spPr>
          <a:xfrm>
            <a:off x="2954418"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Explainability</a:t>
            </a:r>
          </a:p>
        </p:txBody>
      </p:sp>
      <p:sp>
        <p:nvSpPr>
          <p:cNvPr id="12" name="Oval 11">
            <a:extLst>
              <a:ext uri="{FF2B5EF4-FFF2-40B4-BE49-F238E27FC236}">
                <a16:creationId xmlns:a16="http://schemas.microsoft.com/office/drawing/2014/main" id="{D0C6D0B5-93B0-6B0A-BA86-C916602FC3D6}"/>
              </a:ext>
            </a:extLst>
          </p:cNvPr>
          <p:cNvSpPr>
            <a:spLocks noChangeAspect="1"/>
          </p:cNvSpPr>
          <p:nvPr/>
        </p:nvSpPr>
        <p:spPr>
          <a:xfrm>
            <a:off x="9459047"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Resource </a:t>
            </a:r>
          </a:p>
          <a:p>
            <a:pPr algn="ctr"/>
            <a:r>
              <a:rPr lang="en-US" sz="2400">
                <a:solidFill>
                  <a:schemeClr val="bg1"/>
                </a:solidFill>
                <a:latin typeface="+mj-lt"/>
              </a:rPr>
              <a:t>Intensity</a:t>
            </a:r>
          </a:p>
        </p:txBody>
      </p:sp>
      <p:sp>
        <p:nvSpPr>
          <p:cNvPr id="15" name="Oval 14">
            <a:extLst>
              <a:ext uri="{FF2B5EF4-FFF2-40B4-BE49-F238E27FC236}">
                <a16:creationId xmlns:a16="http://schemas.microsoft.com/office/drawing/2014/main" id="{92324B5E-9BAD-DF43-9425-5005C5516FCB}"/>
              </a:ext>
            </a:extLst>
          </p:cNvPr>
          <p:cNvSpPr>
            <a:spLocks noChangeAspect="1"/>
          </p:cNvSpPr>
          <p:nvPr/>
        </p:nvSpPr>
        <p:spPr>
          <a:xfrm>
            <a:off x="12711361"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ROI</a:t>
            </a:r>
          </a:p>
        </p:txBody>
      </p:sp>
      <p:sp>
        <p:nvSpPr>
          <p:cNvPr id="6" name="Oval 5">
            <a:extLst>
              <a:ext uri="{FF2B5EF4-FFF2-40B4-BE49-F238E27FC236}">
                <a16:creationId xmlns:a16="http://schemas.microsoft.com/office/drawing/2014/main" id="{28DBB22E-6B1B-BC57-DEEB-EFBF02C086B6}"/>
              </a:ext>
            </a:extLst>
          </p:cNvPr>
          <p:cNvSpPr>
            <a:spLocks noChangeAspect="1"/>
          </p:cNvSpPr>
          <p:nvPr/>
        </p:nvSpPr>
        <p:spPr>
          <a:xfrm>
            <a:off x="1328260"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Data Privacy</a:t>
            </a:r>
          </a:p>
        </p:txBody>
      </p:sp>
      <p:sp>
        <p:nvSpPr>
          <p:cNvPr id="7" name="Oval 6">
            <a:extLst>
              <a:ext uri="{FF2B5EF4-FFF2-40B4-BE49-F238E27FC236}">
                <a16:creationId xmlns:a16="http://schemas.microsoft.com/office/drawing/2014/main" id="{103A2DE0-BB15-B8AC-BF21-C9712FB4E58D}"/>
              </a:ext>
            </a:extLst>
          </p:cNvPr>
          <p:cNvSpPr>
            <a:spLocks noChangeAspect="1"/>
          </p:cNvSpPr>
          <p:nvPr/>
        </p:nvSpPr>
        <p:spPr>
          <a:xfrm>
            <a:off x="1433751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Regulatory</a:t>
            </a:r>
          </a:p>
          <a:p>
            <a:pPr algn="ctr"/>
            <a:r>
              <a:rPr lang="en-US" sz="2400">
                <a:solidFill>
                  <a:schemeClr val="bg1"/>
                </a:solidFill>
                <a:latin typeface="+mj-lt"/>
              </a:rPr>
              <a:t>Frameworks</a:t>
            </a:r>
          </a:p>
        </p:txBody>
      </p:sp>
      <p:sp>
        <p:nvSpPr>
          <p:cNvPr id="9" name="Oval 8">
            <a:extLst>
              <a:ext uri="{FF2B5EF4-FFF2-40B4-BE49-F238E27FC236}">
                <a16:creationId xmlns:a16="http://schemas.microsoft.com/office/drawing/2014/main" id="{F5F6EF97-C7CA-0974-3AA8-E163EFC762BA}"/>
              </a:ext>
            </a:extLst>
          </p:cNvPr>
          <p:cNvSpPr>
            <a:spLocks noChangeAspect="1"/>
          </p:cNvSpPr>
          <p:nvPr/>
        </p:nvSpPr>
        <p:spPr>
          <a:xfrm>
            <a:off x="4580575"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LLM </a:t>
            </a:r>
            <a:br>
              <a:rPr lang="en-US" sz="2400">
                <a:solidFill>
                  <a:schemeClr val="bg1"/>
                </a:solidFill>
                <a:latin typeface="+mj-lt"/>
              </a:rPr>
            </a:br>
            <a:r>
              <a:rPr lang="en-US" sz="2400">
                <a:solidFill>
                  <a:schemeClr val="bg1"/>
                </a:solidFill>
                <a:latin typeface="+mj-lt"/>
              </a:rPr>
              <a:t>Governance</a:t>
            </a:r>
          </a:p>
        </p:txBody>
      </p:sp>
      <p:sp>
        <p:nvSpPr>
          <p:cNvPr id="14" name="Oval 13">
            <a:extLst>
              <a:ext uri="{FF2B5EF4-FFF2-40B4-BE49-F238E27FC236}">
                <a16:creationId xmlns:a16="http://schemas.microsoft.com/office/drawing/2014/main" id="{34533FC4-605B-CCD1-D230-0AE7F4AE8CDA}"/>
              </a:ext>
            </a:extLst>
          </p:cNvPr>
          <p:cNvSpPr>
            <a:spLocks noChangeAspect="1"/>
          </p:cNvSpPr>
          <p:nvPr/>
        </p:nvSpPr>
        <p:spPr>
          <a:xfrm>
            <a:off x="11085203"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br>
              <a:rPr lang="en-US" sz="2400">
                <a:solidFill>
                  <a:schemeClr val="bg1"/>
                </a:solidFill>
                <a:latin typeface="+mj-lt"/>
              </a:rPr>
            </a:br>
            <a:r>
              <a:rPr lang="en-US" sz="2400">
                <a:solidFill>
                  <a:schemeClr val="bg1"/>
                </a:solidFill>
                <a:latin typeface="+mj-lt"/>
              </a:rPr>
              <a:t>Data Curation</a:t>
            </a:r>
          </a:p>
          <a:p>
            <a:pPr algn="ctr"/>
            <a:r>
              <a:rPr lang="en-US" sz="2400">
                <a:solidFill>
                  <a:schemeClr val="bg1"/>
                </a:solidFill>
                <a:latin typeface="+mj-lt"/>
              </a:rPr>
              <a:t>/Governance</a:t>
            </a:r>
          </a:p>
        </p:txBody>
      </p:sp>
      <p:sp>
        <p:nvSpPr>
          <p:cNvPr id="18" name="Oval 17">
            <a:extLst>
              <a:ext uri="{FF2B5EF4-FFF2-40B4-BE49-F238E27FC236}">
                <a16:creationId xmlns:a16="http://schemas.microsoft.com/office/drawing/2014/main" id="{F289E48E-8B11-9975-0B90-6D8D10DF5A06}"/>
              </a:ext>
            </a:extLst>
          </p:cNvPr>
          <p:cNvSpPr>
            <a:spLocks noChangeAspect="1"/>
          </p:cNvSpPr>
          <p:nvPr/>
        </p:nvSpPr>
        <p:spPr>
          <a:xfrm>
            <a:off x="783288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Use Case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Prioritization</a:t>
            </a:r>
          </a:p>
        </p:txBody>
      </p:sp>
      <p:sp>
        <p:nvSpPr>
          <p:cNvPr id="22" name="Oval 21">
            <a:extLst>
              <a:ext uri="{FF2B5EF4-FFF2-40B4-BE49-F238E27FC236}">
                <a16:creationId xmlns:a16="http://schemas.microsoft.com/office/drawing/2014/main" id="{8F909D29-33D8-0715-7A93-59EF8A79373C}"/>
              </a:ext>
            </a:extLst>
          </p:cNvPr>
          <p:cNvSpPr>
            <a:spLocks noChangeAspect="1"/>
          </p:cNvSpPr>
          <p:nvPr/>
        </p:nvSpPr>
        <p:spPr>
          <a:xfrm>
            <a:off x="6206732"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Robustness</a:t>
            </a:r>
          </a:p>
        </p:txBody>
      </p:sp>
      <p:sp>
        <p:nvSpPr>
          <p:cNvPr id="23" name="Oval 22">
            <a:extLst>
              <a:ext uri="{FF2B5EF4-FFF2-40B4-BE49-F238E27FC236}">
                <a16:creationId xmlns:a16="http://schemas.microsoft.com/office/drawing/2014/main" id="{36F89F23-04BB-66FF-0917-581934FB4E9C}"/>
              </a:ext>
            </a:extLst>
          </p:cNvPr>
          <p:cNvSpPr>
            <a:spLocks noChangeAspect="1"/>
          </p:cNvSpPr>
          <p:nvPr/>
        </p:nvSpPr>
        <p:spPr>
          <a:xfrm>
            <a:off x="9459047"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Ownership</a:t>
            </a:r>
          </a:p>
          <a:p>
            <a:pPr algn="ctr"/>
            <a:r>
              <a:rPr lang="en-US" sz="2400">
                <a:solidFill>
                  <a:schemeClr val="bg1"/>
                </a:solidFill>
                <a:latin typeface="+mj-lt"/>
              </a:rPr>
              <a:t>(BU vs IT)</a:t>
            </a:r>
          </a:p>
        </p:txBody>
      </p:sp>
      <p:sp>
        <p:nvSpPr>
          <p:cNvPr id="31" name="Oval 30">
            <a:extLst>
              <a:ext uri="{FF2B5EF4-FFF2-40B4-BE49-F238E27FC236}">
                <a16:creationId xmlns:a16="http://schemas.microsoft.com/office/drawing/2014/main" id="{EBB29FFE-F8C0-7043-FBE0-7E2AAC1C9186}"/>
              </a:ext>
            </a:extLst>
          </p:cNvPr>
          <p:cNvSpPr>
            <a:spLocks noChangeAspect="1"/>
          </p:cNvSpPr>
          <p:nvPr/>
        </p:nvSpPr>
        <p:spPr>
          <a:xfrm>
            <a:off x="12711361"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Long Term </a:t>
            </a:r>
            <a:br>
              <a:rPr lang="en-US" sz="2400">
                <a:solidFill>
                  <a:schemeClr val="bg1"/>
                </a:solidFill>
                <a:latin typeface="+mj-lt"/>
              </a:rPr>
            </a:br>
            <a:r>
              <a:rPr lang="en-US" sz="2400">
                <a:solidFill>
                  <a:schemeClr val="bg1"/>
                </a:solidFill>
                <a:latin typeface="+mj-lt"/>
              </a:rPr>
              <a:t>Effects</a:t>
            </a:r>
          </a:p>
        </p:txBody>
      </p:sp>
      <p:pic>
        <p:nvPicPr>
          <p:cNvPr id="45" name="Graphic 44" descr="Bank outline">
            <a:extLst>
              <a:ext uri="{FF2B5EF4-FFF2-40B4-BE49-F238E27FC236}">
                <a16:creationId xmlns:a16="http://schemas.microsoft.com/office/drawing/2014/main" id="{848558AC-4B76-1514-9F40-5552DF7CF4E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106" t="-24869" r="-22106" b="24869"/>
          <a:stretch/>
        </p:blipFill>
        <p:spPr>
          <a:xfrm>
            <a:off x="14351374" y="3808393"/>
            <a:ext cx="2729428" cy="2729428"/>
          </a:xfrm>
          <a:prstGeom prst="ellipse">
            <a:avLst/>
          </a:prstGeom>
        </p:spPr>
      </p:pic>
      <p:pic>
        <p:nvPicPr>
          <p:cNvPr id="19" name="Picture 18">
            <a:extLst>
              <a:ext uri="{FF2B5EF4-FFF2-40B4-BE49-F238E27FC236}">
                <a16:creationId xmlns:a16="http://schemas.microsoft.com/office/drawing/2014/main" id="{C0E6F9A6-1D76-DF68-8CB9-D184EE919680}"/>
              </a:ext>
            </a:extLst>
          </p:cNvPr>
          <p:cNvPicPr>
            <a:picLocks noChangeAspect="1"/>
          </p:cNvPicPr>
          <p:nvPr/>
        </p:nvPicPr>
        <p:blipFill rotWithShape="1">
          <a:blip r:embed="rId6"/>
          <a:srcRect l="-5868" t="-66881" r="-76977" b="-12533"/>
          <a:stretch/>
        </p:blipFill>
        <p:spPr>
          <a:xfrm>
            <a:off x="1328260" y="3808394"/>
            <a:ext cx="2717267" cy="2710000"/>
          </a:xfrm>
          <a:prstGeom prst="ellipse">
            <a:avLst/>
          </a:prstGeom>
        </p:spPr>
      </p:pic>
      <p:pic>
        <p:nvPicPr>
          <p:cNvPr id="26" name="Picture 25">
            <a:extLst>
              <a:ext uri="{FF2B5EF4-FFF2-40B4-BE49-F238E27FC236}">
                <a16:creationId xmlns:a16="http://schemas.microsoft.com/office/drawing/2014/main" id="{8921C787-791C-392F-C4E5-1A84DB98FE89}"/>
              </a:ext>
            </a:extLst>
          </p:cNvPr>
          <p:cNvPicPr>
            <a:picLocks noChangeAspect="1"/>
          </p:cNvPicPr>
          <p:nvPr/>
        </p:nvPicPr>
        <p:blipFill rotWithShape="1">
          <a:blip r:embed="rId7"/>
          <a:srcRect l="-6644" t="-71456" r="-47322" b="-8064"/>
          <a:stretch/>
        </p:blipFill>
        <p:spPr>
          <a:xfrm>
            <a:off x="4580574" y="3808393"/>
            <a:ext cx="2684945" cy="2718340"/>
          </a:xfrm>
          <a:prstGeom prst="ellipse">
            <a:avLst/>
          </a:prstGeom>
        </p:spPr>
      </p:pic>
      <p:pic>
        <p:nvPicPr>
          <p:cNvPr id="28" name="Picture 27">
            <a:extLst>
              <a:ext uri="{FF2B5EF4-FFF2-40B4-BE49-F238E27FC236}">
                <a16:creationId xmlns:a16="http://schemas.microsoft.com/office/drawing/2014/main" id="{62618308-962A-F567-AD51-76AFC894C2B6}"/>
              </a:ext>
            </a:extLst>
          </p:cNvPr>
          <p:cNvPicPr>
            <a:picLocks noChangeAspect="1"/>
          </p:cNvPicPr>
          <p:nvPr/>
        </p:nvPicPr>
        <p:blipFill rotWithShape="1">
          <a:blip r:embed="rId8"/>
          <a:srcRect l="-14840" t="-67253" r="-56595" b="-9685"/>
          <a:stretch/>
        </p:blipFill>
        <p:spPr>
          <a:xfrm>
            <a:off x="2883192" y="952255"/>
            <a:ext cx="2727899" cy="2718339"/>
          </a:xfrm>
          <a:prstGeom prst="ellipse">
            <a:avLst/>
          </a:prstGeom>
        </p:spPr>
      </p:pic>
      <p:pic>
        <p:nvPicPr>
          <p:cNvPr id="30" name="Picture 29">
            <a:extLst>
              <a:ext uri="{FF2B5EF4-FFF2-40B4-BE49-F238E27FC236}">
                <a16:creationId xmlns:a16="http://schemas.microsoft.com/office/drawing/2014/main" id="{D7E8E4A7-6582-1062-FD4B-02527CF5AF26}"/>
              </a:ext>
            </a:extLst>
          </p:cNvPr>
          <p:cNvPicPr>
            <a:picLocks noChangeAspect="1"/>
          </p:cNvPicPr>
          <p:nvPr/>
        </p:nvPicPr>
        <p:blipFill rotWithShape="1">
          <a:blip r:embed="rId9"/>
          <a:srcRect l="-50028" t="-55564" r="-131432" b="-5990"/>
          <a:stretch/>
        </p:blipFill>
        <p:spPr>
          <a:xfrm>
            <a:off x="6191770" y="1025324"/>
            <a:ext cx="2831313" cy="2718340"/>
          </a:xfrm>
          <a:prstGeom prst="ellipse">
            <a:avLst/>
          </a:prstGeom>
        </p:spPr>
      </p:pic>
      <p:pic>
        <p:nvPicPr>
          <p:cNvPr id="32" name="Picture 31">
            <a:extLst>
              <a:ext uri="{FF2B5EF4-FFF2-40B4-BE49-F238E27FC236}">
                <a16:creationId xmlns:a16="http://schemas.microsoft.com/office/drawing/2014/main" id="{8E189D24-02A0-4502-4CB5-EEDC6F036C6F}"/>
              </a:ext>
            </a:extLst>
          </p:cNvPr>
          <p:cNvPicPr>
            <a:picLocks noChangeAspect="1"/>
          </p:cNvPicPr>
          <p:nvPr/>
        </p:nvPicPr>
        <p:blipFill rotWithShape="1">
          <a:blip r:embed="rId10"/>
          <a:srcRect l="-3655" t="-27359" r="-23704"/>
          <a:stretch/>
        </p:blipFill>
        <p:spPr>
          <a:xfrm>
            <a:off x="7963004" y="4384076"/>
            <a:ext cx="2120157" cy="2128280"/>
          </a:xfrm>
          <a:prstGeom prst="ellipse">
            <a:avLst/>
          </a:prstGeom>
        </p:spPr>
      </p:pic>
      <p:pic>
        <p:nvPicPr>
          <p:cNvPr id="34" name="Picture 33">
            <a:extLst>
              <a:ext uri="{FF2B5EF4-FFF2-40B4-BE49-F238E27FC236}">
                <a16:creationId xmlns:a16="http://schemas.microsoft.com/office/drawing/2014/main" id="{565CDB3A-EE14-2347-7F43-01F1A51B3A51}"/>
              </a:ext>
            </a:extLst>
          </p:cNvPr>
          <p:cNvPicPr>
            <a:picLocks noChangeAspect="1"/>
          </p:cNvPicPr>
          <p:nvPr/>
        </p:nvPicPr>
        <p:blipFill rotWithShape="1">
          <a:blip r:embed="rId11"/>
          <a:srcRect l="-15409" t="-42005" r="-26596"/>
          <a:stretch/>
        </p:blipFill>
        <p:spPr>
          <a:xfrm>
            <a:off x="11292704" y="4563492"/>
            <a:ext cx="2051784" cy="1947897"/>
          </a:xfrm>
          <a:prstGeom prst="ellipse">
            <a:avLst/>
          </a:prstGeom>
        </p:spPr>
      </p:pic>
      <p:pic>
        <p:nvPicPr>
          <p:cNvPr id="36" name="Picture 35">
            <a:extLst>
              <a:ext uri="{FF2B5EF4-FFF2-40B4-BE49-F238E27FC236}">
                <a16:creationId xmlns:a16="http://schemas.microsoft.com/office/drawing/2014/main" id="{3A275F24-F8E4-ACD2-51BE-ABDD36AC3CE6}"/>
              </a:ext>
            </a:extLst>
          </p:cNvPr>
          <p:cNvPicPr>
            <a:picLocks noChangeAspect="1"/>
          </p:cNvPicPr>
          <p:nvPr/>
        </p:nvPicPr>
        <p:blipFill rotWithShape="1">
          <a:blip r:embed="rId12"/>
          <a:srcRect t="-45899" r="-28465" b="2112"/>
          <a:stretch/>
        </p:blipFill>
        <p:spPr>
          <a:xfrm>
            <a:off x="2954418" y="6697814"/>
            <a:ext cx="2782182" cy="2710000"/>
          </a:xfrm>
          <a:prstGeom prst="ellipse">
            <a:avLst/>
          </a:prstGeom>
        </p:spPr>
      </p:pic>
      <p:pic>
        <p:nvPicPr>
          <p:cNvPr id="37" name="Picture 36">
            <a:extLst>
              <a:ext uri="{FF2B5EF4-FFF2-40B4-BE49-F238E27FC236}">
                <a16:creationId xmlns:a16="http://schemas.microsoft.com/office/drawing/2014/main" id="{1E2748B7-5E5E-6611-4331-21931848434E}"/>
              </a:ext>
            </a:extLst>
          </p:cNvPr>
          <p:cNvPicPr>
            <a:picLocks noChangeAspect="1"/>
          </p:cNvPicPr>
          <p:nvPr/>
        </p:nvPicPr>
        <p:blipFill rotWithShape="1">
          <a:blip r:embed="rId13"/>
          <a:srcRect t="-85128" r="-24360" b="-14509"/>
          <a:stretch/>
        </p:blipFill>
        <p:spPr>
          <a:xfrm>
            <a:off x="6206732" y="6737600"/>
            <a:ext cx="2664885" cy="2636931"/>
          </a:xfrm>
          <a:prstGeom prst="ellipse">
            <a:avLst/>
          </a:prstGeom>
        </p:spPr>
      </p:pic>
      <p:pic>
        <p:nvPicPr>
          <p:cNvPr id="39" name="Graphic 38" descr="Money outline">
            <a:extLst>
              <a:ext uri="{FF2B5EF4-FFF2-40B4-BE49-F238E27FC236}">
                <a16:creationId xmlns:a16="http://schemas.microsoft.com/office/drawing/2014/main" id="{AE25507A-3FF6-38F8-8883-309747C07F7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3017" t="-22102" r="-28075" b="11251"/>
          <a:stretch/>
        </p:blipFill>
        <p:spPr>
          <a:xfrm>
            <a:off x="12726971" y="1242698"/>
            <a:ext cx="2549236" cy="2456092"/>
          </a:xfrm>
          <a:prstGeom prst="ellipse">
            <a:avLst/>
          </a:prstGeom>
        </p:spPr>
      </p:pic>
      <p:pic>
        <p:nvPicPr>
          <p:cNvPr id="42" name="Picture 41">
            <a:extLst>
              <a:ext uri="{FF2B5EF4-FFF2-40B4-BE49-F238E27FC236}">
                <a16:creationId xmlns:a16="http://schemas.microsoft.com/office/drawing/2014/main" id="{34CEBCCB-C086-59EF-B912-9401F8407B48}"/>
              </a:ext>
            </a:extLst>
          </p:cNvPr>
          <p:cNvPicPr>
            <a:picLocks noChangeAspect="1"/>
          </p:cNvPicPr>
          <p:nvPr/>
        </p:nvPicPr>
        <p:blipFill rotWithShape="1">
          <a:blip r:embed="rId16"/>
          <a:srcRect l="-12848" t="-60957" r="-35037" b="-12582"/>
          <a:stretch/>
        </p:blipFill>
        <p:spPr>
          <a:xfrm>
            <a:off x="12711361" y="6697814"/>
            <a:ext cx="2490418" cy="2636430"/>
          </a:xfrm>
          <a:prstGeom prst="ellipse">
            <a:avLst/>
          </a:prstGeom>
        </p:spPr>
      </p:pic>
      <p:pic>
        <p:nvPicPr>
          <p:cNvPr id="44" name="Graphic 43" descr="Cycle with people outline">
            <a:extLst>
              <a:ext uri="{FF2B5EF4-FFF2-40B4-BE49-F238E27FC236}">
                <a16:creationId xmlns:a16="http://schemas.microsoft.com/office/drawing/2014/main" id="{80BEF9BA-EB41-6382-D9FC-C8E1956841F9}"/>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7790" b="9577"/>
          <a:stretch/>
        </p:blipFill>
        <p:spPr>
          <a:xfrm>
            <a:off x="9656618" y="1746136"/>
            <a:ext cx="1962482" cy="1924458"/>
          </a:xfrm>
          <a:prstGeom prst="ellipse">
            <a:avLst/>
          </a:prstGeom>
        </p:spPr>
      </p:pic>
      <p:pic>
        <p:nvPicPr>
          <p:cNvPr id="51" name="Graphic 50" descr="Badge Question Mark outline">
            <a:extLst>
              <a:ext uri="{FF2B5EF4-FFF2-40B4-BE49-F238E27FC236}">
                <a16:creationId xmlns:a16="http://schemas.microsoft.com/office/drawing/2014/main" id="{6347B9BE-D078-5D58-219C-C145DB64B387}"/>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7748" t="-42403" r="-30097" b="16061"/>
          <a:stretch/>
        </p:blipFill>
        <p:spPr>
          <a:xfrm>
            <a:off x="9500747" y="6723678"/>
            <a:ext cx="2573928" cy="2657935"/>
          </a:xfrm>
          <a:prstGeom prst="ellipse">
            <a:avLst/>
          </a:prstGeom>
        </p:spPr>
      </p:pic>
    </p:spTree>
    <p:custDataLst>
      <p:tags r:id="rId1"/>
    </p:custDataLst>
    <p:extLst>
      <p:ext uri="{BB962C8B-B14F-4D97-AF65-F5344CB8AC3E}">
        <p14:creationId xmlns:p14="http://schemas.microsoft.com/office/powerpoint/2010/main" val="1410729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FF2E84-5CBC-C6DF-942E-D5DDE514323E}"/>
              </a:ext>
            </a:extLst>
          </p:cNvPr>
          <p:cNvSpPr>
            <a:spLocks noGrp="1"/>
          </p:cNvSpPr>
          <p:nvPr>
            <p:ph type="title"/>
          </p:nvPr>
        </p:nvSpPr>
        <p:spPr>
          <a:xfrm>
            <a:off x="1252432" y="710304"/>
            <a:ext cx="15773400" cy="775596"/>
          </a:xfrm>
        </p:spPr>
        <p:txBody>
          <a:bodyPr>
            <a:normAutofit/>
          </a:bodyPr>
          <a:lstStyle/>
          <a:p>
            <a:r>
              <a:rPr lang="en-US"/>
              <a:t>Artificial Intelligence Incident Database</a:t>
            </a:r>
          </a:p>
        </p:txBody>
      </p:sp>
      <p:pic>
        <p:nvPicPr>
          <p:cNvPr id="4" name="Picture 3">
            <a:extLst>
              <a:ext uri="{FF2B5EF4-FFF2-40B4-BE49-F238E27FC236}">
                <a16:creationId xmlns:a16="http://schemas.microsoft.com/office/drawing/2014/main" id="{5F31AE60-A215-1F70-CF96-5F1B0734C1B1}"/>
              </a:ext>
            </a:extLst>
          </p:cNvPr>
          <p:cNvPicPr>
            <a:picLocks noChangeAspect="1"/>
          </p:cNvPicPr>
          <p:nvPr/>
        </p:nvPicPr>
        <p:blipFill>
          <a:blip r:embed="rId3"/>
          <a:stretch>
            <a:fillRect/>
          </a:stretch>
        </p:blipFill>
        <p:spPr>
          <a:xfrm>
            <a:off x="9229680" y="2282293"/>
            <a:ext cx="3472740" cy="6383422"/>
          </a:xfrm>
          <a:prstGeom prst="rect">
            <a:avLst/>
          </a:prstGeom>
        </p:spPr>
      </p:pic>
      <p:pic>
        <p:nvPicPr>
          <p:cNvPr id="7" name="Picture 6">
            <a:extLst>
              <a:ext uri="{FF2B5EF4-FFF2-40B4-BE49-F238E27FC236}">
                <a16:creationId xmlns:a16="http://schemas.microsoft.com/office/drawing/2014/main" id="{61A9E707-2C01-3C85-7C59-D4FDB921EA29}"/>
              </a:ext>
            </a:extLst>
          </p:cNvPr>
          <p:cNvPicPr>
            <a:picLocks noChangeAspect="1"/>
          </p:cNvPicPr>
          <p:nvPr/>
        </p:nvPicPr>
        <p:blipFill>
          <a:blip r:embed="rId4"/>
          <a:stretch>
            <a:fillRect/>
          </a:stretch>
        </p:blipFill>
        <p:spPr>
          <a:xfrm>
            <a:off x="12784732" y="2661289"/>
            <a:ext cx="3952763" cy="7229837"/>
          </a:xfrm>
          <a:prstGeom prst="rect">
            <a:avLst/>
          </a:prstGeom>
        </p:spPr>
      </p:pic>
      <p:sp>
        <p:nvSpPr>
          <p:cNvPr id="9" name="TextBox 8">
            <a:extLst>
              <a:ext uri="{FF2B5EF4-FFF2-40B4-BE49-F238E27FC236}">
                <a16:creationId xmlns:a16="http://schemas.microsoft.com/office/drawing/2014/main" id="{BEB8B27D-6418-E641-5E4F-58537D74D1B1}"/>
              </a:ext>
            </a:extLst>
          </p:cNvPr>
          <p:cNvSpPr txBox="1"/>
          <p:nvPr/>
        </p:nvSpPr>
        <p:spPr>
          <a:xfrm>
            <a:off x="210765" y="9392030"/>
            <a:ext cx="7906958" cy="369332"/>
          </a:xfrm>
          <a:prstGeom prst="rect">
            <a:avLst/>
          </a:prstGeom>
          <a:noFill/>
        </p:spPr>
        <p:txBody>
          <a:bodyPr wrap="square">
            <a:spAutoFit/>
          </a:bodyPr>
          <a:lstStyle/>
          <a:p>
            <a:pPr>
              <a:defRPr/>
            </a:pPr>
            <a:r>
              <a:rPr lang="de-DE" sz="1800">
                <a:latin typeface="+mj-lt"/>
              </a:rPr>
              <a:t>Source: </a:t>
            </a:r>
            <a:r>
              <a:rPr lang="de-DE" sz="1800">
                <a:latin typeface="+mj-lt"/>
                <a:hlinkClick r:id="rId5">
                  <a:extLst>
                    <a:ext uri="{A12FA001-AC4F-418D-AE19-62706E023703}">
                      <ahyp:hlinkClr xmlns:ahyp="http://schemas.microsoft.com/office/drawing/2018/hyperlinkcolor" val="tx"/>
                    </a:ext>
                  </a:extLst>
                </a:hlinkClick>
              </a:rPr>
              <a:t>https://incidentdatabase.ai</a:t>
            </a:r>
            <a:endParaRPr lang="de-DE" sz="1800">
              <a:latin typeface="+mj-lt"/>
            </a:endParaRPr>
          </a:p>
        </p:txBody>
      </p:sp>
      <p:pic>
        <p:nvPicPr>
          <p:cNvPr id="11" name="Picture 10" descr="A robot arm on a pallet&#10;&#10;Description automatically generated">
            <a:extLst>
              <a:ext uri="{FF2B5EF4-FFF2-40B4-BE49-F238E27FC236}">
                <a16:creationId xmlns:a16="http://schemas.microsoft.com/office/drawing/2014/main" id="{E05962CC-B47C-487A-A6A1-75956E176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49" y="2172748"/>
            <a:ext cx="3841339" cy="4830911"/>
          </a:xfrm>
          <a:prstGeom prst="rect">
            <a:avLst/>
          </a:prstGeom>
        </p:spPr>
      </p:pic>
      <p:pic>
        <p:nvPicPr>
          <p:cNvPr id="13" name="Picture 12" descr="A screenshot of a child looking at her phone&#10;&#10;Description automatically generated">
            <a:extLst>
              <a:ext uri="{FF2B5EF4-FFF2-40B4-BE49-F238E27FC236}">
                <a16:creationId xmlns:a16="http://schemas.microsoft.com/office/drawing/2014/main" id="{9816075E-D270-080B-8B67-B7553A68A4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9801" y="2803268"/>
            <a:ext cx="4389246" cy="6383423"/>
          </a:xfrm>
          <a:prstGeom prst="rect">
            <a:avLst/>
          </a:prstGeom>
        </p:spPr>
      </p:pic>
      <p:pic>
        <p:nvPicPr>
          <p:cNvPr id="15" name="Picture 14" descr="A phone with a screen on it&#10;&#10;Description automatically generated with medium confidence">
            <a:extLst>
              <a:ext uri="{FF2B5EF4-FFF2-40B4-BE49-F238E27FC236}">
                <a16:creationId xmlns:a16="http://schemas.microsoft.com/office/drawing/2014/main" id="{2E5514B9-32C9-54F5-B92B-B8EC057A2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1360" y="2076537"/>
            <a:ext cx="3751060" cy="7071255"/>
          </a:xfrm>
          <a:prstGeom prst="rect">
            <a:avLst/>
          </a:prstGeom>
        </p:spPr>
      </p:pic>
    </p:spTree>
    <p:extLst>
      <p:ext uri="{BB962C8B-B14F-4D97-AF65-F5344CB8AC3E}">
        <p14:creationId xmlns:p14="http://schemas.microsoft.com/office/powerpoint/2010/main" val="288744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CB291011-E70F-3B69-AC6D-24DA0E93C1D4}"/>
              </a:ext>
            </a:extLst>
          </p:cNvPr>
          <p:cNvSpPr txBox="1">
            <a:spLocks/>
          </p:cNvSpPr>
          <p:nvPr/>
        </p:nvSpPr>
        <p:spPr>
          <a:xfrm>
            <a:off x="1229296" y="4687985"/>
            <a:ext cx="9333040" cy="2820474"/>
          </a:xfrm>
          <a:prstGeom prst="rect">
            <a:avLst/>
          </a:prstGeom>
        </p:spPr>
        <p:txBody>
          <a:bodyPr vert="horz" wrap="square" lIns="0" tIns="0" rIns="0" bIns="0" rtlCol="0" anchor="t">
            <a:noAutofit/>
          </a:bodyPr>
          <a:lstStyle>
            <a:lvl1pPr marL="0" indent="0" algn="l" defTabSz="1371600" rtl="0" eaLnBrk="1" latinLnBrk="0" hangingPunct="1">
              <a:lnSpc>
                <a:spcPct val="85000"/>
              </a:lnSpc>
              <a:spcBef>
                <a:spcPts val="1600"/>
              </a:spcBef>
              <a:buClr>
                <a:schemeClr val="accent5"/>
              </a:buClr>
              <a:buFont typeface="Anova Light" panose="020B0403020203020204" pitchFamily="34" charset="0"/>
              <a:buNone/>
              <a:defRPr sz="3600" b="0" i="0" kern="1200">
                <a:solidFill>
                  <a:schemeClr val="bg2"/>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Anova Light" panose="020B0403020203020204" pitchFamily="34" charset="0"/>
              <a:buNone/>
              <a:defRPr sz="2800" b="0" i="0" kern="1200">
                <a:solidFill>
                  <a:schemeClr val="tx1"/>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nova Light" panose="020B0403020203020204" pitchFamily="34" charset="0"/>
              <a:buNone/>
              <a:defRPr sz="2400" b="0" i="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nova Light" panose="020B0403020203020204" pitchFamily="34" charset="0"/>
              <a:buNone/>
              <a:defRPr sz="2700" kern="1200">
                <a:solidFill>
                  <a:schemeClr val="bg2"/>
                </a:solidFill>
                <a:latin typeface="+mj-lt"/>
                <a:ea typeface="+mn-ea"/>
                <a:cs typeface="+mn-cs"/>
              </a:defRPr>
            </a:lvl4pPr>
            <a:lvl5pPr marL="2743200" indent="0" algn="l" defTabSz="1371600" rtl="0" eaLnBrk="1" latinLnBrk="0" hangingPunct="1">
              <a:lnSpc>
                <a:spcPct val="90000"/>
              </a:lnSpc>
              <a:spcBef>
                <a:spcPts val="750"/>
              </a:spcBef>
              <a:buFont typeface="Anova Light" panose="020B0403020203020204" pitchFamily="34" charset="0"/>
              <a:buNone/>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a:lnSpc>
                <a:spcPct val="100000"/>
              </a:lnSpc>
            </a:pPr>
            <a:r>
              <a:rPr lang="en-US" sz="4800" i="0">
                <a:solidFill>
                  <a:schemeClr val="accent4"/>
                </a:solidFill>
                <a:effectLst/>
              </a:rPr>
              <a:t>Human Oversight will remain mandatory for a LONG time.</a:t>
            </a:r>
            <a:endParaRPr lang="en-US" sz="8000">
              <a:solidFill>
                <a:schemeClr val="accent4"/>
              </a:solidFill>
            </a:endParaRPr>
          </a:p>
        </p:txBody>
      </p:sp>
      <p:sp>
        <p:nvSpPr>
          <p:cNvPr id="13" name="Title 2">
            <a:extLst>
              <a:ext uri="{FF2B5EF4-FFF2-40B4-BE49-F238E27FC236}">
                <a16:creationId xmlns:a16="http://schemas.microsoft.com/office/drawing/2014/main" id="{B5D87BCA-4A64-32DA-388C-8E8BD9466109}"/>
              </a:ext>
            </a:extLst>
          </p:cNvPr>
          <p:cNvSpPr>
            <a:spLocks noGrp="1"/>
          </p:cNvSpPr>
          <p:nvPr>
            <p:ph type="title"/>
          </p:nvPr>
        </p:nvSpPr>
        <p:spPr>
          <a:xfrm>
            <a:off x="1229296" y="1745754"/>
            <a:ext cx="13688571" cy="997196"/>
          </a:xfrm>
        </p:spPr>
        <p:txBody>
          <a:bodyPr/>
          <a:lstStyle/>
          <a:p>
            <a:r>
              <a:rPr lang="en-US" sz="7200">
                <a:solidFill>
                  <a:schemeClr val="bg2"/>
                </a:solidFill>
              </a:rPr>
              <a:t>Third Takeaway</a:t>
            </a:r>
          </a:p>
        </p:txBody>
      </p:sp>
      <p:pic>
        <p:nvPicPr>
          <p:cNvPr id="14" name="Picture 13" descr="A child standing next to a robot&#10;&#10;Description automatically generated">
            <a:extLst>
              <a:ext uri="{FF2B5EF4-FFF2-40B4-BE49-F238E27FC236}">
                <a16:creationId xmlns:a16="http://schemas.microsoft.com/office/drawing/2014/main" id="{4C28877B-E8C1-4905-0B0B-6CC201F3E075}"/>
              </a:ext>
            </a:extLst>
          </p:cNvPr>
          <p:cNvPicPr>
            <a:picLocks noChangeAspect="1"/>
          </p:cNvPicPr>
          <p:nvPr/>
        </p:nvPicPr>
        <p:blipFill>
          <a:blip r:embed="rId3">
            <a:alphaModFix/>
            <a:extLst>
              <a:ext uri="{28A0092B-C50C-407E-A947-70E740481C1C}">
                <a14:useLocalDpi xmlns:a14="http://schemas.microsoft.com/office/drawing/2010/main" val="0"/>
              </a:ext>
            </a:extLst>
          </a:blip>
          <a:srcRect l="21825" r="11295" b="319"/>
          <a:stretch>
            <a:fillRect/>
          </a:stretch>
        </p:blipFill>
        <p:spPr>
          <a:xfrm>
            <a:off x="10037420" y="1655168"/>
            <a:ext cx="7021284" cy="6976663"/>
          </a:xfrm>
          <a:custGeom>
            <a:avLst/>
            <a:gdLst>
              <a:gd name="connsiteX0" fmla="*/ 853321 w 7021284"/>
              <a:gd name="connsiteY0" fmla="*/ 0 h 6976663"/>
              <a:gd name="connsiteX1" fmla="*/ 7021284 w 7021284"/>
              <a:gd name="connsiteY1" fmla="*/ 0 h 6976663"/>
              <a:gd name="connsiteX2" fmla="*/ 7021284 w 7021284"/>
              <a:gd name="connsiteY2" fmla="*/ 5806426 h 6976663"/>
              <a:gd name="connsiteX3" fmla="*/ 5851047 w 7021284"/>
              <a:gd name="connsiteY3" fmla="*/ 6976663 h 6976663"/>
              <a:gd name="connsiteX4" fmla="*/ 0 w 7021284"/>
              <a:gd name="connsiteY4" fmla="*/ 6976663 h 6976663"/>
              <a:gd name="connsiteX5" fmla="*/ 0 w 7021284"/>
              <a:gd name="connsiteY5" fmla="*/ 1125616 h 6976663"/>
              <a:gd name="connsiteX6" fmla="*/ 822244 w 7021284"/>
              <a:gd name="connsiteY6" fmla="*/ 7991 h 69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284" h="6976663">
                <a:moveTo>
                  <a:pt x="853321" y="0"/>
                </a:moveTo>
                <a:lnTo>
                  <a:pt x="7021284" y="0"/>
                </a:lnTo>
                <a:lnTo>
                  <a:pt x="7021284" y="5806426"/>
                </a:lnTo>
                <a:cubicBezTo>
                  <a:pt x="7021284" y="6452730"/>
                  <a:pt x="6497351" y="6976663"/>
                  <a:pt x="5851047" y="6976663"/>
                </a:cubicBezTo>
                <a:lnTo>
                  <a:pt x="0" y="6976663"/>
                </a:lnTo>
                <a:lnTo>
                  <a:pt x="0" y="1125616"/>
                </a:lnTo>
                <a:cubicBezTo>
                  <a:pt x="0" y="600494"/>
                  <a:pt x="345878" y="156156"/>
                  <a:pt x="822244" y="7991"/>
                </a:cubicBezTo>
                <a:close/>
              </a:path>
            </a:pathLst>
          </a:custGeom>
        </p:spPr>
      </p:pic>
      <p:pic>
        <p:nvPicPr>
          <p:cNvPr id="15" name="Graphic 14">
            <a:extLst>
              <a:ext uri="{FF2B5EF4-FFF2-40B4-BE49-F238E27FC236}">
                <a16:creationId xmlns:a16="http://schemas.microsoft.com/office/drawing/2014/main" id="{2EB04763-811B-2CD6-F7F7-9FE392EBC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44898" y="7588251"/>
            <a:ext cx="1627612" cy="1617310"/>
          </a:xfrm>
          <a:prstGeom prst="rect">
            <a:avLst/>
          </a:prstGeom>
        </p:spPr>
      </p:pic>
      <p:pic>
        <p:nvPicPr>
          <p:cNvPr id="16" name="Graphic 15">
            <a:extLst>
              <a:ext uri="{FF2B5EF4-FFF2-40B4-BE49-F238E27FC236}">
                <a16:creationId xmlns:a16="http://schemas.microsoft.com/office/drawing/2014/main" id="{81F23F11-6D5D-9D2F-0BDA-2A9088C78B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9744510" y="1078267"/>
            <a:ext cx="1627612" cy="1617310"/>
          </a:xfrm>
          <a:prstGeom prst="rect">
            <a:avLst/>
          </a:prstGeom>
        </p:spPr>
      </p:pic>
    </p:spTree>
    <p:extLst>
      <p:ext uri="{BB962C8B-B14F-4D97-AF65-F5344CB8AC3E}">
        <p14:creationId xmlns:p14="http://schemas.microsoft.com/office/powerpoint/2010/main" val="2293327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6DFC9EA0-2550-88C3-E964-2BFB66485C1A}"/>
              </a:ext>
            </a:extLst>
          </p:cNvPr>
          <p:cNvSpPr txBox="1">
            <a:spLocks/>
          </p:cNvSpPr>
          <p:nvPr/>
        </p:nvSpPr>
        <p:spPr>
          <a:xfrm>
            <a:off x="490980" y="913480"/>
            <a:ext cx="16385241" cy="997196"/>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7200">
                <a:solidFill>
                  <a:schemeClr val="accent4"/>
                </a:solidFill>
                <a:latin typeface="Anova Bold"/>
              </a:rPr>
              <a:t>Takeaways of the day</a:t>
            </a:r>
          </a:p>
        </p:txBody>
      </p:sp>
      <p:sp>
        <p:nvSpPr>
          <p:cNvPr id="21" name="TextBox 20">
            <a:extLst>
              <a:ext uri="{FF2B5EF4-FFF2-40B4-BE49-F238E27FC236}">
                <a16:creationId xmlns:a16="http://schemas.microsoft.com/office/drawing/2014/main" id="{C9533DF8-7425-8237-E9F7-362D644F50FF}"/>
              </a:ext>
            </a:extLst>
          </p:cNvPr>
          <p:cNvSpPr txBox="1"/>
          <p:nvPr/>
        </p:nvSpPr>
        <p:spPr>
          <a:xfrm>
            <a:off x="634803" y="2253576"/>
            <a:ext cx="15264749" cy="4745338"/>
          </a:xfrm>
          <a:prstGeom prst="rect">
            <a:avLst/>
          </a:prstGeom>
          <a:noFill/>
        </p:spPr>
        <p:txBody>
          <a:bodyPr wrap="square" lIns="0" tIns="0" rIns="0" bIns="0" rtlCol="0" anchor="t">
            <a:spAutoFit/>
          </a:bodyPr>
          <a:lstStyle/>
          <a:p>
            <a:pPr marL="514350" indent="-514350">
              <a:lnSpc>
                <a:spcPct val="200000"/>
              </a:lnSpc>
              <a:buAutoNum type="arabicPeriod"/>
            </a:pPr>
            <a:r>
              <a:rPr lang="en-US" sz="4000" dirty="0">
                <a:solidFill>
                  <a:schemeClr val="accent4"/>
                </a:solidFill>
                <a:latin typeface="Anova"/>
              </a:rPr>
              <a:t>Generative AI is </a:t>
            </a:r>
            <a:r>
              <a:rPr lang="en-US" sz="4000" dirty="0">
                <a:solidFill>
                  <a:schemeClr val="accent1"/>
                </a:solidFill>
                <a:latin typeface="Anova"/>
              </a:rPr>
              <a:t>more than </a:t>
            </a:r>
            <a:r>
              <a:rPr lang="en-US" sz="4000" dirty="0">
                <a:solidFill>
                  <a:schemeClr val="accent4"/>
                </a:solidFill>
                <a:latin typeface="Anova"/>
              </a:rPr>
              <a:t>just LLMs. </a:t>
            </a:r>
            <a:endParaRPr lang="en-US" sz="4000">
              <a:solidFill>
                <a:schemeClr val="accent4"/>
              </a:solidFill>
              <a:latin typeface="Anova" panose="020B0503020203020204" pitchFamily="34" charset="0"/>
            </a:endParaRPr>
          </a:p>
          <a:p>
            <a:pPr marL="514350" indent="-514350">
              <a:lnSpc>
                <a:spcPct val="200000"/>
              </a:lnSpc>
              <a:buAutoNum type="arabicPeriod"/>
            </a:pPr>
            <a:r>
              <a:rPr lang="en-US" sz="4000" dirty="0">
                <a:solidFill>
                  <a:schemeClr val="accent4"/>
                </a:solidFill>
                <a:latin typeface="Anova"/>
              </a:rPr>
              <a:t>Integrate LLMs </a:t>
            </a:r>
            <a:r>
              <a:rPr lang="en-US" sz="4000" dirty="0">
                <a:solidFill>
                  <a:schemeClr val="tx2"/>
                </a:solidFill>
                <a:latin typeface="Anova"/>
              </a:rPr>
              <a:t>into a larger decisioning process, layered with orchestration and governance to </a:t>
            </a:r>
            <a:r>
              <a:rPr lang="en-US" sz="4000" dirty="0">
                <a:solidFill>
                  <a:schemeClr val="bg2"/>
                </a:solidFill>
                <a:latin typeface="Anova"/>
              </a:rPr>
              <a:t>solve business tasks.</a:t>
            </a:r>
          </a:p>
          <a:p>
            <a:pPr>
              <a:lnSpc>
                <a:spcPct val="200000"/>
              </a:lnSpc>
            </a:pPr>
            <a:r>
              <a:rPr lang="en-US" sz="4000" dirty="0">
                <a:solidFill>
                  <a:schemeClr val="accent4"/>
                </a:solidFill>
                <a:latin typeface="Anova"/>
              </a:rPr>
              <a:t>3. Generative AI is not ready to operate without </a:t>
            </a:r>
            <a:r>
              <a:rPr lang="en-US" sz="4000" dirty="0">
                <a:solidFill>
                  <a:schemeClr val="accent1"/>
                </a:solidFill>
                <a:latin typeface="Anova"/>
              </a:rPr>
              <a:t>human oversight.</a:t>
            </a:r>
          </a:p>
        </p:txBody>
      </p:sp>
      <p:pic>
        <p:nvPicPr>
          <p:cNvPr id="6" name="Graphic 5">
            <a:extLst>
              <a:ext uri="{FF2B5EF4-FFF2-40B4-BE49-F238E27FC236}">
                <a16:creationId xmlns:a16="http://schemas.microsoft.com/office/drawing/2014/main" id="{17F6F1AE-7BEC-7200-2954-CCE1814691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4820900" y="6819900"/>
            <a:ext cx="3467100" cy="3467100"/>
          </a:xfrm>
          <a:prstGeom prst="rect">
            <a:avLst/>
          </a:prstGeom>
        </p:spPr>
      </p:pic>
      <p:sp>
        <p:nvSpPr>
          <p:cNvPr id="7" name="Oval 6">
            <a:extLst>
              <a:ext uri="{FF2B5EF4-FFF2-40B4-BE49-F238E27FC236}">
                <a16:creationId xmlns:a16="http://schemas.microsoft.com/office/drawing/2014/main" id="{04D1B2BD-BCB3-DB97-BA4B-388A884596ED}"/>
              </a:ext>
            </a:extLst>
          </p:cNvPr>
          <p:cNvSpPr/>
          <p:nvPr/>
        </p:nvSpPr>
        <p:spPr>
          <a:xfrm>
            <a:off x="15113000" y="7162800"/>
            <a:ext cx="2860402" cy="2696028"/>
          </a:xfrm>
          <a:prstGeom prst="ellipse">
            <a:avLst/>
          </a:prstGeom>
          <a:blipFill dpi="0" rotWithShape="1">
            <a:blip r:embed="rId5"/>
            <a:srcRect/>
            <a:stretch>
              <a:fillRect l="-38000" r="-48000"/>
            </a:stretch>
          </a:bli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486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_Final_BG_Shape">
            <a:extLst>
              <a:ext uri="{FF2B5EF4-FFF2-40B4-BE49-F238E27FC236}">
                <a16:creationId xmlns:a16="http://schemas.microsoft.com/office/drawing/2014/main" id="{C2628200-5FDE-8F16-71FF-E922501F98D4}"/>
              </a:ext>
            </a:extLst>
          </p:cNvPr>
          <p:cNvGrpSpPr/>
          <p:nvPr/>
        </p:nvGrpSpPr>
        <p:grpSpPr>
          <a:xfrm rot="10800000">
            <a:off x="-39854" y="-11675591"/>
            <a:ext cx="18367708" cy="21962591"/>
            <a:chOff x="12651" y="-22417"/>
            <a:chExt cx="18367708" cy="21962591"/>
          </a:xfrm>
        </p:grpSpPr>
        <p:sp>
          <p:nvSpPr>
            <p:cNvPr id="33" name="Rectangle 32">
              <a:extLst>
                <a:ext uri="{FF2B5EF4-FFF2-40B4-BE49-F238E27FC236}">
                  <a16:creationId xmlns:a16="http://schemas.microsoft.com/office/drawing/2014/main" id="{F6914E01-3CC5-5A00-5F97-610A199B8EB8}"/>
                </a:ext>
              </a:extLst>
            </p:cNvPr>
            <p:cNvSpPr/>
            <p:nvPr/>
          </p:nvSpPr>
          <p:spPr>
            <a:xfrm rot="10800000">
              <a:off x="12652" y="-22417"/>
              <a:ext cx="18367703" cy="10331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EF0CE491-3AB7-B205-E377-0EE5749C3FE3}"/>
                </a:ext>
              </a:extLst>
            </p:cNvPr>
            <p:cNvGrpSpPr/>
            <p:nvPr/>
          </p:nvGrpSpPr>
          <p:grpSpPr>
            <a:xfrm>
              <a:off x="12651" y="10301961"/>
              <a:ext cx="18367708" cy="11638213"/>
              <a:chOff x="-19266" y="10287001"/>
              <a:chExt cx="20701455" cy="13116932"/>
            </a:xfrm>
          </p:grpSpPr>
          <p:sp>
            <p:nvSpPr>
              <p:cNvPr id="35" name="Freeform: Shape 34">
                <a:extLst>
                  <a:ext uri="{FF2B5EF4-FFF2-40B4-BE49-F238E27FC236}">
                    <a16:creationId xmlns:a16="http://schemas.microsoft.com/office/drawing/2014/main" id="{49753E93-CBE4-329E-83B2-A0D9BB82FB6F}"/>
                  </a:ext>
                </a:extLst>
              </p:cNvPr>
              <p:cNvSpPr/>
              <p:nvPr/>
            </p:nvSpPr>
            <p:spPr>
              <a:xfrm rot="16200000">
                <a:off x="-1392922" y="11660657"/>
                <a:ext cx="13116931" cy="10369620"/>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441A02D-6CCC-B2EC-8CD2-33356F8D3FB8}"/>
                  </a:ext>
                </a:extLst>
              </p:cNvPr>
              <p:cNvSpPr/>
              <p:nvPr/>
            </p:nvSpPr>
            <p:spPr>
              <a:xfrm rot="16200000" flipV="1">
                <a:off x="8957806" y="11679551"/>
                <a:ext cx="13116931" cy="10331834"/>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grpSp>
      </p:grpSp>
      <p:sp>
        <p:nvSpPr>
          <p:cNvPr id="37" name="!!_Con_L">
            <a:extLst>
              <a:ext uri="{FF2B5EF4-FFF2-40B4-BE49-F238E27FC236}">
                <a16:creationId xmlns:a16="http://schemas.microsoft.com/office/drawing/2014/main" id="{D10B3FAF-F8D8-24CF-D253-1327F1799054}"/>
              </a:ext>
            </a:extLst>
          </p:cNvPr>
          <p:cNvSpPr/>
          <p:nvPr/>
        </p:nvSpPr>
        <p:spPr>
          <a:xfrm>
            <a:off x="6205093" y="3215808"/>
            <a:ext cx="2427223" cy="2427223"/>
          </a:xfrm>
          <a:prstGeom prst="ellipse">
            <a:avLst/>
          </a:prstGeom>
          <a:noFill/>
          <a:ln w="158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_Hem_Name">
            <a:extLst>
              <a:ext uri="{FF2B5EF4-FFF2-40B4-BE49-F238E27FC236}">
                <a16:creationId xmlns:a16="http://schemas.microsoft.com/office/drawing/2014/main" id="{597A1085-524E-B54C-5F2C-28806F20C9AB}"/>
              </a:ext>
            </a:extLst>
          </p:cNvPr>
          <p:cNvSpPr txBox="1"/>
          <p:nvPr/>
        </p:nvSpPr>
        <p:spPr>
          <a:xfrm>
            <a:off x="3787740" y="6206468"/>
            <a:ext cx="2905603" cy="492443"/>
          </a:xfrm>
          <a:prstGeom prst="rect">
            <a:avLst/>
          </a:prstGeom>
          <a:noFill/>
        </p:spPr>
        <p:txBody>
          <a:bodyPr wrap="square" lIns="0" tIns="0" rIns="0" bIns="0" rtlCol="0">
            <a:spAutoFit/>
          </a:bodyPr>
          <a:lstStyle/>
          <a:p>
            <a:pPr algn="ctr"/>
            <a:r>
              <a:rPr lang="en-GB" sz="3200">
                <a:solidFill>
                  <a:schemeClr val="bg1"/>
                </a:solidFill>
              </a:rPr>
              <a:t>I-Sah Hsieh </a:t>
            </a:r>
          </a:p>
        </p:txBody>
      </p:sp>
      <p:cxnSp>
        <p:nvCxnSpPr>
          <p:cNvPr id="40" name="!!_Hem_Div">
            <a:extLst>
              <a:ext uri="{FF2B5EF4-FFF2-40B4-BE49-F238E27FC236}">
                <a16:creationId xmlns:a16="http://schemas.microsoft.com/office/drawing/2014/main" id="{0E24D574-E756-E02C-250F-2D79C45C08EE}"/>
              </a:ext>
            </a:extLst>
          </p:cNvPr>
          <p:cNvCxnSpPr>
            <a:cxnSpLocks/>
          </p:cNvCxnSpPr>
          <p:nvPr/>
        </p:nvCxnSpPr>
        <p:spPr>
          <a:xfrm flipH="1">
            <a:off x="3586314" y="6084966"/>
            <a:ext cx="3558432"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18D71EDA-32E4-DD97-8315-F146C767DA34}"/>
              </a:ext>
            </a:extLst>
          </p:cNvPr>
          <p:cNvSpPr/>
          <p:nvPr/>
        </p:nvSpPr>
        <p:spPr>
          <a:xfrm>
            <a:off x="4058305" y="3247489"/>
            <a:ext cx="2427222" cy="2427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_Con_Connect">
            <a:extLst>
              <a:ext uri="{FF2B5EF4-FFF2-40B4-BE49-F238E27FC236}">
                <a16:creationId xmlns:a16="http://schemas.microsoft.com/office/drawing/2014/main" id="{031CBEB2-88C0-06DC-4233-C715755972E6}"/>
              </a:ext>
            </a:extLst>
          </p:cNvPr>
          <p:cNvCxnSpPr>
            <a:cxnSpLocks/>
            <a:stCxn id="37" idx="6"/>
          </p:cNvCxnSpPr>
          <p:nvPr/>
        </p:nvCxnSpPr>
        <p:spPr>
          <a:xfrm>
            <a:off x="8632316" y="4429420"/>
            <a:ext cx="7014084" cy="6203"/>
          </a:xfrm>
          <a:prstGeom prst="line">
            <a:avLst/>
          </a:prstGeom>
          <a:ln w="15875" cap="rnd">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60" name="!!_Con_Text">
            <a:extLst>
              <a:ext uri="{FF2B5EF4-FFF2-40B4-BE49-F238E27FC236}">
                <a16:creationId xmlns:a16="http://schemas.microsoft.com/office/drawing/2014/main" id="{776D83CA-F366-C586-E5FE-57C65A7BA6E3}"/>
              </a:ext>
            </a:extLst>
          </p:cNvPr>
          <p:cNvSpPr txBox="1"/>
          <p:nvPr/>
        </p:nvSpPr>
        <p:spPr>
          <a:xfrm>
            <a:off x="8186593" y="4769551"/>
            <a:ext cx="6994813" cy="747897"/>
          </a:xfrm>
          <a:prstGeom prst="rect">
            <a:avLst/>
          </a:prstGeom>
          <a:noFill/>
        </p:spPr>
        <p:txBody>
          <a:bodyPr wrap="square" lIns="0" tIns="0" rIns="0" bIns="0" anchor="ctr">
            <a:noAutofit/>
          </a:bodyPr>
          <a:lstStyle/>
          <a:p>
            <a:pPr algn="ctr">
              <a:lnSpc>
                <a:spcPct val="90000"/>
              </a:lnSpc>
              <a:defRPr/>
            </a:pPr>
            <a:r>
              <a:rPr lang="en-US" sz="6000">
                <a:solidFill>
                  <a:schemeClr val="accent3"/>
                </a:solidFill>
              </a:rPr>
              <a:t>Let’s connect</a:t>
            </a:r>
          </a:p>
        </p:txBody>
      </p:sp>
      <p:sp>
        <p:nvSpPr>
          <p:cNvPr id="61" name="!!_TY_Text">
            <a:extLst>
              <a:ext uri="{FF2B5EF4-FFF2-40B4-BE49-F238E27FC236}">
                <a16:creationId xmlns:a16="http://schemas.microsoft.com/office/drawing/2014/main" id="{8B8987C4-34EC-9FE1-492D-CA747CE12A36}"/>
              </a:ext>
            </a:extLst>
          </p:cNvPr>
          <p:cNvSpPr txBox="1"/>
          <p:nvPr/>
        </p:nvSpPr>
        <p:spPr>
          <a:xfrm>
            <a:off x="8186593" y="3395477"/>
            <a:ext cx="6994813" cy="747897"/>
          </a:xfrm>
          <a:prstGeom prst="rect">
            <a:avLst/>
          </a:prstGeom>
          <a:noFill/>
        </p:spPr>
        <p:txBody>
          <a:bodyPr wrap="square" lIns="0" tIns="0" rIns="0" bIns="0" anchor="ctr">
            <a:noAutofit/>
          </a:bodyPr>
          <a:lstStyle/>
          <a:p>
            <a:pPr algn="ctr">
              <a:lnSpc>
                <a:spcPct val="90000"/>
              </a:lnSpc>
              <a:defRPr/>
            </a:pPr>
            <a:r>
              <a:rPr lang="en-US" sz="7200" spc="600">
                <a:solidFill>
                  <a:schemeClr val="bg1"/>
                </a:solidFill>
              </a:rPr>
              <a:t>Thank you!</a:t>
            </a:r>
          </a:p>
        </p:txBody>
      </p:sp>
      <p:pic>
        <p:nvPicPr>
          <p:cNvPr id="12" name="!!_BG_GIF" descr="A close-up of a blue machine&#10;&#10;Description automatically generated">
            <a:extLst>
              <a:ext uri="{FF2B5EF4-FFF2-40B4-BE49-F238E27FC236}">
                <a16:creationId xmlns:a16="http://schemas.microsoft.com/office/drawing/2014/main" id="{6255D750-C9D2-7102-6F4F-C67534DC5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80919"/>
            <a:ext cx="18288000" cy="10287000"/>
          </a:xfrm>
          <a:prstGeom prst="rect">
            <a:avLst/>
          </a:prstGeom>
        </p:spPr>
      </p:pic>
      <p:grpSp>
        <p:nvGrpSpPr>
          <p:cNvPr id="13" name="!!_Final_Grad">
            <a:extLst>
              <a:ext uri="{FF2B5EF4-FFF2-40B4-BE49-F238E27FC236}">
                <a16:creationId xmlns:a16="http://schemas.microsoft.com/office/drawing/2014/main" id="{16718CA8-C462-5C4D-E384-F689BBEDB373}"/>
              </a:ext>
            </a:extLst>
          </p:cNvPr>
          <p:cNvGrpSpPr/>
          <p:nvPr/>
        </p:nvGrpSpPr>
        <p:grpSpPr>
          <a:xfrm>
            <a:off x="-39853" y="-53121638"/>
            <a:ext cx="18368224" cy="33965010"/>
            <a:chOff x="-39855" y="-11940719"/>
            <a:chExt cx="18368224" cy="33965010"/>
          </a:xfrm>
        </p:grpSpPr>
        <p:sp>
          <p:nvSpPr>
            <p:cNvPr id="14" name="!!_Blue">
              <a:extLst>
                <a:ext uri="{FF2B5EF4-FFF2-40B4-BE49-F238E27FC236}">
                  <a16:creationId xmlns:a16="http://schemas.microsoft.com/office/drawing/2014/main" id="{3103FA51-0A32-852B-0E13-3453C7349730}"/>
                </a:ext>
              </a:extLst>
            </p:cNvPr>
            <p:cNvSpPr/>
            <p:nvPr/>
          </p:nvSpPr>
          <p:spPr>
            <a:xfrm rot="16200000">
              <a:off x="2494584" y="-14271171"/>
              <a:ext cx="13298833" cy="18367707"/>
            </a:xfrm>
            <a:prstGeom prst="rect">
              <a:avLst/>
            </a:prstGeom>
            <a:gradFill>
              <a:gsLst>
                <a:gs pos="0">
                  <a:schemeClr val="bg2">
                    <a:alpha val="0"/>
                  </a:schemeClr>
                </a:gs>
                <a:gs pos="11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6D11DDC5-3E2A-AB73-7AEF-189F90835B50}"/>
                </a:ext>
              </a:extLst>
            </p:cNvPr>
            <p:cNvGrpSpPr/>
            <p:nvPr/>
          </p:nvGrpSpPr>
          <p:grpSpPr>
            <a:xfrm>
              <a:off x="-39852" y="-11940719"/>
              <a:ext cx="18368221" cy="33965010"/>
              <a:chOff x="-3218095" y="-20060285"/>
              <a:chExt cx="20566568" cy="38030012"/>
            </a:xfrm>
          </p:grpSpPr>
          <p:sp>
            <p:nvSpPr>
              <p:cNvPr id="20" name="!!_W_Shape">
                <a:extLst>
                  <a:ext uri="{FF2B5EF4-FFF2-40B4-BE49-F238E27FC236}">
                    <a16:creationId xmlns:a16="http://schemas.microsoft.com/office/drawing/2014/main" id="{8E8A8BE6-325B-FAB8-4545-DB1E6EFD822C}"/>
                  </a:ext>
                </a:extLst>
              </p:cNvPr>
              <p:cNvSpPr/>
              <p:nvPr/>
            </p:nvSpPr>
            <p:spPr>
              <a:xfrm rot="16200000" flipV="1">
                <a:off x="5646508" y="-18645317"/>
                <a:ext cx="13116931" cy="10286998"/>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1"/>
              </a:solidFill>
              <a:ln w="0" cap="flat">
                <a:noFill/>
                <a:prstDash val="solid"/>
                <a:miter/>
              </a:ln>
            </p:spPr>
            <p:txBody>
              <a:bodyPr rtlCol="0" anchor="ctr"/>
              <a:lstStyle/>
              <a:p>
                <a:endParaRPr lang="en-GB"/>
              </a:p>
            </p:txBody>
          </p:sp>
          <p:sp>
            <p:nvSpPr>
              <p:cNvPr id="21" name="!!_W_Shape">
                <a:extLst>
                  <a:ext uri="{FF2B5EF4-FFF2-40B4-BE49-F238E27FC236}">
                    <a16:creationId xmlns:a16="http://schemas.microsoft.com/office/drawing/2014/main" id="{39DD86CD-76E5-441B-F4E1-C002008C71DF}"/>
                  </a:ext>
                </a:extLst>
              </p:cNvPr>
              <p:cNvSpPr/>
              <p:nvPr/>
            </p:nvSpPr>
            <p:spPr>
              <a:xfrm rot="16200000">
                <a:off x="-4625676" y="-18652704"/>
                <a:ext cx="13116931" cy="1030176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1"/>
              </a:solidFill>
              <a:ln w="0" cap="flat">
                <a:noFill/>
                <a:prstDash val="solid"/>
                <a:miter/>
              </a:ln>
            </p:spPr>
            <p:txBody>
              <a:bodyPr rtlCol="0" anchor="ctr"/>
              <a:lstStyle/>
              <a:p>
                <a:endParaRPr lang="en-GB"/>
              </a:p>
            </p:txBody>
          </p:sp>
          <p:sp>
            <p:nvSpPr>
              <p:cNvPr id="22" name="!!_W_Shape">
                <a:extLst>
                  <a:ext uri="{FF2B5EF4-FFF2-40B4-BE49-F238E27FC236}">
                    <a16:creationId xmlns:a16="http://schemas.microsoft.com/office/drawing/2014/main" id="{E6CD8CA8-E5F5-FA7F-D235-F09739C50ABF}"/>
                  </a:ext>
                </a:extLst>
              </p:cNvPr>
              <p:cNvSpPr/>
              <p:nvPr/>
            </p:nvSpPr>
            <p:spPr>
              <a:xfrm rot="16200000" flipV="1">
                <a:off x="5630257" y="6267762"/>
                <a:ext cx="13116931" cy="1028699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sp>
            <p:nvSpPr>
              <p:cNvPr id="23" name="!!_W_Shape">
                <a:extLst>
                  <a:ext uri="{FF2B5EF4-FFF2-40B4-BE49-F238E27FC236}">
                    <a16:creationId xmlns:a16="http://schemas.microsoft.com/office/drawing/2014/main" id="{3CAC3D10-90BF-0DCE-5DB1-CAA346E1E05F}"/>
                  </a:ext>
                </a:extLst>
              </p:cNvPr>
              <p:cNvSpPr/>
              <p:nvPr/>
            </p:nvSpPr>
            <p:spPr>
              <a:xfrm rot="16200000">
                <a:off x="-4602315" y="6260375"/>
                <a:ext cx="13116931" cy="10301769"/>
              </a:xfrm>
              <a:custGeom>
                <a:avLst/>
                <a:gdLst>
                  <a:gd name="connsiteX0" fmla="*/ 13060013 w 13060013"/>
                  <a:gd name="connsiteY0" fmla="*/ 0 h 10287000"/>
                  <a:gd name="connsiteX1" fmla="*/ 13060013 w 13060013"/>
                  <a:gd name="connsiteY1" fmla="*/ 10287000 h 10287000"/>
                  <a:gd name="connsiteX2" fmla="*/ 2030063 w 13060013"/>
                  <a:gd name="connsiteY2" fmla="*/ 10287000 h 10287000"/>
                  <a:gd name="connsiteX3" fmla="*/ 3020663 w 13060013"/>
                  <a:gd name="connsiteY3" fmla="*/ 9296400 h 10287000"/>
                  <a:gd name="connsiteX4" fmla="*/ 9454229 w 13060013"/>
                  <a:gd name="connsiteY4" fmla="*/ 9296400 h 10287000"/>
                  <a:gd name="connsiteX5" fmla="*/ 9982200 w 13060013"/>
                  <a:gd name="connsiteY5" fmla="*/ 8768429 h 10287000"/>
                  <a:gd name="connsiteX6" fmla="*/ 9982200 w 13060013"/>
                  <a:gd name="connsiteY6" fmla="*/ 8768429 h 10287000"/>
                  <a:gd name="connsiteX7" fmla="*/ 9454229 w 13060013"/>
                  <a:gd name="connsiteY7" fmla="*/ 8240364 h 10287000"/>
                  <a:gd name="connsiteX8" fmla="*/ 5638800 w 13060013"/>
                  <a:gd name="connsiteY8" fmla="*/ 8240364 h 10287000"/>
                  <a:gd name="connsiteX9" fmla="*/ 5638800 w 13060013"/>
                  <a:gd name="connsiteY9" fmla="*/ 8229600 h 10287000"/>
                  <a:gd name="connsiteX10" fmla="*/ 5562600 w 13060013"/>
                  <a:gd name="connsiteY10" fmla="*/ 8229600 h 10287000"/>
                  <a:gd name="connsiteX11" fmla="*/ 5029200 w 13060013"/>
                  <a:gd name="connsiteY11" fmla="*/ 7696200 h 10287000"/>
                  <a:gd name="connsiteX12" fmla="*/ 5185410 w 13060013"/>
                  <a:gd name="connsiteY12" fmla="*/ 7319010 h 10287000"/>
                  <a:gd name="connsiteX13" fmla="*/ 5562600 w 13060013"/>
                  <a:gd name="connsiteY13" fmla="*/ 7162800 h 10287000"/>
                  <a:gd name="connsiteX14" fmla="*/ 3543300 w 13060013"/>
                  <a:gd name="connsiteY14" fmla="*/ 7162800 h 10287000"/>
                  <a:gd name="connsiteX15" fmla="*/ 2590800 w 13060013"/>
                  <a:gd name="connsiteY15" fmla="*/ 6210300 h 10287000"/>
                  <a:gd name="connsiteX16" fmla="*/ 2869787 w 13060013"/>
                  <a:gd name="connsiteY16" fmla="*/ 5536787 h 10287000"/>
                  <a:gd name="connsiteX17" fmla="*/ 3543300 w 13060013"/>
                  <a:gd name="connsiteY17" fmla="*/ 5257800 h 10287000"/>
                  <a:gd name="connsiteX18" fmla="*/ 8763000 w 13060013"/>
                  <a:gd name="connsiteY18" fmla="*/ 5257800 h 10287000"/>
                  <a:gd name="connsiteX19" fmla="*/ 9144000 w 13060013"/>
                  <a:gd name="connsiteY19" fmla="*/ 5638800 h 10287000"/>
                  <a:gd name="connsiteX20" fmla="*/ 9032367 w 13060013"/>
                  <a:gd name="connsiteY20" fmla="*/ 5908168 h 10287000"/>
                  <a:gd name="connsiteX21" fmla="*/ 8763000 w 13060013"/>
                  <a:gd name="connsiteY21" fmla="*/ 6019800 h 10287000"/>
                  <a:gd name="connsiteX22" fmla="*/ 11031093 w 13060013"/>
                  <a:gd name="connsiteY22" fmla="*/ 6019800 h 10287000"/>
                  <a:gd name="connsiteX23" fmla="*/ 11734800 w 13060013"/>
                  <a:gd name="connsiteY23" fmla="*/ 5316093 h 10287000"/>
                  <a:gd name="connsiteX24" fmla="*/ 11734800 w 13060013"/>
                  <a:gd name="connsiteY24" fmla="*/ 5316093 h 10287000"/>
                  <a:gd name="connsiteX25" fmla="*/ 11031093 w 13060013"/>
                  <a:gd name="connsiteY25" fmla="*/ 4612291 h 10287000"/>
                  <a:gd name="connsiteX26" fmla="*/ 934498 w 13060013"/>
                  <a:gd name="connsiteY26" fmla="*/ 4612291 h 10287000"/>
                  <a:gd name="connsiteX27" fmla="*/ 0 w 13060013"/>
                  <a:gd name="connsiteY27" fmla="*/ 3677793 h 10287000"/>
                  <a:gd name="connsiteX28" fmla="*/ 0 w 13060013"/>
                  <a:gd name="connsiteY28" fmla="*/ 3677793 h 10287000"/>
                  <a:gd name="connsiteX29" fmla="*/ 934498 w 13060013"/>
                  <a:gd name="connsiteY29" fmla="*/ 2743200 h 10287000"/>
                  <a:gd name="connsiteX30" fmla="*/ 3505200 w 13060013"/>
                  <a:gd name="connsiteY30" fmla="*/ 2743200 h 10287000"/>
                  <a:gd name="connsiteX31" fmla="*/ 4076700 w 13060013"/>
                  <a:gd name="connsiteY31" fmla="*/ 2171700 h 10287000"/>
                  <a:gd name="connsiteX32" fmla="*/ 3909346 w 13060013"/>
                  <a:gd name="connsiteY32" fmla="*/ 1767554 h 10287000"/>
                  <a:gd name="connsiteX33" fmla="*/ 3505200 w 13060013"/>
                  <a:gd name="connsiteY33" fmla="*/ 1600200 h 10287000"/>
                  <a:gd name="connsiteX34" fmla="*/ 1447800 w 13060013"/>
                  <a:gd name="connsiteY34" fmla="*/ 1600200 h 10287000"/>
                  <a:gd name="connsiteX35" fmla="*/ 1066800 w 13060013"/>
                  <a:gd name="connsiteY35" fmla="*/ 1219200 h 10287000"/>
                  <a:gd name="connsiteX36" fmla="*/ 1178433 w 13060013"/>
                  <a:gd name="connsiteY36" fmla="*/ 949833 h 10287000"/>
                  <a:gd name="connsiteX37" fmla="*/ 1447800 w 13060013"/>
                  <a:gd name="connsiteY37" fmla="*/ 838200 h 10287000"/>
                  <a:gd name="connsiteX38" fmla="*/ 7525226 w 13060013"/>
                  <a:gd name="connsiteY38" fmla="*/ 838200 h 10287000"/>
                  <a:gd name="connsiteX39" fmla="*/ 7924800 w 13060013"/>
                  <a:gd name="connsiteY39" fmla="*/ 438626 h 10287000"/>
                  <a:gd name="connsiteX40" fmla="*/ 7924800 w 13060013"/>
                  <a:gd name="connsiteY40" fmla="*/ 399574 h 10287000"/>
                  <a:gd name="connsiteX41" fmla="*/ 7525226 w 13060013"/>
                  <a:gd name="connsiteY41" fmla="*/ 0 h 10287000"/>
                  <a:gd name="connsiteX42" fmla="*/ 13060013 w 13060013"/>
                  <a:gd name="connsiteY42"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0013" h="10287000">
                    <a:moveTo>
                      <a:pt x="13060013" y="0"/>
                    </a:moveTo>
                    <a:lnTo>
                      <a:pt x="13060013" y="10287000"/>
                    </a:lnTo>
                    <a:lnTo>
                      <a:pt x="2030063" y="10287000"/>
                    </a:lnTo>
                    <a:cubicBezTo>
                      <a:pt x="2030063" y="9739884"/>
                      <a:pt x="2473547" y="9296400"/>
                      <a:pt x="3020663" y="9296400"/>
                    </a:cubicBezTo>
                    <a:lnTo>
                      <a:pt x="9454229" y="9296400"/>
                    </a:lnTo>
                    <a:cubicBezTo>
                      <a:pt x="9745789" y="9296400"/>
                      <a:pt x="9982200" y="9059989"/>
                      <a:pt x="9982200" y="8768429"/>
                    </a:cubicBezTo>
                    <a:lnTo>
                      <a:pt x="9982200" y="8768429"/>
                    </a:lnTo>
                    <a:cubicBezTo>
                      <a:pt x="9982200" y="8476774"/>
                      <a:pt x="9745789" y="8240364"/>
                      <a:pt x="9454229" y="8240364"/>
                    </a:cubicBezTo>
                    <a:lnTo>
                      <a:pt x="5638800" y="8240364"/>
                    </a:lnTo>
                    <a:lnTo>
                      <a:pt x="5638800" y="8229600"/>
                    </a:lnTo>
                    <a:lnTo>
                      <a:pt x="5562600" y="8229600"/>
                    </a:lnTo>
                    <a:cubicBezTo>
                      <a:pt x="5267992" y="8229600"/>
                      <a:pt x="5029200" y="7990808"/>
                      <a:pt x="5029200" y="7696200"/>
                    </a:cubicBezTo>
                    <a:cubicBezTo>
                      <a:pt x="5029200" y="7548944"/>
                      <a:pt x="5088922" y="7415594"/>
                      <a:pt x="5185410" y="7319010"/>
                    </a:cubicBezTo>
                    <a:cubicBezTo>
                      <a:pt x="5281994" y="7222522"/>
                      <a:pt x="5415344" y="7162800"/>
                      <a:pt x="5562600" y="7162800"/>
                    </a:cubicBezTo>
                    <a:lnTo>
                      <a:pt x="3543300" y="7162800"/>
                    </a:lnTo>
                    <a:cubicBezTo>
                      <a:pt x="3017234" y="7162800"/>
                      <a:pt x="2590800" y="6736366"/>
                      <a:pt x="2590800" y="6210300"/>
                    </a:cubicBezTo>
                    <a:cubicBezTo>
                      <a:pt x="2590800" y="5947220"/>
                      <a:pt x="2697385" y="5709095"/>
                      <a:pt x="2869787" y="5536787"/>
                    </a:cubicBezTo>
                    <a:cubicBezTo>
                      <a:pt x="3042095" y="5364385"/>
                      <a:pt x="3280220" y="5257800"/>
                      <a:pt x="3543300" y="5257800"/>
                    </a:cubicBezTo>
                    <a:lnTo>
                      <a:pt x="8763000" y="5257800"/>
                    </a:lnTo>
                    <a:cubicBezTo>
                      <a:pt x="8973408" y="5257800"/>
                      <a:pt x="9144000" y="5428393"/>
                      <a:pt x="9144000" y="5638800"/>
                    </a:cubicBezTo>
                    <a:cubicBezTo>
                      <a:pt x="9144000" y="5743956"/>
                      <a:pt x="9101328" y="5839206"/>
                      <a:pt x="9032367" y="5908168"/>
                    </a:cubicBezTo>
                    <a:cubicBezTo>
                      <a:pt x="8963406" y="5977128"/>
                      <a:pt x="8868156" y="6019800"/>
                      <a:pt x="8763000" y="6019800"/>
                    </a:cubicBezTo>
                    <a:lnTo>
                      <a:pt x="11031093" y="6019800"/>
                    </a:lnTo>
                    <a:cubicBezTo>
                      <a:pt x="11419713" y="6019800"/>
                      <a:pt x="11734800" y="5704713"/>
                      <a:pt x="11734800" y="5316093"/>
                    </a:cubicBezTo>
                    <a:lnTo>
                      <a:pt x="11734800" y="5316093"/>
                    </a:lnTo>
                    <a:cubicBezTo>
                      <a:pt x="11734800" y="4927378"/>
                      <a:pt x="11419713" y="4612291"/>
                      <a:pt x="11031093" y="4612291"/>
                    </a:cubicBezTo>
                    <a:lnTo>
                      <a:pt x="934498" y="4612291"/>
                    </a:lnTo>
                    <a:cubicBezTo>
                      <a:pt x="418433" y="4612291"/>
                      <a:pt x="0" y="4193858"/>
                      <a:pt x="0" y="3677793"/>
                    </a:cubicBezTo>
                    <a:lnTo>
                      <a:pt x="0" y="3677793"/>
                    </a:lnTo>
                    <a:cubicBezTo>
                      <a:pt x="0" y="3161633"/>
                      <a:pt x="418433" y="2743200"/>
                      <a:pt x="934498" y="2743200"/>
                    </a:cubicBezTo>
                    <a:lnTo>
                      <a:pt x="3505200" y="2743200"/>
                    </a:lnTo>
                    <a:cubicBezTo>
                      <a:pt x="3820859" y="2743200"/>
                      <a:pt x="4076700" y="2487359"/>
                      <a:pt x="4076700" y="2171700"/>
                    </a:cubicBezTo>
                    <a:cubicBezTo>
                      <a:pt x="4076700" y="2013871"/>
                      <a:pt x="4012692" y="1870996"/>
                      <a:pt x="3909346" y="1767554"/>
                    </a:cubicBezTo>
                    <a:cubicBezTo>
                      <a:pt x="3805904" y="1664208"/>
                      <a:pt x="3663029" y="1600200"/>
                      <a:pt x="3505200" y="1600200"/>
                    </a:cubicBezTo>
                    <a:lnTo>
                      <a:pt x="1447800" y="1600200"/>
                    </a:lnTo>
                    <a:cubicBezTo>
                      <a:pt x="1237393" y="1600200"/>
                      <a:pt x="1066800" y="1429607"/>
                      <a:pt x="1066800" y="1219200"/>
                    </a:cubicBezTo>
                    <a:cubicBezTo>
                      <a:pt x="1066800" y="1114044"/>
                      <a:pt x="1109472" y="1018794"/>
                      <a:pt x="1178433" y="949833"/>
                    </a:cubicBezTo>
                    <a:cubicBezTo>
                      <a:pt x="1247394" y="880872"/>
                      <a:pt x="1342644" y="838200"/>
                      <a:pt x="1447800" y="838200"/>
                    </a:cubicBezTo>
                    <a:lnTo>
                      <a:pt x="7525226" y="838200"/>
                    </a:lnTo>
                    <a:cubicBezTo>
                      <a:pt x="7745920" y="838200"/>
                      <a:pt x="7924800" y="659321"/>
                      <a:pt x="7924800" y="438626"/>
                    </a:cubicBezTo>
                    <a:lnTo>
                      <a:pt x="7924800" y="399574"/>
                    </a:lnTo>
                    <a:cubicBezTo>
                      <a:pt x="7924800" y="178880"/>
                      <a:pt x="7745920" y="0"/>
                      <a:pt x="7525226" y="0"/>
                    </a:cubicBezTo>
                    <a:lnTo>
                      <a:pt x="13060013" y="0"/>
                    </a:lnTo>
                    <a:close/>
                  </a:path>
                </a:pathLst>
              </a:custGeom>
              <a:solidFill>
                <a:schemeClr val="bg2"/>
              </a:solidFill>
              <a:ln w="0" cap="flat">
                <a:noFill/>
                <a:prstDash val="solid"/>
                <a:miter/>
              </a:ln>
            </p:spPr>
            <p:txBody>
              <a:bodyPr rtlCol="0" anchor="ctr"/>
              <a:lstStyle/>
              <a:p>
                <a:endParaRPr lang="en-GB"/>
              </a:p>
            </p:txBody>
          </p:sp>
        </p:grpSp>
        <p:sp>
          <p:nvSpPr>
            <p:cNvPr id="18" name="!!_Blue">
              <a:extLst>
                <a:ext uri="{FF2B5EF4-FFF2-40B4-BE49-F238E27FC236}">
                  <a16:creationId xmlns:a16="http://schemas.microsoft.com/office/drawing/2014/main" id="{7E252CDC-3AF7-D647-43E4-86650F19EF07}"/>
                </a:ext>
              </a:extLst>
            </p:cNvPr>
            <p:cNvSpPr/>
            <p:nvPr/>
          </p:nvSpPr>
          <p:spPr>
            <a:xfrm rot="5400000">
              <a:off x="8458199" y="455447"/>
              <a:ext cx="1371600" cy="18367707"/>
            </a:xfrm>
            <a:prstGeom prst="rect">
              <a:avLst/>
            </a:prstGeom>
            <a:gradFill>
              <a:gsLst>
                <a:gs pos="0">
                  <a:schemeClr val="bg2">
                    <a:alpha val="0"/>
                  </a:schemeClr>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_GP_Copy">
            <a:extLst>
              <a:ext uri="{FF2B5EF4-FFF2-40B4-BE49-F238E27FC236}">
                <a16:creationId xmlns:a16="http://schemas.microsoft.com/office/drawing/2014/main" id="{E65656AF-FEE8-93CF-3993-C8A7C8451CE6}"/>
              </a:ext>
            </a:extLst>
          </p:cNvPr>
          <p:cNvSpPr txBox="1"/>
          <p:nvPr/>
        </p:nvSpPr>
        <p:spPr>
          <a:xfrm>
            <a:off x="9144000" y="-50280549"/>
            <a:ext cx="7971447" cy="5816977"/>
          </a:xfrm>
          <a:prstGeom prst="rect">
            <a:avLst/>
          </a:prstGeom>
          <a:noFill/>
          <a:ln>
            <a:noFill/>
          </a:ln>
        </p:spPr>
        <p:txBody>
          <a:bodyPr wrap="square" lIns="0" tIns="0" rIns="0" bIns="0" rtlCol="0">
            <a:spAutoFit/>
          </a:bodyPr>
          <a:lstStyle/>
          <a:p>
            <a:r>
              <a:rPr lang="en-GB" sz="5400">
                <a:solidFill>
                  <a:schemeClr val="bg1"/>
                </a:solidFill>
              </a:rPr>
              <a:t>Use of SAS to combine the </a:t>
            </a:r>
            <a:r>
              <a:rPr lang="en-GB" sz="5400">
                <a:solidFill>
                  <a:schemeClr val="bg1"/>
                </a:solidFill>
                <a:latin typeface="+mj-lt"/>
              </a:rPr>
              <a:t>power of Gen AI </a:t>
            </a:r>
            <a:r>
              <a:rPr lang="en-GB" sz="5400">
                <a:solidFill>
                  <a:schemeClr val="bg1"/>
                </a:solidFill>
              </a:rPr>
              <a:t>with corrective action models to </a:t>
            </a:r>
            <a:r>
              <a:rPr lang="en-GB" sz="5400">
                <a:solidFill>
                  <a:schemeClr val="bg1"/>
                </a:solidFill>
                <a:latin typeface="+mj-lt"/>
              </a:rPr>
              <a:t>optimize </a:t>
            </a:r>
            <a:r>
              <a:rPr lang="en-GB" sz="5400">
                <a:solidFill>
                  <a:schemeClr val="bg1"/>
                </a:solidFill>
              </a:rPr>
              <a:t>their production environment creating a </a:t>
            </a:r>
            <a:r>
              <a:rPr lang="en-GB" sz="5400">
                <a:solidFill>
                  <a:schemeClr val="bg1"/>
                </a:solidFill>
                <a:latin typeface="+mj-lt"/>
              </a:rPr>
              <a:t>whole new value chain</a:t>
            </a:r>
            <a:r>
              <a:rPr lang="en-GB" sz="5400">
                <a:solidFill>
                  <a:schemeClr val="bg1"/>
                </a:solidFill>
              </a:rPr>
              <a:t>. </a:t>
            </a:r>
            <a:endParaRPr lang="en-US" sz="5400">
              <a:solidFill>
                <a:schemeClr val="bg1"/>
              </a:solidFill>
            </a:endParaRPr>
          </a:p>
        </p:txBody>
      </p:sp>
      <p:cxnSp>
        <p:nvCxnSpPr>
          <p:cNvPr id="28" name="!!_Div">
            <a:extLst>
              <a:ext uri="{FF2B5EF4-FFF2-40B4-BE49-F238E27FC236}">
                <a16:creationId xmlns:a16="http://schemas.microsoft.com/office/drawing/2014/main" id="{9AA85B45-291A-6E60-F7B3-DDDF56345A4E}"/>
              </a:ext>
            </a:extLst>
          </p:cNvPr>
          <p:cNvCxnSpPr/>
          <p:nvPr/>
        </p:nvCxnSpPr>
        <p:spPr>
          <a:xfrm>
            <a:off x="8602823" y="-51435112"/>
            <a:ext cx="0" cy="7806412"/>
          </a:xfrm>
          <a:prstGeom prst="line">
            <a:avLst/>
          </a:prstGeom>
          <a:ln w="25400" cap="rnd">
            <a:noFill/>
            <a:prstDash val="sysDot"/>
            <a:round/>
            <a:tailEnd type="none"/>
          </a:ln>
        </p:spPr>
        <p:style>
          <a:lnRef idx="1">
            <a:schemeClr val="accent1"/>
          </a:lnRef>
          <a:fillRef idx="0">
            <a:schemeClr val="accent1"/>
          </a:fillRef>
          <a:effectRef idx="0">
            <a:schemeClr val="accent1"/>
          </a:effectRef>
          <a:fontRef idx="minor">
            <a:schemeClr val="tx1"/>
          </a:fontRef>
        </p:style>
      </p:cxnSp>
      <p:grpSp>
        <p:nvGrpSpPr>
          <p:cNvPr id="29" name="!!_GP_Logo">
            <a:extLst>
              <a:ext uri="{FF2B5EF4-FFF2-40B4-BE49-F238E27FC236}">
                <a16:creationId xmlns:a16="http://schemas.microsoft.com/office/drawing/2014/main" id="{75A4CE8E-47AB-FC75-155F-A64F47D46E05}"/>
              </a:ext>
            </a:extLst>
          </p:cNvPr>
          <p:cNvGrpSpPr/>
          <p:nvPr/>
        </p:nvGrpSpPr>
        <p:grpSpPr>
          <a:xfrm>
            <a:off x="898496" y="-48141091"/>
            <a:ext cx="6713281" cy="1218369"/>
            <a:chOff x="-2379830" y="3772397"/>
            <a:chExt cx="9991608" cy="1813340"/>
          </a:xfrm>
          <a:noFill/>
        </p:grpSpPr>
        <p:sp>
          <p:nvSpPr>
            <p:cNvPr id="30" name="Freeform: Shape 29">
              <a:extLst>
                <a:ext uri="{FF2B5EF4-FFF2-40B4-BE49-F238E27FC236}">
                  <a16:creationId xmlns:a16="http://schemas.microsoft.com/office/drawing/2014/main" id="{7A8C2744-9B9A-F943-C6B4-9378BDA0414F}"/>
                </a:ext>
              </a:extLst>
            </p:cNvPr>
            <p:cNvSpPr/>
            <p:nvPr/>
          </p:nvSpPr>
          <p:spPr>
            <a:xfrm>
              <a:off x="-2379830" y="3772397"/>
              <a:ext cx="3019234" cy="1813340"/>
            </a:xfrm>
            <a:custGeom>
              <a:avLst/>
              <a:gdLst>
                <a:gd name="connsiteX0" fmla="*/ 1509617 w 3019234"/>
                <a:gd name="connsiteY0" fmla="*/ 0 h 1813340"/>
                <a:gd name="connsiteX1" fmla="*/ 3019235 w 3019234"/>
                <a:gd name="connsiteY1" fmla="*/ 1523556 h 1813340"/>
                <a:gd name="connsiteX2" fmla="*/ 1805523 w 3019234"/>
                <a:gd name="connsiteY2" fmla="*/ 1523556 h 1813340"/>
                <a:gd name="connsiteX3" fmla="*/ 1673335 w 3019234"/>
                <a:gd name="connsiteY3" fmla="*/ 1548914 h 1813340"/>
                <a:gd name="connsiteX4" fmla="*/ 1590782 w 3019234"/>
                <a:gd name="connsiteY4" fmla="*/ 1647875 h 1813340"/>
                <a:gd name="connsiteX5" fmla="*/ 1509617 w 3019234"/>
                <a:gd name="connsiteY5" fmla="*/ 1813341 h 1813340"/>
                <a:gd name="connsiteX6" fmla="*/ 1428453 w 3019234"/>
                <a:gd name="connsiteY6" fmla="*/ 1647875 h 1813340"/>
                <a:gd name="connsiteX7" fmla="*/ 1345951 w 3019234"/>
                <a:gd name="connsiteY7" fmla="*/ 1548914 h 1813340"/>
                <a:gd name="connsiteX8" fmla="*/ 1213712 w 3019234"/>
                <a:gd name="connsiteY8" fmla="*/ 1523556 h 1813340"/>
                <a:gd name="connsiteX9" fmla="*/ 0 w 3019234"/>
                <a:gd name="connsiteY9" fmla="*/ 1523556 h 1813340"/>
                <a:gd name="connsiteX10" fmla="*/ 1509617 w 3019234"/>
                <a:gd name="connsiteY10" fmla="*/ 0 h 181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234" h="1813340">
                  <a:moveTo>
                    <a:pt x="1509617" y="0"/>
                  </a:moveTo>
                  <a:lnTo>
                    <a:pt x="3019235" y="1523556"/>
                  </a:lnTo>
                  <a:lnTo>
                    <a:pt x="1805523" y="1523556"/>
                  </a:lnTo>
                  <a:cubicBezTo>
                    <a:pt x="1746115" y="1523556"/>
                    <a:pt x="1708774" y="1529523"/>
                    <a:pt x="1673335" y="1548914"/>
                  </a:cubicBezTo>
                  <a:cubicBezTo>
                    <a:pt x="1632650" y="1571288"/>
                    <a:pt x="1613516" y="1601326"/>
                    <a:pt x="1590782" y="1647875"/>
                  </a:cubicBezTo>
                  <a:cubicBezTo>
                    <a:pt x="1590885" y="1647875"/>
                    <a:pt x="1509617" y="1813341"/>
                    <a:pt x="1509617" y="1813341"/>
                  </a:cubicBezTo>
                  <a:cubicBezTo>
                    <a:pt x="1509617" y="1813341"/>
                    <a:pt x="1428350" y="1647875"/>
                    <a:pt x="1428453" y="1647875"/>
                  </a:cubicBezTo>
                  <a:cubicBezTo>
                    <a:pt x="1405667" y="1601326"/>
                    <a:pt x="1386636" y="1571288"/>
                    <a:pt x="1345951" y="1548914"/>
                  </a:cubicBezTo>
                  <a:cubicBezTo>
                    <a:pt x="1310461" y="1529523"/>
                    <a:pt x="1273068" y="1523556"/>
                    <a:pt x="1213712" y="1523556"/>
                  </a:cubicBezTo>
                  <a:lnTo>
                    <a:pt x="0" y="1523556"/>
                  </a:lnTo>
                  <a:lnTo>
                    <a:pt x="1509617" y="0"/>
                  </a:lnTo>
                  <a:close/>
                </a:path>
              </a:pathLst>
            </a:custGeom>
            <a:grpFill/>
            <a:ln w="5143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B3C6C4-B695-EEB5-B232-5A4D12CF6E2C}"/>
                </a:ext>
              </a:extLst>
            </p:cNvPr>
            <p:cNvSpPr/>
            <p:nvPr/>
          </p:nvSpPr>
          <p:spPr>
            <a:xfrm>
              <a:off x="-1648115" y="4493876"/>
              <a:ext cx="1486574" cy="695195"/>
            </a:xfrm>
            <a:custGeom>
              <a:avLst/>
              <a:gdLst>
                <a:gd name="connsiteX0" fmla="*/ 733978 w 1486574"/>
                <a:gd name="connsiteY0" fmla="*/ 643092 h 695195"/>
                <a:gd name="connsiteX1" fmla="*/ 423516 w 1486574"/>
                <a:gd name="connsiteY1" fmla="*/ 695195 h 695195"/>
                <a:gd name="connsiteX2" fmla="*/ 0 w 1486574"/>
                <a:gd name="connsiteY2" fmla="*/ 352484 h 695195"/>
                <a:gd name="connsiteX3" fmla="*/ 429997 w 1486574"/>
                <a:gd name="connsiteY3" fmla="*/ 0 h 695195"/>
                <a:gd name="connsiteX4" fmla="*/ 731149 w 1486574"/>
                <a:gd name="connsiteY4" fmla="*/ 59047 h 695195"/>
                <a:gd name="connsiteX5" fmla="*/ 731149 w 1486574"/>
                <a:gd name="connsiteY5" fmla="*/ 215101 h 695195"/>
                <a:gd name="connsiteX6" fmla="*/ 708671 w 1486574"/>
                <a:gd name="connsiteY6" fmla="*/ 215101 h 695195"/>
                <a:gd name="connsiteX7" fmla="*/ 454788 w 1486574"/>
                <a:gd name="connsiteY7" fmla="*/ 125553 h 695195"/>
                <a:gd name="connsiteX8" fmla="*/ 209392 w 1486574"/>
                <a:gd name="connsiteY8" fmla="*/ 344048 h 695195"/>
                <a:gd name="connsiteX9" fmla="*/ 460960 w 1486574"/>
                <a:gd name="connsiteY9" fmla="*/ 566762 h 695195"/>
                <a:gd name="connsiteX10" fmla="*/ 533330 w 1486574"/>
                <a:gd name="connsiteY10" fmla="*/ 555601 h 695195"/>
                <a:gd name="connsiteX11" fmla="*/ 533330 w 1486574"/>
                <a:gd name="connsiteY11" fmla="*/ 432363 h 695195"/>
                <a:gd name="connsiteX12" fmla="*/ 375373 w 1486574"/>
                <a:gd name="connsiteY12" fmla="*/ 432363 h 695195"/>
                <a:gd name="connsiteX13" fmla="*/ 375373 w 1486574"/>
                <a:gd name="connsiteY13" fmla="*/ 306964 h 695195"/>
                <a:gd name="connsiteX14" fmla="*/ 734029 w 1486574"/>
                <a:gd name="connsiteY14" fmla="*/ 306964 h 695195"/>
                <a:gd name="connsiteX15" fmla="*/ 734029 w 1486574"/>
                <a:gd name="connsiteY15" fmla="*/ 643092 h 695195"/>
                <a:gd name="connsiteX16" fmla="*/ 1381236 w 1486574"/>
                <a:gd name="connsiteY16" fmla="*/ 53852 h 695195"/>
                <a:gd name="connsiteX17" fmla="*/ 1173901 w 1486574"/>
                <a:gd name="connsiteY17" fmla="*/ 14402 h 695195"/>
                <a:gd name="connsiteX18" fmla="*/ 829132 w 1486574"/>
                <a:gd name="connsiteY18" fmla="*/ 14402 h 695195"/>
                <a:gd name="connsiteX19" fmla="*/ 829132 w 1486574"/>
                <a:gd name="connsiteY19" fmla="*/ 680897 h 695195"/>
                <a:gd name="connsiteX20" fmla="*/ 1030037 w 1486574"/>
                <a:gd name="connsiteY20" fmla="*/ 680897 h 695195"/>
                <a:gd name="connsiteX21" fmla="*/ 1030037 w 1486574"/>
                <a:gd name="connsiteY21" fmla="*/ 463378 h 695195"/>
                <a:gd name="connsiteX22" fmla="*/ 1169066 w 1486574"/>
                <a:gd name="connsiteY22" fmla="*/ 463378 h 695195"/>
                <a:gd name="connsiteX23" fmla="*/ 1380001 w 1486574"/>
                <a:gd name="connsiteY23" fmla="*/ 420532 h 695195"/>
                <a:gd name="connsiteX24" fmla="*/ 1486574 w 1486574"/>
                <a:gd name="connsiteY24" fmla="*/ 224616 h 695195"/>
                <a:gd name="connsiteX25" fmla="*/ 1381236 w 1486574"/>
                <a:gd name="connsiteY25" fmla="*/ 53852 h 695195"/>
                <a:gd name="connsiteX26" fmla="*/ 1280063 w 1486574"/>
                <a:gd name="connsiteY26" fmla="*/ 235881 h 695195"/>
                <a:gd name="connsiteX27" fmla="*/ 1226108 w 1486574"/>
                <a:gd name="connsiteY27" fmla="*/ 321469 h 695195"/>
                <a:gd name="connsiteX28" fmla="*/ 1128638 w 1486574"/>
                <a:gd name="connsiteY28" fmla="*/ 337928 h 695195"/>
                <a:gd name="connsiteX29" fmla="*/ 1030037 w 1486574"/>
                <a:gd name="connsiteY29" fmla="*/ 337928 h 695195"/>
                <a:gd name="connsiteX30" fmla="*/ 1030037 w 1486574"/>
                <a:gd name="connsiteY30" fmla="*/ 139749 h 695195"/>
                <a:gd name="connsiteX31" fmla="*/ 1128638 w 1486574"/>
                <a:gd name="connsiteY31" fmla="*/ 139749 h 695195"/>
                <a:gd name="connsiteX32" fmla="*/ 1226108 w 1486574"/>
                <a:gd name="connsiteY32" fmla="*/ 153173 h 695195"/>
                <a:gd name="connsiteX33" fmla="*/ 1280063 w 1486574"/>
                <a:gd name="connsiteY33" fmla="*/ 235881 h 6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86574" h="695195">
                  <a:moveTo>
                    <a:pt x="733978" y="643092"/>
                  </a:moveTo>
                  <a:cubicBezTo>
                    <a:pt x="663049" y="666803"/>
                    <a:pt x="558378" y="695195"/>
                    <a:pt x="423516" y="695195"/>
                  </a:cubicBezTo>
                  <a:cubicBezTo>
                    <a:pt x="128588" y="695195"/>
                    <a:pt x="0" y="544645"/>
                    <a:pt x="0" y="352484"/>
                  </a:cubicBezTo>
                  <a:cubicBezTo>
                    <a:pt x="0" y="131982"/>
                    <a:pt x="175085" y="0"/>
                    <a:pt x="429997" y="0"/>
                  </a:cubicBezTo>
                  <a:cubicBezTo>
                    <a:pt x="563265" y="0"/>
                    <a:pt x="644583" y="23248"/>
                    <a:pt x="731149" y="59047"/>
                  </a:cubicBezTo>
                  <a:lnTo>
                    <a:pt x="731149" y="215101"/>
                  </a:lnTo>
                  <a:lnTo>
                    <a:pt x="708671" y="215101"/>
                  </a:lnTo>
                  <a:cubicBezTo>
                    <a:pt x="646127" y="167061"/>
                    <a:pt x="574118" y="125553"/>
                    <a:pt x="454788" y="125553"/>
                  </a:cubicBezTo>
                  <a:cubicBezTo>
                    <a:pt x="304187" y="125553"/>
                    <a:pt x="209392" y="209083"/>
                    <a:pt x="209392" y="344048"/>
                  </a:cubicBezTo>
                  <a:cubicBezTo>
                    <a:pt x="209392" y="463069"/>
                    <a:pt x="268645" y="573603"/>
                    <a:pt x="460960" y="566762"/>
                  </a:cubicBezTo>
                  <a:cubicBezTo>
                    <a:pt x="485413" y="565631"/>
                    <a:pt x="509669" y="561876"/>
                    <a:pt x="533330" y="555601"/>
                  </a:cubicBezTo>
                  <a:lnTo>
                    <a:pt x="533330" y="432363"/>
                  </a:lnTo>
                  <a:lnTo>
                    <a:pt x="375373" y="432363"/>
                  </a:lnTo>
                  <a:lnTo>
                    <a:pt x="375373" y="306964"/>
                  </a:lnTo>
                  <a:lnTo>
                    <a:pt x="734029" y="306964"/>
                  </a:lnTo>
                  <a:lnTo>
                    <a:pt x="734029" y="643092"/>
                  </a:lnTo>
                  <a:close/>
                  <a:moveTo>
                    <a:pt x="1381236" y="53852"/>
                  </a:moveTo>
                  <a:cubicBezTo>
                    <a:pt x="1326303" y="22786"/>
                    <a:pt x="1254963" y="14402"/>
                    <a:pt x="1173901" y="14402"/>
                  </a:cubicBezTo>
                  <a:lnTo>
                    <a:pt x="829132" y="14402"/>
                  </a:lnTo>
                  <a:lnTo>
                    <a:pt x="829132" y="680897"/>
                  </a:lnTo>
                  <a:lnTo>
                    <a:pt x="1030037" y="680897"/>
                  </a:lnTo>
                  <a:lnTo>
                    <a:pt x="1030037" y="463378"/>
                  </a:lnTo>
                  <a:lnTo>
                    <a:pt x="1169066" y="463378"/>
                  </a:lnTo>
                  <a:cubicBezTo>
                    <a:pt x="1247299" y="463378"/>
                    <a:pt x="1320902" y="454017"/>
                    <a:pt x="1380001" y="420532"/>
                  </a:cubicBezTo>
                  <a:cubicBezTo>
                    <a:pt x="1449644" y="381082"/>
                    <a:pt x="1486574" y="319257"/>
                    <a:pt x="1486574" y="224616"/>
                  </a:cubicBezTo>
                  <a:cubicBezTo>
                    <a:pt x="1486574" y="141806"/>
                    <a:pt x="1451136" y="93354"/>
                    <a:pt x="1381236" y="53852"/>
                  </a:cubicBezTo>
                  <a:close/>
                  <a:moveTo>
                    <a:pt x="1280063" y="235881"/>
                  </a:moveTo>
                  <a:cubicBezTo>
                    <a:pt x="1280063" y="284384"/>
                    <a:pt x="1253831" y="308661"/>
                    <a:pt x="1226108" y="321469"/>
                  </a:cubicBezTo>
                  <a:cubicBezTo>
                    <a:pt x="1200390" y="333402"/>
                    <a:pt x="1162585" y="337928"/>
                    <a:pt x="1128638" y="337928"/>
                  </a:cubicBezTo>
                  <a:lnTo>
                    <a:pt x="1030037" y="337928"/>
                  </a:lnTo>
                  <a:lnTo>
                    <a:pt x="1030037" y="139749"/>
                  </a:lnTo>
                  <a:lnTo>
                    <a:pt x="1128638" y="139749"/>
                  </a:lnTo>
                  <a:cubicBezTo>
                    <a:pt x="1162585" y="139749"/>
                    <a:pt x="1200390" y="141241"/>
                    <a:pt x="1226108" y="153173"/>
                  </a:cubicBezTo>
                  <a:cubicBezTo>
                    <a:pt x="1253831" y="166083"/>
                    <a:pt x="1280063" y="187326"/>
                    <a:pt x="1280063" y="235881"/>
                  </a:cubicBezTo>
                  <a:close/>
                </a:path>
              </a:pathLst>
            </a:custGeom>
            <a:grpFill/>
            <a:ln w="5143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675BD18-07A1-2CFC-5D20-7177F579EF74}"/>
                </a:ext>
              </a:extLst>
            </p:cNvPr>
            <p:cNvSpPr/>
            <p:nvPr/>
          </p:nvSpPr>
          <p:spPr>
            <a:xfrm>
              <a:off x="926617" y="4472328"/>
              <a:ext cx="6685161" cy="893319"/>
            </a:xfrm>
            <a:custGeom>
              <a:avLst/>
              <a:gdLst>
                <a:gd name="connsiteX0" fmla="*/ 2457564 w 6685161"/>
                <a:gd name="connsiteY0" fmla="*/ 572314 h 893319"/>
                <a:gd name="connsiteX1" fmla="*/ 2389670 w 6685161"/>
                <a:gd name="connsiteY1" fmla="*/ 553077 h 893319"/>
                <a:gd name="connsiteX2" fmla="*/ 2351711 w 6685161"/>
                <a:gd name="connsiteY2" fmla="*/ 441360 h 893319"/>
                <a:gd name="connsiteX3" fmla="*/ 2463582 w 6685161"/>
                <a:gd name="connsiteY3" fmla="*/ 301971 h 893319"/>
                <a:gd name="connsiteX4" fmla="*/ 2539449 w 6685161"/>
                <a:gd name="connsiteY4" fmla="*/ 323677 h 893319"/>
                <a:gd name="connsiteX5" fmla="*/ 2539449 w 6685161"/>
                <a:gd name="connsiteY5" fmla="*/ 544282 h 893319"/>
                <a:gd name="connsiteX6" fmla="*/ 2457564 w 6685161"/>
                <a:gd name="connsiteY6" fmla="*/ 572314 h 893319"/>
                <a:gd name="connsiteX7" fmla="*/ 2694371 w 6685161"/>
                <a:gd name="connsiteY7" fmla="*/ 199204 h 893319"/>
                <a:gd name="connsiteX8" fmla="*/ 2544129 w 6685161"/>
                <a:gd name="connsiteY8" fmla="*/ 199204 h 893319"/>
                <a:gd name="connsiteX9" fmla="*/ 2541506 w 6685161"/>
                <a:gd name="connsiteY9" fmla="*/ 223379 h 893319"/>
                <a:gd name="connsiteX10" fmla="*/ 2406592 w 6685161"/>
                <a:gd name="connsiteY10" fmla="*/ 184031 h 893319"/>
                <a:gd name="connsiteX11" fmla="*/ 2191697 w 6685161"/>
                <a:gd name="connsiteY11" fmla="*/ 444395 h 893319"/>
                <a:gd name="connsiteX12" fmla="*/ 2408341 w 6685161"/>
                <a:gd name="connsiteY12" fmla="*/ 695243 h 893319"/>
                <a:gd name="connsiteX13" fmla="*/ 2539346 w 6685161"/>
                <a:gd name="connsiteY13" fmla="*/ 643706 h 893319"/>
                <a:gd name="connsiteX14" fmla="*/ 2539346 w 6685161"/>
                <a:gd name="connsiteY14" fmla="*/ 653221 h 893319"/>
                <a:gd name="connsiteX15" fmla="*/ 2533380 w 6685161"/>
                <a:gd name="connsiteY15" fmla="*/ 706662 h 893319"/>
                <a:gd name="connsiteX16" fmla="*/ 2403455 w 6685161"/>
                <a:gd name="connsiteY16" fmla="*/ 778259 h 893319"/>
                <a:gd name="connsiteX17" fmla="*/ 2261546 w 6685161"/>
                <a:gd name="connsiteY17" fmla="*/ 744775 h 893319"/>
                <a:gd name="connsiteX18" fmla="*/ 2242721 w 6685161"/>
                <a:gd name="connsiteY18" fmla="*/ 744775 h 893319"/>
                <a:gd name="connsiteX19" fmla="*/ 2242721 w 6685161"/>
                <a:gd name="connsiteY19" fmla="*/ 871768 h 893319"/>
                <a:gd name="connsiteX20" fmla="*/ 2425932 w 6685161"/>
                <a:gd name="connsiteY20" fmla="*/ 893320 h 893319"/>
                <a:gd name="connsiteX21" fmla="*/ 2675135 w 6685161"/>
                <a:gd name="connsiteY21" fmla="*/ 764989 h 893319"/>
                <a:gd name="connsiteX22" fmla="*/ 2694371 w 6685161"/>
                <a:gd name="connsiteY22" fmla="*/ 645506 h 893319"/>
                <a:gd name="connsiteX23" fmla="*/ 2694371 w 6685161"/>
                <a:gd name="connsiteY23" fmla="*/ 199204 h 893319"/>
                <a:gd name="connsiteX24" fmla="*/ 604773 w 6685161"/>
                <a:gd name="connsiteY24" fmla="*/ 667880 h 893319"/>
                <a:gd name="connsiteX25" fmla="*/ 350324 w 6685161"/>
                <a:gd name="connsiteY25" fmla="*/ 716846 h 893319"/>
                <a:gd name="connsiteX26" fmla="*/ 0 w 6685161"/>
                <a:gd name="connsiteY26" fmla="*/ 368271 h 893319"/>
                <a:gd name="connsiteX27" fmla="*/ 355467 w 6685161"/>
                <a:gd name="connsiteY27" fmla="*/ 21651 h 893319"/>
                <a:gd name="connsiteX28" fmla="*/ 602458 w 6685161"/>
                <a:gd name="connsiteY28" fmla="*/ 68919 h 893319"/>
                <a:gd name="connsiteX29" fmla="*/ 602458 w 6685161"/>
                <a:gd name="connsiteY29" fmla="*/ 222247 h 893319"/>
                <a:gd name="connsiteX30" fmla="*/ 584045 w 6685161"/>
                <a:gd name="connsiteY30" fmla="*/ 222247 h 893319"/>
                <a:gd name="connsiteX31" fmla="*/ 375424 w 6685161"/>
                <a:gd name="connsiteY31" fmla="*/ 147255 h 893319"/>
                <a:gd name="connsiteX32" fmla="*/ 173747 w 6685161"/>
                <a:gd name="connsiteY32" fmla="*/ 368991 h 893319"/>
                <a:gd name="connsiteX33" fmla="*/ 375630 w 6685161"/>
                <a:gd name="connsiteY33" fmla="*/ 590779 h 893319"/>
                <a:gd name="connsiteX34" fmla="*/ 437661 w 6685161"/>
                <a:gd name="connsiteY34" fmla="*/ 581366 h 893319"/>
                <a:gd name="connsiteX35" fmla="*/ 437661 w 6685161"/>
                <a:gd name="connsiteY35" fmla="*/ 457768 h 893319"/>
                <a:gd name="connsiteX36" fmla="*/ 339626 w 6685161"/>
                <a:gd name="connsiteY36" fmla="*/ 457768 h 893319"/>
                <a:gd name="connsiteX37" fmla="*/ 339626 w 6685161"/>
                <a:gd name="connsiteY37" fmla="*/ 332061 h 893319"/>
                <a:gd name="connsiteX38" fmla="*/ 604670 w 6685161"/>
                <a:gd name="connsiteY38" fmla="*/ 332061 h 893319"/>
                <a:gd name="connsiteX39" fmla="*/ 604670 w 6685161"/>
                <a:gd name="connsiteY39" fmla="*/ 667880 h 893319"/>
                <a:gd name="connsiteX40" fmla="*/ 1605081 w 6685161"/>
                <a:gd name="connsiteY40" fmla="*/ 451133 h 893319"/>
                <a:gd name="connsiteX41" fmla="*/ 1501542 w 6685161"/>
                <a:gd name="connsiteY41" fmla="*/ 605232 h 893319"/>
                <a:gd name="connsiteX42" fmla="*/ 1398106 w 6685161"/>
                <a:gd name="connsiteY42" fmla="*/ 451133 h 893319"/>
                <a:gd name="connsiteX43" fmla="*/ 1501542 w 6685161"/>
                <a:gd name="connsiteY43" fmla="*/ 296931 h 893319"/>
                <a:gd name="connsiteX44" fmla="*/ 1605081 w 6685161"/>
                <a:gd name="connsiteY44" fmla="*/ 451133 h 893319"/>
                <a:gd name="connsiteX45" fmla="*/ 1764889 w 6685161"/>
                <a:gd name="connsiteY45" fmla="*/ 451133 h 893319"/>
                <a:gd name="connsiteX46" fmla="*/ 1501542 w 6685161"/>
                <a:gd name="connsiteY46" fmla="*/ 184031 h 893319"/>
                <a:gd name="connsiteX47" fmla="*/ 1238092 w 6685161"/>
                <a:gd name="connsiteY47" fmla="*/ 451133 h 893319"/>
                <a:gd name="connsiteX48" fmla="*/ 1501542 w 6685161"/>
                <a:gd name="connsiteY48" fmla="*/ 718183 h 893319"/>
                <a:gd name="connsiteX49" fmla="*/ 1764889 w 6685161"/>
                <a:gd name="connsiteY49" fmla="*/ 451133 h 893319"/>
                <a:gd name="connsiteX50" fmla="*/ 2163562 w 6685161"/>
                <a:gd name="connsiteY50" fmla="*/ 354075 h 893319"/>
                <a:gd name="connsiteX51" fmla="*/ 2150035 w 6685161"/>
                <a:gd name="connsiteY51" fmla="*/ 354075 h 893319"/>
                <a:gd name="connsiteX52" fmla="*/ 2082038 w 6685161"/>
                <a:gd name="connsiteY52" fmla="*/ 343428 h 893319"/>
                <a:gd name="connsiteX53" fmla="*/ 1984774 w 6685161"/>
                <a:gd name="connsiteY53" fmla="*/ 372232 h 893319"/>
                <a:gd name="connsiteX54" fmla="*/ 1984774 w 6685161"/>
                <a:gd name="connsiteY54" fmla="*/ 702907 h 893319"/>
                <a:gd name="connsiteX55" fmla="*/ 1829749 w 6685161"/>
                <a:gd name="connsiteY55" fmla="*/ 702907 h 893319"/>
                <a:gd name="connsiteX56" fmla="*/ 1829749 w 6685161"/>
                <a:gd name="connsiteY56" fmla="*/ 199204 h 893319"/>
                <a:gd name="connsiteX57" fmla="*/ 1984774 w 6685161"/>
                <a:gd name="connsiteY57" fmla="*/ 199204 h 893319"/>
                <a:gd name="connsiteX58" fmla="*/ 1984774 w 6685161"/>
                <a:gd name="connsiteY58" fmla="*/ 273271 h 893319"/>
                <a:gd name="connsiteX59" fmla="*/ 2058120 w 6685161"/>
                <a:gd name="connsiteY59" fmla="*/ 212680 h 893319"/>
                <a:gd name="connsiteX60" fmla="*/ 2127300 w 6685161"/>
                <a:gd name="connsiteY60" fmla="*/ 198021 h 893319"/>
                <a:gd name="connsiteX61" fmla="*/ 2163562 w 6685161"/>
                <a:gd name="connsiteY61" fmla="*/ 199821 h 893319"/>
                <a:gd name="connsiteX62" fmla="*/ 2163562 w 6685161"/>
                <a:gd name="connsiteY62" fmla="*/ 354075 h 893319"/>
                <a:gd name="connsiteX63" fmla="*/ 4315551 w 6685161"/>
                <a:gd name="connsiteY63" fmla="*/ 246422 h 893319"/>
                <a:gd name="connsiteX64" fmla="*/ 4059456 w 6685161"/>
                <a:gd name="connsiteY64" fmla="*/ 35693 h 893319"/>
                <a:gd name="connsiteX65" fmla="*/ 3788753 w 6685161"/>
                <a:gd name="connsiteY65" fmla="*/ 35693 h 893319"/>
                <a:gd name="connsiteX66" fmla="*/ 3788753 w 6685161"/>
                <a:gd name="connsiteY66" fmla="*/ 360401 h 893319"/>
                <a:gd name="connsiteX67" fmla="*/ 3592478 w 6685161"/>
                <a:gd name="connsiteY67" fmla="*/ 360401 h 893319"/>
                <a:gd name="connsiteX68" fmla="*/ 3592478 w 6685161"/>
                <a:gd name="connsiteY68" fmla="*/ 485800 h 893319"/>
                <a:gd name="connsiteX69" fmla="*/ 3788702 w 6685161"/>
                <a:gd name="connsiteY69" fmla="*/ 485800 h 893319"/>
                <a:gd name="connsiteX70" fmla="*/ 3788702 w 6685161"/>
                <a:gd name="connsiteY70" fmla="*/ 702907 h 893319"/>
                <a:gd name="connsiteX71" fmla="*/ 3953294 w 6685161"/>
                <a:gd name="connsiteY71" fmla="*/ 702907 h 893319"/>
                <a:gd name="connsiteX72" fmla="*/ 3953294 w 6685161"/>
                <a:gd name="connsiteY72" fmla="*/ 485800 h 893319"/>
                <a:gd name="connsiteX73" fmla="*/ 4046649 w 6685161"/>
                <a:gd name="connsiteY73" fmla="*/ 485800 h 893319"/>
                <a:gd name="connsiteX74" fmla="*/ 4315551 w 6685161"/>
                <a:gd name="connsiteY74" fmla="*/ 246422 h 893319"/>
                <a:gd name="connsiteX75" fmla="*/ 3997426 w 6685161"/>
                <a:gd name="connsiteY75" fmla="*/ 360401 h 893319"/>
                <a:gd name="connsiteX76" fmla="*/ 3953346 w 6685161"/>
                <a:gd name="connsiteY76" fmla="*/ 360401 h 893319"/>
                <a:gd name="connsiteX77" fmla="*/ 3953346 w 6685161"/>
                <a:gd name="connsiteY77" fmla="*/ 161296 h 893319"/>
                <a:gd name="connsiteX78" fmla="*/ 4015685 w 6685161"/>
                <a:gd name="connsiteY78" fmla="*/ 161296 h 893319"/>
                <a:gd name="connsiteX79" fmla="*/ 4144684 w 6685161"/>
                <a:gd name="connsiteY79" fmla="*/ 253982 h 893319"/>
                <a:gd name="connsiteX80" fmla="*/ 3997426 w 6685161"/>
                <a:gd name="connsiteY80" fmla="*/ 360401 h 893319"/>
                <a:gd name="connsiteX81" fmla="*/ 5138717 w 6685161"/>
                <a:gd name="connsiteY81" fmla="*/ 716846 h 893319"/>
                <a:gd name="connsiteX82" fmla="*/ 4852944 w 6685161"/>
                <a:gd name="connsiteY82" fmla="*/ 452727 h 893319"/>
                <a:gd name="connsiteX83" fmla="*/ 5133933 w 6685161"/>
                <a:gd name="connsiteY83" fmla="*/ 183979 h 893319"/>
                <a:gd name="connsiteX84" fmla="*/ 5302331 w 6685161"/>
                <a:gd name="connsiteY84" fmla="*/ 224253 h 893319"/>
                <a:gd name="connsiteX85" fmla="*/ 5302331 w 6685161"/>
                <a:gd name="connsiteY85" fmla="*/ 361739 h 893319"/>
                <a:gd name="connsiteX86" fmla="*/ 5280471 w 6685161"/>
                <a:gd name="connsiteY86" fmla="*/ 361739 h 893319"/>
                <a:gd name="connsiteX87" fmla="*/ 5140775 w 6685161"/>
                <a:gd name="connsiteY87" fmla="*/ 299451 h 893319"/>
                <a:gd name="connsiteX88" fmla="*/ 5012804 w 6685161"/>
                <a:gd name="connsiteY88" fmla="*/ 452676 h 893319"/>
                <a:gd name="connsiteX89" fmla="*/ 5143192 w 6685161"/>
                <a:gd name="connsiteY89" fmla="*/ 601323 h 893319"/>
                <a:gd name="connsiteX90" fmla="*/ 5280471 w 6685161"/>
                <a:gd name="connsiteY90" fmla="*/ 540527 h 893319"/>
                <a:gd name="connsiteX91" fmla="*/ 5302331 w 6685161"/>
                <a:gd name="connsiteY91" fmla="*/ 540527 h 893319"/>
                <a:gd name="connsiteX92" fmla="*/ 5302331 w 6685161"/>
                <a:gd name="connsiteY92" fmla="*/ 677961 h 893319"/>
                <a:gd name="connsiteX93" fmla="*/ 5138717 w 6685161"/>
                <a:gd name="connsiteY93" fmla="*/ 716846 h 893319"/>
                <a:gd name="connsiteX94" fmla="*/ 5536515 w 6685161"/>
                <a:gd name="connsiteY94" fmla="*/ 702856 h 893319"/>
                <a:gd name="connsiteX95" fmla="*/ 5381490 w 6685161"/>
                <a:gd name="connsiteY95" fmla="*/ 702856 h 893319"/>
                <a:gd name="connsiteX96" fmla="*/ 5381490 w 6685161"/>
                <a:gd name="connsiteY96" fmla="*/ 199153 h 893319"/>
                <a:gd name="connsiteX97" fmla="*/ 5536515 w 6685161"/>
                <a:gd name="connsiteY97" fmla="*/ 199153 h 893319"/>
                <a:gd name="connsiteX98" fmla="*/ 5536515 w 6685161"/>
                <a:gd name="connsiteY98" fmla="*/ 702856 h 893319"/>
                <a:gd name="connsiteX99" fmla="*/ 5536515 w 6685161"/>
                <a:gd name="connsiteY99" fmla="*/ 128224 h 893319"/>
                <a:gd name="connsiteX100" fmla="*/ 5381490 w 6685161"/>
                <a:gd name="connsiteY100" fmla="*/ 128224 h 893319"/>
                <a:gd name="connsiteX101" fmla="*/ 5381490 w 6685161"/>
                <a:gd name="connsiteY101" fmla="*/ 5140 h 893319"/>
                <a:gd name="connsiteX102" fmla="*/ 5536515 w 6685161"/>
                <a:gd name="connsiteY102" fmla="*/ 5140 h 893319"/>
                <a:gd name="connsiteX103" fmla="*/ 5536515 w 6685161"/>
                <a:gd name="connsiteY103" fmla="*/ 128224 h 893319"/>
                <a:gd name="connsiteX104" fmla="*/ 5953036 w 6685161"/>
                <a:gd name="connsiteY104" fmla="*/ 124418 h 893319"/>
                <a:gd name="connsiteX105" fmla="*/ 5935548 w 6685161"/>
                <a:gd name="connsiteY105" fmla="*/ 124418 h 893319"/>
                <a:gd name="connsiteX106" fmla="*/ 5873877 w 6685161"/>
                <a:gd name="connsiteY106" fmla="*/ 106930 h 893319"/>
                <a:gd name="connsiteX107" fmla="*/ 5830363 w 6685161"/>
                <a:gd name="connsiteY107" fmla="*/ 123286 h 893319"/>
                <a:gd name="connsiteX108" fmla="*/ 5816425 w 6685161"/>
                <a:gd name="connsiteY108" fmla="*/ 184957 h 893319"/>
                <a:gd name="connsiteX109" fmla="*/ 5816425 w 6685161"/>
                <a:gd name="connsiteY109" fmla="*/ 199153 h 893319"/>
                <a:gd name="connsiteX110" fmla="*/ 5952985 w 6685161"/>
                <a:gd name="connsiteY110" fmla="*/ 199153 h 893319"/>
                <a:gd name="connsiteX111" fmla="*/ 5952985 w 6685161"/>
                <a:gd name="connsiteY111" fmla="*/ 308298 h 893319"/>
                <a:gd name="connsiteX112" fmla="*/ 5821310 w 6685161"/>
                <a:gd name="connsiteY112" fmla="*/ 308298 h 893319"/>
                <a:gd name="connsiteX113" fmla="*/ 5821310 w 6685161"/>
                <a:gd name="connsiteY113" fmla="*/ 702856 h 893319"/>
                <a:gd name="connsiteX114" fmla="*/ 5666286 w 6685161"/>
                <a:gd name="connsiteY114" fmla="*/ 702856 h 893319"/>
                <a:gd name="connsiteX115" fmla="*/ 5666286 w 6685161"/>
                <a:gd name="connsiteY115" fmla="*/ 308298 h 893319"/>
                <a:gd name="connsiteX116" fmla="*/ 5594483 w 6685161"/>
                <a:gd name="connsiteY116" fmla="*/ 308298 h 893319"/>
                <a:gd name="connsiteX117" fmla="*/ 5594483 w 6685161"/>
                <a:gd name="connsiteY117" fmla="*/ 199153 h 893319"/>
                <a:gd name="connsiteX118" fmla="*/ 5666286 w 6685161"/>
                <a:gd name="connsiteY118" fmla="*/ 199153 h 893319"/>
                <a:gd name="connsiteX119" fmla="*/ 5666286 w 6685161"/>
                <a:gd name="connsiteY119" fmla="*/ 169680 h 893319"/>
                <a:gd name="connsiteX120" fmla="*/ 5705428 w 6685161"/>
                <a:gd name="connsiteY120" fmla="*/ 44436 h 893319"/>
                <a:gd name="connsiteX121" fmla="*/ 5841576 w 6685161"/>
                <a:gd name="connsiteY121" fmla="*/ 48 h 893319"/>
                <a:gd name="connsiteX122" fmla="*/ 5952933 w 6685161"/>
                <a:gd name="connsiteY122" fmla="*/ 12135 h 893319"/>
                <a:gd name="connsiteX123" fmla="*/ 5952933 w 6685161"/>
                <a:gd name="connsiteY123" fmla="*/ 124418 h 893319"/>
                <a:gd name="connsiteX124" fmla="*/ 6521393 w 6685161"/>
                <a:gd name="connsiteY124" fmla="*/ 716846 h 893319"/>
                <a:gd name="connsiteX125" fmla="*/ 6235723 w 6685161"/>
                <a:gd name="connsiteY125" fmla="*/ 452727 h 893319"/>
                <a:gd name="connsiteX126" fmla="*/ 6516712 w 6685161"/>
                <a:gd name="connsiteY126" fmla="*/ 183979 h 893319"/>
                <a:gd name="connsiteX127" fmla="*/ 6685162 w 6685161"/>
                <a:gd name="connsiteY127" fmla="*/ 224253 h 893319"/>
                <a:gd name="connsiteX128" fmla="*/ 6685162 w 6685161"/>
                <a:gd name="connsiteY128" fmla="*/ 361739 h 893319"/>
                <a:gd name="connsiteX129" fmla="*/ 6663199 w 6685161"/>
                <a:gd name="connsiteY129" fmla="*/ 361739 h 893319"/>
                <a:gd name="connsiteX130" fmla="*/ 6523399 w 6685161"/>
                <a:gd name="connsiteY130" fmla="*/ 299451 h 893319"/>
                <a:gd name="connsiteX131" fmla="*/ 6395634 w 6685161"/>
                <a:gd name="connsiteY131" fmla="*/ 452676 h 893319"/>
                <a:gd name="connsiteX132" fmla="*/ 6525919 w 6685161"/>
                <a:gd name="connsiteY132" fmla="*/ 601323 h 893319"/>
                <a:gd name="connsiteX133" fmla="*/ 6663199 w 6685161"/>
                <a:gd name="connsiteY133" fmla="*/ 540527 h 893319"/>
                <a:gd name="connsiteX134" fmla="*/ 6685162 w 6685161"/>
                <a:gd name="connsiteY134" fmla="*/ 540527 h 893319"/>
                <a:gd name="connsiteX135" fmla="*/ 6685162 w 6685161"/>
                <a:gd name="connsiteY135" fmla="*/ 677961 h 893319"/>
                <a:gd name="connsiteX136" fmla="*/ 6521393 w 6685161"/>
                <a:gd name="connsiteY136" fmla="*/ 716846 h 893319"/>
                <a:gd name="connsiteX137" fmla="*/ 6172200 w 6685161"/>
                <a:gd name="connsiteY137" fmla="*/ 702856 h 893319"/>
                <a:gd name="connsiteX138" fmla="*/ 6017073 w 6685161"/>
                <a:gd name="connsiteY138" fmla="*/ 702856 h 893319"/>
                <a:gd name="connsiteX139" fmla="*/ 6017073 w 6685161"/>
                <a:gd name="connsiteY139" fmla="*/ 199153 h 893319"/>
                <a:gd name="connsiteX140" fmla="*/ 6172200 w 6685161"/>
                <a:gd name="connsiteY140" fmla="*/ 199153 h 893319"/>
                <a:gd name="connsiteX141" fmla="*/ 6172200 w 6685161"/>
                <a:gd name="connsiteY141" fmla="*/ 702856 h 893319"/>
                <a:gd name="connsiteX142" fmla="*/ 6172200 w 6685161"/>
                <a:gd name="connsiteY142" fmla="*/ 128224 h 893319"/>
                <a:gd name="connsiteX143" fmla="*/ 6017073 w 6685161"/>
                <a:gd name="connsiteY143" fmla="*/ 128224 h 893319"/>
                <a:gd name="connsiteX144" fmla="*/ 6017073 w 6685161"/>
                <a:gd name="connsiteY144" fmla="*/ 5140 h 893319"/>
                <a:gd name="connsiteX145" fmla="*/ 6172200 w 6685161"/>
                <a:gd name="connsiteY145" fmla="*/ 5140 h 893319"/>
                <a:gd name="connsiteX146" fmla="*/ 6172200 w 6685161"/>
                <a:gd name="connsiteY146" fmla="*/ 128224 h 893319"/>
                <a:gd name="connsiteX147" fmla="*/ 2953398 w 6685161"/>
                <a:gd name="connsiteY147" fmla="*/ 702856 h 893319"/>
                <a:gd name="connsiteX148" fmla="*/ 2798373 w 6685161"/>
                <a:gd name="connsiteY148" fmla="*/ 702856 h 893319"/>
                <a:gd name="connsiteX149" fmla="*/ 2798373 w 6685161"/>
                <a:gd name="connsiteY149" fmla="*/ 199153 h 893319"/>
                <a:gd name="connsiteX150" fmla="*/ 2953398 w 6685161"/>
                <a:gd name="connsiteY150" fmla="*/ 199153 h 893319"/>
                <a:gd name="connsiteX151" fmla="*/ 2953398 w 6685161"/>
                <a:gd name="connsiteY151" fmla="*/ 702856 h 893319"/>
                <a:gd name="connsiteX152" fmla="*/ 2953398 w 6685161"/>
                <a:gd name="connsiteY152" fmla="*/ 128224 h 893319"/>
                <a:gd name="connsiteX153" fmla="*/ 2798373 w 6685161"/>
                <a:gd name="connsiteY153" fmla="*/ 128224 h 893319"/>
                <a:gd name="connsiteX154" fmla="*/ 2798373 w 6685161"/>
                <a:gd name="connsiteY154" fmla="*/ 5140 h 893319"/>
                <a:gd name="connsiteX155" fmla="*/ 2953398 w 6685161"/>
                <a:gd name="connsiteY155" fmla="*/ 5140 h 893319"/>
                <a:gd name="connsiteX156" fmla="*/ 2953398 w 6685161"/>
                <a:gd name="connsiteY156" fmla="*/ 128224 h 893319"/>
                <a:gd name="connsiteX157" fmla="*/ 1178221 w 6685161"/>
                <a:gd name="connsiteY157" fmla="*/ 458077 h 893319"/>
                <a:gd name="connsiteX158" fmla="*/ 1133113 w 6685161"/>
                <a:gd name="connsiteY158" fmla="*/ 279289 h 893319"/>
                <a:gd name="connsiteX159" fmla="*/ 939769 w 6685161"/>
                <a:gd name="connsiteY159" fmla="*/ 183979 h 893319"/>
                <a:gd name="connsiteX160" fmla="*/ 669633 w 6685161"/>
                <a:gd name="connsiteY160" fmla="*/ 457459 h 893319"/>
                <a:gd name="connsiteX161" fmla="*/ 968727 w 6685161"/>
                <a:gd name="connsiteY161" fmla="*/ 716795 h 893319"/>
                <a:gd name="connsiteX162" fmla="*/ 1169684 w 6685161"/>
                <a:gd name="connsiteY162" fmla="*/ 666183 h 893319"/>
                <a:gd name="connsiteX163" fmla="*/ 1169684 w 6685161"/>
                <a:gd name="connsiteY163" fmla="*/ 545516 h 893319"/>
                <a:gd name="connsiteX164" fmla="*/ 1152504 w 6685161"/>
                <a:gd name="connsiteY164" fmla="*/ 545516 h 893319"/>
                <a:gd name="connsiteX165" fmla="*/ 981997 w 6685161"/>
                <a:gd name="connsiteY165" fmla="*/ 606878 h 893319"/>
                <a:gd name="connsiteX166" fmla="*/ 828001 w 6685161"/>
                <a:gd name="connsiteY166" fmla="*/ 491046 h 893319"/>
                <a:gd name="connsiteX167" fmla="*/ 1178221 w 6685161"/>
                <a:gd name="connsiteY167" fmla="*/ 491046 h 893319"/>
                <a:gd name="connsiteX168" fmla="*/ 1178221 w 6685161"/>
                <a:gd name="connsiteY168" fmla="*/ 458077 h 893319"/>
                <a:gd name="connsiteX169" fmla="*/ 828309 w 6685161"/>
                <a:gd name="connsiteY169" fmla="*/ 396046 h 893319"/>
                <a:gd name="connsiteX170" fmla="*/ 849552 w 6685161"/>
                <a:gd name="connsiteY170" fmla="*/ 328820 h 893319"/>
                <a:gd name="connsiteX171" fmla="*/ 934111 w 6685161"/>
                <a:gd name="connsiteY171" fmla="*/ 288392 h 893319"/>
                <a:gd name="connsiteX172" fmla="*/ 1026180 w 6685161"/>
                <a:gd name="connsiteY172" fmla="*/ 396046 h 893319"/>
                <a:gd name="connsiteX173" fmla="*/ 828309 w 6685161"/>
                <a:gd name="connsiteY173" fmla="*/ 396046 h 893319"/>
                <a:gd name="connsiteX174" fmla="*/ 4549015 w 6685161"/>
                <a:gd name="connsiteY174" fmla="*/ 607650 h 893319"/>
                <a:gd name="connsiteX175" fmla="*/ 4467079 w 6685161"/>
                <a:gd name="connsiteY175" fmla="*/ 551894 h 893319"/>
                <a:gd name="connsiteX176" fmla="*/ 4570000 w 6685161"/>
                <a:gd name="connsiteY176" fmla="*/ 474536 h 893319"/>
                <a:gd name="connsiteX177" fmla="*/ 4637997 w 6685161"/>
                <a:gd name="connsiteY177" fmla="*/ 467026 h 893319"/>
                <a:gd name="connsiteX178" fmla="*/ 4637997 w 6685161"/>
                <a:gd name="connsiteY178" fmla="*/ 571954 h 893319"/>
                <a:gd name="connsiteX179" fmla="*/ 4549015 w 6685161"/>
                <a:gd name="connsiteY179" fmla="*/ 607650 h 893319"/>
                <a:gd name="connsiteX180" fmla="*/ 4637997 w 6685161"/>
                <a:gd name="connsiteY180" fmla="*/ 702856 h 893319"/>
                <a:gd name="connsiteX181" fmla="*/ 4790450 w 6685161"/>
                <a:gd name="connsiteY181" fmla="*/ 702856 h 893319"/>
                <a:gd name="connsiteX182" fmla="*/ 4790450 w 6685161"/>
                <a:gd name="connsiteY182" fmla="*/ 359784 h 893319"/>
                <a:gd name="connsiteX183" fmla="*/ 4732072 w 6685161"/>
                <a:gd name="connsiteY183" fmla="*/ 226465 h 893319"/>
                <a:gd name="connsiteX184" fmla="*/ 4549169 w 6685161"/>
                <a:gd name="connsiteY184" fmla="*/ 183979 h 893319"/>
                <a:gd name="connsiteX185" fmla="*/ 4365752 w 6685161"/>
                <a:gd name="connsiteY185" fmla="*/ 208771 h 893319"/>
                <a:gd name="connsiteX186" fmla="*/ 4365752 w 6685161"/>
                <a:gd name="connsiteY186" fmla="*/ 328615 h 893319"/>
                <a:gd name="connsiteX187" fmla="*/ 4379897 w 6685161"/>
                <a:gd name="connsiteY187" fmla="*/ 328615 h 893319"/>
                <a:gd name="connsiteX188" fmla="*/ 4520159 w 6685161"/>
                <a:gd name="connsiteY188" fmla="*/ 289061 h 893319"/>
                <a:gd name="connsiteX189" fmla="*/ 4606210 w 6685161"/>
                <a:gd name="connsiteY189" fmla="*/ 302434 h 893319"/>
                <a:gd name="connsiteX190" fmla="*/ 4638820 w 6685161"/>
                <a:gd name="connsiteY190" fmla="*/ 369094 h 893319"/>
                <a:gd name="connsiteX191" fmla="*/ 4638820 w 6685161"/>
                <a:gd name="connsiteY191" fmla="*/ 371820 h 893319"/>
                <a:gd name="connsiteX192" fmla="*/ 4507352 w 6685161"/>
                <a:gd name="connsiteY192" fmla="*/ 384319 h 893319"/>
                <a:gd name="connsiteX193" fmla="*/ 4311076 w 6685161"/>
                <a:gd name="connsiteY193" fmla="*/ 558684 h 893319"/>
                <a:gd name="connsiteX194" fmla="*/ 4471810 w 6685161"/>
                <a:gd name="connsiteY194" fmla="*/ 716795 h 893319"/>
                <a:gd name="connsiteX195" fmla="*/ 4637997 w 6685161"/>
                <a:gd name="connsiteY195" fmla="*/ 658827 h 893319"/>
                <a:gd name="connsiteX196" fmla="*/ 4637997 w 6685161"/>
                <a:gd name="connsiteY196" fmla="*/ 702856 h 893319"/>
                <a:gd name="connsiteX197" fmla="*/ 3269158 w 6685161"/>
                <a:gd name="connsiteY197" fmla="*/ 607650 h 893319"/>
                <a:gd name="connsiteX198" fmla="*/ 3187222 w 6685161"/>
                <a:gd name="connsiteY198" fmla="*/ 551894 h 893319"/>
                <a:gd name="connsiteX199" fmla="*/ 3290040 w 6685161"/>
                <a:gd name="connsiteY199" fmla="*/ 474536 h 893319"/>
                <a:gd name="connsiteX200" fmla="*/ 3357985 w 6685161"/>
                <a:gd name="connsiteY200" fmla="*/ 467026 h 893319"/>
                <a:gd name="connsiteX201" fmla="*/ 3357985 w 6685161"/>
                <a:gd name="connsiteY201" fmla="*/ 571954 h 893319"/>
                <a:gd name="connsiteX202" fmla="*/ 3269158 w 6685161"/>
                <a:gd name="connsiteY202" fmla="*/ 607650 h 893319"/>
                <a:gd name="connsiteX203" fmla="*/ 3357985 w 6685161"/>
                <a:gd name="connsiteY203" fmla="*/ 702856 h 893319"/>
                <a:gd name="connsiteX204" fmla="*/ 3510388 w 6685161"/>
                <a:gd name="connsiteY204" fmla="*/ 702856 h 893319"/>
                <a:gd name="connsiteX205" fmla="*/ 3510388 w 6685161"/>
                <a:gd name="connsiteY205" fmla="*/ 359784 h 893319"/>
                <a:gd name="connsiteX206" fmla="*/ 3452111 w 6685161"/>
                <a:gd name="connsiteY206" fmla="*/ 226465 h 893319"/>
                <a:gd name="connsiteX207" fmla="*/ 3262574 w 6685161"/>
                <a:gd name="connsiteY207" fmla="*/ 183979 h 893319"/>
                <a:gd name="connsiteX208" fmla="*/ 3073344 w 6685161"/>
                <a:gd name="connsiteY208" fmla="*/ 208771 h 893319"/>
                <a:gd name="connsiteX209" fmla="*/ 3073344 w 6685161"/>
                <a:gd name="connsiteY209" fmla="*/ 328615 h 893319"/>
                <a:gd name="connsiteX210" fmla="*/ 3087437 w 6685161"/>
                <a:gd name="connsiteY210" fmla="*/ 328615 h 893319"/>
                <a:gd name="connsiteX211" fmla="*/ 3233462 w 6685161"/>
                <a:gd name="connsiteY211" fmla="*/ 289061 h 893319"/>
                <a:gd name="connsiteX212" fmla="*/ 3326250 w 6685161"/>
                <a:gd name="connsiteY212" fmla="*/ 302434 h 893319"/>
                <a:gd name="connsiteX213" fmla="*/ 3358706 w 6685161"/>
                <a:gd name="connsiteY213" fmla="*/ 369094 h 893319"/>
                <a:gd name="connsiteX214" fmla="*/ 3358706 w 6685161"/>
                <a:gd name="connsiteY214" fmla="*/ 371820 h 893319"/>
                <a:gd name="connsiteX215" fmla="*/ 3227238 w 6685161"/>
                <a:gd name="connsiteY215" fmla="*/ 384319 h 893319"/>
                <a:gd name="connsiteX216" fmla="*/ 3030962 w 6685161"/>
                <a:gd name="connsiteY216" fmla="*/ 558684 h 893319"/>
                <a:gd name="connsiteX217" fmla="*/ 3191953 w 6685161"/>
                <a:gd name="connsiteY217" fmla="*/ 716795 h 893319"/>
                <a:gd name="connsiteX218" fmla="*/ 3357985 w 6685161"/>
                <a:gd name="connsiteY218" fmla="*/ 658827 h 893319"/>
                <a:gd name="connsiteX219" fmla="*/ 3357985 w 6685161"/>
                <a:gd name="connsiteY219" fmla="*/ 702856 h 8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6685161" h="893319">
                  <a:moveTo>
                    <a:pt x="2457564" y="572314"/>
                  </a:moveTo>
                  <a:cubicBezTo>
                    <a:pt x="2431384" y="573137"/>
                    <a:pt x="2407210" y="567170"/>
                    <a:pt x="2389670" y="553077"/>
                  </a:cubicBezTo>
                  <a:cubicBezTo>
                    <a:pt x="2361484" y="530291"/>
                    <a:pt x="2351711" y="492281"/>
                    <a:pt x="2351711" y="441360"/>
                  </a:cubicBezTo>
                  <a:cubicBezTo>
                    <a:pt x="2351711" y="355670"/>
                    <a:pt x="2394197" y="301046"/>
                    <a:pt x="2463582" y="301971"/>
                  </a:cubicBezTo>
                  <a:cubicBezTo>
                    <a:pt x="2494958" y="302486"/>
                    <a:pt x="2521498" y="312927"/>
                    <a:pt x="2539449" y="323677"/>
                  </a:cubicBezTo>
                  <a:lnTo>
                    <a:pt x="2539449" y="544282"/>
                  </a:lnTo>
                  <a:cubicBezTo>
                    <a:pt x="2515480" y="563107"/>
                    <a:pt x="2486882" y="571388"/>
                    <a:pt x="2457564" y="572314"/>
                  </a:cubicBezTo>
                  <a:close/>
                  <a:moveTo>
                    <a:pt x="2694371" y="199204"/>
                  </a:moveTo>
                  <a:lnTo>
                    <a:pt x="2544129" y="199204"/>
                  </a:lnTo>
                  <a:lnTo>
                    <a:pt x="2541506" y="223379"/>
                  </a:lnTo>
                  <a:cubicBezTo>
                    <a:pt x="2507302" y="197507"/>
                    <a:pt x="2460599" y="184031"/>
                    <a:pt x="2406592" y="184031"/>
                  </a:cubicBezTo>
                  <a:cubicBezTo>
                    <a:pt x="2301768" y="184031"/>
                    <a:pt x="2193857" y="267819"/>
                    <a:pt x="2191697" y="444395"/>
                  </a:cubicBezTo>
                  <a:cubicBezTo>
                    <a:pt x="2189794" y="599934"/>
                    <a:pt x="2274713" y="698329"/>
                    <a:pt x="2408341" y="695243"/>
                  </a:cubicBezTo>
                  <a:cubicBezTo>
                    <a:pt x="2465331" y="693958"/>
                    <a:pt x="2503548" y="674206"/>
                    <a:pt x="2539346" y="643706"/>
                  </a:cubicBezTo>
                  <a:lnTo>
                    <a:pt x="2539346" y="653221"/>
                  </a:lnTo>
                  <a:cubicBezTo>
                    <a:pt x="2539346" y="673949"/>
                    <a:pt x="2537340" y="691849"/>
                    <a:pt x="2533380" y="706662"/>
                  </a:cubicBezTo>
                  <a:cubicBezTo>
                    <a:pt x="2518258" y="762006"/>
                    <a:pt x="2467749" y="779597"/>
                    <a:pt x="2403455" y="778259"/>
                  </a:cubicBezTo>
                  <a:cubicBezTo>
                    <a:pt x="2350528" y="777128"/>
                    <a:pt x="2299453" y="760309"/>
                    <a:pt x="2261546" y="744775"/>
                  </a:cubicBezTo>
                  <a:lnTo>
                    <a:pt x="2242721" y="744775"/>
                  </a:lnTo>
                  <a:lnTo>
                    <a:pt x="2242721" y="871768"/>
                  </a:lnTo>
                  <a:cubicBezTo>
                    <a:pt x="2302179" y="886736"/>
                    <a:pt x="2379538" y="893320"/>
                    <a:pt x="2425932" y="893320"/>
                  </a:cubicBezTo>
                  <a:cubicBezTo>
                    <a:pt x="2519132" y="893320"/>
                    <a:pt x="2631003" y="875832"/>
                    <a:pt x="2675135" y="764989"/>
                  </a:cubicBezTo>
                  <a:cubicBezTo>
                    <a:pt x="2687942" y="732585"/>
                    <a:pt x="2694371" y="692878"/>
                    <a:pt x="2694371" y="645506"/>
                  </a:cubicBezTo>
                  <a:lnTo>
                    <a:pt x="2694371" y="199204"/>
                  </a:lnTo>
                  <a:close/>
                  <a:moveTo>
                    <a:pt x="604773" y="667880"/>
                  </a:moveTo>
                  <a:cubicBezTo>
                    <a:pt x="562956" y="691180"/>
                    <a:pt x="470219" y="718235"/>
                    <a:pt x="350324" y="716846"/>
                  </a:cubicBezTo>
                  <a:cubicBezTo>
                    <a:pt x="140726" y="714429"/>
                    <a:pt x="0" y="587641"/>
                    <a:pt x="0" y="368271"/>
                  </a:cubicBezTo>
                  <a:cubicBezTo>
                    <a:pt x="0" y="178322"/>
                    <a:pt x="128845" y="22885"/>
                    <a:pt x="355467" y="21651"/>
                  </a:cubicBezTo>
                  <a:cubicBezTo>
                    <a:pt x="471813" y="21136"/>
                    <a:pt x="542125" y="38470"/>
                    <a:pt x="602458" y="68919"/>
                  </a:cubicBezTo>
                  <a:lnTo>
                    <a:pt x="602458" y="222247"/>
                  </a:lnTo>
                  <a:lnTo>
                    <a:pt x="584045" y="222247"/>
                  </a:lnTo>
                  <a:cubicBezTo>
                    <a:pt x="523506" y="168498"/>
                    <a:pt x="462504" y="144066"/>
                    <a:pt x="375424" y="147255"/>
                  </a:cubicBezTo>
                  <a:cubicBezTo>
                    <a:pt x="243545" y="152090"/>
                    <a:pt x="174879" y="248839"/>
                    <a:pt x="173747" y="368991"/>
                  </a:cubicBezTo>
                  <a:cubicBezTo>
                    <a:pt x="172719" y="490121"/>
                    <a:pt x="226726" y="591705"/>
                    <a:pt x="375630" y="590779"/>
                  </a:cubicBezTo>
                  <a:cubicBezTo>
                    <a:pt x="396615" y="590624"/>
                    <a:pt x="421356" y="587384"/>
                    <a:pt x="437661" y="581366"/>
                  </a:cubicBezTo>
                  <a:lnTo>
                    <a:pt x="437661" y="457768"/>
                  </a:lnTo>
                  <a:lnTo>
                    <a:pt x="339626" y="457768"/>
                  </a:lnTo>
                  <a:lnTo>
                    <a:pt x="339626" y="332061"/>
                  </a:lnTo>
                  <a:lnTo>
                    <a:pt x="604670" y="332061"/>
                  </a:lnTo>
                  <a:lnTo>
                    <a:pt x="604670" y="667880"/>
                  </a:lnTo>
                  <a:close/>
                  <a:moveTo>
                    <a:pt x="1605081" y="451133"/>
                  </a:moveTo>
                  <a:cubicBezTo>
                    <a:pt x="1605081" y="548139"/>
                    <a:pt x="1575814" y="605232"/>
                    <a:pt x="1501542" y="605232"/>
                  </a:cubicBezTo>
                  <a:cubicBezTo>
                    <a:pt x="1427424" y="605232"/>
                    <a:pt x="1398106" y="548139"/>
                    <a:pt x="1398106" y="451133"/>
                  </a:cubicBezTo>
                  <a:cubicBezTo>
                    <a:pt x="1398106" y="354126"/>
                    <a:pt x="1427424" y="296931"/>
                    <a:pt x="1501542" y="296931"/>
                  </a:cubicBezTo>
                  <a:cubicBezTo>
                    <a:pt x="1575814" y="296931"/>
                    <a:pt x="1605081" y="354126"/>
                    <a:pt x="1605081" y="451133"/>
                  </a:cubicBezTo>
                  <a:close/>
                  <a:moveTo>
                    <a:pt x="1764889" y="451133"/>
                  </a:moveTo>
                  <a:cubicBezTo>
                    <a:pt x="1764889" y="276768"/>
                    <a:pt x="1659242" y="184031"/>
                    <a:pt x="1501542" y="184031"/>
                  </a:cubicBezTo>
                  <a:cubicBezTo>
                    <a:pt x="1343739" y="184031"/>
                    <a:pt x="1238092" y="276820"/>
                    <a:pt x="1238092" y="451133"/>
                  </a:cubicBezTo>
                  <a:cubicBezTo>
                    <a:pt x="1238092" y="625395"/>
                    <a:pt x="1343739" y="718183"/>
                    <a:pt x="1501542" y="718183"/>
                  </a:cubicBezTo>
                  <a:cubicBezTo>
                    <a:pt x="1659242" y="718183"/>
                    <a:pt x="1764889" y="625395"/>
                    <a:pt x="1764889" y="451133"/>
                  </a:cubicBezTo>
                  <a:close/>
                  <a:moveTo>
                    <a:pt x="2163562" y="354075"/>
                  </a:moveTo>
                  <a:lnTo>
                    <a:pt x="2150035" y="354075"/>
                  </a:lnTo>
                  <a:cubicBezTo>
                    <a:pt x="2128123" y="346771"/>
                    <a:pt x="2105132" y="343171"/>
                    <a:pt x="2082038" y="343428"/>
                  </a:cubicBezTo>
                  <a:cubicBezTo>
                    <a:pt x="2040272" y="343428"/>
                    <a:pt x="2010851" y="354538"/>
                    <a:pt x="1984774" y="372232"/>
                  </a:cubicBezTo>
                  <a:lnTo>
                    <a:pt x="1984774" y="702907"/>
                  </a:lnTo>
                  <a:lnTo>
                    <a:pt x="1829749" y="702907"/>
                  </a:lnTo>
                  <a:lnTo>
                    <a:pt x="1829749" y="199204"/>
                  </a:lnTo>
                  <a:lnTo>
                    <a:pt x="1984774" y="199204"/>
                  </a:lnTo>
                  <a:lnTo>
                    <a:pt x="1984774" y="273271"/>
                  </a:lnTo>
                  <a:cubicBezTo>
                    <a:pt x="1999845" y="254754"/>
                    <a:pt x="2034872" y="223276"/>
                    <a:pt x="2058120" y="212680"/>
                  </a:cubicBezTo>
                  <a:cubicBezTo>
                    <a:pt x="2079877" y="202897"/>
                    <a:pt x="2103435" y="197898"/>
                    <a:pt x="2127300" y="198021"/>
                  </a:cubicBezTo>
                  <a:cubicBezTo>
                    <a:pt x="2144891" y="198021"/>
                    <a:pt x="2156927" y="198844"/>
                    <a:pt x="2163562" y="199821"/>
                  </a:cubicBezTo>
                  <a:lnTo>
                    <a:pt x="2163562" y="354075"/>
                  </a:lnTo>
                  <a:close/>
                  <a:moveTo>
                    <a:pt x="4315551" y="246422"/>
                  </a:moveTo>
                  <a:cubicBezTo>
                    <a:pt x="4310356" y="87128"/>
                    <a:pt x="4202291" y="35693"/>
                    <a:pt x="4059456" y="35693"/>
                  </a:cubicBezTo>
                  <a:lnTo>
                    <a:pt x="3788753" y="35693"/>
                  </a:lnTo>
                  <a:lnTo>
                    <a:pt x="3788753" y="360401"/>
                  </a:lnTo>
                  <a:lnTo>
                    <a:pt x="3592478" y="360401"/>
                  </a:lnTo>
                  <a:lnTo>
                    <a:pt x="3592478" y="485800"/>
                  </a:lnTo>
                  <a:lnTo>
                    <a:pt x="3788702" y="485800"/>
                  </a:lnTo>
                  <a:lnTo>
                    <a:pt x="3788702" y="702907"/>
                  </a:lnTo>
                  <a:lnTo>
                    <a:pt x="3953294" y="702907"/>
                  </a:lnTo>
                  <a:lnTo>
                    <a:pt x="3953294" y="485800"/>
                  </a:lnTo>
                  <a:lnTo>
                    <a:pt x="4046649" y="485800"/>
                  </a:lnTo>
                  <a:cubicBezTo>
                    <a:pt x="4240250" y="485800"/>
                    <a:pt x="4319666" y="376655"/>
                    <a:pt x="4315551" y="246422"/>
                  </a:cubicBezTo>
                  <a:close/>
                  <a:moveTo>
                    <a:pt x="3997426" y="360401"/>
                  </a:moveTo>
                  <a:lnTo>
                    <a:pt x="3953346" y="360401"/>
                  </a:lnTo>
                  <a:lnTo>
                    <a:pt x="3953346" y="161296"/>
                  </a:lnTo>
                  <a:lnTo>
                    <a:pt x="4015685" y="161296"/>
                  </a:lnTo>
                  <a:cubicBezTo>
                    <a:pt x="4093146" y="161296"/>
                    <a:pt x="4144684" y="182591"/>
                    <a:pt x="4144684" y="253982"/>
                  </a:cubicBezTo>
                  <a:cubicBezTo>
                    <a:pt x="4144633" y="344714"/>
                    <a:pt x="4077767" y="360401"/>
                    <a:pt x="3997426" y="360401"/>
                  </a:cubicBezTo>
                  <a:close/>
                  <a:moveTo>
                    <a:pt x="5138717" y="716846"/>
                  </a:moveTo>
                  <a:cubicBezTo>
                    <a:pt x="4972016" y="716846"/>
                    <a:pt x="4852944" y="633521"/>
                    <a:pt x="4852944" y="452727"/>
                  </a:cubicBezTo>
                  <a:cubicBezTo>
                    <a:pt x="4852944" y="276460"/>
                    <a:pt x="4966616" y="183979"/>
                    <a:pt x="5133933" y="183979"/>
                  </a:cubicBezTo>
                  <a:cubicBezTo>
                    <a:pt x="5192466" y="183928"/>
                    <a:pt x="5250177" y="197728"/>
                    <a:pt x="5302331" y="224253"/>
                  </a:cubicBezTo>
                  <a:lnTo>
                    <a:pt x="5302331" y="361739"/>
                  </a:lnTo>
                  <a:lnTo>
                    <a:pt x="5280471" y="361739"/>
                  </a:lnTo>
                  <a:cubicBezTo>
                    <a:pt x="5236855" y="320488"/>
                    <a:pt x="5199770" y="299451"/>
                    <a:pt x="5140775" y="299451"/>
                  </a:cubicBezTo>
                  <a:cubicBezTo>
                    <a:pt x="5063313" y="299451"/>
                    <a:pt x="5012804" y="354950"/>
                    <a:pt x="5012804" y="452676"/>
                  </a:cubicBezTo>
                  <a:cubicBezTo>
                    <a:pt x="5012804" y="553540"/>
                    <a:pt x="5063159" y="601323"/>
                    <a:pt x="5143192" y="601323"/>
                  </a:cubicBezTo>
                  <a:cubicBezTo>
                    <a:pt x="5206714" y="601323"/>
                    <a:pt x="5243079" y="577509"/>
                    <a:pt x="5280471" y="540527"/>
                  </a:cubicBezTo>
                  <a:lnTo>
                    <a:pt x="5302331" y="540527"/>
                  </a:lnTo>
                  <a:lnTo>
                    <a:pt x="5302331" y="677961"/>
                  </a:lnTo>
                  <a:cubicBezTo>
                    <a:pt x="5250999" y="703216"/>
                    <a:pt x="5200902" y="716846"/>
                    <a:pt x="5138717" y="716846"/>
                  </a:cubicBezTo>
                  <a:close/>
                  <a:moveTo>
                    <a:pt x="5536515" y="702856"/>
                  </a:moveTo>
                  <a:lnTo>
                    <a:pt x="5381490" y="702856"/>
                  </a:lnTo>
                  <a:lnTo>
                    <a:pt x="5381490" y="199153"/>
                  </a:lnTo>
                  <a:lnTo>
                    <a:pt x="5536515" y="199153"/>
                  </a:lnTo>
                  <a:lnTo>
                    <a:pt x="5536515" y="702856"/>
                  </a:lnTo>
                  <a:close/>
                  <a:moveTo>
                    <a:pt x="5536515" y="128224"/>
                  </a:moveTo>
                  <a:lnTo>
                    <a:pt x="5381490" y="128224"/>
                  </a:lnTo>
                  <a:lnTo>
                    <a:pt x="5381490" y="5140"/>
                  </a:lnTo>
                  <a:lnTo>
                    <a:pt x="5536515" y="5140"/>
                  </a:lnTo>
                  <a:lnTo>
                    <a:pt x="5536515" y="128224"/>
                  </a:lnTo>
                  <a:close/>
                  <a:moveTo>
                    <a:pt x="5953036" y="124418"/>
                  </a:moveTo>
                  <a:lnTo>
                    <a:pt x="5935548" y="124418"/>
                  </a:lnTo>
                  <a:cubicBezTo>
                    <a:pt x="5916774" y="115005"/>
                    <a:pt x="5900932" y="107187"/>
                    <a:pt x="5873877" y="106930"/>
                  </a:cubicBezTo>
                  <a:cubicBezTo>
                    <a:pt x="5854023" y="106775"/>
                    <a:pt x="5838490" y="112948"/>
                    <a:pt x="5830363" y="123286"/>
                  </a:cubicBezTo>
                  <a:cubicBezTo>
                    <a:pt x="5820436" y="136145"/>
                    <a:pt x="5816425" y="152655"/>
                    <a:pt x="5816425" y="184957"/>
                  </a:cubicBezTo>
                  <a:lnTo>
                    <a:pt x="5816425" y="199153"/>
                  </a:lnTo>
                  <a:lnTo>
                    <a:pt x="5952985" y="199153"/>
                  </a:lnTo>
                  <a:lnTo>
                    <a:pt x="5952985" y="308298"/>
                  </a:lnTo>
                  <a:lnTo>
                    <a:pt x="5821310" y="308298"/>
                  </a:lnTo>
                  <a:lnTo>
                    <a:pt x="5821310" y="702856"/>
                  </a:lnTo>
                  <a:lnTo>
                    <a:pt x="5666286" y="702856"/>
                  </a:lnTo>
                  <a:lnTo>
                    <a:pt x="5666286" y="308298"/>
                  </a:lnTo>
                  <a:lnTo>
                    <a:pt x="5594483" y="308298"/>
                  </a:lnTo>
                  <a:lnTo>
                    <a:pt x="5594483" y="199153"/>
                  </a:lnTo>
                  <a:lnTo>
                    <a:pt x="5666286" y="199153"/>
                  </a:lnTo>
                  <a:lnTo>
                    <a:pt x="5666286" y="169680"/>
                  </a:lnTo>
                  <a:cubicBezTo>
                    <a:pt x="5666286" y="112690"/>
                    <a:pt x="5676984" y="75297"/>
                    <a:pt x="5705428" y="44436"/>
                  </a:cubicBezTo>
                  <a:cubicBezTo>
                    <a:pt x="5735723" y="11364"/>
                    <a:pt x="5783918" y="974"/>
                    <a:pt x="5841576" y="48"/>
                  </a:cubicBezTo>
                  <a:cubicBezTo>
                    <a:pt x="5887148" y="-621"/>
                    <a:pt x="5928861" y="5809"/>
                    <a:pt x="5952933" y="12135"/>
                  </a:cubicBezTo>
                  <a:lnTo>
                    <a:pt x="5952933" y="124418"/>
                  </a:lnTo>
                  <a:close/>
                  <a:moveTo>
                    <a:pt x="6521393" y="716846"/>
                  </a:moveTo>
                  <a:cubicBezTo>
                    <a:pt x="6354846" y="716846"/>
                    <a:pt x="6235723" y="633521"/>
                    <a:pt x="6235723" y="452727"/>
                  </a:cubicBezTo>
                  <a:cubicBezTo>
                    <a:pt x="6235723" y="276460"/>
                    <a:pt x="6349394" y="183979"/>
                    <a:pt x="6516712" y="183979"/>
                  </a:cubicBezTo>
                  <a:cubicBezTo>
                    <a:pt x="6586612" y="183979"/>
                    <a:pt x="6641184" y="202599"/>
                    <a:pt x="6685162" y="224253"/>
                  </a:cubicBezTo>
                  <a:lnTo>
                    <a:pt x="6685162" y="361739"/>
                  </a:lnTo>
                  <a:lnTo>
                    <a:pt x="6663199" y="361739"/>
                  </a:lnTo>
                  <a:cubicBezTo>
                    <a:pt x="6619634" y="320488"/>
                    <a:pt x="6582600" y="299451"/>
                    <a:pt x="6523399" y="299451"/>
                  </a:cubicBezTo>
                  <a:cubicBezTo>
                    <a:pt x="6445886" y="299451"/>
                    <a:pt x="6395634" y="354950"/>
                    <a:pt x="6395634" y="452676"/>
                  </a:cubicBezTo>
                  <a:cubicBezTo>
                    <a:pt x="6395634" y="553540"/>
                    <a:pt x="6445886" y="601323"/>
                    <a:pt x="6525919" y="601323"/>
                  </a:cubicBezTo>
                  <a:cubicBezTo>
                    <a:pt x="6589647" y="601323"/>
                    <a:pt x="6625703" y="577509"/>
                    <a:pt x="6663199" y="540527"/>
                  </a:cubicBezTo>
                  <a:lnTo>
                    <a:pt x="6685162" y="540527"/>
                  </a:lnTo>
                  <a:lnTo>
                    <a:pt x="6685162" y="677961"/>
                  </a:lnTo>
                  <a:cubicBezTo>
                    <a:pt x="6633675" y="703216"/>
                    <a:pt x="6583577" y="716846"/>
                    <a:pt x="6521393" y="716846"/>
                  </a:cubicBezTo>
                  <a:close/>
                  <a:moveTo>
                    <a:pt x="6172200" y="702856"/>
                  </a:moveTo>
                  <a:lnTo>
                    <a:pt x="6017073" y="702856"/>
                  </a:lnTo>
                  <a:lnTo>
                    <a:pt x="6017073" y="199153"/>
                  </a:lnTo>
                  <a:lnTo>
                    <a:pt x="6172200" y="199153"/>
                  </a:lnTo>
                  <a:lnTo>
                    <a:pt x="6172200" y="702856"/>
                  </a:lnTo>
                  <a:close/>
                  <a:moveTo>
                    <a:pt x="6172200" y="128224"/>
                  </a:moveTo>
                  <a:lnTo>
                    <a:pt x="6017073" y="128224"/>
                  </a:lnTo>
                  <a:lnTo>
                    <a:pt x="6017073" y="5140"/>
                  </a:lnTo>
                  <a:lnTo>
                    <a:pt x="6172200" y="5140"/>
                  </a:lnTo>
                  <a:lnTo>
                    <a:pt x="6172200" y="128224"/>
                  </a:lnTo>
                  <a:close/>
                  <a:moveTo>
                    <a:pt x="2953398" y="702856"/>
                  </a:moveTo>
                  <a:lnTo>
                    <a:pt x="2798373" y="702856"/>
                  </a:lnTo>
                  <a:lnTo>
                    <a:pt x="2798373" y="199153"/>
                  </a:lnTo>
                  <a:lnTo>
                    <a:pt x="2953398" y="199153"/>
                  </a:lnTo>
                  <a:lnTo>
                    <a:pt x="2953398" y="702856"/>
                  </a:lnTo>
                  <a:close/>
                  <a:moveTo>
                    <a:pt x="2953398" y="128224"/>
                  </a:moveTo>
                  <a:lnTo>
                    <a:pt x="2798373" y="128224"/>
                  </a:lnTo>
                  <a:lnTo>
                    <a:pt x="2798373" y="5140"/>
                  </a:lnTo>
                  <a:lnTo>
                    <a:pt x="2953398" y="5140"/>
                  </a:lnTo>
                  <a:lnTo>
                    <a:pt x="2953398" y="128224"/>
                  </a:lnTo>
                  <a:close/>
                  <a:moveTo>
                    <a:pt x="1178221" y="458077"/>
                  </a:moveTo>
                  <a:cubicBezTo>
                    <a:pt x="1178221" y="397589"/>
                    <a:pt x="1167883" y="330209"/>
                    <a:pt x="1133113" y="279289"/>
                  </a:cubicBezTo>
                  <a:cubicBezTo>
                    <a:pt x="1096183" y="225487"/>
                    <a:pt x="1031683" y="185471"/>
                    <a:pt x="939769" y="183979"/>
                  </a:cubicBezTo>
                  <a:cubicBezTo>
                    <a:pt x="756506" y="180945"/>
                    <a:pt x="669633" y="299554"/>
                    <a:pt x="669633" y="457459"/>
                  </a:cubicBezTo>
                  <a:cubicBezTo>
                    <a:pt x="669633" y="629046"/>
                    <a:pt x="799506" y="716795"/>
                    <a:pt x="968727" y="716795"/>
                  </a:cubicBezTo>
                  <a:cubicBezTo>
                    <a:pt x="1063316" y="716795"/>
                    <a:pt x="1118249" y="694318"/>
                    <a:pt x="1169684" y="666183"/>
                  </a:cubicBezTo>
                  <a:lnTo>
                    <a:pt x="1169684" y="545516"/>
                  </a:lnTo>
                  <a:lnTo>
                    <a:pt x="1152504" y="545516"/>
                  </a:lnTo>
                  <a:cubicBezTo>
                    <a:pt x="1101841" y="583681"/>
                    <a:pt x="1046960" y="607598"/>
                    <a:pt x="981997" y="606878"/>
                  </a:cubicBezTo>
                  <a:cubicBezTo>
                    <a:pt x="873984" y="605541"/>
                    <a:pt x="832116" y="550763"/>
                    <a:pt x="828001" y="491046"/>
                  </a:cubicBezTo>
                  <a:lnTo>
                    <a:pt x="1178221" y="491046"/>
                  </a:lnTo>
                  <a:lnTo>
                    <a:pt x="1178221" y="458077"/>
                  </a:lnTo>
                  <a:close/>
                  <a:moveTo>
                    <a:pt x="828309" y="396046"/>
                  </a:moveTo>
                  <a:cubicBezTo>
                    <a:pt x="828618" y="372283"/>
                    <a:pt x="835922" y="347748"/>
                    <a:pt x="849552" y="328820"/>
                  </a:cubicBezTo>
                  <a:cubicBezTo>
                    <a:pt x="870486" y="299862"/>
                    <a:pt x="895123" y="288907"/>
                    <a:pt x="934111" y="288392"/>
                  </a:cubicBezTo>
                  <a:cubicBezTo>
                    <a:pt x="992644" y="287775"/>
                    <a:pt x="1024482" y="331547"/>
                    <a:pt x="1026180" y="396046"/>
                  </a:cubicBezTo>
                  <a:lnTo>
                    <a:pt x="828309" y="396046"/>
                  </a:lnTo>
                  <a:close/>
                  <a:moveTo>
                    <a:pt x="4549015" y="607650"/>
                  </a:moveTo>
                  <a:cubicBezTo>
                    <a:pt x="4497168" y="611919"/>
                    <a:pt x="4468468" y="596540"/>
                    <a:pt x="4467079" y="551894"/>
                  </a:cubicBezTo>
                  <a:cubicBezTo>
                    <a:pt x="4465587" y="502157"/>
                    <a:pt x="4506581" y="483331"/>
                    <a:pt x="4570000" y="474536"/>
                  </a:cubicBezTo>
                  <a:cubicBezTo>
                    <a:pt x="4594483" y="471192"/>
                    <a:pt x="4617063" y="468878"/>
                    <a:pt x="4637997" y="467026"/>
                  </a:cubicBezTo>
                  <a:lnTo>
                    <a:pt x="4637997" y="571954"/>
                  </a:lnTo>
                  <a:cubicBezTo>
                    <a:pt x="4619017" y="588773"/>
                    <a:pt x="4580750" y="605129"/>
                    <a:pt x="4549015" y="607650"/>
                  </a:cubicBezTo>
                  <a:close/>
                  <a:moveTo>
                    <a:pt x="4637997" y="702856"/>
                  </a:moveTo>
                  <a:lnTo>
                    <a:pt x="4790450" y="702856"/>
                  </a:lnTo>
                  <a:lnTo>
                    <a:pt x="4790450" y="359784"/>
                  </a:lnTo>
                  <a:cubicBezTo>
                    <a:pt x="4790450" y="299142"/>
                    <a:pt x="4770957" y="254805"/>
                    <a:pt x="4732072" y="226465"/>
                  </a:cubicBezTo>
                  <a:cubicBezTo>
                    <a:pt x="4693187" y="198227"/>
                    <a:pt x="4636711" y="183979"/>
                    <a:pt x="4549169" y="183979"/>
                  </a:cubicBezTo>
                  <a:cubicBezTo>
                    <a:pt x="4517639" y="183979"/>
                    <a:pt x="4423873" y="192929"/>
                    <a:pt x="4365752" y="208771"/>
                  </a:cubicBezTo>
                  <a:lnTo>
                    <a:pt x="4365752" y="328615"/>
                  </a:lnTo>
                  <a:lnTo>
                    <a:pt x="4379897" y="328615"/>
                  </a:lnTo>
                  <a:cubicBezTo>
                    <a:pt x="4421456" y="306086"/>
                    <a:pt x="4466101" y="289678"/>
                    <a:pt x="4520159" y="289061"/>
                  </a:cubicBezTo>
                  <a:cubicBezTo>
                    <a:pt x="4557090" y="288701"/>
                    <a:pt x="4586922" y="292250"/>
                    <a:pt x="4606210" y="302434"/>
                  </a:cubicBezTo>
                  <a:cubicBezTo>
                    <a:pt x="4635477" y="317968"/>
                    <a:pt x="4638820" y="340342"/>
                    <a:pt x="4638820" y="369094"/>
                  </a:cubicBezTo>
                  <a:lnTo>
                    <a:pt x="4638820" y="371820"/>
                  </a:lnTo>
                  <a:cubicBezTo>
                    <a:pt x="4593352" y="374598"/>
                    <a:pt x="4549529" y="378764"/>
                    <a:pt x="4507352" y="384319"/>
                  </a:cubicBezTo>
                  <a:cubicBezTo>
                    <a:pt x="4367604" y="402990"/>
                    <a:pt x="4311076" y="462294"/>
                    <a:pt x="4311076" y="558684"/>
                  </a:cubicBezTo>
                  <a:cubicBezTo>
                    <a:pt x="4311076" y="654558"/>
                    <a:pt x="4381440" y="713091"/>
                    <a:pt x="4471810" y="716795"/>
                  </a:cubicBezTo>
                  <a:cubicBezTo>
                    <a:pt x="4542843" y="719778"/>
                    <a:pt x="4592066" y="701570"/>
                    <a:pt x="4637997" y="658827"/>
                  </a:cubicBezTo>
                  <a:lnTo>
                    <a:pt x="4637997" y="702856"/>
                  </a:lnTo>
                  <a:close/>
                  <a:moveTo>
                    <a:pt x="3269158" y="607650"/>
                  </a:moveTo>
                  <a:cubicBezTo>
                    <a:pt x="3217208" y="611919"/>
                    <a:pt x="3188662" y="596540"/>
                    <a:pt x="3187222" y="551894"/>
                  </a:cubicBezTo>
                  <a:cubicBezTo>
                    <a:pt x="3185730" y="502157"/>
                    <a:pt x="3226569" y="483331"/>
                    <a:pt x="3290040" y="474536"/>
                  </a:cubicBezTo>
                  <a:cubicBezTo>
                    <a:pt x="3314420" y="471192"/>
                    <a:pt x="3337000" y="468878"/>
                    <a:pt x="3357985" y="467026"/>
                  </a:cubicBezTo>
                  <a:lnTo>
                    <a:pt x="3357985" y="571954"/>
                  </a:lnTo>
                  <a:cubicBezTo>
                    <a:pt x="3339057" y="588773"/>
                    <a:pt x="3300790" y="605129"/>
                    <a:pt x="3269158" y="607650"/>
                  </a:cubicBezTo>
                  <a:close/>
                  <a:moveTo>
                    <a:pt x="3357985" y="702856"/>
                  </a:moveTo>
                  <a:lnTo>
                    <a:pt x="3510388" y="702856"/>
                  </a:lnTo>
                  <a:lnTo>
                    <a:pt x="3510388" y="359784"/>
                  </a:lnTo>
                  <a:cubicBezTo>
                    <a:pt x="3510388" y="299142"/>
                    <a:pt x="3491254" y="254805"/>
                    <a:pt x="3452111" y="226465"/>
                  </a:cubicBezTo>
                  <a:cubicBezTo>
                    <a:pt x="3413227" y="198227"/>
                    <a:pt x="3350168" y="183979"/>
                    <a:pt x="3262574" y="183979"/>
                  </a:cubicBezTo>
                  <a:cubicBezTo>
                    <a:pt x="3230941" y="183979"/>
                    <a:pt x="3131209" y="192929"/>
                    <a:pt x="3073344" y="208771"/>
                  </a:cubicBezTo>
                  <a:lnTo>
                    <a:pt x="3073344" y="328615"/>
                  </a:lnTo>
                  <a:lnTo>
                    <a:pt x="3087437" y="328615"/>
                  </a:lnTo>
                  <a:cubicBezTo>
                    <a:pt x="3128843" y="306086"/>
                    <a:pt x="3179506" y="289678"/>
                    <a:pt x="3233462" y="289061"/>
                  </a:cubicBezTo>
                  <a:cubicBezTo>
                    <a:pt x="3270495" y="288701"/>
                    <a:pt x="3306962" y="292250"/>
                    <a:pt x="3326250" y="302434"/>
                  </a:cubicBezTo>
                  <a:cubicBezTo>
                    <a:pt x="3355414" y="317968"/>
                    <a:pt x="3358706" y="340342"/>
                    <a:pt x="3358706" y="369094"/>
                  </a:cubicBezTo>
                  <a:lnTo>
                    <a:pt x="3358706" y="371820"/>
                  </a:lnTo>
                  <a:cubicBezTo>
                    <a:pt x="3314729" y="374495"/>
                    <a:pt x="3270906" y="378661"/>
                    <a:pt x="3227238" y="384319"/>
                  </a:cubicBezTo>
                  <a:cubicBezTo>
                    <a:pt x="3087849" y="402990"/>
                    <a:pt x="3030962" y="462294"/>
                    <a:pt x="3030962" y="558684"/>
                  </a:cubicBezTo>
                  <a:cubicBezTo>
                    <a:pt x="3030962" y="654558"/>
                    <a:pt x="3101428" y="713091"/>
                    <a:pt x="3191953" y="716795"/>
                  </a:cubicBezTo>
                  <a:cubicBezTo>
                    <a:pt x="3262728" y="719778"/>
                    <a:pt x="3312003" y="701570"/>
                    <a:pt x="3357985" y="658827"/>
                  </a:cubicBezTo>
                  <a:lnTo>
                    <a:pt x="3357985" y="702856"/>
                  </a:lnTo>
                  <a:close/>
                </a:path>
              </a:pathLst>
            </a:custGeom>
            <a:grpFill/>
            <a:ln w="51435" cap="flat">
              <a:noFill/>
              <a:prstDash val="solid"/>
              <a:miter/>
            </a:ln>
          </p:spPr>
          <p:txBody>
            <a:bodyPr rtlCol="0" anchor="ctr"/>
            <a:lstStyle/>
            <a:p>
              <a:endParaRPr lang="en-GB"/>
            </a:p>
          </p:txBody>
        </p:sp>
      </p:grpSp>
      <p:pic>
        <p:nvPicPr>
          <p:cNvPr id="1026" name="Picture 2" descr="I-Sah Hsieh">
            <a:extLst>
              <a:ext uri="{FF2B5EF4-FFF2-40B4-BE49-F238E27FC236}">
                <a16:creationId xmlns:a16="http://schemas.microsoft.com/office/drawing/2014/main" id="{B9EBAF3A-DE85-46D4-9195-B75E4DE3E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743" y="3215436"/>
            <a:ext cx="2488346" cy="24883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1315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_Build_BG">
            <a:extLst>
              <a:ext uri="{FF2B5EF4-FFF2-40B4-BE49-F238E27FC236}">
                <a16:creationId xmlns:a16="http://schemas.microsoft.com/office/drawing/2014/main" id="{17F46804-7198-1BEB-CA6B-7A65CBE3CAA1}"/>
              </a:ext>
            </a:extLst>
          </p:cNvPr>
          <p:cNvGrpSpPr/>
          <p:nvPr/>
        </p:nvGrpSpPr>
        <p:grpSpPr>
          <a:xfrm>
            <a:off x="34414804" y="-1"/>
            <a:ext cx="20363429" cy="10287001"/>
            <a:chOff x="-34020" y="-1"/>
            <a:chExt cx="20363429" cy="10287001"/>
          </a:xfrm>
        </p:grpSpPr>
        <p:pic>
          <p:nvPicPr>
            <p:cNvPr id="9" name="BG_01">
              <a:extLst>
                <a:ext uri="{FF2B5EF4-FFF2-40B4-BE49-F238E27FC236}">
                  <a16:creationId xmlns:a16="http://schemas.microsoft.com/office/drawing/2014/main" id="{610D3153-8AFE-4745-466F-C85365A2443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 r="3"/>
            <a:stretch/>
          </p:blipFill>
          <p:spPr>
            <a:xfrm>
              <a:off x="2042679" y="0"/>
              <a:ext cx="18286730" cy="10287000"/>
            </a:xfrm>
            <a:prstGeom prst="rect">
              <a:avLst/>
            </a:prstGeom>
          </p:spPr>
        </p:pic>
        <p:sp>
          <p:nvSpPr>
            <p:cNvPr id="10" name="BG_Blue">
              <a:extLst>
                <a:ext uri="{FF2B5EF4-FFF2-40B4-BE49-F238E27FC236}">
                  <a16:creationId xmlns:a16="http://schemas.microsoft.com/office/drawing/2014/main" id="{9831FD91-ECA7-1113-A2D8-12008B828AC9}"/>
                </a:ext>
              </a:extLst>
            </p:cNvPr>
            <p:cNvSpPr/>
            <p:nvPr/>
          </p:nvSpPr>
          <p:spPr>
            <a:xfrm>
              <a:off x="-34020" y="-1"/>
              <a:ext cx="18322020" cy="10286999"/>
            </a:xfrm>
            <a:prstGeom prst="rect">
              <a:avLst/>
            </a:prstGeom>
            <a:gradFill>
              <a:gsLst>
                <a:gs pos="6000">
                  <a:schemeClr val="bg1"/>
                </a:gs>
                <a:gs pos="76000">
                  <a:schemeClr val="accent6">
                    <a:lumMod val="40000"/>
                    <a:lumOff val="60000"/>
                    <a:alpha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_02_End">
            <a:extLst>
              <a:ext uri="{FF2B5EF4-FFF2-40B4-BE49-F238E27FC236}">
                <a16:creationId xmlns:a16="http://schemas.microsoft.com/office/drawing/2014/main" id="{555BBC57-178A-B5EB-256E-98C19E9340FC}"/>
              </a:ext>
            </a:extLst>
          </p:cNvPr>
          <p:cNvSpPr/>
          <p:nvPr/>
        </p:nvSpPr>
        <p:spPr>
          <a:xfrm>
            <a:off x="36140046" y="-595782"/>
            <a:ext cx="4255679"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_02_Mid">
            <a:extLst>
              <a:ext uri="{FF2B5EF4-FFF2-40B4-BE49-F238E27FC236}">
                <a16:creationId xmlns:a16="http://schemas.microsoft.com/office/drawing/2014/main" id="{BE24EF6E-4394-DF53-E33D-EB89AE4B006C}"/>
              </a:ext>
            </a:extLst>
          </p:cNvPr>
          <p:cNvSpPr/>
          <p:nvPr/>
        </p:nvSpPr>
        <p:spPr>
          <a:xfrm>
            <a:off x="32647452" y="-595782"/>
            <a:ext cx="5624713" cy="389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_02_Start">
            <a:extLst>
              <a:ext uri="{FF2B5EF4-FFF2-40B4-BE49-F238E27FC236}">
                <a16:creationId xmlns:a16="http://schemas.microsoft.com/office/drawing/2014/main" id="{1079CFFF-6306-45FB-E94D-5519E36E4DEA}"/>
              </a:ext>
            </a:extLst>
          </p:cNvPr>
          <p:cNvSpPr/>
          <p:nvPr/>
        </p:nvSpPr>
        <p:spPr>
          <a:xfrm>
            <a:off x="30486833" y="-595782"/>
            <a:ext cx="4255676"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_03_End">
            <a:extLst>
              <a:ext uri="{FF2B5EF4-FFF2-40B4-BE49-F238E27FC236}">
                <a16:creationId xmlns:a16="http://schemas.microsoft.com/office/drawing/2014/main" id="{8709356D-3777-D640-F28B-8822ABB3F8D5}"/>
              </a:ext>
            </a:extLst>
          </p:cNvPr>
          <p:cNvSpPr/>
          <p:nvPr/>
        </p:nvSpPr>
        <p:spPr>
          <a:xfrm>
            <a:off x="36138168" y="6987230"/>
            <a:ext cx="4255679"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_03_Mid">
            <a:extLst>
              <a:ext uri="{FF2B5EF4-FFF2-40B4-BE49-F238E27FC236}">
                <a16:creationId xmlns:a16="http://schemas.microsoft.com/office/drawing/2014/main" id="{F1ECCC20-CD87-C953-2D1F-E0901C9AF884}"/>
              </a:ext>
            </a:extLst>
          </p:cNvPr>
          <p:cNvSpPr/>
          <p:nvPr/>
        </p:nvSpPr>
        <p:spPr>
          <a:xfrm>
            <a:off x="32645574" y="6987230"/>
            <a:ext cx="5624713" cy="389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_03_Start">
            <a:extLst>
              <a:ext uri="{FF2B5EF4-FFF2-40B4-BE49-F238E27FC236}">
                <a16:creationId xmlns:a16="http://schemas.microsoft.com/office/drawing/2014/main" id="{D6E183E5-E801-474B-B133-44F98FDBF35E}"/>
              </a:ext>
            </a:extLst>
          </p:cNvPr>
          <p:cNvSpPr/>
          <p:nvPr/>
        </p:nvSpPr>
        <p:spPr>
          <a:xfrm>
            <a:off x="30484955" y="6987230"/>
            <a:ext cx="4255676"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_04_End">
            <a:extLst>
              <a:ext uri="{FF2B5EF4-FFF2-40B4-BE49-F238E27FC236}">
                <a16:creationId xmlns:a16="http://schemas.microsoft.com/office/drawing/2014/main" id="{2F131B92-FBE1-2359-107C-AAA1E456519F}"/>
              </a:ext>
            </a:extLst>
          </p:cNvPr>
          <p:cNvSpPr/>
          <p:nvPr/>
        </p:nvSpPr>
        <p:spPr>
          <a:xfrm>
            <a:off x="48990391" y="3195724"/>
            <a:ext cx="4255679"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_04_Mid">
            <a:extLst>
              <a:ext uri="{FF2B5EF4-FFF2-40B4-BE49-F238E27FC236}">
                <a16:creationId xmlns:a16="http://schemas.microsoft.com/office/drawing/2014/main" id="{CB3C18F1-F6B2-BBC2-1869-39C787D918E1}"/>
              </a:ext>
            </a:extLst>
          </p:cNvPr>
          <p:cNvSpPr/>
          <p:nvPr/>
        </p:nvSpPr>
        <p:spPr>
          <a:xfrm>
            <a:off x="45497797" y="3195724"/>
            <a:ext cx="5624713" cy="389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_04_Start">
            <a:extLst>
              <a:ext uri="{FF2B5EF4-FFF2-40B4-BE49-F238E27FC236}">
                <a16:creationId xmlns:a16="http://schemas.microsoft.com/office/drawing/2014/main" id="{184386A9-170B-7266-52A3-0154E3E34A13}"/>
              </a:ext>
            </a:extLst>
          </p:cNvPr>
          <p:cNvSpPr/>
          <p:nvPr/>
        </p:nvSpPr>
        <p:spPr>
          <a:xfrm>
            <a:off x="43337178" y="3195724"/>
            <a:ext cx="4255676"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_Bar_BG">
            <a:extLst>
              <a:ext uri="{FF2B5EF4-FFF2-40B4-BE49-F238E27FC236}">
                <a16:creationId xmlns:a16="http://schemas.microsoft.com/office/drawing/2014/main" id="{A861F104-698C-2489-D725-6219A8F5E4C7}"/>
              </a:ext>
            </a:extLst>
          </p:cNvPr>
          <p:cNvPicPr>
            <a:picLocks noChangeAspect="1"/>
          </p:cNvPicPr>
          <p:nvPr/>
        </p:nvPicPr>
        <p:blipFill>
          <a:blip r:embed="rId5">
            <a:extLst>
              <a:ext uri="{28A0092B-C50C-407E-A947-70E740481C1C}">
                <a14:useLocalDpi xmlns:a14="http://schemas.microsoft.com/office/drawing/2010/main" val="0"/>
              </a:ext>
            </a:extLst>
          </a:blip>
          <a:srcRect l="3" r="8220"/>
          <a:stretch/>
        </p:blipFill>
        <p:spPr>
          <a:xfrm>
            <a:off x="36462018" y="0"/>
            <a:ext cx="16784052" cy="10287000"/>
          </a:xfrm>
          <a:custGeom>
            <a:avLst/>
            <a:gdLst>
              <a:gd name="connsiteX0" fmla="*/ 0 w 16784052"/>
              <a:gd name="connsiteY0" fmla="*/ 6987230 h 10287000"/>
              <a:gd name="connsiteX1" fmla="*/ 1803990 w 16784052"/>
              <a:gd name="connsiteY1" fmla="*/ 6987230 h 10287000"/>
              <a:gd name="connsiteX2" fmla="*/ 1808269 w 16784052"/>
              <a:gd name="connsiteY2" fmla="*/ 6987230 h 10287000"/>
              <a:gd name="connsiteX3" fmla="*/ 1808269 w 16784052"/>
              <a:gd name="connsiteY3" fmla="*/ 6987428 h 10287000"/>
              <a:gd name="connsiteX4" fmla="*/ 2021549 w 16784052"/>
              <a:gd name="connsiteY4" fmla="*/ 6997286 h 10287000"/>
              <a:gd name="connsiteX5" fmla="*/ 3931831 w 16784052"/>
              <a:gd name="connsiteY5" fmla="*/ 8935006 h 10287000"/>
              <a:gd name="connsiteX6" fmla="*/ 3379057 w 16784052"/>
              <a:gd name="connsiteY6" fmla="*/ 10244647 h 10287000"/>
              <a:gd name="connsiteX7" fmla="*/ 3333063 w 16784052"/>
              <a:gd name="connsiteY7" fmla="*/ 10287000 h 10287000"/>
              <a:gd name="connsiteX8" fmla="*/ 0 w 16784052"/>
              <a:gd name="connsiteY8" fmla="*/ 10287000 h 10287000"/>
              <a:gd name="connsiteX9" fmla="*/ 9002997 w 16784052"/>
              <a:gd name="connsiteY9" fmla="*/ 3195724 h 10287000"/>
              <a:gd name="connsiteX10" fmla="*/ 9035778 w 16784052"/>
              <a:gd name="connsiteY10" fmla="*/ 3197239 h 10287000"/>
              <a:gd name="connsiteX11" fmla="*/ 9035778 w 16784052"/>
              <a:gd name="connsiteY11" fmla="*/ 3195724 h 10287000"/>
              <a:gd name="connsiteX12" fmla="*/ 14656213 w 16784052"/>
              <a:gd name="connsiteY12" fmla="*/ 3195724 h 10287000"/>
              <a:gd name="connsiteX13" fmla="*/ 14660491 w 16784052"/>
              <a:gd name="connsiteY13" fmla="*/ 3195724 h 10287000"/>
              <a:gd name="connsiteX14" fmla="*/ 14660491 w 16784052"/>
              <a:gd name="connsiteY14" fmla="*/ 3195922 h 10287000"/>
              <a:gd name="connsiteX15" fmla="*/ 14873772 w 16784052"/>
              <a:gd name="connsiteY15" fmla="*/ 3205780 h 10287000"/>
              <a:gd name="connsiteX16" fmla="*/ 16784052 w 16784052"/>
              <a:gd name="connsiteY16" fmla="*/ 5143500 h 10287000"/>
              <a:gd name="connsiteX17" fmla="*/ 14873772 w 16784052"/>
              <a:gd name="connsiteY17" fmla="*/ 7081220 h 10287000"/>
              <a:gd name="connsiteX18" fmla="*/ 14660491 w 16784052"/>
              <a:gd name="connsiteY18" fmla="*/ 7091078 h 10287000"/>
              <a:gd name="connsiteX19" fmla="*/ 14660491 w 16784052"/>
              <a:gd name="connsiteY19" fmla="*/ 7091276 h 10287000"/>
              <a:gd name="connsiteX20" fmla="*/ 14656213 w 16784052"/>
              <a:gd name="connsiteY20" fmla="*/ 7091276 h 10287000"/>
              <a:gd name="connsiteX21" fmla="*/ 9035778 w 16784052"/>
              <a:gd name="connsiteY21" fmla="*/ 7091276 h 10287000"/>
              <a:gd name="connsiteX22" fmla="*/ 9035778 w 16784052"/>
              <a:gd name="connsiteY22" fmla="*/ 7089761 h 10287000"/>
              <a:gd name="connsiteX23" fmla="*/ 9002997 w 16784052"/>
              <a:gd name="connsiteY23" fmla="*/ 7091276 h 10287000"/>
              <a:gd name="connsiteX24" fmla="*/ 6875159 w 16784052"/>
              <a:gd name="connsiteY24" fmla="*/ 5143500 h 10287000"/>
              <a:gd name="connsiteX25" fmla="*/ 9002997 w 16784052"/>
              <a:gd name="connsiteY25" fmla="*/ 3195724 h 10287000"/>
              <a:gd name="connsiteX26" fmla="*/ 0 w 16784052"/>
              <a:gd name="connsiteY26" fmla="*/ 0 h 10287000"/>
              <a:gd name="connsiteX27" fmla="*/ 3334941 w 16784052"/>
              <a:gd name="connsiteY27" fmla="*/ 0 h 10287000"/>
              <a:gd name="connsiteX28" fmla="*/ 3380934 w 16784052"/>
              <a:gd name="connsiteY28" fmla="*/ 42354 h 10287000"/>
              <a:gd name="connsiteX29" fmla="*/ 3933708 w 16784052"/>
              <a:gd name="connsiteY29" fmla="*/ 1351994 h 10287000"/>
              <a:gd name="connsiteX30" fmla="*/ 2023428 w 16784052"/>
              <a:gd name="connsiteY30" fmla="*/ 3289714 h 10287000"/>
              <a:gd name="connsiteX31" fmla="*/ 1810149 w 16784052"/>
              <a:gd name="connsiteY31" fmla="*/ 3299572 h 10287000"/>
              <a:gd name="connsiteX32" fmla="*/ 1810149 w 16784052"/>
              <a:gd name="connsiteY32" fmla="*/ 3299770 h 10287000"/>
              <a:gd name="connsiteX33" fmla="*/ 1805869 w 16784052"/>
              <a:gd name="connsiteY33" fmla="*/ 3299770 h 10287000"/>
              <a:gd name="connsiteX34" fmla="*/ 0 w 16784052"/>
              <a:gd name="connsiteY34" fmla="*/ 329977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784052" h="10287000">
                <a:moveTo>
                  <a:pt x="0" y="6987230"/>
                </a:moveTo>
                <a:lnTo>
                  <a:pt x="1803990" y="6987230"/>
                </a:lnTo>
                <a:lnTo>
                  <a:pt x="1808269" y="6987230"/>
                </a:lnTo>
                <a:lnTo>
                  <a:pt x="1808269" y="6987428"/>
                </a:lnTo>
                <a:lnTo>
                  <a:pt x="2021549" y="6997286"/>
                </a:lnTo>
                <a:cubicBezTo>
                  <a:pt x="3094526" y="7097032"/>
                  <a:pt x="3931831" y="7926512"/>
                  <a:pt x="3931831" y="8935006"/>
                </a:cubicBezTo>
                <a:cubicBezTo>
                  <a:pt x="3931831" y="9439253"/>
                  <a:pt x="3722505" y="9898747"/>
                  <a:pt x="3379057" y="10244647"/>
                </a:cubicBezTo>
                <a:lnTo>
                  <a:pt x="3333063" y="10287000"/>
                </a:lnTo>
                <a:lnTo>
                  <a:pt x="0" y="10287000"/>
                </a:lnTo>
                <a:close/>
                <a:moveTo>
                  <a:pt x="9002997" y="3195724"/>
                </a:moveTo>
                <a:lnTo>
                  <a:pt x="9035778" y="3197239"/>
                </a:lnTo>
                <a:lnTo>
                  <a:pt x="9035778" y="3195724"/>
                </a:lnTo>
                <a:lnTo>
                  <a:pt x="14656213" y="3195724"/>
                </a:lnTo>
                <a:lnTo>
                  <a:pt x="14660491" y="3195724"/>
                </a:lnTo>
                <a:lnTo>
                  <a:pt x="14660491" y="3195922"/>
                </a:lnTo>
                <a:lnTo>
                  <a:pt x="14873772" y="3205780"/>
                </a:lnTo>
                <a:cubicBezTo>
                  <a:pt x="15946748" y="3305526"/>
                  <a:pt x="16784052" y="4135006"/>
                  <a:pt x="16784052" y="5143500"/>
                </a:cubicBezTo>
                <a:cubicBezTo>
                  <a:pt x="16784052" y="6151994"/>
                  <a:pt x="15946748" y="6981474"/>
                  <a:pt x="14873772" y="7081220"/>
                </a:cubicBezTo>
                <a:lnTo>
                  <a:pt x="14660491" y="7091078"/>
                </a:lnTo>
                <a:lnTo>
                  <a:pt x="14660491" y="7091276"/>
                </a:lnTo>
                <a:lnTo>
                  <a:pt x="14656213" y="7091276"/>
                </a:lnTo>
                <a:lnTo>
                  <a:pt x="9035778" y="7091276"/>
                </a:lnTo>
                <a:lnTo>
                  <a:pt x="9035778" y="7089761"/>
                </a:lnTo>
                <a:lnTo>
                  <a:pt x="9002997" y="7091276"/>
                </a:lnTo>
                <a:cubicBezTo>
                  <a:pt x="7827825" y="7091276"/>
                  <a:pt x="6875159" y="6219227"/>
                  <a:pt x="6875159" y="5143500"/>
                </a:cubicBezTo>
                <a:cubicBezTo>
                  <a:pt x="6875159" y="4067773"/>
                  <a:pt x="7827825" y="3195724"/>
                  <a:pt x="9002997" y="3195724"/>
                </a:cubicBezTo>
                <a:close/>
                <a:moveTo>
                  <a:pt x="0" y="0"/>
                </a:moveTo>
                <a:lnTo>
                  <a:pt x="3334941" y="0"/>
                </a:lnTo>
                <a:lnTo>
                  <a:pt x="3380934" y="42354"/>
                </a:lnTo>
                <a:cubicBezTo>
                  <a:pt x="3724383" y="388254"/>
                  <a:pt x="3933708" y="847747"/>
                  <a:pt x="3933708" y="1351994"/>
                </a:cubicBezTo>
                <a:cubicBezTo>
                  <a:pt x="3933708" y="2360488"/>
                  <a:pt x="3096405" y="3189968"/>
                  <a:pt x="2023428" y="3289714"/>
                </a:cubicBezTo>
                <a:lnTo>
                  <a:pt x="1810149" y="3299572"/>
                </a:lnTo>
                <a:lnTo>
                  <a:pt x="1810149" y="3299770"/>
                </a:lnTo>
                <a:lnTo>
                  <a:pt x="1805869" y="3299770"/>
                </a:lnTo>
                <a:lnTo>
                  <a:pt x="0" y="3299770"/>
                </a:lnTo>
                <a:close/>
              </a:path>
            </a:pathLst>
          </a:custGeom>
        </p:spPr>
      </p:pic>
      <p:sp>
        <p:nvSpPr>
          <p:cNvPr id="3" name="!!_Bar_Shape">
            <a:extLst>
              <a:ext uri="{FF2B5EF4-FFF2-40B4-BE49-F238E27FC236}">
                <a16:creationId xmlns:a16="http://schemas.microsoft.com/office/drawing/2014/main" id="{F5695DF7-1D0D-2761-9A12-E65093D72189}"/>
              </a:ext>
            </a:extLst>
          </p:cNvPr>
          <p:cNvSpPr/>
          <p:nvPr/>
        </p:nvSpPr>
        <p:spPr>
          <a:xfrm>
            <a:off x="30484955" y="-595782"/>
            <a:ext cx="22761115" cy="11478564"/>
          </a:xfrm>
          <a:custGeom>
            <a:avLst/>
            <a:gdLst>
              <a:gd name="connsiteX0" fmla="*/ 2127838 w 22761115"/>
              <a:gd name="connsiteY0" fmla="*/ 7583012 h 11478564"/>
              <a:gd name="connsiteX1" fmla="*/ 2160619 w 22761115"/>
              <a:gd name="connsiteY1" fmla="*/ 7584527 h 11478564"/>
              <a:gd name="connsiteX2" fmla="*/ 2160619 w 22761115"/>
              <a:gd name="connsiteY2" fmla="*/ 7583012 h 11478564"/>
              <a:gd name="connsiteX3" fmla="*/ 7781053 w 22761115"/>
              <a:gd name="connsiteY3" fmla="*/ 7583012 h 11478564"/>
              <a:gd name="connsiteX4" fmla="*/ 7785332 w 22761115"/>
              <a:gd name="connsiteY4" fmla="*/ 7583012 h 11478564"/>
              <a:gd name="connsiteX5" fmla="*/ 7785332 w 22761115"/>
              <a:gd name="connsiteY5" fmla="*/ 7583210 h 11478564"/>
              <a:gd name="connsiteX6" fmla="*/ 7998612 w 22761115"/>
              <a:gd name="connsiteY6" fmla="*/ 7593068 h 11478564"/>
              <a:gd name="connsiteX7" fmla="*/ 9908893 w 22761115"/>
              <a:gd name="connsiteY7" fmla="*/ 9530788 h 11478564"/>
              <a:gd name="connsiteX8" fmla="*/ 7998612 w 22761115"/>
              <a:gd name="connsiteY8" fmla="*/ 11468508 h 11478564"/>
              <a:gd name="connsiteX9" fmla="*/ 7785332 w 22761115"/>
              <a:gd name="connsiteY9" fmla="*/ 11478367 h 11478564"/>
              <a:gd name="connsiteX10" fmla="*/ 7785332 w 22761115"/>
              <a:gd name="connsiteY10" fmla="*/ 11478564 h 11478564"/>
              <a:gd name="connsiteX11" fmla="*/ 7781053 w 22761115"/>
              <a:gd name="connsiteY11" fmla="*/ 11478564 h 11478564"/>
              <a:gd name="connsiteX12" fmla="*/ 2160619 w 22761115"/>
              <a:gd name="connsiteY12" fmla="*/ 11478564 h 11478564"/>
              <a:gd name="connsiteX13" fmla="*/ 2160619 w 22761115"/>
              <a:gd name="connsiteY13" fmla="*/ 11477049 h 11478564"/>
              <a:gd name="connsiteX14" fmla="*/ 2127838 w 22761115"/>
              <a:gd name="connsiteY14" fmla="*/ 11478564 h 11478564"/>
              <a:gd name="connsiteX15" fmla="*/ 0 w 22761115"/>
              <a:gd name="connsiteY15" fmla="*/ 9530788 h 11478564"/>
              <a:gd name="connsiteX16" fmla="*/ 2127838 w 22761115"/>
              <a:gd name="connsiteY16" fmla="*/ 7583012 h 11478564"/>
              <a:gd name="connsiteX17" fmla="*/ 14980060 w 22761115"/>
              <a:gd name="connsiteY17" fmla="*/ 3791506 h 11478564"/>
              <a:gd name="connsiteX18" fmla="*/ 15012841 w 22761115"/>
              <a:gd name="connsiteY18" fmla="*/ 3793021 h 11478564"/>
              <a:gd name="connsiteX19" fmla="*/ 15012841 w 22761115"/>
              <a:gd name="connsiteY19" fmla="*/ 3791506 h 11478564"/>
              <a:gd name="connsiteX20" fmla="*/ 20633275 w 22761115"/>
              <a:gd name="connsiteY20" fmla="*/ 3791506 h 11478564"/>
              <a:gd name="connsiteX21" fmla="*/ 20637554 w 22761115"/>
              <a:gd name="connsiteY21" fmla="*/ 3791506 h 11478564"/>
              <a:gd name="connsiteX22" fmla="*/ 20637554 w 22761115"/>
              <a:gd name="connsiteY22" fmla="*/ 3791704 h 11478564"/>
              <a:gd name="connsiteX23" fmla="*/ 20850835 w 22761115"/>
              <a:gd name="connsiteY23" fmla="*/ 3801562 h 11478564"/>
              <a:gd name="connsiteX24" fmla="*/ 22761115 w 22761115"/>
              <a:gd name="connsiteY24" fmla="*/ 5739282 h 11478564"/>
              <a:gd name="connsiteX25" fmla="*/ 20850835 w 22761115"/>
              <a:gd name="connsiteY25" fmla="*/ 7677002 h 11478564"/>
              <a:gd name="connsiteX26" fmla="*/ 20637554 w 22761115"/>
              <a:gd name="connsiteY26" fmla="*/ 7686860 h 11478564"/>
              <a:gd name="connsiteX27" fmla="*/ 20637554 w 22761115"/>
              <a:gd name="connsiteY27" fmla="*/ 7687058 h 11478564"/>
              <a:gd name="connsiteX28" fmla="*/ 20633275 w 22761115"/>
              <a:gd name="connsiteY28" fmla="*/ 7687058 h 11478564"/>
              <a:gd name="connsiteX29" fmla="*/ 15012841 w 22761115"/>
              <a:gd name="connsiteY29" fmla="*/ 7687058 h 11478564"/>
              <a:gd name="connsiteX30" fmla="*/ 15012841 w 22761115"/>
              <a:gd name="connsiteY30" fmla="*/ 7685543 h 11478564"/>
              <a:gd name="connsiteX31" fmla="*/ 14980060 w 22761115"/>
              <a:gd name="connsiteY31" fmla="*/ 7687058 h 11478564"/>
              <a:gd name="connsiteX32" fmla="*/ 12852222 w 22761115"/>
              <a:gd name="connsiteY32" fmla="*/ 5739282 h 11478564"/>
              <a:gd name="connsiteX33" fmla="*/ 14980060 w 22761115"/>
              <a:gd name="connsiteY33" fmla="*/ 3791506 h 11478564"/>
              <a:gd name="connsiteX34" fmla="*/ 2129717 w 22761115"/>
              <a:gd name="connsiteY34" fmla="*/ 0 h 11478564"/>
              <a:gd name="connsiteX35" fmla="*/ 2162498 w 22761115"/>
              <a:gd name="connsiteY35" fmla="*/ 1515 h 11478564"/>
              <a:gd name="connsiteX36" fmla="*/ 2162498 w 22761115"/>
              <a:gd name="connsiteY36" fmla="*/ 0 h 11478564"/>
              <a:gd name="connsiteX37" fmla="*/ 7782932 w 22761115"/>
              <a:gd name="connsiteY37" fmla="*/ 0 h 11478564"/>
              <a:gd name="connsiteX38" fmla="*/ 7787211 w 22761115"/>
              <a:gd name="connsiteY38" fmla="*/ 0 h 11478564"/>
              <a:gd name="connsiteX39" fmla="*/ 7787211 w 22761115"/>
              <a:gd name="connsiteY39" fmla="*/ 198 h 11478564"/>
              <a:gd name="connsiteX40" fmla="*/ 8000491 w 22761115"/>
              <a:gd name="connsiteY40" fmla="*/ 10056 h 11478564"/>
              <a:gd name="connsiteX41" fmla="*/ 9910771 w 22761115"/>
              <a:gd name="connsiteY41" fmla="*/ 1947776 h 11478564"/>
              <a:gd name="connsiteX42" fmla="*/ 8000491 w 22761115"/>
              <a:gd name="connsiteY42" fmla="*/ 3885496 h 11478564"/>
              <a:gd name="connsiteX43" fmla="*/ 7787211 w 22761115"/>
              <a:gd name="connsiteY43" fmla="*/ 3895354 h 11478564"/>
              <a:gd name="connsiteX44" fmla="*/ 7787211 w 22761115"/>
              <a:gd name="connsiteY44" fmla="*/ 3895552 h 11478564"/>
              <a:gd name="connsiteX45" fmla="*/ 7782932 w 22761115"/>
              <a:gd name="connsiteY45" fmla="*/ 3895552 h 11478564"/>
              <a:gd name="connsiteX46" fmla="*/ 2162498 w 22761115"/>
              <a:gd name="connsiteY46" fmla="*/ 3895552 h 11478564"/>
              <a:gd name="connsiteX47" fmla="*/ 2162498 w 22761115"/>
              <a:gd name="connsiteY47" fmla="*/ 3894037 h 11478564"/>
              <a:gd name="connsiteX48" fmla="*/ 2129717 w 22761115"/>
              <a:gd name="connsiteY48" fmla="*/ 3895552 h 11478564"/>
              <a:gd name="connsiteX49" fmla="*/ 1878 w 22761115"/>
              <a:gd name="connsiteY49" fmla="*/ 1947776 h 11478564"/>
              <a:gd name="connsiteX50" fmla="*/ 2129717 w 22761115"/>
              <a:gd name="connsiteY50" fmla="*/ 0 h 11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2761115" h="11478564">
                <a:moveTo>
                  <a:pt x="2127838" y="7583012"/>
                </a:moveTo>
                <a:lnTo>
                  <a:pt x="2160619" y="7584527"/>
                </a:lnTo>
                <a:lnTo>
                  <a:pt x="2160619" y="7583012"/>
                </a:lnTo>
                <a:lnTo>
                  <a:pt x="7781053" y="7583012"/>
                </a:lnTo>
                <a:lnTo>
                  <a:pt x="7785332" y="7583012"/>
                </a:lnTo>
                <a:lnTo>
                  <a:pt x="7785332" y="7583210"/>
                </a:lnTo>
                <a:lnTo>
                  <a:pt x="7998612" y="7593068"/>
                </a:lnTo>
                <a:cubicBezTo>
                  <a:pt x="9071589" y="7692814"/>
                  <a:pt x="9908893" y="8522294"/>
                  <a:pt x="9908893" y="9530788"/>
                </a:cubicBezTo>
                <a:cubicBezTo>
                  <a:pt x="9908893" y="10539282"/>
                  <a:pt x="9071589" y="11368763"/>
                  <a:pt x="7998612" y="11468508"/>
                </a:cubicBezTo>
                <a:lnTo>
                  <a:pt x="7785332" y="11478367"/>
                </a:lnTo>
                <a:lnTo>
                  <a:pt x="7785332" y="11478564"/>
                </a:lnTo>
                <a:lnTo>
                  <a:pt x="7781053" y="11478564"/>
                </a:lnTo>
                <a:lnTo>
                  <a:pt x="2160619" y="11478564"/>
                </a:lnTo>
                <a:lnTo>
                  <a:pt x="2160619" y="11477049"/>
                </a:lnTo>
                <a:lnTo>
                  <a:pt x="2127838" y="11478564"/>
                </a:lnTo>
                <a:cubicBezTo>
                  <a:pt x="952666" y="11478564"/>
                  <a:pt x="0" y="10606515"/>
                  <a:pt x="0" y="9530788"/>
                </a:cubicBezTo>
                <a:cubicBezTo>
                  <a:pt x="0" y="8455061"/>
                  <a:pt x="952666" y="7583012"/>
                  <a:pt x="2127838" y="7583012"/>
                </a:cubicBezTo>
                <a:close/>
                <a:moveTo>
                  <a:pt x="14980060" y="3791506"/>
                </a:moveTo>
                <a:lnTo>
                  <a:pt x="15012841" y="3793021"/>
                </a:lnTo>
                <a:lnTo>
                  <a:pt x="15012841" y="3791506"/>
                </a:lnTo>
                <a:lnTo>
                  <a:pt x="20633275" y="3791506"/>
                </a:lnTo>
                <a:lnTo>
                  <a:pt x="20637554" y="3791506"/>
                </a:lnTo>
                <a:lnTo>
                  <a:pt x="20637554" y="3791704"/>
                </a:lnTo>
                <a:lnTo>
                  <a:pt x="20850835" y="3801562"/>
                </a:lnTo>
                <a:cubicBezTo>
                  <a:pt x="21923811" y="3901308"/>
                  <a:pt x="22761115" y="4730788"/>
                  <a:pt x="22761115" y="5739282"/>
                </a:cubicBezTo>
                <a:cubicBezTo>
                  <a:pt x="22761115" y="6747776"/>
                  <a:pt x="21923811" y="7577256"/>
                  <a:pt x="20850835" y="7677002"/>
                </a:cubicBezTo>
                <a:lnTo>
                  <a:pt x="20637554" y="7686860"/>
                </a:lnTo>
                <a:lnTo>
                  <a:pt x="20637554" y="7687058"/>
                </a:lnTo>
                <a:lnTo>
                  <a:pt x="20633275" y="7687058"/>
                </a:lnTo>
                <a:lnTo>
                  <a:pt x="15012841" y="7687058"/>
                </a:lnTo>
                <a:lnTo>
                  <a:pt x="15012841" y="7685543"/>
                </a:lnTo>
                <a:lnTo>
                  <a:pt x="14980060" y="7687058"/>
                </a:lnTo>
                <a:cubicBezTo>
                  <a:pt x="13804888" y="7687058"/>
                  <a:pt x="12852222" y="6815009"/>
                  <a:pt x="12852222" y="5739282"/>
                </a:cubicBezTo>
                <a:cubicBezTo>
                  <a:pt x="12852222" y="4663555"/>
                  <a:pt x="13804888" y="3791506"/>
                  <a:pt x="14980060" y="3791506"/>
                </a:cubicBezTo>
                <a:close/>
                <a:moveTo>
                  <a:pt x="2129717" y="0"/>
                </a:moveTo>
                <a:lnTo>
                  <a:pt x="2162498" y="1515"/>
                </a:lnTo>
                <a:lnTo>
                  <a:pt x="2162498" y="0"/>
                </a:lnTo>
                <a:lnTo>
                  <a:pt x="7782932" y="0"/>
                </a:lnTo>
                <a:lnTo>
                  <a:pt x="7787211" y="0"/>
                </a:lnTo>
                <a:lnTo>
                  <a:pt x="7787211" y="198"/>
                </a:lnTo>
                <a:lnTo>
                  <a:pt x="8000491" y="10056"/>
                </a:lnTo>
                <a:cubicBezTo>
                  <a:pt x="9073467" y="109802"/>
                  <a:pt x="9910771" y="939282"/>
                  <a:pt x="9910771" y="1947776"/>
                </a:cubicBezTo>
                <a:cubicBezTo>
                  <a:pt x="9910771" y="2956270"/>
                  <a:pt x="9073467" y="3785750"/>
                  <a:pt x="8000491" y="3885496"/>
                </a:cubicBezTo>
                <a:lnTo>
                  <a:pt x="7787211" y="3895354"/>
                </a:lnTo>
                <a:lnTo>
                  <a:pt x="7787211" y="3895552"/>
                </a:lnTo>
                <a:lnTo>
                  <a:pt x="7782932" y="3895552"/>
                </a:lnTo>
                <a:lnTo>
                  <a:pt x="2162498" y="3895552"/>
                </a:lnTo>
                <a:lnTo>
                  <a:pt x="2162498" y="3894037"/>
                </a:lnTo>
                <a:lnTo>
                  <a:pt x="2129717" y="3895552"/>
                </a:lnTo>
                <a:cubicBezTo>
                  <a:pt x="954545" y="3895552"/>
                  <a:pt x="1878" y="3023503"/>
                  <a:pt x="1878" y="1947776"/>
                </a:cubicBezTo>
                <a:cubicBezTo>
                  <a:pt x="1878" y="872049"/>
                  <a:pt x="954545" y="0"/>
                  <a:pt x="2129717" y="0"/>
                </a:cubicBezTo>
                <a:close/>
              </a:path>
            </a:pathLst>
          </a:custGeom>
          <a:gradFill>
            <a:gsLst>
              <a:gs pos="27000">
                <a:schemeClr val="bg2"/>
              </a:gs>
              <a:gs pos="100000">
                <a:schemeClr val="bg2">
                  <a:alpha val="2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4" name="!!_Connector">
            <a:extLst>
              <a:ext uri="{FF2B5EF4-FFF2-40B4-BE49-F238E27FC236}">
                <a16:creationId xmlns:a16="http://schemas.microsoft.com/office/drawing/2014/main" id="{E6E78F67-FF80-8D75-7810-0C04AE3657F1}"/>
              </a:ext>
            </a:extLst>
          </p:cNvPr>
          <p:cNvGrpSpPr/>
          <p:nvPr/>
        </p:nvGrpSpPr>
        <p:grpSpPr>
          <a:xfrm>
            <a:off x="40393846" y="1309688"/>
            <a:ext cx="2941454" cy="7667625"/>
            <a:chOff x="8799956" y="4610560"/>
            <a:chExt cx="838200" cy="1066830"/>
          </a:xfrm>
        </p:grpSpPr>
        <p:sp>
          <p:nvSpPr>
            <p:cNvPr id="45" name="Freeform: Shape 44">
              <a:extLst>
                <a:ext uri="{FF2B5EF4-FFF2-40B4-BE49-F238E27FC236}">
                  <a16:creationId xmlns:a16="http://schemas.microsoft.com/office/drawing/2014/main" id="{881A65AC-E247-5C14-5BC4-E2ADC0E140E8}"/>
                </a:ext>
              </a:extLst>
            </p:cNvPr>
            <p:cNvSpPr/>
            <p:nvPr/>
          </p:nvSpPr>
          <p:spPr>
            <a:xfrm>
              <a:off x="8799956" y="4610560"/>
              <a:ext cx="838200" cy="533430"/>
            </a:xfrm>
            <a:custGeom>
              <a:avLst/>
              <a:gdLst>
                <a:gd name="connsiteX0" fmla="*/ 0 w 838200"/>
                <a:gd name="connsiteY0" fmla="*/ 15 h 533430"/>
                <a:gd name="connsiteX1" fmla="*/ 325946 w 838200"/>
                <a:gd name="connsiteY1" fmla="*/ 133365 h 533430"/>
                <a:gd name="connsiteX2" fmla="*/ 512255 w 838200"/>
                <a:gd name="connsiteY2" fmla="*/ 400065 h 533430"/>
                <a:gd name="connsiteX3" fmla="*/ 838200 w 838200"/>
                <a:gd name="connsiteY3" fmla="*/ 533415 h 533430"/>
              </a:gdLst>
              <a:ahLst/>
              <a:cxnLst>
                <a:cxn ang="0">
                  <a:pos x="connsiteX0" y="connsiteY0"/>
                </a:cxn>
                <a:cxn ang="0">
                  <a:pos x="connsiteX1" y="connsiteY1"/>
                </a:cxn>
                <a:cxn ang="0">
                  <a:pos x="connsiteX2" y="connsiteY2"/>
                </a:cxn>
                <a:cxn ang="0">
                  <a:pos x="connsiteX3" y="connsiteY3"/>
                </a:cxn>
              </a:cxnLst>
              <a:rect l="l" t="t" r="r" b="b"/>
              <a:pathLst>
                <a:path w="838200" h="533430">
                  <a:moveTo>
                    <a:pt x="0" y="15"/>
                  </a:moveTo>
                  <a:cubicBezTo>
                    <a:pt x="132017" y="-937"/>
                    <a:pt x="240601" y="43449"/>
                    <a:pt x="325946" y="133365"/>
                  </a:cubicBezTo>
                  <a:cubicBezTo>
                    <a:pt x="411480" y="223472"/>
                    <a:pt x="426434" y="309768"/>
                    <a:pt x="512255" y="400065"/>
                  </a:cubicBezTo>
                  <a:cubicBezTo>
                    <a:pt x="597598" y="489981"/>
                    <a:pt x="706279" y="534368"/>
                    <a:pt x="838200" y="533415"/>
                  </a:cubicBezTo>
                </a:path>
              </a:pathLst>
            </a:custGeom>
            <a:noFill/>
            <a:ln w="25400" cap="flat">
              <a:solidFill>
                <a:schemeClr val="bg1"/>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5FB39FB-4CF4-4DB0-6590-BF80A25D27DA}"/>
                </a:ext>
              </a:extLst>
            </p:cNvPr>
            <p:cNvSpPr/>
            <p:nvPr/>
          </p:nvSpPr>
          <p:spPr>
            <a:xfrm>
              <a:off x="8799956" y="5143960"/>
              <a:ext cx="838200" cy="533430"/>
            </a:xfrm>
            <a:custGeom>
              <a:avLst/>
              <a:gdLst>
                <a:gd name="connsiteX0" fmla="*/ 0 w 838200"/>
                <a:gd name="connsiteY0" fmla="*/ 533415 h 533430"/>
                <a:gd name="connsiteX1" fmla="*/ 325946 w 838200"/>
                <a:gd name="connsiteY1" fmla="*/ 400065 h 533430"/>
                <a:gd name="connsiteX2" fmla="*/ 512255 w 838200"/>
                <a:gd name="connsiteY2" fmla="*/ 133365 h 533430"/>
                <a:gd name="connsiteX3" fmla="*/ 838200 w 838200"/>
                <a:gd name="connsiteY3" fmla="*/ 15 h 533430"/>
              </a:gdLst>
              <a:ahLst/>
              <a:cxnLst>
                <a:cxn ang="0">
                  <a:pos x="connsiteX0" y="connsiteY0"/>
                </a:cxn>
                <a:cxn ang="0">
                  <a:pos x="connsiteX1" y="connsiteY1"/>
                </a:cxn>
                <a:cxn ang="0">
                  <a:pos x="connsiteX2" y="connsiteY2"/>
                </a:cxn>
                <a:cxn ang="0">
                  <a:pos x="connsiteX3" y="connsiteY3"/>
                </a:cxn>
              </a:cxnLst>
              <a:rect l="l" t="t" r="r" b="b"/>
              <a:pathLst>
                <a:path w="838200" h="533430">
                  <a:moveTo>
                    <a:pt x="0" y="533415"/>
                  </a:moveTo>
                  <a:cubicBezTo>
                    <a:pt x="132017" y="534367"/>
                    <a:pt x="240601" y="489981"/>
                    <a:pt x="325946" y="400065"/>
                  </a:cubicBezTo>
                  <a:cubicBezTo>
                    <a:pt x="411480" y="309958"/>
                    <a:pt x="426434" y="223662"/>
                    <a:pt x="512255" y="133365"/>
                  </a:cubicBezTo>
                  <a:cubicBezTo>
                    <a:pt x="597598" y="43449"/>
                    <a:pt x="706279" y="-938"/>
                    <a:pt x="838200" y="15"/>
                  </a:cubicBezTo>
                </a:path>
              </a:pathLst>
            </a:custGeom>
            <a:noFill/>
            <a:ln w="25400" cap="flat">
              <a:solidFill>
                <a:schemeClr val="bg1"/>
              </a:solidFill>
              <a:prstDash val="solid"/>
              <a:miter/>
            </a:ln>
          </p:spPr>
          <p:txBody>
            <a:bodyPr rtlCol="0" anchor="ctr"/>
            <a:lstStyle/>
            <a:p>
              <a:endParaRPr lang="en-GB"/>
            </a:p>
          </p:txBody>
        </p:sp>
      </p:grpSp>
      <p:pic>
        <p:nvPicPr>
          <p:cNvPr id="58" name="!!_People_01" descr="A person and person lifting weights&#10;&#10;Description automatically generated">
            <a:extLst>
              <a:ext uri="{FF2B5EF4-FFF2-40B4-BE49-F238E27FC236}">
                <a16:creationId xmlns:a16="http://schemas.microsoft.com/office/drawing/2014/main" id="{0EB7802D-6E30-16E4-6637-008777CBF8FA}"/>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38936" t="12315" r="11302"/>
          <a:stretch/>
        </p:blipFill>
        <p:spPr>
          <a:xfrm>
            <a:off x="43589606" y="1266824"/>
            <a:ext cx="9100595" cy="9020175"/>
          </a:xfrm>
          <a:prstGeom prst="rect">
            <a:avLst/>
          </a:prstGeom>
        </p:spPr>
      </p:pic>
      <p:sp>
        <p:nvSpPr>
          <p:cNvPr id="59" name="!!_Build_Subtitle">
            <a:extLst>
              <a:ext uri="{FF2B5EF4-FFF2-40B4-BE49-F238E27FC236}">
                <a16:creationId xmlns:a16="http://schemas.microsoft.com/office/drawing/2014/main" id="{6BE4D965-A789-5014-FD6C-01393B238AC1}"/>
              </a:ext>
            </a:extLst>
          </p:cNvPr>
          <p:cNvSpPr txBox="1"/>
          <p:nvPr/>
        </p:nvSpPr>
        <p:spPr>
          <a:xfrm>
            <a:off x="41494404" y="5306313"/>
            <a:ext cx="5063283" cy="1015663"/>
          </a:xfrm>
          <a:prstGeom prst="rect">
            <a:avLst/>
          </a:prstGeom>
          <a:noFill/>
        </p:spPr>
        <p:txBody>
          <a:bodyPr wrap="square">
            <a:spAutoFit/>
          </a:bodyPr>
          <a:lstStyle/>
          <a:p>
            <a:pPr algn="l"/>
            <a:r>
              <a:rPr lang="en-US" sz="6000">
                <a:solidFill>
                  <a:schemeClr val="bg1"/>
                </a:solidFill>
              </a:rPr>
              <a:t>The Program</a:t>
            </a:r>
            <a:endParaRPr lang="en-US" sz="23900">
              <a:solidFill>
                <a:schemeClr val="bg1"/>
              </a:solidFill>
            </a:endParaRPr>
          </a:p>
        </p:txBody>
      </p:sp>
      <p:sp>
        <p:nvSpPr>
          <p:cNvPr id="61" name="!!_Build_Title">
            <a:extLst>
              <a:ext uri="{FF2B5EF4-FFF2-40B4-BE49-F238E27FC236}">
                <a16:creationId xmlns:a16="http://schemas.microsoft.com/office/drawing/2014/main" id="{B32AE55A-0304-B053-D1F8-2E4479459581}"/>
              </a:ext>
            </a:extLst>
          </p:cNvPr>
          <p:cNvSpPr txBox="1"/>
          <p:nvPr/>
        </p:nvSpPr>
        <p:spPr>
          <a:xfrm>
            <a:off x="43594778" y="4156970"/>
            <a:ext cx="8825158" cy="1483676"/>
          </a:xfrm>
          <a:prstGeom prst="rect">
            <a:avLst/>
          </a:prstGeom>
          <a:noFill/>
        </p:spPr>
        <p:txBody>
          <a:bodyPr wrap="square" lIns="182880" tIns="91440" rIns="182880" bIns="9144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11500">
                <a:solidFill>
                  <a:schemeClr val="bg1"/>
                </a:solidFill>
                <a:latin typeface="Anova" panose="020B0503020203020204" pitchFamily="34" charset="0"/>
              </a:rPr>
              <a:t>BUILD</a:t>
            </a:r>
          </a:p>
        </p:txBody>
      </p:sp>
      <p:sp>
        <p:nvSpPr>
          <p:cNvPr id="62" name="!!_Box_01">
            <a:extLst>
              <a:ext uri="{FF2B5EF4-FFF2-40B4-BE49-F238E27FC236}">
                <a16:creationId xmlns:a16="http://schemas.microsoft.com/office/drawing/2014/main" id="{4DD7DBB2-6962-6146-CA76-F3B6956DD703}"/>
              </a:ext>
            </a:extLst>
          </p:cNvPr>
          <p:cNvSpPr/>
          <p:nvPr/>
        </p:nvSpPr>
        <p:spPr>
          <a:xfrm>
            <a:off x="1290450" y="5306313"/>
            <a:ext cx="5146675" cy="31260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_Box_02">
            <a:extLst>
              <a:ext uri="{FF2B5EF4-FFF2-40B4-BE49-F238E27FC236}">
                <a16:creationId xmlns:a16="http://schemas.microsoft.com/office/drawing/2014/main" id="{A06A8CD4-2271-5515-FA96-B7F52BA8F586}"/>
              </a:ext>
            </a:extLst>
          </p:cNvPr>
          <p:cNvSpPr/>
          <p:nvPr/>
        </p:nvSpPr>
        <p:spPr>
          <a:xfrm>
            <a:off x="6713912" y="3930006"/>
            <a:ext cx="5146675" cy="313416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_Box_03">
            <a:extLst>
              <a:ext uri="{FF2B5EF4-FFF2-40B4-BE49-F238E27FC236}">
                <a16:creationId xmlns:a16="http://schemas.microsoft.com/office/drawing/2014/main" id="{0EB19A4F-C245-1291-B128-9CD49E0024F8}"/>
              </a:ext>
            </a:extLst>
          </p:cNvPr>
          <p:cNvSpPr/>
          <p:nvPr/>
        </p:nvSpPr>
        <p:spPr>
          <a:xfrm>
            <a:off x="12133972" y="2552652"/>
            <a:ext cx="5146675" cy="314324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_C_BG">
            <a:extLst>
              <a:ext uri="{FF2B5EF4-FFF2-40B4-BE49-F238E27FC236}">
                <a16:creationId xmlns:a16="http://schemas.microsoft.com/office/drawing/2014/main" id="{C38721F4-A114-8C33-7972-8D38D9764CE3}"/>
              </a:ext>
            </a:extLst>
          </p:cNvPr>
          <p:cNvSpPr/>
          <p:nvPr/>
        </p:nvSpPr>
        <p:spPr>
          <a:xfrm>
            <a:off x="-16768697" y="6080029"/>
            <a:ext cx="14630400" cy="1336772"/>
          </a:xfrm>
          <a:prstGeom prst="roundRect">
            <a:avLst>
              <a:gd name="adj" fmla="val 1232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_M_BG">
            <a:extLst>
              <a:ext uri="{FF2B5EF4-FFF2-40B4-BE49-F238E27FC236}">
                <a16:creationId xmlns:a16="http://schemas.microsoft.com/office/drawing/2014/main" id="{39BDC002-E2A0-F6C4-209C-9FF82B312291}"/>
              </a:ext>
            </a:extLst>
          </p:cNvPr>
          <p:cNvSpPr/>
          <p:nvPr/>
        </p:nvSpPr>
        <p:spPr>
          <a:xfrm>
            <a:off x="-27998887" y="4229098"/>
            <a:ext cx="14630400" cy="1587501"/>
          </a:xfrm>
          <a:prstGeom prst="roundRect">
            <a:avLst>
              <a:gd name="adj" fmla="val 1232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_B_BG">
            <a:extLst>
              <a:ext uri="{FF2B5EF4-FFF2-40B4-BE49-F238E27FC236}">
                <a16:creationId xmlns:a16="http://schemas.microsoft.com/office/drawing/2014/main" id="{61D8727D-D37E-E97A-23EB-97B7B84E717B}"/>
              </a:ext>
            </a:extLst>
          </p:cNvPr>
          <p:cNvSpPr/>
          <p:nvPr/>
        </p:nvSpPr>
        <p:spPr>
          <a:xfrm>
            <a:off x="-38346046" y="1820813"/>
            <a:ext cx="14630401" cy="2124173"/>
          </a:xfrm>
          <a:prstGeom prst="roundRect">
            <a:avLst>
              <a:gd name="adj" fmla="val 812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_No_01">
            <a:extLst>
              <a:ext uri="{FF2B5EF4-FFF2-40B4-BE49-F238E27FC236}">
                <a16:creationId xmlns:a16="http://schemas.microsoft.com/office/drawing/2014/main" id="{AACF9E89-6269-9091-7052-4D62A95CA997}"/>
              </a:ext>
            </a:extLst>
          </p:cNvPr>
          <p:cNvSpPr/>
          <p:nvPr/>
        </p:nvSpPr>
        <p:spPr>
          <a:xfrm>
            <a:off x="1016000" y="4875938"/>
            <a:ext cx="820738" cy="8207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68" name="!!_No_02">
            <a:extLst>
              <a:ext uri="{FF2B5EF4-FFF2-40B4-BE49-F238E27FC236}">
                <a16:creationId xmlns:a16="http://schemas.microsoft.com/office/drawing/2014/main" id="{EE14F0DF-6DE5-BF3E-40A3-B4C86C5F3B10}"/>
              </a:ext>
            </a:extLst>
          </p:cNvPr>
          <p:cNvSpPr/>
          <p:nvPr/>
        </p:nvSpPr>
        <p:spPr>
          <a:xfrm>
            <a:off x="6432302" y="3502025"/>
            <a:ext cx="820738" cy="820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69" name="!!_No_03">
            <a:extLst>
              <a:ext uri="{FF2B5EF4-FFF2-40B4-BE49-F238E27FC236}">
                <a16:creationId xmlns:a16="http://schemas.microsoft.com/office/drawing/2014/main" id="{1A805CEB-4AAB-9FEB-E81C-F590537688FD}"/>
              </a:ext>
            </a:extLst>
          </p:cNvPr>
          <p:cNvSpPr/>
          <p:nvPr/>
        </p:nvSpPr>
        <p:spPr>
          <a:xfrm>
            <a:off x="11852362" y="2133752"/>
            <a:ext cx="820738" cy="8207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70" name="!!_Connect_Line_01">
            <a:extLst>
              <a:ext uri="{FF2B5EF4-FFF2-40B4-BE49-F238E27FC236}">
                <a16:creationId xmlns:a16="http://schemas.microsoft.com/office/drawing/2014/main" id="{A406AA8E-763E-958C-E5EE-2366E8F0C956}"/>
              </a:ext>
            </a:extLst>
          </p:cNvPr>
          <p:cNvSpPr/>
          <p:nvPr/>
        </p:nvSpPr>
        <p:spPr>
          <a:xfrm>
            <a:off x="1444626" y="3930006"/>
            <a:ext cx="4718606" cy="834184"/>
          </a:xfrm>
          <a:custGeom>
            <a:avLst/>
            <a:gdLst>
              <a:gd name="connsiteX0" fmla="*/ 0 w 4170919"/>
              <a:gd name="connsiteY0" fmla="*/ 834184 h 834184"/>
              <a:gd name="connsiteX1" fmla="*/ 0 w 4170919"/>
              <a:gd name="connsiteY1" fmla="*/ 512792 h 834184"/>
              <a:gd name="connsiteX2" fmla="*/ 512791 w 4170919"/>
              <a:gd name="connsiteY2" fmla="*/ 0 h 834184"/>
              <a:gd name="connsiteX3" fmla="*/ 4170919 w 4170919"/>
              <a:gd name="connsiteY3" fmla="*/ 0 h 834184"/>
              <a:gd name="connsiteX0" fmla="*/ 0 w 4718606"/>
              <a:gd name="connsiteY0" fmla="*/ 834184 h 834184"/>
              <a:gd name="connsiteX1" fmla="*/ 0 w 4718606"/>
              <a:gd name="connsiteY1" fmla="*/ 512792 h 834184"/>
              <a:gd name="connsiteX2" fmla="*/ 512791 w 4718606"/>
              <a:gd name="connsiteY2" fmla="*/ 0 h 834184"/>
              <a:gd name="connsiteX3" fmla="*/ 4718606 w 4718606"/>
              <a:gd name="connsiteY3" fmla="*/ 2381 h 834184"/>
            </a:gdLst>
            <a:ahLst/>
            <a:cxnLst>
              <a:cxn ang="0">
                <a:pos x="connsiteX0" y="connsiteY0"/>
              </a:cxn>
              <a:cxn ang="0">
                <a:pos x="connsiteX1" y="connsiteY1"/>
              </a:cxn>
              <a:cxn ang="0">
                <a:pos x="connsiteX2" y="connsiteY2"/>
              </a:cxn>
              <a:cxn ang="0">
                <a:pos x="connsiteX3" y="connsiteY3"/>
              </a:cxn>
            </a:cxnLst>
            <a:rect l="l" t="t" r="r" b="b"/>
            <a:pathLst>
              <a:path w="4718606" h="834184">
                <a:moveTo>
                  <a:pt x="0" y="834184"/>
                </a:moveTo>
                <a:lnTo>
                  <a:pt x="0" y="512792"/>
                </a:lnTo>
                <a:cubicBezTo>
                  <a:pt x="0" y="229632"/>
                  <a:pt x="229632" y="0"/>
                  <a:pt x="512791" y="0"/>
                </a:cubicBezTo>
                <a:lnTo>
                  <a:pt x="4718606" y="2381"/>
                </a:lnTo>
              </a:path>
            </a:pathLst>
          </a:custGeom>
          <a:noFill/>
          <a:ln w="11583" cap="flat">
            <a:solidFill>
              <a:schemeClr val="accent5"/>
            </a:solidFill>
            <a:prstDash val="solid"/>
            <a:miter/>
          </a:ln>
        </p:spPr>
        <p:txBody>
          <a:bodyPr rtlCol="0" anchor="ctr"/>
          <a:lstStyle/>
          <a:p>
            <a:endParaRPr lang="en-GB"/>
          </a:p>
        </p:txBody>
      </p:sp>
      <p:grpSp>
        <p:nvGrpSpPr>
          <p:cNvPr id="71" name="!!_Connect_01">
            <a:extLst>
              <a:ext uri="{FF2B5EF4-FFF2-40B4-BE49-F238E27FC236}">
                <a16:creationId xmlns:a16="http://schemas.microsoft.com/office/drawing/2014/main" id="{12DD29E7-0166-AACB-FB4A-4DC72F9ED816}"/>
              </a:ext>
            </a:extLst>
          </p:cNvPr>
          <p:cNvGrpSpPr/>
          <p:nvPr/>
        </p:nvGrpSpPr>
        <p:grpSpPr>
          <a:xfrm rot="10800000">
            <a:off x="6037598" y="3647166"/>
            <a:ext cx="264208" cy="573721"/>
            <a:chOff x="6441392" y="4043198"/>
            <a:chExt cx="264208" cy="580158"/>
          </a:xfrm>
        </p:grpSpPr>
        <p:cxnSp>
          <p:nvCxnSpPr>
            <p:cNvPr id="72" name="Straight Connector 71">
              <a:extLst>
                <a:ext uri="{FF2B5EF4-FFF2-40B4-BE49-F238E27FC236}">
                  <a16:creationId xmlns:a16="http://schemas.microsoft.com/office/drawing/2014/main" id="{3ED87E29-D9AB-C78C-CDDC-FB1C6AEA44B0}"/>
                </a:ext>
              </a:extLst>
            </p:cNvPr>
            <p:cNvCxnSpPr>
              <a:cxnSpLocks/>
            </p:cNvCxnSpPr>
            <p:nvPr/>
          </p:nvCxnSpPr>
          <p:spPr>
            <a:xfrm flipV="1">
              <a:off x="6441392" y="4043198"/>
              <a:ext cx="264208" cy="287894"/>
            </a:xfrm>
            <a:prstGeom prst="line">
              <a:avLst/>
            </a:prstGeom>
            <a:ln w="12700"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5B90A6C-B4A4-AD88-F05B-A7A018690F8B}"/>
                </a:ext>
              </a:extLst>
            </p:cNvPr>
            <p:cNvCxnSpPr>
              <a:cxnSpLocks/>
            </p:cNvCxnSpPr>
            <p:nvPr/>
          </p:nvCxnSpPr>
          <p:spPr>
            <a:xfrm rot="10800000" flipH="1" flipV="1">
              <a:off x="6441392" y="4335462"/>
              <a:ext cx="264208" cy="287894"/>
            </a:xfrm>
            <a:prstGeom prst="line">
              <a:avLst/>
            </a:prstGeom>
            <a:ln w="12700"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74" name="!!_Connect_Line_02">
            <a:extLst>
              <a:ext uri="{FF2B5EF4-FFF2-40B4-BE49-F238E27FC236}">
                <a16:creationId xmlns:a16="http://schemas.microsoft.com/office/drawing/2014/main" id="{66D35E5F-A3C6-BE74-021F-17C993120C4F}"/>
              </a:ext>
            </a:extLst>
          </p:cNvPr>
          <p:cNvSpPr/>
          <p:nvPr/>
        </p:nvSpPr>
        <p:spPr>
          <a:xfrm>
            <a:off x="6844396" y="2552652"/>
            <a:ext cx="4718606" cy="834184"/>
          </a:xfrm>
          <a:custGeom>
            <a:avLst/>
            <a:gdLst>
              <a:gd name="connsiteX0" fmla="*/ 0 w 4170919"/>
              <a:gd name="connsiteY0" fmla="*/ 834184 h 834184"/>
              <a:gd name="connsiteX1" fmla="*/ 0 w 4170919"/>
              <a:gd name="connsiteY1" fmla="*/ 512792 h 834184"/>
              <a:gd name="connsiteX2" fmla="*/ 512791 w 4170919"/>
              <a:gd name="connsiteY2" fmla="*/ 0 h 834184"/>
              <a:gd name="connsiteX3" fmla="*/ 4170919 w 4170919"/>
              <a:gd name="connsiteY3" fmla="*/ 0 h 834184"/>
              <a:gd name="connsiteX0" fmla="*/ 0 w 4718606"/>
              <a:gd name="connsiteY0" fmla="*/ 834184 h 834184"/>
              <a:gd name="connsiteX1" fmla="*/ 0 w 4718606"/>
              <a:gd name="connsiteY1" fmla="*/ 512792 h 834184"/>
              <a:gd name="connsiteX2" fmla="*/ 512791 w 4718606"/>
              <a:gd name="connsiteY2" fmla="*/ 0 h 834184"/>
              <a:gd name="connsiteX3" fmla="*/ 4718606 w 4718606"/>
              <a:gd name="connsiteY3" fmla="*/ 2381 h 834184"/>
            </a:gdLst>
            <a:ahLst/>
            <a:cxnLst>
              <a:cxn ang="0">
                <a:pos x="connsiteX0" y="connsiteY0"/>
              </a:cxn>
              <a:cxn ang="0">
                <a:pos x="connsiteX1" y="connsiteY1"/>
              </a:cxn>
              <a:cxn ang="0">
                <a:pos x="connsiteX2" y="connsiteY2"/>
              </a:cxn>
              <a:cxn ang="0">
                <a:pos x="connsiteX3" y="connsiteY3"/>
              </a:cxn>
            </a:cxnLst>
            <a:rect l="l" t="t" r="r" b="b"/>
            <a:pathLst>
              <a:path w="4718606" h="834184">
                <a:moveTo>
                  <a:pt x="0" y="834184"/>
                </a:moveTo>
                <a:lnTo>
                  <a:pt x="0" y="512792"/>
                </a:lnTo>
                <a:cubicBezTo>
                  <a:pt x="0" y="229632"/>
                  <a:pt x="229632" y="0"/>
                  <a:pt x="512791" y="0"/>
                </a:cubicBezTo>
                <a:lnTo>
                  <a:pt x="4718606" y="2381"/>
                </a:lnTo>
              </a:path>
            </a:pathLst>
          </a:custGeom>
          <a:noFill/>
          <a:ln w="11583" cap="flat">
            <a:solidFill>
              <a:schemeClr val="accent5"/>
            </a:solidFill>
            <a:prstDash val="solid"/>
            <a:miter/>
          </a:ln>
        </p:spPr>
        <p:txBody>
          <a:bodyPr rtlCol="0" anchor="ctr"/>
          <a:lstStyle/>
          <a:p>
            <a:endParaRPr lang="en-GB"/>
          </a:p>
        </p:txBody>
      </p:sp>
      <p:grpSp>
        <p:nvGrpSpPr>
          <p:cNvPr id="75" name="!!_Connect_02">
            <a:extLst>
              <a:ext uri="{FF2B5EF4-FFF2-40B4-BE49-F238E27FC236}">
                <a16:creationId xmlns:a16="http://schemas.microsoft.com/office/drawing/2014/main" id="{0D65E461-DB24-9F32-61CF-0011B6F05095}"/>
              </a:ext>
            </a:extLst>
          </p:cNvPr>
          <p:cNvGrpSpPr/>
          <p:nvPr/>
        </p:nvGrpSpPr>
        <p:grpSpPr>
          <a:xfrm rot="10800000">
            <a:off x="11437368" y="2269812"/>
            <a:ext cx="264208" cy="573721"/>
            <a:chOff x="6441392" y="4043198"/>
            <a:chExt cx="264208" cy="580158"/>
          </a:xfrm>
        </p:grpSpPr>
        <p:cxnSp>
          <p:nvCxnSpPr>
            <p:cNvPr id="76" name="Straight Connector 75">
              <a:extLst>
                <a:ext uri="{FF2B5EF4-FFF2-40B4-BE49-F238E27FC236}">
                  <a16:creationId xmlns:a16="http://schemas.microsoft.com/office/drawing/2014/main" id="{31D59DF7-35DC-479F-811D-0169A63DAE34}"/>
                </a:ext>
              </a:extLst>
            </p:cNvPr>
            <p:cNvCxnSpPr>
              <a:cxnSpLocks/>
            </p:cNvCxnSpPr>
            <p:nvPr/>
          </p:nvCxnSpPr>
          <p:spPr>
            <a:xfrm flipV="1">
              <a:off x="6441392" y="4043198"/>
              <a:ext cx="264208" cy="287894"/>
            </a:xfrm>
            <a:prstGeom prst="line">
              <a:avLst/>
            </a:prstGeom>
            <a:ln w="12700"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5EDE2A8-DBEC-12CB-5A49-A2EAC637915A}"/>
                </a:ext>
              </a:extLst>
            </p:cNvPr>
            <p:cNvCxnSpPr>
              <a:cxnSpLocks/>
            </p:cNvCxnSpPr>
            <p:nvPr/>
          </p:nvCxnSpPr>
          <p:spPr>
            <a:xfrm rot="10800000" flipH="1" flipV="1">
              <a:off x="6441392" y="4335462"/>
              <a:ext cx="264208" cy="287894"/>
            </a:xfrm>
            <a:prstGeom prst="line">
              <a:avLst/>
            </a:prstGeom>
            <a:ln w="12700"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78" name="!!_Fou_Text">
            <a:extLst>
              <a:ext uri="{FF2B5EF4-FFF2-40B4-BE49-F238E27FC236}">
                <a16:creationId xmlns:a16="http://schemas.microsoft.com/office/drawing/2014/main" id="{73AF0D0C-B128-2C3A-38F3-0FCF372FA539}"/>
              </a:ext>
            </a:extLst>
          </p:cNvPr>
          <p:cNvSpPr txBox="1"/>
          <p:nvPr/>
        </p:nvSpPr>
        <p:spPr>
          <a:xfrm>
            <a:off x="1757046" y="6315331"/>
            <a:ext cx="4074368" cy="1107996"/>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err="1">
                <a:ln>
                  <a:noFill/>
                </a:ln>
                <a:solidFill>
                  <a:schemeClr val="accent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GenAI</a:t>
            </a:r>
            <a:br>
              <a:rPr kumimoji="0" lang="en-US" b="1" i="0" u="none" strike="noStrike" kern="1200" cap="none" spc="0" normalizeH="0" baseline="0" noProof="0">
                <a:ln>
                  <a:noFill/>
                </a:ln>
                <a:solidFill>
                  <a:srgbClr val="000000"/>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lang="en-US" sz="4000" b="1">
                <a:solidFill>
                  <a:srgbClr val="000000"/>
                </a:solidFill>
                <a:latin typeface="Anova Light"/>
                <a:ea typeface="Verdana" panose="020B0604030504040204" pitchFamily="34" charset="0"/>
                <a:cs typeface="Verdana" panose="020B0604030504040204" pitchFamily="34" charset="0"/>
                <a:sym typeface="Verdana" panose="020B0604030504040204" pitchFamily="34" charset="0"/>
              </a:rPr>
              <a:t>Program</a:t>
            </a:r>
            <a:endParaRPr kumimoji="0" lang="en-US" b="1" i="0" u="none" strike="noStrike" kern="1200" cap="none" spc="0" normalizeH="0" baseline="0" noProof="0">
              <a:ln>
                <a:noFill/>
              </a:ln>
              <a:solidFill>
                <a:srgbClr val="000000"/>
              </a:solidFill>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79" name="!!_Sca_Text">
            <a:extLst>
              <a:ext uri="{FF2B5EF4-FFF2-40B4-BE49-F238E27FC236}">
                <a16:creationId xmlns:a16="http://schemas.microsoft.com/office/drawing/2014/main" id="{1FA6B0D7-6E1F-0D45-1068-90B1A3C317D3}"/>
              </a:ext>
            </a:extLst>
          </p:cNvPr>
          <p:cNvSpPr txBox="1"/>
          <p:nvPr/>
        </p:nvSpPr>
        <p:spPr>
          <a:xfrm>
            <a:off x="7189732" y="4943091"/>
            <a:ext cx="4074368" cy="1107996"/>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err="1">
                <a:ln>
                  <a:noFill/>
                </a:ln>
                <a:solidFill>
                  <a:schemeClr val="bg2"/>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GenAI</a:t>
            </a:r>
            <a:br>
              <a:rPr kumimoji="0" lang="en-US" b="1" i="0" u="none" strike="noStrike" kern="1200" cap="none" spc="0" normalizeH="0" baseline="0" noProof="0">
                <a:ln>
                  <a:noFill/>
                </a:ln>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kumimoji="0" lang="en-US" sz="4000" b="1" i="0" u="none" strike="noStrike" kern="1200" cap="none" spc="0" normalizeH="0" baseline="0" noProof="0">
                <a:ln>
                  <a:noFill/>
                </a:ln>
                <a:effectLst/>
                <a:uLnTx/>
                <a:uFillTx/>
                <a:latin typeface="Anova Light"/>
                <a:ea typeface="Verdana" panose="020B0604030504040204" pitchFamily="34" charset="0"/>
                <a:cs typeface="Verdana" panose="020B0604030504040204" pitchFamily="34" charset="0"/>
                <a:sym typeface="Verdana" panose="020B0604030504040204" pitchFamily="34" charset="0"/>
              </a:rPr>
              <a:t>Scaling</a:t>
            </a:r>
            <a:endParaRPr kumimoji="0" lang="en-US" b="1" i="0" u="none" strike="noStrike" kern="1200" cap="none" spc="0" normalizeH="0" baseline="0" noProof="0">
              <a:ln>
                <a:noFill/>
              </a:ln>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80" name="!!_Mai_Text">
            <a:extLst>
              <a:ext uri="{FF2B5EF4-FFF2-40B4-BE49-F238E27FC236}">
                <a16:creationId xmlns:a16="http://schemas.microsoft.com/office/drawing/2014/main" id="{13CD456A-BC3F-6D25-3FE8-9458D3554FC6}"/>
              </a:ext>
            </a:extLst>
          </p:cNvPr>
          <p:cNvSpPr txBox="1"/>
          <p:nvPr/>
        </p:nvSpPr>
        <p:spPr>
          <a:xfrm>
            <a:off x="12611165" y="3570277"/>
            <a:ext cx="4074368" cy="1107996"/>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err="1">
                <a:ln>
                  <a:noFill/>
                </a:ln>
                <a:solidFill>
                  <a:schemeClr val="bg2"/>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GenAI</a:t>
            </a:r>
            <a:br>
              <a:rPr kumimoji="0" lang="en-US" b="1" i="0" u="none" strike="noStrike" kern="1200" cap="none" spc="0" normalizeH="0" baseline="0" noProof="0">
                <a:ln>
                  <a:noFill/>
                </a:ln>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kumimoji="0" lang="en-US" sz="4000" b="1" i="0" u="none" strike="noStrike" kern="1200" cap="none" spc="0" normalizeH="0" baseline="0" noProof="0">
                <a:ln>
                  <a:noFill/>
                </a:ln>
                <a:effectLst/>
                <a:uLnTx/>
                <a:uFillTx/>
                <a:latin typeface="Anova Light"/>
                <a:ea typeface="Verdana" panose="020B0604030504040204" pitchFamily="34" charset="0"/>
                <a:cs typeface="Verdana" panose="020B0604030504040204" pitchFamily="34" charset="0"/>
                <a:sym typeface="Verdana" panose="020B0604030504040204" pitchFamily="34" charset="0"/>
              </a:rPr>
              <a:t>Mainstream</a:t>
            </a:r>
            <a:endParaRPr kumimoji="0" lang="en-US" b="1" i="0" u="none" strike="noStrike" kern="1200" cap="none" spc="0" normalizeH="0" baseline="0" noProof="0">
              <a:ln>
                <a:noFill/>
              </a:ln>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81" name="!!_Program_Title">
            <a:extLst>
              <a:ext uri="{FF2B5EF4-FFF2-40B4-BE49-F238E27FC236}">
                <a16:creationId xmlns:a16="http://schemas.microsoft.com/office/drawing/2014/main" id="{9CD6504B-96D7-D5FC-AC45-B73FFA5B44C3}"/>
              </a:ext>
            </a:extLst>
          </p:cNvPr>
          <p:cNvSpPr txBox="1">
            <a:spLocks/>
          </p:cNvSpPr>
          <p:nvPr/>
        </p:nvSpPr>
        <p:spPr>
          <a:xfrm>
            <a:off x="1016000" y="1013214"/>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Build the </a:t>
            </a:r>
            <a:r>
              <a:rPr lang="en-US" err="1"/>
              <a:t>GenAI</a:t>
            </a:r>
            <a:r>
              <a:rPr lang="en-US"/>
              <a:t> Roadmap!</a:t>
            </a:r>
          </a:p>
        </p:txBody>
      </p:sp>
      <p:sp>
        <p:nvSpPr>
          <p:cNvPr id="8" name="!!_Fou_Text">
            <a:extLst>
              <a:ext uri="{FF2B5EF4-FFF2-40B4-BE49-F238E27FC236}">
                <a16:creationId xmlns:a16="http://schemas.microsoft.com/office/drawing/2014/main" id="{F5D11CAF-FA34-7C06-FD5F-ECEA11A3A0A8}"/>
              </a:ext>
            </a:extLst>
          </p:cNvPr>
          <p:cNvSpPr txBox="1"/>
          <p:nvPr/>
        </p:nvSpPr>
        <p:spPr>
          <a:xfrm>
            <a:off x="1797197" y="7700392"/>
            <a:ext cx="2146154" cy="307777"/>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accent6">
                    <a:lumMod val="40000"/>
                    <a:lumOff val="60000"/>
                  </a:schemeClr>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 AI </a:t>
            </a:r>
            <a:r>
              <a:rPr kumimoji="0" lang="en-US" sz="2000" b="1" i="0" u="none" strike="noStrike" kern="1200" cap="none" spc="0" normalizeH="0" baseline="0" noProof="0">
                <a:ln>
                  <a:noFill/>
                </a:ln>
                <a:solidFill>
                  <a:schemeClr val="accent6">
                    <a:lumMod val="40000"/>
                    <a:lumOff val="60000"/>
                  </a:schemeClr>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Program </a:t>
            </a:r>
          </a:p>
        </p:txBody>
      </p:sp>
      <p:sp>
        <p:nvSpPr>
          <p:cNvPr id="4" name="TextBox 3">
            <a:extLst>
              <a:ext uri="{FF2B5EF4-FFF2-40B4-BE49-F238E27FC236}">
                <a16:creationId xmlns:a16="http://schemas.microsoft.com/office/drawing/2014/main" id="{9BE7800B-7030-4B41-A9E6-FABCD3316EA6}"/>
              </a:ext>
            </a:extLst>
          </p:cNvPr>
          <p:cNvSpPr txBox="1"/>
          <p:nvPr/>
        </p:nvSpPr>
        <p:spPr>
          <a:xfrm>
            <a:off x="1757046" y="7650837"/>
            <a:ext cx="4465068" cy="553998"/>
          </a:xfrm>
          <a:prstGeom prst="rect">
            <a:avLst/>
          </a:prstGeom>
          <a:noFill/>
        </p:spPr>
        <p:txBody>
          <a:bodyPr wrap="square" lIns="0" tIns="0" rIns="0" bIns="0" rtlCol="0">
            <a:spAutoFit/>
          </a:bodyPr>
          <a:lstStyle/>
          <a:p>
            <a:pPr algn="l"/>
            <a:r>
              <a:rPr lang="en-US" sz="1800">
                <a:solidFill>
                  <a:schemeClr val="tx1"/>
                </a:solidFill>
              </a:rPr>
              <a:t>Identify Use Cases and Invest in Training. Don’t Jump into Cleaning Your Data!</a:t>
            </a:r>
          </a:p>
        </p:txBody>
      </p:sp>
      <p:sp>
        <p:nvSpPr>
          <p:cNvPr id="5" name="TextBox 4">
            <a:extLst>
              <a:ext uri="{FF2B5EF4-FFF2-40B4-BE49-F238E27FC236}">
                <a16:creationId xmlns:a16="http://schemas.microsoft.com/office/drawing/2014/main" id="{5A79C4D7-A973-74E7-D002-C0E985DE7D40}"/>
              </a:ext>
            </a:extLst>
          </p:cNvPr>
          <p:cNvSpPr txBox="1"/>
          <p:nvPr/>
        </p:nvSpPr>
        <p:spPr>
          <a:xfrm>
            <a:off x="7253040" y="6202069"/>
            <a:ext cx="3812971" cy="553998"/>
          </a:xfrm>
          <a:prstGeom prst="rect">
            <a:avLst/>
          </a:prstGeom>
          <a:noFill/>
        </p:spPr>
        <p:txBody>
          <a:bodyPr wrap="square" lIns="0" tIns="0" rIns="0" bIns="0" rtlCol="0">
            <a:spAutoFit/>
          </a:bodyPr>
          <a:lstStyle/>
          <a:p>
            <a:pPr algn="l"/>
            <a:r>
              <a:rPr lang="en-US" sz="1800"/>
              <a:t>Implement Data Quality and Governance Tools!</a:t>
            </a:r>
            <a:endParaRPr lang="en-US" sz="1800">
              <a:solidFill>
                <a:schemeClr val="tx1"/>
              </a:solidFill>
            </a:endParaRPr>
          </a:p>
        </p:txBody>
      </p:sp>
      <p:sp>
        <p:nvSpPr>
          <p:cNvPr id="11" name="TextBox 10">
            <a:extLst>
              <a:ext uri="{FF2B5EF4-FFF2-40B4-BE49-F238E27FC236}">
                <a16:creationId xmlns:a16="http://schemas.microsoft.com/office/drawing/2014/main" id="{CD9F9FA0-91C0-AC2D-EDD1-AC4E84DB5E46}"/>
              </a:ext>
            </a:extLst>
          </p:cNvPr>
          <p:cNvSpPr txBox="1"/>
          <p:nvPr/>
        </p:nvSpPr>
        <p:spPr>
          <a:xfrm>
            <a:off x="12673100" y="4905156"/>
            <a:ext cx="3812971" cy="276999"/>
          </a:xfrm>
          <a:prstGeom prst="rect">
            <a:avLst/>
          </a:prstGeom>
          <a:noFill/>
        </p:spPr>
        <p:txBody>
          <a:bodyPr wrap="square" lIns="0" tIns="0" rIns="0" bIns="0" rtlCol="0">
            <a:spAutoFit/>
          </a:bodyPr>
          <a:lstStyle/>
          <a:p>
            <a:pPr algn="l"/>
            <a:r>
              <a:rPr lang="en-US" sz="1800"/>
              <a:t>Looking 2-3 years ahead!</a:t>
            </a:r>
            <a:endParaRPr lang="en-US" sz="1800">
              <a:solidFill>
                <a:schemeClr val="tx1"/>
              </a:solidFill>
            </a:endParaRPr>
          </a:p>
        </p:txBody>
      </p:sp>
    </p:spTree>
    <p:extLst>
      <p:ext uri="{BB962C8B-B14F-4D97-AF65-F5344CB8AC3E}">
        <p14:creationId xmlns:p14="http://schemas.microsoft.com/office/powerpoint/2010/main" val="2148117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200" fill="hold"/>
                                            <p:tgtEl>
                                              <p:spTgt spid="67"/>
                                            </p:tgtEl>
                                            <p:attrNameLst>
                                              <p:attrName>ppt_w</p:attrName>
                                            </p:attrNameLst>
                                          </p:cBhvr>
                                          <p:tavLst>
                                            <p:tav tm="0">
                                              <p:val>
                                                <p:fltVal val="0"/>
                                              </p:val>
                                            </p:tav>
                                            <p:tav tm="100000">
                                              <p:val>
                                                <p:strVal val="#ppt_w"/>
                                              </p:val>
                                            </p:tav>
                                          </p:tavLst>
                                        </p:anim>
                                        <p:anim calcmode="lin" valueType="num">
                                          <p:cBhvr>
                                            <p:cTn id="8" dur="200" fill="hold"/>
                                            <p:tgtEl>
                                              <p:spTgt spid="67"/>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67"/>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67"/>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6" presetClass="emph" presetSubtype="0" fill="hold" grpId="1" nodeType="withEffect">
                                      <p:stCondLst>
                                        <p:cond delay="0"/>
                                      </p:stCondLst>
                                      <p:childTnLst>
                                        <p:animScale>
                                          <p:cBhvr>
                                            <p:cTn id="17" dur="10" fill="hold"/>
                                            <p:tgtEl>
                                              <p:spTgt spid="78"/>
                                            </p:tgtEl>
                                          </p:cBhvr>
                                          <p:by x="125000" y="125000"/>
                                        </p:animScale>
                                      </p:childTnLst>
                                    </p:cTn>
                                  </p:par>
                                  <p:par>
                                    <p:cTn id="18" presetID="6" presetClass="emph" presetSubtype="0" decel="100000" fill="hold" grpId="2" nodeType="withEffect">
                                      <p:stCondLst>
                                        <p:cond delay="0"/>
                                      </p:stCondLst>
                                      <p:childTnLst>
                                        <p:animScale>
                                          <p:cBhvr>
                                            <p:cTn id="19" dur="750" fill="hold"/>
                                            <p:tgtEl>
                                              <p:spTgt spid="78"/>
                                            </p:tgtEl>
                                          </p:cBhvr>
                                          <p:by x="80000" y="8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left)">
                                          <p:cBhvr>
                                            <p:cTn id="28" dur="500"/>
                                            <p:tgtEl>
                                              <p:spTgt spid="70"/>
                                            </p:tgtEl>
                                          </p:cBhvr>
                                        </p:animEffect>
                                      </p:childTnLst>
                                    </p:cTn>
                                  </p:par>
                                  <p:par>
                                    <p:cTn id="29" presetID="1" presetClass="emph" presetSubtype="2" fill="hold" nodeType="withEffect">
                                      <p:stCondLst>
                                        <p:cond delay="0"/>
                                      </p:stCondLst>
                                      <p:childTnLst>
                                        <p:animClr clrSpc="rgb" dir="cw">
                                          <p:cBhvr>
                                            <p:cTn id="30" dur="500" fill="hold"/>
                                            <p:tgtEl>
                                              <p:spTgt spid="67"/>
                                            </p:tgtEl>
                                            <p:attrNameLst>
                                              <p:attrName>fillcolor</p:attrName>
                                            </p:attrNameLst>
                                          </p:cBhvr>
                                          <p:to>
                                            <a:srgbClr val="BAC0C9"/>
                                          </p:to>
                                        </p:animClr>
                                        <p:set>
                                          <p:cBhvr>
                                            <p:cTn id="31" dur="500" fill="hold"/>
                                            <p:tgtEl>
                                              <p:spTgt spid="67"/>
                                            </p:tgtEl>
                                            <p:attrNameLst>
                                              <p:attrName>fill.type</p:attrName>
                                            </p:attrNameLst>
                                          </p:cBhvr>
                                          <p:to>
                                            <p:strVal val="solid"/>
                                          </p:to>
                                        </p:set>
                                        <p:set>
                                          <p:cBhvr>
                                            <p:cTn id="32" dur="500" fill="hold"/>
                                            <p:tgtEl>
                                              <p:spTgt spid="67"/>
                                            </p:tgtEl>
                                            <p:attrNameLst>
                                              <p:attrName>fill.on</p:attrName>
                                            </p:attrNameLst>
                                          </p:cBhvr>
                                          <p:to>
                                            <p:strVal val="true"/>
                                          </p:to>
                                        </p:set>
                                      </p:childTnLst>
                                    </p:cTn>
                                  </p:par>
                                  <p:par>
                                    <p:cTn id="33" presetID="3" presetClass="emph" presetSubtype="2" fill="hold" grpId="3" nodeType="withEffect">
                                      <p:stCondLst>
                                        <p:cond delay="0"/>
                                      </p:stCondLst>
                                      <p:childTnLst>
                                        <p:animClr clrSpc="rgb" dir="cw">
                                          <p:cBhvr override="childStyle">
                                            <p:cTn id="34" dur="500" fill="hold"/>
                                            <p:tgtEl>
                                              <p:spTgt spid="78"/>
                                            </p:tgtEl>
                                            <p:attrNameLst>
                                              <p:attrName>style.color</p:attrName>
                                            </p:attrNameLst>
                                          </p:cBhvr>
                                          <p:to>
                                            <a:srgbClr val="7E889A"/>
                                          </p:to>
                                        </p:animClr>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250"/>
                                            <p:tgtEl>
                                              <p:spTgt spid="71"/>
                                            </p:tgtEl>
                                          </p:cBhvr>
                                        </p:animEffect>
                                      </p:childTnLst>
                                    </p:cTn>
                                  </p:par>
                                  <p:par>
                                    <p:cTn id="39" presetID="42" presetClass="path" presetSubtype="0" decel="100000" fill="hold" nodeType="withEffect">
                                      <p:stCondLst>
                                        <p:cond delay="0"/>
                                      </p:stCondLst>
                                      <p:childTnLst>
                                        <p:animMotion origin="layout" path="M -0.01719 -0.00016 L 3.61111E-6 2.59259E-6 " pathEditMode="relative" rAng="0" ptsTypes="AA">
                                          <p:cBhvr>
                                            <p:cTn id="40" dur="500" fill="hold"/>
                                            <p:tgtEl>
                                              <p:spTgt spid="71"/>
                                            </p:tgtEl>
                                            <p:attrNameLst>
                                              <p:attrName>ppt_x</p:attrName>
                                              <p:attrName>ppt_y</p:attrName>
                                            </p:attrNameLst>
                                          </p:cBhvr>
                                          <p:rCtr x="859" y="0"/>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p:cTn id="49" dur="200" fill="hold"/>
                                            <p:tgtEl>
                                              <p:spTgt spid="68"/>
                                            </p:tgtEl>
                                            <p:attrNameLst>
                                              <p:attrName>ppt_w</p:attrName>
                                            </p:attrNameLst>
                                          </p:cBhvr>
                                          <p:tavLst>
                                            <p:tav tm="0">
                                              <p:val>
                                                <p:fltVal val="0"/>
                                              </p:val>
                                            </p:tav>
                                            <p:tav tm="100000">
                                              <p:val>
                                                <p:strVal val="#ppt_w"/>
                                              </p:val>
                                            </p:tav>
                                          </p:tavLst>
                                        </p:anim>
                                        <p:anim calcmode="lin" valueType="num">
                                          <p:cBhvr>
                                            <p:cTn id="50" dur="200" fill="hold"/>
                                            <p:tgtEl>
                                              <p:spTgt spid="68"/>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0"/>
                                      </p:stCondLst>
                                      <p:childTnLst>
                                        <p:animScale p14:bounceEnd="99000">
                                          <p:cBhvr>
                                            <p:cTn id="52" dur="1000" fill="hold"/>
                                            <p:tgtEl>
                                              <p:spTgt spid="68"/>
                                            </p:tgtEl>
                                          </p:cBhvr>
                                          <p:by x="110000" y="110000"/>
                                        </p:animScale>
                                      </p:childTnLst>
                                    </p:cTn>
                                  </p:par>
                                  <p:par>
                                    <p:cTn id="53" presetID="6" presetClass="emph" presetSubtype="0" accel="50000" decel="50000" fill="hold" grpId="2" nodeType="withEffect">
                                      <p:stCondLst>
                                        <p:cond delay="0"/>
                                      </p:stCondLst>
                                      <p:childTnLst>
                                        <p:animScale>
                                          <p:cBhvr>
                                            <p:cTn id="54" dur="250" fill="hold"/>
                                            <p:tgtEl>
                                              <p:spTgt spid="68"/>
                                            </p:tgtEl>
                                          </p:cBhvr>
                                          <p:by x="91000" y="91000"/>
                                        </p:animScale>
                                      </p:childTnLst>
                                    </p:cTn>
                                  </p:par>
                                  <p:par>
                                    <p:cTn id="55" presetID="6" presetClass="emph" presetSubtype="0" fill="hold" grpId="1" nodeType="withEffect">
                                      <p:stCondLst>
                                        <p:cond delay="0"/>
                                      </p:stCondLst>
                                      <p:childTnLst>
                                        <p:animScale>
                                          <p:cBhvr>
                                            <p:cTn id="56" dur="10" fill="hold"/>
                                            <p:tgtEl>
                                              <p:spTgt spid="79"/>
                                            </p:tgtEl>
                                          </p:cBhvr>
                                          <p:by x="125000" y="125000"/>
                                        </p:animScale>
                                      </p:childTnLst>
                                    </p:cTn>
                                  </p:par>
                                  <p:par>
                                    <p:cTn id="57" presetID="6" presetClass="emph" presetSubtype="0" decel="100000" fill="hold" grpId="2" nodeType="withEffect">
                                      <p:stCondLst>
                                        <p:cond delay="0"/>
                                      </p:stCondLst>
                                      <p:childTnLst>
                                        <p:animScale>
                                          <p:cBhvr>
                                            <p:cTn id="58" dur="750" fill="hold"/>
                                            <p:tgtEl>
                                              <p:spTgt spid="79"/>
                                            </p:tgtEl>
                                          </p:cBhvr>
                                          <p:by x="80000" y="80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left)">
                                          <p:cBhvr>
                                            <p:cTn id="67" dur="500"/>
                                            <p:tgtEl>
                                              <p:spTgt spid="74"/>
                                            </p:tgtEl>
                                          </p:cBhvr>
                                        </p:animEffect>
                                      </p:childTnLst>
                                    </p:cTn>
                                  </p:par>
                                  <p:par>
                                    <p:cTn id="68" presetID="1" presetClass="emph" presetSubtype="2" fill="hold" nodeType="withEffect">
                                      <p:stCondLst>
                                        <p:cond delay="0"/>
                                      </p:stCondLst>
                                      <p:childTnLst>
                                        <p:animClr clrSpc="rgb" dir="cw">
                                          <p:cBhvr>
                                            <p:cTn id="69" dur="500" fill="hold"/>
                                            <p:tgtEl>
                                              <p:spTgt spid="68"/>
                                            </p:tgtEl>
                                            <p:attrNameLst>
                                              <p:attrName>fillcolor</p:attrName>
                                            </p:attrNameLst>
                                          </p:cBhvr>
                                          <p:to>
                                            <a:srgbClr val="BAC0C9"/>
                                          </p:to>
                                        </p:animClr>
                                        <p:set>
                                          <p:cBhvr>
                                            <p:cTn id="70" dur="500" fill="hold"/>
                                            <p:tgtEl>
                                              <p:spTgt spid="68"/>
                                            </p:tgtEl>
                                            <p:attrNameLst>
                                              <p:attrName>fill.type</p:attrName>
                                            </p:attrNameLst>
                                          </p:cBhvr>
                                          <p:to>
                                            <p:strVal val="solid"/>
                                          </p:to>
                                        </p:set>
                                        <p:set>
                                          <p:cBhvr>
                                            <p:cTn id="71" dur="500" fill="hold"/>
                                            <p:tgtEl>
                                              <p:spTgt spid="68"/>
                                            </p:tgtEl>
                                            <p:attrNameLst>
                                              <p:attrName>fill.on</p:attrName>
                                            </p:attrNameLst>
                                          </p:cBhvr>
                                          <p:to>
                                            <p:strVal val="true"/>
                                          </p:to>
                                        </p:set>
                                      </p:childTnLst>
                                    </p:cTn>
                                  </p:par>
                                  <p:par>
                                    <p:cTn id="72" presetID="3" presetClass="emph" presetSubtype="2" fill="hold" grpId="3" nodeType="withEffect">
                                      <p:stCondLst>
                                        <p:cond delay="0"/>
                                      </p:stCondLst>
                                      <p:childTnLst>
                                        <p:animClr clrSpc="rgb" dir="cw">
                                          <p:cBhvr override="childStyle">
                                            <p:cTn id="73" dur="500" fill="hold"/>
                                            <p:tgtEl>
                                              <p:spTgt spid="79"/>
                                            </p:tgtEl>
                                            <p:attrNameLst>
                                              <p:attrName>style.color</p:attrName>
                                            </p:attrNameLst>
                                          </p:cBhvr>
                                          <p:to>
                                            <a:srgbClr val="7E889A"/>
                                          </p:to>
                                        </p:animClr>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250"/>
                                            <p:tgtEl>
                                              <p:spTgt spid="75"/>
                                            </p:tgtEl>
                                          </p:cBhvr>
                                        </p:animEffect>
                                      </p:childTnLst>
                                    </p:cTn>
                                  </p:par>
                                  <p:par>
                                    <p:cTn id="78" presetID="42" presetClass="path" presetSubtype="0" decel="100000" fill="hold" nodeType="withEffect">
                                      <p:stCondLst>
                                        <p:cond delay="0"/>
                                      </p:stCondLst>
                                      <p:childTnLst>
                                        <p:animMotion origin="layout" path="M -0.01719 -0.00016 L 1.11111E-6 3.20988E-6 " pathEditMode="relative" rAng="0" ptsTypes="AA">
                                          <p:cBhvr>
                                            <p:cTn id="79" dur="500" fill="hold"/>
                                            <p:tgtEl>
                                              <p:spTgt spid="75"/>
                                            </p:tgtEl>
                                            <p:attrNameLst>
                                              <p:attrName>ppt_x</p:attrName>
                                              <p:attrName>ppt_y</p:attrName>
                                            </p:attrNameLst>
                                          </p:cBhvr>
                                          <p:rCtr x="859" y="0"/>
                                        </p:animMotion>
                                      </p:childTnLst>
                                    </p:cTn>
                                  </p:par>
                                </p:childTnLst>
                              </p:cTn>
                            </p:par>
                            <p:par>
                              <p:cTn id="80" fill="hold">
                                <p:stCondLst>
                                  <p:cond delay="1000"/>
                                </p:stCondLst>
                                <p:childTnLst>
                                  <p:par>
                                    <p:cTn id="81" presetID="23" presetClass="entr" presetSubtype="16" fill="hold" grpId="0" nodeType="after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p:cTn id="83" dur="200" fill="hold"/>
                                            <p:tgtEl>
                                              <p:spTgt spid="69"/>
                                            </p:tgtEl>
                                            <p:attrNameLst>
                                              <p:attrName>ppt_w</p:attrName>
                                            </p:attrNameLst>
                                          </p:cBhvr>
                                          <p:tavLst>
                                            <p:tav tm="0">
                                              <p:val>
                                                <p:fltVal val="0"/>
                                              </p:val>
                                            </p:tav>
                                            <p:tav tm="100000">
                                              <p:val>
                                                <p:strVal val="#ppt_w"/>
                                              </p:val>
                                            </p:tav>
                                          </p:tavLst>
                                        </p:anim>
                                        <p:anim calcmode="lin" valueType="num">
                                          <p:cBhvr>
                                            <p:cTn id="84" dur="200" fill="hold"/>
                                            <p:tgtEl>
                                              <p:spTgt spid="69"/>
                                            </p:tgtEl>
                                            <p:attrNameLst>
                                              <p:attrName>ppt_h</p:attrName>
                                            </p:attrNameLst>
                                          </p:cBhvr>
                                          <p:tavLst>
                                            <p:tav tm="0">
                                              <p:val>
                                                <p:fltVal val="0"/>
                                              </p:val>
                                            </p:tav>
                                            <p:tav tm="100000">
                                              <p:val>
                                                <p:strVal val="#ppt_h"/>
                                              </p:val>
                                            </p:tav>
                                          </p:tavLst>
                                        </p:anim>
                                      </p:childTnLst>
                                    </p:cTn>
                                  </p:par>
                                  <p:par>
                                    <p:cTn id="85" presetID="6" presetClass="emph" presetSubtype="0" fill="hold" grpId="1" nodeType="withEffect" p14:presetBounceEnd="99000">
                                      <p:stCondLst>
                                        <p:cond delay="0"/>
                                      </p:stCondLst>
                                      <p:childTnLst>
                                        <p:animScale p14:bounceEnd="99000">
                                          <p:cBhvr>
                                            <p:cTn id="86" dur="1000" fill="hold"/>
                                            <p:tgtEl>
                                              <p:spTgt spid="69"/>
                                            </p:tgtEl>
                                          </p:cBhvr>
                                          <p:by x="110000" y="110000"/>
                                        </p:animScale>
                                      </p:childTnLst>
                                    </p:cTn>
                                  </p:par>
                                  <p:par>
                                    <p:cTn id="87" presetID="6" presetClass="emph" presetSubtype="0" accel="50000" decel="50000" fill="hold" grpId="2" nodeType="withEffect">
                                      <p:stCondLst>
                                        <p:cond delay="0"/>
                                      </p:stCondLst>
                                      <p:childTnLst>
                                        <p:animScale>
                                          <p:cBhvr>
                                            <p:cTn id="88" dur="250" fill="hold"/>
                                            <p:tgtEl>
                                              <p:spTgt spid="69"/>
                                            </p:tgtEl>
                                          </p:cBhvr>
                                          <p:by x="91000" y="91000"/>
                                        </p:animScale>
                                      </p:childTnLst>
                                    </p:cTn>
                                  </p:par>
                                  <p:par>
                                    <p:cTn id="89" presetID="10"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500"/>
                                            <p:tgtEl>
                                              <p:spTgt spid="80"/>
                                            </p:tgtEl>
                                          </p:cBhvr>
                                        </p:animEffect>
                                      </p:childTnLst>
                                    </p:cTn>
                                  </p:par>
                                  <p:par>
                                    <p:cTn id="92" presetID="6" presetClass="emph" presetSubtype="0" fill="hold" grpId="1" nodeType="withEffect">
                                      <p:stCondLst>
                                        <p:cond delay="0"/>
                                      </p:stCondLst>
                                      <p:childTnLst>
                                        <p:animScale>
                                          <p:cBhvr>
                                            <p:cTn id="93" dur="10" fill="hold"/>
                                            <p:tgtEl>
                                              <p:spTgt spid="80"/>
                                            </p:tgtEl>
                                          </p:cBhvr>
                                          <p:by x="125000" y="125000"/>
                                        </p:animScale>
                                      </p:childTnLst>
                                    </p:cTn>
                                  </p:par>
                                  <p:par>
                                    <p:cTn id="94" presetID="6" presetClass="emph" presetSubtype="0" decel="100000" fill="hold" grpId="2" nodeType="withEffect">
                                      <p:stCondLst>
                                        <p:cond delay="0"/>
                                      </p:stCondLst>
                                      <p:childTnLst>
                                        <p:animScale>
                                          <p:cBhvr>
                                            <p:cTn id="95" dur="750" fill="hold"/>
                                            <p:tgtEl>
                                              <p:spTgt spid="80"/>
                                            </p:tgtEl>
                                          </p:cBhvr>
                                          <p:by x="80000" y="80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4" grpId="0" animBg="1"/>
          <p:bldP spid="78" grpId="0"/>
          <p:bldP spid="78" grpId="1"/>
          <p:bldP spid="78" grpId="2"/>
          <p:bldP spid="78" grpId="3"/>
          <p:bldP spid="79" grpId="0"/>
          <p:bldP spid="79" grpId="1"/>
          <p:bldP spid="79" grpId="2"/>
          <p:bldP spid="79" grpId="3"/>
          <p:bldP spid="80" grpId="0"/>
          <p:bldP spid="80" grpId="1"/>
          <p:bldP spid="80" grpId="2"/>
          <p:bldP spid="4" grpId="0"/>
          <p:bldP spid="5"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200" fill="hold"/>
                                            <p:tgtEl>
                                              <p:spTgt spid="67"/>
                                            </p:tgtEl>
                                            <p:attrNameLst>
                                              <p:attrName>ppt_w</p:attrName>
                                            </p:attrNameLst>
                                          </p:cBhvr>
                                          <p:tavLst>
                                            <p:tav tm="0">
                                              <p:val>
                                                <p:fltVal val="0"/>
                                              </p:val>
                                            </p:tav>
                                            <p:tav tm="100000">
                                              <p:val>
                                                <p:strVal val="#ppt_w"/>
                                              </p:val>
                                            </p:tav>
                                          </p:tavLst>
                                        </p:anim>
                                        <p:anim calcmode="lin" valueType="num">
                                          <p:cBhvr>
                                            <p:cTn id="8" dur="200" fill="hold"/>
                                            <p:tgtEl>
                                              <p:spTgt spid="67"/>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67"/>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67"/>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6" presetClass="emph" presetSubtype="0" fill="hold" grpId="1" nodeType="withEffect">
                                      <p:stCondLst>
                                        <p:cond delay="0"/>
                                      </p:stCondLst>
                                      <p:childTnLst>
                                        <p:animScale>
                                          <p:cBhvr>
                                            <p:cTn id="17" dur="10" fill="hold"/>
                                            <p:tgtEl>
                                              <p:spTgt spid="78"/>
                                            </p:tgtEl>
                                          </p:cBhvr>
                                          <p:by x="125000" y="125000"/>
                                        </p:animScale>
                                      </p:childTnLst>
                                    </p:cTn>
                                  </p:par>
                                  <p:par>
                                    <p:cTn id="18" presetID="6" presetClass="emph" presetSubtype="0" decel="100000" fill="hold" grpId="2" nodeType="withEffect">
                                      <p:stCondLst>
                                        <p:cond delay="0"/>
                                      </p:stCondLst>
                                      <p:childTnLst>
                                        <p:animScale>
                                          <p:cBhvr>
                                            <p:cTn id="19" dur="750" fill="hold"/>
                                            <p:tgtEl>
                                              <p:spTgt spid="78"/>
                                            </p:tgtEl>
                                          </p:cBhvr>
                                          <p:by x="80000" y="8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left)">
                                          <p:cBhvr>
                                            <p:cTn id="28" dur="500"/>
                                            <p:tgtEl>
                                              <p:spTgt spid="70"/>
                                            </p:tgtEl>
                                          </p:cBhvr>
                                        </p:animEffect>
                                      </p:childTnLst>
                                    </p:cTn>
                                  </p:par>
                                  <p:par>
                                    <p:cTn id="29" presetID="1" presetClass="emph" presetSubtype="2" fill="hold" nodeType="withEffect">
                                      <p:stCondLst>
                                        <p:cond delay="0"/>
                                      </p:stCondLst>
                                      <p:childTnLst>
                                        <p:animClr clrSpc="rgb" dir="cw">
                                          <p:cBhvr>
                                            <p:cTn id="30" dur="500" fill="hold"/>
                                            <p:tgtEl>
                                              <p:spTgt spid="67"/>
                                            </p:tgtEl>
                                            <p:attrNameLst>
                                              <p:attrName>fillcolor</p:attrName>
                                            </p:attrNameLst>
                                          </p:cBhvr>
                                          <p:to>
                                            <a:srgbClr val="BAC0C9"/>
                                          </p:to>
                                        </p:animClr>
                                        <p:set>
                                          <p:cBhvr>
                                            <p:cTn id="31" dur="500" fill="hold"/>
                                            <p:tgtEl>
                                              <p:spTgt spid="67"/>
                                            </p:tgtEl>
                                            <p:attrNameLst>
                                              <p:attrName>fill.type</p:attrName>
                                            </p:attrNameLst>
                                          </p:cBhvr>
                                          <p:to>
                                            <p:strVal val="solid"/>
                                          </p:to>
                                        </p:set>
                                        <p:set>
                                          <p:cBhvr>
                                            <p:cTn id="32" dur="500" fill="hold"/>
                                            <p:tgtEl>
                                              <p:spTgt spid="67"/>
                                            </p:tgtEl>
                                            <p:attrNameLst>
                                              <p:attrName>fill.on</p:attrName>
                                            </p:attrNameLst>
                                          </p:cBhvr>
                                          <p:to>
                                            <p:strVal val="true"/>
                                          </p:to>
                                        </p:set>
                                      </p:childTnLst>
                                    </p:cTn>
                                  </p:par>
                                  <p:par>
                                    <p:cTn id="33" presetID="3" presetClass="emph" presetSubtype="2" fill="hold" grpId="3" nodeType="withEffect">
                                      <p:stCondLst>
                                        <p:cond delay="0"/>
                                      </p:stCondLst>
                                      <p:childTnLst>
                                        <p:animClr clrSpc="rgb" dir="cw">
                                          <p:cBhvr override="childStyle">
                                            <p:cTn id="34" dur="500" fill="hold"/>
                                            <p:tgtEl>
                                              <p:spTgt spid="78"/>
                                            </p:tgtEl>
                                            <p:attrNameLst>
                                              <p:attrName>style.color</p:attrName>
                                            </p:attrNameLst>
                                          </p:cBhvr>
                                          <p:to>
                                            <a:srgbClr val="7E889A"/>
                                          </p:to>
                                        </p:animClr>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250"/>
                                            <p:tgtEl>
                                              <p:spTgt spid="71"/>
                                            </p:tgtEl>
                                          </p:cBhvr>
                                        </p:animEffect>
                                      </p:childTnLst>
                                    </p:cTn>
                                  </p:par>
                                  <p:par>
                                    <p:cTn id="39" presetID="42" presetClass="path" presetSubtype="0" decel="100000" fill="hold" nodeType="withEffect">
                                      <p:stCondLst>
                                        <p:cond delay="0"/>
                                      </p:stCondLst>
                                      <p:childTnLst>
                                        <p:animMotion origin="layout" path="M -0.01719 -0.00016 L 3.61111E-6 2.59259E-6 " pathEditMode="relative" rAng="0" ptsTypes="AA">
                                          <p:cBhvr>
                                            <p:cTn id="40" dur="500" fill="hold"/>
                                            <p:tgtEl>
                                              <p:spTgt spid="71"/>
                                            </p:tgtEl>
                                            <p:attrNameLst>
                                              <p:attrName>ppt_x</p:attrName>
                                              <p:attrName>ppt_y</p:attrName>
                                            </p:attrNameLst>
                                          </p:cBhvr>
                                          <p:rCtr x="859" y="0"/>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childTnLst>
                                    </p:cTn>
                                  </p:par>
                                </p:childTnLst>
                              </p:cTn>
                            </p:par>
                            <p:par>
                              <p:cTn id="46" fill="hold">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p:cTn id="49" dur="200" fill="hold"/>
                                            <p:tgtEl>
                                              <p:spTgt spid="68"/>
                                            </p:tgtEl>
                                            <p:attrNameLst>
                                              <p:attrName>ppt_w</p:attrName>
                                            </p:attrNameLst>
                                          </p:cBhvr>
                                          <p:tavLst>
                                            <p:tav tm="0">
                                              <p:val>
                                                <p:fltVal val="0"/>
                                              </p:val>
                                            </p:tav>
                                            <p:tav tm="100000">
                                              <p:val>
                                                <p:strVal val="#ppt_w"/>
                                              </p:val>
                                            </p:tav>
                                          </p:tavLst>
                                        </p:anim>
                                        <p:anim calcmode="lin" valueType="num">
                                          <p:cBhvr>
                                            <p:cTn id="50" dur="200" fill="hold"/>
                                            <p:tgtEl>
                                              <p:spTgt spid="68"/>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0"/>
                                      </p:stCondLst>
                                      <p:childTnLst>
                                        <p:animScale>
                                          <p:cBhvr>
                                            <p:cTn id="52" dur="1000" fill="hold"/>
                                            <p:tgtEl>
                                              <p:spTgt spid="68"/>
                                            </p:tgtEl>
                                          </p:cBhvr>
                                          <p:by x="110000" y="110000"/>
                                        </p:animScale>
                                      </p:childTnLst>
                                    </p:cTn>
                                  </p:par>
                                  <p:par>
                                    <p:cTn id="53" presetID="6" presetClass="emph" presetSubtype="0" accel="50000" decel="50000" fill="hold" grpId="2" nodeType="withEffect">
                                      <p:stCondLst>
                                        <p:cond delay="0"/>
                                      </p:stCondLst>
                                      <p:childTnLst>
                                        <p:animScale>
                                          <p:cBhvr>
                                            <p:cTn id="54" dur="250" fill="hold"/>
                                            <p:tgtEl>
                                              <p:spTgt spid="68"/>
                                            </p:tgtEl>
                                          </p:cBhvr>
                                          <p:by x="91000" y="91000"/>
                                        </p:animScale>
                                      </p:childTnLst>
                                    </p:cTn>
                                  </p:par>
                                  <p:par>
                                    <p:cTn id="55" presetID="6" presetClass="emph" presetSubtype="0" fill="hold" grpId="1" nodeType="withEffect">
                                      <p:stCondLst>
                                        <p:cond delay="0"/>
                                      </p:stCondLst>
                                      <p:childTnLst>
                                        <p:animScale>
                                          <p:cBhvr>
                                            <p:cTn id="56" dur="10" fill="hold"/>
                                            <p:tgtEl>
                                              <p:spTgt spid="79"/>
                                            </p:tgtEl>
                                          </p:cBhvr>
                                          <p:by x="125000" y="125000"/>
                                        </p:animScale>
                                      </p:childTnLst>
                                    </p:cTn>
                                  </p:par>
                                  <p:par>
                                    <p:cTn id="57" presetID="6" presetClass="emph" presetSubtype="0" decel="100000" fill="hold" grpId="2" nodeType="withEffect">
                                      <p:stCondLst>
                                        <p:cond delay="0"/>
                                      </p:stCondLst>
                                      <p:childTnLst>
                                        <p:animScale>
                                          <p:cBhvr>
                                            <p:cTn id="58" dur="750" fill="hold"/>
                                            <p:tgtEl>
                                              <p:spTgt spid="79"/>
                                            </p:tgtEl>
                                          </p:cBhvr>
                                          <p:by x="80000" y="80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left)">
                                          <p:cBhvr>
                                            <p:cTn id="67" dur="500"/>
                                            <p:tgtEl>
                                              <p:spTgt spid="74"/>
                                            </p:tgtEl>
                                          </p:cBhvr>
                                        </p:animEffect>
                                      </p:childTnLst>
                                    </p:cTn>
                                  </p:par>
                                  <p:par>
                                    <p:cTn id="68" presetID="1" presetClass="emph" presetSubtype="2" fill="hold" nodeType="withEffect">
                                      <p:stCondLst>
                                        <p:cond delay="0"/>
                                      </p:stCondLst>
                                      <p:childTnLst>
                                        <p:animClr clrSpc="rgb" dir="cw">
                                          <p:cBhvr>
                                            <p:cTn id="69" dur="500" fill="hold"/>
                                            <p:tgtEl>
                                              <p:spTgt spid="68"/>
                                            </p:tgtEl>
                                            <p:attrNameLst>
                                              <p:attrName>fillcolor</p:attrName>
                                            </p:attrNameLst>
                                          </p:cBhvr>
                                          <p:to>
                                            <a:srgbClr val="BAC0C9"/>
                                          </p:to>
                                        </p:animClr>
                                        <p:set>
                                          <p:cBhvr>
                                            <p:cTn id="70" dur="500" fill="hold"/>
                                            <p:tgtEl>
                                              <p:spTgt spid="68"/>
                                            </p:tgtEl>
                                            <p:attrNameLst>
                                              <p:attrName>fill.type</p:attrName>
                                            </p:attrNameLst>
                                          </p:cBhvr>
                                          <p:to>
                                            <p:strVal val="solid"/>
                                          </p:to>
                                        </p:set>
                                        <p:set>
                                          <p:cBhvr>
                                            <p:cTn id="71" dur="500" fill="hold"/>
                                            <p:tgtEl>
                                              <p:spTgt spid="68"/>
                                            </p:tgtEl>
                                            <p:attrNameLst>
                                              <p:attrName>fill.on</p:attrName>
                                            </p:attrNameLst>
                                          </p:cBhvr>
                                          <p:to>
                                            <p:strVal val="true"/>
                                          </p:to>
                                        </p:set>
                                      </p:childTnLst>
                                    </p:cTn>
                                  </p:par>
                                  <p:par>
                                    <p:cTn id="72" presetID="3" presetClass="emph" presetSubtype="2" fill="hold" grpId="3" nodeType="withEffect">
                                      <p:stCondLst>
                                        <p:cond delay="0"/>
                                      </p:stCondLst>
                                      <p:childTnLst>
                                        <p:animClr clrSpc="rgb" dir="cw">
                                          <p:cBhvr override="childStyle">
                                            <p:cTn id="73" dur="500" fill="hold"/>
                                            <p:tgtEl>
                                              <p:spTgt spid="79"/>
                                            </p:tgtEl>
                                            <p:attrNameLst>
                                              <p:attrName>style.color</p:attrName>
                                            </p:attrNameLst>
                                          </p:cBhvr>
                                          <p:to>
                                            <a:srgbClr val="7E889A"/>
                                          </p:to>
                                        </p:animClr>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250"/>
                                            <p:tgtEl>
                                              <p:spTgt spid="75"/>
                                            </p:tgtEl>
                                          </p:cBhvr>
                                        </p:animEffect>
                                      </p:childTnLst>
                                    </p:cTn>
                                  </p:par>
                                  <p:par>
                                    <p:cTn id="78" presetID="42" presetClass="path" presetSubtype="0" decel="100000" fill="hold" nodeType="withEffect">
                                      <p:stCondLst>
                                        <p:cond delay="0"/>
                                      </p:stCondLst>
                                      <p:childTnLst>
                                        <p:animMotion origin="layout" path="M -0.01719 -0.00016 L 1.11111E-6 3.20988E-6 " pathEditMode="relative" rAng="0" ptsTypes="AA">
                                          <p:cBhvr>
                                            <p:cTn id="79" dur="500" fill="hold"/>
                                            <p:tgtEl>
                                              <p:spTgt spid="75"/>
                                            </p:tgtEl>
                                            <p:attrNameLst>
                                              <p:attrName>ppt_x</p:attrName>
                                              <p:attrName>ppt_y</p:attrName>
                                            </p:attrNameLst>
                                          </p:cBhvr>
                                          <p:rCtr x="859" y="0"/>
                                        </p:animMotion>
                                      </p:childTnLst>
                                    </p:cTn>
                                  </p:par>
                                </p:childTnLst>
                              </p:cTn>
                            </p:par>
                            <p:par>
                              <p:cTn id="80" fill="hold">
                                <p:stCondLst>
                                  <p:cond delay="1000"/>
                                </p:stCondLst>
                                <p:childTnLst>
                                  <p:par>
                                    <p:cTn id="81" presetID="23" presetClass="entr" presetSubtype="16" fill="hold" grpId="0" nodeType="after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p:cTn id="83" dur="200" fill="hold"/>
                                            <p:tgtEl>
                                              <p:spTgt spid="69"/>
                                            </p:tgtEl>
                                            <p:attrNameLst>
                                              <p:attrName>ppt_w</p:attrName>
                                            </p:attrNameLst>
                                          </p:cBhvr>
                                          <p:tavLst>
                                            <p:tav tm="0">
                                              <p:val>
                                                <p:fltVal val="0"/>
                                              </p:val>
                                            </p:tav>
                                            <p:tav tm="100000">
                                              <p:val>
                                                <p:strVal val="#ppt_w"/>
                                              </p:val>
                                            </p:tav>
                                          </p:tavLst>
                                        </p:anim>
                                        <p:anim calcmode="lin" valueType="num">
                                          <p:cBhvr>
                                            <p:cTn id="84" dur="200" fill="hold"/>
                                            <p:tgtEl>
                                              <p:spTgt spid="69"/>
                                            </p:tgtEl>
                                            <p:attrNameLst>
                                              <p:attrName>ppt_h</p:attrName>
                                            </p:attrNameLst>
                                          </p:cBhvr>
                                          <p:tavLst>
                                            <p:tav tm="0">
                                              <p:val>
                                                <p:fltVal val="0"/>
                                              </p:val>
                                            </p:tav>
                                            <p:tav tm="100000">
                                              <p:val>
                                                <p:strVal val="#ppt_h"/>
                                              </p:val>
                                            </p:tav>
                                          </p:tavLst>
                                        </p:anim>
                                      </p:childTnLst>
                                    </p:cTn>
                                  </p:par>
                                  <p:par>
                                    <p:cTn id="85" presetID="6" presetClass="emph" presetSubtype="0" fill="hold" grpId="1" nodeType="withEffect">
                                      <p:stCondLst>
                                        <p:cond delay="0"/>
                                      </p:stCondLst>
                                      <p:childTnLst>
                                        <p:animScale>
                                          <p:cBhvr>
                                            <p:cTn id="86" dur="1000" fill="hold"/>
                                            <p:tgtEl>
                                              <p:spTgt spid="69"/>
                                            </p:tgtEl>
                                          </p:cBhvr>
                                          <p:by x="110000" y="110000"/>
                                        </p:animScale>
                                      </p:childTnLst>
                                    </p:cTn>
                                  </p:par>
                                  <p:par>
                                    <p:cTn id="87" presetID="6" presetClass="emph" presetSubtype="0" accel="50000" decel="50000" fill="hold" grpId="2" nodeType="withEffect">
                                      <p:stCondLst>
                                        <p:cond delay="0"/>
                                      </p:stCondLst>
                                      <p:childTnLst>
                                        <p:animScale>
                                          <p:cBhvr>
                                            <p:cTn id="88" dur="250" fill="hold"/>
                                            <p:tgtEl>
                                              <p:spTgt spid="69"/>
                                            </p:tgtEl>
                                          </p:cBhvr>
                                          <p:by x="91000" y="91000"/>
                                        </p:animScale>
                                      </p:childTnLst>
                                    </p:cTn>
                                  </p:par>
                                  <p:par>
                                    <p:cTn id="89" presetID="10"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500"/>
                                            <p:tgtEl>
                                              <p:spTgt spid="80"/>
                                            </p:tgtEl>
                                          </p:cBhvr>
                                        </p:animEffect>
                                      </p:childTnLst>
                                    </p:cTn>
                                  </p:par>
                                  <p:par>
                                    <p:cTn id="92" presetID="6" presetClass="emph" presetSubtype="0" fill="hold" grpId="1" nodeType="withEffect">
                                      <p:stCondLst>
                                        <p:cond delay="0"/>
                                      </p:stCondLst>
                                      <p:childTnLst>
                                        <p:animScale>
                                          <p:cBhvr>
                                            <p:cTn id="93" dur="10" fill="hold"/>
                                            <p:tgtEl>
                                              <p:spTgt spid="80"/>
                                            </p:tgtEl>
                                          </p:cBhvr>
                                          <p:by x="125000" y="125000"/>
                                        </p:animScale>
                                      </p:childTnLst>
                                    </p:cTn>
                                  </p:par>
                                  <p:par>
                                    <p:cTn id="94" presetID="6" presetClass="emph" presetSubtype="0" decel="100000" fill="hold" grpId="2" nodeType="withEffect">
                                      <p:stCondLst>
                                        <p:cond delay="0"/>
                                      </p:stCondLst>
                                      <p:childTnLst>
                                        <p:animScale>
                                          <p:cBhvr>
                                            <p:cTn id="95" dur="750" fill="hold"/>
                                            <p:tgtEl>
                                              <p:spTgt spid="80"/>
                                            </p:tgtEl>
                                          </p:cBhvr>
                                          <p:by x="80000" y="80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4" grpId="0" animBg="1"/>
          <p:bldP spid="78" grpId="0"/>
          <p:bldP spid="78" grpId="1"/>
          <p:bldP spid="78" grpId="2"/>
          <p:bldP spid="78" grpId="3"/>
          <p:bldP spid="79" grpId="0"/>
          <p:bldP spid="79" grpId="1"/>
          <p:bldP spid="79" grpId="2"/>
          <p:bldP spid="79" grpId="3"/>
          <p:bldP spid="80" grpId="0"/>
          <p:bldP spid="80" grpId="1"/>
          <p:bldP spid="80" grpId="2"/>
          <p:bldP spid="4" grpId="0"/>
          <p:bldP spid="5" grpId="0"/>
          <p:bldP spid="11"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reate 2 images that prominently feature the title &quot;Women in Data Science Conference 2024&quot; organized by the University of North Carolina Charlotte. The first image should depict an engaging workshop scene with participants interacting around laptops and data visualizations, with the conference title clearly visible in the background. The second image should illustrate an outdoor networking event related to the conference, with a banner displaying the title, amidst a setting that includes futuristic technology displays and a diverse group of attendees. ">
            <a:extLst>
              <a:ext uri="{FF2B5EF4-FFF2-40B4-BE49-F238E27FC236}">
                <a16:creationId xmlns:a16="http://schemas.microsoft.com/office/drawing/2014/main" id="{0A56413D-3757-9C83-168C-D24021D54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2792185"/>
            <a:ext cx="4702627" cy="4702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eate 3 distinct images representing the Women in Data Science Conference 2024 organized by the University of North Carolina Charlotte. The first image should feature a dynamic and inspirational scene with diverse women engaging in data science activities, surrounded by graphs and data visualizations. The second image should highlight a keynote speaker presenting to an attentive audience, showcasing the collaborative and educational atmosphere of the conference. The third image should focus on a networking event part of the conference, with participants exchanging ideas and business cards in a friendly and professional setting, including elements that suggest innovation and future technologies in data science. ">
            <a:extLst>
              <a:ext uri="{FF2B5EF4-FFF2-40B4-BE49-F238E27FC236}">
                <a16:creationId xmlns:a16="http://schemas.microsoft.com/office/drawing/2014/main" id="{FA48B366-3C7E-7148-6601-7EF65F35B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1546" y="1841046"/>
            <a:ext cx="6604907" cy="66049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women in a circle&#10;&#10;Description automatically generated">
            <a:extLst>
              <a:ext uri="{FF2B5EF4-FFF2-40B4-BE49-F238E27FC236}">
                <a16:creationId xmlns:a16="http://schemas.microsoft.com/office/drawing/2014/main" id="{E690288A-FFF6-EC87-96F2-4F4C784B9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5900" y="2792185"/>
            <a:ext cx="4702627" cy="4702627"/>
          </a:xfrm>
          <a:prstGeom prst="rect">
            <a:avLst/>
          </a:prstGeom>
        </p:spPr>
      </p:pic>
    </p:spTree>
    <p:extLst>
      <p:ext uri="{BB962C8B-B14F-4D97-AF65-F5344CB8AC3E}">
        <p14:creationId xmlns:p14="http://schemas.microsoft.com/office/powerpoint/2010/main" val="19936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_SynData_BG">
            <a:extLst>
              <a:ext uri="{FF2B5EF4-FFF2-40B4-BE49-F238E27FC236}">
                <a16:creationId xmlns:a16="http://schemas.microsoft.com/office/drawing/2014/main" id="{4596D6BC-A2E9-1C90-D3A7-AA7B35145B63}"/>
              </a:ext>
            </a:extLst>
          </p:cNvPr>
          <p:cNvSpPr/>
          <p:nvPr/>
        </p:nvSpPr>
        <p:spPr>
          <a:xfrm>
            <a:off x="20371421" y="2598281"/>
            <a:ext cx="1620000" cy="1620000"/>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_AIAssist_BG">
            <a:extLst>
              <a:ext uri="{FF2B5EF4-FFF2-40B4-BE49-F238E27FC236}">
                <a16:creationId xmlns:a16="http://schemas.microsoft.com/office/drawing/2014/main" id="{88AC9EC0-3936-1283-2CA5-0099A886B83D}"/>
              </a:ext>
            </a:extLst>
          </p:cNvPr>
          <p:cNvSpPr/>
          <p:nvPr/>
        </p:nvSpPr>
        <p:spPr>
          <a:xfrm>
            <a:off x="1296353" y="2083931"/>
            <a:ext cx="15976901" cy="6933069"/>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_Screen_02">
            <a:extLst>
              <a:ext uri="{FF2B5EF4-FFF2-40B4-BE49-F238E27FC236}">
                <a16:creationId xmlns:a16="http://schemas.microsoft.com/office/drawing/2014/main" id="{4B8C853E-B6D1-C893-EEC1-876C8EE767C5}"/>
              </a:ext>
            </a:extLst>
          </p:cNvPr>
          <p:cNvPicPr>
            <a:picLocks noChangeAspect="1"/>
          </p:cNvPicPr>
          <p:nvPr/>
        </p:nvPicPr>
        <p:blipFill rotWithShape="1">
          <a:blip r:embed="rId4">
            <a:extLst>
              <a:ext uri="{28A0092B-C50C-407E-A947-70E740481C1C}">
                <a14:useLocalDpi xmlns:a14="http://schemas.microsoft.com/office/drawing/2010/main" val="0"/>
              </a:ext>
            </a:extLst>
          </a:blip>
          <a:srcRect t="6486" b="1180"/>
          <a:stretch/>
        </p:blipFill>
        <p:spPr>
          <a:xfrm>
            <a:off x="8521908" y="2885918"/>
            <a:ext cx="8207166" cy="5620670"/>
          </a:xfrm>
          <a:prstGeom prst="roundRect">
            <a:avLst>
              <a:gd name="adj" fmla="val 1326"/>
            </a:avLst>
          </a:prstGeom>
          <a:ln w="127000">
            <a:noFill/>
          </a:ln>
          <a:effectLst>
            <a:outerShdw dist="101600" dir="2700000" algn="tl" rotWithShape="0">
              <a:schemeClr val="accent6">
                <a:lumMod val="40000"/>
                <a:lumOff val="60000"/>
              </a:schemeClr>
            </a:outerShdw>
          </a:effectLst>
        </p:spPr>
      </p:pic>
      <p:pic>
        <p:nvPicPr>
          <p:cNvPr id="45" name="!!_Screen_02a" descr="A screenshot of a computer&#10;&#10;Description automatically generated">
            <a:extLst>
              <a:ext uri="{FF2B5EF4-FFF2-40B4-BE49-F238E27FC236}">
                <a16:creationId xmlns:a16="http://schemas.microsoft.com/office/drawing/2014/main" id="{C35A5171-06B7-16D6-21A3-33F204548133}"/>
              </a:ext>
            </a:extLst>
          </p:cNvPr>
          <p:cNvPicPr>
            <a:picLocks noChangeAspect="1"/>
          </p:cNvPicPr>
          <p:nvPr/>
        </p:nvPicPr>
        <p:blipFill rotWithShape="1">
          <a:blip r:embed="rId5">
            <a:extLst>
              <a:ext uri="{28A0092B-C50C-407E-A947-70E740481C1C}">
                <a14:useLocalDpi xmlns:a14="http://schemas.microsoft.com/office/drawing/2010/main" val="0"/>
              </a:ext>
            </a:extLst>
          </a:blip>
          <a:srcRect l="57566" t="28209" r="715" b="51042"/>
          <a:stretch/>
        </p:blipFill>
        <p:spPr>
          <a:xfrm>
            <a:off x="1859946" y="6490492"/>
            <a:ext cx="6199792" cy="1993108"/>
          </a:xfrm>
          <a:prstGeom prst="roundRect">
            <a:avLst>
              <a:gd name="adj" fmla="val 9365"/>
            </a:avLst>
          </a:prstGeom>
          <a:ln w="127000">
            <a:noFill/>
          </a:ln>
          <a:effectLst>
            <a:outerShdw dist="101600" dir="2700000" algn="tl" rotWithShape="0">
              <a:schemeClr val="accent6">
                <a:lumMod val="40000"/>
                <a:lumOff val="60000"/>
              </a:schemeClr>
            </a:outerShdw>
          </a:effectLst>
        </p:spPr>
      </p:pic>
      <p:cxnSp>
        <p:nvCxnSpPr>
          <p:cNvPr id="46" name="!!_Connect_Screen_02">
            <a:extLst>
              <a:ext uri="{FF2B5EF4-FFF2-40B4-BE49-F238E27FC236}">
                <a16:creationId xmlns:a16="http://schemas.microsoft.com/office/drawing/2014/main" id="{768B72C6-CCF0-DFFA-109A-203C58BCBC4C}"/>
              </a:ext>
            </a:extLst>
          </p:cNvPr>
          <p:cNvCxnSpPr>
            <a:cxnSpLocks/>
            <a:stCxn id="43" idx="1"/>
            <a:endCxn id="45" idx="0"/>
          </p:cNvCxnSpPr>
          <p:nvPr/>
        </p:nvCxnSpPr>
        <p:spPr>
          <a:xfrm rot="10800000" flipV="1">
            <a:off x="4959842" y="5696252"/>
            <a:ext cx="3562066" cy="794239"/>
          </a:xfrm>
          <a:prstGeom prst="bentConnector2">
            <a:avLst/>
          </a:prstGeom>
          <a:ln w="12700" cap="rnd">
            <a:round/>
            <a:headEnd type="oval"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_R_03">
            <a:extLst>
              <a:ext uri="{FF2B5EF4-FFF2-40B4-BE49-F238E27FC236}">
                <a16:creationId xmlns:a16="http://schemas.microsoft.com/office/drawing/2014/main" id="{85AA6689-67B7-B436-4172-E60F638BDA5D}"/>
              </a:ext>
            </a:extLst>
          </p:cNvPr>
          <p:cNvSpPr/>
          <p:nvPr/>
        </p:nvSpPr>
        <p:spPr>
          <a:xfrm>
            <a:off x="1016001" y="1832289"/>
            <a:ext cx="3821705" cy="2117412"/>
          </a:xfrm>
          <a:prstGeom prst="roundRect">
            <a:avLst>
              <a:gd name="adj" fmla="val 1268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2" name="!!_Dot_03A">
            <a:extLst>
              <a:ext uri="{FF2B5EF4-FFF2-40B4-BE49-F238E27FC236}">
                <a16:creationId xmlns:a16="http://schemas.microsoft.com/office/drawing/2014/main" id="{9D0E1707-8AB4-F29E-E9DD-A672F71AC690}"/>
              </a:ext>
            </a:extLst>
          </p:cNvPr>
          <p:cNvSpPr/>
          <p:nvPr/>
        </p:nvSpPr>
        <p:spPr>
          <a:xfrm>
            <a:off x="2463179" y="3597169"/>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_Dot_03B">
            <a:extLst>
              <a:ext uri="{FF2B5EF4-FFF2-40B4-BE49-F238E27FC236}">
                <a16:creationId xmlns:a16="http://schemas.microsoft.com/office/drawing/2014/main" id="{642C6C10-0591-7F29-A80E-5555102171C8}"/>
              </a:ext>
            </a:extLst>
          </p:cNvPr>
          <p:cNvSpPr/>
          <p:nvPr/>
        </p:nvSpPr>
        <p:spPr>
          <a:xfrm>
            <a:off x="2830617" y="3597169"/>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_Dot_03C">
            <a:extLst>
              <a:ext uri="{FF2B5EF4-FFF2-40B4-BE49-F238E27FC236}">
                <a16:creationId xmlns:a16="http://schemas.microsoft.com/office/drawing/2014/main" id="{0FCB0081-41A7-C846-9D6A-9F9F38E96369}"/>
              </a:ext>
            </a:extLst>
          </p:cNvPr>
          <p:cNvSpPr/>
          <p:nvPr/>
        </p:nvSpPr>
        <p:spPr>
          <a:xfrm>
            <a:off x="3198055" y="3597169"/>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_Assist_Copy">
            <a:extLst>
              <a:ext uri="{FF2B5EF4-FFF2-40B4-BE49-F238E27FC236}">
                <a16:creationId xmlns:a16="http://schemas.microsoft.com/office/drawing/2014/main" id="{E6D9EE8D-2E9B-8C78-22B6-466178C60FB4}"/>
              </a:ext>
            </a:extLst>
          </p:cNvPr>
          <p:cNvSpPr/>
          <p:nvPr/>
        </p:nvSpPr>
        <p:spPr>
          <a:xfrm>
            <a:off x="1365250" y="2707628"/>
            <a:ext cx="308510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1"/>
                </a:solidFill>
                <a:latin typeface="+mj-lt"/>
              </a:rPr>
              <a:t>Execute Business /Industry Tasks</a:t>
            </a:r>
          </a:p>
          <a:p>
            <a:pPr algn="ctr"/>
            <a:endParaRPr lang="en-US" sz="800">
              <a:solidFill>
                <a:schemeClr val="accent1"/>
              </a:solidFill>
            </a:endParaRPr>
          </a:p>
        </p:txBody>
      </p:sp>
      <p:cxnSp>
        <p:nvCxnSpPr>
          <p:cNvPr id="4" name="!!_Box_Div_03">
            <a:extLst>
              <a:ext uri="{FF2B5EF4-FFF2-40B4-BE49-F238E27FC236}">
                <a16:creationId xmlns:a16="http://schemas.microsoft.com/office/drawing/2014/main" id="{F572CA32-E880-3C3B-8B9D-05A183FE369D}"/>
              </a:ext>
            </a:extLst>
          </p:cNvPr>
          <p:cNvCxnSpPr/>
          <p:nvPr/>
        </p:nvCxnSpPr>
        <p:spPr>
          <a:xfrm>
            <a:off x="1298575" y="2487950"/>
            <a:ext cx="3251199"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55" name="!!_R_03_Text">
            <a:extLst>
              <a:ext uri="{FF2B5EF4-FFF2-40B4-BE49-F238E27FC236}">
                <a16:creationId xmlns:a16="http://schemas.microsoft.com/office/drawing/2014/main" id="{71428815-1CF9-2D17-59A8-DB1A95A1D1DE}"/>
              </a:ext>
            </a:extLst>
          </p:cNvPr>
          <p:cNvSpPr txBox="1"/>
          <p:nvPr/>
        </p:nvSpPr>
        <p:spPr>
          <a:xfrm>
            <a:off x="1014745" y="2390476"/>
            <a:ext cx="3821705" cy="867930"/>
          </a:xfrm>
          <a:prstGeom prst="rect">
            <a:avLst/>
          </a:prstGeom>
          <a:noFill/>
        </p:spPr>
        <p:txBody>
          <a:bodyPr wrap="square">
            <a:spAutoFit/>
          </a:bodyPr>
          <a:lstStyle/>
          <a:p>
            <a:pPr algn="ctr" defTabSz="914445">
              <a:lnSpc>
                <a:spcPct val="90000"/>
              </a:lnSpc>
              <a:spcAft>
                <a:spcPts val="1200"/>
              </a:spcAft>
              <a:defRPr/>
            </a:pPr>
            <a:r>
              <a:rPr lang="en-GB" sz="2800" b="1">
                <a:solidFill>
                  <a:schemeClr val="bg1"/>
                </a:solidFill>
                <a:cs typeface="Calibri"/>
              </a:rPr>
              <a:t>Help with industry focused tasks</a:t>
            </a:r>
          </a:p>
        </p:txBody>
      </p:sp>
      <p:sp>
        <p:nvSpPr>
          <p:cNvPr id="56" name="!!_SASGen_Title_03">
            <a:extLst>
              <a:ext uri="{FF2B5EF4-FFF2-40B4-BE49-F238E27FC236}">
                <a16:creationId xmlns:a16="http://schemas.microsoft.com/office/drawing/2014/main" id="{4CF01ACD-E1A1-4A07-F7FD-94B92B5A4F19}"/>
              </a:ext>
            </a:extLst>
          </p:cNvPr>
          <p:cNvSpPr txBox="1">
            <a:spLocks/>
          </p:cNvSpPr>
          <p:nvPr/>
        </p:nvSpPr>
        <p:spPr>
          <a:xfrm>
            <a:off x="1016000" y="849971"/>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t>Manufacturing Optimization</a:t>
            </a:r>
          </a:p>
        </p:txBody>
      </p:sp>
      <p:sp>
        <p:nvSpPr>
          <p:cNvPr id="15" name="!!_CoP_BG">
            <a:extLst>
              <a:ext uri="{FF2B5EF4-FFF2-40B4-BE49-F238E27FC236}">
                <a16:creationId xmlns:a16="http://schemas.microsoft.com/office/drawing/2014/main" id="{31766ADE-2A5C-4734-1B4A-D49AC6E2B701}"/>
              </a:ext>
            </a:extLst>
          </p:cNvPr>
          <p:cNvSpPr/>
          <p:nvPr/>
        </p:nvSpPr>
        <p:spPr>
          <a:xfrm>
            <a:off x="-5581651" y="2571750"/>
            <a:ext cx="1620000" cy="1620000"/>
          </a:xfrm>
          <a:prstGeom prst="roundRect">
            <a:avLst>
              <a:gd name="adj" fmla="val 35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_Plat_BG">
            <a:extLst>
              <a:ext uri="{FF2B5EF4-FFF2-40B4-BE49-F238E27FC236}">
                <a16:creationId xmlns:a16="http://schemas.microsoft.com/office/drawing/2014/main" id="{2EF10001-4E8D-5BBD-11E4-72B7E3420A50}"/>
              </a:ext>
            </a:extLst>
          </p:cNvPr>
          <p:cNvSpPr/>
          <p:nvPr/>
        </p:nvSpPr>
        <p:spPr>
          <a:xfrm>
            <a:off x="-13234001" y="4959461"/>
            <a:ext cx="1619704" cy="1589314"/>
          </a:xfrm>
          <a:prstGeom prst="roundRect">
            <a:avLst>
              <a:gd name="adj" fmla="val 35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_R_01">
            <a:extLst>
              <a:ext uri="{FF2B5EF4-FFF2-40B4-BE49-F238E27FC236}">
                <a16:creationId xmlns:a16="http://schemas.microsoft.com/office/drawing/2014/main" id="{3A6A506F-F0B3-226A-8A73-20359B862B23}"/>
              </a:ext>
            </a:extLst>
          </p:cNvPr>
          <p:cNvSpPr/>
          <p:nvPr/>
        </p:nvSpPr>
        <p:spPr>
          <a:xfrm>
            <a:off x="-14313315"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_R_02">
            <a:extLst>
              <a:ext uri="{FF2B5EF4-FFF2-40B4-BE49-F238E27FC236}">
                <a16:creationId xmlns:a16="http://schemas.microsoft.com/office/drawing/2014/main" id="{66B53954-66DE-7F0B-F0D4-ABEF176993A5}"/>
              </a:ext>
            </a:extLst>
          </p:cNvPr>
          <p:cNvSpPr/>
          <p:nvPr/>
        </p:nvSpPr>
        <p:spPr>
          <a:xfrm>
            <a:off x="-5854396"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_Plat_Copy">
            <a:extLst>
              <a:ext uri="{FF2B5EF4-FFF2-40B4-BE49-F238E27FC236}">
                <a16:creationId xmlns:a16="http://schemas.microsoft.com/office/drawing/2014/main" id="{4E8F3585-891B-70B5-F6B5-E4F6D0CAEDD1}"/>
              </a:ext>
            </a:extLst>
          </p:cNvPr>
          <p:cNvSpPr/>
          <p:nvPr/>
        </p:nvSpPr>
        <p:spPr>
          <a:xfrm>
            <a:off x="-13878299" y="6498578"/>
            <a:ext cx="2908300"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Leverage LLMs at </a:t>
            </a:r>
            <a:br>
              <a:rPr lang="en-US" sz="2200">
                <a:solidFill>
                  <a:schemeClr val="accent6"/>
                </a:solidFill>
                <a:latin typeface="+mj-lt"/>
              </a:rPr>
            </a:br>
            <a:r>
              <a:rPr lang="en-US" sz="2200">
                <a:solidFill>
                  <a:schemeClr val="accent6"/>
                </a:solidFill>
                <a:latin typeface="+mj-lt"/>
              </a:rPr>
              <a:t>an Enterprise Level</a:t>
            </a:r>
          </a:p>
          <a:p>
            <a:pPr algn="ctr"/>
            <a:endParaRPr lang="en-US" sz="800">
              <a:solidFill>
                <a:schemeClr val="accent6"/>
              </a:solidFill>
            </a:endParaRPr>
          </a:p>
        </p:txBody>
      </p:sp>
      <p:cxnSp>
        <p:nvCxnSpPr>
          <p:cNvPr id="22" name="!!_Box_Div_01">
            <a:extLst>
              <a:ext uri="{FF2B5EF4-FFF2-40B4-BE49-F238E27FC236}">
                <a16:creationId xmlns:a16="http://schemas.microsoft.com/office/drawing/2014/main" id="{C6FAFE5B-0DC0-93D8-CF34-8B0210019354}"/>
              </a:ext>
            </a:extLst>
          </p:cNvPr>
          <p:cNvCxnSpPr>
            <a:cxnSpLocks/>
          </p:cNvCxnSpPr>
          <p:nvPr/>
        </p:nvCxnSpPr>
        <p:spPr>
          <a:xfrm>
            <a:off x="-14049748"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3" name="!!_R_01_Text">
            <a:extLst>
              <a:ext uri="{FF2B5EF4-FFF2-40B4-BE49-F238E27FC236}">
                <a16:creationId xmlns:a16="http://schemas.microsoft.com/office/drawing/2014/main" id="{443A1972-919B-0301-EA43-ACD109B15179}"/>
              </a:ext>
            </a:extLst>
          </p:cNvPr>
          <p:cNvSpPr txBox="1"/>
          <p:nvPr/>
        </p:nvSpPr>
        <p:spPr>
          <a:xfrm>
            <a:off x="-14049748" y="5253683"/>
            <a:ext cx="3251199" cy="886397"/>
          </a:xfrm>
          <a:prstGeom prst="rect">
            <a:avLst/>
          </a:prstGeom>
          <a:noFill/>
        </p:spPr>
        <p:txBody>
          <a:bodyPr wrap="square" lIns="0" tIns="0" rIns="0" bIns="0" anchor="ctr">
            <a:spAutoFit/>
          </a:bodyPr>
          <a:lstStyle/>
          <a:p>
            <a:pPr algn="ctr" defTabSz="914445">
              <a:lnSpc>
                <a:spcPct val="90000"/>
              </a:lnSpc>
              <a:spcAft>
                <a:spcPts val="1200"/>
              </a:spcAft>
              <a:defRPr/>
            </a:pPr>
            <a:r>
              <a:rPr lang="en-US" sz="3200" b="1">
                <a:solidFill>
                  <a:schemeClr val="accent6"/>
                </a:solidFill>
                <a:latin typeface="+mj-lt"/>
                <a:cs typeface="Calibri"/>
              </a:rPr>
              <a:t>Data &amp; </a:t>
            </a:r>
            <a:br>
              <a:rPr lang="en-US" sz="3200" b="1">
                <a:solidFill>
                  <a:schemeClr val="accent6"/>
                </a:solidFill>
                <a:latin typeface="+mj-lt"/>
                <a:cs typeface="Calibri"/>
              </a:rPr>
            </a:br>
            <a:r>
              <a:rPr lang="en-US" sz="3200" b="1">
                <a:solidFill>
                  <a:schemeClr val="accent6"/>
                </a:solidFill>
                <a:latin typeface="+mj-lt"/>
                <a:cs typeface="Calibri"/>
              </a:rPr>
              <a:t>AI Platform</a:t>
            </a:r>
          </a:p>
        </p:txBody>
      </p:sp>
      <p:sp>
        <p:nvSpPr>
          <p:cNvPr id="26" name="!!_Dot_01A">
            <a:extLst>
              <a:ext uri="{FF2B5EF4-FFF2-40B4-BE49-F238E27FC236}">
                <a16:creationId xmlns:a16="http://schemas.microsoft.com/office/drawing/2014/main" id="{37DA263E-D8CD-91E5-D843-CC6BA6C54DCC}"/>
              </a:ext>
            </a:extLst>
          </p:cNvPr>
          <p:cNvSpPr/>
          <p:nvPr/>
        </p:nvSpPr>
        <p:spPr>
          <a:xfrm>
            <a:off x="-12906238"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_Dot_01B">
            <a:extLst>
              <a:ext uri="{FF2B5EF4-FFF2-40B4-BE49-F238E27FC236}">
                <a16:creationId xmlns:a16="http://schemas.microsoft.com/office/drawing/2014/main" id="{9A812587-55E8-269C-2AA1-636CB7242D5D}"/>
              </a:ext>
            </a:extLst>
          </p:cNvPr>
          <p:cNvSpPr/>
          <p:nvPr/>
        </p:nvSpPr>
        <p:spPr>
          <a:xfrm>
            <a:off x="-12538800"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_Dot_01C">
            <a:extLst>
              <a:ext uri="{FF2B5EF4-FFF2-40B4-BE49-F238E27FC236}">
                <a16:creationId xmlns:a16="http://schemas.microsoft.com/office/drawing/2014/main" id="{653CC508-9375-B338-1DE1-97B2C37C2326}"/>
              </a:ext>
            </a:extLst>
          </p:cNvPr>
          <p:cNvSpPr/>
          <p:nvPr/>
        </p:nvSpPr>
        <p:spPr>
          <a:xfrm>
            <a:off x="-12171362" y="7467373"/>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_Co_Copy">
            <a:extLst>
              <a:ext uri="{FF2B5EF4-FFF2-40B4-BE49-F238E27FC236}">
                <a16:creationId xmlns:a16="http://schemas.microsoft.com/office/drawing/2014/main" id="{C37B4052-8A07-103E-DF0C-16EB3434377F}"/>
              </a:ext>
            </a:extLst>
          </p:cNvPr>
          <p:cNvSpPr/>
          <p:nvPr/>
        </p:nvSpPr>
        <p:spPr>
          <a:xfrm>
            <a:off x="-5505450" y="6498578"/>
            <a:ext cx="3080442"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Accelerate AI</a:t>
            </a:r>
            <a:br>
              <a:rPr lang="en-US" sz="2200">
                <a:solidFill>
                  <a:schemeClr val="accent6"/>
                </a:solidFill>
                <a:latin typeface="+mj-lt"/>
              </a:rPr>
            </a:br>
            <a:r>
              <a:rPr lang="en-US" sz="2200">
                <a:solidFill>
                  <a:schemeClr val="accent6"/>
                </a:solidFill>
                <a:latin typeface="+mj-lt"/>
              </a:rPr>
              <a:t> Lifecycle Tasks</a:t>
            </a:r>
          </a:p>
          <a:p>
            <a:pPr algn="ctr"/>
            <a:endParaRPr lang="en-US" sz="800">
              <a:solidFill>
                <a:schemeClr val="accent6"/>
              </a:solidFill>
            </a:endParaRPr>
          </a:p>
        </p:txBody>
      </p:sp>
      <p:cxnSp>
        <p:nvCxnSpPr>
          <p:cNvPr id="30" name="!!_Box_Div_02">
            <a:extLst>
              <a:ext uri="{FF2B5EF4-FFF2-40B4-BE49-F238E27FC236}">
                <a16:creationId xmlns:a16="http://schemas.microsoft.com/office/drawing/2014/main" id="{CB1EC900-54DF-C10F-9360-A78D073246A3}"/>
              </a:ext>
            </a:extLst>
          </p:cNvPr>
          <p:cNvCxnSpPr/>
          <p:nvPr/>
        </p:nvCxnSpPr>
        <p:spPr>
          <a:xfrm>
            <a:off x="-5590829"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1" name="!!_R_02_Text">
            <a:extLst>
              <a:ext uri="{FF2B5EF4-FFF2-40B4-BE49-F238E27FC236}">
                <a16:creationId xmlns:a16="http://schemas.microsoft.com/office/drawing/2014/main" id="{0EE4D972-1AD5-719A-6D32-1379B3C9A460}"/>
              </a:ext>
            </a:extLst>
          </p:cNvPr>
          <p:cNvSpPr txBox="1"/>
          <p:nvPr/>
        </p:nvSpPr>
        <p:spPr>
          <a:xfrm>
            <a:off x="-5590829"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Copilots</a:t>
            </a:r>
          </a:p>
        </p:txBody>
      </p:sp>
      <p:sp>
        <p:nvSpPr>
          <p:cNvPr id="32" name="!!_Dot_02A">
            <a:extLst>
              <a:ext uri="{FF2B5EF4-FFF2-40B4-BE49-F238E27FC236}">
                <a16:creationId xmlns:a16="http://schemas.microsoft.com/office/drawing/2014/main" id="{47617F3B-3641-F3F1-554C-6FFE5F3913A3}"/>
              </a:ext>
            </a:extLst>
          </p:cNvPr>
          <p:cNvSpPr/>
          <p:nvPr/>
        </p:nvSpPr>
        <p:spPr>
          <a:xfrm>
            <a:off x="-4431648"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_Dot_02B">
            <a:extLst>
              <a:ext uri="{FF2B5EF4-FFF2-40B4-BE49-F238E27FC236}">
                <a16:creationId xmlns:a16="http://schemas.microsoft.com/office/drawing/2014/main" id="{A92A8135-296B-C3BE-657A-673DE11BED92}"/>
              </a:ext>
            </a:extLst>
          </p:cNvPr>
          <p:cNvSpPr/>
          <p:nvPr/>
        </p:nvSpPr>
        <p:spPr>
          <a:xfrm>
            <a:off x="-4064210"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_Dot_02C">
            <a:extLst>
              <a:ext uri="{FF2B5EF4-FFF2-40B4-BE49-F238E27FC236}">
                <a16:creationId xmlns:a16="http://schemas.microsoft.com/office/drawing/2014/main" id="{7E70A47F-A8F8-0FE2-98FD-677AB2B84D90}"/>
              </a:ext>
            </a:extLst>
          </p:cNvPr>
          <p:cNvSpPr/>
          <p:nvPr/>
        </p:nvSpPr>
        <p:spPr>
          <a:xfrm>
            <a:off x="-3696772" y="7467373"/>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_R_01_Top">
            <a:extLst>
              <a:ext uri="{FF2B5EF4-FFF2-40B4-BE49-F238E27FC236}">
                <a16:creationId xmlns:a16="http://schemas.microsoft.com/office/drawing/2014/main" id="{0321C6DD-D908-6105-FCFC-04A289F6B56D}"/>
              </a:ext>
            </a:extLst>
          </p:cNvPr>
          <p:cNvSpPr/>
          <p:nvPr/>
        </p:nvSpPr>
        <p:spPr>
          <a:xfrm>
            <a:off x="-14313315"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6" name="!!_R_02_Top">
            <a:extLst>
              <a:ext uri="{FF2B5EF4-FFF2-40B4-BE49-F238E27FC236}">
                <a16:creationId xmlns:a16="http://schemas.microsoft.com/office/drawing/2014/main" id="{DEDBC57B-FE03-CB3A-50EA-78BB5177EA91}"/>
              </a:ext>
            </a:extLst>
          </p:cNvPr>
          <p:cNvSpPr/>
          <p:nvPr/>
        </p:nvSpPr>
        <p:spPr>
          <a:xfrm>
            <a:off x="-5855115"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rgbClr val="E3E6E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9" name="!!_R01_Ico_01">
            <a:extLst>
              <a:ext uri="{FF2B5EF4-FFF2-40B4-BE49-F238E27FC236}">
                <a16:creationId xmlns:a16="http://schemas.microsoft.com/office/drawing/2014/main" id="{B3DB44F3-129E-F90E-0AEF-CC57FDB94C16}"/>
              </a:ext>
            </a:extLst>
          </p:cNvPr>
          <p:cNvSpPr/>
          <p:nvPr/>
        </p:nvSpPr>
        <p:spPr>
          <a:xfrm>
            <a:off x="-13599585" y="3369705"/>
            <a:ext cx="2386041" cy="1391986"/>
          </a:xfrm>
          <a:custGeom>
            <a:avLst/>
            <a:gdLst>
              <a:gd name="connsiteX0" fmla="*/ 1102070 w 2386041"/>
              <a:gd name="connsiteY0" fmla="*/ 1366540 h 1391986"/>
              <a:gd name="connsiteX1" fmla="*/ 31615 w 2386041"/>
              <a:gd name="connsiteY1" fmla="*/ 748547 h 1391986"/>
              <a:gd name="connsiteX2" fmla="*/ 31615 w 2386041"/>
              <a:gd name="connsiteY2" fmla="*/ 638931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540"/>
                </a:moveTo>
                <a:lnTo>
                  <a:pt x="31615" y="748547"/>
                </a:lnTo>
                <a:cubicBezTo>
                  <a:pt x="-10538" y="724188"/>
                  <a:pt x="-10538" y="663290"/>
                  <a:pt x="31615" y="638931"/>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9"/>
                  <a:pt x="1160832" y="1400469"/>
                  <a:pt x="1102070" y="1366540"/>
                </a:cubicBezTo>
                <a:close/>
              </a:path>
            </a:pathLst>
          </a:custGeom>
          <a:noFill/>
          <a:ln w="25400" cap="rnd">
            <a:solidFill>
              <a:schemeClr val="bg1"/>
            </a:solidFill>
            <a:prstDash val="solid"/>
            <a:round/>
          </a:ln>
        </p:spPr>
        <p:txBody>
          <a:bodyPr rtlCol="0" anchor="ctr"/>
          <a:lstStyle/>
          <a:p>
            <a:endParaRPr lang="en-GB"/>
          </a:p>
        </p:txBody>
      </p:sp>
      <p:sp>
        <p:nvSpPr>
          <p:cNvPr id="70" name="!!_R01_Ico_02">
            <a:extLst>
              <a:ext uri="{FF2B5EF4-FFF2-40B4-BE49-F238E27FC236}">
                <a16:creationId xmlns:a16="http://schemas.microsoft.com/office/drawing/2014/main" id="{4FBCCB88-463A-2558-ED30-52A3C2D3AF10}"/>
              </a:ext>
            </a:extLst>
          </p:cNvPr>
          <p:cNvSpPr/>
          <p:nvPr/>
        </p:nvSpPr>
        <p:spPr>
          <a:xfrm>
            <a:off x="-13599585" y="2990163"/>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71" name="!!_R01_Ico_03">
            <a:extLst>
              <a:ext uri="{FF2B5EF4-FFF2-40B4-BE49-F238E27FC236}">
                <a16:creationId xmlns:a16="http://schemas.microsoft.com/office/drawing/2014/main" id="{9C4E6BBF-8AFE-AFB8-C9E8-459AC591DE0A}"/>
              </a:ext>
            </a:extLst>
          </p:cNvPr>
          <p:cNvSpPr/>
          <p:nvPr/>
        </p:nvSpPr>
        <p:spPr>
          <a:xfrm>
            <a:off x="-13599585" y="2547270"/>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72" name="!!_R02_Ico_01a">
            <a:extLst>
              <a:ext uri="{FF2B5EF4-FFF2-40B4-BE49-F238E27FC236}">
                <a16:creationId xmlns:a16="http://schemas.microsoft.com/office/drawing/2014/main" id="{6F0F3782-3AE8-277F-1DF7-18A5001E87D3}"/>
              </a:ext>
            </a:extLst>
          </p:cNvPr>
          <p:cNvSpPr/>
          <p:nvPr/>
        </p:nvSpPr>
        <p:spPr>
          <a:xfrm rot="8100000">
            <a:off x="-5387285" y="3768995"/>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73" name="!!_R02_Ico_02a">
            <a:extLst>
              <a:ext uri="{FF2B5EF4-FFF2-40B4-BE49-F238E27FC236}">
                <a16:creationId xmlns:a16="http://schemas.microsoft.com/office/drawing/2014/main" id="{A03D4289-F2B7-0E68-F08D-6BDAAC8064C4}"/>
              </a:ext>
            </a:extLst>
          </p:cNvPr>
          <p:cNvSpPr/>
          <p:nvPr/>
        </p:nvSpPr>
        <p:spPr>
          <a:xfrm rot="8100000">
            <a:off x="-4624049" y="376892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74" name="!!_R02_Ico_03a">
            <a:extLst>
              <a:ext uri="{FF2B5EF4-FFF2-40B4-BE49-F238E27FC236}">
                <a16:creationId xmlns:a16="http://schemas.microsoft.com/office/drawing/2014/main" id="{EC7CEC1B-DA82-8AD4-31EF-21405BF239E4}"/>
              </a:ext>
            </a:extLst>
          </p:cNvPr>
          <p:cNvSpPr/>
          <p:nvPr/>
        </p:nvSpPr>
        <p:spPr>
          <a:xfrm rot="8100000">
            <a:off x="-3838325" y="376897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87" name="!!_R02_Ico_01">
            <a:extLst>
              <a:ext uri="{FF2B5EF4-FFF2-40B4-BE49-F238E27FC236}">
                <a16:creationId xmlns:a16="http://schemas.microsoft.com/office/drawing/2014/main" id="{AB3B3215-5F3E-A9A4-8A6A-C0E6F1431674}"/>
              </a:ext>
            </a:extLst>
          </p:cNvPr>
          <p:cNvSpPr/>
          <p:nvPr/>
        </p:nvSpPr>
        <p:spPr>
          <a:xfrm rot="2700000">
            <a:off x="-5387334" y="3065753"/>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88" name="!!_R02_Ico_02">
            <a:extLst>
              <a:ext uri="{FF2B5EF4-FFF2-40B4-BE49-F238E27FC236}">
                <a16:creationId xmlns:a16="http://schemas.microsoft.com/office/drawing/2014/main" id="{63ED078E-DD48-69C7-3C13-586350AEA503}"/>
              </a:ext>
            </a:extLst>
          </p:cNvPr>
          <p:cNvSpPr/>
          <p:nvPr/>
        </p:nvSpPr>
        <p:spPr>
          <a:xfrm rot="2700000">
            <a:off x="-4624026" y="306578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89" name="!!_R02_Ico_03">
            <a:extLst>
              <a:ext uri="{FF2B5EF4-FFF2-40B4-BE49-F238E27FC236}">
                <a16:creationId xmlns:a16="http://schemas.microsoft.com/office/drawing/2014/main" id="{38700AE4-BE2F-1AD5-9BE9-B8D67EB0936A}"/>
              </a:ext>
            </a:extLst>
          </p:cNvPr>
          <p:cNvSpPr/>
          <p:nvPr/>
        </p:nvSpPr>
        <p:spPr>
          <a:xfrm rot="2700000">
            <a:off x="-3838302" y="306573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90" name="!!_R_03_Top">
            <a:extLst>
              <a:ext uri="{FF2B5EF4-FFF2-40B4-BE49-F238E27FC236}">
                <a16:creationId xmlns:a16="http://schemas.microsoft.com/office/drawing/2014/main" id="{EE20C9DD-3A46-FED1-AE29-B483E32912FF}"/>
              </a:ext>
            </a:extLst>
          </p:cNvPr>
          <p:cNvSpPr/>
          <p:nvPr/>
        </p:nvSpPr>
        <p:spPr>
          <a:xfrm>
            <a:off x="1016937" y="-5646222"/>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 name="!!_AI_ICO">
            <a:extLst>
              <a:ext uri="{FF2B5EF4-FFF2-40B4-BE49-F238E27FC236}">
                <a16:creationId xmlns:a16="http://schemas.microsoft.com/office/drawing/2014/main" id="{54CD9324-1E87-76D2-FF36-CD29F078AAA7}"/>
              </a:ext>
            </a:extLst>
          </p:cNvPr>
          <p:cNvGrpSpPr/>
          <p:nvPr/>
        </p:nvGrpSpPr>
        <p:grpSpPr>
          <a:xfrm rot="15362598">
            <a:off x="1261058" y="-6069870"/>
            <a:ext cx="3290090" cy="3290090"/>
            <a:chOff x="62585600" y="2416629"/>
            <a:chExt cx="2518229" cy="2518229"/>
          </a:xfrm>
          <a:noFill/>
        </p:grpSpPr>
        <p:grpSp>
          <p:nvGrpSpPr>
            <p:cNvPr id="5" name="Group 4">
              <a:extLst>
                <a:ext uri="{FF2B5EF4-FFF2-40B4-BE49-F238E27FC236}">
                  <a16:creationId xmlns:a16="http://schemas.microsoft.com/office/drawing/2014/main" id="{03E18D34-8EBB-A9D1-48DE-3CDD3B5404FD}"/>
                </a:ext>
              </a:extLst>
            </p:cNvPr>
            <p:cNvGrpSpPr/>
            <p:nvPr/>
          </p:nvGrpSpPr>
          <p:grpSpPr>
            <a:xfrm>
              <a:off x="62856688" y="2653069"/>
              <a:ext cx="1976052" cy="2045348"/>
              <a:chOff x="62851869" y="2665934"/>
              <a:chExt cx="1976052" cy="2045348"/>
            </a:xfrm>
            <a:grpFill/>
          </p:grpSpPr>
          <p:sp>
            <p:nvSpPr>
              <p:cNvPr id="7" name="!!_R03_Ico_C1">
                <a:extLst>
                  <a:ext uri="{FF2B5EF4-FFF2-40B4-BE49-F238E27FC236}">
                    <a16:creationId xmlns:a16="http://schemas.microsoft.com/office/drawing/2014/main" id="{B8E96415-1E73-AF95-87C1-50DC20581CA8}"/>
                  </a:ext>
                </a:extLst>
              </p:cNvPr>
              <p:cNvSpPr/>
              <p:nvPr/>
            </p:nvSpPr>
            <p:spPr>
              <a:xfrm>
                <a:off x="63623299" y="28833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9" name="!!_R03_Ico_C2">
                <a:extLst>
                  <a:ext uri="{FF2B5EF4-FFF2-40B4-BE49-F238E27FC236}">
                    <a16:creationId xmlns:a16="http://schemas.microsoft.com/office/drawing/2014/main" id="{71593091-8F7E-2B89-567F-6C13142E97F8}"/>
                  </a:ext>
                </a:extLst>
              </p:cNvPr>
              <p:cNvSpPr/>
              <p:nvPr/>
            </p:nvSpPr>
            <p:spPr>
              <a:xfrm>
                <a:off x="64151270"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10" name="!!_R03_Ico_C3">
                <a:extLst>
                  <a:ext uri="{FF2B5EF4-FFF2-40B4-BE49-F238E27FC236}">
                    <a16:creationId xmlns:a16="http://schemas.microsoft.com/office/drawing/2014/main" id="{D3E3023B-613F-1115-A8FB-19C33B2B62C2}"/>
                  </a:ext>
                </a:extLst>
              </p:cNvPr>
              <p:cNvSpPr/>
              <p:nvPr/>
            </p:nvSpPr>
            <p:spPr>
              <a:xfrm>
                <a:off x="63095423"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12" name="!!_R03_Ico_C1b">
                <a:extLst>
                  <a:ext uri="{FF2B5EF4-FFF2-40B4-BE49-F238E27FC236}">
                    <a16:creationId xmlns:a16="http://schemas.microsoft.com/office/drawing/2014/main" id="{F65E3A74-726D-3667-A8ED-DB27E4167DEA}"/>
                  </a:ext>
                </a:extLst>
              </p:cNvPr>
              <p:cNvSpPr/>
              <p:nvPr/>
            </p:nvSpPr>
            <p:spPr>
              <a:xfrm>
                <a:off x="62851869" y="2665934"/>
                <a:ext cx="1579907" cy="1284222"/>
              </a:xfrm>
              <a:custGeom>
                <a:avLst/>
                <a:gdLst>
                  <a:gd name="connsiteX0" fmla="*/ 0 w 1579907"/>
                  <a:gd name="connsiteY0" fmla="*/ 446022 h 1284222"/>
                  <a:gd name="connsiteX1" fmla="*/ 730949 w 1579907"/>
                  <a:gd name="connsiteY1" fmla="*/ 62 h 1284222"/>
                  <a:gd name="connsiteX2" fmla="*/ 1472565 w 1579907"/>
                  <a:gd name="connsiteY2" fmla="*/ 428210 h 1284222"/>
                  <a:gd name="connsiteX3" fmla="*/ 1451801 w 1579907"/>
                  <a:gd name="connsiteY3" fmla="*/ 1284222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0" y="446022"/>
                    </a:moveTo>
                    <a:cubicBezTo>
                      <a:pt x="143732" y="174845"/>
                      <a:pt x="424053" y="3776"/>
                      <a:pt x="730949" y="62"/>
                    </a:cubicBezTo>
                    <a:cubicBezTo>
                      <a:pt x="1037844" y="-3653"/>
                      <a:pt x="1322261" y="160558"/>
                      <a:pt x="1472565" y="428210"/>
                    </a:cubicBezTo>
                    <a:cubicBezTo>
                      <a:pt x="1622774" y="695863"/>
                      <a:pt x="1614868" y="1024190"/>
                      <a:pt x="1451801" y="1284222"/>
                    </a:cubicBezTo>
                  </a:path>
                </a:pathLst>
              </a:custGeom>
              <a:grpFill/>
              <a:ln w="25400" cap="rnd">
                <a:noFill/>
                <a:prstDash val="solid"/>
                <a:round/>
              </a:ln>
            </p:spPr>
            <p:txBody>
              <a:bodyPr rtlCol="0" anchor="ctr"/>
              <a:lstStyle/>
              <a:p>
                <a:endParaRPr lang="en-GB"/>
              </a:p>
            </p:txBody>
          </p:sp>
          <p:sp>
            <p:nvSpPr>
              <p:cNvPr id="13" name="!!_R03_Ico_C3b">
                <a:extLst>
                  <a:ext uri="{FF2B5EF4-FFF2-40B4-BE49-F238E27FC236}">
                    <a16:creationId xmlns:a16="http://schemas.microsoft.com/office/drawing/2014/main" id="{8C0700D9-C6AE-9997-8A08-DA5B0B5EE358}"/>
                  </a:ext>
                </a:extLst>
              </p:cNvPr>
              <p:cNvSpPr/>
              <p:nvPr/>
            </p:nvSpPr>
            <p:spPr>
              <a:xfrm>
                <a:off x="63248014" y="3111670"/>
                <a:ext cx="1579907" cy="1284222"/>
              </a:xfrm>
              <a:custGeom>
                <a:avLst/>
                <a:gdLst>
                  <a:gd name="connsiteX0" fmla="*/ 1451801 w 1579907"/>
                  <a:gd name="connsiteY0" fmla="*/ 0 h 1284222"/>
                  <a:gd name="connsiteX1" fmla="*/ 1472565 w 1579907"/>
                  <a:gd name="connsiteY1" fmla="*/ 856012 h 1284222"/>
                  <a:gd name="connsiteX2" fmla="*/ 730949 w 1579907"/>
                  <a:gd name="connsiteY2" fmla="*/ 1284161 h 1284222"/>
                  <a:gd name="connsiteX3" fmla="*/ 0 w 1579907"/>
                  <a:gd name="connsiteY3" fmla="*/ 838200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1451801" y="0"/>
                    </a:moveTo>
                    <a:cubicBezTo>
                      <a:pt x="1614869" y="260033"/>
                      <a:pt x="1622774" y="588359"/>
                      <a:pt x="1472565" y="856012"/>
                    </a:cubicBezTo>
                    <a:cubicBezTo>
                      <a:pt x="1322356" y="1123664"/>
                      <a:pt x="1037939" y="1287875"/>
                      <a:pt x="730949" y="1284161"/>
                    </a:cubicBezTo>
                    <a:cubicBezTo>
                      <a:pt x="423958" y="1280446"/>
                      <a:pt x="143637" y="1109377"/>
                      <a:pt x="0" y="838200"/>
                    </a:cubicBezTo>
                  </a:path>
                </a:pathLst>
              </a:custGeom>
              <a:grpFill/>
              <a:ln w="25400" cap="rnd">
                <a:noFill/>
                <a:prstDash val="solid"/>
                <a:round/>
              </a:ln>
            </p:spPr>
            <p:txBody>
              <a:bodyPr rtlCol="0" anchor="ctr"/>
              <a:lstStyle/>
              <a:p>
                <a:endParaRPr lang="en-GB"/>
              </a:p>
            </p:txBody>
          </p:sp>
          <p:sp>
            <p:nvSpPr>
              <p:cNvPr id="14" name="!!_R03_Ico_C3b">
                <a:extLst>
                  <a:ext uri="{FF2B5EF4-FFF2-40B4-BE49-F238E27FC236}">
                    <a16:creationId xmlns:a16="http://schemas.microsoft.com/office/drawing/2014/main" id="{E9E3BDFC-C311-6DB7-47D0-2937F10BA033}"/>
                  </a:ext>
                </a:extLst>
              </p:cNvPr>
              <p:cNvSpPr/>
              <p:nvPr/>
            </p:nvSpPr>
            <p:spPr>
              <a:xfrm>
                <a:off x="62907043" y="3033772"/>
                <a:ext cx="869227" cy="1677510"/>
              </a:xfrm>
              <a:custGeom>
                <a:avLst/>
                <a:gdLst>
                  <a:gd name="connsiteX0" fmla="*/ 869228 w 869227"/>
                  <a:gd name="connsiteY0" fmla="*/ 1676955 h 1677510"/>
                  <a:gd name="connsiteX1" fmla="*/ 117515 w 869227"/>
                  <a:gd name="connsiteY1" fmla="*/ 1266904 h 1677510"/>
                  <a:gd name="connsiteX2" fmla="*/ 117515 w 869227"/>
                  <a:gd name="connsiteY2" fmla="*/ 410607 h 1677510"/>
                  <a:gd name="connsiteX3" fmla="*/ 869228 w 869227"/>
                  <a:gd name="connsiteY3" fmla="*/ 555 h 1677510"/>
                </a:gdLst>
                <a:ahLst/>
                <a:cxnLst>
                  <a:cxn ang="0">
                    <a:pos x="connsiteX0" y="connsiteY0"/>
                  </a:cxn>
                  <a:cxn ang="0">
                    <a:pos x="connsiteX1" y="connsiteY1"/>
                  </a:cxn>
                  <a:cxn ang="0">
                    <a:pos x="connsiteX2" y="connsiteY2"/>
                  </a:cxn>
                  <a:cxn ang="0">
                    <a:pos x="connsiteX3" y="connsiteY3"/>
                  </a:cxn>
                </a:cxnLst>
                <a:rect l="l" t="t" r="r" b="b"/>
                <a:pathLst>
                  <a:path w="869227" h="1677510">
                    <a:moveTo>
                      <a:pt x="869228" y="1676955"/>
                    </a:moveTo>
                    <a:cubicBezTo>
                      <a:pt x="562523" y="1688100"/>
                      <a:pt x="274201" y="1530842"/>
                      <a:pt x="117515" y="1266904"/>
                    </a:cubicBezTo>
                    <a:cubicBezTo>
                      <a:pt x="-39172" y="1002966"/>
                      <a:pt x="-39172" y="674544"/>
                      <a:pt x="117515" y="410607"/>
                    </a:cubicBezTo>
                    <a:cubicBezTo>
                      <a:pt x="274201" y="146669"/>
                      <a:pt x="562523" y="-10589"/>
                      <a:pt x="869228" y="555"/>
                    </a:cubicBezTo>
                  </a:path>
                </a:pathLst>
              </a:custGeom>
              <a:grpFill/>
              <a:ln w="25400" cap="rnd">
                <a:noFill/>
                <a:prstDash val="solid"/>
                <a:round/>
              </a:ln>
            </p:spPr>
            <p:txBody>
              <a:bodyPr rtlCol="0" anchor="ctr"/>
              <a:lstStyle/>
              <a:p>
                <a:endParaRPr lang="en-GB"/>
              </a:p>
            </p:txBody>
          </p:sp>
        </p:grpSp>
        <p:sp>
          <p:nvSpPr>
            <p:cNvPr id="6" name="Oval 5">
              <a:extLst>
                <a:ext uri="{FF2B5EF4-FFF2-40B4-BE49-F238E27FC236}">
                  <a16:creationId xmlns:a16="http://schemas.microsoft.com/office/drawing/2014/main" id="{F750009D-DA7B-B541-8E13-D20D1258FDBD}"/>
                </a:ext>
              </a:extLst>
            </p:cNvPr>
            <p:cNvSpPr/>
            <p:nvPr/>
          </p:nvSpPr>
          <p:spPr>
            <a:xfrm>
              <a:off x="62585600" y="2416629"/>
              <a:ext cx="2518229" cy="2518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_R_04">
            <a:extLst>
              <a:ext uri="{FF2B5EF4-FFF2-40B4-BE49-F238E27FC236}">
                <a16:creationId xmlns:a16="http://schemas.microsoft.com/office/drawing/2014/main" id="{DB7DA84E-4DDF-4DD3-C4C7-64F2597D1043}"/>
              </a:ext>
            </a:extLst>
          </p:cNvPr>
          <p:cNvSpPr/>
          <p:nvPr/>
        </p:nvSpPr>
        <p:spPr>
          <a:xfrm>
            <a:off x="20161816"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4" name="!!_SLD_Copy">
            <a:extLst>
              <a:ext uri="{FF2B5EF4-FFF2-40B4-BE49-F238E27FC236}">
                <a16:creationId xmlns:a16="http://schemas.microsoft.com/office/drawing/2014/main" id="{0D2DBA4E-D39E-85E2-91BB-6DFC36655857}"/>
              </a:ext>
            </a:extLst>
          </p:cNvPr>
          <p:cNvSpPr/>
          <p:nvPr/>
        </p:nvSpPr>
        <p:spPr>
          <a:xfrm>
            <a:off x="20568464" y="6498578"/>
            <a:ext cx="296503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GB" sz="2200">
                <a:solidFill>
                  <a:schemeClr val="accent6"/>
                </a:solidFill>
                <a:latin typeface="+mj-lt"/>
              </a:rPr>
              <a:t>Mitigate Data </a:t>
            </a:r>
            <a:br>
              <a:rPr lang="en-GB" sz="2200">
                <a:solidFill>
                  <a:schemeClr val="accent6"/>
                </a:solidFill>
                <a:latin typeface="+mj-lt"/>
              </a:rPr>
            </a:br>
            <a:r>
              <a:rPr lang="en-GB" sz="2200">
                <a:solidFill>
                  <a:schemeClr val="accent6"/>
                </a:solidFill>
                <a:latin typeface="+mj-lt"/>
              </a:rPr>
              <a:t>Quality and Scarcity</a:t>
            </a:r>
          </a:p>
          <a:p>
            <a:pPr algn="ctr"/>
            <a:endParaRPr lang="en-US" sz="800">
              <a:solidFill>
                <a:schemeClr val="accent6"/>
              </a:solidFill>
            </a:endParaRPr>
          </a:p>
        </p:txBody>
      </p:sp>
      <p:cxnSp>
        <p:nvCxnSpPr>
          <p:cNvPr id="25" name="!!_Box_Div_04">
            <a:extLst>
              <a:ext uri="{FF2B5EF4-FFF2-40B4-BE49-F238E27FC236}">
                <a16:creationId xmlns:a16="http://schemas.microsoft.com/office/drawing/2014/main" id="{CA34C5B0-7AE2-ADCB-4E1E-7B0309E170D4}"/>
              </a:ext>
            </a:extLst>
          </p:cNvPr>
          <p:cNvCxnSpPr>
            <a:cxnSpLocks/>
          </p:cNvCxnSpPr>
          <p:nvPr/>
        </p:nvCxnSpPr>
        <p:spPr>
          <a:xfrm>
            <a:off x="20425383"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4" name="!!_R_04_Text">
            <a:extLst>
              <a:ext uri="{FF2B5EF4-FFF2-40B4-BE49-F238E27FC236}">
                <a16:creationId xmlns:a16="http://schemas.microsoft.com/office/drawing/2014/main" id="{D4F61515-F4D7-84BB-C7E4-53874CE2F1AB}"/>
              </a:ext>
            </a:extLst>
          </p:cNvPr>
          <p:cNvSpPr txBox="1"/>
          <p:nvPr/>
        </p:nvSpPr>
        <p:spPr>
          <a:xfrm>
            <a:off x="20425383"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Synthetic Data Generation</a:t>
            </a:r>
          </a:p>
        </p:txBody>
      </p:sp>
      <p:sp>
        <p:nvSpPr>
          <p:cNvPr id="35" name="!!_Dot_04A">
            <a:extLst>
              <a:ext uri="{FF2B5EF4-FFF2-40B4-BE49-F238E27FC236}">
                <a16:creationId xmlns:a16="http://schemas.microsoft.com/office/drawing/2014/main" id="{0339DAEB-59BE-E00C-C3EA-324FDD3B1E4F}"/>
              </a:ext>
            </a:extLst>
          </p:cNvPr>
          <p:cNvSpPr/>
          <p:nvPr/>
        </p:nvSpPr>
        <p:spPr>
          <a:xfrm>
            <a:off x="21582153"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_Dot_04B">
            <a:extLst>
              <a:ext uri="{FF2B5EF4-FFF2-40B4-BE49-F238E27FC236}">
                <a16:creationId xmlns:a16="http://schemas.microsoft.com/office/drawing/2014/main" id="{95888162-4903-110F-27A5-03B70A06BC4A}"/>
              </a:ext>
            </a:extLst>
          </p:cNvPr>
          <p:cNvSpPr/>
          <p:nvPr/>
        </p:nvSpPr>
        <p:spPr>
          <a:xfrm>
            <a:off x="21949591" y="7467373"/>
            <a:ext cx="197960" cy="197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_Dot_04C">
            <a:extLst>
              <a:ext uri="{FF2B5EF4-FFF2-40B4-BE49-F238E27FC236}">
                <a16:creationId xmlns:a16="http://schemas.microsoft.com/office/drawing/2014/main" id="{30A23FCD-13D6-3F63-FE1D-DFE1BE25E7A2}"/>
              </a:ext>
            </a:extLst>
          </p:cNvPr>
          <p:cNvSpPr/>
          <p:nvPr/>
        </p:nvSpPr>
        <p:spPr>
          <a:xfrm>
            <a:off x="22317029" y="7467373"/>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_R_04_Top">
            <a:extLst>
              <a:ext uri="{FF2B5EF4-FFF2-40B4-BE49-F238E27FC236}">
                <a16:creationId xmlns:a16="http://schemas.microsoft.com/office/drawing/2014/main" id="{D3FDA4C7-7CE3-2518-8F58-41E14061D681}"/>
              </a:ext>
            </a:extLst>
          </p:cNvPr>
          <p:cNvSpPr/>
          <p:nvPr/>
        </p:nvSpPr>
        <p:spPr>
          <a:xfrm>
            <a:off x="20161816"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_R04_Ico_Line">
            <a:extLst>
              <a:ext uri="{FF2B5EF4-FFF2-40B4-BE49-F238E27FC236}">
                <a16:creationId xmlns:a16="http://schemas.microsoft.com/office/drawing/2014/main" id="{F525A678-7385-1668-7047-2093977B37DE}"/>
              </a:ext>
            </a:extLst>
          </p:cNvPr>
          <p:cNvSpPr/>
          <p:nvPr/>
        </p:nvSpPr>
        <p:spPr>
          <a:xfrm>
            <a:off x="21019014" y="2885918"/>
            <a:ext cx="2063936" cy="1572523"/>
          </a:xfrm>
          <a:custGeom>
            <a:avLst/>
            <a:gdLst>
              <a:gd name="connsiteX0" fmla="*/ 0 w 2063936"/>
              <a:gd name="connsiteY0" fmla="*/ 1277675 h 1572523"/>
              <a:gd name="connsiteX1" fmla="*/ 393131 w 2063936"/>
              <a:gd name="connsiteY1" fmla="*/ 491414 h 1572523"/>
              <a:gd name="connsiteX2" fmla="*/ 687979 w 2063936"/>
              <a:gd name="connsiteY2" fmla="*/ 1572523 h 1572523"/>
              <a:gd name="connsiteX3" fmla="*/ 1081110 w 2063936"/>
              <a:gd name="connsiteY3" fmla="*/ 0 h 1572523"/>
              <a:gd name="connsiteX4" fmla="*/ 1375958 w 2063936"/>
              <a:gd name="connsiteY4" fmla="*/ 1081110 h 1572523"/>
              <a:gd name="connsiteX5" fmla="*/ 1670806 w 2063936"/>
              <a:gd name="connsiteY5" fmla="*/ 687979 h 1572523"/>
              <a:gd name="connsiteX6" fmla="*/ 2063937 w 2063936"/>
              <a:gd name="connsiteY6" fmla="*/ 1277675 h 157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936" h="1572523">
                <a:moveTo>
                  <a:pt x="0" y="1277675"/>
                </a:moveTo>
                <a:cubicBezTo>
                  <a:pt x="393131" y="1277675"/>
                  <a:pt x="196565" y="491414"/>
                  <a:pt x="393131" y="491414"/>
                </a:cubicBezTo>
                <a:cubicBezTo>
                  <a:pt x="589696" y="491414"/>
                  <a:pt x="393131" y="1572523"/>
                  <a:pt x="687979" y="1572523"/>
                </a:cubicBezTo>
                <a:cubicBezTo>
                  <a:pt x="982827" y="1572523"/>
                  <a:pt x="786262" y="0"/>
                  <a:pt x="1081110" y="0"/>
                </a:cubicBezTo>
                <a:cubicBezTo>
                  <a:pt x="1375958" y="0"/>
                  <a:pt x="1179392" y="1081110"/>
                  <a:pt x="1375958" y="1081110"/>
                </a:cubicBezTo>
                <a:cubicBezTo>
                  <a:pt x="1572523" y="1081110"/>
                  <a:pt x="1474240" y="687979"/>
                  <a:pt x="1670806" y="687979"/>
                </a:cubicBezTo>
                <a:cubicBezTo>
                  <a:pt x="1867371" y="687979"/>
                  <a:pt x="1769089" y="1277675"/>
                  <a:pt x="2063937" y="1277675"/>
                </a:cubicBezTo>
              </a:path>
            </a:pathLst>
          </a:custGeom>
          <a:noFill/>
          <a:ln w="25400" cap="rnd">
            <a:solidFill>
              <a:schemeClr val="bg1"/>
            </a:solidFill>
            <a:prstDash val="solid"/>
            <a:round/>
          </a:ln>
        </p:spPr>
        <p:txBody>
          <a:bodyPr rtlCol="0" anchor="ctr"/>
          <a:lstStyle/>
          <a:p>
            <a:endParaRPr lang="en-GB"/>
          </a:p>
        </p:txBody>
      </p:sp>
      <p:sp>
        <p:nvSpPr>
          <p:cNvPr id="41" name="!!_R04_Ico_C1">
            <a:extLst>
              <a:ext uri="{FF2B5EF4-FFF2-40B4-BE49-F238E27FC236}">
                <a16:creationId xmlns:a16="http://schemas.microsoft.com/office/drawing/2014/main" id="{83481C8B-61C3-780B-1798-1A6B10B543E8}"/>
              </a:ext>
            </a:extLst>
          </p:cNvPr>
          <p:cNvSpPr/>
          <p:nvPr/>
        </p:nvSpPr>
        <p:spPr>
          <a:xfrm>
            <a:off x="20936295" y="999539"/>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2" name="!!_R04_Ico_C2">
            <a:extLst>
              <a:ext uri="{FF2B5EF4-FFF2-40B4-BE49-F238E27FC236}">
                <a16:creationId xmlns:a16="http://schemas.microsoft.com/office/drawing/2014/main" id="{694A117A-57BF-7A02-0EA5-BB9F6A37077A}"/>
              </a:ext>
            </a:extLst>
          </p:cNvPr>
          <p:cNvSpPr/>
          <p:nvPr/>
        </p:nvSpPr>
        <p:spPr>
          <a:xfrm>
            <a:off x="21314911" y="-560587"/>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4" name="!!_R04_Ico_C3">
            <a:extLst>
              <a:ext uri="{FF2B5EF4-FFF2-40B4-BE49-F238E27FC236}">
                <a16:creationId xmlns:a16="http://schemas.microsoft.com/office/drawing/2014/main" id="{80E2132F-F55D-AB0B-7323-EE609CBF01C0}"/>
              </a:ext>
            </a:extLst>
          </p:cNvPr>
          <p:cNvSpPr/>
          <p:nvPr/>
        </p:nvSpPr>
        <p:spPr>
          <a:xfrm>
            <a:off x="22017404" y="-1746303"/>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7" name="!!_R04_Ico_C4">
            <a:extLst>
              <a:ext uri="{FF2B5EF4-FFF2-40B4-BE49-F238E27FC236}">
                <a16:creationId xmlns:a16="http://schemas.microsoft.com/office/drawing/2014/main" id="{71314D72-2C58-8D04-F8A3-81DCD72B03E1}"/>
              </a:ext>
            </a:extLst>
          </p:cNvPr>
          <p:cNvSpPr/>
          <p:nvPr/>
        </p:nvSpPr>
        <p:spPr>
          <a:xfrm>
            <a:off x="22607100" y="16586"/>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8" name="!!_R04_Ico_C5">
            <a:extLst>
              <a:ext uri="{FF2B5EF4-FFF2-40B4-BE49-F238E27FC236}">
                <a16:creationId xmlns:a16="http://schemas.microsoft.com/office/drawing/2014/main" id="{80DE4699-3DA6-5A1D-89FA-4362FA3D7047}"/>
              </a:ext>
            </a:extLst>
          </p:cNvPr>
          <p:cNvSpPr/>
          <p:nvPr/>
        </p:nvSpPr>
        <p:spPr>
          <a:xfrm>
            <a:off x="23000231" y="1470112"/>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Tree>
    <p:custDataLst>
      <p:tags r:id="rId1"/>
    </p:custDataLst>
    <p:extLst>
      <p:ext uri="{BB962C8B-B14F-4D97-AF65-F5344CB8AC3E}">
        <p14:creationId xmlns:p14="http://schemas.microsoft.com/office/powerpoint/2010/main" val="2167239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6" presetClass="emph" presetSubtype="0" fill="hold" nodeType="withEffect">
                                  <p:stCondLst>
                                    <p:cond delay="0"/>
                                  </p:stCondLst>
                                  <p:childTnLst>
                                    <p:animScale>
                                      <p:cBhvr>
                                        <p:cTn id="9" dur="10" fill="hold"/>
                                        <p:tgtEl>
                                          <p:spTgt spid="43"/>
                                        </p:tgtEl>
                                      </p:cBhvr>
                                      <p:by x="125000" y="125000"/>
                                    </p:animScale>
                                  </p:childTnLst>
                                </p:cTn>
                              </p:par>
                              <p:par>
                                <p:cTn id="10" presetID="6" presetClass="emph" presetSubtype="0" decel="100000" fill="hold" nodeType="withEffect">
                                  <p:stCondLst>
                                    <p:cond delay="0"/>
                                  </p:stCondLst>
                                  <p:childTnLst>
                                    <p:animScale>
                                      <p:cBhvr>
                                        <p:cTn id="11" dur="750" fill="hold"/>
                                        <p:tgtEl>
                                          <p:spTgt spid="43"/>
                                        </p:tgtEl>
                                      </p:cBhvr>
                                      <p:by x="80000" y="80000"/>
                                    </p:animScale>
                                  </p:childTnLst>
                                </p:cTn>
                              </p:par>
                              <p:par>
                                <p:cTn id="12" presetID="22" presetClass="entr" presetSubtype="2" fill="hold" nodeType="withEffect">
                                  <p:stCondLst>
                                    <p:cond delay="600"/>
                                  </p:stCondLst>
                                  <p:childTnLst>
                                    <p:set>
                                      <p:cBhvr>
                                        <p:cTn id="13" dur="1" fill="hold">
                                          <p:stCondLst>
                                            <p:cond delay="0"/>
                                          </p:stCondLst>
                                        </p:cTn>
                                        <p:tgtEl>
                                          <p:spTgt spid="46"/>
                                        </p:tgtEl>
                                        <p:attrNameLst>
                                          <p:attrName>style.visibility</p:attrName>
                                        </p:attrNameLst>
                                      </p:cBhvr>
                                      <p:to>
                                        <p:strVal val="visible"/>
                                      </p:to>
                                    </p:set>
                                    <p:animEffect transition="in" filter="wipe(right)">
                                      <p:cBhvr>
                                        <p:cTn id="14" dur="500"/>
                                        <p:tgtEl>
                                          <p:spTgt spid="46"/>
                                        </p:tgtEl>
                                      </p:cBhvr>
                                    </p:animEffect>
                                  </p:childTnLst>
                                </p:cTn>
                              </p:par>
                              <p:par>
                                <p:cTn id="15" presetID="10" presetClass="entr" presetSubtype="0" fill="hold" nodeType="withEffect">
                                  <p:stCondLst>
                                    <p:cond delay="10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6" presetClass="emph" presetSubtype="0" fill="hold" nodeType="withEffect">
                                  <p:stCondLst>
                                    <p:cond delay="1000"/>
                                  </p:stCondLst>
                                  <p:childTnLst>
                                    <p:animScale>
                                      <p:cBhvr>
                                        <p:cTn id="19" dur="10" fill="hold"/>
                                        <p:tgtEl>
                                          <p:spTgt spid="45"/>
                                        </p:tgtEl>
                                      </p:cBhvr>
                                      <p:by x="125000" y="125000"/>
                                    </p:animScale>
                                  </p:childTnLst>
                                </p:cTn>
                              </p:par>
                              <p:par>
                                <p:cTn id="20" presetID="6" presetClass="emph" presetSubtype="0" decel="100000" fill="hold" nodeType="withEffect">
                                  <p:stCondLst>
                                    <p:cond delay="1000"/>
                                  </p:stCondLst>
                                  <p:childTnLst>
                                    <p:animScale>
                                      <p:cBhvr>
                                        <p:cTn id="21" dur="750" fill="hold"/>
                                        <p:tgtEl>
                                          <p:spTgt spid="45"/>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RAOPENAI.mp4">
            <a:hlinkClick r:id="" action="ppaction://media"/>
            <a:extLst>
              <a:ext uri="{FF2B5EF4-FFF2-40B4-BE49-F238E27FC236}">
                <a16:creationId xmlns:a16="http://schemas.microsoft.com/office/drawing/2014/main" id="{CC866B0C-3012-9E1B-677A-EA7992A7F7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15138" y="0"/>
            <a:ext cx="4657725" cy="10287000"/>
          </a:xfrm>
          <a:prstGeom prst="rect">
            <a:avLst/>
          </a:prstGeom>
        </p:spPr>
      </p:pic>
    </p:spTree>
    <p:extLst>
      <p:ext uri="{BB962C8B-B14F-4D97-AF65-F5344CB8AC3E}">
        <p14:creationId xmlns:p14="http://schemas.microsoft.com/office/powerpoint/2010/main" val="413416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1" name="!!_AIAssist_BG">
            <a:extLst>
              <a:ext uri="{FF2B5EF4-FFF2-40B4-BE49-F238E27FC236}">
                <a16:creationId xmlns:a16="http://schemas.microsoft.com/office/drawing/2014/main" id="{720912DA-6FE1-7EE4-B922-A5AFDF6BDAAC}"/>
              </a:ext>
            </a:extLst>
          </p:cNvPr>
          <p:cNvSpPr/>
          <p:nvPr/>
        </p:nvSpPr>
        <p:spPr>
          <a:xfrm>
            <a:off x="-4641347" y="2598281"/>
            <a:ext cx="1620000" cy="1620000"/>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_SynData_BG">
            <a:extLst>
              <a:ext uri="{FF2B5EF4-FFF2-40B4-BE49-F238E27FC236}">
                <a16:creationId xmlns:a16="http://schemas.microsoft.com/office/drawing/2014/main" id="{88AC9EC0-3936-1283-2CA5-0099A886B83D}"/>
              </a:ext>
            </a:extLst>
          </p:cNvPr>
          <p:cNvSpPr/>
          <p:nvPr/>
        </p:nvSpPr>
        <p:spPr>
          <a:xfrm>
            <a:off x="1296353" y="2083931"/>
            <a:ext cx="15976901" cy="6933069"/>
          </a:xfrm>
          <a:prstGeom prst="roundRect">
            <a:avLst>
              <a:gd name="adj" fmla="val 35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_SASGen_Title_04">
            <a:extLst>
              <a:ext uri="{FF2B5EF4-FFF2-40B4-BE49-F238E27FC236}">
                <a16:creationId xmlns:a16="http://schemas.microsoft.com/office/drawing/2014/main" id="{4CF01ACD-E1A1-4A07-F7FD-94B92B5A4F19}"/>
              </a:ext>
            </a:extLst>
          </p:cNvPr>
          <p:cNvSpPr txBox="1">
            <a:spLocks/>
          </p:cNvSpPr>
          <p:nvPr/>
        </p:nvSpPr>
        <p:spPr>
          <a:xfrm>
            <a:off x="1016000" y="849971"/>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t>Announcing SAS Synthetic Data Generator</a:t>
            </a:r>
          </a:p>
        </p:txBody>
      </p:sp>
      <p:sp>
        <p:nvSpPr>
          <p:cNvPr id="8" name="!!_R_04">
            <a:extLst>
              <a:ext uri="{FF2B5EF4-FFF2-40B4-BE49-F238E27FC236}">
                <a16:creationId xmlns:a16="http://schemas.microsoft.com/office/drawing/2014/main" id="{B4D32E1F-CEDE-050A-7EBF-72209644A321}"/>
              </a:ext>
            </a:extLst>
          </p:cNvPr>
          <p:cNvSpPr/>
          <p:nvPr/>
        </p:nvSpPr>
        <p:spPr>
          <a:xfrm>
            <a:off x="1025781" y="1832289"/>
            <a:ext cx="3782757" cy="2117868"/>
          </a:xfrm>
          <a:prstGeom prst="roundRect">
            <a:avLst>
              <a:gd name="adj" fmla="val 12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 name="!!_SLD_Copy">
            <a:extLst>
              <a:ext uri="{FF2B5EF4-FFF2-40B4-BE49-F238E27FC236}">
                <a16:creationId xmlns:a16="http://schemas.microsoft.com/office/drawing/2014/main" id="{E462EA0E-276A-A26B-4B4A-4A0620521738}"/>
              </a:ext>
            </a:extLst>
          </p:cNvPr>
          <p:cNvSpPr/>
          <p:nvPr/>
        </p:nvSpPr>
        <p:spPr>
          <a:xfrm>
            <a:off x="1428751" y="2745728"/>
            <a:ext cx="296503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GB" sz="2200">
                <a:solidFill>
                  <a:schemeClr val="accent1"/>
                </a:solidFill>
                <a:latin typeface="+mj-lt"/>
              </a:rPr>
              <a:t>Mitigate Data </a:t>
            </a:r>
            <a:br>
              <a:rPr lang="en-GB" sz="2200">
                <a:solidFill>
                  <a:schemeClr val="accent1"/>
                </a:solidFill>
                <a:latin typeface="+mj-lt"/>
              </a:rPr>
            </a:br>
            <a:r>
              <a:rPr lang="en-GB" sz="2200">
                <a:solidFill>
                  <a:schemeClr val="accent1"/>
                </a:solidFill>
                <a:latin typeface="+mj-lt"/>
              </a:rPr>
              <a:t>Quality and Scarcity</a:t>
            </a:r>
          </a:p>
          <a:p>
            <a:pPr algn="ctr"/>
            <a:endParaRPr lang="en-US" sz="800">
              <a:solidFill>
                <a:schemeClr val="accent1"/>
              </a:solidFill>
            </a:endParaRPr>
          </a:p>
        </p:txBody>
      </p:sp>
      <p:cxnSp>
        <p:nvCxnSpPr>
          <p:cNvPr id="7" name="!!_Box_Div_04">
            <a:extLst>
              <a:ext uri="{FF2B5EF4-FFF2-40B4-BE49-F238E27FC236}">
                <a16:creationId xmlns:a16="http://schemas.microsoft.com/office/drawing/2014/main" id="{D291685B-FF33-6194-1F1B-C28923B5276A}"/>
              </a:ext>
            </a:extLst>
          </p:cNvPr>
          <p:cNvCxnSpPr/>
          <p:nvPr/>
        </p:nvCxnSpPr>
        <p:spPr>
          <a:xfrm>
            <a:off x="1257300" y="2526050"/>
            <a:ext cx="3251199"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9" name="!!_Dot_04A">
            <a:extLst>
              <a:ext uri="{FF2B5EF4-FFF2-40B4-BE49-F238E27FC236}">
                <a16:creationId xmlns:a16="http://schemas.microsoft.com/office/drawing/2014/main" id="{86C8AD8D-59EA-4907-9CFC-F1DA38A836F1}"/>
              </a:ext>
            </a:extLst>
          </p:cNvPr>
          <p:cNvSpPr/>
          <p:nvPr/>
        </p:nvSpPr>
        <p:spPr>
          <a:xfrm>
            <a:off x="2463435" y="3597169"/>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_Dot_04B">
            <a:extLst>
              <a:ext uri="{FF2B5EF4-FFF2-40B4-BE49-F238E27FC236}">
                <a16:creationId xmlns:a16="http://schemas.microsoft.com/office/drawing/2014/main" id="{593BA702-577A-6BAD-7535-D6D358434FDE}"/>
              </a:ext>
            </a:extLst>
          </p:cNvPr>
          <p:cNvSpPr/>
          <p:nvPr/>
        </p:nvSpPr>
        <p:spPr>
          <a:xfrm>
            <a:off x="2830873" y="3597169"/>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_Dot_04C">
            <a:extLst>
              <a:ext uri="{FF2B5EF4-FFF2-40B4-BE49-F238E27FC236}">
                <a16:creationId xmlns:a16="http://schemas.microsoft.com/office/drawing/2014/main" id="{C0533D1A-6647-DA48-A8BD-6FC1619A7773}"/>
              </a:ext>
            </a:extLst>
          </p:cNvPr>
          <p:cNvSpPr/>
          <p:nvPr/>
        </p:nvSpPr>
        <p:spPr>
          <a:xfrm>
            <a:off x="3198311" y="3597169"/>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_R_04_Text">
            <a:extLst>
              <a:ext uri="{FF2B5EF4-FFF2-40B4-BE49-F238E27FC236}">
                <a16:creationId xmlns:a16="http://schemas.microsoft.com/office/drawing/2014/main" id="{C437D952-5F38-1B42-EAE9-718AF1D9FEFD}"/>
              </a:ext>
            </a:extLst>
          </p:cNvPr>
          <p:cNvSpPr txBox="1"/>
          <p:nvPr/>
        </p:nvSpPr>
        <p:spPr>
          <a:xfrm>
            <a:off x="1014746" y="2413628"/>
            <a:ext cx="3817192" cy="867930"/>
          </a:xfrm>
          <a:prstGeom prst="rect">
            <a:avLst/>
          </a:prstGeom>
          <a:noFill/>
        </p:spPr>
        <p:txBody>
          <a:bodyPr wrap="square">
            <a:spAutoFit/>
          </a:bodyPr>
          <a:lstStyle/>
          <a:p>
            <a:pPr algn="ctr" defTabSz="914445">
              <a:lnSpc>
                <a:spcPct val="90000"/>
              </a:lnSpc>
              <a:spcAft>
                <a:spcPts val="1200"/>
              </a:spcAft>
              <a:defRPr/>
            </a:pPr>
            <a:r>
              <a:rPr lang="en-GB" sz="2800" b="1">
                <a:solidFill>
                  <a:schemeClr val="bg1"/>
                </a:solidFill>
                <a:cs typeface="Calibri"/>
              </a:rPr>
              <a:t>Mitigate Data </a:t>
            </a:r>
            <a:br>
              <a:rPr lang="en-GB" sz="2800" b="1">
                <a:solidFill>
                  <a:schemeClr val="bg1"/>
                </a:solidFill>
                <a:cs typeface="Calibri"/>
              </a:rPr>
            </a:br>
            <a:r>
              <a:rPr lang="en-GB" sz="2800" b="1">
                <a:solidFill>
                  <a:schemeClr val="bg1"/>
                </a:solidFill>
                <a:cs typeface="Calibri"/>
              </a:rPr>
              <a:t>Quality and Scarcity</a:t>
            </a:r>
          </a:p>
        </p:txBody>
      </p:sp>
      <p:pic>
        <p:nvPicPr>
          <p:cNvPr id="1346" name="!!_Syn_Data_Img_01_BW">
            <a:extLst>
              <a:ext uri="{FF2B5EF4-FFF2-40B4-BE49-F238E27FC236}">
                <a16:creationId xmlns:a16="http://schemas.microsoft.com/office/drawing/2014/main" id="{8BCCFB89-6EB6-D0C9-5DAA-5231285C658F}"/>
              </a:ext>
            </a:extLst>
          </p:cNvPr>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189" t="1907" r="2240" b="1490"/>
          <a:stretch/>
        </p:blipFill>
        <p:spPr bwMode="auto">
          <a:xfrm>
            <a:off x="10155237" y="2619317"/>
            <a:ext cx="6573838" cy="4108450"/>
          </a:xfrm>
          <a:prstGeom prst="roundRect">
            <a:avLst>
              <a:gd name="adj" fmla="val 1984"/>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7" name="!!_Syn_Data_Img_02_BW">
            <a:extLst>
              <a:ext uri="{FF2B5EF4-FFF2-40B4-BE49-F238E27FC236}">
                <a16:creationId xmlns:a16="http://schemas.microsoft.com/office/drawing/2014/main" id="{64206C24-434F-7FE2-1C2F-E1756D938397}"/>
              </a:ext>
            </a:extLst>
          </p:cNvPr>
          <p:cNvPicPr>
            <a:picLocks noChangeAspect="1" noChangeArrowheads="1"/>
          </p:cNvPicPr>
          <p:nvPr/>
        </p:nvPicPr>
        <p:blipFill rotWithShape="1">
          <a:blip r:embed="rId6">
            <a:alphaModFix amt="5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56" t="1184" r="1123" b="1975"/>
          <a:stretch/>
        </p:blipFill>
        <p:spPr bwMode="auto">
          <a:xfrm>
            <a:off x="5636803" y="5236505"/>
            <a:ext cx="5608049" cy="3510562"/>
          </a:xfrm>
          <a:prstGeom prst="roundRect">
            <a:avLst>
              <a:gd name="adj" fmla="val 1984"/>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2" name="!!_Syn_Data_Img_01">
            <a:extLst>
              <a:ext uri="{FF2B5EF4-FFF2-40B4-BE49-F238E27FC236}">
                <a16:creationId xmlns:a16="http://schemas.microsoft.com/office/drawing/2014/main" id="{E1093219-271A-16DD-DC1B-53705C6A76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89" t="1907" r="2240" b="1490"/>
          <a:stretch/>
        </p:blipFill>
        <p:spPr bwMode="auto">
          <a:xfrm>
            <a:off x="10155237" y="2622550"/>
            <a:ext cx="6573838" cy="4108450"/>
          </a:xfrm>
          <a:prstGeom prst="roundRect">
            <a:avLst>
              <a:gd name="adj" fmla="val 1984"/>
            </a:avLst>
          </a:prstGeom>
          <a:noFill/>
          <a:ln>
            <a:noFill/>
          </a:ln>
          <a:effectLst>
            <a:outerShdw dist="101600" dir="2700000" algn="tl" rotWithShape="0">
              <a:schemeClr val="accent6">
                <a:lumMod val="40000"/>
                <a:lumOff val="6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 name="!!_Syn_Data_Img_02">
            <a:extLst>
              <a:ext uri="{FF2B5EF4-FFF2-40B4-BE49-F238E27FC236}">
                <a16:creationId xmlns:a16="http://schemas.microsoft.com/office/drawing/2014/main" id="{F76ACF72-ECCB-5E29-BE37-2A3885C096F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6" t="1184" r="1123" b="1975"/>
          <a:stretch/>
        </p:blipFill>
        <p:spPr bwMode="auto">
          <a:xfrm>
            <a:off x="5636803" y="5239738"/>
            <a:ext cx="5608049" cy="3510562"/>
          </a:xfrm>
          <a:prstGeom prst="roundRect">
            <a:avLst>
              <a:gd name="adj" fmla="val 2470"/>
            </a:avLst>
          </a:prstGeom>
          <a:noFill/>
          <a:ln>
            <a:noFill/>
          </a:ln>
          <a:effectLst>
            <a:outerShdw dist="101600" dir="2700000" algn="tl" rotWithShape="0">
              <a:schemeClr val="accent6">
                <a:lumMod val="40000"/>
                <a:lumOff val="6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0" name="!!_SD3_Circle">
            <a:extLst>
              <a:ext uri="{FF2B5EF4-FFF2-40B4-BE49-F238E27FC236}">
                <a16:creationId xmlns:a16="http://schemas.microsoft.com/office/drawing/2014/main" id="{AC4DD9B4-4846-A563-6736-062CC910424F}"/>
              </a:ext>
            </a:extLst>
          </p:cNvPr>
          <p:cNvSpPr/>
          <p:nvPr/>
        </p:nvSpPr>
        <p:spPr>
          <a:xfrm>
            <a:off x="1017021" y="7439465"/>
            <a:ext cx="540000" cy="540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1" b="1">
              <a:latin typeface="+mj-lt"/>
            </a:endParaRPr>
          </a:p>
        </p:txBody>
      </p:sp>
      <p:sp>
        <p:nvSpPr>
          <p:cNvPr id="1341" name="!!_SD2_Circle">
            <a:extLst>
              <a:ext uri="{FF2B5EF4-FFF2-40B4-BE49-F238E27FC236}">
                <a16:creationId xmlns:a16="http://schemas.microsoft.com/office/drawing/2014/main" id="{F63D481B-96D4-F121-73E4-110A8B046565}"/>
              </a:ext>
            </a:extLst>
          </p:cNvPr>
          <p:cNvSpPr/>
          <p:nvPr/>
        </p:nvSpPr>
        <p:spPr>
          <a:xfrm>
            <a:off x="1017021" y="6129845"/>
            <a:ext cx="540000" cy="5400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1" b="1">
              <a:latin typeface="+mj-lt"/>
            </a:endParaRPr>
          </a:p>
        </p:txBody>
      </p:sp>
      <p:sp>
        <p:nvSpPr>
          <p:cNvPr id="1342" name="!!_SD1_Circle">
            <a:extLst>
              <a:ext uri="{FF2B5EF4-FFF2-40B4-BE49-F238E27FC236}">
                <a16:creationId xmlns:a16="http://schemas.microsoft.com/office/drawing/2014/main" id="{2A65E258-3AE3-D03C-D6A6-0F4CD7887A6C}"/>
              </a:ext>
            </a:extLst>
          </p:cNvPr>
          <p:cNvSpPr/>
          <p:nvPr/>
        </p:nvSpPr>
        <p:spPr>
          <a:xfrm>
            <a:off x="1017021" y="4773059"/>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3" name="!!_SD1_Text">
            <a:extLst>
              <a:ext uri="{FF2B5EF4-FFF2-40B4-BE49-F238E27FC236}">
                <a16:creationId xmlns:a16="http://schemas.microsoft.com/office/drawing/2014/main" id="{7AE03E3C-8BC4-67F5-4664-3D3D3EAA8A23}"/>
              </a:ext>
            </a:extLst>
          </p:cNvPr>
          <p:cNvSpPr txBox="1"/>
          <p:nvPr/>
        </p:nvSpPr>
        <p:spPr>
          <a:xfrm>
            <a:off x="1787911" y="4770622"/>
            <a:ext cx="1980000" cy="627864"/>
          </a:xfrm>
          <a:prstGeom prst="rect">
            <a:avLst/>
          </a:prstGeom>
          <a:noFill/>
          <a:ln>
            <a:noFill/>
          </a:ln>
          <a:effectLst/>
        </p:spPr>
        <p:txBody>
          <a:bodyPr wrap="square" lIns="0" tIns="0" rIns="0" bIns="0" anchor="ctr">
            <a:spAutoFit/>
          </a:bodyPr>
          <a:lstStyle/>
          <a:p>
            <a:pPr>
              <a:lnSpc>
                <a:spcPct val="85000"/>
              </a:lnSpc>
            </a:pPr>
            <a:r>
              <a:rPr lang="en-US" sz="2400">
                <a:solidFill>
                  <a:schemeClr val="accent5"/>
                </a:solidFill>
              </a:rPr>
              <a:t>Prepare Source Data</a:t>
            </a:r>
          </a:p>
        </p:txBody>
      </p:sp>
      <p:sp>
        <p:nvSpPr>
          <p:cNvPr id="1344" name="!!_SD2_Text">
            <a:extLst>
              <a:ext uri="{FF2B5EF4-FFF2-40B4-BE49-F238E27FC236}">
                <a16:creationId xmlns:a16="http://schemas.microsoft.com/office/drawing/2014/main" id="{82FA8843-3933-5F14-FC0E-3ACB930B7192}"/>
              </a:ext>
            </a:extLst>
          </p:cNvPr>
          <p:cNvSpPr txBox="1"/>
          <p:nvPr/>
        </p:nvSpPr>
        <p:spPr>
          <a:xfrm>
            <a:off x="1787910" y="6085913"/>
            <a:ext cx="2314189" cy="627864"/>
          </a:xfrm>
          <a:prstGeom prst="rect">
            <a:avLst/>
          </a:prstGeom>
          <a:noFill/>
          <a:effectLst/>
        </p:spPr>
        <p:txBody>
          <a:bodyPr wrap="square" lIns="0" tIns="0" rIns="0" bIns="0" anchor="ctr">
            <a:spAutoFit/>
          </a:bodyPr>
          <a:lstStyle/>
          <a:p>
            <a:pPr>
              <a:lnSpc>
                <a:spcPct val="85000"/>
              </a:lnSpc>
            </a:pPr>
            <a:r>
              <a:rPr lang="en-US" sz="2400">
                <a:solidFill>
                  <a:schemeClr val="accent5"/>
                </a:solidFill>
              </a:rPr>
              <a:t>Generate </a:t>
            </a:r>
          </a:p>
          <a:p>
            <a:pPr>
              <a:lnSpc>
                <a:spcPct val="85000"/>
              </a:lnSpc>
            </a:pPr>
            <a:r>
              <a:rPr lang="en-US" sz="2400">
                <a:solidFill>
                  <a:schemeClr val="accent5"/>
                </a:solidFill>
              </a:rPr>
              <a:t>Synthetic Data</a:t>
            </a:r>
          </a:p>
        </p:txBody>
      </p:sp>
      <p:sp>
        <p:nvSpPr>
          <p:cNvPr id="1345" name="!!_SD3_Text">
            <a:extLst>
              <a:ext uri="{FF2B5EF4-FFF2-40B4-BE49-F238E27FC236}">
                <a16:creationId xmlns:a16="http://schemas.microsoft.com/office/drawing/2014/main" id="{04F683A8-C853-2838-D251-A9BCED22D8CD}"/>
              </a:ext>
            </a:extLst>
          </p:cNvPr>
          <p:cNvSpPr txBox="1"/>
          <p:nvPr/>
        </p:nvSpPr>
        <p:spPr>
          <a:xfrm>
            <a:off x="1787910" y="7416652"/>
            <a:ext cx="2542789" cy="627864"/>
          </a:xfrm>
          <a:prstGeom prst="rect">
            <a:avLst/>
          </a:prstGeom>
          <a:noFill/>
          <a:effectLst/>
        </p:spPr>
        <p:txBody>
          <a:bodyPr wrap="square" lIns="0" tIns="0" rIns="0" bIns="0" anchor="ctr">
            <a:spAutoFit/>
          </a:bodyPr>
          <a:lstStyle/>
          <a:p>
            <a:pPr>
              <a:lnSpc>
                <a:spcPct val="85000"/>
              </a:lnSpc>
            </a:pPr>
            <a:r>
              <a:rPr lang="en-US" sz="2400">
                <a:solidFill>
                  <a:schemeClr val="accent5"/>
                </a:solidFill>
              </a:rPr>
              <a:t>Explain and Validate Output</a:t>
            </a:r>
          </a:p>
        </p:txBody>
      </p:sp>
      <p:sp>
        <p:nvSpPr>
          <p:cNvPr id="1348" name="!!_HL_01">
            <a:extLst>
              <a:ext uri="{FF2B5EF4-FFF2-40B4-BE49-F238E27FC236}">
                <a16:creationId xmlns:a16="http://schemas.microsoft.com/office/drawing/2014/main" id="{5EE5E014-0E17-98A3-6954-9ABF1BB11343}"/>
              </a:ext>
            </a:extLst>
          </p:cNvPr>
          <p:cNvSpPr/>
          <p:nvPr/>
        </p:nvSpPr>
        <p:spPr>
          <a:xfrm>
            <a:off x="11715750" y="4891088"/>
            <a:ext cx="1387515" cy="1843145"/>
          </a:xfrm>
          <a:prstGeom prst="roundRect">
            <a:avLst>
              <a:gd name="adj" fmla="val 4283"/>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1" name="!!_HL_02">
            <a:extLst>
              <a:ext uri="{FF2B5EF4-FFF2-40B4-BE49-F238E27FC236}">
                <a16:creationId xmlns:a16="http://schemas.microsoft.com/office/drawing/2014/main" id="{DEB6E0C4-E210-D70A-5AA9-D28D2637403C}"/>
              </a:ext>
            </a:extLst>
          </p:cNvPr>
          <p:cNvSpPr/>
          <p:nvPr/>
        </p:nvSpPr>
        <p:spPr>
          <a:xfrm>
            <a:off x="8442549" y="5774175"/>
            <a:ext cx="2596925" cy="842525"/>
          </a:xfrm>
          <a:prstGeom prst="roundRect">
            <a:avLst>
              <a:gd name="adj" fmla="val 4283"/>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50" name="!!_HL_Line_01">
            <a:extLst>
              <a:ext uri="{FF2B5EF4-FFF2-40B4-BE49-F238E27FC236}">
                <a16:creationId xmlns:a16="http://schemas.microsoft.com/office/drawing/2014/main" id="{F4EA6AA2-0B5A-9F8F-CFDC-7897DDC9B6E3}"/>
              </a:ext>
            </a:extLst>
          </p:cNvPr>
          <p:cNvCxnSpPr>
            <a:cxnSpLocks/>
          </p:cNvCxnSpPr>
          <p:nvPr/>
        </p:nvCxnSpPr>
        <p:spPr>
          <a:xfrm flipV="1">
            <a:off x="11763375" y="4175760"/>
            <a:ext cx="1390334" cy="715328"/>
          </a:xfrm>
          <a:prstGeom prst="line">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1352" name="!!_HL_Line_02">
            <a:extLst>
              <a:ext uri="{FF2B5EF4-FFF2-40B4-BE49-F238E27FC236}">
                <a16:creationId xmlns:a16="http://schemas.microsoft.com/office/drawing/2014/main" id="{9836DF2F-8CEF-4FC0-E08F-BD81EE8A4C33}"/>
              </a:ext>
            </a:extLst>
          </p:cNvPr>
          <p:cNvCxnSpPr>
            <a:cxnSpLocks/>
          </p:cNvCxnSpPr>
          <p:nvPr/>
        </p:nvCxnSpPr>
        <p:spPr>
          <a:xfrm>
            <a:off x="11734800" y="6727767"/>
            <a:ext cx="1440656" cy="503613"/>
          </a:xfrm>
          <a:prstGeom prst="line">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1372" name="!!_HL_Line_03">
            <a:extLst>
              <a:ext uri="{FF2B5EF4-FFF2-40B4-BE49-F238E27FC236}">
                <a16:creationId xmlns:a16="http://schemas.microsoft.com/office/drawing/2014/main" id="{8E57DE93-5309-AB77-DC95-0317FE29BA34}"/>
              </a:ext>
            </a:extLst>
          </p:cNvPr>
          <p:cNvCxnSpPr>
            <a:cxnSpLocks/>
          </p:cNvCxnSpPr>
          <p:nvPr/>
        </p:nvCxnSpPr>
        <p:spPr>
          <a:xfrm>
            <a:off x="5408203" y="6057132"/>
            <a:ext cx="3064624" cy="559568"/>
          </a:xfrm>
          <a:prstGeom prst="line">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1377" name="!!_HL_Line_04">
            <a:extLst>
              <a:ext uri="{FF2B5EF4-FFF2-40B4-BE49-F238E27FC236}">
                <a16:creationId xmlns:a16="http://schemas.microsoft.com/office/drawing/2014/main" id="{2C3122A9-6464-A32D-7DB9-7D57E555CD6A}"/>
              </a:ext>
            </a:extLst>
          </p:cNvPr>
          <p:cNvCxnSpPr>
            <a:cxnSpLocks/>
          </p:cNvCxnSpPr>
          <p:nvPr/>
        </p:nvCxnSpPr>
        <p:spPr>
          <a:xfrm>
            <a:off x="9263366" y="4769757"/>
            <a:ext cx="1755113" cy="1004418"/>
          </a:xfrm>
          <a:prstGeom prst="line">
            <a:avLst/>
          </a:prstGeom>
          <a:ln w="12700">
            <a:tailEnd type="none"/>
          </a:ln>
        </p:spPr>
        <p:style>
          <a:lnRef idx="1">
            <a:schemeClr val="accent1"/>
          </a:lnRef>
          <a:fillRef idx="0">
            <a:schemeClr val="accent1"/>
          </a:fillRef>
          <a:effectRef idx="0">
            <a:schemeClr val="accent1"/>
          </a:effectRef>
          <a:fontRef idx="minor">
            <a:schemeClr val="tx1"/>
          </a:fontRef>
        </p:style>
      </p:cxnSp>
      <p:pic>
        <p:nvPicPr>
          <p:cNvPr id="1388" name="!!_Syn_Data_Img__01Pop">
            <a:extLst>
              <a:ext uri="{FF2B5EF4-FFF2-40B4-BE49-F238E27FC236}">
                <a16:creationId xmlns:a16="http://schemas.microsoft.com/office/drawing/2014/main" id="{A4E73AAB-28B8-204C-E629-36A465573FA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292" t="55793" r="55727" b="1491"/>
          <a:stretch/>
        </p:blipFill>
        <p:spPr bwMode="auto">
          <a:xfrm>
            <a:off x="11718745" y="4894001"/>
            <a:ext cx="1377782" cy="1840232"/>
          </a:xfrm>
          <a:prstGeom prst="roundRect">
            <a:avLst>
              <a:gd name="adj" fmla="val 4903"/>
            </a:avLst>
          </a:prstGeom>
          <a:noFill/>
          <a:ln w="12700">
            <a:solidFill>
              <a:schemeClr val="bg2"/>
            </a:solidFill>
            <a:miter lim="800000"/>
            <a:headEnd/>
            <a:tailEnd/>
          </a:ln>
          <a:effectLst>
            <a:outerShdw dist="101600" dir="2700000" algn="tl" rotWithShape="0">
              <a:schemeClr val="accent6">
                <a:lumMod val="60000"/>
                <a:lumOff val="40000"/>
                <a:alpha val="50000"/>
              </a:schemeClr>
            </a:outerShdw>
          </a:effectLst>
          <a:extLst>
            <a:ext uri="{909E8E84-426E-40DD-AFC4-6F175D3DCCD1}">
              <a14:hiddenFill xmlns:a14="http://schemas.microsoft.com/office/drawing/2010/main">
                <a:solidFill>
                  <a:srgbClr val="FFFFFF"/>
                </a:solidFill>
              </a14:hiddenFill>
            </a:ext>
          </a:extLst>
        </p:spPr>
      </p:pic>
      <p:pic>
        <p:nvPicPr>
          <p:cNvPr id="1387" name="!!_Syn_Data_Img_02_Pop">
            <a:extLst>
              <a:ext uri="{FF2B5EF4-FFF2-40B4-BE49-F238E27FC236}">
                <a16:creationId xmlns:a16="http://schemas.microsoft.com/office/drawing/2014/main" id="{FEED555F-2350-B6EF-3A14-3214590D7BF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569" t="15587" r="5562" b="61831"/>
          <a:stretch/>
        </p:blipFill>
        <p:spPr bwMode="auto">
          <a:xfrm>
            <a:off x="8455248" y="5774175"/>
            <a:ext cx="2578301" cy="840919"/>
          </a:xfrm>
          <a:prstGeom prst="roundRect">
            <a:avLst>
              <a:gd name="adj" fmla="val 5934"/>
            </a:avLst>
          </a:prstGeom>
          <a:noFill/>
          <a:ln w="12700">
            <a:solidFill>
              <a:schemeClr val="accent1"/>
            </a:solidFill>
            <a:miter lim="800000"/>
            <a:headEnd/>
            <a:tailEnd/>
          </a:ln>
          <a:effectLst>
            <a:outerShdw dist="101600" dir="2700000" algn="tl" rotWithShape="0">
              <a:schemeClr val="accent6">
                <a:lumMod val="60000"/>
                <a:lumOff val="40000"/>
                <a:alpha val="50000"/>
              </a:schemeClr>
            </a:outerShdw>
          </a:effectLst>
          <a:extLst>
            <a:ext uri="{909E8E84-426E-40DD-AFC4-6F175D3DCCD1}">
              <a14:hiddenFill xmlns:a14="http://schemas.microsoft.com/office/drawing/2010/main">
                <a:solidFill>
                  <a:srgbClr val="FFFFFF"/>
                </a:solidFill>
              </a14:hiddenFill>
            </a:ext>
          </a:extLst>
        </p:spPr>
      </p:pic>
      <p:sp>
        <p:nvSpPr>
          <p:cNvPr id="3" name="!!_Plat_BG">
            <a:extLst>
              <a:ext uri="{FF2B5EF4-FFF2-40B4-BE49-F238E27FC236}">
                <a16:creationId xmlns:a16="http://schemas.microsoft.com/office/drawing/2014/main" id="{1197981A-E42F-D9C0-B277-AE03CD05892A}"/>
              </a:ext>
            </a:extLst>
          </p:cNvPr>
          <p:cNvSpPr/>
          <p:nvPr/>
        </p:nvSpPr>
        <p:spPr>
          <a:xfrm>
            <a:off x="-23268337" y="2559161"/>
            <a:ext cx="1619704" cy="1620000"/>
          </a:xfrm>
          <a:prstGeom prst="roundRect">
            <a:avLst>
              <a:gd name="adj" fmla="val 35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_R_01">
            <a:extLst>
              <a:ext uri="{FF2B5EF4-FFF2-40B4-BE49-F238E27FC236}">
                <a16:creationId xmlns:a16="http://schemas.microsoft.com/office/drawing/2014/main" id="{D924CCDE-88A4-BE2A-56CB-61972028A621}"/>
              </a:ext>
            </a:extLst>
          </p:cNvPr>
          <p:cNvSpPr/>
          <p:nvPr/>
        </p:nvSpPr>
        <p:spPr>
          <a:xfrm>
            <a:off x="-23490401"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_R_02">
            <a:extLst>
              <a:ext uri="{FF2B5EF4-FFF2-40B4-BE49-F238E27FC236}">
                <a16:creationId xmlns:a16="http://schemas.microsoft.com/office/drawing/2014/main" id="{18DBBF52-7DFE-3EE8-A6CE-D4309CC04843}"/>
              </a:ext>
            </a:extLst>
          </p:cNvPr>
          <p:cNvSpPr/>
          <p:nvPr/>
        </p:nvSpPr>
        <p:spPr>
          <a:xfrm>
            <a:off x="-12646222"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6" name="!!_R_03">
            <a:extLst>
              <a:ext uri="{FF2B5EF4-FFF2-40B4-BE49-F238E27FC236}">
                <a16:creationId xmlns:a16="http://schemas.microsoft.com/office/drawing/2014/main" id="{8B7CDCED-DB6A-2795-BC5D-49C9623F72C3}"/>
              </a:ext>
            </a:extLst>
          </p:cNvPr>
          <p:cNvSpPr/>
          <p:nvPr/>
        </p:nvSpPr>
        <p:spPr>
          <a:xfrm>
            <a:off x="-4880514"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0" name="!!_Plat_Copy">
            <a:extLst>
              <a:ext uri="{FF2B5EF4-FFF2-40B4-BE49-F238E27FC236}">
                <a16:creationId xmlns:a16="http://schemas.microsoft.com/office/drawing/2014/main" id="{7EFECF69-910D-F7FC-1B03-1EDB79CF612D}"/>
              </a:ext>
            </a:extLst>
          </p:cNvPr>
          <p:cNvSpPr/>
          <p:nvPr/>
        </p:nvSpPr>
        <p:spPr>
          <a:xfrm>
            <a:off x="-23055385" y="6498578"/>
            <a:ext cx="2908300"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Leverage LLMs at </a:t>
            </a:r>
            <a:br>
              <a:rPr lang="en-US" sz="2200">
                <a:solidFill>
                  <a:schemeClr val="accent6"/>
                </a:solidFill>
                <a:latin typeface="+mj-lt"/>
              </a:rPr>
            </a:br>
            <a:r>
              <a:rPr lang="en-US" sz="2200">
                <a:solidFill>
                  <a:schemeClr val="accent6"/>
                </a:solidFill>
                <a:latin typeface="+mj-lt"/>
              </a:rPr>
              <a:t>an Enterprise Level</a:t>
            </a:r>
          </a:p>
          <a:p>
            <a:pPr algn="ctr"/>
            <a:endParaRPr lang="en-US" sz="800">
              <a:solidFill>
                <a:schemeClr val="accent6"/>
              </a:solidFill>
            </a:endParaRPr>
          </a:p>
        </p:txBody>
      </p:sp>
      <p:cxnSp>
        <p:nvCxnSpPr>
          <p:cNvPr id="15" name="!!_Box_Div_01">
            <a:extLst>
              <a:ext uri="{FF2B5EF4-FFF2-40B4-BE49-F238E27FC236}">
                <a16:creationId xmlns:a16="http://schemas.microsoft.com/office/drawing/2014/main" id="{BE8880F3-F7B5-931A-4B9E-4CF370562644}"/>
              </a:ext>
            </a:extLst>
          </p:cNvPr>
          <p:cNvCxnSpPr>
            <a:cxnSpLocks/>
          </p:cNvCxnSpPr>
          <p:nvPr/>
        </p:nvCxnSpPr>
        <p:spPr>
          <a:xfrm>
            <a:off x="-23226834"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6" name="!!_R_01_Text">
            <a:extLst>
              <a:ext uri="{FF2B5EF4-FFF2-40B4-BE49-F238E27FC236}">
                <a16:creationId xmlns:a16="http://schemas.microsoft.com/office/drawing/2014/main" id="{ABE7181A-E3ED-9654-6E8E-B610D5783ACA}"/>
              </a:ext>
            </a:extLst>
          </p:cNvPr>
          <p:cNvSpPr txBox="1"/>
          <p:nvPr/>
        </p:nvSpPr>
        <p:spPr>
          <a:xfrm>
            <a:off x="-23226834" y="5253683"/>
            <a:ext cx="3251199" cy="886397"/>
          </a:xfrm>
          <a:prstGeom prst="rect">
            <a:avLst/>
          </a:prstGeom>
          <a:noFill/>
        </p:spPr>
        <p:txBody>
          <a:bodyPr wrap="square" lIns="0" tIns="0" rIns="0" bIns="0" anchor="ctr">
            <a:spAutoFit/>
          </a:bodyPr>
          <a:lstStyle/>
          <a:p>
            <a:pPr algn="ctr" defTabSz="914445">
              <a:lnSpc>
                <a:spcPct val="90000"/>
              </a:lnSpc>
              <a:spcAft>
                <a:spcPts val="1200"/>
              </a:spcAft>
              <a:defRPr/>
            </a:pPr>
            <a:r>
              <a:rPr lang="en-US" sz="3200" b="1">
                <a:solidFill>
                  <a:schemeClr val="accent6"/>
                </a:solidFill>
                <a:latin typeface="+mj-lt"/>
                <a:cs typeface="Calibri"/>
              </a:rPr>
              <a:t>Data &amp; </a:t>
            </a:r>
            <a:br>
              <a:rPr lang="en-US" sz="3200" b="1">
                <a:solidFill>
                  <a:schemeClr val="accent6"/>
                </a:solidFill>
                <a:latin typeface="+mj-lt"/>
                <a:cs typeface="Calibri"/>
              </a:rPr>
            </a:br>
            <a:r>
              <a:rPr lang="en-US" sz="3200" b="1">
                <a:solidFill>
                  <a:schemeClr val="accent6"/>
                </a:solidFill>
                <a:latin typeface="+mj-lt"/>
                <a:cs typeface="Calibri"/>
              </a:rPr>
              <a:t>AI Platform</a:t>
            </a:r>
          </a:p>
        </p:txBody>
      </p:sp>
      <p:sp>
        <p:nvSpPr>
          <p:cNvPr id="17" name="!!_Dot_01A">
            <a:extLst>
              <a:ext uri="{FF2B5EF4-FFF2-40B4-BE49-F238E27FC236}">
                <a16:creationId xmlns:a16="http://schemas.microsoft.com/office/drawing/2014/main" id="{66EA0686-C809-6E5E-E1CB-754DC4D55BBD}"/>
              </a:ext>
            </a:extLst>
          </p:cNvPr>
          <p:cNvSpPr/>
          <p:nvPr/>
        </p:nvSpPr>
        <p:spPr>
          <a:xfrm>
            <a:off x="-22083324"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_Dot_01B">
            <a:extLst>
              <a:ext uri="{FF2B5EF4-FFF2-40B4-BE49-F238E27FC236}">
                <a16:creationId xmlns:a16="http://schemas.microsoft.com/office/drawing/2014/main" id="{609D4358-EBE7-AC20-98C4-C396498A8B6B}"/>
              </a:ext>
            </a:extLst>
          </p:cNvPr>
          <p:cNvSpPr/>
          <p:nvPr/>
        </p:nvSpPr>
        <p:spPr>
          <a:xfrm>
            <a:off x="-21715886"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_Dot_01C">
            <a:extLst>
              <a:ext uri="{FF2B5EF4-FFF2-40B4-BE49-F238E27FC236}">
                <a16:creationId xmlns:a16="http://schemas.microsoft.com/office/drawing/2014/main" id="{6038680C-8B33-B68F-87B0-D472339673C5}"/>
              </a:ext>
            </a:extLst>
          </p:cNvPr>
          <p:cNvSpPr/>
          <p:nvPr/>
        </p:nvSpPr>
        <p:spPr>
          <a:xfrm>
            <a:off x="-21348448" y="7467373"/>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_Co_Copy">
            <a:extLst>
              <a:ext uri="{FF2B5EF4-FFF2-40B4-BE49-F238E27FC236}">
                <a16:creationId xmlns:a16="http://schemas.microsoft.com/office/drawing/2014/main" id="{C07DD047-ECC6-A6FF-3AD7-A7B75C266F74}"/>
              </a:ext>
            </a:extLst>
          </p:cNvPr>
          <p:cNvSpPr/>
          <p:nvPr/>
        </p:nvSpPr>
        <p:spPr>
          <a:xfrm>
            <a:off x="-12297276" y="6498578"/>
            <a:ext cx="3080442"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Accelerate AI</a:t>
            </a:r>
            <a:br>
              <a:rPr lang="en-US" sz="2200">
                <a:solidFill>
                  <a:schemeClr val="accent6"/>
                </a:solidFill>
                <a:latin typeface="+mj-lt"/>
              </a:rPr>
            </a:br>
            <a:r>
              <a:rPr lang="en-US" sz="2200">
                <a:solidFill>
                  <a:schemeClr val="accent6"/>
                </a:solidFill>
                <a:latin typeface="+mj-lt"/>
              </a:rPr>
              <a:t> Lifecycle Tasks</a:t>
            </a:r>
          </a:p>
          <a:p>
            <a:pPr algn="ctr"/>
            <a:endParaRPr lang="en-US" sz="800">
              <a:solidFill>
                <a:schemeClr val="accent6"/>
              </a:solidFill>
            </a:endParaRPr>
          </a:p>
        </p:txBody>
      </p:sp>
      <p:cxnSp>
        <p:nvCxnSpPr>
          <p:cNvPr id="24" name="!!_Box_Div_02">
            <a:extLst>
              <a:ext uri="{FF2B5EF4-FFF2-40B4-BE49-F238E27FC236}">
                <a16:creationId xmlns:a16="http://schemas.microsoft.com/office/drawing/2014/main" id="{D46CF901-92B8-2E68-1B6F-2A310F1AE225}"/>
              </a:ext>
            </a:extLst>
          </p:cNvPr>
          <p:cNvCxnSpPr/>
          <p:nvPr/>
        </p:nvCxnSpPr>
        <p:spPr>
          <a:xfrm>
            <a:off x="-12382655"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5" name="!!_R_02_Text">
            <a:extLst>
              <a:ext uri="{FF2B5EF4-FFF2-40B4-BE49-F238E27FC236}">
                <a16:creationId xmlns:a16="http://schemas.microsoft.com/office/drawing/2014/main" id="{8B8B8CBB-177B-8A8A-A4E6-96A9ADF833FE}"/>
              </a:ext>
            </a:extLst>
          </p:cNvPr>
          <p:cNvSpPr txBox="1"/>
          <p:nvPr/>
        </p:nvSpPr>
        <p:spPr>
          <a:xfrm>
            <a:off x="-12382655"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Copilots</a:t>
            </a:r>
          </a:p>
        </p:txBody>
      </p:sp>
      <p:sp>
        <p:nvSpPr>
          <p:cNvPr id="31" name="!!_Dot_02A">
            <a:extLst>
              <a:ext uri="{FF2B5EF4-FFF2-40B4-BE49-F238E27FC236}">
                <a16:creationId xmlns:a16="http://schemas.microsoft.com/office/drawing/2014/main" id="{C63C0531-C901-E82F-9F7C-2676B40720C5}"/>
              </a:ext>
            </a:extLst>
          </p:cNvPr>
          <p:cNvSpPr/>
          <p:nvPr/>
        </p:nvSpPr>
        <p:spPr>
          <a:xfrm>
            <a:off x="-11223474"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_Dot_02B">
            <a:extLst>
              <a:ext uri="{FF2B5EF4-FFF2-40B4-BE49-F238E27FC236}">
                <a16:creationId xmlns:a16="http://schemas.microsoft.com/office/drawing/2014/main" id="{66D51438-604E-6DA1-C26D-B6D8365FAC9E}"/>
              </a:ext>
            </a:extLst>
          </p:cNvPr>
          <p:cNvSpPr/>
          <p:nvPr/>
        </p:nvSpPr>
        <p:spPr>
          <a:xfrm>
            <a:off x="-10856036"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_Dot_02C">
            <a:extLst>
              <a:ext uri="{FF2B5EF4-FFF2-40B4-BE49-F238E27FC236}">
                <a16:creationId xmlns:a16="http://schemas.microsoft.com/office/drawing/2014/main" id="{8E27F81F-59A3-C36C-280D-C3C34DF5E06E}"/>
              </a:ext>
            </a:extLst>
          </p:cNvPr>
          <p:cNvSpPr/>
          <p:nvPr/>
        </p:nvSpPr>
        <p:spPr>
          <a:xfrm>
            <a:off x="-10488598" y="7467373"/>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_Assist_Copy">
            <a:extLst>
              <a:ext uri="{FF2B5EF4-FFF2-40B4-BE49-F238E27FC236}">
                <a16:creationId xmlns:a16="http://schemas.microsoft.com/office/drawing/2014/main" id="{3382D874-9D1C-7CCC-B86F-BD4BABE31FB0}"/>
              </a:ext>
            </a:extLst>
          </p:cNvPr>
          <p:cNvSpPr/>
          <p:nvPr/>
        </p:nvSpPr>
        <p:spPr>
          <a:xfrm>
            <a:off x="-4533900" y="6498578"/>
            <a:ext cx="308510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Execute Business /Industry Tasks</a:t>
            </a:r>
          </a:p>
          <a:p>
            <a:pPr algn="ctr"/>
            <a:endParaRPr lang="en-US" sz="800">
              <a:solidFill>
                <a:schemeClr val="accent6"/>
              </a:solidFill>
            </a:endParaRPr>
          </a:p>
        </p:txBody>
      </p:sp>
      <p:cxnSp>
        <p:nvCxnSpPr>
          <p:cNvPr id="36" name="!!_Box_Div_03">
            <a:extLst>
              <a:ext uri="{FF2B5EF4-FFF2-40B4-BE49-F238E27FC236}">
                <a16:creationId xmlns:a16="http://schemas.microsoft.com/office/drawing/2014/main" id="{F6D0E5F2-465F-92EA-85F2-D0FBE8F91ED7}"/>
              </a:ext>
            </a:extLst>
          </p:cNvPr>
          <p:cNvCxnSpPr/>
          <p:nvPr/>
        </p:nvCxnSpPr>
        <p:spPr>
          <a:xfrm>
            <a:off x="-4625975"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7" name="!!_R_03_Text">
            <a:extLst>
              <a:ext uri="{FF2B5EF4-FFF2-40B4-BE49-F238E27FC236}">
                <a16:creationId xmlns:a16="http://schemas.microsoft.com/office/drawing/2014/main" id="{CF2E288B-09E3-8C66-73BF-FF36682992A2}"/>
              </a:ext>
            </a:extLst>
          </p:cNvPr>
          <p:cNvSpPr txBox="1"/>
          <p:nvPr/>
        </p:nvSpPr>
        <p:spPr>
          <a:xfrm>
            <a:off x="-4616947"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AI Assistants </a:t>
            </a:r>
          </a:p>
        </p:txBody>
      </p:sp>
      <p:sp>
        <p:nvSpPr>
          <p:cNvPr id="38" name="!!_Dot_03A">
            <a:extLst>
              <a:ext uri="{FF2B5EF4-FFF2-40B4-BE49-F238E27FC236}">
                <a16:creationId xmlns:a16="http://schemas.microsoft.com/office/drawing/2014/main" id="{B44A167C-3A97-6939-777F-AC2F7EACEA17}"/>
              </a:ext>
            </a:extLst>
          </p:cNvPr>
          <p:cNvSpPr/>
          <p:nvPr/>
        </p:nvSpPr>
        <p:spPr>
          <a:xfrm>
            <a:off x="-3457766" y="7467373"/>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_Dot_03B">
            <a:extLst>
              <a:ext uri="{FF2B5EF4-FFF2-40B4-BE49-F238E27FC236}">
                <a16:creationId xmlns:a16="http://schemas.microsoft.com/office/drawing/2014/main" id="{0D8CD611-F4A1-54D3-7F0B-939FCBFAAE56}"/>
              </a:ext>
            </a:extLst>
          </p:cNvPr>
          <p:cNvSpPr/>
          <p:nvPr/>
        </p:nvSpPr>
        <p:spPr>
          <a:xfrm>
            <a:off x="-3090328" y="746737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_Dot_03C">
            <a:extLst>
              <a:ext uri="{FF2B5EF4-FFF2-40B4-BE49-F238E27FC236}">
                <a16:creationId xmlns:a16="http://schemas.microsoft.com/office/drawing/2014/main" id="{B6AE56FA-5B1D-0F6F-6470-69D647DF8089}"/>
              </a:ext>
            </a:extLst>
          </p:cNvPr>
          <p:cNvSpPr/>
          <p:nvPr/>
        </p:nvSpPr>
        <p:spPr>
          <a:xfrm>
            <a:off x="-2722890" y="7467373"/>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_R_01_Top">
            <a:extLst>
              <a:ext uri="{FF2B5EF4-FFF2-40B4-BE49-F238E27FC236}">
                <a16:creationId xmlns:a16="http://schemas.microsoft.com/office/drawing/2014/main" id="{FBC58954-5201-7C16-B4C6-D71740038EFB}"/>
              </a:ext>
            </a:extLst>
          </p:cNvPr>
          <p:cNvSpPr/>
          <p:nvPr/>
        </p:nvSpPr>
        <p:spPr>
          <a:xfrm>
            <a:off x="-23490401"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8" name="!!_R_02_Top">
            <a:extLst>
              <a:ext uri="{FF2B5EF4-FFF2-40B4-BE49-F238E27FC236}">
                <a16:creationId xmlns:a16="http://schemas.microsoft.com/office/drawing/2014/main" id="{4A1A296A-633B-A876-86F5-415F0B6EE6F8}"/>
              </a:ext>
            </a:extLst>
          </p:cNvPr>
          <p:cNvSpPr/>
          <p:nvPr/>
        </p:nvSpPr>
        <p:spPr>
          <a:xfrm>
            <a:off x="-12646941"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 name="!!_R_03_Top">
            <a:extLst>
              <a:ext uri="{FF2B5EF4-FFF2-40B4-BE49-F238E27FC236}">
                <a16:creationId xmlns:a16="http://schemas.microsoft.com/office/drawing/2014/main" id="{2C9F9B33-6545-7269-A5CD-A77790B60CD3}"/>
              </a:ext>
            </a:extLst>
          </p:cNvPr>
          <p:cNvSpPr/>
          <p:nvPr/>
        </p:nvSpPr>
        <p:spPr>
          <a:xfrm>
            <a:off x="-4883565"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1" name="!!_R01_Ico_01">
            <a:extLst>
              <a:ext uri="{FF2B5EF4-FFF2-40B4-BE49-F238E27FC236}">
                <a16:creationId xmlns:a16="http://schemas.microsoft.com/office/drawing/2014/main" id="{C3A29BAE-D5A1-EFF5-E7D9-92D1E67D33E2}"/>
              </a:ext>
            </a:extLst>
          </p:cNvPr>
          <p:cNvSpPr/>
          <p:nvPr/>
        </p:nvSpPr>
        <p:spPr>
          <a:xfrm>
            <a:off x="-22776671" y="3369705"/>
            <a:ext cx="2386041" cy="1391986"/>
          </a:xfrm>
          <a:custGeom>
            <a:avLst/>
            <a:gdLst>
              <a:gd name="connsiteX0" fmla="*/ 1102070 w 2386041"/>
              <a:gd name="connsiteY0" fmla="*/ 1366540 h 1391986"/>
              <a:gd name="connsiteX1" fmla="*/ 31615 w 2386041"/>
              <a:gd name="connsiteY1" fmla="*/ 748547 h 1391986"/>
              <a:gd name="connsiteX2" fmla="*/ 31615 w 2386041"/>
              <a:gd name="connsiteY2" fmla="*/ 638931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540"/>
                </a:moveTo>
                <a:lnTo>
                  <a:pt x="31615" y="748547"/>
                </a:lnTo>
                <a:cubicBezTo>
                  <a:pt x="-10538" y="724188"/>
                  <a:pt x="-10538" y="663290"/>
                  <a:pt x="31615" y="638931"/>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9"/>
                  <a:pt x="1160832" y="1400469"/>
                  <a:pt x="1102070" y="1366540"/>
                </a:cubicBezTo>
                <a:close/>
              </a:path>
            </a:pathLst>
          </a:custGeom>
          <a:noFill/>
          <a:ln w="25400" cap="rnd">
            <a:solidFill>
              <a:schemeClr val="bg1"/>
            </a:solidFill>
            <a:prstDash val="solid"/>
            <a:round/>
          </a:ln>
        </p:spPr>
        <p:txBody>
          <a:bodyPr rtlCol="0" anchor="ctr"/>
          <a:lstStyle/>
          <a:p>
            <a:endParaRPr lang="en-GB"/>
          </a:p>
        </p:txBody>
      </p:sp>
      <p:sp>
        <p:nvSpPr>
          <p:cNvPr id="52" name="!!_R01_Ico_02">
            <a:extLst>
              <a:ext uri="{FF2B5EF4-FFF2-40B4-BE49-F238E27FC236}">
                <a16:creationId xmlns:a16="http://schemas.microsoft.com/office/drawing/2014/main" id="{570D9331-22BA-43E2-1AE2-B9B00F21A513}"/>
              </a:ext>
            </a:extLst>
          </p:cNvPr>
          <p:cNvSpPr/>
          <p:nvPr/>
        </p:nvSpPr>
        <p:spPr>
          <a:xfrm>
            <a:off x="-22776671" y="2990163"/>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53" name="!!_R01_Ico_03">
            <a:extLst>
              <a:ext uri="{FF2B5EF4-FFF2-40B4-BE49-F238E27FC236}">
                <a16:creationId xmlns:a16="http://schemas.microsoft.com/office/drawing/2014/main" id="{888C57B8-470A-3EA4-BECD-24E2426600F7}"/>
              </a:ext>
            </a:extLst>
          </p:cNvPr>
          <p:cNvSpPr/>
          <p:nvPr/>
        </p:nvSpPr>
        <p:spPr>
          <a:xfrm>
            <a:off x="-22776671" y="2547270"/>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54" name="!!_R02_Ico_01">
            <a:extLst>
              <a:ext uri="{FF2B5EF4-FFF2-40B4-BE49-F238E27FC236}">
                <a16:creationId xmlns:a16="http://schemas.microsoft.com/office/drawing/2014/main" id="{2DF66D57-932B-6FA4-8240-BCDD90031F6B}"/>
              </a:ext>
            </a:extLst>
          </p:cNvPr>
          <p:cNvSpPr/>
          <p:nvPr/>
        </p:nvSpPr>
        <p:spPr>
          <a:xfrm rot="2700000">
            <a:off x="-12179160" y="3065753"/>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55" name="!!_R02_Ico_01a">
            <a:extLst>
              <a:ext uri="{FF2B5EF4-FFF2-40B4-BE49-F238E27FC236}">
                <a16:creationId xmlns:a16="http://schemas.microsoft.com/office/drawing/2014/main" id="{E65C9F3D-87DB-6B3B-D4A6-9C8F3E0E51CA}"/>
              </a:ext>
            </a:extLst>
          </p:cNvPr>
          <p:cNvSpPr/>
          <p:nvPr/>
        </p:nvSpPr>
        <p:spPr>
          <a:xfrm rot="8100000">
            <a:off x="-12179111" y="3768995"/>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57" name="!!_R02_Ico_02">
            <a:extLst>
              <a:ext uri="{FF2B5EF4-FFF2-40B4-BE49-F238E27FC236}">
                <a16:creationId xmlns:a16="http://schemas.microsoft.com/office/drawing/2014/main" id="{0CEC3115-0E40-47D2-BF96-83A6B40653AD}"/>
              </a:ext>
            </a:extLst>
          </p:cNvPr>
          <p:cNvSpPr/>
          <p:nvPr/>
        </p:nvSpPr>
        <p:spPr>
          <a:xfrm rot="2700000">
            <a:off x="-11415852" y="306578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58" name="!!_R02_Ico_02a">
            <a:extLst>
              <a:ext uri="{FF2B5EF4-FFF2-40B4-BE49-F238E27FC236}">
                <a16:creationId xmlns:a16="http://schemas.microsoft.com/office/drawing/2014/main" id="{9DEA2802-8ED9-C9FB-DD1D-19777EBDC585}"/>
              </a:ext>
            </a:extLst>
          </p:cNvPr>
          <p:cNvSpPr/>
          <p:nvPr/>
        </p:nvSpPr>
        <p:spPr>
          <a:xfrm rot="8100000">
            <a:off x="-11415875" y="376892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59" name="!!_R02_Ico_03">
            <a:extLst>
              <a:ext uri="{FF2B5EF4-FFF2-40B4-BE49-F238E27FC236}">
                <a16:creationId xmlns:a16="http://schemas.microsoft.com/office/drawing/2014/main" id="{F3D52E76-F36E-2164-B81D-8CA810DE1790}"/>
              </a:ext>
            </a:extLst>
          </p:cNvPr>
          <p:cNvSpPr/>
          <p:nvPr/>
        </p:nvSpPr>
        <p:spPr>
          <a:xfrm rot="2700000">
            <a:off x="-10630128" y="306573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60" name="!!_R02_Ico_03a">
            <a:extLst>
              <a:ext uri="{FF2B5EF4-FFF2-40B4-BE49-F238E27FC236}">
                <a16:creationId xmlns:a16="http://schemas.microsoft.com/office/drawing/2014/main" id="{BEFAA81A-B8F7-0A5D-5713-F34221283B2F}"/>
              </a:ext>
            </a:extLst>
          </p:cNvPr>
          <p:cNvSpPr/>
          <p:nvPr/>
        </p:nvSpPr>
        <p:spPr>
          <a:xfrm rot="8100000">
            <a:off x="-10630151" y="376897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1361" name="!!_R_04_Top">
            <a:extLst>
              <a:ext uri="{FF2B5EF4-FFF2-40B4-BE49-F238E27FC236}">
                <a16:creationId xmlns:a16="http://schemas.microsoft.com/office/drawing/2014/main" id="{8C861819-D6D5-8D5C-2842-CBF926BDDF1D}"/>
              </a:ext>
            </a:extLst>
          </p:cNvPr>
          <p:cNvSpPr/>
          <p:nvPr/>
        </p:nvSpPr>
        <p:spPr>
          <a:xfrm>
            <a:off x="1030205" y="-3952944"/>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62" name="!!_R04_Ico_Line">
            <a:extLst>
              <a:ext uri="{FF2B5EF4-FFF2-40B4-BE49-F238E27FC236}">
                <a16:creationId xmlns:a16="http://schemas.microsoft.com/office/drawing/2014/main" id="{3BBBB830-D5D4-B903-D036-E9EA51807E09}"/>
              </a:ext>
            </a:extLst>
          </p:cNvPr>
          <p:cNvSpPr/>
          <p:nvPr/>
        </p:nvSpPr>
        <p:spPr>
          <a:xfrm>
            <a:off x="1915069" y="-3416526"/>
            <a:ext cx="2063936" cy="1572523"/>
          </a:xfrm>
          <a:custGeom>
            <a:avLst/>
            <a:gdLst>
              <a:gd name="connsiteX0" fmla="*/ 0 w 2063936"/>
              <a:gd name="connsiteY0" fmla="*/ 1277675 h 1572523"/>
              <a:gd name="connsiteX1" fmla="*/ 393131 w 2063936"/>
              <a:gd name="connsiteY1" fmla="*/ 491414 h 1572523"/>
              <a:gd name="connsiteX2" fmla="*/ 687979 w 2063936"/>
              <a:gd name="connsiteY2" fmla="*/ 1572523 h 1572523"/>
              <a:gd name="connsiteX3" fmla="*/ 1081110 w 2063936"/>
              <a:gd name="connsiteY3" fmla="*/ 0 h 1572523"/>
              <a:gd name="connsiteX4" fmla="*/ 1375958 w 2063936"/>
              <a:gd name="connsiteY4" fmla="*/ 1081110 h 1572523"/>
              <a:gd name="connsiteX5" fmla="*/ 1670806 w 2063936"/>
              <a:gd name="connsiteY5" fmla="*/ 687979 h 1572523"/>
              <a:gd name="connsiteX6" fmla="*/ 2063937 w 2063936"/>
              <a:gd name="connsiteY6" fmla="*/ 1277675 h 157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936" h="1572523">
                <a:moveTo>
                  <a:pt x="0" y="1277675"/>
                </a:moveTo>
                <a:cubicBezTo>
                  <a:pt x="393131" y="1277675"/>
                  <a:pt x="196565" y="491414"/>
                  <a:pt x="393131" y="491414"/>
                </a:cubicBezTo>
                <a:cubicBezTo>
                  <a:pt x="589696" y="491414"/>
                  <a:pt x="393131" y="1572523"/>
                  <a:pt x="687979" y="1572523"/>
                </a:cubicBezTo>
                <a:cubicBezTo>
                  <a:pt x="982827" y="1572523"/>
                  <a:pt x="786262" y="0"/>
                  <a:pt x="1081110" y="0"/>
                </a:cubicBezTo>
                <a:cubicBezTo>
                  <a:pt x="1375958" y="0"/>
                  <a:pt x="1179392" y="1081110"/>
                  <a:pt x="1375958" y="1081110"/>
                </a:cubicBezTo>
                <a:cubicBezTo>
                  <a:pt x="1572523" y="1081110"/>
                  <a:pt x="1474240" y="687979"/>
                  <a:pt x="1670806" y="687979"/>
                </a:cubicBezTo>
                <a:cubicBezTo>
                  <a:pt x="1867371" y="687979"/>
                  <a:pt x="1769089" y="1277675"/>
                  <a:pt x="2063937" y="1277675"/>
                </a:cubicBezTo>
              </a:path>
            </a:pathLst>
          </a:custGeom>
          <a:noFill/>
          <a:ln w="25400" cap="rnd">
            <a:solidFill>
              <a:schemeClr val="accent2"/>
            </a:solidFill>
            <a:prstDash val="solid"/>
            <a:round/>
          </a:ln>
        </p:spPr>
        <p:txBody>
          <a:bodyPr rtlCol="0" anchor="ctr"/>
          <a:lstStyle/>
          <a:p>
            <a:endParaRPr lang="en-GB"/>
          </a:p>
        </p:txBody>
      </p:sp>
      <p:sp>
        <p:nvSpPr>
          <p:cNvPr id="1363" name="!!_R04_Ico_C1">
            <a:extLst>
              <a:ext uri="{FF2B5EF4-FFF2-40B4-BE49-F238E27FC236}">
                <a16:creationId xmlns:a16="http://schemas.microsoft.com/office/drawing/2014/main" id="{179DDD75-7638-F085-F3C2-BF4A8553CEA4}"/>
              </a:ext>
            </a:extLst>
          </p:cNvPr>
          <p:cNvSpPr/>
          <p:nvPr/>
        </p:nvSpPr>
        <p:spPr>
          <a:xfrm>
            <a:off x="1816787" y="-5102581"/>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accent4"/>
            </a:solidFill>
            <a:prstDash val="solid"/>
            <a:round/>
          </a:ln>
        </p:spPr>
        <p:txBody>
          <a:bodyPr rtlCol="0" anchor="ctr"/>
          <a:lstStyle/>
          <a:p>
            <a:endParaRPr lang="en-GB"/>
          </a:p>
        </p:txBody>
      </p:sp>
      <p:sp>
        <p:nvSpPr>
          <p:cNvPr id="1364" name="!!_R04_Ico_C2">
            <a:extLst>
              <a:ext uri="{FF2B5EF4-FFF2-40B4-BE49-F238E27FC236}">
                <a16:creationId xmlns:a16="http://schemas.microsoft.com/office/drawing/2014/main" id="{B46EDA38-F432-E602-FDCD-A7725597F605}"/>
              </a:ext>
            </a:extLst>
          </p:cNvPr>
          <p:cNvSpPr/>
          <p:nvPr/>
        </p:nvSpPr>
        <p:spPr>
          <a:xfrm>
            <a:off x="2209917" y="-6675569"/>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accent1">
                <a:lumMod val="40000"/>
                <a:lumOff val="60000"/>
              </a:schemeClr>
            </a:solidFill>
            <a:prstDash val="solid"/>
            <a:round/>
          </a:ln>
        </p:spPr>
        <p:txBody>
          <a:bodyPr rtlCol="0" anchor="ctr"/>
          <a:lstStyle/>
          <a:p>
            <a:endParaRPr lang="en-GB"/>
          </a:p>
        </p:txBody>
      </p:sp>
      <p:sp>
        <p:nvSpPr>
          <p:cNvPr id="1365" name="!!_R04_Ico_C3">
            <a:extLst>
              <a:ext uri="{FF2B5EF4-FFF2-40B4-BE49-F238E27FC236}">
                <a16:creationId xmlns:a16="http://schemas.microsoft.com/office/drawing/2014/main" id="{84115DA9-739C-29E2-0278-20479DC35E72}"/>
              </a:ext>
            </a:extLst>
          </p:cNvPr>
          <p:cNvSpPr/>
          <p:nvPr/>
        </p:nvSpPr>
        <p:spPr>
          <a:xfrm>
            <a:off x="2897896" y="-7629262"/>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accent3"/>
            </a:solidFill>
            <a:prstDash val="solid"/>
            <a:round/>
          </a:ln>
        </p:spPr>
        <p:txBody>
          <a:bodyPr rtlCol="0" anchor="ctr"/>
          <a:lstStyle/>
          <a:p>
            <a:endParaRPr lang="en-GB"/>
          </a:p>
        </p:txBody>
      </p:sp>
      <p:sp>
        <p:nvSpPr>
          <p:cNvPr id="1366" name="!!_R04_Ico_C4">
            <a:extLst>
              <a:ext uri="{FF2B5EF4-FFF2-40B4-BE49-F238E27FC236}">
                <a16:creationId xmlns:a16="http://schemas.microsoft.com/office/drawing/2014/main" id="{8A5826DA-342B-24CF-9A78-2F507871A9BE}"/>
              </a:ext>
            </a:extLst>
          </p:cNvPr>
          <p:cNvSpPr/>
          <p:nvPr/>
        </p:nvSpPr>
        <p:spPr>
          <a:xfrm>
            <a:off x="3487592" y="-6022478"/>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accent1">
                <a:lumMod val="40000"/>
                <a:lumOff val="60000"/>
              </a:schemeClr>
            </a:solidFill>
            <a:prstDash val="solid"/>
            <a:round/>
          </a:ln>
        </p:spPr>
        <p:txBody>
          <a:bodyPr rtlCol="0" anchor="ctr"/>
          <a:lstStyle/>
          <a:p>
            <a:endParaRPr lang="en-GB"/>
          </a:p>
        </p:txBody>
      </p:sp>
      <p:sp>
        <p:nvSpPr>
          <p:cNvPr id="1367" name="!!_R04_Ico_C5">
            <a:extLst>
              <a:ext uri="{FF2B5EF4-FFF2-40B4-BE49-F238E27FC236}">
                <a16:creationId xmlns:a16="http://schemas.microsoft.com/office/drawing/2014/main" id="{9E2FD753-EBC6-DAAE-6FB5-749E644A036C}"/>
              </a:ext>
            </a:extLst>
          </p:cNvPr>
          <p:cNvSpPr/>
          <p:nvPr/>
        </p:nvSpPr>
        <p:spPr>
          <a:xfrm>
            <a:off x="3880723" y="-4575531"/>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accent4"/>
            </a:solidFill>
            <a:prstDash val="solid"/>
            <a:round/>
          </a:ln>
        </p:spPr>
        <p:txBody>
          <a:bodyPr rtlCol="0" anchor="ctr"/>
          <a:lstStyle/>
          <a:p>
            <a:endParaRPr lang="en-GB"/>
          </a:p>
        </p:txBody>
      </p:sp>
      <p:sp>
        <p:nvSpPr>
          <p:cNvPr id="22" name="!!_SASGen_Title_01">
            <a:extLst>
              <a:ext uri="{FF2B5EF4-FFF2-40B4-BE49-F238E27FC236}">
                <a16:creationId xmlns:a16="http://schemas.microsoft.com/office/drawing/2014/main" id="{7527FB77-3C97-0CC1-3F9A-9FD5E699AD9A}"/>
              </a:ext>
            </a:extLst>
          </p:cNvPr>
          <p:cNvSpPr txBox="1">
            <a:spLocks/>
          </p:cNvSpPr>
          <p:nvPr/>
        </p:nvSpPr>
        <p:spPr>
          <a:xfrm>
            <a:off x="1016000" y="-10224776"/>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solidFill>
                  <a:schemeClr val="bg1"/>
                </a:solidFill>
              </a:rPr>
              <a:t>Generative AI Value Proposition</a:t>
            </a:r>
          </a:p>
        </p:txBody>
      </p:sp>
      <p:grpSp>
        <p:nvGrpSpPr>
          <p:cNvPr id="1102" name="!!_AI_ICO">
            <a:extLst>
              <a:ext uri="{FF2B5EF4-FFF2-40B4-BE49-F238E27FC236}">
                <a16:creationId xmlns:a16="http://schemas.microsoft.com/office/drawing/2014/main" id="{F4B42841-CF9D-FC22-4F02-A9FEF7BAE726}"/>
              </a:ext>
            </a:extLst>
          </p:cNvPr>
          <p:cNvGrpSpPr/>
          <p:nvPr/>
        </p:nvGrpSpPr>
        <p:grpSpPr>
          <a:xfrm rot="13500000">
            <a:off x="-4677379" y="2030699"/>
            <a:ext cx="3290090" cy="3290090"/>
            <a:chOff x="62585600" y="2416629"/>
            <a:chExt cx="2518229" cy="2518229"/>
          </a:xfrm>
          <a:noFill/>
        </p:grpSpPr>
        <p:grpSp>
          <p:nvGrpSpPr>
            <p:cNvPr id="1103" name="Group 1102">
              <a:extLst>
                <a:ext uri="{FF2B5EF4-FFF2-40B4-BE49-F238E27FC236}">
                  <a16:creationId xmlns:a16="http://schemas.microsoft.com/office/drawing/2014/main" id="{B1FD9947-B78D-F513-D13E-A897B111238D}"/>
                </a:ext>
              </a:extLst>
            </p:cNvPr>
            <p:cNvGrpSpPr/>
            <p:nvPr/>
          </p:nvGrpSpPr>
          <p:grpSpPr>
            <a:xfrm>
              <a:off x="62856688" y="2653069"/>
              <a:ext cx="1976052" cy="2045348"/>
              <a:chOff x="62851869" y="2665934"/>
              <a:chExt cx="1976052" cy="2045348"/>
            </a:xfrm>
            <a:grpFill/>
          </p:grpSpPr>
          <p:sp>
            <p:nvSpPr>
              <p:cNvPr id="1105" name="!!_R03_Ico_C1">
                <a:extLst>
                  <a:ext uri="{FF2B5EF4-FFF2-40B4-BE49-F238E27FC236}">
                    <a16:creationId xmlns:a16="http://schemas.microsoft.com/office/drawing/2014/main" id="{B548BC06-EF84-D37C-BF74-8FF936E9DF90}"/>
                  </a:ext>
                </a:extLst>
              </p:cNvPr>
              <p:cNvSpPr/>
              <p:nvPr/>
            </p:nvSpPr>
            <p:spPr>
              <a:xfrm>
                <a:off x="63623299" y="28833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1106" name="!!_R03_Ico_C2">
                <a:extLst>
                  <a:ext uri="{FF2B5EF4-FFF2-40B4-BE49-F238E27FC236}">
                    <a16:creationId xmlns:a16="http://schemas.microsoft.com/office/drawing/2014/main" id="{33823973-9D3F-755F-7470-EF0C349648C2}"/>
                  </a:ext>
                </a:extLst>
              </p:cNvPr>
              <p:cNvSpPr/>
              <p:nvPr/>
            </p:nvSpPr>
            <p:spPr>
              <a:xfrm>
                <a:off x="64151270"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1107" name="!!_R03_Ico_C3">
                <a:extLst>
                  <a:ext uri="{FF2B5EF4-FFF2-40B4-BE49-F238E27FC236}">
                    <a16:creationId xmlns:a16="http://schemas.microsoft.com/office/drawing/2014/main" id="{A5E83733-FEA0-8914-A218-DE733513D14B}"/>
                  </a:ext>
                </a:extLst>
              </p:cNvPr>
              <p:cNvSpPr/>
              <p:nvPr/>
            </p:nvSpPr>
            <p:spPr>
              <a:xfrm>
                <a:off x="63095423"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1108" name="!!_R03_Ico_C1b">
                <a:extLst>
                  <a:ext uri="{FF2B5EF4-FFF2-40B4-BE49-F238E27FC236}">
                    <a16:creationId xmlns:a16="http://schemas.microsoft.com/office/drawing/2014/main" id="{840BB106-7C34-CDA1-1EF8-49BF2E49306D}"/>
                  </a:ext>
                </a:extLst>
              </p:cNvPr>
              <p:cNvSpPr/>
              <p:nvPr/>
            </p:nvSpPr>
            <p:spPr>
              <a:xfrm>
                <a:off x="62851869" y="2665934"/>
                <a:ext cx="1579907" cy="1284222"/>
              </a:xfrm>
              <a:custGeom>
                <a:avLst/>
                <a:gdLst>
                  <a:gd name="connsiteX0" fmla="*/ 0 w 1579907"/>
                  <a:gd name="connsiteY0" fmla="*/ 446022 h 1284222"/>
                  <a:gd name="connsiteX1" fmla="*/ 730949 w 1579907"/>
                  <a:gd name="connsiteY1" fmla="*/ 62 h 1284222"/>
                  <a:gd name="connsiteX2" fmla="*/ 1472565 w 1579907"/>
                  <a:gd name="connsiteY2" fmla="*/ 428210 h 1284222"/>
                  <a:gd name="connsiteX3" fmla="*/ 1451801 w 1579907"/>
                  <a:gd name="connsiteY3" fmla="*/ 1284222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0" y="446022"/>
                    </a:moveTo>
                    <a:cubicBezTo>
                      <a:pt x="143732" y="174845"/>
                      <a:pt x="424053" y="3776"/>
                      <a:pt x="730949" y="62"/>
                    </a:cubicBezTo>
                    <a:cubicBezTo>
                      <a:pt x="1037844" y="-3653"/>
                      <a:pt x="1322261" y="160558"/>
                      <a:pt x="1472565" y="428210"/>
                    </a:cubicBezTo>
                    <a:cubicBezTo>
                      <a:pt x="1622774" y="695863"/>
                      <a:pt x="1614868" y="1024190"/>
                      <a:pt x="1451801" y="1284222"/>
                    </a:cubicBezTo>
                  </a:path>
                </a:pathLst>
              </a:custGeom>
              <a:grpFill/>
              <a:ln w="25400" cap="rnd">
                <a:noFill/>
                <a:prstDash val="solid"/>
                <a:round/>
              </a:ln>
            </p:spPr>
            <p:txBody>
              <a:bodyPr rtlCol="0" anchor="ctr"/>
              <a:lstStyle/>
              <a:p>
                <a:endParaRPr lang="en-GB"/>
              </a:p>
            </p:txBody>
          </p:sp>
          <p:sp>
            <p:nvSpPr>
              <p:cNvPr id="1109" name="!!_R03_Ico_C3b">
                <a:extLst>
                  <a:ext uri="{FF2B5EF4-FFF2-40B4-BE49-F238E27FC236}">
                    <a16:creationId xmlns:a16="http://schemas.microsoft.com/office/drawing/2014/main" id="{8585B154-1F28-E8F2-B78A-3BD50A543E69}"/>
                  </a:ext>
                </a:extLst>
              </p:cNvPr>
              <p:cNvSpPr/>
              <p:nvPr/>
            </p:nvSpPr>
            <p:spPr>
              <a:xfrm>
                <a:off x="63248014" y="3111670"/>
                <a:ext cx="1579907" cy="1284222"/>
              </a:xfrm>
              <a:custGeom>
                <a:avLst/>
                <a:gdLst>
                  <a:gd name="connsiteX0" fmla="*/ 1451801 w 1579907"/>
                  <a:gd name="connsiteY0" fmla="*/ 0 h 1284222"/>
                  <a:gd name="connsiteX1" fmla="*/ 1472565 w 1579907"/>
                  <a:gd name="connsiteY1" fmla="*/ 856012 h 1284222"/>
                  <a:gd name="connsiteX2" fmla="*/ 730949 w 1579907"/>
                  <a:gd name="connsiteY2" fmla="*/ 1284161 h 1284222"/>
                  <a:gd name="connsiteX3" fmla="*/ 0 w 1579907"/>
                  <a:gd name="connsiteY3" fmla="*/ 838200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1451801" y="0"/>
                    </a:moveTo>
                    <a:cubicBezTo>
                      <a:pt x="1614869" y="260033"/>
                      <a:pt x="1622774" y="588359"/>
                      <a:pt x="1472565" y="856012"/>
                    </a:cubicBezTo>
                    <a:cubicBezTo>
                      <a:pt x="1322356" y="1123664"/>
                      <a:pt x="1037939" y="1287875"/>
                      <a:pt x="730949" y="1284161"/>
                    </a:cubicBezTo>
                    <a:cubicBezTo>
                      <a:pt x="423958" y="1280446"/>
                      <a:pt x="143637" y="1109377"/>
                      <a:pt x="0" y="838200"/>
                    </a:cubicBezTo>
                  </a:path>
                </a:pathLst>
              </a:custGeom>
              <a:grpFill/>
              <a:ln w="25400" cap="rnd">
                <a:noFill/>
                <a:prstDash val="solid"/>
                <a:round/>
              </a:ln>
            </p:spPr>
            <p:txBody>
              <a:bodyPr rtlCol="0" anchor="ctr"/>
              <a:lstStyle/>
              <a:p>
                <a:endParaRPr lang="en-GB"/>
              </a:p>
            </p:txBody>
          </p:sp>
          <p:sp>
            <p:nvSpPr>
              <p:cNvPr id="1110" name="!!_R03_Ico_C3b">
                <a:extLst>
                  <a:ext uri="{FF2B5EF4-FFF2-40B4-BE49-F238E27FC236}">
                    <a16:creationId xmlns:a16="http://schemas.microsoft.com/office/drawing/2014/main" id="{762A82D9-2246-DC7F-69FA-36257151F4BE}"/>
                  </a:ext>
                </a:extLst>
              </p:cNvPr>
              <p:cNvSpPr/>
              <p:nvPr/>
            </p:nvSpPr>
            <p:spPr>
              <a:xfrm>
                <a:off x="62907043" y="3033772"/>
                <a:ext cx="869227" cy="1677510"/>
              </a:xfrm>
              <a:custGeom>
                <a:avLst/>
                <a:gdLst>
                  <a:gd name="connsiteX0" fmla="*/ 869228 w 869227"/>
                  <a:gd name="connsiteY0" fmla="*/ 1676955 h 1677510"/>
                  <a:gd name="connsiteX1" fmla="*/ 117515 w 869227"/>
                  <a:gd name="connsiteY1" fmla="*/ 1266904 h 1677510"/>
                  <a:gd name="connsiteX2" fmla="*/ 117515 w 869227"/>
                  <a:gd name="connsiteY2" fmla="*/ 410607 h 1677510"/>
                  <a:gd name="connsiteX3" fmla="*/ 869228 w 869227"/>
                  <a:gd name="connsiteY3" fmla="*/ 555 h 1677510"/>
                </a:gdLst>
                <a:ahLst/>
                <a:cxnLst>
                  <a:cxn ang="0">
                    <a:pos x="connsiteX0" y="connsiteY0"/>
                  </a:cxn>
                  <a:cxn ang="0">
                    <a:pos x="connsiteX1" y="connsiteY1"/>
                  </a:cxn>
                  <a:cxn ang="0">
                    <a:pos x="connsiteX2" y="connsiteY2"/>
                  </a:cxn>
                  <a:cxn ang="0">
                    <a:pos x="connsiteX3" y="connsiteY3"/>
                  </a:cxn>
                </a:cxnLst>
                <a:rect l="l" t="t" r="r" b="b"/>
                <a:pathLst>
                  <a:path w="869227" h="1677510">
                    <a:moveTo>
                      <a:pt x="869228" y="1676955"/>
                    </a:moveTo>
                    <a:cubicBezTo>
                      <a:pt x="562523" y="1688100"/>
                      <a:pt x="274201" y="1530842"/>
                      <a:pt x="117515" y="1266904"/>
                    </a:cubicBezTo>
                    <a:cubicBezTo>
                      <a:pt x="-39172" y="1002966"/>
                      <a:pt x="-39172" y="674544"/>
                      <a:pt x="117515" y="410607"/>
                    </a:cubicBezTo>
                    <a:cubicBezTo>
                      <a:pt x="274201" y="146669"/>
                      <a:pt x="562523" y="-10589"/>
                      <a:pt x="869228" y="555"/>
                    </a:cubicBezTo>
                  </a:path>
                </a:pathLst>
              </a:custGeom>
              <a:grpFill/>
              <a:ln w="25400" cap="rnd">
                <a:noFill/>
                <a:prstDash val="solid"/>
                <a:round/>
              </a:ln>
            </p:spPr>
            <p:txBody>
              <a:bodyPr rtlCol="0" anchor="ctr"/>
              <a:lstStyle/>
              <a:p>
                <a:endParaRPr lang="en-GB"/>
              </a:p>
            </p:txBody>
          </p:sp>
        </p:grpSp>
        <p:sp>
          <p:nvSpPr>
            <p:cNvPr id="1104" name="Oval 1103">
              <a:extLst>
                <a:ext uri="{FF2B5EF4-FFF2-40B4-BE49-F238E27FC236}">
                  <a16:creationId xmlns:a16="http://schemas.microsoft.com/office/drawing/2014/main" id="{301F755C-7EB0-E215-AD10-FED2AAB45238}"/>
                </a:ext>
              </a:extLst>
            </p:cNvPr>
            <p:cNvSpPr/>
            <p:nvPr/>
          </p:nvSpPr>
          <p:spPr>
            <a:xfrm>
              <a:off x="62585600" y="2416629"/>
              <a:ext cx="2518229" cy="2518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_UC_Title">
            <a:extLst>
              <a:ext uri="{FF2B5EF4-FFF2-40B4-BE49-F238E27FC236}">
                <a16:creationId xmlns:a16="http://schemas.microsoft.com/office/drawing/2014/main" id="{C1D57611-485B-0873-D42D-D61538EA3324}"/>
              </a:ext>
            </a:extLst>
          </p:cNvPr>
          <p:cNvSpPr txBox="1">
            <a:spLocks/>
          </p:cNvSpPr>
          <p:nvPr/>
        </p:nvSpPr>
        <p:spPr>
          <a:xfrm>
            <a:off x="980827" y="-21695588"/>
            <a:ext cx="5081203" cy="2308225"/>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6000">
                <a:solidFill>
                  <a:schemeClr val="bg1"/>
                </a:solidFill>
              </a:rPr>
              <a:t>Enterprise </a:t>
            </a:r>
            <a:br>
              <a:rPr lang="en-US" sz="6000">
                <a:solidFill>
                  <a:schemeClr val="bg1"/>
                </a:solidFill>
              </a:rPr>
            </a:br>
            <a:r>
              <a:rPr lang="en-US" sz="6000">
                <a:solidFill>
                  <a:schemeClr val="bg1"/>
                </a:solidFill>
              </a:rPr>
              <a:t>Opportunities</a:t>
            </a:r>
          </a:p>
        </p:txBody>
      </p:sp>
      <p:grpSp>
        <p:nvGrpSpPr>
          <p:cNvPr id="62" name="!!_Opp_08">
            <a:extLst>
              <a:ext uri="{FF2B5EF4-FFF2-40B4-BE49-F238E27FC236}">
                <a16:creationId xmlns:a16="http://schemas.microsoft.com/office/drawing/2014/main" id="{42BB162C-11A2-362F-BCFB-BB6D4D0F56D2}"/>
              </a:ext>
            </a:extLst>
          </p:cNvPr>
          <p:cNvGrpSpPr/>
          <p:nvPr/>
        </p:nvGrpSpPr>
        <p:grpSpPr>
          <a:xfrm>
            <a:off x="11861989" y="-15730525"/>
            <a:ext cx="4859147" cy="1619443"/>
            <a:chOff x="11861989" y="7045171"/>
            <a:chExt cx="4859147" cy="1619443"/>
          </a:xfrm>
          <a:effectLst>
            <a:outerShdw dist="76200" dir="2700000" algn="tl" rotWithShape="0">
              <a:schemeClr val="accent6">
                <a:lumMod val="60000"/>
                <a:lumOff val="40000"/>
              </a:schemeClr>
            </a:outerShdw>
          </a:effectLst>
        </p:grpSpPr>
        <p:sp>
          <p:nvSpPr>
            <p:cNvPr id="63" name="Rectangle: Rounded Corners 62">
              <a:extLst>
                <a:ext uri="{FF2B5EF4-FFF2-40B4-BE49-F238E27FC236}">
                  <a16:creationId xmlns:a16="http://schemas.microsoft.com/office/drawing/2014/main" id="{C3A97F97-1770-2D3B-B74C-62CBAB4C8858}"/>
                </a:ext>
              </a:extLst>
            </p:cNvPr>
            <p:cNvSpPr>
              <a:spLocks/>
            </p:cNvSpPr>
            <p:nvPr/>
          </p:nvSpPr>
          <p:spPr>
            <a:xfrm>
              <a:off x="11861989"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Insurance</a:t>
              </a:r>
              <a:br>
                <a:rPr lang="en-US" sz="2100">
                  <a:solidFill>
                    <a:schemeClr val="bg1"/>
                  </a:solidFill>
                </a:rPr>
              </a:br>
              <a:r>
                <a:rPr lang="en-US" sz="2100">
                  <a:solidFill>
                    <a:schemeClr val="bg1"/>
                  </a:solidFill>
                </a:rPr>
                <a:t>Verification</a:t>
              </a:r>
            </a:p>
          </p:txBody>
        </p:sp>
        <p:grpSp>
          <p:nvGrpSpPr>
            <p:cNvPr id="1349" name="Group 1348">
              <a:extLst>
                <a:ext uri="{FF2B5EF4-FFF2-40B4-BE49-F238E27FC236}">
                  <a16:creationId xmlns:a16="http://schemas.microsoft.com/office/drawing/2014/main" id="{6DA5DE53-C99F-C368-3C9D-E6CF107C4D1E}"/>
                </a:ext>
              </a:extLst>
            </p:cNvPr>
            <p:cNvGrpSpPr/>
            <p:nvPr/>
          </p:nvGrpSpPr>
          <p:grpSpPr>
            <a:xfrm rot="5400000">
              <a:off x="11863300" y="7799612"/>
              <a:ext cx="520938" cy="110550"/>
              <a:chOff x="-2112431" y="5683144"/>
              <a:chExt cx="932836" cy="197960"/>
            </a:xfrm>
            <a:solidFill>
              <a:schemeClr val="accent2"/>
            </a:solidFill>
          </p:grpSpPr>
          <p:sp>
            <p:nvSpPr>
              <p:cNvPr id="1093" name="!!_Dot_03A">
                <a:extLst>
                  <a:ext uri="{FF2B5EF4-FFF2-40B4-BE49-F238E27FC236}">
                    <a16:creationId xmlns:a16="http://schemas.microsoft.com/office/drawing/2014/main" id="{8CBA8006-7C11-587B-F84F-7510D09EB84F}"/>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4" name="!!_Dot_03B">
                <a:extLst>
                  <a:ext uri="{FF2B5EF4-FFF2-40B4-BE49-F238E27FC236}">
                    <a16:creationId xmlns:a16="http://schemas.microsoft.com/office/drawing/2014/main" id="{C17B21F1-8975-F83B-B029-A01C0CC0552F}"/>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 name="!!_Dot_03C">
                <a:extLst>
                  <a:ext uri="{FF2B5EF4-FFF2-40B4-BE49-F238E27FC236}">
                    <a16:creationId xmlns:a16="http://schemas.microsoft.com/office/drawing/2014/main" id="{CBB34445-7165-7EB5-B328-0A6B0C9238A7}"/>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51" name="Freeform: Shape 1350">
              <a:extLst>
                <a:ext uri="{FF2B5EF4-FFF2-40B4-BE49-F238E27FC236}">
                  <a16:creationId xmlns:a16="http://schemas.microsoft.com/office/drawing/2014/main" id="{8755A784-533F-36E3-5759-18B03BCD60DD}"/>
                </a:ext>
              </a:extLst>
            </p:cNvPr>
            <p:cNvSpPr>
              <a:spLocks/>
            </p:cNvSpPr>
            <p:nvPr/>
          </p:nvSpPr>
          <p:spPr>
            <a:xfrm>
              <a:off x="15128194" y="7048519"/>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100">
                <a:solidFill>
                  <a:schemeClr val="bg1"/>
                </a:solidFill>
              </a:endParaRPr>
            </a:p>
          </p:txBody>
        </p:sp>
        <p:pic>
          <p:nvPicPr>
            <p:cNvPr id="1353" name="Graphic 1352">
              <a:extLst>
                <a:ext uri="{FF2B5EF4-FFF2-40B4-BE49-F238E27FC236}">
                  <a16:creationId xmlns:a16="http://schemas.microsoft.com/office/drawing/2014/main" id="{D3AD0728-E3B1-E5DE-714D-FA5C313B47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8" r="28"/>
            <a:stretch/>
          </p:blipFill>
          <p:spPr>
            <a:xfrm>
              <a:off x="15129583" y="7045171"/>
              <a:ext cx="1591553" cy="1619443"/>
            </a:xfrm>
            <a:prstGeom prst="rect">
              <a:avLst/>
            </a:prstGeom>
          </p:spPr>
        </p:pic>
      </p:grpSp>
      <p:grpSp>
        <p:nvGrpSpPr>
          <p:cNvPr id="1096" name="!!_Opp_07">
            <a:extLst>
              <a:ext uri="{FF2B5EF4-FFF2-40B4-BE49-F238E27FC236}">
                <a16:creationId xmlns:a16="http://schemas.microsoft.com/office/drawing/2014/main" id="{04A90722-F60D-E3AA-8464-3787CE43059A}"/>
              </a:ext>
            </a:extLst>
          </p:cNvPr>
          <p:cNvGrpSpPr/>
          <p:nvPr/>
        </p:nvGrpSpPr>
        <p:grpSpPr>
          <a:xfrm>
            <a:off x="11861989" y="-19857354"/>
            <a:ext cx="4859147" cy="1612746"/>
            <a:chOff x="11861989" y="5165320"/>
            <a:chExt cx="4859147" cy="1612746"/>
          </a:xfrm>
          <a:effectLst>
            <a:outerShdw dist="76200" dir="2700000" algn="tl" rotWithShape="0">
              <a:schemeClr val="accent6">
                <a:lumMod val="60000"/>
                <a:lumOff val="40000"/>
              </a:schemeClr>
            </a:outerShdw>
          </a:effectLst>
        </p:grpSpPr>
        <p:sp>
          <p:nvSpPr>
            <p:cNvPr id="1097" name="Rectangle: Rounded Corners 1096">
              <a:extLst>
                <a:ext uri="{FF2B5EF4-FFF2-40B4-BE49-F238E27FC236}">
                  <a16:creationId xmlns:a16="http://schemas.microsoft.com/office/drawing/2014/main" id="{8478C189-4C4F-15A2-C745-455885D90291}"/>
                </a:ext>
              </a:extLst>
            </p:cNvPr>
            <p:cNvSpPr>
              <a:spLocks/>
            </p:cNvSpPr>
            <p:nvPr/>
          </p:nvSpPr>
          <p:spPr>
            <a:xfrm>
              <a:off x="11861989"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Warehouse</a:t>
              </a:r>
              <a:br>
                <a:rPr lang="en-US" sz="2100">
                  <a:solidFill>
                    <a:schemeClr val="bg1"/>
                  </a:solidFill>
                </a:rPr>
              </a:br>
              <a:r>
                <a:rPr lang="en-US" sz="2100">
                  <a:solidFill>
                    <a:schemeClr val="bg1"/>
                  </a:solidFill>
                </a:rPr>
                <a:t>Space Optimization</a:t>
              </a:r>
            </a:p>
          </p:txBody>
        </p:sp>
        <p:grpSp>
          <p:nvGrpSpPr>
            <p:cNvPr id="1098" name="Group 1097">
              <a:extLst>
                <a:ext uri="{FF2B5EF4-FFF2-40B4-BE49-F238E27FC236}">
                  <a16:creationId xmlns:a16="http://schemas.microsoft.com/office/drawing/2014/main" id="{43D74428-8CDF-EEAF-04D8-3E1C01209556}"/>
                </a:ext>
              </a:extLst>
            </p:cNvPr>
            <p:cNvGrpSpPr/>
            <p:nvPr/>
          </p:nvGrpSpPr>
          <p:grpSpPr>
            <a:xfrm rot="5400000">
              <a:off x="11863300" y="5916413"/>
              <a:ext cx="520938" cy="110550"/>
              <a:chOff x="-2112431" y="5683144"/>
              <a:chExt cx="932836" cy="197960"/>
            </a:xfrm>
            <a:solidFill>
              <a:schemeClr val="accent2"/>
            </a:solidFill>
          </p:grpSpPr>
          <p:sp>
            <p:nvSpPr>
              <p:cNvPr id="1101" name="!!_Dot_03A">
                <a:extLst>
                  <a:ext uri="{FF2B5EF4-FFF2-40B4-BE49-F238E27FC236}">
                    <a16:creationId xmlns:a16="http://schemas.microsoft.com/office/drawing/2014/main" id="{EEA16254-F559-0943-B839-CDB6C9F280CF}"/>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1" name="!!_Dot_03B">
                <a:extLst>
                  <a:ext uri="{FF2B5EF4-FFF2-40B4-BE49-F238E27FC236}">
                    <a16:creationId xmlns:a16="http://schemas.microsoft.com/office/drawing/2014/main" id="{B00BBCCE-BDF3-DE42-0E75-15F574CCCB84}"/>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2" name="!!_Dot_03C">
                <a:extLst>
                  <a:ext uri="{FF2B5EF4-FFF2-40B4-BE49-F238E27FC236}">
                    <a16:creationId xmlns:a16="http://schemas.microsoft.com/office/drawing/2014/main" id="{EF80AD1C-122B-F4FA-6900-8372BA68C05F}"/>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99" name="Freeform: Shape 1098">
              <a:extLst>
                <a:ext uri="{FF2B5EF4-FFF2-40B4-BE49-F238E27FC236}">
                  <a16:creationId xmlns:a16="http://schemas.microsoft.com/office/drawing/2014/main" id="{85E5A995-1A15-B839-922B-872E2FD60828}"/>
                </a:ext>
              </a:extLst>
            </p:cNvPr>
            <p:cNvSpPr>
              <a:spLocks/>
            </p:cNvSpPr>
            <p:nvPr/>
          </p:nvSpPr>
          <p:spPr>
            <a:xfrm>
              <a:off x="15128194" y="5165320"/>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100">
                <a:solidFill>
                  <a:schemeClr val="bg1"/>
                </a:solidFill>
              </a:endParaRPr>
            </a:p>
          </p:txBody>
        </p:sp>
        <p:pic>
          <p:nvPicPr>
            <p:cNvPr id="1100" name="Graphic 1099">
              <a:extLst>
                <a:ext uri="{FF2B5EF4-FFF2-40B4-BE49-F238E27FC236}">
                  <a16:creationId xmlns:a16="http://schemas.microsoft.com/office/drawing/2014/main" id="{49F493B8-0E68-D9CE-8103-D116015D47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128684" y="5165345"/>
              <a:ext cx="1592452" cy="1612696"/>
            </a:xfrm>
            <a:prstGeom prst="rect">
              <a:avLst/>
            </a:prstGeom>
          </p:spPr>
        </p:pic>
      </p:grpSp>
      <p:grpSp>
        <p:nvGrpSpPr>
          <p:cNvPr id="1113" name="!!_Opp_06">
            <a:extLst>
              <a:ext uri="{FF2B5EF4-FFF2-40B4-BE49-F238E27FC236}">
                <a16:creationId xmlns:a16="http://schemas.microsoft.com/office/drawing/2014/main" id="{606EDE7C-DE9E-3CF1-4F51-F8FC08F3E61A}"/>
              </a:ext>
            </a:extLst>
          </p:cNvPr>
          <p:cNvGrpSpPr/>
          <p:nvPr/>
        </p:nvGrpSpPr>
        <p:grpSpPr>
          <a:xfrm>
            <a:off x="11861989" y="-24209886"/>
            <a:ext cx="4859147" cy="1612746"/>
            <a:chOff x="11861989" y="3308338"/>
            <a:chExt cx="4859147" cy="1612746"/>
          </a:xfrm>
          <a:effectLst>
            <a:outerShdw dist="76200" dir="2700000" algn="tl" rotWithShape="0">
              <a:schemeClr val="accent6">
                <a:lumMod val="60000"/>
                <a:lumOff val="40000"/>
              </a:schemeClr>
            </a:outerShdw>
          </a:effectLst>
        </p:grpSpPr>
        <p:sp>
          <p:nvSpPr>
            <p:cNvPr id="1114" name="Rectangle: Rounded Corners 1113">
              <a:extLst>
                <a:ext uri="{FF2B5EF4-FFF2-40B4-BE49-F238E27FC236}">
                  <a16:creationId xmlns:a16="http://schemas.microsoft.com/office/drawing/2014/main" id="{A7ACB2F0-E4A4-9F90-A3F0-EA459D525B48}"/>
                </a:ext>
              </a:extLst>
            </p:cNvPr>
            <p:cNvSpPr>
              <a:spLocks/>
            </p:cNvSpPr>
            <p:nvPr/>
          </p:nvSpPr>
          <p:spPr>
            <a:xfrm>
              <a:off x="11861989"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Credit Risk </a:t>
              </a:r>
            </a:p>
            <a:p>
              <a:r>
                <a:rPr lang="en-US" sz="2100">
                  <a:solidFill>
                    <a:schemeClr val="bg1"/>
                  </a:solidFill>
                </a:rPr>
                <a:t>Assessment</a:t>
              </a:r>
            </a:p>
          </p:txBody>
        </p:sp>
        <p:grpSp>
          <p:nvGrpSpPr>
            <p:cNvPr id="1115" name="Group 1114">
              <a:extLst>
                <a:ext uri="{FF2B5EF4-FFF2-40B4-BE49-F238E27FC236}">
                  <a16:creationId xmlns:a16="http://schemas.microsoft.com/office/drawing/2014/main" id="{840696C4-84DF-D320-D92A-2B7AD83DCEE4}"/>
                </a:ext>
              </a:extLst>
            </p:cNvPr>
            <p:cNvGrpSpPr/>
            <p:nvPr/>
          </p:nvGrpSpPr>
          <p:grpSpPr>
            <a:xfrm rot="5400000">
              <a:off x="11863300" y="4059431"/>
              <a:ext cx="520938" cy="110550"/>
              <a:chOff x="-2112431" y="5683144"/>
              <a:chExt cx="932836" cy="197960"/>
            </a:xfrm>
            <a:solidFill>
              <a:schemeClr val="accent2"/>
            </a:solidFill>
          </p:grpSpPr>
          <p:sp>
            <p:nvSpPr>
              <p:cNvPr id="1117" name="!!_Dot_03A">
                <a:extLst>
                  <a:ext uri="{FF2B5EF4-FFF2-40B4-BE49-F238E27FC236}">
                    <a16:creationId xmlns:a16="http://schemas.microsoft.com/office/drawing/2014/main" id="{C55D0CEA-81D0-11C4-CD0B-1BB3E791B885}"/>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_Dot_03B">
                <a:extLst>
                  <a:ext uri="{FF2B5EF4-FFF2-40B4-BE49-F238E27FC236}">
                    <a16:creationId xmlns:a16="http://schemas.microsoft.com/office/drawing/2014/main" id="{6A3524B5-0E2F-2AAD-C90A-F4BD7BA9CF3A}"/>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9" name="!!_Dot_03C">
                <a:extLst>
                  <a:ext uri="{FF2B5EF4-FFF2-40B4-BE49-F238E27FC236}">
                    <a16:creationId xmlns:a16="http://schemas.microsoft.com/office/drawing/2014/main" id="{F0411AD9-0D7C-E842-751A-FBE72DA46E3F}"/>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16" name="Graphic 1115">
              <a:extLst>
                <a:ext uri="{FF2B5EF4-FFF2-40B4-BE49-F238E27FC236}">
                  <a16:creationId xmlns:a16="http://schemas.microsoft.com/office/drawing/2014/main" id="{9099A8FE-0837-677A-A43B-E8A48D4BFD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8" r="28"/>
            <a:stretch/>
          </p:blipFill>
          <p:spPr>
            <a:xfrm>
              <a:off x="15134304" y="3310755"/>
              <a:ext cx="1586832" cy="1607912"/>
            </a:xfrm>
            <a:prstGeom prst="rect">
              <a:avLst/>
            </a:prstGeom>
          </p:spPr>
        </p:pic>
      </p:grpSp>
      <p:grpSp>
        <p:nvGrpSpPr>
          <p:cNvPr id="1120" name="!!_Opp_05">
            <a:extLst>
              <a:ext uri="{FF2B5EF4-FFF2-40B4-BE49-F238E27FC236}">
                <a16:creationId xmlns:a16="http://schemas.microsoft.com/office/drawing/2014/main" id="{5B5E1EFD-808F-A23A-B352-C84CC3758951}"/>
              </a:ext>
            </a:extLst>
          </p:cNvPr>
          <p:cNvGrpSpPr/>
          <p:nvPr/>
        </p:nvGrpSpPr>
        <p:grpSpPr>
          <a:xfrm>
            <a:off x="11861989" y="-30396626"/>
            <a:ext cx="4859147" cy="1613364"/>
            <a:chOff x="11861989" y="1426898"/>
            <a:chExt cx="4859147" cy="1613364"/>
          </a:xfrm>
          <a:effectLst>
            <a:outerShdw dist="76200" dir="2700000" algn="tl" rotWithShape="0">
              <a:schemeClr val="accent6">
                <a:lumMod val="60000"/>
                <a:lumOff val="40000"/>
              </a:schemeClr>
            </a:outerShdw>
          </a:effectLst>
        </p:grpSpPr>
        <p:sp>
          <p:nvSpPr>
            <p:cNvPr id="1121" name="Rectangle: Rounded Corners 1120">
              <a:extLst>
                <a:ext uri="{FF2B5EF4-FFF2-40B4-BE49-F238E27FC236}">
                  <a16:creationId xmlns:a16="http://schemas.microsoft.com/office/drawing/2014/main" id="{1E8858E1-F11C-CB8E-4C85-7194D013D37A}"/>
                </a:ext>
              </a:extLst>
            </p:cNvPr>
            <p:cNvSpPr>
              <a:spLocks/>
            </p:cNvSpPr>
            <p:nvPr/>
          </p:nvSpPr>
          <p:spPr>
            <a:xfrm>
              <a:off x="11861989"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Complaints </a:t>
              </a:r>
              <a:br>
                <a:rPr lang="en-US" sz="2100">
                  <a:solidFill>
                    <a:schemeClr val="bg1"/>
                  </a:solidFill>
                </a:rPr>
              </a:br>
              <a:r>
                <a:rPr lang="en-US" sz="2100">
                  <a:solidFill>
                    <a:schemeClr val="bg1"/>
                  </a:solidFill>
                </a:rPr>
                <a:t>Management</a:t>
              </a:r>
            </a:p>
          </p:txBody>
        </p:sp>
        <p:grpSp>
          <p:nvGrpSpPr>
            <p:cNvPr id="1122" name="Group 1121">
              <a:extLst>
                <a:ext uri="{FF2B5EF4-FFF2-40B4-BE49-F238E27FC236}">
                  <a16:creationId xmlns:a16="http://schemas.microsoft.com/office/drawing/2014/main" id="{3C3580B4-BBCD-55CA-1005-EE6A0E84E5AE}"/>
                </a:ext>
              </a:extLst>
            </p:cNvPr>
            <p:cNvGrpSpPr/>
            <p:nvPr/>
          </p:nvGrpSpPr>
          <p:grpSpPr>
            <a:xfrm rot="5400000">
              <a:off x="11863300" y="2178300"/>
              <a:ext cx="520938" cy="110550"/>
              <a:chOff x="-2112431" y="5683144"/>
              <a:chExt cx="932836" cy="197960"/>
            </a:xfrm>
            <a:solidFill>
              <a:schemeClr val="accent2"/>
            </a:solidFill>
          </p:grpSpPr>
          <p:sp>
            <p:nvSpPr>
              <p:cNvPr id="1125" name="!!_Dot_03A">
                <a:extLst>
                  <a:ext uri="{FF2B5EF4-FFF2-40B4-BE49-F238E27FC236}">
                    <a16:creationId xmlns:a16="http://schemas.microsoft.com/office/drawing/2014/main" id="{1F10E63B-A9CD-2675-C5A8-5D12B7988DF4}"/>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 name="!!_Dot_03B">
                <a:extLst>
                  <a:ext uri="{FF2B5EF4-FFF2-40B4-BE49-F238E27FC236}">
                    <a16:creationId xmlns:a16="http://schemas.microsoft.com/office/drawing/2014/main" id="{00DFF3C6-646D-2446-B8C7-8A7A43C507B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7" name="!!_Dot_03C">
                <a:extLst>
                  <a:ext uri="{FF2B5EF4-FFF2-40B4-BE49-F238E27FC236}">
                    <a16:creationId xmlns:a16="http://schemas.microsoft.com/office/drawing/2014/main" id="{5DA24979-6EFA-58A2-3F3D-1E04A0DBD6F2}"/>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23" name="Freeform: Shape 1122">
              <a:extLst>
                <a:ext uri="{FF2B5EF4-FFF2-40B4-BE49-F238E27FC236}">
                  <a16:creationId xmlns:a16="http://schemas.microsoft.com/office/drawing/2014/main" id="{85951F35-C028-9701-8410-A8599113CFAC}"/>
                </a:ext>
              </a:extLst>
            </p:cNvPr>
            <p:cNvSpPr>
              <a:spLocks/>
            </p:cNvSpPr>
            <p:nvPr/>
          </p:nvSpPr>
          <p:spPr>
            <a:xfrm>
              <a:off x="15128194" y="1427207"/>
              <a:ext cx="1592942" cy="1612746"/>
            </a:xfrm>
            <a:custGeom>
              <a:avLst/>
              <a:gdLst>
                <a:gd name="connsiteX0" fmla="*/ 228216 w 1592942"/>
                <a:gd name="connsiteY0" fmla="*/ 0 h 1612746"/>
                <a:gd name="connsiteX1" fmla="*/ 1327742 w 1592942"/>
                <a:gd name="connsiteY1" fmla="*/ 0 h 1612746"/>
                <a:gd name="connsiteX2" fmla="*/ 1592942 w 1592942"/>
                <a:gd name="connsiteY2" fmla="*/ 265200 h 1612746"/>
                <a:gd name="connsiteX3" fmla="*/ 1592942 w 1592942"/>
                <a:gd name="connsiteY3" fmla="*/ 1347546 h 1612746"/>
                <a:gd name="connsiteX4" fmla="*/ 1327742 w 1592942"/>
                <a:gd name="connsiteY4" fmla="*/ 1612746 h 1612746"/>
                <a:gd name="connsiteX5" fmla="*/ 228216 w 1592942"/>
                <a:gd name="connsiteY5" fmla="*/ 1612746 h 1612746"/>
                <a:gd name="connsiteX6" fmla="*/ 187004 w 1592942"/>
                <a:gd name="connsiteY6" fmla="*/ 1544909 h 1612746"/>
                <a:gd name="connsiteX7" fmla="*/ 0 w 1592942"/>
                <a:gd name="connsiteY7" fmla="*/ 806373 h 1612746"/>
                <a:gd name="connsiteX8" fmla="*/ 187004 w 1592942"/>
                <a:gd name="connsiteY8" fmla="*/ 67837 h 16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942" h="1612746">
                  <a:moveTo>
                    <a:pt x="228216" y="0"/>
                  </a:moveTo>
                  <a:lnTo>
                    <a:pt x="1327742" y="0"/>
                  </a:lnTo>
                  <a:cubicBezTo>
                    <a:pt x="1474208" y="0"/>
                    <a:pt x="1592942" y="118734"/>
                    <a:pt x="1592942" y="265200"/>
                  </a:cubicBezTo>
                  <a:lnTo>
                    <a:pt x="1592942" y="1347546"/>
                  </a:lnTo>
                  <a:cubicBezTo>
                    <a:pt x="1592942" y="1494012"/>
                    <a:pt x="1474208" y="1612746"/>
                    <a:pt x="1327742" y="1612746"/>
                  </a:cubicBezTo>
                  <a:lnTo>
                    <a:pt x="228216" y="1612746"/>
                  </a:lnTo>
                  <a:lnTo>
                    <a:pt x="187004" y="1544909"/>
                  </a:lnTo>
                  <a:cubicBezTo>
                    <a:pt x="67743" y="1325369"/>
                    <a:pt x="0" y="1073782"/>
                    <a:pt x="0" y="806373"/>
                  </a:cubicBezTo>
                  <a:cubicBezTo>
                    <a:pt x="0" y="538964"/>
                    <a:pt x="67743" y="287377"/>
                    <a:pt x="187004" y="67837"/>
                  </a:cubicBezTo>
                  <a:close/>
                </a:path>
              </a:pathLst>
            </a:custGeom>
            <a:solidFill>
              <a:schemeClr val="accent4">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0" bIns="72000" rtlCol="0" anchor="ctr">
              <a:noAutofit/>
            </a:bodyPr>
            <a:lstStyle/>
            <a:p>
              <a:endParaRPr lang="en-GB" sz="2100">
                <a:solidFill>
                  <a:schemeClr val="bg1"/>
                </a:solidFill>
              </a:endParaRPr>
            </a:p>
          </p:txBody>
        </p:sp>
        <p:pic>
          <p:nvPicPr>
            <p:cNvPr id="1124" name="Graphic 1123">
              <a:extLst>
                <a:ext uri="{FF2B5EF4-FFF2-40B4-BE49-F238E27FC236}">
                  <a16:creationId xmlns:a16="http://schemas.microsoft.com/office/drawing/2014/main" id="{6CAEBE75-2849-A378-5621-C91E0B5824E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5128024" y="1426898"/>
              <a:ext cx="1593112" cy="1613364"/>
            </a:xfrm>
            <a:prstGeom prst="rect">
              <a:avLst/>
            </a:prstGeom>
          </p:spPr>
        </p:pic>
      </p:grpSp>
      <p:grpSp>
        <p:nvGrpSpPr>
          <p:cNvPr id="1128" name="!!_Opp_04">
            <a:extLst>
              <a:ext uri="{FF2B5EF4-FFF2-40B4-BE49-F238E27FC236}">
                <a16:creationId xmlns:a16="http://schemas.microsoft.com/office/drawing/2014/main" id="{EDA9FBA5-7AB0-0AC5-DBD0-B907F86D56DC}"/>
              </a:ext>
            </a:extLst>
          </p:cNvPr>
          <p:cNvGrpSpPr/>
          <p:nvPr/>
        </p:nvGrpSpPr>
        <p:grpSpPr>
          <a:xfrm>
            <a:off x="6713728" y="-13869333"/>
            <a:ext cx="4859147" cy="1612746"/>
            <a:chOff x="6713728" y="7048519"/>
            <a:chExt cx="4859147" cy="1612746"/>
          </a:xfrm>
          <a:effectLst>
            <a:outerShdw dist="76200" dir="2700000" algn="tl" rotWithShape="0">
              <a:schemeClr val="accent6">
                <a:lumMod val="60000"/>
                <a:lumOff val="40000"/>
              </a:schemeClr>
            </a:outerShdw>
          </a:effectLst>
        </p:grpSpPr>
        <p:sp>
          <p:nvSpPr>
            <p:cNvPr id="1129" name="Rectangle: Rounded Corners 1128">
              <a:extLst>
                <a:ext uri="{FF2B5EF4-FFF2-40B4-BE49-F238E27FC236}">
                  <a16:creationId xmlns:a16="http://schemas.microsoft.com/office/drawing/2014/main" id="{FF40F39A-E634-BEFB-0F7C-2B0F10C27799}"/>
                </a:ext>
              </a:extLst>
            </p:cNvPr>
            <p:cNvSpPr>
              <a:spLocks/>
            </p:cNvSpPr>
            <p:nvPr/>
          </p:nvSpPr>
          <p:spPr>
            <a:xfrm>
              <a:off x="6713728" y="7048519"/>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Generative AI </a:t>
              </a:r>
              <a:br>
                <a:rPr lang="en-US" sz="2100">
                  <a:solidFill>
                    <a:schemeClr val="bg1"/>
                  </a:solidFill>
                </a:rPr>
              </a:br>
              <a:r>
                <a:rPr lang="en-US" sz="2100">
                  <a:solidFill>
                    <a:schemeClr val="bg1"/>
                  </a:solidFill>
                </a:rPr>
                <a:t>and Decisioning</a:t>
              </a:r>
            </a:p>
          </p:txBody>
        </p:sp>
        <p:grpSp>
          <p:nvGrpSpPr>
            <p:cNvPr id="1130" name="Group 1129">
              <a:extLst>
                <a:ext uri="{FF2B5EF4-FFF2-40B4-BE49-F238E27FC236}">
                  <a16:creationId xmlns:a16="http://schemas.microsoft.com/office/drawing/2014/main" id="{8E7404FC-3368-928E-6D46-57E68C749512}"/>
                </a:ext>
              </a:extLst>
            </p:cNvPr>
            <p:cNvGrpSpPr/>
            <p:nvPr/>
          </p:nvGrpSpPr>
          <p:grpSpPr>
            <a:xfrm rot="5400000">
              <a:off x="6721389" y="7799612"/>
              <a:ext cx="520938" cy="110550"/>
              <a:chOff x="-2112431" y="5683144"/>
              <a:chExt cx="932836" cy="197960"/>
            </a:xfrm>
            <a:solidFill>
              <a:schemeClr val="accent2"/>
            </a:solidFill>
          </p:grpSpPr>
          <p:sp>
            <p:nvSpPr>
              <p:cNvPr id="1132" name="!!_Dot_03A">
                <a:extLst>
                  <a:ext uri="{FF2B5EF4-FFF2-40B4-BE49-F238E27FC236}">
                    <a16:creationId xmlns:a16="http://schemas.microsoft.com/office/drawing/2014/main" id="{11E16E23-DF29-36AB-9F46-058387226ACE}"/>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3" name="!!_Dot_03B">
                <a:extLst>
                  <a:ext uri="{FF2B5EF4-FFF2-40B4-BE49-F238E27FC236}">
                    <a16:creationId xmlns:a16="http://schemas.microsoft.com/office/drawing/2014/main" id="{9BA7E4E9-83CC-8449-F41C-DC9040E3D73C}"/>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4" name="!!_Dot_03C">
                <a:extLst>
                  <a:ext uri="{FF2B5EF4-FFF2-40B4-BE49-F238E27FC236}">
                    <a16:creationId xmlns:a16="http://schemas.microsoft.com/office/drawing/2014/main" id="{1F8756FC-4CFF-EE8C-4C83-8A49E185DB43}"/>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31" name="Graphic 1130">
              <a:extLst>
                <a:ext uri="{FF2B5EF4-FFF2-40B4-BE49-F238E27FC236}">
                  <a16:creationId xmlns:a16="http://schemas.microsoft.com/office/drawing/2014/main" id="{3ADCCB68-531A-3114-F3D2-12120F2FB5D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8" r="28"/>
            <a:stretch/>
          </p:blipFill>
          <p:spPr>
            <a:xfrm>
              <a:off x="9980831" y="7049381"/>
              <a:ext cx="1589902" cy="1611022"/>
            </a:xfrm>
            <a:prstGeom prst="rect">
              <a:avLst/>
            </a:prstGeom>
          </p:spPr>
        </p:pic>
      </p:grpSp>
      <p:grpSp>
        <p:nvGrpSpPr>
          <p:cNvPr id="1135" name="!!_Opp_03">
            <a:extLst>
              <a:ext uri="{FF2B5EF4-FFF2-40B4-BE49-F238E27FC236}">
                <a16:creationId xmlns:a16="http://schemas.microsoft.com/office/drawing/2014/main" id="{0E2FC364-711A-0492-E3AB-CF1CE1B9421C}"/>
              </a:ext>
            </a:extLst>
          </p:cNvPr>
          <p:cNvGrpSpPr/>
          <p:nvPr/>
        </p:nvGrpSpPr>
        <p:grpSpPr>
          <a:xfrm>
            <a:off x="6713728" y="-17999510"/>
            <a:ext cx="4859147" cy="1612746"/>
            <a:chOff x="6713728" y="5165320"/>
            <a:chExt cx="4859147" cy="1612746"/>
          </a:xfrm>
          <a:effectLst>
            <a:outerShdw dist="76200" dir="2700000" algn="tl" rotWithShape="0">
              <a:schemeClr val="accent6">
                <a:lumMod val="60000"/>
                <a:lumOff val="40000"/>
              </a:schemeClr>
            </a:outerShdw>
          </a:effectLst>
        </p:grpSpPr>
        <p:sp>
          <p:nvSpPr>
            <p:cNvPr id="1136" name="Rectangle: Rounded Corners 1135">
              <a:extLst>
                <a:ext uri="{FF2B5EF4-FFF2-40B4-BE49-F238E27FC236}">
                  <a16:creationId xmlns:a16="http://schemas.microsoft.com/office/drawing/2014/main" id="{AA42E2C4-00D3-162D-4DD8-86C4C35E52D6}"/>
                </a:ext>
              </a:extLst>
            </p:cNvPr>
            <p:cNvSpPr>
              <a:spLocks/>
            </p:cNvSpPr>
            <p:nvPr/>
          </p:nvSpPr>
          <p:spPr>
            <a:xfrm>
              <a:off x="6713728" y="5165320"/>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Hyper personalized </a:t>
              </a:r>
              <a:br>
                <a:rPr lang="en-US" sz="2100">
                  <a:solidFill>
                    <a:schemeClr val="bg1"/>
                  </a:solidFill>
                </a:rPr>
              </a:br>
              <a:r>
                <a:rPr lang="en-US" sz="2100">
                  <a:solidFill>
                    <a:schemeClr val="bg1"/>
                  </a:solidFill>
                </a:rPr>
                <a:t>content generation</a:t>
              </a:r>
            </a:p>
          </p:txBody>
        </p:sp>
        <p:grpSp>
          <p:nvGrpSpPr>
            <p:cNvPr id="1137" name="Group 1136">
              <a:extLst>
                <a:ext uri="{FF2B5EF4-FFF2-40B4-BE49-F238E27FC236}">
                  <a16:creationId xmlns:a16="http://schemas.microsoft.com/office/drawing/2014/main" id="{96BC9CDE-E837-0037-7EEA-5EFF74C3C5C4}"/>
                </a:ext>
              </a:extLst>
            </p:cNvPr>
            <p:cNvGrpSpPr/>
            <p:nvPr/>
          </p:nvGrpSpPr>
          <p:grpSpPr>
            <a:xfrm rot="5400000">
              <a:off x="6721389" y="5916413"/>
              <a:ext cx="520938" cy="110550"/>
              <a:chOff x="-2112431" y="5683144"/>
              <a:chExt cx="932836" cy="197960"/>
            </a:xfrm>
            <a:solidFill>
              <a:schemeClr val="accent2"/>
            </a:solidFill>
          </p:grpSpPr>
          <p:sp>
            <p:nvSpPr>
              <p:cNvPr id="1139" name="!!_Dot_03A">
                <a:extLst>
                  <a:ext uri="{FF2B5EF4-FFF2-40B4-BE49-F238E27FC236}">
                    <a16:creationId xmlns:a16="http://schemas.microsoft.com/office/drawing/2014/main" id="{00852444-16A8-B3B4-1E45-727F4746E994}"/>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0" name="!!_Dot_03B">
                <a:extLst>
                  <a:ext uri="{FF2B5EF4-FFF2-40B4-BE49-F238E27FC236}">
                    <a16:creationId xmlns:a16="http://schemas.microsoft.com/office/drawing/2014/main" id="{B656ECAF-6059-F8C3-C6A4-F1AEF9895024}"/>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1" name="!!_Dot_03C">
                <a:extLst>
                  <a:ext uri="{FF2B5EF4-FFF2-40B4-BE49-F238E27FC236}">
                    <a16:creationId xmlns:a16="http://schemas.microsoft.com/office/drawing/2014/main" id="{2A17B7B9-1084-C5A3-8778-496493D567E7}"/>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38" name="Graphic 1137">
              <a:extLst>
                <a:ext uri="{FF2B5EF4-FFF2-40B4-BE49-F238E27FC236}">
                  <a16:creationId xmlns:a16="http://schemas.microsoft.com/office/drawing/2014/main" id="{7E399B3E-F5D7-807D-38AD-22A6F6FCC65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79933" y="5166182"/>
              <a:ext cx="1590800" cy="1611022"/>
            </a:xfrm>
            <a:prstGeom prst="rect">
              <a:avLst/>
            </a:prstGeom>
          </p:spPr>
        </p:pic>
      </p:grpSp>
      <p:grpSp>
        <p:nvGrpSpPr>
          <p:cNvPr id="1142" name="!!_Opp_02">
            <a:extLst>
              <a:ext uri="{FF2B5EF4-FFF2-40B4-BE49-F238E27FC236}">
                <a16:creationId xmlns:a16="http://schemas.microsoft.com/office/drawing/2014/main" id="{DC535E97-9D21-C573-3392-4BFB41AD577D}"/>
              </a:ext>
            </a:extLst>
          </p:cNvPr>
          <p:cNvGrpSpPr/>
          <p:nvPr/>
        </p:nvGrpSpPr>
        <p:grpSpPr>
          <a:xfrm>
            <a:off x="6713728" y="-22352042"/>
            <a:ext cx="4859147" cy="1612746"/>
            <a:chOff x="6713728" y="3308338"/>
            <a:chExt cx="4859147" cy="1612746"/>
          </a:xfrm>
          <a:effectLst>
            <a:outerShdw dist="76200" dir="2700000" algn="tl" rotWithShape="0">
              <a:schemeClr val="accent6">
                <a:lumMod val="60000"/>
                <a:lumOff val="40000"/>
              </a:schemeClr>
            </a:outerShdw>
          </a:effectLst>
        </p:grpSpPr>
        <p:sp>
          <p:nvSpPr>
            <p:cNvPr id="1143" name="Rectangle: Rounded Corners 1142">
              <a:extLst>
                <a:ext uri="{FF2B5EF4-FFF2-40B4-BE49-F238E27FC236}">
                  <a16:creationId xmlns:a16="http://schemas.microsoft.com/office/drawing/2014/main" id="{FE20234C-BD33-A151-5B64-3342FD401DBC}"/>
                </a:ext>
              </a:extLst>
            </p:cNvPr>
            <p:cNvSpPr>
              <a:spLocks/>
            </p:cNvSpPr>
            <p:nvPr/>
          </p:nvSpPr>
          <p:spPr>
            <a:xfrm>
              <a:off x="6713728" y="3308338"/>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US" sz="2100">
                  <a:solidFill>
                    <a:schemeClr val="bg1"/>
                  </a:solidFill>
                </a:rPr>
                <a:t>Intelligent Assistants</a:t>
              </a:r>
              <a:br>
                <a:rPr lang="en-US" sz="2100">
                  <a:solidFill>
                    <a:schemeClr val="bg1"/>
                  </a:solidFill>
                </a:rPr>
              </a:br>
              <a:r>
                <a:rPr lang="en-US" sz="2100">
                  <a:solidFill>
                    <a:schemeClr val="bg1"/>
                  </a:solidFill>
                </a:rPr>
                <a:t>for Law Enforcement</a:t>
              </a:r>
            </a:p>
          </p:txBody>
        </p:sp>
        <p:grpSp>
          <p:nvGrpSpPr>
            <p:cNvPr id="1144" name="Group 1143">
              <a:extLst>
                <a:ext uri="{FF2B5EF4-FFF2-40B4-BE49-F238E27FC236}">
                  <a16:creationId xmlns:a16="http://schemas.microsoft.com/office/drawing/2014/main" id="{600AC8FD-B932-D815-2614-C4C91584EA90}"/>
                </a:ext>
              </a:extLst>
            </p:cNvPr>
            <p:cNvGrpSpPr/>
            <p:nvPr/>
          </p:nvGrpSpPr>
          <p:grpSpPr>
            <a:xfrm rot="5400000">
              <a:off x="6721389" y="4059431"/>
              <a:ext cx="520938" cy="110550"/>
              <a:chOff x="-2112431" y="5683144"/>
              <a:chExt cx="932836" cy="197960"/>
            </a:xfrm>
            <a:solidFill>
              <a:schemeClr val="accent2"/>
            </a:solidFill>
          </p:grpSpPr>
          <p:sp>
            <p:nvSpPr>
              <p:cNvPr id="1146" name="!!_Dot_03A">
                <a:extLst>
                  <a:ext uri="{FF2B5EF4-FFF2-40B4-BE49-F238E27FC236}">
                    <a16:creationId xmlns:a16="http://schemas.microsoft.com/office/drawing/2014/main" id="{12D6C30A-1564-2A8C-90D4-B9B4375A55C8}"/>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7" name="!!_Dot_03B">
                <a:extLst>
                  <a:ext uri="{FF2B5EF4-FFF2-40B4-BE49-F238E27FC236}">
                    <a16:creationId xmlns:a16="http://schemas.microsoft.com/office/drawing/2014/main" id="{AFEDA985-D3A5-5C9D-2CA7-2E5093FEA59D}"/>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8" name="!!_Dot_03C">
                <a:extLst>
                  <a:ext uri="{FF2B5EF4-FFF2-40B4-BE49-F238E27FC236}">
                    <a16:creationId xmlns:a16="http://schemas.microsoft.com/office/drawing/2014/main" id="{71A87BBB-DC0E-D785-9A93-E8311438FBBA}"/>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45" name="Graphic 1144">
              <a:extLst>
                <a:ext uri="{FF2B5EF4-FFF2-40B4-BE49-F238E27FC236}">
                  <a16:creationId xmlns:a16="http://schemas.microsoft.com/office/drawing/2014/main" id="{9FAB609D-6C9E-AE2C-3DDF-491AE1CF424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t="180" b="180"/>
            <a:stretch/>
          </p:blipFill>
          <p:spPr>
            <a:xfrm>
              <a:off x="9980831" y="3309200"/>
              <a:ext cx="1589902" cy="1611022"/>
            </a:xfrm>
            <a:prstGeom prst="rect">
              <a:avLst/>
            </a:prstGeom>
          </p:spPr>
        </p:pic>
      </p:grpSp>
      <p:grpSp>
        <p:nvGrpSpPr>
          <p:cNvPr id="1149" name="!!_Opp_01">
            <a:extLst>
              <a:ext uri="{FF2B5EF4-FFF2-40B4-BE49-F238E27FC236}">
                <a16:creationId xmlns:a16="http://schemas.microsoft.com/office/drawing/2014/main" id="{0F79E307-EA33-B298-73B4-638B9620FD44}"/>
              </a:ext>
            </a:extLst>
          </p:cNvPr>
          <p:cNvGrpSpPr/>
          <p:nvPr/>
        </p:nvGrpSpPr>
        <p:grpSpPr>
          <a:xfrm>
            <a:off x="6713728" y="-28538473"/>
            <a:ext cx="4859147" cy="1612746"/>
            <a:chOff x="6713728" y="1427207"/>
            <a:chExt cx="4859147" cy="1612746"/>
          </a:xfrm>
          <a:effectLst>
            <a:outerShdw dist="76200" dir="2700000" algn="tl" rotWithShape="0">
              <a:schemeClr val="accent6">
                <a:lumMod val="60000"/>
                <a:lumOff val="40000"/>
              </a:schemeClr>
            </a:outerShdw>
          </a:effectLst>
        </p:grpSpPr>
        <p:sp>
          <p:nvSpPr>
            <p:cNvPr id="1150" name="Rectangle: Rounded Corners 1149">
              <a:extLst>
                <a:ext uri="{FF2B5EF4-FFF2-40B4-BE49-F238E27FC236}">
                  <a16:creationId xmlns:a16="http://schemas.microsoft.com/office/drawing/2014/main" id="{2DC3F24D-99B2-6C1E-B2F4-5E361B6195CB}"/>
                </a:ext>
              </a:extLst>
            </p:cNvPr>
            <p:cNvSpPr>
              <a:spLocks/>
            </p:cNvSpPr>
            <p:nvPr/>
          </p:nvSpPr>
          <p:spPr>
            <a:xfrm>
              <a:off x="6713728" y="1427207"/>
              <a:ext cx="4859147" cy="1612746"/>
            </a:xfrm>
            <a:prstGeom prst="roundRect">
              <a:avLst>
                <a:gd name="adj" fmla="val 1644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32000" tIns="72000" rIns="0" bIns="72000" rtlCol="0" anchor="ctr">
              <a:normAutofit/>
            </a:bodyPr>
            <a:lstStyle/>
            <a:p>
              <a:r>
                <a:rPr lang="en-GB" sz="2100">
                  <a:solidFill>
                    <a:schemeClr val="bg1"/>
                  </a:solidFill>
                </a:rPr>
                <a:t>SAS Code Generation</a:t>
              </a:r>
              <a:br>
                <a:rPr lang="en-GB" sz="2100">
                  <a:solidFill>
                    <a:schemeClr val="bg1"/>
                  </a:solidFill>
                </a:rPr>
              </a:br>
              <a:r>
                <a:rPr lang="en-GB" sz="2100">
                  <a:solidFill>
                    <a:schemeClr val="bg1"/>
                  </a:solidFill>
                </a:rPr>
                <a:t>and Explanation</a:t>
              </a:r>
            </a:p>
          </p:txBody>
        </p:sp>
        <p:grpSp>
          <p:nvGrpSpPr>
            <p:cNvPr id="1151" name="Group 1150">
              <a:extLst>
                <a:ext uri="{FF2B5EF4-FFF2-40B4-BE49-F238E27FC236}">
                  <a16:creationId xmlns:a16="http://schemas.microsoft.com/office/drawing/2014/main" id="{C3F6343E-D5F4-2710-6F1B-88DB13359541}"/>
                </a:ext>
              </a:extLst>
            </p:cNvPr>
            <p:cNvGrpSpPr/>
            <p:nvPr/>
          </p:nvGrpSpPr>
          <p:grpSpPr>
            <a:xfrm rot="5400000">
              <a:off x="6721389" y="2178300"/>
              <a:ext cx="520938" cy="110550"/>
              <a:chOff x="-2112431" y="5683144"/>
              <a:chExt cx="932836" cy="197960"/>
            </a:xfrm>
            <a:solidFill>
              <a:schemeClr val="accent2"/>
            </a:solidFill>
          </p:grpSpPr>
          <p:sp>
            <p:nvSpPr>
              <p:cNvPr id="1217" name="!!_Dot_03A">
                <a:extLst>
                  <a:ext uri="{FF2B5EF4-FFF2-40B4-BE49-F238E27FC236}">
                    <a16:creationId xmlns:a16="http://schemas.microsoft.com/office/drawing/2014/main" id="{95741F11-0A4B-0A90-D841-037012B43A36}"/>
                  </a:ext>
                </a:extLst>
              </p:cNvPr>
              <p:cNvSpPr/>
              <p:nvPr/>
            </p:nvSpPr>
            <p:spPr>
              <a:xfrm>
                <a:off x="-2112431"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8" name="!!_Dot_03B">
                <a:extLst>
                  <a:ext uri="{FF2B5EF4-FFF2-40B4-BE49-F238E27FC236}">
                    <a16:creationId xmlns:a16="http://schemas.microsoft.com/office/drawing/2014/main" id="{FBEE1F8B-05D3-5E94-DED1-61CAAE90FCB7}"/>
                  </a:ext>
                </a:extLst>
              </p:cNvPr>
              <p:cNvSpPr/>
              <p:nvPr/>
            </p:nvSpPr>
            <p:spPr>
              <a:xfrm>
                <a:off x="-1744993"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9" name="!!_Dot_03C">
                <a:extLst>
                  <a:ext uri="{FF2B5EF4-FFF2-40B4-BE49-F238E27FC236}">
                    <a16:creationId xmlns:a16="http://schemas.microsoft.com/office/drawing/2014/main" id="{C414A4A9-2FF3-2364-943D-ADA6781007F8}"/>
                  </a:ext>
                </a:extLst>
              </p:cNvPr>
              <p:cNvSpPr/>
              <p:nvPr/>
            </p:nvSpPr>
            <p:spPr>
              <a:xfrm>
                <a:off x="-1377555" y="5683144"/>
                <a:ext cx="197960" cy="197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16" name="Graphic 1215">
              <a:extLst>
                <a:ext uri="{FF2B5EF4-FFF2-40B4-BE49-F238E27FC236}">
                  <a16:creationId xmlns:a16="http://schemas.microsoft.com/office/drawing/2014/main" id="{98082579-0947-83FE-C23C-BDEDC4D56B1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56" r="56"/>
            <a:stretch/>
          </p:blipFill>
          <p:spPr>
            <a:xfrm>
              <a:off x="9981729" y="1428069"/>
              <a:ext cx="1589004" cy="1611022"/>
            </a:xfrm>
            <a:prstGeom prst="rect">
              <a:avLst/>
            </a:prstGeom>
          </p:spPr>
        </p:pic>
      </p:grpSp>
    </p:spTree>
    <p:custDataLst>
      <p:tags r:id="rId1"/>
    </p:custDataLst>
    <p:extLst>
      <p:ext uri="{BB962C8B-B14F-4D97-AF65-F5344CB8AC3E}">
        <p14:creationId xmlns:p14="http://schemas.microsoft.com/office/powerpoint/2010/main" val="399814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42"/>
                                        </p:tgtEl>
                                        <p:attrNameLst>
                                          <p:attrName>style.visibility</p:attrName>
                                        </p:attrNameLst>
                                      </p:cBhvr>
                                      <p:to>
                                        <p:strVal val="visible"/>
                                      </p:to>
                                    </p:set>
                                    <p:anim calcmode="lin" valueType="num">
                                      <p:cBhvr>
                                        <p:cTn id="7" dur="500" fill="hold"/>
                                        <p:tgtEl>
                                          <p:spTgt spid="1342"/>
                                        </p:tgtEl>
                                        <p:attrNameLst>
                                          <p:attrName>ppt_w</p:attrName>
                                        </p:attrNameLst>
                                      </p:cBhvr>
                                      <p:tavLst>
                                        <p:tav tm="0">
                                          <p:val>
                                            <p:fltVal val="0"/>
                                          </p:val>
                                        </p:tav>
                                        <p:tav tm="100000">
                                          <p:val>
                                            <p:strVal val="#ppt_w"/>
                                          </p:val>
                                        </p:tav>
                                      </p:tavLst>
                                    </p:anim>
                                    <p:anim calcmode="lin" valueType="num">
                                      <p:cBhvr>
                                        <p:cTn id="8" dur="500" fill="hold"/>
                                        <p:tgtEl>
                                          <p:spTgt spid="1342"/>
                                        </p:tgtEl>
                                        <p:attrNameLst>
                                          <p:attrName>ppt_h</p:attrName>
                                        </p:attrNameLst>
                                      </p:cBhvr>
                                      <p:tavLst>
                                        <p:tav tm="0">
                                          <p:val>
                                            <p:fltVal val="0"/>
                                          </p:val>
                                        </p:tav>
                                        <p:tav tm="100000">
                                          <p:val>
                                            <p:strVal val="#ppt_h"/>
                                          </p:val>
                                        </p:tav>
                                      </p:tavLst>
                                    </p:anim>
                                    <p:animEffect transition="in" filter="fade">
                                      <p:cBhvr>
                                        <p:cTn id="9" dur="500"/>
                                        <p:tgtEl>
                                          <p:spTgt spid="1342"/>
                                        </p:tgtEl>
                                      </p:cBhvr>
                                    </p:animEffect>
                                  </p:childTnLst>
                                </p:cTn>
                              </p:par>
                              <p:par>
                                <p:cTn id="10" presetID="10" presetClass="entr" presetSubtype="0" fill="hold" grpId="1" nodeType="withEffect">
                                  <p:stCondLst>
                                    <p:cond delay="0"/>
                                  </p:stCondLst>
                                  <p:childTnLst>
                                    <p:set>
                                      <p:cBhvr>
                                        <p:cTn id="11" dur="1" fill="hold">
                                          <p:stCondLst>
                                            <p:cond delay="0"/>
                                          </p:stCondLst>
                                        </p:cTn>
                                        <p:tgtEl>
                                          <p:spTgt spid="1343"/>
                                        </p:tgtEl>
                                        <p:attrNameLst>
                                          <p:attrName>style.visibility</p:attrName>
                                        </p:attrNameLst>
                                      </p:cBhvr>
                                      <p:to>
                                        <p:strVal val="visible"/>
                                      </p:to>
                                    </p:set>
                                    <p:animEffect transition="in" filter="fade">
                                      <p:cBhvr>
                                        <p:cTn id="12" dur="500"/>
                                        <p:tgtEl>
                                          <p:spTgt spid="1343"/>
                                        </p:tgtEl>
                                      </p:cBhvr>
                                    </p:animEffect>
                                  </p:childTnLst>
                                </p:cTn>
                              </p:par>
                              <p:par>
                                <p:cTn id="13" presetID="53" presetClass="entr" presetSubtype="16" fill="hold" grpId="1" nodeType="withEffect">
                                  <p:stCondLst>
                                    <p:cond delay="500"/>
                                  </p:stCondLst>
                                  <p:childTnLst>
                                    <p:set>
                                      <p:cBhvr>
                                        <p:cTn id="14" dur="1" fill="hold">
                                          <p:stCondLst>
                                            <p:cond delay="0"/>
                                          </p:stCondLst>
                                        </p:cTn>
                                        <p:tgtEl>
                                          <p:spTgt spid="1341"/>
                                        </p:tgtEl>
                                        <p:attrNameLst>
                                          <p:attrName>style.visibility</p:attrName>
                                        </p:attrNameLst>
                                      </p:cBhvr>
                                      <p:to>
                                        <p:strVal val="visible"/>
                                      </p:to>
                                    </p:set>
                                    <p:anim calcmode="lin" valueType="num">
                                      <p:cBhvr>
                                        <p:cTn id="15" dur="500" fill="hold"/>
                                        <p:tgtEl>
                                          <p:spTgt spid="1341"/>
                                        </p:tgtEl>
                                        <p:attrNameLst>
                                          <p:attrName>ppt_w</p:attrName>
                                        </p:attrNameLst>
                                      </p:cBhvr>
                                      <p:tavLst>
                                        <p:tav tm="0">
                                          <p:val>
                                            <p:fltVal val="0"/>
                                          </p:val>
                                        </p:tav>
                                        <p:tav tm="100000">
                                          <p:val>
                                            <p:strVal val="#ppt_w"/>
                                          </p:val>
                                        </p:tav>
                                      </p:tavLst>
                                    </p:anim>
                                    <p:anim calcmode="lin" valueType="num">
                                      <p:cBhvr>
                                        <p:cTn id="16" dur="500" fill="hold"/>
                                        <p:tgtEl>
                                          <p:spTgt spid="1341"/>
                                        </p:tgtEl>
                                        <p:attrNameLst>
                                          <p:attrName>ppt_h</p:attrName>
                                        </p:attrNameLst>
                                      </p:cBhvr>
                                      <p:tavLst>
                                        <p:tav tm="0">
                                          <p:val>
                                            <p:fltVal val="0"/>
                                          </p:val>
                                        </p:tav>
                                        <p:tav tm="100000">
                                          <p:val>
                                            <p:strVal val="#ppt_h"/>
                                          </p:val>
                                        </p:tav>
                                      </p:tavLst>
                                    </p:anim>
                                    <p:animEffect transition="in" filter="fade">
                                      <p:cBhvr>
                                        <p:cTn id="17" dur="500"/>
                                        <p:tgtEl>
                                          <p:spTgt spid="1341"/>
                                        </p:tgtEl>
                                      </p:cBhvr>
                                    </p:animEffect>
                                  </p:childTnLst>
                                </p:cTn>
                              </p:par>
                              <p:par>
                                <p:cTn id="18" presetID="10" presetClass="entr" presetSubtype="0" fill="hold" grpId="1" nodeType="withEffect">
                                  <p:stCondLst>
                                    <p:cond delay="500"/>
                                  </p:stCondLst>
                                  <p:childTnLst>
                                    <p:set>
                                      <p:cBhvr>
                                        <p:cTn id="19" dur="1" fill="hold">
                                          <p:stCondLst>
                                            <p:cond delay="0"/>
                                          </p:stCondLst>
                                        </p:cTn>
                                        <p:tgtEl>
                                          <p:spTgt spid="1344"/>
                                        </p:tgtEl>
                                        <p:attrNameLst>
                                          <p:attrName>style.visibility</p:attrName>
                                        </p:attrNameLst>
                                      </p:cBhvr>
                                      <p:to>
                                        <p:strVal val="visible"/>
                                      </p:to>
                                    </p:set>
                                    <p:animEffect transition="in" filter="fade">
                                      <p:cBhvr>
                                        <p:cTn id="20" dur="500"/>
                                        <p:tgtEl>
                                          <p:spTgt spid="1344"/>
                                        </p:tgtEl>
                                      </p:cBhvr>
                                    </p:animEffect>
                                  </p:childTnLst>
                                </p:cTn>
                              </p:par>
                              <p:par>
                                <p:cTn id="21" presetID="53" presetClass="entr" presetSubtype="16" fill="hold" grpId="1" nodeType="withEffect">
                                  <p:stCondLst>
                                    <p:cond delay="1000"/>
                                  </p:stCondLst>
                                  <p:childTnLst>
                                    <p:set>
                                      <p:cBhvr>
                                        <p:cTn id="22" dur="1" fill="hold">
                                          <p:stCondLst>
                                            <p:cond delay="0"/>
                                          </p:stCondLst>
                                        </p:cTn>
                                        <p:tgtEl>
                                          <p:spTgt spid="1340"/>
                                        </p:tgtEl>
                                        <p:attrNameLst>
                                          <p:attrName>style.visibility</p:attrName>
                                        </p:attrNameLst>
                                      </p:cBhvr>
                                      <p:to>
                                        <p:strVal val="visible"/>
                                      </p:to>
                                    </p:set>
                                    <p:anim calcmode="lin" valueType="num">
                                      <p:cBhvr>
                                        <p:cTn id="23" dur="500" fill="hold"/>
                                        <p:tgtEl>
                                          <p:spTgt spid="1340"/>
                                        </p:tgtEl>
                                        <p:attrNameLst>
                                          <p:attrName>ppt_w</p:attrName>
                                        </p:attrNameLst>
                                      </p:cBhvr>
                                      <p:tavLst>
                                        <p:tav tm="0">
                                          <p:val>
                                            <p:fltVal val="0"/>
                                          </p:val>
                                        </p:tav>
                                        <p:tav tm="100000">
                                          <p:val>
                                            <p:strVal val="#ppt_w"/>
                                          </p:val>
                                        </p:tav>
                                      </p:tavLst>
                                    </p:anim>
                                    <p:anim calcmode="lin" valueType="num">
                                      <p:cBhvr>
                                        <p:cTn id="24" dur="500" fill="hold"/>
                                        <p:tgtEl>
                                          <p:spTgt spid="1340"/>
                                        </p:tgtEl>
                                        <p:attrNameLst>
                                          <p:attrName>ppt_h</p:attrName>
                                        </p:attrNameLst>
                                      </p:cBhvr>
                                      <p:tavLst>
                                        <p:tav tm="0">
                                          <p:val>
                                            <p:fltVal val="0"/>
                                          </p:val>
                                        </p:tav>
                                        <p:tav tm="100000">
                                          <p:val>
                                            <p:strVal val="#ppt_h"/>
                                          </p:val>
                                        </p:tav>
                                      </p:tavLst>
                                    </p:anim>
                                    <p:animEffect transition="in" filter="fade">
                                      <p:cBhvr>
                                        <p:cTn id="25" dur="500"/>
                                        <p:tgtEl>
                                          <p:spTgt spid="1340"/>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1345"/>
                                        </p:tgtEl>
                                        <p:attrNameLst>
                                          <p:attrName>style.visibility</p:attrName>
                                        </p:attrNameLst>
                                      </p:cBhvr>
                                      <p:to>
                                        <p:strVal val="visible"/>
                                      </p:to>
                                    </p:set>
                                    <p:animEffect transition="in" filter="fade">
                                      <p:cBhvr>
                                        <p:cTn id="28" dur="500"/>
                                        <p:tgtEl>
                                          <p:spTgt spid="134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236"/>
                                        </p:tgtEl>
                                        <p:attrNameLst>
                                          <p:attrName>style.visibility</p:attrName>
                                        </p:attrNameLst>
                                      </p:cBhvr>
                                      <p:to>
                                        <p:strVal val="visible"/>
                                      </p:to>
                                    </p:set>
                                    <p:animEffect transition="in" filter="fade">
                                      <p:cBhvr>
                                        <p:cTn id="32" dur="500"/>
                                        <p:tgtEl>
                                          <p:spTgt spid="1236"/>
                                        </p:tgtEl>
                                      </p:cBhvr>
                                    </p:animEffect>
                                  </p:childTnLst>
                                </p:cTn>
                              </p:par>
                              <p:par>
                                <p:cTn id="33" presetID="6" presetClass="emph" presetSubtype="0" fill="hold" nodeType="withEffect">
                                  <p:stCondLst>
                                    <p:cond delay="0"/>
                                  </p:stCondLst>
                                  <p:childTnLst>
                                    <p:animScale>
                                      <p:cBhvr>
                                        <p:cTn id="34" dur="10" fill="hold"/>
                                        <p:tgtEl>
                                          <p:spTgt spid="1236"/>
                                        </p:tgtEl>
                                      </p:cBhvr>
                                      <p:by x="125000" y="125000"/>
                                    </p:animScale>
                                  </p:childTnLst>
                                </p:cTn>
                              </p:par>
                              <p:par>
                                <p:cTn id="35" presetID="6" presetClass="emph" presetSubtype="0" decel="100000" fill="hold" nodeType="withEffect">
                                  <p:stCondLst>
                                    <p:cond delay="0"/>
                                  </p:stCondLst>
                                  <p:childTnLst>
                                    <p:animScale>
                                      <p:cBhvr>
                                        <p:cTn id="36" dur="750" fill="hold"/>
                                        <p:tgtEl>
                                          <p:spTgt spid="1236"/>
                                        </p:tgtEl>
                                      </p:cBhvr>
                                      <p:by x="80000" y="80000"/>
                                    </p:animScale>
                                  </p:childTnLst>
                                </p:cTn>
                              </p:par>
                              <p:par>
                                <p:cTn id="37" presetID="10" presetClass="entr" presetSubtype="0" fill="hold" nodeType="withEffect">
                                  <p:stCondLst>
                                    <p:cond delay="0"/>
                                  </p:stCondLst>
                                  <p:childTnLst>
                                    <p:set>
                                      <p:cBhvr>
                                        <p:cTn id="38" dur="1" fill="hold">
                                          <p:stCondLst>
                                            <p:cond delay="0"/>
                                          </p:stCondLst>
                                        </p:cTn>
                                        <p:tgtEl>
                                          <p:spTgt spid="1092"/>
                                        </p:tgtEl>
                                        <p:attrNameLst>
                                          <p:attrName>style.visibility</p:attrName>
                                        </p:attrNameLst>
                                      </p:cBhvr>
                                      <p:to>
                                        <p:strVal val="visible"/>
                                      </p:to>
                                    </p:set>
                                    <p:animEffect transition="in" filter="fade">
                                      <p:cBhvr>
                                        <p:cTn id="39" dur="500"/>
                                        <p:tgtEl>
                                          <p:spTgt spid="1092"/>
                                        </p:tgtEl>
                                      </p:cBhvr>
                                    </p:animEffect>
                                  </p:childTnLst>
                                </p:cTn>
                              </p:par>
                              <p:par>
                                <p:cTn id="40" presetID="6" presetClass="emph" presetSubtype="0" fill="hold" nodeType="withEffect">
                                  <p:stCondLst>
                                    <p:cond delay="0"/>
                                  </p:stCondLst>
                                  <p:childTnLst>
                                    <p:animScale>
                                      <p:cBhvr>
                                        <p:cTn id="41" dur="10" fill="hold"/>
                                        <p:tgtEl>
                                          <p:spTgt spid="1092"/>
                                        </p:tgtEl>
                                      </p:cBhvr>
                                      <p:by x="125000" y="125000"/>
                                    </p:animScale>
                                  </p:childTnLst>
                                </p:cTn>
                              </p:par>
                              <p:par>
                                <p:cTn id="42" presetID="6" presetClass="emph" presetSubtype="0" decel="100000" fill="hold" nodeType="withEffect">
                                  <p:stCondLst>
                                    <p:cond delay="0"/>
                                  </p:stCondLst>
                                  <p:childTnLst>
                                    <p:animScale>
                                      <p:cBhvr>
                                        <p:cTn id="43" dur="750" fill="hold"/>
                                        <p:tgtEl>
                                          <p:spTgt spid="1092"/>
                                        </p:tgtEl>
                                      </p:cBhvr>
                                      <p:by x="80000" y="80000"/>
                                    </p:animScale>
                                  </p:childTnLst>
                                </p:cTn>
                              </p:par>
                              <p:par>
                                <p:cTn id="44" presetID="19" presetClass="emph" presetSubtype="0" fill="hold" grpId="0" nodeType="withEffect">
                                  <p:stCondLst>
                                    <p:cond delay="0"/>
                                  </p:stCondLst>
                                  <p:childTnLst>
                                    <p:animClr clrSpc="rgb" dir="cw">
                                      <p:cBhvr override="childStyle">
                                        <p:cTn id="45" dur="500" fill="hold"/>
                                        <p:tgtEl>
                                          <p:spTgt spid="1342"/>
                                        </p:tgtEl>
                                        <p:attrNameLst>
                                          <p:attrName>style.color</p:attrName>
                                        </p:attrNameLst>
                                      </p:cBhvr>
                                      <p:to>
                                        <a:srgbClr val="0766D1"/>
                                      </p:to>
                                    </p:animClr>
                                    <p:animClr clrSpc="rgb" dir="cw">
                                      <p:cBhvr>
                                        <p:cTn id="46" dur="500" fill="hold"/>
                                        <p:tgtEl>
                                          <p:spTgt spid="1342"/>
                                        </p:tgtEl>
                                        <p:attrNameLst>
                                          <p:attrName>fillcolor</p:attrName>
                                        </p:attrNameLst>
                                      </p:cBhvr>
                                      <p:to>
                                        <a:srgbClr val="0766D1"/>
                                      </p:to>
                                    </p:animClr>
                                    <p:set>
                                      <p:cBhvr>
                                        <p:cTn id="47" dur="500" fill="hold"/>
                                        <p:tgtEl>
                                          <p:spTgt spid="1342"/>
                                        </p:tgtEl>
                                        <p:attrNameLst>
                                          <p:attrName>fill.type</p:attrName>
                                        </p:attrNameLst>
                                      </p:cBhvr>
                                      <p:to>
                                        <p:strVal val="solid"/>
                                      </p:to>
                                    </p:set>
                                    <p:set>
                                      <p:cBhvr>
                                        <p:cTn id="48" dur="500" fill="hold"/>
                                        <p:tgtEl>
                                          <p:spTgt spid="1342"/>
                                        </p:tgtEl>
                                        <p:attrNameLst>
                                          <p:attrName>fill.on</p:attrName>
                                        </p:attrNameLst>
                                      </p:cBhvr>
                                      <p:to>
                                        <p:strVal val="true"/>
                                      </p:to>
                                    </p:set>
                                  </p:childTnLst>
                                </p:cTn>
                              </p:par>
                              <p:par>
                                <p:cTn id="49" presetID="3" presetClass="emph" presetSubtype="2" fill="hold" grpId="0" nodeType="withEffect">
                                  <p:stCondLst>
                                    <p:cond delay="0"/>
                                  </p:stCondLst>
                                  <p:childTnLst>
                                    <p:animClr clrSpc="rgb" dir="cw">
                                      <p:cBhvr override="childStyle">
                                        <p:cTn id="50" dur="500" fill="hold"/>
                                        <p:tgtEl>
                                          <p:spTgt spid="1343"/>
                                        </p:tgtEl>
                                        <p:attrNameLst>
                                          <p:attrName>style.color</p:attrName>
                                        </p:attrNameLst>
                                      </p:cBhvr>
                                      <p:to>
                                        <a:srgbClr val="032954"/>
                                      </p:to>
                                    </p:animClr>
                                  </p:childTnLst>
                                </p:cTn>
                              </p:par>
                              <p:par>
                                <p:cTn id="51" presetID="19" presetClass="emph" presetSubtype="0" fill="hold" grpId="0" nodeType="withEffect">
                                  <p:stCondLst>
                                    <p:cond delay="500"/>
                                  </p:stCondLst>
                                  <p:childTnLst>
                                    <p:animClr clrSpc="rgb" dir="cw">
                                      <p:cBhvr override="childStyle">
                                        <p:cTn id="52" dur="500" fill="hold"/>
                                        <p:tgtEl>
                                          <p:spTgt spid="1341"/>
                                        </p:tgtEl>
                                        <p:attrNameLst>
                                          <p:attrName>style.color</p:attrName>
                                        </p:attrNameLst>
                                      </p:cBhvr>
                                      <p:to>
                                        <a:srgbClr val="0766D1"/>
                                      </p:to>
                                    </p:animClr>
                                    <p:animClr clrSpc="rgb" dir="cw">
                                      <p:cBhvr>
                                        <p:cTn id="53" dur="500" fill="hold"/>
                                        <p:tgtEl>
                                          <p:spTgt spid="1341"/>
                                        </p:tgtEl>
                                        <p:attrNameLst>
                                          <p:attrName>fillcolor</p:attrName>
                                        </p:attrNameLst>
                                      </p:cBhvr>
                                      <p:to>
                                        <a:srgbClr val="0766D1"/>
                                      </p:to>
                                    </p:animClr>
                                    <p:set>
                                      <p:cBhvr>
                                        <p:cTn id="54" dur="500" fill="hold"/>
                                        <p:tgtEl>
                                          <p:spTgt spid="1341"/>
                                        </p:tgtEl>
                                        <p:attrNameLst>
                                          <p:attrName>fill.type</p:attrName>
                                        </p:attrNameLst>
                                      </p:cBhvr>
                                      <p:to>
                                        <p:strVal val="solid"/>
                                      </p:to>
                                    </p:set>
                                    <p:set>
                                      <p:cBhvr>
                                        <p:cTn id="55" dur="500" fill="hold"/>
                                        <p:tgtEl>
                                          <p:spTgt spid="1341"/>
                                        </p:tgtEl>
                                        <p:attrNameLst>
                                          <p:attrName>fill.on</p:attrName>
                                        </p:attrNameLst>
                                      </p:cBhvr>
                                      <p:to>
                                        <p:strVal val="true"/>
                                      </p:to>
                                    </p:set>
                                  </p:childTnLst>
                                </p:cTn>
                              </p:par>
                              <p:par>
                                <p:cTn id="56" presetID="3" presetClass="emph" presetSubtype="2" fill="hold" grpId="0" nodeType="withEffect">
                                  <p:stCondLst>
                                    <p:cond delay="500"/>
                                  </p:stCondLst>
                                  <p:childTnLst>
                                    <p:animClr clrSpc="rgb" dir="cw">
                                      <p:cBhvr override="childStyle">
                                        <p:cTn id="57" dur="500" fill="hold"/>
                                        <p:tgtEl>
                                          <p:spTgt spid="1344"/>
                                        </p:tgtEl>
                                        <p:attrNameLst>
                                          <p:attrName>style.color</p:attrName>
                                        </p:attrNameLst>
                                      </p:cBhvr>
                                      <p:to>
                                        <a:srgbClr val="032954"/>
                                      </p:to>
                                    </p:animClr>
                                  </p:childTnLst>
                                </p:cTn>
                              </p:par>
                              <p:par>
                                <p:cTn id="58" presetID="19" presetClass="emph" presetSubtype="0" fill="hold" grpId="0" nodeType="withEffect">
                                  <p:stCondLst>
                                    <p:cond delay="1000"/>
                                  </p:stCondLst>
                                  <p:childTnLst>
                                    <p:animClr clrSpc="rgb" dir="cw">
                                      <p:cBhvr override="childStyle">
                                        <p:cTn id="59" dur="500" fill="hold"/>
                                        <p:tgtEl>
                                          <p:spTgt spid="1340"/>
                                        </p:tgtEl>
                                        <p:attrNameLst>
                                          <p:attrName>style.color</p:attrName>
                                        </p:attrNameLst>
                                      </p:cBhvr>
                                      <p:to>
                                        <a:srgbClr val="0766D1"/>
                                      </p:to>
                                    </p:animClr>
                                    <p:animClr clrSpc="rgb" dir="cw">
                                      <p:cBhvr>
                                        <p:cTn id="60" dur="500" fill="hold"/>
                                        <p:tgtEl>
                                          <p:spTgt spid="1340"/>
                                        </p:tgtEl>
                                        <p:attrNameLst>
                                          <p:attrName>fillcolor</p:attrName>
                                        </p:attrNameLst>
                                      </p:cBhvr>
                                      <p:to>
                                        <a:srgbClr val="0766D1"/>
                                      </p:to>
                                    </p:animClr>
                                    <p:set>
                                      <p:cBhvr>
                                        <p:cTn id="61" dur="500" fill="hold"/>
                                        <p:tgtEl>
                                          <p:spTgt spid="1340"/>
                                        </p:tgtEl>
                                        <p:attrNameLst>
                                          <p:attrName>fill.type</p:attrName>
                                        </p:attrNameLst>
                                      </p:cBhvr>
                                      <p:to>
                                        <p:strVal val="solid"/>
                                      </p:to>
                                    </p:set>
                                    <p:set>
                                      <p:cBhvr>
                                        <p:cTn id="62" dur="500" fill="hold"/>
                                        <p:tgtEl>
                                          <p:spTgt spid="1340"/>
                                        </p:tgtEl>
                                        <p:attrNameLst>
                                          <p:attrName>fill.on</p:attrName>
                                        </p:attrNameLst>
                                      </p:cBhvr>
                                      <p:to>
                                        <p:strVal val="true"/>
                                      </p:to>
                                    </p:set>
                                  </p:childTnLst>
                                </p:cTn>
                              </p:par>
                              <p:par>
                                <p:cTn id="63" presetID="3" presetClass="emph" presetSubtype="2" fill="hold" grpId="0" nodeType="withEffect">
                                  <p:stCondLst>
                                    <p:cond delay="1000"/>
                                  </p:stCondLst>
                                  <p:childTnLst>
                                    <p:animClr clrSpc="rgb" dir="cw">
                                      <p:cBhvr override="childStyle">
                                        <p:cTn id="64" dur="500" fill="hold"/>
                                        <p:tgtEl>
                                          <p:spTgt spid="1345"/>
                                        </p:tgtEl>
                                        <p:attrNameLst>
                                          <p:attrName>style.color</p:attrName>
                                        </p:attrNameLst>
                                      </p:cBhvr>
                                      <p:to>
                                        <a:srgbClr val="032954"/>
                                      </p:to>
                                    </p:animClr>
                                  </p:childTnLst>
                                </p:cTn>
                              </p:par>
                              <p:par>
                                <p:cTn id="65" presetID="10" presetClass="entr" presetSubtype="0" fill="hold" nodeType="withEffect">
                                  <p:stCondLst>
                                    <p:cond delay="1250"/>
                                  </p:stCondLst>
                                  <p:childTnLst>
                                    <p:set>
                                      <p:cBhvr>
                                        <p:cTn id="66" dur="1" fill="hold">
                                          <p:stCondLst>
                                            <p:cond delay="0"/>
                                          </p:stCondLst>
                                        </p:cTn>
                                        <p:tgtEl>
                                          <p:spTgt spid="1388"/>
                                        </p:tgtEl>
                                        <p:attrNameLst>
                                          <p:attrName>style.visibility</p:attrName>
                                        </p:attrNameLst>
                                      </p:cBhvr>
                                      <p:to>
                                        <p:strVal val="visible"/>
                                      </p:to>
                                    </p:set>
                                    <p:animEffect transition="in" filter="fade">
                                      <p:cBhvr>
                                        <p:cTn id="67" dur="1500"/>
                                        <p:tgtEl>
                                          <p:spTgt spid="1388"/>
                                        </p:tgtEl>
                                      </p:cBhvr>
                                    </p:animEffect>
                                  </p:childTnLst>
                                </p:cTn>
                              </p:par>
                              <p:par>
                                <p:cTn id="68" presetID="10" presetClass="entr" presetSubtype="0" fill="hold" nodeType="withEffect">
                                  <p:stCondLst>
                                    <p:cond delay="1250"/>
                                  </p:stCondLst>
                                  <p:childTnLst>
                                    <p:set>
                                      <p:cBhvr>
                                        <p:cTn id="69" dur="1" fill="hold">
                                          <p:stCondLst>
                                            <p:cond delay="0"/>
                                          </p:stCondLst>
                                        </p:cTn>
                                        <p:tgtEl>
                                          <p:spTgt spid="1387"/>
                                        </p:tgtEl>
                                        <p:attrNameLst>
                                          <p:attrName>style.visibility</p:attrName>
                                        </p:attrNameLst>
                                      </p:cBhvr>
                                      <p:to>
                                        <p:strVal val="visible"/>
                                      </p:to>
                                    </p:set>
                                    <p:animEffect transition="in" filter="fade">
                                      <p:cBhvr>
                                        <p:cTn id="70" dur="1500"/>
                                        <p:tgtEl>
                                          <p:spTgt spid="1387"/>
                                        </p:tgtEl>
                                      </p:cBhvr>
                                    </p:animEffect>
                                  </p:childTnLst>
                                </p:cTn>
                              </p:par>
                              <p:par>
                                <p:cTn id="71" presetID="6" presetClass="emph" presetSubtype="0" accel="50000" decel="50000" fill="hold" nodeType="withEffect">
                                  <p:stCondLst>
                                    <p:cond delay="1250"/>
                                  </p:stCondLst>
                                  <p:childTnLst>
                                    <p:animScale>
                                      <p:cBhvr>
                                        <p:cTn id="72" dur="1500" fill="hold"/>
                                        <p:tgtEl>
                                          <p:spTgt spid="1387"/>
                                        </p:tgtEl>
                                      </p:cBhvr>
                                      <p:by x="153090" y="100000"/>
                                    </p:animScale>
                                  </p:childTnLst>
                                </p:cTn>
                              </p:par>
                              <p:par>
                                <p:cTn id="73" presetID="6" presetClass="emph" presetSubtype="0" accel="50000" decel="50000" fill="hold" nodeType="withEffect">
                                  <p:stCondLst>
                                    <p:cond delay="1250"/>
                                  </p:stCondLst>
                                  <p:childTnLst>
                                    <p:animScale>
                                      <p:cBhvr>
                                        <p:cTn id="74" dur="1500" fill="hold"/>
                                        <p:tgtEl>
                                          <p:spTgt spid="1387"/>
                                        </p:tgtEl>
                                      </p:cBhvr>
                                      <p:by x="100000" y="153090"/>
                                    </p:animScale>
                                  </p:childTnLst>
                                </p:cTn>
                              </p:par>
                              <p:par>
                                <p:cTn id="75" presetID="64" presetClass="path" presetSubtype="0" accel="50000" decel="50000" fill="hold" nodeType="withEffect">
                                  <p:stCondLst>
                                    <p:cond delay="1250"/>
                                  </p:stCondLst>
                                  <p:childTnLst>
                                    <p:animMotion origin="layout" path="M -2.5E-6 -4.93827E-7 L -0.13186 -0.07593 " pathEditMode="relative" rAng="0" ptsTypes="AA">
                                      <p:cBhvr>
                                        <p:cTn id="76" dur="1500" fill="hold"/>
                                        <p:tgtEl>
                                          <p:spTgt spid="1387"/>
                                        </p:tgtEl>
                                        <p:attrNameLst>
                                          <p:attrName>ppt_x</p:attrName>
                                          <p:attrName>ppt_y</p:attrName>
                                        </p:attrNameLst>
                                      </p:cBhvr>
                                      <p:rCtr x="-6597" y="-3796"/>
                                    </p:animMotion>
                                  </p:childTnLst>
                                </p:cTn>
                              </p:par>
                              <p:par>
                                <p:cTn id="77" presetID="6" presetClass="emph" presetSubtype="0" accel="50000" decel="50000" fill="hold" nodeType="withEffect">
                                  <p:stCondLst>
                                    <p:cond delay="1250"/>
                                  </p:stCondLst>
                                  <p:childTnLst>
                                    <p:animScale>
                                      <p:cBhvr>
                                        <p:cTn id="78" dur="1500" fill="hold"/>
                                        <p:tgtEl>
                                          <p:spTgt spid="1388"/>
                                        </p:tgtEl>
                                      </p:cBhvr>
                                      <p:by x="164760" y="100000"/>
                                    </p:animScale>
                                  </p:childTnLst>
                                </p:cTn>
                              </p:par>
                              <p:par>
                                <p:cTn id="79" presetID="6" presetClass="emph" presetSubtype="0" accel="50000" decel="50000" fill="hold" nodeType="withEffect">
                                  <p:stCondLst>
                                    <p:cond delay="1250"/>
                                  </p:stCondLst>
                                  <p:childTnLst>
                                    <p:animScale>
                                      <p:cBhvr>
                                        <p:cTn id="80" dur="1500" fill="hold"/>
                                        <p:tgtEl>
                                          <p:spTgt spid="1388"/>
                                        </p:tgtEl>
                                      </p:cBhvr>
                                      <p:by x="100000" y="164760"/>
                                    </p:animScale>
                                  </p:childTnLst>
                                </p:cTn>
                              </p:par>
                              <p:par>
                                <p:cTn id="81" presetID="64" presetClass="path" presetSubtype="0" accel="50000" decel="50000" fill="hold" nodeType="withEffect">
                                  <p:stCondLst>
                                    <p:cond delay="1250"/>
                                  </p:stCondLst>
                                  <p:childTnLst>
                                    <p:animMotion origin="layout" path="M 0 0 L 0.100101 -8.650792E-03 E" pathEditMode="relative" ptsTypes="">
                                      <p:cBhvr>
                                        <p:cTn id="82" dur="1500" fill="hold"/>
                                        <p:tgtEl>
                                          <p:spTgt spid="1388"/>
                                        </p:tgtEl>
                                        <p:attrNameLst>
                                          <p:attrName>ppt_x</p:attrName>
                                          <p:attrName>ppt_y</p:attrName>
                                        </p:attrNameLst>
                                      </p:cBhvr>
                                    </p:animMotion>
                                  </p:childTnLst>
                                </p:cTn>
                              </p:par>
                              <p:par>
                                <p:cTn id="83" presetID="22" presetClass="entr" presetSubtype="4" fill="hold" nodeType="withEffect">
                                  <p:stCondLst>
                                    <p:cond delay="1250"/>
                                  </p:stCondLst>
                                  <p:childTnLst>
                                    <p:set>
                                      <p:cBhvr>
                                        <p:cTn id="84" dur="1" fill="hold">
                                          <p:stCondLst>
                                            <p:cond delay="0"/>
                                          </p:stCondLst>
                                        </p:cTn>
                                        <p:tgtEl>
                                          <p:spTgt spid="1372"/>
                                        </p:tgtEl>
                                        <p:attrNameLst>
                                          <p:attrName>style.visibility</p:attrName>
                                        </p:attrNameLst>
                                      </p:cBhvr>
                                      <p:to>
                                        <p:strVal val="visible"/>
                                      </p:to>
                                    </p:set>
                                    <p:animEffect transition="in" filter="wipe(down)">
                                      <p:cBhvr>
                                        <p:cTn id="85" dur="1500"/>
                                        <p:tgtEl>
                                          <p:spTgt spid="1372"/>
                                        </p:tgtEl>
                                      </p:cBhvr>
                                    </p:animEffect>
                                  </p:childTnLst>
                                </p:cTn>
                              </p:par>
                              <p:par>
                                <p:cTn id="86" presetID="22" presetClass="entr" presetSubtype="4" fill="hold" nodeType="withEffect">
                                  <p:stCondLst>
                                    <p:cond delay="1250"/>
                                  </p:stCondLst>
                                  <p:childTnLst>
                                    <p:set>
                                      <p:cBhvr>
                                        <p:cTn id="87" dur="1" fill="hold">
                                          <p:stCondLst>
                                            <p:cond delay="0"/>
                                          </p:stCondLst>
                                        </p:cTn>
                                        <p:tgtEl>
                                          <p:spTgt spid="1377"/>
                                        </p:tgtEl>
                                        <p:attrNameLst>
                                          <p:attrName>style.visibility</p:attrName>
                                        </p:attrNameLst>
                                      </p:cBhvr>
                                      <p:to>
                                        <p:strVal val="visible"/>
                                      </p:to>
                                    </p:set>
                                    <p:animEffect transition="in" filter="wipe(down)">
                                      <p:cBhvr>
                                        <p:cTn id="88" dur="1500"/>
                                        <p:tgtEl>
                                          <p:spTgt spid="1377"/>
                                        </p:tgtEl>
                                      </p:cBhvr>
                                    </p:animEffect>
                                  </p:childTnLst>
                                </p:cTn>
                              </p:par>
                              <p:par>
                                <p:cTn id="89" presetID="22" presetClass="entr" presetSubtype="8" fill="hold" nodeType="withEffect">
                                  <p:stCondLst>
                                    <p:cond delay="1250"/>
                                  </p:stCondLst>
                                  <p:childTnLst>
                                    <p:set>
                                      <p:cBhvr>
                                        <p:cTn id="90" dur="1" fill="hold">
                                          <p:stCondLst>
                                            <p:cond delay="0"/>
                                          </p:stCondLst>
                                        </p:cTn>
                                        <p:tgtEl>
                                          <p:spTgt spid="1350"/>
                                        </p:tgtEl>
                                        <p:attrNameLst>
                                          <p:attrName>style.visibility</p:attrName>
                                        </p:attrNameLst>
                                      </p:cBhvr>
                                      <p:to>
                                        <p:strVal val="visible"/>
                                      </p:to>
                                    </p:set>
                                    <p:animEffect transition="in" filter="wipe(left)">
                                      <p:cBhvr>
                                        <p:cTn id="91" dur="1500"/>
                                        <p:tgtEl>
                                          <p:spTgt spid="1350"/>
                                        </p:tgtEl>
                                      </p:cBhvr>
                                    </p:animEffect>
                                  </p:childTnLst>
                                </p:cTn>
                              </p:par>
                              <p:par>
                                <p:cTn id="92" presetID="22" presetClass="entr" presetSubtype="8" fill="hold" nodeType="withEffect">
                                  <p:stCondLst>
                                    <p:cond delay="1250"/>
                                  </p:stCondLst>
                                  <p:childTnLst>
                                    <p:set>
                                      <p:cBhvr>
                                        <p:cTn id="93" dur="1" fill="hold">
                                          <p:stCondLst>
                                            <p:cond delay="0"/>
                                          </p:stCondLst>
                                        </p:cTn>
                                        <p:tgtEl>
                                          <p:spTgt spid="1352"/>
                                        </p:tgtEl>
                                        <p:attrNameLst>
                                          <p:attrName>style.visibility</p:attrName>
                                        </p:attrNameLst>
                                      </p:cBhvr>
                                      <p:to>
                                        <p:strVal val="visible"/>
                                      </p:to>
                                    </p:set>
                                    <p:animEffect transition="in" filter="wipe(left)">
                                      <p:cBhvr>
                                        <p:cTn id="94" dur="1500"/>
                                        <p:tgtEl>
                                          <p:spTgt spid="1352"/>
                                        </p:tgtEl>
                                      </p:cBhvr>
                                    </p:animEffect>
                                  </p:childTnLst>
                                </p:cTn>
                              </p:par>
                              <p:par>
                                <p:cTn id="95" presetID="10" presetClass="entr" presetSubtype="0" fill="hold" grpId="0" nodeType="withEffect">
                                  <p:stCondLst>
                                    <p:cond delay="1250"/>
                                  </p:stCondLst>
                                  <p:childTnLst>
                                    <p:set>
                                      <p:cBhvr>
                                        <p:cTn id="96" dur="1" fill="hold">
                                          <p:stCondLst>
                                            <p:cond delay="0"/>
                                          </p:stCondLst>
                                        </p:cTn>
                                        <p:tgtEl>
                                          <p:spTgt spid="1371"/>
                                        </p:tgtEl>
                                        <p:attrNameLst>
                                          <p:attrName>style.visibility</p:attrName>
                                        </p:attrNameLst>
                                      </p:cBhvr>
                                      <p:to>
                                        <p:strVal val="visible"/>
                                      </p:to>
                                    </p:set>
                                    <p:animEffect transition="in" filter="fade">
                                      <p:cBhvr>
                                        <p:cTn id="97" dur="500"/>
                                        <p:tgtEl>
                                          <p:spTgt spid="1371"/>
                                        </p:tgtEl>
                                      </p:cBhvr>
                                    </p:animEffect>
                                  </p:childTnLst>
                                </p:cTn>
                              </p:par>
                              <p:par>
                                <p:cTn id="98" presetID="10" presetClass="entr" presetSubtype="0" fill="hold" grpId="0" nodeType="withEffect">
                                  <p:stCondLst>
                                    <p:cond delay="1250"/>
                                  </p:stCondLst>
                                  <p:childTnLst>
                                    <p:set>
                                      <p:cBhvr>
                                        <p:cTn id="99" dur="1" fill="hold">
                                          <p:stCondLst>
                                            <p:cond delay="0"/>
                                          </p:stCondLst>
                                        </p:cTn>
                                        <p:tgtEl>
                                          <p:spTgt spid="1348"/>
                                        </p:tgtEl>
                                        <p:attrNameLst>
                                          <p:attrName>style.visibility</p:attrName>
                                        </p:attrNameLst>
                                      </p:cBhvr>
                                      <p:to>
                                        <p:strVal val="visible"/>
                                      </p:to>
                                    </p:set>
                                    <p:animEffect transition="in" filter="fade">
                                      <p:cBhvr>
                                        <p:cTn id="100" dur="500"/>
                                        <p:tgtEl>
                                          <p:spTgt spid="1348"/>
                                        </p:tgtEl>
                                      </p:cBhvr>
                                    </p:animEffect>
                                  </p:childTnLst>
                                </p:cTn>
                              </p:par>
                              <p:par>
                                <p:cTn id="101" presetID="1" presetClass="entr" presetSubtype="0" fill="hold" nodeType="withEffect">
                                  <p:stCondLst>
                                    <p:cond delay="1250"/>
                                  </p:stCondLst>
                                  <p:childTnLst>
                                    <p:set>
                                      <p:cBhvr>
                                        <p:cTn id="102" dur="1" fill="hold">
                                          <p:stCondLst>
                                            <p:cond delay="0"/>
                                          </p:stCondLst>
                                        </p:cTn>
                                        <p:tgtEl>
                                          <p:spTgt spid="1347"/>
                                        </p:tgtEl>
                                        <p:attrNameLst>
                                          <p:attrName>style.visibility</p:attrName>
                                        </p:attrNameLst>
                                      </p:cBhvr>
                                      <p:to>
                                        <p:strVal val="visible"/>
                                      </p:to>
                                    </p:set>
                                  </p:childTnLst>
                                </p:cTn>
                              </p:par>
                              <p:par>
                                <p:cTn id="103" presetID="1" presetClass="entr" presetSubtype="0" fill="hold" nodeType="withEffect">
                                  <p:stCondLst>
                                    <p:cond delay="1250"/>
                                  </p:stCondLst>
                                  <p:childTnLst>
                                    <p:set>
                                      <p:cBhvr>
                                        <p:cTn id="104" dur="1" fill="hold">
                                          <p:stCondLst>
                                            <p:cond delay="0"/>
                                          </p:stCondLst>
                                        </p:cTn>
                                        <p:tgtEl>
                                          <p:spTgt spid="1346"/>
                                        </p:tgtEl>
                                        <p:attrNameLst>
                                          <p:attrName>style.visibility</p:attrName>
                                        </p:attrNameLst>
                                      </p:cBhvr>
                                      <p:to>
                                        <p:strVal val="visible"/>
                                      </p:to>
                                    </p:set>
                                  </p:childTnLst>
                                </p:cTn>
                              </p:par>
                              <p:par>
                                <p:cTn id="105" presetID="10" presetClass="exit" presetSubtype="0" fill="hold" nodeType="withEffect">
                                  <p:stCondLst>
                                    <p:cond delay="1250"/>
                                  </p:stCondLst>
                                  <p:childTnLst>
                                    <p:animEffect transition="out" filter="fade">
                                      <p:cBhvr>
                                        <p:cTn id="106" dur="500"/>
                                        <p:tgtEl>
                                          <p:spTgt spid="1236"/>
                                        </p:tgtEl>
                                      </p:cBhvr>
                                    </p:animEffect>
                                    <p:set>
                                      <p:cBhvr>
                                        <p:cTn id="107" dur="1" fill="hold">
                                          <p:stCondLst>
                                            <p:cond delay="499"/>
                                          </p:stCondLst>
                                        </p:cTn>
                                        <p:tgtEl>
                                          <p:spTgt spid="1236"/>
                                        </p:tgtEl>
                                        <p:attrNameLst>
                                          <p:attrName>style.visibility</p:attrName>
                                        </p:attrNameLst>
                                      </p:cBhvr>
                                      <p:to>
                                        <p:strVal val="hidden"/>
                                      </p:to>
                                    </p:set>
                                  </p:childTnLst>
                                </p:cTn>
                              </p:par>
                              <p:par>
                                <p:cTn id="108" presetID="10" presetClass="exit" presetSubtype="0" fill="hold" nodeType="withEffect">
                                  <p:stCondLst>
                                    <p:cond delay="1250"/>
                                  </p:stCondLst>
                                  <p:childTnLst>
                                    <p:animEffect transition="out" filter="fade">
                                      <p:cBhvr>
                                        <p:cTn id="109" dur="500"/>
                                        <p:tgtEl>
                                          <p:spTgt spid="1092"/>
                                        </p:tgtEl>
                                      </p:cBhvr>
                                    </p:animEffect>
                                    <p:set>
                                      <p:cBhvr>
                                        <p:cTn id="110" dur="1" fill="hold">
                                          <p:stCondLst>
                                            <p:cond delay="499"/>
                                          </p:stCondLst>
                                        </p:cTn>
                                        <p:tgtEl>
                                          <p:spTgt spid="10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 grpId="0" animBg="1"/>
      <p:bldP spid="1340" grpId="1" animBg="1"/>
      <p:bldP spid="1341" grpId="0" animBg="1"/>
      <p:bldP spid="1341" grpId="1" animBg="1"/>
      <p:bldP spid="1342" grpId="0" animBg="1"/>
      <p:bldP spid="1342" grpId="1" animBg="1"/>
      <p:bldP spid="1343" grpId="0"/>
      <p:bldP spid="1343" grpId="1"/>
      <p:bldP spid="1344" grpId="0"/>
      <p:bldP spid="1344" grpId="1"/>
      <p:bldP spid="1345" grpId="0"/>
      <p:bldP spid="1345" grpId="1"/>
      <p:bldP spid="1348" grpId="0" animBg="1"/>
      <p:bldP spid="137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_Grey_Bar">
            <a:extLst>
              <a:ext uri="{FF2B5EF4-FFF2-40B4-BE49-F238E27FC236}">
                <a16:creationId xmlns:a16="http://schemas.microsoft.com/office/drawing/2014/main" id="{B3ADE011-D0E9-10D1-CFA2-EA662CA7B2DE}"/>
              </a:ext>
            </a:extLst>
          </p:cNvPr>
          <p:cNvSpPr/>
          <p:nvPr/>
        </p:nvSpPr>
        <p:spPr>
          <a:xfrm>
            <a:off x="-28094244" y="7063392"/>
            <a:ext cx="22726650" cy="21891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_BG_Image" descr="A person jumping on a snowboard&#10;&#10;Description automatically generated">
            <a:extLst>
              <a:ext uri="{FF2B5EF4-FFF2-40B4-BE49-F238E27FC236}">
                <a16:creationId xmlns:a16="http://schemas.microsoft.com/office/drawing/2014/main" id="{C934A0FA-DD6A-4DC7-F71D-2A96D5E3EF70}"/>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saturation sat="0"/>
                    </a14:imgEffect>
                    <a14:imgEffect>
                      <a14:brightnessContrast bright="14000" contrast="25000"/>
                    </a14:imgEffect>
                  </a14:imgLayer>
                </a14:imgProps>
              </a:ext>
              <a:ext uri="{28A0092B-C50C-407E-A947-70E740481C1C}">
                <a14:useLocalDpi xmlns:a14="http://schemas.microsoft.com/office/drawing/2010/main" val="0"/>
              </a:ext>
            </a:extLst>
          </a:blip>
          <a:srcRect l="24597" t="11233" r="122" b="24194"/>
          <a:stretch/>
        </p:blipFill>
        <p:spPr>
          <a:xfrm>
            <a:off x="0" y="0"/>
            <a:ext cx="22914593" cy="10287000"/>
          </a:xfrm>
          <a:prstGeom prst="rect">
            <a:avLst/>
          </a:prstGeom>
        </p:spPr>
      </p:pic>
      <p:sp>
        <p:nvSpPr>
          <p:cNvPr id="3" name="!!_BG_White">
            <a:extLst>
              <a:ext uri="{FF2B5EF4-FFF2-40B4-BE49-F238E27FC236}">
                <a16:creationId xmlns:a16="http://schemas.microsoft.com/office/drawing/2014/main" id="{D901F806-8547-6B76-4434-5A41B64D8147}"/>
              </a:ext>
            </a:extLst>
          </p:cNvPr>
          <p:cNvSpPr/>
          <p:nvPr/>
        </p:nvSpPr>
        <p:spPr>
          <a:xfrm>
            <a:off x="0" y="0"/>
            <a:ext cx="18288002" cy="10286999"/>
          </a:xfrm>
          <a:prstGeom prst="rect">
            <a:avLst/>
          </a:prstGeom>
          <a:gradFill>
            <a:gsLst>
              <a:gs pos="5000">
                <a:schemeClr val="bg1"/>
              </a:gs>
              <a:gs pos="72000">
                <a:schemeClr val="bg1">
                  <a:alpha val="2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_Image_Shape">
            <a:extLst>
              <a:ext uri="{FF2B5EF4-FFF2-40B4-BE49-F238E27FC236}">
                <a16:creationId xmlns:a16="http://schemas.microsoft.com/office/drawing/2014/main" id="{3724DE24-0D93-017F-67B3-38B963BCEA64}"/>
              </a:ext>
            </a:extLst>
          </p:cNvPr>
          <p:cNvGrpSpPr/>
          <p:nvPr/>
        </p:nvGrpSpPr>
        <p:grpSpPr>
          <a:xfrm>
            <a:off x="6114549" y="0"/>
            <a:ext cx="34425255" cy="10287000"/>
            <a:chOff x="6114549" y="0"/>
            <a:chExt cx="34425255" cy="10287000"/>
          </a:xfrm>
        </p:grpSpPr>
        <p:pic>
          <p:nvPicPr>
            <p:cNvPr id="62" name="Img_Shape" descr="A person jumping on a snowboard&#10;&#10;Description automatically generated">
              <a:extLst>
                <a:ext uri="{FF2B5EF4-FFF2-40B4-BE49-F238E27FC236}">
                  <a16:creationId xmlns:a16="http://schemas.microsoft.com/office/drawing/2014/main" id="{2A0ABABB-B757-EC38-EDBE-4C6837C3A965}"/>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44685" t="11233" r="122" b="24194"/>
            <a:stretch/>
          </p:blipFill>
          <p:spPr>
            <a:xfrm>
              <a:off x="6114549" y="0"/>
              <a:ext cx="16800046" cy="10287000"/>
            </a:xfrm>
            <a:custGeom>
              <a:avLst/>
              <a:gdLst>
                <a:gd name="connsiteX0" fmla="*/ 11907966 w 16800046"/>
                <a:gd name="connsiteY0" fmla="*/ 0 h 10287000"/>
                <a:gd name="connsiteX1" fmla="*/ 16800046 w 16800046"/>
                <a:gd name="connsiteY1" fmla="*/ 0 h 10287000"/>
                <a:gd name="connsiteX2" fmla="*/ 16800046 w 16800046"/>
                <a:gd name="connsiteY2" fmla="*/ 10286998 h 10287000"/>
                <a:gd name="connsiteX3" fmla="*/ 13070082 w 16800046"/>
                <a:gd name="connsiteY3" fmla="*/ 10286998 h 10287000"/>
                <a:gd name="connsiteX4" fmla="*/ 13070082 w 16800046"/>
                <a:gd name="connsiteY4" fmla="*/ 10287000 h 10287000"/>
                <a:gd name="connsiteX5" fmla="*/ 2031629 w 16800046"/>
                <a:gd name="connsiteY5" fmla="*/ 10287000 h 10287000"/>
                <a:gd name="connsiteX6" fmla="*/ 3022992 w 16800046"/>
                <a:gd name="connsiteY6" fmla="*/ 9296400 h 10287000"/>
                <a:gd name="connsiteX7" fmla="*/ 9461519 w 16800046"/>
                <a:gd name="connsiteY7" fmla="*/ 9296400 h 10287000"/>
                <a:gd name="connsiteX8" fmla="*/ 9989896 w 16800046"/>
                <a:gd name="connsiteY8" fmla="*/ 8768430 h 10287000"/>
                <a:gd name="connsiteX9" fmla="*/ 9461519 w 16800046"/>
                <a:gd name="connsiteY9" fmla="*/ 8240364 h 10287000"/>
                <a:gd name="connsiteX10" fmla="*/ 5643147 w 16800046"/>
                <a:gd name="connsiteY10" fmla="*/ 8240364 h 10287000"/>
                <a:gd name="connsiteX11" fmla="*/ 5643147 w 16800046"/>
                <a:gd name="connsiteY11" fmla="*/ 8229600 h 10287000"/>
                <a:gd name="connsiteX12" fmla="*/ 5566890 w 16800046"/>
                <a:gd name="connsiteY12" fmla="*/ 8229600 h 10287000"/>
                <a:gd name="connsiteX13" fmla="*/ 5033077 w 16800046"/>
                <a:gd name="connsiteY13" fmla="*/ 7696200 h 10287000"/>
                <a:gd name="connsiteX14" fmla="*/ 5189407 w 16800046"/>
                <a:gd name="connsiteY14" fmla="*/ 7319010 h 10287000"/>
                <a:gd name="connsiteX15" fmla="*/ 5566890 w 16800046"/>
                <a:gd name="connsiteY15" fmla="*/ 7162800 h 10287000"/>
                <a:gd name="connsiteX16" fmla="*/ 3546030 w 16800046"/>
                <a:gd name="connsiteY16" fmla="*/ 7162800 h 10287000"/>
                <a:gd name="connsiteX17" fmla="*/ 2592798 w 16800046"/>
                <a:gd name="connsiteY17" fmla="*/ 6210300 h 10287000"/>
                <a:gd name="connsiteX18" fmla="*/ 2871999 w 16800046"/>
                <a:gd name="connsiteY18" fmla="*/ 5536786 h 10287000"/>
                <a:gd name="connsiteX19" fmla="*/ 3546030 w 16800046"/>
                <a:gd name="connsiteY19" fmla="*/ 5257802 h 10287000"/>
                <a:gd name="connsiteX20" fmla="*/ 8769757 w 16800046"/>
                <a:gd name="connsiteY20" fmla="*/ 5257802 h 10287000"/>
                <a:gd name="connsiteX21" fmla="*/ 9151050 w 16800046"/>
                <a:gd name="connsiteY21" fmla="*/ 5638802 h 10287000"/>
                <a:gd name="connsiteX22" fmla="*/ 9039331 w 16800046"/>
                <a:gd name="connsiteY22" fmla="*/ 5908170 h 10287000"/>
                <a:gd name="connsiteX23" fmla="*/ 8769757 w 16800046"/>
                <a:gd name="connsiteY23" fmla="*/ 6019800 h 10287000"/>
                <a:gd name="connsiteX24" fmla="*/ 11039598 w 16800046"/>
                <a:gd name="connsiteY24" fmla="*/ 6019800 h 10287000"/>
                <a:gd name="connsiteX25" fmla="*/ 11743846 w 16800046"/>
                <a:gd name="connsiteY25" fmla="*/ 5316094 h 10287000"/>
                <a:gd name="connsiteX26" fmla="*/ 11039598 w 16800046"/>
                <a:gd name="connsiteY26" fmla="*/ 4612292 h 10287000"/>
                <a:gd name="connsiteX27" fmla="*/ 935219 w 16800046"/>
                <a:gd name="connsiteY27" fmla="*/ 4612292 h 10287000"/>
                <a:gd name="connsiteX28" fmla="*/ 0 w 16800046"/>
                <a:gd name="connsiteY28" fmla="*/ 3677794 h 10287000"/>
                <a:gd name="connsiteX29" fmla="*/ 935219 w 16800046"/>
                <a:gd name="connsiteY29" fmla="*/ 2743201 h 10287000"/>
                <a:gd name="connsiteX30" fmla="*/ 3507902 w 16800046"/>
                <a:gd name="connsiteY30" fmla="*/ 2743201 h 10287000"/>
                <a:gd name="connsiteX31" fmla="*/ 4079843 w 16800046"/>
                <a:gd name="connsiteY31" fmla="*/ 2171701 h 10287000"/>
                <a:gd name="connsiteX32" fmla="*/ 3912360 w 16800046"/>
                <a:gd name="connsiteY32" fmla="*/ 1767555 h 10287000"/>
                <a:gd name="connsiteX33" fmla="*/ 3507902 w 16800046"/>
                <a:gd name="connsiteY33" fmla="*/ 1600200 h 10287000"/>
                <a:gd name="connsiteX34" fmla="*/ 1448916 w 16800046"/>
                <a:gd name="connsiteY34" fmla="*/ 1600200 h 10287000"/>
                <a:gd name="connsiteX35" fmla="*/ 1067623 w 16800046"/>
                <a:gd name="connsiteY35" fmla="*/ 1219201 h 10287000"/>
                <a:gd name="connsiteX36" fmla="*/ 1179342 w 16800046"/>
                <a:gd name="connsiteY36" fmla="*/ 949834 h 10287000"/>
                <a:gd name="connsiteX37" fmla="*/ 1448916 w 16800046"/>
                <a:gd name="connsiteY37" fmla="*/ 838201 h 10287000"/>
                <a:gd name="connsiteX38" fmla="*/ 7531028 w 16800046"/>
                <a:gd name="connsiteY38" fmla="*/ 838201 h 10287000"/>
                <a:gd name="connsiteX39" fmla="*/ 7930911 w 16800046"/>
                <a:gd name="connsiteY39" fmla="*/ 438627 h 10287000"/>
                <a:gd name="connsiteX40" fmla="*/ 7930911 w 16800046"/>
                <a:gd name="connsiteY40" fmla="*/ 399575 h 10287000"/>
                <a:gd name="connsiteX41" fmla="*/ 7531028 w 16800046"/>
                <a:gd name="connsiteY41" fmla="*/ 1 h 10287000"/>
                <a:gd name="connsiteX42" fmla="*/ 11907966 w 16800046"/>
                <a:gd name="connsiteY42" fmla="*/ 1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00046" h="10287000">
                  <a:moveTo>
                    <a:pt x="11907966" y="0"/>
                  </a:moveTo>
                  <a:lnTo>
                    <a:pt x="16800046" y="0"/>
                  </a:lnTo>
                  <a:lnTo>
                    <a:pt x="16800046" y="10286998"/>
                  </a:lnTo>
                  <a:lnTo>
                    <a:pt x="13070082" y="10286998"/>
                  </a:lnTo>
                  <a:lnTo>
                    <a:pt x="13070082" y="10287000"/>
                  </a:lnTo>
                  <a:lnTo>
                    <a:pt x="2031629" y="10287000"/>
                  </a:lnTo>
                  <a:cubicBezTo>
                    <a:pt x="2031629" y="9739884"/>
                    <a:pt x="2475455" y="9296400"/>
                    <a:pt x="3022992" y="9296400"/>
                  </a:cubicBezTo>
                  <a:lnTo>
                    <a:pt x="9461519" y="9296400"/>
                  </a:lnTo>
                  <a:cubicBezTo>
                    <a:pt x="9753302" y="9296400"/>
                    <a:pt x="9989896" y="9059990"/>
                    <a:pt x="9989896" y="8768430"/>
                  </a:cubicBezTo>
                  <a:cubicBezTo>
                    <a:pt x="9989896" y="8476774"/>
                    <a:pt x="9753302" y="8240364"/>
                    <a:pt x="9461519" y="8240364"/>
                  </a:cubicBezTo>
                  <a:lnTo>
                    <a:pt x="5643147" y="8240364"/>
                  </a:lnTo>
                  <a:lnTo>
                    <a:pt x="5643147" y="8229600"/>
                  </a:lnTo>
                  <a:lnTo>
                    <a:pt x="5566890" y="8229600"/>
                  </a:lnTo>
                  <a:cubicBezTo>
                    <a:pt x="5272054" y="8229600"/>
                    <a:pt x="5033077" y="7990808"/>
                    <a:pt x="5033077" y="7696200"/>
                  </a:cubicBezTo>
                  <a:cubicBezTo>
                    <a:pt x="5033077" y="7548944"/>
                    <a:pt x="5092845" y="7415594"/>
                    <a:pt x="5189407" y="7319010"/>
                  </a:cubicBezTo>
                  <a:cubicBezTo>
                    <a:pt x="5286067" y="7222522"/>
                    <a:pt x="5419518" y="7162800"/>
                    <a:pt x="5566890" y="7162800"/>
                  </a:cubicBezTo>
                  <a:lnTo>
                    <a:pt x="3546030" y="7162800"/>
                  </a:lnTo>
                  <a:cubicBezTo>
                    <a:pt x="3019560" y="7162800"/>
                    <a:pt x="2592798" y="6736366"/>
                    <a:pt x="2592798" y="6210300"/>
                  </a:cubicBezTo>
                  <a:cubicBezTo>
                    <a:pt x="2592798" y="5947222"/>
                    <a:pt x="2699464" y="5709096"/>
                    <a:pt x="2871999" y="5536786"/>
                  </a:cubicBezTo>
                  <a:cubicBezTo>
                    <a:pt x="3044441" y="5364386"/>
                    <a:pt x="3282748" y="5257802"/>
                    <a:pt x="3546030" y="5257802"/>
                  </a:cubicBezTo>
                  <a:lnTo>
                    <a:pt x="8769757" y="5257802"/>
                  </a:lnTo>
                  <a:cubicBezTo>
                    <a:pt x="8980326" y="5257802"/>
                    <a:pt x="9151050" y="5428394"/>
                    <a:pt x="9151050" y="5638802"/>
                  </a:cubicBezTo>
                  <a:cubicBezTo>
                    <a:pt x="9151050" y="5743958"/>
                    <a:pt x="9108346" y="5839206"/>
                    <a:pt x="9039331" y="5908170"/>
                  </a:cubicBezTo>
                  <a:cubicBezTo>
                    <a:pt x="8970318" y="5977128"/>
                    <a:pt x="8874994" y="6019800"/>
                    <a:pt x="8769757" y="6019800"/>
                  </a:cubicBezTo>
                  <a:lnTo>
                    <a:pt x="11039598" y="6019800"/>
                  </a:lnTo>
                  <a:cubicBezTo>
                    <a:pt x="11428518" y="6019800"/>
                    <a:pt x="11743846" y="5704714"/>
                    <a:pt x="11743846" y="5316094"/>
                  </a:cubicBezTo>
                  <a:cubicBezTo>
                    <a:pt x="11743846" y="4927378"/>
                    <a:pt x="11428518" y="4612292"/>
                    <a:pt x="11039598" y="4612292"/>
                  </a:cubicBezTo>
                  <a:lnTo>
                    <a:pt x="935219" y="4612292"/>
                  </a:lnTo>
                  <a:cubicBezTo>
                    <a:pt x="418756" y="4612292"/>
                    <a:pt x="0" y="4193858"/>
                    <a:pt x="0" y="3677794"/>
                  </a:cubicBezTo>
                  <a:cubicBezTo>
                    <a:pt x="0" y="3161634"/>
                    <a:pt x="418756" y="2743201"/>
                    <a:pt x="935219" y="2743201"/>
                  </a:cubicBezTo>
                  <a:lnTo>
                    <a:pt x="3507902" y="2743201"/>
                  </a:lnTo>
                  <a:cubicBezTo>
                    <a:pt x="3823805" y="2743201"/>
                    <a:pt x="4079843" y="2487360"/>
                    <a:pt x="4079843" y="2171701"/>
                  </a:cubicBezTo>
                  <a:cubicBezTo>
                    <a:pt x="4079843" y="2013872"/>
                    <a:pt x="4015784" y="1870996"/>
                    <a:pt x="3912360" y="1767555"/>
                  </a:cubicBezTo>
                  <a:cubicBezTo>
                    <a:pt x="3808838" y="1664209"/>
                    <a:pt x="3665854" y="1600200"/>
                    <a:pt x="3507902" y="1600200"/>
                  </a:cubicBezTo>
                  <a:lnTo>
                    <a:pt x="1448916" y="1600200"/>
                  </a:lnTo>
                  <a:cubicBezTo>
                    <a:pt x="1238347" y="1600200"/>
                    <a:pt x="1067623" y="1429608"/>
                    <a:pt x="1067623" y="1219201"/>
                  </a:cubicBezTo>
                  <a:cubicBezTo>
                    <a:pt x="1067623" y="1114045"/>
                    <a:pt x="1110328" y="1018794"/>
                    <a:pt x="1179342" y="949834"/>
                  </a:cubicBezTo>
                  <a:cubicBezTo>
                    <a:pt x="1248356" y="880873"/>
                    <a:pt x="1343679" y="838201"/>
                    <a:pt x="1448916" y="838201"/>
                  </a:cubicBezTo>
                  <a:lnTo>
                    <a:pt x="7531028" y="838201"/>
                  </a:lnTo>
                  <a:cubicBezTo>
                    <a:pt x="7751892" y="838201"/>
                    <a:pt x="7930911" y="659322"/>
                    <a:pt x="7930911" y="438627"/>
                  </a:cubicBezTo>
                  <a:lnTo>
                    <a:pt x="7930911" y="399575"/>
                  </a:lnTo>
                  <a:cubicBezTo>
                    <a:pt x="7930911" y="178881"/>
                    <a:pt x="7751892" y="1"/>
                    <a:pt x="7531028" y="1"/>
                  </a:cubicBezTo>
                  <a:lnTo>
                    <a:pt x="11907966" y="1"/>
                  </a:lnTo>
                  <a:close/>
                </a:path>
              </a:pathLst>
            </a:custGeom>
          </p:spPr>
        </p:pic>
        <p:sp>
          <p:nvSpPr>
            <p:cNvPr id="63" name="Img_Grad_01">
              <a:extLst>
                <a:ext uri="{FF2B5EF4-FFF2-40B4-BE49-F238E27FC236}">
                  <a16:creationId xmlns:a16="http://schemas.microsoft.com/office/drawing/2014/main" id="{95417B2C-8A82-A404-5B4C-0349ED7E5804}"/>
                </a:ext>
              </a:extLst>
            </p:cNvPr>
            <p:cNvSpPr/>
            <p:nvPr/>
          </p:nvSpPr>
          <p:spPr>
            <a:xfrm>
              <a:off x="6114549" y="0"/>
              <a:ext cx="34425255" cy="10287000"/>
            </a:xfrm>
            <a:custGeom>
              <a:avLst/>
              <a:gdLst>
                <a:gd name="connsiteX0" fmla="*/ 21355171 w 34425255"/>
                <a:gd name="connsiteY0" fmla="*/ 10301969 h 10301969"/>
                <a:gd name="connsiteX1" fmla="*/ 26894227 w 34425255"/>
                <a:gd name="connsiteY1" fmla="*/ 10301969 h 10301969"/>
                <a:gd name="connsiteX2" fmla="*/ 26494345 w 34425255"/>
                <a:gd name="connsiteY2" fmla="*/ 9901813 h 10301969"/>
                <a:gd name="connsiteX3" fmla="*/ 26494345 w 34425255"/>
                <a:gd name="connsiteY3" fmla="*/ 9862705 h 10301969"/>
                <a:gd name="connsiteX4" fmla="*/ 26894227 w 34425255"/>
                <a:gd name="connsiteY4" fmla="*/ 9462549 h 10301969"/>
                <a:gd name="connsiteX5" fmla="*/ 32976339 w 34425255"/>
                <a:gd name="connsiteY5" fmla="*/ 9462549 h 10301969"/>
                <a:gd name="connsiteX6" fmla="*/ 33245915 w 34425255"/>
                <a:gd name="connsiteY6" fmla="*/ 9350754 h 10301969"/>
                <a:gd name="connsiteX7" fmla="*/ 33357635 w 34425255"/>
                <a:gd name="connsiteY7" fmla="*/ 9080995 h 10301969"/>
                <a:gd name="connsiteX8" fmla="*/ 32976339 w 34425255"/>
                <a:gd name="connsiteY8" fmla="*/ 8699441 h 10301969"/>
                <a:gd name="connsiteX9" fmla="*/ 30917351 w 34425255"/>
                <a:gd name="connsiteY9" fmla="*/ 8699441 h 10301969"/>
                <a:gd name="connsiteX10" fmla="*/ 30512895 w 34425255"/>
                <a:gd name="connsiteY10" fmla="*/ 8531843 h 10301969"/>
                <a:gd name="connsiteX11" fmla="*/ 30345411 w 34425255"/>
                <a:gd name="connsiteY11" fmla="*/ 8127109 h 10301969"/>
                <a:gd name="connsiteX12" fmla="*/ 30917351 w 34425255"/>
                <a:gd name="connsiteY12" fmla="*/ 7554777 h 10301969"/>
                <a:gd name="connsiteX13" fmla="*/ 33490039 w 34425255"/>
                <a:gd name="connsiteY13" fmla="*/ 7554777 h 10301969"/>
                <a:gd name="connsiteX14" fmla="*/ 34425255 w 34425255"/>
                <a:gd name="connsiteY14" fmla="*/ 6618825 h 10301969"/>
                <a:gd name="connsiteX15" fmla="*/ 33490039 w 34425255"/>
                <a:gd name="connsiteY15" fmla="*/ 5682967 h 10301969"/>
                <a:gd name="connsiteX16" fmla="*/ 23385657 w 34425255"/>
                <a:gd name="connsiteY16" fmla="*/ 5682967 h 10301969"/>
                <a:gd name="connsiteX17" fmla="*/ 22681407 w 34425255"/>
                <a:gd name="connsiteY17" fmla="*/ 4978141 h 10301969"/>
                <a:gd name="connsiteX18" fmla="*/ 23385657 w 34425255"/>
                <a:gd name="connsiteY18" fmla="*/ 4273410 h 10301969"/>
                <a:gd name="connsiteX19" fmla="*/ 25655499 w 34425255"/>
                <a:gd name="connsiteY19" fmla="*/ 4273410 h 10301969"/>
                <a:gd name="connsiteX20" fmla="*/ 25385923 w 34425255"/>
                <a:gd name="connsiteY20" fmla="*/ 4385205 h 10301969"/>
                <a:gd name="connsiteX21" fmla="*/ 25274205 w 34425255"/>
                <a:gd name="connsiteY21" fmla="*/ 4654965 h 10301969"/>
                <a:gd name="connsiteX22" fmla="*/ 25655499 w 34425255"/>
                <a:gd name="connsiteY22" fmla="*/ 5036519 h 10301969"/>
                <a:gd name="connsiteX23" fmla="*/ 30879223 w 34425255"/>
                <a:gd name="connsiteY23" fmla="*/ 5036519 h 10301969"/>
                <a:gd name="connsiteX24" fmla="*/ 31553255 w 34425255"/>
                <a:gd name="connsiteY24" fmla="*/ 4757126 h 10301969"/>
                <a:gd name="connsiteX25" fmla="*/ 31832459 w 34425255"/>
                <a:gd name="connsiteY25" fmla="*/ 4082633 h 10301969"/>
                <a:gd name="connsiteX26" fmla="*/ 30879223 w 34425255"/>
                <a:gd name="connsiteY26" fmla="*/ 3128747 h 10301969"/>
                <a:gd name="connsiteX27" fmla="*/ 28858367 w 34425255"/>
                <a:gd name="connsiteY27" fmla="*/ 3128747 h 10301969"/>
                <a:gd name="connsiteX28" fmla="*/ 29235847 w 34425255"/>
                <a:gd name="connsiteY28" fmla="*/ 2972309 h 10301969"/>
                <a:gd name="connsiteX29" fmla="*/ 29392179 w 34425255"/>
                <a:gd name="connsiteY29" fmla="*/ 2594571 h 10301969"/>
                <a:gd name="connsiteX30" fmla="*/ 28858367 w 34425255"/>
                <a:gd name="connsiteY30" fmla="*/ 2060395 h 10301969"/>
                <a:gd name="connsiteX31" fmla="*/ 28782107 w 34425255"/>
                <a:gd name="connsiteY31" fmla="*/ 2060395 h 10301969"/>
                <a:gd name="connsiteX32" fmla="*/ 28782107 w 34425255"/>
                <a:gd name="connsiteY32" fmla="*/ 2049615 h 10301969"/>
                <a:gd name="connsiteX33" fmla="*/ 24963737 w 34425255"/>
                <a:gd name="connsiteY33" fmla="*/ 2049615 h 10301969"/>
                <a:gd name="connsiteX34" fmla="*/ 24435359 w 34425255"/>
                <a:gd name="connsiteY34" fmla="*/ 1520782 h 10301969"/>
                <a:gd name="connsiteX35" fmla="*/ 24963737 w 34425255"/>
                <a:gd name="connsiteY35" fmla="*/ 992042 h 10301969"/>
                <a:gd name="connsiteX36" fmla="*/ 31402263 w 34425255"/>
                <a:gd name="connsiteY36" fmla="*/ 992042 h 10301969"/>
                <a:gd name="connsiteX37" fmla="*/ 32393627 w 34425255"/>
                <a:gd name="connsiteY37" fmla="*/ 1 h 10301969"/>
                <a:gd name="connsiteX38" fmla="*/ 21381971 w 34425255"/>
                <a:gd name="connsiteY38" fmla="*/ 1 h 10301969"/>
                <a:gd name="connsiteX39" fmla="*/ 21381971 w 34425255"/>
                <a:gd name="connsiteY39" fmla="*/ 0 h 10301969"/>
                <a:gd name="connsiteX40" fmla="*/ 11907967 w 34425255"/>
                <a:gd name="connsiteY40" fmla="*/ 0 h 10301969"/>
                <a:gd name="connsiteX41" fmla="*/ 11907967 w 34425255"/>
                <a:gd name="connsiteY41" fmla="*/ 1 h 10301969"/>
                <a:gd name="connsiteX42" fmla="*/ 7531029 w 34425255"/>
                <a:gd name="connsiteY42" fmla="*/ 1 h 10301969"/>
                <a:gd name="connsiteX43" fmla="*/ 7930911 w 34425255"/>
                <a:gd name="connsiteY43" fmla="*/ 400156 h 10301969"/>
                <a:gd name="connsiteX44" fmla="*/ 7930911 w 34425255"/>
                <a:gd name="connsiteY44" fmla="*/ 439265 h 10301969"/>
                <a:gd name="connsiteX45" fmla="*/ 7531029 w 34425255"/>
                <a:gd name="connsiteY45" fmla="*/ 839421 h 10301969"/>
                <a:gd name="connsiteX46" fmla="*/ 1448916 w 34425255"/>
                <a:gd name="connsiteY46" fmla="*/ 839421 h 10301969"/>
                <a:gd name="connsiteX47" fmla="*/ 1179342 w 34425255"/>
                <a:gd name="connsiteY47" fmla="*/ 951216 h 10301969"/>
                <a:gd name="connsiteX48" fmla="*/ 1067623 w 34425255"/>
                <a:gd name="connsiteY48" fmla="*/ 1220975 h 10301969"/>
                <a:gd name="connsiteX49" fmla="*/ 1448916 w 34425255"/>
                <a:gd name="connsiteY49" fmla="*/ 1602529 h 10301969"/>
                <a:gd name="connsiteX50" fmla="*/ 3507902 w 34425255"/>
                <a:gd name="connsiteY50" fmla="*/ 1602529 h 10301969"/>
                <a:gd name="connsiteX51" fmla="*/ 3912360 w 34425255"/>
                <a:gd name="connsiteY51" fmla="*/ 1770127 h 10301969"/>
                <a:gd name="connsiteX52" fmla="*/ 4079843 w 34425255"/>
                <a:gd name="connsiteY52" fmla="*/ 2174861 h 10301969"/>
                <a:gd name="connsiteX53" fmla="*/ 3507902 w 34425255"/>
                <a:gd name="connsiteY53" fmla="*/ 2747193 h 10301969"/>
                <a:gd name="connsiteX54" fmla="*/ 935219 w 34425255"/>
                <a:gd name="connsiteY54" fmla="*/ 2747193 h 10301969"/>
                <a:gd name="connsiteX55" fmla="*/ 0 w 34425255"/>
                <a:gd name="connsiteY55" fmla="*/ 3683145 h 10301969"/>
                <a:gd name="connsiteX56" fmla="*/ 935219 w 34425255"/>
                <a:gd name="connsiteY56" fmla="*/ 4619003 h 10301969"/>
                <a:gd name="connsiteX57" fmla="*/ 11039599 w 34425255"/>
                <a:gd name="connsiteY57" fmla="*/ 4619003 h 10301969"/>
                <a:gd name="connsiteX58" fmla="*/ 11743847 w 34425255"/>
                <a:gd name="connsiteY58" fmla="*/ 5323829 h 10301969"/>
                <a:gd name="connsiteX59" fmla="*/ 11039599 w 34425255"/>
                <a:gd name="connsiteY59" fmla="*/ 6028560 h 10301969"/>
                <a:gd name="connsiteX60" fmla="*/ 8769757 w 34425255"/>
                <a:gd name="connsiteY60" fmla="*/ 6028560 h 10301969"/>
                <a:gd name="connsiteX61" fmla="*/ 9039331 w 34425255"/>
                <a:gd name="connsiteY61" fmla="*/ 5916766 h 10301969"/>
                <a:gd name="connsiteX62" fmla="*/ 9151050 w 34425255"/>
                <a:gd name="connsiteY62" fmla="*/ 5647006 h 10301969"/>
                <a:gd name="connsiteX63" fmla="*/ 8769757 w 34425255"/>
                <a:gd name="connsiteY63" fmla="*/ 5265452 h 10301969"/>
                <a:gd name="connsiteX64" fmla="*/ 3546031 w 34425255"/>
                <a:gd name="connsiteY64" fmla="*/ 5265452 h 10301969"/>
                <a:gd name="connsiteX65" fmla="*/ 2872000 w 34425255"/>
                <a:gd name="connsiteY65" fmla="*/ 5544844 h 10301969"/>
                <a:gd name="connsiteX66" fmla="*/ 2592798 w 34425255"/>
                <a:gd name="connsiteY66" fmla="*/ 6219337 h 10301969"/>
                <a:gd name="connsiteX67" fmla="*/ 3546031 w 34425255"/>
                <a:gd name="connsiteY67" fmla="*/ 7173223 h 10301969"/>
                <a:gd name="connsiteX68" fmla="*/ 5566890 w 34425255"/>
                <a:gd name="connsiteY68" fmla="*/ 7173223 h 10301969"/>
                <a:gd name="connsiteX69" fmla="*/ 5189407 w 34425255"/>
                <a:gd name="connsiteY69" fmla="*/ 7329661 h 10301969"/>
                <a:gd name="connsiteX70" fmla="*/ 5033077 w 34425255"/>
                <a:gd name="connsiteY70" fmla="*/ 7707399 h 10301969"/>
                <a:gd name="connsiteX71" fmla="*/ 5566890 w 34425255"/>
                <a:gd name="connsiteY71" fmla="*/ 8241575 h 10301969"/>
                <a:gd name="connsiteX72" fmla="*/ 5643147 w 34425255"/>
                <a:gd name="connsiteY72" fmla="*/ 8241575 h 10301969"/>
                <a:gd name="connsiteX73" fmla="*/ 5643147 w 34425255"/>
                <a:gd name="connsiteY73" fmla="*/ 8252355 h 10301969"/>
                <a:gd name="connsiteX74" fmla="*/ 9461519 w 34425255"/>
                <a:gd name="connsiteY74" fmla="*/ 8252355 h 10301969"/>
                <a:gd name="connsiteX75" fmla="*/ 9989897 w 34425255"/>
                <a:gd name="connsiteY75" fmla="*/ 8781188 h 10301969"/>
                <a:gd name="connsiteX76" fmla="*/ 9461519 w 34425255"/>
                <a:gd name="connsiteY76" fmla="*/ 9309928 h 10301969"/>
                <a:gd name="connsiteX77" fmla="*/ 3022992 w 34425255"/>
                <a:gd name="connsiteY77" fmla="*/ 9309928 h 10301969"/>
                <a:gd name="connsiteX78" fmla="*/ 2031629 w 34425255"/>
                <a:gd name="connsiteY78" fmla="*/ 10301969 h 10301969"/>
                <a:gd name="connsiteX79" fmla="*/ 13070083 w 34425255"/>
                <a:gd name="connsiteY79" fmla="*/ 10301969 h 10301969"/>
                <a:gd name="connsiteX80" fmla="*/ 13070083 w 34425255"/>
                <a:gd name="connsiteY80" fmla="*/ 10301968 h 10301969"/>
                <a:gd name="connsiteX81" fmla="*/ 21355171 w 34425255"/>
                <a:gd name="connsiteY81" fmla="*/ 10301968 h 1030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4425255" h="10301969">
                  <a:moveTo>
                    <a:pt x="21355171" y="10301969"/>
                  </a:moveTo>
                  <a:lnTo>
                    <a:pt x="26894227" y="10301969"/>
                  </a:lnTo>
                  <a:cubicBezTo>
                    <a:pt x="26673363" y="10301969"/>
                    <a:pt x="26494345" y="10122829"/>
                    <a:pt x="26494345" y="9901813"/>
                  </a:cubicBezTo>
                  <a:lnTo>
                    <a:pt x="26494345" y="9862705"/>
                  </a:lnTo>
                  <a:cubicBezTo>
                    <a:pt x="26494345" y="9641689"/>
                    <a:pt x="26673363" y="9462549"/>
                    <a:pt x="26894227" y="9462549"/>
                  </a:cubicBezTo>
                  <a:lnTo>
                    <a:pt x="32976339" y="9462549"/>
                  </a:lnTo>
                  <a:cubicBezTo>
                    <a:pt x="33081575" y="9462549"/>
                    <a:pt x="33176899" y="9419815"/>
                    <a:pt x="33245915" y="9350754"/>
                  </a:cubicBezTo>
                  <a:cubicBezTo>
                    <a:pt x="33314927" y="9281693"/>
                    <a:pt x="33357635" y="9186304"/>
                    <a:pt x="33357635" y="9080995"/>
                  </a:cubicBezTo>
                  <a:cubicBezTo>
                    <a:pt x="33357635" y="8870282"/>
                    <a:pt x="33186907" y="8699441"/>
                    <a:pt x="32976339" y="8699441"/>
                  </a:cubicBezTo>
                  <a:lnTo>
                    <a:pt x="30917351" y="8699441"/>
                  </a:lnTo>
                  <a:cubicBezTo>
                    <a:pt x="30759403" y="8699441"/>
                    <a:pt x="30616419" y="8635339"/>
                    <a:pt x="30512895" y="8531843"/>
                  </a:cubicBezTo>
                  <a:cubicBezTo>
                    <a:pt x="30409471" y="8428251"/>
                    <a:pt x="30345411" y="8285168"/>
                    <a:pt x="30345411" y="8127109"/>
                  </a:cubicBezTo>
                  <a:cubicBezTo>
                    <a:pt x="30345411" y="7810991"/>
                    <a:pt x="30601451" y="7554777"/>
                    <a:pt x="30917351" y="7554777"/>
                  </a:cubicBezTo>
                  <a:lnTo>
                    <a:pt x="33490039" y="7554777"/>
                  </a:lnTo>
                  <a:cubicBezTo>
                    <a:pt x="34006499" y="7554777"/>
                    <a:pt x="34425255" y="7135736"/>
                    <a:pt x="34425255" y="6618825"/>
                  </a:cubicBezTo>
                  <a:cubicBezTo>
                    <a:pt x="34425255" y="6102009"/>
                    <a:pt x="34006499" y="5682967"/>
                    <a:pt x="33490039" y="5682967"/>
                  </a:cubicBezTo>
                  <a:lnTo>
                    <a:pt x="23385657" y="5682967"/>
                  </a:lnTo>
                  <a:cubicBezTo>
                    <a:pt x="22996737" y="5682967"/>
                    <a:pt x="22681407" y="5367422"/>
                    <a:pt x="22681407" y="4978141"/>
                  </a:cubicBezTo>
                  <a:cubicBezTo>
                    <a:pt x="22681407" y="4588956"/>
                    <a:pt x="22996737" y="4273410"/>
                    <a:pt x="23385657" y="4273410"/>
                  </a:cubicBezTo>
                  <a:lnTo>
                    <a:pt x="25655499" y="4273410"/>
                  </a:lnTo>
                  <a:cubicBezTo>
                    <a:pt x="25550261" y="4273410"/>
                    <a:pt x="25454939" y="4316144"/>
                    <a:pt x="25385923" y="4385205"/>
                  </a:cubicBezTo>
                  <a:cubicBezTo>
                    <a:pt x="25316911" y="4454267"/>
                    <a:pt x="25274205" y="4549656"/>
                    <a:pt x="25274205" y="4654965"/>
                  </a:cubicBezTo>
                  <a:cubicBezTo>
                    <a:pt x="25274205" y="4865678"/>
                    <a:pt x="25444927" y="5036519"/>
                    <a:pt x="25655499" y="5036519"/>
                  </a:cubicBezTo>
                  <a:lnTo>
                    <a:pt x="30879223" y="5036519"/>
                  </a:lnTo>
                  <a:cubicBezTo>
                    <a:pt x="31142507" y="5036519"/>
                    <a:pt x="31380815" y="4929779"/>
                    <a:pt x="31553255" y="4757126"/>
                  </a:cubicBezTo>
                  <a:cubicBezTo>
                    <a:pt x="31725791" y="4584567"/>
                    <a:pt x="31832459" y="4346096"/>
                    <a:pt x="31832459" y="4082633"/>
                  </a:cubicBezTo>
                  <a:cubicBezTo>
                    <a:pt x="31832459" y="3555802"/>
                    <a:pt x="31405695" y="3128747"/>
                    <a:pt x="30879223" y="3128747"/>
                  </a:cubicBezTo>
                  <a:lnTo>
                    <a:pt x="28858367" y="3128747"/>
                  </a:lnTo>
                  <a:cubicBezTo>
                    <a:pt x="29005735" y="3128747"/>
                    <a:pt x="29139191" y="3068938"/>
                    <a:pt x="29235847" y="2972309"/>
                  </a:cubicBezTo>
                  <a:cubicBezTo>
                    <a:pt x="29332411" y="2875585"/>
                    <a:pt x="29392179" y="2742041"/>
                    <a:pt x="29392179" y="2594571"/>
                  </a:cubicBezTo>
                  <a:cubicBezTo>
                    <a:pt x="29392179" y="2299534"/>
                    <a:pt x="29153203" y="2060395"/>
                    <a:pt x="28858367" y="2060395"/>
                  </a:cubicBezTo>
                  <a:lnTo>
                    <a:pt x="28782107" y="2060395"/>
                  </a:lnTo>
                  <a:lnTo>
                    <a:pt x="28782107" y="2049615"/>
                  </a:lnTo>
                  <a:lnTo>
                    <a:pt x="24963737" y="2049615"/>
                  </a:lnTo>
                  <a:cubicBezTo>
                    <a:pt x="24671951" y="2049615"/>
                    <a:pt x="24435359" y="1812861"/>
                    <a:pt x="24435359" y="1520782"/>
                  </a:cubicBezTo>
                  <a:cubicBezTo>
                    <a:pt x="24435359" y="1228797"/>
                    <a:pt x="24671951" y="992042"/>
                    <a:pt x="24963737" y="992042"/>
                  </a:cubicBezTo>
                  <a:lnTo>
                    <a:pt x="31402263" y="992042"/>
                  </a:lnTo>
                  <a:cubicBezTo>
                    <a:pt x="31949803" y="992042"/>
                    <a:pt x="32393627" y="547913"/>
                    <a:pt x="32393627" y="1"/>
                  </a:cubicBezTo>
                  <a:lnTo>
                    <a:pt x="21381971" y="1"/>
                  </a:lnTo>
                  <a:lnTo>
                    <a:pt x="21381971" y="0"/>
                  </a:lnTo>
                  <a:lnTo>
                    <a:pt x="11907967" y="0"/>
                  </a:lnTo>
                  <a:lnTo>
                    <a:pt x="11907967" y="1"/>
                  </a:lnTo>
                  <a:lnTo>
                    <a:pt x="7531029" y="1"/>
                  </a:lnTo>
                  <a:cubicBezTo>
                    <a:pt x="7751893" y="1"/>
                    <a:pt x="7930911" y="179141"/>
                    <a:pt x="7930911" y="400156"/>
                  </a:cubicBezTo>
                  <a:lnTo>
                    <a:pt x="7930911" y="439265"/>
                  </a:lnTo>
                  <a:cubicBezTo>
                    <a:pt x="7930911" y="660281"/>
                    <a:pt x="7751893" y="839421"/>
                    <a:pt x="7531029" y="839421"/>
                  </a:cubicBezTo>
                  <a:lnTo>
                    <a:pt x="1448916" y="839421"/>
                  </a:lnTo>
                  <a:cubicBezTo>
                    <a:pt x="1343679" y="839421"/>
                    <a:pt x="1248356" y="882155"/>
                    <a:pt x="1179342" y="951216"/>
                  </a:cubicBezTo>
                  <a:cubicBezTo>
                    <a:pt x="1110328" y="1020277"/>
                    <a:pt x="1067623" y="1115666"/>
                    <a:pt x="1067623" y="1220975"/>
                  </a:cubicBezTo>
                  <a:cubicBezTo>
                    <a:pt x="1067623" y="1431688"/>
                    <a:pt x="1238347" y="1602529"/>
                    <a:pt x="1448916" y="1602529"/>
                  </a:cubicBezTo>
                  <a:lnTo>
                    <a:pt x="3507902" y="1602529"/>
                  </a:lnTo>
                  <a:cubicBezTo>
                    <a:pt x="3665854" y="1602529"/>
                    <a:pt x="3808838" y="1666631"/>
                    <a:pt x="3912360" y="1770127"/>
                  </a:cubicBezTo>
                  <a:cubicBezTo>
                    <a:pt x="4015785" y="1873719"/>
                    <a:pt x="4079843" y="2016802"/>
                    <a:pt x="4079843" y="2174861"/>
                  </a:cubicBezTo>
                  <a:cubicBezTo>
                    <a:pt x="4079843" y="2490979"/>
                    <a:pt x="3823806" y="2747193"/>
                    <a:pt x="3507902" y="2747193"/>
                  </a:cubicBezTo>
                  <a:lnTo>
                    <a:pt x="935219" y="2747193"/>
                  </a:lnTo>
                  <a:cubicBezTo>
                    <a:pt x="418756" y="2747193"/>
                    <a:pt x="0" y="3166234"/>
                    <a:pt x="0" y="3683145"/>
                  </a:cubicBezTo>
                  <a:cubicBezTo>
                    <a:pt x="0" y="4199961"/>
                    <a:pt x="418756" y="4619003"/>
                    <a:pt x="935219" y="4619003"/>
                  </a:cubicBezTo>
                  <a:lnTo>
                    <a:pt x="11039599" y="4619003"/>
                  </a:lnTo>
                  <a:cubicBezTo>
                    <a:pt x="11428519" y="4619003"/>
                    <a:pt x="11743847" y="4934549"/>
                    <a:pt x="11743847" y="5323829"/>
                  </a:cubicBezTo>
                  <a:cubicBezTo>
                    <a:pt x="11743847" y="5713015"/>
                    <a:pt x="11428519" y="6028560"/>
                    <a:pt x="11039599" y="6028560"/>
                  </a:cubicBezTo>
                  <a:lnTo>
                    <a:pt x="8769757" y="6028560"/>
                  </a:lnTo>
                  <a:cubicBezTo>
                    <a:pt x="8874994" y="6028560"/>
                    <a:pt x="8970318" y="5985826"/>
                    <a:pt x="9039331" y="5916766"/>
                  </a:cubicBezTo>
                  <a:cubicBezTo>
                    <a:pt x="9108346" y="5847704"/>
                    <a:pt x="9151050" y="5752315"/>
                    <a:pt x="9151050" y="5647006"/>
                  </a:cubicBezTo>
                  <a:cubicBezTo>
                    <a:pt x="9151050" y="5436293"/>
                    <a:pt x="8980327" y="5265452"/>
                    <a:pt x="8769757" y="5265452"/>
                  </a:cubicBezTo>
                  <a:lnTo>
                    <a:pt x="3546031" y="5265452"/>
                  </a:lnTo>
                  <a:cubicBezTo>
                    <a:pt x="3282749" y="5265452"/>
                    <a:pt x="3044441" y="5372192"/>
                    <a:pt x="2872000" y="5544844"/>
                  </a:cubicBezTo>
                  <a:cubicBezTo>
                    <a:pt x="2699465" y="5717403"/>
                    <a:pt x="2592798" y="5955875"/>
                    <a:pt x="2592798" y="6219337"/>
                  </a:cubicBezTo>
                  <a:cubicBezTo>
                    <a:pt x="2592798" y="6746169"/>
                    <a:pt x="3019560" y="7173223"/>
                    <a:pt x="3546031" y="7173223"/>
                  </a:cubicBezTo>
                  <a:lnTo>
                    <a:pt x="5566890" y="7173223"/>
                  </a:lnTo>
                  <a:cubicBezTo>
                    <a:pt x="5419519" y="7173223"/>
                    <a:pt x="5286067" y="7233032"/>
                    <a:pt x="5189407" y="7329661"/>
                  </a:cubicBezTo>
                  <a:cubicBezTo>
                    <a:pt x="5092845" y="7426385"/>
                    <a:pt x="5033077" y="7559929"/>
                    <a:pt x="5033077" y="7707399"/>
                  </a:cubicBezTo>
                  <a:cubicBezTo>
                    <a:pt x="5033077" y="8002436"/>
                    <a:pt x="5272054" y="8241575"/>
                    <a:pt x="5566890" y="8241575"/>
                  </a:cubicBezTo>
                  <a:lnTo>
                    <a:pt x="5643147" y="8241575"/>
                  </a:lnTo>
                  <a:lnTo>
                    <a:pt x="5643147" y="8252355"/>
                  </a:lnTo>
                  <a:lnTo>
                    <a:pt x="9461519" y="8252355"/>
                  </a:lnTo>
                  <a:cubicBezTo>
                    <a:pt x="9753304" y="8252355"/>
                    <a:pt x="9989897" y="8489109"/>
                    <a:pt x="9989897" y="8781188"/>
                  </a:cubicBezTo>
                  <a:cubicBezTo>
                    <a:pt x="9989897" y="9073173"/>
                    <a:pt x="9753304" y="9309928"/>
                    <a:pt x="9461519" y="9309928"/>
                  </a:cubicBezTo>
                  <a:lnTo>
                    <a:pt x="3022992" y="9309928"/>
                  </a:lnTo>
                  <a:cubicBezTo>
                    <a:pt x="2475455" y="9309928"/>
                    <a:pt x="2031629" y="9754057"/>
                    <a:pt x="2031629" y="10301969"/>
                  </a:cubicBezTo>
                  <a:lnTo>
                    <a:pt x="13070083" y="10301969"/>
                  </a:lnTo>
                  <a:lnTo>
                    <a:pt x="13070083" y="10301968"/>
                  </a:lnTo>
                  <a:lnTo>
                    <a:pt x="21355171" y="10301968"/>
                  </a:lnTo>
                  <a:close/>
                </a:path>
              </a:pathLst>
            </a:custGeom>
            <a:gradFill>
              <a:gsLst>
                <a:gs pos="14000">
                  <a:schemeClr val="accent1">
                    <a:alpha val="8000"/>
                  </a:schemeClr>
                </a:gs>
                <a:gs pos="45000">
                  <a:schemeClr val="accent1"/>
                </a:gs>
              </a:gsLst>
              <a:lin ang="0" scaled="0"/>
            </a:gradFill>
            <a:ln w="0" cap="flat">
              <a:noFill/>
              <a:prstDash val="solid"/>
              <a:miter/>
            </a:ln>
          </p:spPr>
          <p:txBody>
            <a:bodyPr wrap="square" rtlCol="0" anchor="ctr">
              <a:noAutofit/>
            </a:bodyPr>
            <a:lstStyle/>
            <a:p>
              <a:endParaRPr lang="en-GB"/>
            </a:p>
          </p:txBody>
        </p:sp>
      </p:grpSp>
      <p:sp>
        <p:nvSpPr>
          <p:cNvPr id="64" name="!!_Action_Title">
            <a:extLst>
              <a:ext uri="{FF2B5EF4-FFF2-40B4-BE49-F238E27FC236}">
                <a16:creationId xmlns:a16="http://schemas.microsoft.com/office/drawing/2014/main" id="{BB7A0C6F-0B58-7999-CD5B-C29AF0DD2807}"/>
              </a:ext>
            </a:extLst>
          </p:cNvPr>
          <p:cNvSpPr txBox="1"/>
          <p:nvPr/>
        </p:nvSpPr>
        <p:spPr>
          <a:xfrm>
            <a:off x="1333776" y="4828532"/>
            <a:ext cx="8825158" cy="1956882"/>
          </a:xfrm>
          <a:prstGeom prst="rect">
            <a:avLst/>
          </a:prstGeom>
          <a:noFill/>
        </p:spPr>
        <p:txBody>
          <a:bodyPr wrap="square" lIns="0" tIns="0" rIns="0" bIns="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8800">
                <a:latin typeface="Anova" panose="020B0503020203020204" pitchFamily="34" charset="0"/>
              </a:rPr>
              <a:t>Initial Results </a:t>
            </a:r>
          </a:p>
          <a:p>
            <a:pPr algn="l"/>
            <a:r>
              <a:rPr lang="en-US" sz="8800">
                <a:latin typeface="Anova" panose="020B0503020203020204" pitchFamily="34" charset="0"/>
              </a:rPr>
              <a:t>and Best Practices</a:t>
            </a:r>
          </a:p>
        </p:txBody>
      </p:sp>
      <p:pic>
        <p:nvPicPr>
          <p:cNvPr id="66" name="!!_SAS_Logo">
            <a:extLst>
              <a:ext uri="{FF2B5EF4-FFF2-40B4-BE49-F238E27FC236}">
                <a16:creationId xmlns:a16="http://schemas.microsoft.com/office/drawing/2014/main" id="{6B55114E-4B51-D3D1-F55B-06E961A76D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618783" y="9464896"/>
            <a:ext cx="1112812" cy="461922"/>
          </a:xfrm>
          <a:prstGeom prst="rect">
            <a:avLst/>
          </a:prstGeom>
        </p:spPr>
      </p:pic>
      <p:sp>
        <p:nvSpPr>
          <p:cNvPr id="67" name="!!_Box_01">
            <a:extLst>
              <a:ext uri="{FF2B5EF4-FFF2-40B4-BE49-F238E27FC236}">
                <a16:creationId xmlns:a16="http://schemas.microsoft.com/office/drawing/2014/main" id="{6EC0782E-6423-150E-E7B0-8630615C6377}"/>
              </a:ext>
            </a:extLst>
          </p:cNvPr>
          <p:cNvSpPr/>
          <p:nvPr/>
        </p:nvSpPr>
        <p:spPr>
          <a:xfrm>
            <a:off x="1290450" y="-5910115"/>
            <a:ext cx="5146675" cy="1641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solidFill>
                <a:schemeClr val="bg1"/>
              </a:solidFill>
            </a:endParaRPr>
          </a:p>
        </p:txBody>
      </p:sp>
      <p:sp>
        <p:nvSpPr>
          <p:cNvPr id="68" name="!!_Box_02">
            <a:extLst>
              <a:ext uri="{FF2B5EF4-FFF2-40B4-BE49-F238E27FC236}">
                <a16:creationId xmlns:a16="http://schemas.microsoft.com/office/drawing/2014/main" id="{A9F2A56E-B8EE-9E3A-1F24-97DD64A0E720}"/>
              </a:ext>
            </a:extLst>
          </p:cNvPr>
          <p:cNvSpPr/>
          <p:nvPr/>
        </p:nvSpPr>
        <p:spPr>
          <a:xfrm>
            <a:off x="6713912" y="-7005423"/>
            <a:ext cx="5146675" cy="1641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solidFill>
                <a:schemeClr val="bg1"/>
              </a:solidFill>
            </a:endParaRPr>
          </a:p>
        </p:txBody>
      </p:sp>
      <p:sp>
        <p:nvSpPr>
          <p:cNvPr id="69" name="!!_Box_03">
            <a:extLst>
              <a:ext uri="{FF2B5EF4-FFF2-40B4-BE49-F238E27FC236}">
                <a16:creationId xmlns:a16="http://schemas.microsoft.com/office/drawing/2014/main" id="{134A8EEC-30DB-6B9E-E2B4-C06CE0A67F96}"/>
              </a:ext>
            </a:extLst>
          </p:cNvPr>
          <p:cNvSpPr/>
          <p:nvPr/>
        </p:nvSpPr>
        <p:spPr>
          <a:xfrm>
            <a:off x="12133973" y="-8369389"/>
            <a:ext cx="5146675" cy="1641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solidFill>
                <a:schemeClr val="bg1"/>
              </a:solidFill>
            </a:endParaRPr>
          </a:p>
        </p:txBody>
      </p:sp>
      <p:sp>
        <p:nvSpPr>
          <p:cNvPr id="70" name="!!_No_01">
            <a:extLst>
              <a:ext uri="{FF2B5EF4-FFF2-40B4-BE49-F238E27FC236}">
                <a16:creationId xmlns:a16="http://schemas.microsoft.com/office/drawing/2014/main" id="{24F75C89-D6BD-8D4E-08FA-B4D7547CE294}"/>
              </a:ext>
            </a:extLst>
          </p:cNvPr>
          <p:cNvSpPr/>
          <p:nvPr/>
        </p:nvSpPr>
        <p:spPr>
          <a:xfrm>
            <a:off x="1016000" y="-6330236"/>
            <a:ext cx="820738" cy="820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1</a:t>
            </a:r>
          </a:p>
        </p:txBody>
      </p:sp>
      <p:sp>
        <p:nvSpPr>
          <p:cNvPr id="71" name="!!_No_02">
            <a:extLst>
              <a:ext uri="{FF2B5EF4-FFF2-40B4-BE49-F238E27FC236}">
                <a16:creationId xmlns:a16="http://schemas.microsoft.com/office/drawing/2014/main" id="{2FE605BE-87C7-3F3B-FE79-7EB1DC746761}"/>
              </a:ext>
            </a:extLst>
          </p:cNvPr>
          <p:cNvSpPr/>
          <p:nvPr/>
        </p:nvSpPr>
        <p:spPr>
          <a:xfrm>
            <a:off x="6432302" y="-7432620"/>
            <a:ext cx="820738" cy="820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2</a:t>
            </a:r>
          </a:p>
        </p:txBody>
      </p:sp>
      <p:sp>
        <p:nvSpPr>
          <p:cNvPr id="72" name="!!_No_03">
            <a:extLst>
              <a:ext uri="{FF2B5EF4-FFF2-40B4-BE49-F238E27FC236}">
                <a16:creationId xmlns:a16="http://schemas.microsoft.com/office/drawing/2014/main" id="{D91F69E6-4847-4B12-DF81-07CAF4FDF575}"/>
              </a:ext>
            </a:extLst>
          </p:cNvPr>
          <p:cNvSpPr/>
          <p:nvPr/>
        </p:nvSpPr>
        <p:spPr>
          <a:xfrm>
            <a:off x="11852362" y="-8802833"/>
            <a:ext cx="820738" cy="820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3</a:t>
            </a:r>
          </a:p>
        </p:txBody>
      </p:sp>
      <p:grpSp>
        <p:nvGrpSpPr>
          <p:cNvPr id="73" name="!!_Connect_01">
            <a:extLst>
              <a:ext uri="{FF2B5EF4-FFF2-40B4-BE49-F238E27FC236}">
                <a16:creationId xmlns:a16="http://schemas.microsoft.com/office/drawing/2014/main" id="{FE4BC5E0-46B9-731E-2FCC-85B074012DFD}"/>
              </a:ext>
            </a:extLst>
          </p:cNvPr>
          <p:cNvGrpSpPr/>
          <p:nvPr/>
        </p:nvGrpSpPr>
        <p:grpSpPr>
          <a:xfrm rot="10800000">
            <a:off x="6037598" y="-7555332"/>
            <a:ext cx="264208" cy="573721"/>
            <a:chOff x="6441392" y="4043198"/>
            <a:chExt cx="264208" cy="580158"/>
          </a:xfrm>
          <a:noFill/>
        </p:grpSpPr>
        <p:cxnSp>
          <p:nvCxnSpPr>
            <p:cNvPr id="74" name="Straight Connector 73">
              <a:extLst>
                <a:ext uri="{FF2B5EF4-FFF2-40B4-BE49-F238E27FC236}">
                  <a16:creationId xmlns:a16="http://schemas.microsoft.com/office/drawing/2014/main" id="{5AE9E252-A082-226D-E42A-16168271962F}"/>
                </a:ext>
              </a:extLst>
            </p:cNvPr>
            <p:cNvCxnSpPr>
              <a:cxnSpLocks/>
            </p:cNvCxnSpPr>
            <p:nvPr/>
          </p:nvCxnSpPr>
          <p:spPr>
            <a:xfrm flipV="1">
              <a:off x="6441392" y="4043198"/>
              <a:ext cx="264208" cy="287894"/>
            </a:xfrm>
            <a:prstGeom prst="line">
              <a:avLst/>
            </a:prstGeom>
            <a:grpFill/>
            <a:ln w="12700" cap="rnd">
              <a:no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199B54E-505F-06B5-2746-ADC197FB416C}"/>
                </a:ext>
              </a:extLst>
            </p:cNvPr>
            <p:cNvCxnSpPr>
              <a:cxnSpLocks/>
            </p:cNvCxnSpPr>
            <p:nvPr/>
          </p:nvCxnSpPr>
          <p:spPr>
            <a:xfrm rot="10800000" flipH="1" flipV="1">
              <a:off x="6441392" y="4335462"/>
              <a:ext cx="264208" cy="287894"/>
            </a:xfrm>
            <a:prstGeom prst="line">
              <a:avLst/>
            </a:prstGeom>
            <a:grpFill/>
            <a:ln w="12700" cap="rnd">
              <a:noFill/>
              <a:tailEnd type="none"/>
            </a:ln>
          </p:spPr>
          <p:style>
            <a:lnRef idx="1">
              <a:schemeClr val="accent1"/>
            </a:lnRef>
            <a:fillRef idx="0">
              <a:schemeClr val="accent1"/>
            </a:fillRef>
            <a:effectRef idx="0">
              <a:schemeClr val="accent1"/>
            </a:effectRef>
            <a:fontRef idx="minor">
              <a:schemeClr val="tx1"/>
            </a:fontRef>
          </p:style>
        </p:cxnSp>
      </p:grpSp>
      <p:grpSp>
        <p:nvGrpSpPr>
          <p:cNvPr id="76" name="!!_Connect_02">
            <a:extLst>
              <a:ext uri="{FF2B5EF4-FFF2-40B4-BE49-F238E27FC236}">
                <a16:creationId xmlns:a16="http://schemas.microsoft.com/office/drawing/2014/main" id="{A2F08299-D0C7-8208-CAF8-A64CF15D873F}"/>
              </a:ext>
            </a:extLst>
          </p:cNvPr>
          <p:cNvGrpSpPr/>
          <p:nvPr/>
        </p:nvGrpSpPr>
        <p:grpSpPr>
          <a:xfrm rot="10800000">
            <a:off x="11437368" y="-8666773"/>
            <a:ext cx="264208" cy="573721"/>
            <a:chOff x="6441392" y="4043198"/>
            <a:chExt cx="264208" cy="580158"/>
          </a:xfrm>
          <a:noFill/>
        </p:grpSpPr>
        <p:cxnSp>
          <p:nvCxnSpPr>
            <p:cNvPr id="112" name="Straight Connector 111">
              <a:extLst>
                <a:ext uri="{FF2B5EF4-FFF2-40B4-BE49-F238E27FC236}">
                  <a16:creationId xmlns:a16="http://schemas.microsoft.com/office/drawing/2014/main" id="{5C4DB9A6-3B39-4652-41B3-ACC169CA7126}"/>
                </a:ext>
              </a:extLst>
            </p:cNvPr>
            <p:cNvCxnSpPr>
              <a:cxnSpLocks/>
            </p:cNvCxnSpPr>
            <p:nvPr/>
          </p:nvCxnSpPr>
          <p:spPr>
            <a:xfrm flipV="1">
              <a:off x="6441392" y="4043198"/>
              <a:ext cx="264208" cy="287894"/>
            </a:xfrm>
            <a:prstGeom prst="line">
              <a:avLst/>
            </a:prstGeom>
            <a:grpFill/>
            <a:ln w="12700" cap="rnd">
              <a:noFill/>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F40BF54-9352-AB5D-1BFA-281106414A80}"/>
                </a:ext>
              </a:extLst>
            </p:cNvPr>
            <p:cNvCxnSpPr>
              <a:cxnSpLocks/>
            </p:cNvCxnSpPr>
            <p:nvPr/>
          </p:nvCxnSpPr>
          <p:spPr>
            <a:xfrm rot="10800000" flipH="1" flipV="1">
              <a:off x="6441392" y="4335462"/>
              <a:ext cx="264208" cy="287894"/>
            </a:xfrm>
            <a:prstGeom prst="line">
              <a:avLst/>
            </a:prstGeom>
            <a:grpFill/>
            <a:ln w="12700" cap="rnd">
              <a:noFill/>
              <a:tailEnd type="none"/>
            </a:ln>
          </p:spPr>
          <p:style>
            <a:lnRef idx="1">
              <a:schemeClr val="accent1"/>
            </a:lnRef>
            <a:fillRef idx="0">
              <a:schemeClr val="accent1"/>
            </a:fillRef>
            <a:effectRef idx="0">
              <a:schemeClr val="accent1"/>
            </a:effectRef>
            <a:fontRef idx="minor">
              <a:schemeClr val="tx1"/>
            </a:fontRef>
          </p:style>
        </p:cxnSp>
      </p:grpSp>
      <p:sp>
        <p:nvSpPr>
          <p:cNvPr id="116" name="!!_Fou_Text">
            <a:extLst>
              <a:ext uri="{FF2B5EF4-FFF2-40B4-BE49-F238E27FC236}">
                <a16:creationId xmlns:a16="http://schemas.microsoft.com/office/drawing/2014/main" id="{16C367DE-437E-3A48-BDD2-0BA68260EC07}"/>
              </a:ext>
            </a:extLst>
          </p:cNvPr>
          <p:cNvSpPr txBox="1"/>
          <p:nvPr/>
        </p:nvSpPr>
        <p:spPr>
          <a:xfrm>
            <a:off x="1757046" y="-5642054"/>
            <a:ext cx="4074368" cy="1107996"/>
          </a:xfrm>
          <a:prstGeom prst="rect">
            <a:avLst/>
          </a:prstGeom>
          <a:noFill/>
          <a:ln>
            <a:noFill/>
          </a:ln>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 AI</a:t>
            </a:r>
            <a:br>
              <a:rPr kumimoji="0" lang="en-US"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kumimoji="0" lang="en-US" sz="4000"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Foundation</a:t>
            </a:r>
            <a:endParaRPr kumimoji="0" lang="en-US"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117" name="!!_Sca_Text">
            <a:extLst>
              <a:ext uri="{FF2B5EF4-FFF2-40B4-BE49-F238E27FC236}">
                <a16:creationId xmlns:a16="http://schemas.microsoft.com/office/drawing/2014/main" id="{D1D40449-A98A-5672-210A-E348DDF2D7AC}"/>
              </a:ext>
            </a:extLst>
          </p:cNvPr>
          <p:cNvSpPr txBox="1"/>
          <p:nvPr/>
        </p:nvSpPr>
        <p:spPr>
          <a:xfrm>
            <a:off x="7189732" y="-6738684"/>
            <a:ext cx="4074368" cy="1107996"/>
          </a:xfrm>
          <a:prstGeom prst="rect">
            <a:avLst/>
          </a:prstGeom>
          <a:noFill/>
          <a:ln>
            <a:noFill/>
          </a:ln>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 AI</a:t>
            </a:r>
            <a:br>
              <a:rPr kumimoji="0" lang="en-US"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kumimoji="0" lang="en-US" sz="4000"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Scaling</a:t>
            </a:r>
            <a:endParaRPr kumimoji="0" lang="en-US"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124" name="!!_Mai_Text">
            <a:extLst>
              <a:ext uri="{FF2B5EF4-FFF2-40B4-BE49-F238E27FC236}">
                <a16:creationId xmlns:a16="http://schemas.microsoft.com/office/drawing/2014/main" id="{96A4EF77-888F-68EF-7099-E978D37AFED9}"/>
              </a:ext>
            </a:extLst>
          </p:cNvPr>
          <p:cNvSpPr txBox="1"/>
          <p:nvPr/>
        </p:nvSpPr>
        <p:spPr>
          <a:xfrm>
            <a:off x="12611165" y="-8102650"/>
            <a:ext cx="4074368" cy="1107996"/>
          </a:xfrm>
          <a:prstGeom prst="rect">
            <a:avLst/>
          </a:prstGeom>
          <a:noFill/>
          <a:ln>
            <a:noFill/>
          </a:ln>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 AI</a:t>
            </a:r>
            <a:br>
              <a:rPr kumimoji="0" lang="en-US"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kumimoji="0" lang="en-US" sz="4000"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Mainstream</a:t>
            </a:r>
            <a:endParaRPr kumimoji="0" lang="en-US" b="1" i="0" u="none" strike="noStrike" kern="1200" cap="none" spc="0" normalizeH="0" baseline="0" noProof="0">
              <a:ln>
                <a:noFill/>
              </a:ln>
              <a:solidFill>
                <a:schemeClr val="bg1"/>
              </a:solidFill>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125" name="!!_Program_Title">
            <a:extLst>
              <a:ext uri="{FF2B5EF4-FFF2-40B4-BE49-F238E27FC236}">
                <a16:creationId xmlns:a16="http://schemas.microsoft.com/office/drawing/2014/main" id="{32DF13E2-B36B-1D32-62EB-E204AB2CC42C}"/>
              </a:ext>
            </a:extLst>
          </p:cNvPr>
          <p:cNvSpPr txBox="1">
            <a:spLocks/>
          </p:cNvSpPr>
          <p:nvPr/>
        </p:nvSpPr>
        <p:spPr>
          <a:xfrm>
            <a:off x="1016000" y="-14820098"/>
            <a:ext cx="15773400" cy="775596"/>
          </a:xfrm>
          <a:prstGeom prst="rect">
            <a:avLst/>
          </a:prstGeom>
          <a:noFill/>
          <a:ln>
            <a:noFill/>
          </a:ln>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solidFill>
                  <a:schemeClr val="bg1"/>
                </a:solidFill>
              </a:rPr>
              <a:t>Highlights</a:t>
            </a:r>
          </a:p>
        </p:txBody>
      </p:sp>
      <p:sp>
        <p:nvSpPr>
          <p:cNvPr id="126" name="!!_Connect_Line_01">
            <a:extLst>
              <a:ext uri="{FF2B5EF4-FFF2-40B4-BE49-F238E27FC236}">
                <a16:creationId xmlns:a16="http://schemas.microsoft.com/office/drawing/2014/main" id="{14AB8177-0B7D-CCE2-ED22-057CBE848FEB}"/>
              </a:ext>
            </a:extLst>
          </p:cNvPr>
          <p:cNvSpPr/>
          <p:nvPr/>
        </p:nvSpPr>
        <p:spPr>
          <a:xfrm>
            <a:off x="1438276" y="-7268527"/>
            <a:ext cx="4448174" cy="786375"/>
          </a:xfrm>
          <a:custGeom>
            <a:avLst/>
            <a:gdLst>
              <a:gd name="connsiteX0" fmla="*/ 0 w 4170919"/>
              <a:gd name="connsiteY0" fmla="*/ 834184 h 834184"/>
              <a:gd name="connsiteX1" fmla="*/ 0 w 4170919"/>
              <a:gd name="connsiteY1" fmla="*/ 512792 h 834184"/>
              <a:gd name="connsiteX2" fmla="*/ 512791 w 4170919"/>
              <a:gd name="connsiteY2" fmla="*/ 0 h 834184"/>
              <a:gd name="connsiteX3" fmla="*/ 4170919 w 4170919"/>
              <a:gd name="connsiteY3" fmla="*/ 0 h 834184"/>
              <a:gd name="connsiteX0" fmla="*/ 0 w 4718606"/>
              <a:gd name="connsiteY0" fmla="*/ 834184 h 834184"/>
              <a:gd name="connsiteX1" fmla="*/ 0 w 4718606"/>
              <a:gd name="connsiteY1" fmla="*/ 512792 h 834184"/>
              <a:gd name="connsiteX2" fmla="*/ 512791 w 4718606"/>
              <a:gd name="connsiteY2" fmla="*/ 0 h 834184"/>
              <a:gd name="connsiteX3" fmla="*/ 4718606 w 4718606"/>
              <a:gd name="connsiteY3" fmla="*/ 2381 h 834184"/>
            </a:gdLst>
            <a:ahLst/>
            <a:cxnLst>
              <a:cxn ang="0">
                <a:pos x="connsiteX0" y="connsiteY0"/>
              </a:cxn>
              <a:cxn ang="0">
                <a:pos x="connsiteX1" y="connsiteY1"/>
              </a:cxn>
              <a:cxn ang="0">
                <a:pos x="connsiteX2" y="connsiteY2"/>
              </a:cxn>
              <a:cxn ang="0">
                <a:pos x="connsiteX3" y="connsiteY3"/>
              </a:cxn>
            </a:cxnLst>
            <a:rect l="l" t="t" r="r" b="b"/>
            <a:pathLst>
              <a:path w="4718606" h="834184">
                <a:moveTo>
                  <a:pt x="0" y="834184"/>
                </a:moveTo>
                <a:lnTo>
                  <a:pt x="0" y="512792"/>
                </a:lnTo>
                <a:cubicBezTo>
                  <a:pt x="0" y="229632"/>
                  <a:pt x="229632" y="0"/>
                  <a:pt x="512791" y="0"/>
                </a:cubicBezTo>
                <a:lnTo>
                  <a:pt x="4718606" y="2381"/>
                </a:lnTo>
              </a:path>
            </a:pathLst>
          </a:custGeom>
          <a:noFill/>
          <a:ln w="11583" cap="flat">
            <a:noFill/>
            <a:prstDash val="solid"/>
            <a:miter/>
          </a:ln>
        </p:spPr>
        <p:txBody>
          <a:bodyPr rtlCol="0" anchor="ctr"/>
          <a:lstStyle/>
          <a:p>
            <a:endParaRPr lang="en-GB">
              <a:solidFill>
                <a:schemeClr val="bg1"/>
              </a:solidFill>
            </a:endParaRPr>
          </a:p>
        </p:txBody>
      </p:sp>
      <p:sp>
        <p:nvSpPr>
          <p:cNvPr id="127" name="!!_Connect_Line_02">
            <a:extLst>
              <a:ext uri="{FF2B5EF4-FFF2-40B4-BE49-F238E27FC236}">
                <a16:creationId xmlns:a16="http://schemas.microsoft.com/office/drawing/2014/main" id="{E58C5CD7-E016-5876-67E9-01EAF81209B1}"/>
              </a:ext>
            </a:extLst>
          </p:cNvPr>
          <p:cNvSpPr/>
          <p:nvPr/>
        </p:nvSpPr>
        <p:spPr>
          <a:xfrm>
            <a:off x="6844396" y="-8366312"/>
            <a:ext cx="4466542" cy="789623"/>
          </a:xfrm>
          <a:custGeom>
            <a:avLst/>
            <a:gdLst>
              <a:gd name="connsiteX0" fmla="*/ 0 w 4170919"/>
              <a:gd name="connsiteY0" fmla="*/ 834184 h 834184"/>
              <a:gd name="connsiteX1" fmla="*/ 0 w 4170919"/>
              <a:gd name="connsiteY1" fmla="*/ 512792 h 834184"/>
              <a:gd name="connsiteX2" fmla="*/ 512791 w 4170919"/>
              <a:gd name="connsiteY2" fmla="*/ 0 h 834184"/>
              <a:gd name="connsiteX3" fmla="*/ 4170919 w 4170919"/>
              <a:gd name="connsiteY3" fmla="*/ 0 h 834184"/>
              <a:gd name="connsiteX0" fmla="*/ 0 w 4718606"/>
              <a:gd name="connsiteY0" fmla="*/ 834184 h 834184"/>
              <a:gd name="connsiteX1" fmla="*/ 0 w 4718606"/>
              <a:gd name="connsiteY1" fmla="*/ 512792 h 834184"/>
              <a:gd name="connsiteX2" fmla="*/ 512791 w 4718606"/>
              <a:gd name="connsiteY2" fmla="*/ 0 h 834184"/>
              <a:gd name="connsiteX3" fmla="*/ 4718606 w 4718606"/>
              <a:gd name="connsiteY3" fmla="*/ 2381 h 834184"/>
            </a:gdLst>
            <a:ahLst/>
            <a:cxnLst>
              <a:cxn ang="0">
                <a:pos x="connsiteX0" y="connsiteY0"/>
              </a:cxn>
              <a:cxn ang="0">
                <a:pos x="connsiteX1" y="connsiteY1"/>
              </a:cxn>
              <a:cxn ang="0">
                <a:pos x="connsiteX2" y="connsiteY2"/>
              </a:cxn>
              <a:cxn ang="0">
                <a:pos x="connsiteX3" y="connsiteY3"/>
              </a:cxn>
            </a:cxnLst>
            <a:rect l="l" t="t" r="r" b="b"/>
            <a:pathLst>
              <a:path w="4718606" h="834184">
                <a:moveTo>
                  <a:pt x="0" y="834184"/>
                </a:moveTo>
                <a:lnTo>
                  <a:pt x="0" y="512792"/>
                </a:lnTo>
                <a:cubicBezTo>
                  <a:pt x="0" y="229632"/>
                  <a:pt x="229632" y="0"/>
                  <a:pt x="512791" y="0"/>
                </a:cubicBezTo>
                <a:lnTo>
                  <a:pt x="4718606" y="2381"/>
                </a:lnTo>
              </a:path>
            </a:pathLst>
          </a:custGeom>
          <a:noFill/>
          <a:ln w="11583" cap="flat">
            <a:noFill/>
            <a:prstDash val="solid"/>
            <a:miter/>
          </a:ln>
        </p:spPr>
        <p:txBody>
          <a:bodyPr rtlCol="0" anchor="ctr"/>
          <a:lstStyle/>
          <a:p>
            <a:endParaRPr lang="en-GB">
              <a:solidFill>
                <a:schemeClr val="bg1"/>
              </a:solidFill>
            </a:endParaRPr>
          </a:p>
        </p:txBody>
      </p:sp>
      <p:sp>
        <p:nvSpPr>
          <p:cNvPr id="128" name="!!_Copyright">
            <a:extLst>
              <a:ext uri="{FF2B5EF4-FFF2-40B4-BE49-F238E27FC236}">
                <a16:creationId xmlns:a16="http://schemas.microsoft.com/office/drawing/2014/main" id="{5CC94BAF-B105-89B8-8D8E-82737FBCFABE}"/>
              </a:ext>
            </a:extLst>
          </p:cNvPr>
          <p:cNvSpPr txBox="1"/>
          <p:nvPr/>
        </p:nvSpPr>
        <p:spPr>
          <a:xfrm>
            <a:off x="1256185" y="9849746"/>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cxnSp>
        <p:nvCxnSpPr>
          <p:cNvPr id="129" name="!!_Line_01">
            <a:extLst>
              <a:ext uri="{FF2B5EF4-FFF2-40B4-BE49-F238E27FC236}">
                <a16:creationId xmlns:a16="http://schemas.microsoft.com/office/drawing/2014/main" id="{626EFA4E-E574-893D-7379-57E41CDCFE02}"/>
              </a:ext>
            </a:extLst>
          </p:cNvPr>
          <p:cNvCxnSpPr>
            <a:cxnSpLocks/>
          </p:cNvCxnSpPr>
          <p:nvPr/>
        </p:nvCxnSpPr>
        <p:spPr>
          <a:xfrm flipH="1">
            <a:off x="3531508" y="1327544"/>
            <a:ext cx="2362472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30" name="!!_Line_02">
            <a:extLst>
              <a:ext uri="{FF2B5EF4-FFF2-40B4-BE49-F238E27FC236}">
                <a16:creationId xmlns:a16="http://schemas.microsoft.com/office/drawing/2014/main" id="{C8A15BD8-F005-9A75-1470-D027E6579159}"/>
              </a:ext>
            </a:extLst>
          </p:cNvPr>
          <p:cNvCxnSpPr>
            <a:cxnSpLocks/>
          </p:cNvCxnSpPr>
          <p:nvPr/>
        </p:nvCxnSpPr>
        <p:spPr>
          <a:xfrm flipH="1">
            <a:off x="7089133" y="3682682"/>
            <a:ext cx="20067096" cy="0"/>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1" name="!!_Line_03">
            <a:extLst>
              <a:ext uri="{FF2B5EF4-FFF2-40B4-BE49-F238E27FC236}">
                <a16:creationId xmlns:a16="http://schemas.microsoft.com/office/drawing/2014/main" id="{C5F5A55C-71D6-9FED-E5A6-73D19BACCD48}"/>
              </a:ext>
            </a:extLst>
          </p:cNvPr>
          <p:cNvCxnSpPr>
            <a:cxnSpLocks/>
          </p:cNvCxnSpPr>
          <p:nvPr/>
        </p:nvCxnSpPr>
        <p:spPr>
          <a:xfrm flipH="1">
            <a:off x="363089" y="5609608"/>
            <a:ext cx="25779072" cy="27297"/>
          </a:xfrm>
          <a:prstGeom prst="line">
            <a:avLst/>
          </a:prstGeom>
          <a:ln w="25400">
            <a:solidFill>
              <a:schemeClr val="accent6">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2" name="!!_Line_04">
            <a:extLst>
              <a:ext uri="{FF2B5EF4-FFF2-40B4-BE49-F238E27FC236}">
                <a16:creationId xmlns:a16="http://schemas.microsoft.com/office/drawing/2014/main" id="{4BA51912-5833-5A9D-564C-7788A0A55700}"/>
              </a:ext>
            </a:extLst>
          </p:cNvPr>
          <p:cNvCxnSpPr>
            <a:cxnSpLocks/>
          </p:cNvCxnSpPr>
          <p:nvPr/>
        </p:nvCxnSpPr>
        <p:spPr>
          <a:xfrm flipH="1">
            <a:off x="12042586" y="8791422"/>
            <a:ext cx="15113643"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33" name="!!_Circle_01">
            <a:extLst>
              <a:ext uri="{FF2B5EF4-FFF2-40B4-BE49-F238E27FC236}">
                <a16:creationId xmlns:a16="http://schemas.microsoft.com/office/drawing/2014/main" id="{0021951E-BB34-AED4-9720-243F75068F78}"/>
              </a:ext>
            </a:extLst>
          </p:cNvPr>
          <p:cNvSpPr/>
          <p:nvPr/>
        </p:nvSpPr>
        <p:spPr>
          <a:xfrm>
            <a:off x="3083638" y="1126967"/>
            <a:ext cx="401153" cy="401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_Circle_02">
            <a:extLst>
              <a:ext uri="{FF2B5EF4-FFF2-40B4-BE49-F238E27FC236}">
                <a16:creationId xmlns:a16="http://schemas.microsoft.com/office/drawing/2014/main" id="{8BEFC53A-FC2F-06D7-0F5D-D7E24479AE65}"/>
              </a:ext>
            </a:extLst>
          </p:cNvPr>
          <p:cNvSpPr/>
          <p:nvPr/>
        </p:nvSpPr>
        <p:spPr>
          <a:xfrm rot="10800000">
            <a:off x="6770973" y="3364390"/>
            <a:ext cx="636583" cy="63658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_Circle_03">
            <a:extLst>
              <a:ext uri="{FF2B5EF4-FFF2-40B4-BE49-F238E27FC236}">
                <a16:creationId xmlns:a16="http://schemas.microsoft.com/office/drawing/2014/main" id="{B4D2A16B-679E-0E85-267F-9DED69EE109A}"/>
              </a:ext>
            </a:extLst>
          </p:cNvPr>
          <p:cNvSpPr/>
          <p:nvPr/>
        </p:nvSpPr>
        <p:spPr>
          <a:xfrm rot="10800000">
            <a:off x="-386919" y="4886897"/>
            <a:ext cx="1500016" cy="150001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_Circle_04">
            <a:extLst>
              <a:ext uri="{FF2B5EF4-FFF2-40B4-BE49-F238E27FC236}">
                <a16:creationId xmlns:a16="http://schemas.microsoft.com/office/drawing/2014/main" id="{20CA0297-0607-FEF5-EFA5-680FA235223C}"/>
              </a:ext>
            </a:extLst>
          </p:cNvPr>
          <p:cNvSpPr/>
          <p:nvPr/>
        </p:nvSpPr>
        <p:spPr>
          <a:xfrm rot="10800000">
            <a:off x="11878722" y="8636441"/>
            <a:ext cx="310658" cy="31065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0" name="!!_SnowB" descr="A person on a snowboard&#10;&#10;Description automatically generated">
            <a:extLst>
              <a:ext uri="{FF2B5EF4-FFF2-40B4-BE49-F238E27FC236}">
                <a16:creationId xmlns:a16="http://schemas.microsoft.com/office/drawing/2014/main" id="{448996ED-F74D-78D5-C127-097E188D2B71}"/>
              </a:ext>
            </a:extLst>
          </p:cNvPr>
          <p:cNvPicPr>
            <a:picLocks noChangeAspect="1"/>
          </p:cNvPicPr>
          <p:nvPr/>
        </p:nvPicPr>
        <p:blipFill rotWithShape="1">
          <a:blip r:embed="rId10">
            <a:extLst>
              <a:ext uri="{28A0092B-C50C-407E-A947-70E740481C1C}">
                <a14:useLocalDpi xmlns:a14="http://schemas.microsoft.com/office/drawing/2010/main" val="0"/>
              </a:ext>
            </a:extLst>
          </a:blip>
          <a:srcRect l="54387" t="20642" r="21569" b="34649"/>
          <a:stretch/>
        </p:blipFill>
        <p:spPr>
          <a:xfrm>
            <a:off x="9062496" y="1498994"/>
            <a:ext cx="7318343" cy="7122474"/>
          </a:xfrm>
          <a:prstGeom prst="rect">
            <a:avLst/>
          </a:prstGeom>
        </p:spPr>
      </p:pic>
      <p:sp>
        <p:nvSpPr>
          <p:cNvPr id="163" name="!!_SASGen_Title_01">
            <a:extLst>
              <a:ext uri="{FF2B5EF4-FFF2-40B4-BE49-F238E27FC236}">
                <a16:creationId xmlns:a16="http://schemas.microsoft.com/office/drawing/2014/main" id="{C3F7E999-7BB2-27B9-ABB4-01A6EE5EBFFE}"/>
              </a:ext>
            </a:extLst>
          </p:cNvPr>
          <p:cNvSpPr txBox="1">
            <a:spLocks/>
          </p:cNvSpPr>
          <p:nvPr/>
        </p:nvSpPr>
        <p:spPr>
          <a:xfrm>
            <a:off x="38427581" y="1211190"/>
            <a:ext cx="15773400" cy="868362"/>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800"/>
              <a:t>SAS and Generative AI</a:t>
            </a:r>
          </a:p>
        </p:txBody>
      </p:sp>
      <p:sp>
        <p:nvSpPr>
          <p:cNvPr id="4" name="!!_Plat_BG">
            <a:extLst>
              <a:ext uri="{FF2B5EF4-FFF2-40B4-BE49-F238E27FC236}">
                <a16:creationId xmlns:a16="http://schemas.microsoft.com/office/drawing/2014/main" id="{2477DB1D-7DB1-BF45-4638-0F2AAE5496F1}"/>
              </a:ext>
            </a:extLst>
          </p:cNvPr>
          <p:cNvSpPr/>
          <p:nvPr/>
        </p:nvSpPr>
        <p:spPr>
          <a:xfrm>
            <a:off x="41920763" y="4959461"/>
            <a:ext cx="1619704" cy="1589314"/>
          </a:xfrm>
          <a:prstGeom prst="roundRect">
            <a:avLst>
              <a:gd name="adj" fmla="val 35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_R_01">
            <a:extLst>
              <a:ext uri="{FF2B5EF4-FFF2-40B4-BE49-F238E27FC236}">
                <a16:creationId xmlns:a16="http://schemas.microsoft.com/office/drawing/2014/main" id="{C1C48E00-E95E-DC31-7C86-964A63265BBC}"/>
              </a:ext>
            </a:extLst>
          </p:cNvPr>
          <p:cNvSpPr/>
          <p:nvPr/>
        </p:nvSpPr>
        <p:spPr>
          <a:xfrm>
            <a:off x="40841449"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_R_02">
            <a:extLst>
              <a:ext uri="{FF2B5EF4-FFF2-40B4-BE49-F238E27FC236}">
                <a16:creationId xmlns:a16="http://schemas.microsoft.com/office/drawing/2014/main" id="{BA26CCA5-AFD4-3D70-3576-0D1B96CBC096}"/>
              </a:ext>
            </a:extLst>
          </p:cNvPr>
          <p:cNvSpPr/>
          <p:nvPr/>
        </p:nvSpPr>
        <p:spPr>
          <a:xfrm>
            <a:off x="46027578"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4" name="!!_R_03">
            <a:extLst>
              <a:ext uri="{FF2B5EF4-FFF2-40B4-BE49-F238E27FC236}">
                <a16:creationId xmlns:a16="http://schemas.microsoft.com/office/drawing/2014/main" id="{99CCBF8D-3E5F-B23B-868D-155ADD46C865}"/>
              </a:ext>
            </a:extLst>
          </p:cNvPr>
          <p:cNvSpPr/>
          <p:nvPr/>
        </p:nvSpPr>
        <p:spPr>
          <a:xfrm>
            <a:off x="51465576"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5" name="!!_R_04">
            <a:extLst>
              <a:ext uri="{FF2B5EF4-FFF2-40B4-BE49-F238E27FC236}">
                <a16:creationId xmlns:a16="http://schemas.microsoft.com/office/drawing/2014/main" id="{A48BCCCB-E2E6-A28C-FE75-071BA0CAADA2}"/>
              </a:ext>
            </a:extLst>
          </p:cNvPr>
          <p:cNvSpPr/>
          <p:nvPr/>
        </p:nvSpPr>
        <p:spPr>
          <a:xfrm>
            <a:off x="57490286" y="2349500"/>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8" name="!!_Plat_Copy">
            <a:extLst>
              <a:ext uri="{FF2B5EF4-FFF2-40B4-BE49-F238E27FC236}">
                <a16:creationId xmlns:a16="http://schemas.microsoft.com/office/drawing/2014/main" id="{7BC7D3BA-777C-8C36-8D89-BBAF2A7EA5B5}"/>
              </a:ext>
            </a:extLst>
          </p:cNvPr>
          <p:cNvSpPr/>
          <p:nvPr/>
        </p:nvSpPr>
        <p:spPr>
          <a:xfrm>
            <a:off x="41276465" y="6498578"/>
            <a:ext cx="2908300"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Leverage LLMs at </a:t>
            </a:r>
            <a:br>
              <a:rPr lang="en-US" sz="2200">
                <a:solidFill>
                  <a:schemeClr val="accent6"/>
                </a:solidFill>
                <a:latin typeface="+mj-lt"/>
              </a:rPr>
            </a:br>
            <a:r>
              <a:rPr lang="en-US" sz="2200">
                <a:solidFill>
                  <a:schemeClr val="accent6"/>
                </a:solidFill>
                <a:latin typeface="+mj-lt"/>
              </a:rPr>
              <a:t>an Enterprise Level</a:t>
            </a:r>
          </a:p>
          <a:p>
            <a:pPr algn="ctr"/>
            <a:endParaRPr lang="en-US" sz="800">
              <a:solidFill>
                <a:schemeClr val="accent6"/>
              </a:solidFill>
            </a:endParaRPr>
          </a:p>
        </p:txBody>
      </p:sp>
      <p:cxnSp>
        <p:nvCxnSpPr>
          <p:cNvPr id="23" name="!!_Box_Div_01">
            <a:extLst>
              <a:ext uri="{FF2B5EF4-FFF2-40B4-BE49-F238E27FC236}">
                <a16:creationId xmlns:a16="http://schemas.microsoft.com/office/drawing/2014/main" id="{70BEABC0-EB68-1AAB-C16A-690221E5540E}"/>
              </a:ext>
            </a:extLst>
          </p:cNvPr>
          <p:cNvCxnSpPr>
            <a:cxnSpLocks/>
          </p:cNvCxnSpPr>
          <p:nvPr/>
        </p:nvCxnSpPr>
        <p:spPr>
          <a:xfrm>
            <a:off x="41105016"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4" name="!!_R_01_Text">
            <a:extLst>
              <a:ext uri="{FF2B5EF4-FFF2-40B4-BE49-F238E27FC236}">
                <a16:creationId xmlns:a16="http://schemas.microsoft.com/office/drawing/2014/main" id="{9E6F5438-4F2D-CFE8-40F9-FA57CC1BF420}"/>
              </a:ext>
            </a:extLst>
          </p:cNvPr>
          <p:cNvSpPr txBox="1"/>
          <p:nvPr/>
        </p:nvSpPr>
        <p:spPr>
          <a:xfrm>
            <a:off x="41105016" y="5253683"/>
            <a:ext cx="3251199" cy="886397"/>
          </a:xfrm>
          <a:prstGeom prst="rect">
            <a:avLst/>
          </a:prstGeom>
          <a:noFill/>
        </p:spPr>
        <p:txBody>
          <a:bodyPr wrap="square" lIns="0" tIns="0" rIns="0" bIns="0" anchor="ctr">
            <a:spAutoFit/>
          </a:bodyPr>
          <a:lstStyle/>
          <a:p>
            <a:pPr algn="ctr" defTabSz="914445">
              <a:lnSpc>
                <a:spcPct val="90000"/>
              </a:lnSpc>
              <a:spcAft>
                <a:spcPts val="1200"/>
              </a:spcAft>
              <a:defRPr/>
            </a:pPr>
            <a:r>
              <a:rPr lang="en-US" sz="3200" b="1">
                <a:solidFill>
                  <a:schemeClr val="accent6"/>
                </a:solidFill>
                <a:latin typeface="+mj-lt"/>
                <a:cs typeface="Calibri"/>
              </a:rPr>
              <a:t>Data &amp; </a:t>
            </a:r>
            <a:br>
              <a:rPr lang="en-US" sz="3200" b="1">
                <a:solidFill>
                  <a:schemeClr val="accent6"/>
                </a:solidFill>
                <a:latin typeface="+mj-lt"/>
                <a:cs typeface="Calibri"/>
              </a:rPr>
            </a:br>
            <a:r>
              <a:rPr lang="en-US" sz="3200" b="1">
                <a:solidFill>
                  <a:schemeClr val="accent6"/>
                </a:solidFill>
                <a:latin typeface="+mj-lt"/>
                <a:cs typeface="Calibri"/>
              </a:rPr>
              <a:t>AI Platform</a:t>
            </a:r>
          </a:p>
        </p:txBody>
      </p:sp>
      <p:sp>
        <p:nvSpPr>
          <p:cNvPr id="25" name="!!_Dot_01A">
            <a:extLst>
              <a:ext uri="{FF2B5EF4-FFF2-40B4-BE49-F238E27FC236}">
                <a16:creationId xmlns:a16="http://schemas.microsoft.com/office/drawing/2014/main" id="{993CBC62-37FD-4B59-1766-521B40DD07F6}"/>
              </a:ext>
            </a:extLst>
          </p:cNvPr>
          <p:cNvSpPr/>
          <p:nvPr/>
        </p:nvSpPr>
        <p:spPr>
          <a:xfrm>
            <a:off x="42248526"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_Dot_01B">
            <a:extLst>
              <a:ext uri="{FF2B5EF4-FFF2-40B4-BE49-F238E27FC236}">
                <a16:creationId xmlns:a16="http://schemas.microsoft.com/office/drawing/2014/main" id="{0C00357F-F051-881D-55DF-985B45A6B762}"/>
              </a:ext>
            </a:extLst>
          </p:cNvPr>
          <p:cNvSpPr/>
          <p:nvPr/>
        </p:nvSpPr>
        <p:spPr>
          <a:xfrm>
            <a:off x="42615964" y="7467373"/>
            <a:ext cx="197960" cy="197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_Dot_01C">
            <a:extLst>
              <a:ext uri="{FF2B5EF4-FFF2-40B4-BE49-F238E27FC236}">
                <a16:creationId xmlns:a16="http://schemas.microsoft.com/office/drawing/2014/main" id="{F49805D3-F6ED-8A12-8411-C69E47A2E587}"/>
              </a:ext>
            </a:extLst>
          </p:cNvPr>
          <p:cNvSpPr/>
          <p:nvPr/>
        </p:nvSpPr>
        <p:spPr>
          <a:xfrm>
            <a:off x="42983402" y="7467373"/>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_Co_Copy">
            <a:extLst>
              <a:ext uri="{FF2B5EF4-FFF2-40B4-BE49-F238E27FC236}">
                <a16:creationId xmlns:a16="http://schemas.microsoft.com/office/drawing/2014/main" id="{DB952CB2-D76B-F8DD-D4B2-861D0D13EC93}"/>
              </a:ext>
            </a:extLst>
          </p:cNvPr>
          <p:cNvSpPr/>
          <p:nvPr/>
        </p:nvSpPr>
        <p:spPr>
          <a:xfrm>
            <a:off x="46376524" y="6498578"/>
            <a:ext cx="3080442"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Accelerate AI</a:t>
            </a:r>
            <a:br>
              <a:rPr lang="en-US" sz="2200">
                <a:solidFill>
                  <a:schemeClr val="accent6"/>
                </a:solidFill>
                <a:latin typeface="+mj-lt"/>
              </a:rPr>
            </a:br>
            <a:r>
              <a:rPr lang="en-US" sz="2200">
                <a:solidFill>
                  <a:schemeClr val="accent6"/>
                </a:solidFill>
                <a:latin typeface="+mj-lt"/>
              </a:rPr>
              <a:t> Lifecycle Tasks</a:t>
            </a:r>
          </a:p>
          <a:p>
            <a:pPr algn="ctr"/>
            <a:endParaRPr lang="en-US" sz="800">
              <a:solidFill>
                <a:schemeClr val="accent6"/>
              </a:solidFill>
            </a:endParaRPr>
          </a:p>
        </p:txBody>
      </p:sp>
      <p:cxnSp>
        <p:nvCxnSpPr>
          <p:cNvPr id="32" name="!!_Box_Div_02">
            <a:extLst>
              <a:ext uri="{FF2B5EF4-FFF2-40B4-BE49-F238E27FC236}">
                <a16:creationId xmlns:a16="http://schemas.microsoft.com/office/drawing/2014/main" id="{FBCAF9EA-92B4-7CE3-7DE0-26372BCA3B30}"/>
              </a:ext>
            </a:extLst>
          </p:cNvPr>
          <p:cNvCxnSpPr/>
          <p:nvPr/>
        </p:nvCxnSpPr>
        <p:spPr>
          <a:xfrm>
            <a:off x="46291145"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3" name="!!_R_02_Text">
            <a:extLst>
              <a:ext uri="{FF2B5EF4-FFF2-40B4-BE49-F238E27FC236}">
                <a16:creationId xmlns:a16="http://schemas.microsoft.com/office/drawing/2014/main" id="{689B7B8B-7C06-D2E2-FF55-7A38F5ED506F}"/>
              </a:ext>
            </a:extLst>
          </p:cNvPr>
          <p:cNvSpPr txBox="1"/>
          <p:nvPr/>
        </p:nvSpPr>
        <p:spPr>
          <a:xfrm>
            <a:off x="46291145"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Copilots</a:t>
            </a:r>
          </a:p>
        </p:txBody>
      </p:sp>
      <p:sp>
        <p:nvSpPr>
          <p:cNvPr id="34" name="!!_Dot_02A">
            <a:extLst>
              <a:ext uri="{FF2B5EF4-FFF2-40B4-BE49-F238E27FC236}">
                <a16:creationId xmlns:a16="http://schemas.microsoft.com/office/drawing/2014/main" id="{47382E33-DC30-48D3-F1CA-1B123AE79DB0}"/>
              </a:ext>
            </a:extLst>
          </p:cNvPr>
          <p:cNvSpPr/>
          <p:nvPr/>
        </p:nvSpPr>
        <p:spPr>
          <a:xfrm>
            <a:off x="47450326"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_Dot_02B">
            <a:extLst>
              <a:ext uri="{FF2B5EF4-FFF2-40B4-BE49-F238E27FC236}">
                <a16:creationId xmlns:a16="http://schemas.microsoft.com/office/drawing/2014/main" id="{8EAFAA4B-F5FA-FAAD-77C2-082EFFD3B5AF}"/>
              </a:ext>
            </a:extLst>
          </p:cNvPr>
          <p:cNvSpPr/>
          <p:nvPr/>
        </p:nvSpPr>
        <p:spPr>
          <a:xfrm>
            <a:off x="47817764" y="7467373"/>
            <a:ext cx="197960" cy="197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_Dot_02C">
            <a:extLst>
              <a:ext uri="{FF2B5EF4-FFF2-40B4-BE49-F238E27FC236}">
                <a16:creationId xmlns:a16="http://schemas.microsoft.com/office/drawing/2014/main" id="{9887E52F-AE98-7231-FF3C-2D3FE953F4EE}"/>
              </a:ext>
            </a:extLst>
          </p:cNvPr>
          <p:cNvSpPr/>
          <p:nvPr/>
        </p:nvSpPr>
        <p:spPr>
          <a:xfrm>
            <a:off x="48185202" y="7467373"/>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_Assist_Copy">
            <a:extLst>
              <a:ext uri="{FF2B5EF4-FFF2-40B4-BE49-F238E27FC236}">
                <a16:creationId xmlns:a16="http://schemas.microsoft.com/office/drawing/2014/main" id="{BEE0B079-C4CE-9F42-3AAE-05B3483F7C0C}"/>
              </a:ext>
            </a:extLst>
          </p:cNvPr>
          <p:cNvSpPr/>
          <p:nvPr/>
        </p:nvSpPr>
        <p:spPr>
          <a:xfrm>
            <a:off x="51812189" y="6498578"/>
            <a:ext cx="308510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accent6"/>
                </a:solidFill>
                <a:latin typeface="+mj-lt"/>
              </a:rPr>
              <a:t>Execute Business /Industry Tasks</a:t>
            </a:r>
          </a:p>
          <a:p>
            <a:pPr algn="ctr"/>
            <a:endParaRPr lang="en-US" sz="800">
              <a:solidFill>
                <a:schemeClr val="accent6"/>
              </a:solidFill>
            </a:endParaRPr>
          </a:p>
        </p:txBody>
      </p:sp>
      <p:cxnSp>
        <p:nvCxnSpPr>
          <p:cNvPr id="38" name="!!_Box_Div_03">
            <a:extLst>
              <a:ext uri="{FF2B5EF4-FFF2-40B4-BE49-F238E27FC236}">
                <a16:creationId xmlns:a16="http://schemas.microsoft.com/office/drawing/2014/main" id="{9F81DF30-201C-55E5-73DC-187128FD9C7C}"/>
              </a:ext>
            </a:extLst>
          </p:cNvPr>
          <p:cNvCxnSpPr>
            <a:cxnSpLocks/>
          </p:cNvCxnSpPr>
          <p:nvPr/>
        </p:nvCxnSpPr>
        <p:spPr>
          <a:xfrm>
            <a:off x="51729143"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9" name="!!_R_03_Text">
            <a:extLst>
              <a:ext uri="{FF2B5EF4-FFF2-40B4-BE49-F238E27FC236}">
                <a16:creationId xmlns:a16="http://schemas.microsoft.com/office/drawing/2014/main" id="{F8716349-682E-5261-F9AC-83A1D46338F4}"/>
              </a:ext>
            </a:extLst>
          </p:cNvPr>
          <p:cNvSpPr txBox="1"/>
          <p:nvPr/>
        </p:nvSpPr>
        <p:spPr>
          <a:xfrm>
            <a:off x="51729143"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AI Assistants </a:t>
            </a:r>
          </a:p>
        </p:txBody>
      </p:sp>
      <p:sp>
        <p:nvSpPr>
          <p:cNvPr id="40" name="!!_Dot_03A">
            <a:extLst>
              <a:ext uri="{FF2B5EF4-FFF2-40B4-BE49-F238E27FC236}">
                <a16:creationId xmlns:a16="http://schemas.microsoft.com/office/drawing/2014/main" id="{726CA1FE-A37F-9D54-7C1C-BCE133686C33}"/>
              </a:ext>
            </a:extLst>
          </p:cNvPr>
          <p:cNvSpPr/>
          <p:nvPr/>
        </p:nvSpPr>
        <p:spPr>
          <a:xfrm>
            <a:off x="52889849"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_Dot_03B">
            <a:extLst>
              <a:ext uri="{FF2B5EF4-FFF2-40B4-BE49-F238E27FC236}">
                <a16:creationId xmlns:a16="http://schemas.microsoft.com/office/drawing/2014/main" id="{CFD78FE4-F550-88FC-D00D-2BA1EFF90052}"/>
              </a:ext>
            </a:extLst>
          </p:cNvPr>
          <p:cNvSpPr/>
          <p:nvPr/>
        </p:nvSpPr>
        <p:spPr>
          <a:xfrm>
            <a:off x="53257287" y="7467373"/>
            <a:ext cx="197960" cy="197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_Dot_03C">
            <a:extLst>
              <a:ext uri="{FF2B5EF4-FFF2-40B4-BE49-F238E27FC236}">
                <a16:creationId xmlns:a16="http://schemas.microsoft.com/office/drawing/2014/main" id="{56F3D2C7-C879-9F9E-638E-1EC884FF1630}"/>
              </a:ext>
            </a:extLst>
          </p:cNvPr>
          <p:cNvSpPr/>
          <p:nvPr/>
        </p:nvSpPr>
        <p:spPr>
          <a:xfrm>
            <a:off x="53624725" y="7467373"/>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_SLD_Copy">
            <a:extLst>
              <a:ext uri="{FF2B5EF4-FFF2-40B4-BE49-F238E27FC236}">
                <a16:creationId xmlns:a16="http://schemas.microsoft.com/office/drawing/2014/main" id="{CF475F80-BBA7-2A44-A398-3A50EA3B49AE}"/>
              </a:ext>
            </a:extLst>
          </p:cNvPr>
          <p:cNvSpPr/>
          <p:nvPr/>
        </p:nvSpPr>
        <p:spPr>
          <a:xfrm>
            <a:off x="57896934" y="6498578"/>
            <a:ext cx="296503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GB" sz="2200">
                <a:solidFill>
                  <a:schemeClr val="accent6"/>
                </a:solidFill>
                <a:latin typeface="+mj-lt"/>
              </a:rPr>
              <a:t>Mitigate Data </a:t>
            </a:r>
            <a:br>
              <a:rPr lang="en-GB" sz="2200">
                <a:solidFill>
                  <a:schemeClr val="accent6"/>
                </a:solidFill>
                <a:latin typeface="+mj-lt"/>
              </a:rPr>
            </a:br>
            <a:r>
              <a:rPr lang="en-GB" sz="2200">
                <a:solidFill>
                  <a:schemeClr val="accent6"/>
                </a:solidFill>
                <a:latin typeface="+mj-lt"/>
              </a:rPr>
              <a:t>Quality and Scarcity</a:t>
            </a:r>
          </a:p>
          <a:p>
            <a:pPr algn="ctr"/>
            <a:endParaRPr lang="en-US" sz="800">
              <a:solidFill>
                <a:schemeClr val="accent6"/>
              </a:solidFill>
            </a:endParaRPr>
          </a:p>
        </p:txBody>
      </p:sp>
      <p:cxnSp>
        <p:nvCxnSpPr>
          <p:cNvPr id="44" name="!!_Box_Div_04">
            <a:extLst>
              <a:ext uri="{FF2B5EF4-FFF2-40B4-BE49-F238E27FC236}">
                <a16:creationId xmlns:a16="http://schemas.microsoft.com/office/drawing/2014/main" id="{D56D9F25-2818-0631-4CA1-8E24B32E1C13}"/>
              </a:ext>
            </a:extLst>
          </p:cNvPr>
          <p:cNvCxnSpPr>
            <a:cxnSpLocks/>
          </p:cNvCxnSpPr>
          <p:nvPr/>
        </p:nvCxnSpPr>
        <p:spPr>
          <a:xfrm>
            <a:off x="57753853" y="6278900"/>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77" name="!!_R_04_Text">
            <a:extLst>
              <a:ext uri="{FF2B5EF4-FFF2-40B4-BE49-F238E27FC236}">
                <a16:creationId xmlns:a16="http://schemas.microsoft.com/office/drawing/2014/main" id="{B526E3C5-A79B-621E-3B3B-AFF6F6A547B2}"/>
              </a:ext>
            </a:extLst>
          </p:cNvPr>
          <p:cNvSpPr txBox="1"/>
          <p:nvPr/>
        </p:nvSpPr>
        <p:spPr>
          <a:xfrm>
            <a:off x="57753853" y="5253683"/>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solidFill>
                  <a:schemeClr val="accent6"/>
                </a:solidFill>
                <a:latin typeface="+mj-lt"/>
                <a:cs typeface="Calibri"/>
              </a:rPr>
              <a:t>Synthetic Data Generation</a:t>
            </a:r>
          </a:p>
        </p:txBody>
      </p:sp>
      <p:sp>
        <p:nvSpPr>
          <p:cNvPr id="78" name="!!_Dot_04A">
            <a:extLst>
              <a:ext uri="{FF2B5EF4-FFF2-40B4-BE49-F238E27FC236}">
                <a16:creationId xmlns:a16="http://schemas.microsoft.com/office/drawing/2014/main" id="{CBE3B7E8-472D-BE5B-5BA0-FE0E2AD96A53}"/>
              </a:ext>
            </a:extLst>
          </p:cNvPr>
          <p:cNvSpPr/>
          <p:nvPr/>
        </p:nvSpPr>
        <p:spPr>
          <a:xfrm>
            <a:off x="58910623" y="7467373"/>
            <a:ext cx="197960" cy="197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_Dot_04B">
            <a:extLst>
              <a:ext uri="{FF2B5EF4-FFF2-40B4-BE49-F238E27FC236}">
                <a16:creationId xmlns:a16="http://schemas.microsoft.com/office/drawing/2014/main" id="{F879B20F-080E-C5B9-47FE-9778C0267002}"/>
              </a:ext>
            </a:extLst>
          </p:cNvPr>
          <p:cNvSpPr/>
          <p:nvPr/>
        </p:nvSpPr>
        <p:spPr>
          <a:xfrm>
            <a:off x="59278061" y="7467373"/>
            <a:ext cx="197960" cy="1979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_Dot_04C">
            <a:extLst>
              <a:ext uri="{FF2B5EF4-FFF2-40B4-BE49-F238E27FC236}">
                <a16:creationId xmlns:a16="http://schemas.microsoft.com/office/drawing/2014/main" id="{88431D59-92A1-28D8-29AE-FD1BFE36FA3B}"/>
              </a:ext>
            </a:extLst>
          </p:cNvPr>
          <p:cNvSpPr/>
          <p:nvPr/>
        </p:nvSpPr>
        <p:spPr>
          <a:xfrm>
            <a:off x="59645499" y="7467373"/>
            <a:ext cx="197960" cy="19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_R_01_Top">
            <a:extLst>
              <a:ext uri="{FF2B5EF4-FFF2-40B4-BE49-F238E27FC236}">
                <a16:creationId xmlns:a16="http://schemas.microsoft.com/office/drawing/2014/main" id="{31358532-CA12-2131-543B-13A865C582F3}"/>
              </a:ext>
            </a:extLst>
          </p:cNvPr>
          <p:cNvSpPr/>
          <p:nvPr/>
        </p:nvSpPr>
        <p:spPr>
          <a:xfrm>
            <a:off x="40841449"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2" name="!!_R_02_Top">
            <a:extLst>
              <a:ext uri="{FF2B5EF4-FFF2-40B4-BE49-F238E27FC236}">
                <a16:creationId xmlns:a16="http://schemas.microsoft.com/office/drawing/2014/main" id="{E2FC6F9C-DB3C-C4D8-B80F-7BDA28959529}"/>
              </a:ext>
            </a:extLst>
          </p:cNvPr>
          <p:cNvSpPr/>
          <p:nvPr/>
        </p:nvSpPr>
        <p:spPr>
          <a:xfrm>
            <a:off x="46026859"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09" name="!!_AI_ICO">
            <a:extLst>
              <a:ext uri="{FF2B5EF4-FFF2-40B4-BE49-F238E27FC236}">
                <a16:creationId xmlns:a16="http://schemas.microsoft.com/office/drawing/2014/main" id="{18BFDD9D-4A61-5782-ED1E-B6C5B5464EDE}"/>
              </a:ext>
            </a:extLst>
          </p:cNvPr>
          <p:cNvGrpSpPr/>
          <p:nvPr/>
        </p:nvGrpSpPr>
        <p:grpSpPr>
          <a:xfrm rot="10800000">
            <a:off x="51227940" y="1548943"/>
            <a:ext cx="4253606" cy="4253605"/>
            <a:chOff x="62585600" y="2416629"/>
            <a:chExt cx="2518229" cy="2518229"/>
          </a:xfrm>
          <a:noFill/>
        </p:grpSpPr>
        <p:grpSp>
          <p:nvGrpSpPr>
            <p:cNvPr id="108" name="Group 107">
              <a:extLst>
                <a:ext uri="{FF2B5EF4-FFF2-40B4-BE49-F238E27FC236}">
                  <a16:creationId xmlns:a16="http://schemas.microsoft.com/office/drawing/2014/main" id="{C5B30ED3-9C1A-999E-8ECD-ACBB90E22912}"/>
                </a:ext>
              </a:extLst>
            </p:cNvPr>
            <p:cNvGrpSpPr/>
            <p:nvPr/>
          </p:nvGrpSpPr>
          <p:grpSpPr>
            <a:xfrm>
              <a:off x="62856688" y="2653069"/>
              <a:ext cx="1976052" cy="2045348"/>
              <a:chOff x="62851869" y="2665934"/>
              <a:chExt cx="1976052" cy="2045348"/>
            </a:xfrm>
            <a:grpFill/>
          </p:grpSpPr>
          <p:sp>
            <p:nvSpPr>
              <p:cNvPr id="94" name="!!_R03_Ico_C1">
                <a:extLst>
                  <a:ext uri="{FF2B5EF4-FFF2-40B4-BE49-F238E27FC236}">
                    <a16:creationId xmlns:a16="http://schemas.microsoft.com/office/drawing/2014/main" id="{CECB215D-AB17-ACFB-6463-2C79BF0F4F99}"/>
                  </a:ext>
                </a:extLst>
              </p:cNvPr>
              <p:cNvSpPr/>
              <p:nvPr/>
            </p:nvSpPr>
            <p:spPr>
              <a:xfrm>
                <a:off x="63623299" y="28833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95" name="!!_R03_Ico_C2">
                <a:extLst>
                  <a:ext uri="{FF2B5EF4-FFF2-40B4-BE49-F238E27FC236}">
                    <a16:creationId xmlns:a16="http://schemas.microsoft.com/office/drawing/2014/main" id="{DA943F30-1C72-A8A7-BB21-81791FBBA211}"/>
                  </a:ext>
                </a:extLst>
              </p:cNvPr>
              <p:cNvSpPr/>
              <p:nvPr/>
            </p:nvSpPr>
            <p:spPr>
              <a:xfrm>
                <a:off x="64151270"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96" name="!!_R03_Ico_C3">
                <a:extLst>
                  <a:ext uri="{FF2B5EF4-FFF2-40B4-BE49-F238E27FC236}">
                    <a16:creationId xmlns:a16="http://schemas.microsoft.com/office/drawing/2014/main" id="{67AD3C2E-37E1-569D-9B9F-E0DB6202C585}"/>
                  </a:ext>
                </a:extLst>
              </p:cNvPr>
              <p:cNvSpPr/>
              <p:nvPr/>
            </p:nvSpPr>
            <p:spPr>
              <a:xfrm>
                <a:off x="63095423" y="379775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25400" cap="rnd">
                <a:noFill/>
                <a:prstDash val="solid"/>
                <a:round/>
              </a:ln>
            </p:spPr>
            <p:txBody>
              <a:bodyPr rtlCol="0" anchor="ctr"/>
              <a:lstStyle/>
              <a:p>
                <a:endParaRPr lang="en-GB"/>
              </a:p>
            </p:txBody>
          </p:sp>
          <p:sp>
            <p:nvSpPr>
              <p:cNvPr id="97" name="!!_R03_Ico_C1b">
                <a:extLst>
                  <a:ext uri="{FF2B5EF4-FFF2-40B4-BE49-F238E27FC236}">
                    <a16:creationId xmlns:a16="http://schemas.microsoft.com/office/drawing/2014/main" id="{1AD19CF8-BA36-434C-1205-6A35016E82C6}"/>
                  </a:ext>
                </a:extLst>
              </p:cNvPr>
              <p:cNvSpPr/>
              <p:nvPr/>
            </p:nvSpPr>
            <p:spPr>
              <a:xfrm>
                <a:off x="62851869" y="2665934"/>
                <a:ext cx="1579907" cy="1284222"/>
              </a:xfrm>
              <a:custGeom>
                <a:avLst/>
                <a:gdLst>
                  <a:gd name="connsiteX0" fmla="*/ 0 w 1579907"/>
                  <a:gd name="connsiteY0" fmla="*/ 446022 h 1284222"/>
                  <a:gd name="connsiteX1" fmla="*/ 730949 w 1579907"/>
                  <a:gd name="connsiteY1" fmla="*/ 62 h 1284222"/>
                  <a:gd name="connsiteX2" fmla="*/ 1472565 w 1579907"/>
                  <a:gd name="connsiteY2" fmla="*/ 428210 h 1284222"/>
                  <a:gd name="connsiteX3" fmla="*/ 1451801 w 1579907"/>
                  <a:gd name="connsiteY3" fmla="*/ 1284222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0" y="446022"/>
                    </a:moveTo>
                    <a:cubicBezTo>
                      <a:pt x="143732" y="174845"/>
                      <a:pt x="424053" y="3776"/>
                      <a:pt x="730949" y="62"/>
                    </a:cubicBezTo>
                    <a:cubicBezTo>
                      <a:pt x="1037844" y="-3653"/>
                      <a:pt x="1322261" y="160558"/>
                      <a:pt x="1472565" y="428210"/>
                    </a:cubicBezTo>
                    <a:cubicBezTo>
                      <a:pt x="1622774" y="695863"/>
                      <a:pt x="1614868" y="1024190"/>
                      <a:pt x="1451801" y="1284222"/>
                    </a:cubicBezTo>
                  </a:path>
                </a:pathLst>
              </a:custGeom>
              <a:grpFill/>
              <a:ln w="25400" cap="rnd">
                <a:noFill/>
                <a:prstDash val="solid"/>
                <a:round/>
              </a:ln>
            </p:spPr>
            <p:txBody>
              <a:bodyPr rtlCol="0" anchor="ctr"/>
              <a:lstStyle/>
              <a:p>
                <a:endParaRPr lang="en-GB"/>
              </a:p>
            </p:txBody>
          </p:sp>
          <p:sp>
            <p:nvSpPr>
              <p:cNvPr id="98" name="!!_R03_Ico_C3b">
                <a:extLst>
                  <a:ext uri="{FF2B5EF4-FFF2-40B4-BE49-F238E27FC236}">
                    <a16:creationId xmlns:a16="http://schemas.microsoft.com/office/drawing/2014/main" id="{92C4DF90-F291-E98A-C04B-2B4107989BC2}"/>
                  </a:ext>
                </a:extLst>
              </p:cNvPr>
              <p:cNvSpPr/>
              <p:nvPr/>
            </p:nvSpPr>
            <p:spPr>
              <a:xfrm>
                <a:off x="63248014" y="3111670"/>
                <a:ext cx="1579907" cy="1284222"/>
              </a:xfrm>
              <a:custGeom>
                <a:avLst/>
                <a:gdLst>
                  <a:gd name="connsiteX0" fmla="*/ 1451801 w 1579907"/>
                  <a:gd name="connsiteY0" fmla="*/ 0 h 1284222"/>
                  <a:gd name="connsiteX1" fmla="*/ 1472565 w 1579907"/>
                  <a:gd name="connsiteY1" fmla="*/ 856012 h 1284222"/>
                  <a:gd name="connsiteX2" fmla="*/ 730949 w 1579907"/>
                  <a:gd name="connsiteY2" fmla="*/ 1284161 h 1284222"/>
                  <a:gd name="connsiteX3" fmla="*/ 0 w 1579907"/>
                  <a:gd name="connsiteY3" fmla="*/ 838200 h 1284222"/>
                </a:gdLst>
                <a:ahLst/>
                <a:cxnLst>
                  <a:cxn ang="0">
                    <a:pos x="connsiteX0" y="connsiteY0"/>
                  </a:cxn>
                  <a:cxn ang="0">
                    <a:pos x="connsiteX1" y="connsiteY1"/>
                  </a:cxn>
                  <a:cxn ang="0">
                    <a:pos x="connsiteX2" y="connsiteY2"/>
                  </a:cxn>
                  <a:cxn ang="0">
                    <a:pos x="connsiteX3" y="connsiteY3"/>
                  </a:cxn>
                </a:cxnLst>
                <a:rect l="l" t="t" r="r" b="b"/>
                <a:pathLst>
                  <a:path w="1579907" h="1284222">
                    <a:moveTo>
                      <a:pt x="1451801" y="0"/>
                    </a:moveTo>
                    <a:cubicBezTo>
                      <a:pt x="1614869" y="260033"/>
                      <a:pt x="1622774" y="588359"/>
                      <a:pt x="1472565" y="856012"/>
                    </a:cubicBezTo>
                    <a:cubicBezTo>
                      <a:pt x="1322356" y="1123664"/>
                      <a:pt x="1037939" y="1287875"/>
                      <a:pt x="730949" y="1284161"/>
                    </a:cubicBezTo>
                    <a:cubicBezTo>
                      <a:pt x="423958" y="1280446"/>
                      <a:pt x="143637" y="1109377"/>
                      <a:pt x="0" y="838200"/>
                    </a:cubicBezTo>
                  </a:path>
                </a:pathLst>
              </a:custGeom>
              <a:grpFill/>
              <a:ln w="25400" cap="rnd">
                <a:noFill/>
                <a:prstDash val="solid"/>
                <a:round/>
              </a:ln>
            </p:spPr>
            <p:txBody>
              <a:bodyPr rtlCol="0" anchor="ctr"/>
              <a:lstStyle/>
              <a:p>
                <a:endParaRPr lang="en-GB"/>
              </a:p>
            </p:txBody>
          </p:sp>
          <p:sp>
            <p:nvSpPr>
              <p:cNvPr id="99" name="!!_R03_Ico_C3b">
                <a:extLst>
                  <a:ext uri="{FF2B5EF4-FFF2-40B4-BE49-F238E27FC236}">
                    <a16:creationId xmlns:a16="http://schemas.microsoft.com/office/drawing/2014/main" id="{A0D8F311-003A-23B8-9109-9E99015B1C29}"/>
                  </a:ext>
                </a:extLst>
              </p:cNvPr>
              <p:cNvSpPr/>
              <p:nvPr/>
            </p:nvSpPr>
            <p:spPr>
              <a:xfrm>
                <a:off x="62907043" y="3033772"/>
                <a:ext cx="869227" cy="1677510"/>
              </a:xfrm>
              <a:custGeom>
                <a:avLst/>
                <a:gdLst>
                  <a:gd name="connsiteX0" fmla="*/ 869228 w 869227"/>
                  <a:gd name="connsiteY0" fmla="*/ 1676955 h 1677510"/>
                  <a:gd name="connsiteX1" fmla="*/ 117515 w 869227"/>
                  <a:gd name="connsiteY1" fmla="*/ 1266904 h 1677510"/>
                  <a:gd name="connsiteX2" fmla="*/ 117515 w 869227"/>
                  <a:gd name="connsiteY2" fmla="*/ 410607 h 1677510"/>
                  <a:gd name="connsiteX3" fmla="*/ 869228 w 869227"/>
                  <a:gd name="connsiteY3" fmla="*/ 555 h 1677510"/>
                </a:gdLst>
                <a:ahLst/>
                <a:cxnLst>
                  <a:cxn ang="0">
                    <a:pos x="connsiteX0" y="connsiteY0"/>
                  </a:cxn>
                  <a:cxn ang="0">
                    <a:pos x="connsiteX1" y="connsiteY1"/>
                  </a:cxn>
                  <a:cxn ang="0">
                    <a:pos x="connsiteX2" y="connsiteY2"/>
                  </a:cxn>
                  <a:cxn ang="0">
                    <a:pos x="connsiteX3" y="connsiteY3"/>
                  </a:cxn>
                </a:cxnLst>
                <a:rect l="l" t="t" r="r" b="b"/>
                <a:pathLst>
                  <a:path w="869227" h="1677510">
                    <a:moveTo>
                      <a:pt x="869228" y="1676955"/>
                    </a:moveTo>
                    <a:cubicBezTo>
                      <a:pt x="562523" y="1688100"/>
                      <a:pt x="274201" y="1530842"/>
                      <a:pt x="117515" y="1266904"/>
                    </a:cubicBezTo>
                    <a:cubicBezTo>
                      <a:pt x="-39172" y="1002966"/>
                      <a:pt x="-39172" y="674544"/>
                      <a:pt x="117515" y="410607"/>
                    </a:cubicBezTo>
                    <a:cubicBezTo>
                      <a:pt x="274201" y="146669"/>
                      <a:pt x="562523" y="-10589"/>
                      <a:pt x="869228" y="555"/>
                    </a:cubicBezTo>
                  </a:path>
                </a:pathLst>
              </a:custGeom>
              <a:grpFill/>
              <a:ln w="25400" cap="rnd">
                <a:noFill/>
                <a:prstDash val="solid"/>
                <a:round/>
              </a:ln>
            </p:spPr>
            <p:txBody>
              <a:bodyPr rtlCol="0" anchor="ctr"/>
              <a:lstStyle/>
              <a:p>
                <a:endParaRPr lang="en-GB"/>
              </a:p>
            </p:txBody>
          </p:sp>
        </p:grpSp>
        <p:sp>
          <p:nvSpPr>
            <p:cNvPr id="107" name="Oval 106">
              <a:extLst>
                <a:ext uri="{FF2B5EF4-FFF2-40B4-BE49-F238E27FC236}">
                  <a16:creationId xmlns:a16="http://schemas.microsoft.com/office/drawing/2014/main" id="{33A897C8-1E75-B72F-1CAE-8E6E4F68E425}"/>
                </a:ext>
              </a:extLst>
            </p:cNvPr>
            <p:cNvSpPr/>
            <p:nvPr/>
          </p:nvSpPr>
          <p:spPr>
            <a:xfrm>
              <a:off x="62585600" y="2416629"/>
              <a:ext cx="2518229" cy="2518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_R_03_Top">
            <a:extLst>
              <a:ext uri="{FF2B5EF4-FFF2-40B4-BE49-F238E27FC236}">
                <a16:creationId xmlns:a16="http://schemas.microsoft.com/office/drawing/2014/main" id="{3BF9F426-DD49-55DA-FDD2-13C3EE1749A9}"/>
              </a:ext>
            </a:extLst>
          </p:cNvPr>
          <p:cNvSpPr/>
          <p:nvPr/>
        </p:nvSpPr>
        <p:spPr>
          <a:xfrm>
            <a:off x="51465576"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4" name="!!_R_04_Top">
            <a:extLst>
              <a:ext uri="{FF2B5EF4-FFF2-40B4-BE49-F238E27FC236}">
                <a16:creationId xmlns:a16="http://schemas.microsoft.com/office/drawing/2014/main" id="{3AFD668B-DFAF-01E4-A782-B0777CA1805C}"/>
              </a:ext>
            </a:extLst>
          </p:cNvPr>
          <p:cNvSpPr/>
          <p:nvPr/>
        </p:nvSpPr>
        <p:spPr>
          <a:xfrm>
            <a:off x="57490286" y="2349500"/>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5" name="!!_R01_Ico_01">
            <a:extLst>
              <a:ext uri="{FF2B5EF4-FFF2-40B4-BE49-F238E27FC236}">
                <a16:creationId xmlns:a16="http://schemas.microsoft.com/office/drawing/2014/main" id="{4E7E6DE3-8030-1D60-5AB3-440BEC9182A5}"/>
              </a:ext>
            </a:extLst>
          </p:cNvPr>
          <p:cNvSpPr/>
          <p:nvPr/>
        </p:nvSpPr>
        <p:spPr>
          <a:xfrm>
            <a:off x="41555179" y="3369705"/>
            <a:ext cx="2386041" cy="1391986"/>
          </a:xfrm>
          <a:custGeom>
            <a:avLst/>
            <a:gdLst>
              <a:gd name="connsiteX0" fmla="*/ 1102070 w 2386041"/>
              <a:gd name="connsiteY0" fmla="*/ 1366540 h 1391986"/>
              <a:gd name="connsiteX1" fmla="*/ 31615 w 2386041"/>
              <a:gd name="connsiteY1" fmla="*/ 748547 h 1391986"/>
              <a:gd name="connsiteX2" fmla="*/ 31615 w 2386041"/>
              <a:gd name="connsiteY2" fmla="*/ 638931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540"/>
                </a:moveTo>
                <a:lnTo>
                  <a:pt x="31615" y="748547"/>
                </a:lnTo>
                <a:cubicBezTo>
                  <a:pt x="-10538" y="724188"/>
                  <a:pt x="-10538" y="663290"/>
                  <a:pt x="31615" y="638931"/>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9"/>
                  <a:pt x="1160832" y="1400469"/>
                  <a:pt x="1102070" y="1366540"/>
                </a:cubicBezTo>
                <a:close/>
              </a:path>
            </a:pathLst>
          </a:custGeom>
          <a:noFill/>
          <a:ln w="25400" cap="rnd">
            <a:solidFill>
              <a:schemeClr val="bg1"/>
            </a:solidFill>
            <a:prstDash val="solid"/>
            <a:round/>
          </a:ln>
        </p:spPr>
        <p:txBody>
          <a:bodyPr rtlCol="0" anchor="ctr"/>
          <a:lstStyle/>
          <a:p>
            <a:endParaRPr lang="en-GB"/>
          </a:p>
        </p:txBody>
      </p:sp>
      <p:sp>
        <p:nvSpPr>
          <p:cNvPr id="86" name="!!_R01_Ico_02">
            <a:extLst>
              <a:ext uri="{FF2B5EF4-FFF2-40B4-BE49-F238E27FC236}">
                <a16:creationId xmlns:a16="http://schemas.microsoft.com/office/drawing/2014/main" id="{2A2B1997-F6BC-9060-F478-EF372BB0DD3A}"/>
              </a:ext>
            </a:extLst>
          </p:cNvPr>
          <p:cNvSpPr/>
          <p:nvPr/>
        </p:nvSpPr>
        <p:spPr>
          <a:xfrm>
            <a:off x="41555179" y="3369318"/>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87" name="!!_R01_Ico_03">
            <a:extLst>
              <a:ext uri="{FF2B5EF4-FFF2-40B4-BE49-F238E27FC236}">
                <a16:creationId xmlns:a16="http://schemas.microsoft.com/office/drawing/2014/main" id="{266DE965-AA8B-6193-1062-29A891AB89E5}"/>
              </a:ext>
            </a:extLst>
          </p:cNvPr>
          <p:cNvSpPr/>
          <p:nvPr/>
        </p:nvSpPr>
        <p:spPr>
          <a:xfrm>
            <a:off x="41555179" y="3376774"/>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noFill/>
          <a:ln w="25400" cap="rnd">
            <a:solidFill>
              <a:schemeClr val="bg1"/>
            </a:solidFill>
            <a:prstDash val="solid"/>
            <a:round/>
          </a:ln>
        </p:spPr>
        <p:txBody>
          <a:bodyPr rtlCol="0" anchor="ctr"/>
          <a:lstStyle/>
          <a:p>
            <a:endParaRPr lang="en-GB"/>
          </a:p>
        </p:txBody>
      </p:sp>
      <p:sp>
        <p:nvSpPr>
          <p:cNvPr id="88" name="!!_R02_Ico_01">
            <a:extLst>
              <a:ext uri="{FF2B5EF4-FFF2-40B4-BE49-F238E27FC236}">
                <a16:creationId xmlns:a16="http://schemas.microsoft.com/office/drawing/2014/main" id="{D64E169E-D2BA-D80B-993D-0C990B351296}"/>
              </a:ext>
            </a:extLst>
          </p:cNvPr>
          <p:cNvSpPr/>
          <p:nvPr/>
        </p:nvSpPr>
        <p:spPr>
          <a:xfrm>
            <a:off x="46494640" y="3065753"/>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89" name="!!_R02_Ico_01a">
            <a:extLst>
              <a:ext uri="{FF2B5EF4-FFF2-40B4-BE49-F238E27FC236}">
                <a16:creationId xmlns:a16="http://schemas.microsoft.com/office/drawing/2014/main" id="{C72816C6-6344-4958-EE64-070D41DA5D68}"/>
              </a:ext>
            </a:extLst>
          </p:cNvPr>
          <p:cNvSpPr/>
          <p:nvPr/>
        </p:nvSpPr>
        <p:spPr>
          <a:xfrm rot="10800000">
            <a:off x="46494689" y="3768995"/>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90" name="!!_R02_Ico_02">
            <a:extLst>
              <a:ext uri="{FF2B5EF4-FFF2-40B4-BE49-F238E27FC236}">
                <a16:creationId xmlns:a16="http://schemas.microsoft.com/office/drawing/2014/main" id="{0AA12C8A-4515-FE10-1009-E70CD0201C40}"/>
              </a:ext>
            </a:extLst>
          </p:cNvPr>
          <p:cNvSpPr/>
          <p:nvPr/>
        </p:nvSpPr>
        <p:spPr>
          <a:xfrm>
            <a:off x="47257948" y="306578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91" name="!!_R02_Ico_02a">
            <a:extLst>
              <a:ext uri="{FF2B5EF4-FFF2-40B4-BE49-F238E27FC236}">
                <a16:creationId xmlns:a16="http://schemas.microsoft.com/office/drawing/2014/main" id="{4EFEE046-4D5B-426C-44C5-18E50B6F55F2}"/>
              </a:ext>
            </a:extLst>
          </p:cNvPr>
          <p:cNvSpPr/>
          <p:nvPr/>
        </p:nvSpPr>
        <p:spPr>
          <a:xfrm rot="10800000">
            <a:off x="47257925" y="376892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92" name="!!_R02_Ico_03">
            <a:extLst>
              <a:ext uri="{FF2B5EF4-FFF2-40B4-BE49-F238E27FC236}">
                <a16:creationId xmlns:a16="http://schemas.microsoft.com/office/drawing/2014/main" id="{936ABBA2-66B6-4BAF-A743-4E115D28AD0B}"/>
              </a:ext>
            </a:extLst>
          </p:cNvPr>
          <p:cNvSpPr/>
          <p:nvPr/>
        </p:nvSpPr>
        <p:spPr>
          <a:xfrm>
            <a:off x="48043672" y="306573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93" name="!!_R02_Ico_03a">
            <a:extLst>
              <a:ext uri="{FF2B5EF4-FFF2-40B4-BE49-F238E27FC236}">
                <a16:creationId xmlns:a16="http://schemas.microsoft.com/office/drawing/2014/main" id="{5DD37F42-655D-5FE2-6F80-C5A56C11CC58}"/>
              </a:ext>
            </a:extLst>
          </p:cNvPr>
          <p:cNvSpPr/>
          <p:nvPr/>
        </p:nvSpPr>
        <p:spPr>
          <a:xfrm rot="10800000">
            <a:off x="48043649" y="376897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100" name="!!_R04_Ico_Line">
            <a:extLst>
              <a:ext uri="{FF2B5EF4-FFF2-40B4-BE49-F238E27FC236}">
                <a16:creationId xmlns:a16="http://schemas.microsoft.com/office/drawing/2014/main" id="{AD247408-BFFD-CB11-E16A-14883FD378BA}"/>
              </a:ext>
            </a:extLst>
          </p:cNvPr>
          <p:cNvSpPr/>
          <p:nvPr/>
        </p:nvSpPr>
        <p:spPr>
          <a:xfrm>
            <a:off x="58347484" y="2885918"/>
            <a:ext cx="2063936" cy="1572523"/>
          </a:xfrm>
          <a:custGeom>
            <a:avLst/>
            <a:gdLst>
              <a:gd name="connsiteX0" fmla="*/ 0 w 2063936"/>
              <a:gd name="connsiteY0" fmla="*/ 1277675 h 1572523"/>
              <a:gd name="connsiteX1" fmla="*/ 393131 w 2063936"/>
              <a:gd name="connsiteY1" fmla="*/ 491414 h 1572523"/>
              <a:gd name="connsiteX2" fmla="*/ 687979 w 2063936"/>
              <a:gd name="connsiteY2" fmla="*/ 1572523 h 1572523"/>
              <a:gd name="connsiteX3" fmla="*/ 1081110 w 2063936"/>
              <a:gd name="connsiteY3" fmla="*/ 0 h 1572523"/>
              <a:gd name="connsiteX4" fmla="*/ 1375958 w 2063936"/>
              <a:gd name="connsiteY4" fmla="*/ 1081110 h 1572523"/>
              <a:gd name="connsiteX5" fmla="*/ 1670806 w 2063936"/>
              <a:gd name="connsiteY5" fmla="*/ 687979 h 1572523"/>
              <a:gd name="connsiteX6" fmla="*/ 2063937 w 2063936"/>
              <a:gd name="connsiteY6" fmla="*/ 1277675 h 157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936" h="1572523">
                <a:moveTo>
                  <a:pt x="0" y="1277675"/>
                </a:moveTo>
                <a:cubicBezTo>
                  <a:pt x="393131" y="1277675"/>
                  <a:pt x="196565" y="491414"/>
                  <a:pt x="393131" y="491414"/>
                </a:cubicBezTo>
                <a:cubicBezTo>
                  <a:pt x="589696" y="491414"/>
                  <a:pt x="393131" y="1572523"/>
                  <a:pt x="687979" y="1572523"/>
                </a:cubicBezTo>
                <a:cubicBezTo>
                  <a:pt x="982827" y="1572523"/>
                  <a:pt x="786262" y="0"/>
                  <a:pt x="1081110" y="0"/>
                </a:cubicBezTo>
                <a:cubicBezTo>
                  <a:pt x="1375958" y="0"/>
                  <a:pt x="1179392" y="1081110"/>
                  <a:pt x="1375958" y="1081110"/>
                </a:cubicBezTo>
                <a:cubicBezTo>
                  <a:pt x="1572523" y="1081110"/>
                  <a:pt x="1474240" y="687979"/>
                  <a:pt x="1670806" y="687979"/>
                </a:cubicBezTo>
                <a:cubicBezTo>
                  <a:pt x="1867371" y="687979"/>
                  <a:pt x="1769089" y="1277675"/>
                  <a:pt x="2063937" y="1277675"/>
                </a:cubicBezTo>
              </a:path>
            </a:pathLst>
          </a:custGeom>
          <a:noFill/>
          <a:ln w="25400" cap="rnd">
            <a:solidFill>
              <a:schemeClr val="bg1"/>
            </a:solidFill>
            <a:prstDash val="solid"/>
            <a:round/>
          </a:ln>
        </p:spPr>
        <p:txBody>
          <a:bodyPr rtlCol="0" anchor="ctr"/>
          <a:lstStyle/>
          <a:p>
            <a:endParaRPr lang="en-GB"/>
          </a:p>
        </p:txBody>
      </p:sp>
      <p:sp>
        <p:nvSpPr>
          <p:cNvPr id="101" name="!!_R04_Ico_C1">
            <a:extLst>
              <a:ext uri="{FF2B5EF4-FFF2-40B4-BE49-F238E27FC236}">
                <a16:creationId xmlns:a16="http://schemas.microsoft.com/office/drawing/2014/main" id="{914A4DA5-D4AF-8339-A99B-C25D0627B1AD}"/>
              </a:ext>
            </a:extLst>
          </p:cNvPr>
          <p:cNvSpPr/>
          <p:nvPr/>
        </p:nvSpPr>
        <p:spPr>
          <a:xfrm>
            <a:off x="58264765" y="1102045"/>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2" name="!!_R04_Ico_C2">
            <a:extLst>
              <a:ext uri="{FF2B5EF4-FFF2-40B4-BE49-F238E27FC236}">
                <a16:creationId xmlns:a16="http://schemas.microsoft.com/office/drawing/2014/main" id="{455EB6A7-C673-72FF-162B-FD2691AC853B}"/>
              </a:ext>
            </a:extLst>
          </p:cNvPr>
          <p:cNvSpPr/>
          <p:nvPr/>
        </p:nvSpPr>
        <p:spPr>
          <a:xfrm>
            <a:off x="58643381" y="-414989"/>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3" name="!!_R04_Ico_C3">
            <a:extLst>
              <a:ext uri="{FF2B5EF4-FFF2-40B4-BE49-F238E27FC236}">
                <a16:creationId xmlns:a16="http://schemas.microsoft.com/office/drawing/2014/main" id="{08589445-CFA8-441D-4EBD-E91FDDE4648E}"/>
              </a:ext>
            </a:extLst>
          </p:cNvPr>
          <p:cNvSpPr/>
          <p:nvPr/>
        </p:nvSpPr>
        <p:spPr>
          <a:xfrm>
            <a:off x="59345874" y="-1985816"/>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4" name="!!_R04_Ico_C4">
            <a:extLst>
              <a:ext uri="{FF2B5EF4-FFF2-40B4-BE49-F238E27FC236}">
                <a16:creationId xmlns:a16="http://schemas.microsoft.com/office/drawing/2014/main" id="{E8B902FD-0A65-2A75-B640-2FEC648B70AF}"/>
              </a:ext>
            </a:extLst>
          </p:cNvPr>
          <p:cNvSpPr/>
          <p:nvPr/>
        </p:nvSpPr>
        <p:spPr>
          <a:xfrm>
            <a:off x="59935570" y="221143"/>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5" name="!!_R04_Ico_C5">
            <a:extLst>
              <a:ext uri="{FF2B5EF4-FFF2-40B4-BE49-F238E27FC236}">
                <a16:creationId xmlns:a16="http://schemas.microsoft.com/office/drawing/2014/main" id="{61A80025-E37E-F312-5004-C532F1DC7A59}"/>
              </a:ext>
            </a:extLst>
          </p:cNvPr>
          <p:cNvSpPr/>
          <p:nvPr/>
        </p:nvSpPr>
        <p:spPr>
          <a:xfrm>
            <a:off x="60328701" y="1783049"/>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106" name="!!_Copy_05">
            <a:extLst>
              <a:ext uri="{FF2B5EF4-FFF2-40B4-BE49-F238E27FC236}">
                <a16:creationId xmlns:a16="http://schemas.microsoft.com/office/drawing/2014/main" id="{9CEC8E41-E6D6-9318-4B7D-68803EE4C001}"/>
              </a:ext>
            </a:extLst>
          </p:cNvPr>
          <p:cNvSpPr txBox="1"/>
          <p:nvPr/>
        </p:nvSpPr>
        <p:spPr>
          <a:xfrm>
            <a:off x="-28304525" y="7873499"/>
            <a:ext cx="3789550" cy="553998"/>
          </a:xfrm>
          <a:prstGeom prst="rect">
            <a:avLst/>
          </a:prstGeom>
          <a:noFill/>
          <a:ln>
            <a:noFill/>
          </a:ln>
        </p:spPr>
        <p:txBody>
          <a:bodyPr wrap="square" lIns="0" tIns="0" rIns="0" bIns="0" rtlCol="0" anchor="t">
            <a:spAutoFit/>
          </a:bodyPr>
          <a:lstStyle/>
          <a:p>
            <a:pPr algn="ctr"/>
            <a:r>
              <a:rPr lang="en-GB">
                <a:solidFill>
                  <a:schemeClr val="bg1"/>
                </a:solidFill>
                <a:latin typeface="+mj-lt"/>
              </a:rPr>
              <a:t>Strong COEs</a:t>
            </a:r>
            <a:endParaRPr lang="en-US">
              <a:solidFill>
                <a:schemeClr val="bg1"/>
              </a:solidFill>
            </a:endParaRPr>
          </a:p>
        </p:txBody>
      </p:sp>
      <p:sp>
        <p:nvSpPr>
          <p:cNvPr id="110" name="!!_Copy_06">
            <a:extLst>
              <a:ext uri="{FF2B5EF4-FFF2-40B4-BE49-F238E27FC236}">
                <a16:creationId xmlns:a16="http://schemas.microsoft.com/office/drawing/2014/main" id="{0F0F7891-CEF4-48F9-96E7-61638767D12A}"/>
              </a:ext>
            </a:extLst>
          </p:cNvPr>
          <p:cNvSpPr txBox="1"/>
          <p:nvPr/>
        </p:nvSpPr>
        <p:spPr>
          <a:xfrm>
            <a:off x="-19340255" y="7873499"/>
            <a:ext cx="3789550" cy="553998"/>
          </a:xfrm>
          <a:prstGeom prst="rect">
            <a:avLst/>
          </a:prstGeom>
          <a:noFill/>
          <a:ln>
            <a:noFill/>
          </a:ln>
        </p:spPr>
        <p:txBody>
          <a:bodyPr wrap="square" lIns="0" tIns="0" rIns="0" bIns="0" rtlCol="0" anchor="t">
            <a:normAutofit/>
          </a:bodyPr>
          <a:lstStyle/>
          <a:p>
            <a:pPr algn="ctr"/>
            <a:r>
              <a:rPr lang="en-GB">
                <a:solidFill>
                  <a:schemeClr val="bg1"/>
                </a:solidFill>
                <a:latin typeface="+mj-lt"/>
              </a:rPr>
              <a:t>Qualify Pilots</a:t>
            </a:r>
          </a:p>
        </p:txBody>
      </p:sp>
      <p:sp>
        <p:nvSpPr>
          <p:cNvPr id="111" name="!!_Copy_07">
            <a:extLst>
              <a:ext uri="{FF2B5EF4-FFF2-40B4-BE49-F238E27FC236}">
                <a16:creationId xmlns:a16="http://schemas.microsoft.com/office/drawing/2014/main" id="{A9D44025-4D3A-1691-9CAB-C8216748D9B4}"/>
              </a:ext>
            </a:extLst>
          </p:cNvPr>
          <p:cNvSpPr txBox="1"/>
          <p:nvPr/>
        </p:nvSpPr>
        <p:spPr>
          <a:xfrm>
            <a:off x="-10375986" y="7873499"/>
            <a:ext cx="3789550" cy="553998"/>
          </a:xfrm>
          <a:prstGeom prst="rect">
            <a:avLst/>
          </a:prstGeom>
          <a:noFill/>
          <a:ln>
            <a:noFill/>
          </a:ln>
        </p:spPr>
        <p:txBody>
          <a:bodyPr wrap="square" lIns="0" tIns="0" rIns="0" bIns="0" rtlCol="0" anchor="t">
            <a:normAutofit/>
          </a:bodyPr>
          <a:lstStyle/>
          <a:p>
            <a:pPr algn="ctr"/>
            <a:r>
              <a:rPr lang="en-GB">
                <a:solidFill>
                  <a:schemeClr val="bg1"/>
                </a:solidFill>
                <a:latin typeface="+mj-lt"/>
              </a:rPr>
              <a:t>Breadth of Pilots</a:t>
            </a:r>
            <a:endParaRPr lang="en-US">
              <a:solidFill>
                <a:schemeClr val="bg1"/>
              </a:solidFill>
            </a:endParaRPr>
          </a:p>
        </p:txBody>
      </p:sp>
      <p:grpSp>
        <p:nvGrpSpPr>
          <p:cNvPr id="113" name="!!_Plus_01">
            <a:extLst>
              <a:ext uri="{FF2B5EF4-FFF2-40B4-BE49-F238E27FC236}">
                <a16:creationId xmlns:a16="http://schemas.microsoft.com/office/drawing/2014/main" id="{69CCBC60-A0C9-5BD8-8CAE-CC0A27325BCC}"/>
              </a:ext>
            </a:extLst>
          </p:cNvPr>
          <p:cNvGrpSpPr/>
          <p:nvPr/>
        </p:nvGrpSpPr>
        <p:grpSpPr>
          <a:xfrm>
            <a:off x="-22268040" y="7820730"/>
            <a:ext cx="680850" cy="680850"/>
            <a:chOff x="5892800" y="7820730"/>
            <a:chExt cx="680850" cy="680850"/>
          </a:xfrm>
          <a:noFill/>
        </p:grpSpPr>
        <p:sp>
          <p:nvSpPr>
            <p:cNvPr id="114" name="Oval 113">
              <a:extLst>
                <a:ext uri="{FF2B5EF4-FFF2-40B4-BE49-F238E27FC236}">
                  <a16:creationId xmlns:a16="http://schemas.microsoft.com/office/drawing/2014/main" id="{9A95F18E-2F97-BE7E-BDC8-3248279AD15A}"/>
                </a:ext>
              </a:extLst>
            </p:cNvPr>
            <p:cNvSpPr/>
            <p:nvPr/>
          </p:nvSpPr>
          <p:spPr>
            <a:xfrm>
              <a:off x="5892800" y="7820730"/>
              <a:ext cx="680850" cy="6808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18" name="Straight Connector 117">
              <a:extLst>
                <a:ext uri="{FF2B5EF4-FFF2-40B4-BE49-F238E27FC236}">
                  <a16:creationId xmlns:a16="http://schemas.microsoft.com/office/drawing/2014/main" id="{7156D959-A71D-BE0C-145C-C628EC98BADC}"/>
                </a:ext>
              </a:extLst>
            </p:cNvPr>
            <p:cNvCxnSpPr>
              <a:cxnSpLocks/>
            </p:cNvCxnSpPr>
            <p:nvPr/>
          </p:nvCxnSpPr>
          <p:spPr>
            <a:xfrm>
              <a:off x="6233225"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BEB228D-C745-C6A8-EF0D-A4586D87B66F}"/>
                </a:ext>
              </a:extLst>
            </p:cNvPr>
            <p:cNvCxnSpPr>
              <a:cxnSpLocks/>
            </p:cNvCxnSpPr>
            <p:nvPr/>
          </p:nvCxnSpPr>
          <p:spPr>
            <a:xfrm rot="5400000">
              <a:off x="6233225"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grpSp>
      <p:grpSp>
        <p:nvGrpSpPr>
          <p:cNvPr id="120" name="!!_Plus_02">
            <a:extLst>
              <a:ext uri="{FF2B5EF4-FFF2-40B4-BE49-F238E27FC236}">
                <a16:creationId xmlns:a16="http://schemas.microsoft.com/office/drawing/2014/main" id="{E5A80147-9851-0966-BE11-0C03D29B09EC}"/>
              </a:ext>
            </a:extLst>
          </p:cNvPr>
          <p:cNvGrpSpPr/>
          <p:nvPr/>
        </p:nvGrpSpPr>
        <p:grpSpPr>
          <a:xfrm>
            <a:off x="-13303770" y="7820730"/>
            <a:ext cx="680850" cy="680850"/>
            <a:chOff x="11842273" y="7820730"/>
            <a:chExt cx="680850" cy="680850"/>
          </a:xfrm>
          <a:noFill/>
        </p:grpSpPr>
        <p:sp>
          <p:nvSpPr>
            <p:cNvPr id="121" name="Oval 120">
              <a:extLst>
                <a:ext uri="{FF2B5EF4-FFF2-40B4-BE49-F238E27FC236}">
                  <a16:creationId xmlns:a16="http://schemas.microsoft.com/office/drawing/2014/main" id="{AD489A3A-37DB-44A5-C5B8-B53EFB30BA0F}"/>
                </a:ext>
              </a:extLst>
            </p:cNvPr>
            <p:cNvSpPr/>
            <p:nvPr/>
          </p:nvSpPr>
          <p:spPr>
            <a:xfrm>
              <a:off x="11842273" y="7820730"/>
              <a:ext cx="680850" cy="6808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122" name="Straight Connector 121">
              <a:extLst>
                <a:ext uri="{FF2B5EF4-FFF2-40B4-BE49-F238E27FC236}">
                  <a16:creationId xmlns:a16="http://schemas.microsoft.com/office/drawing/2014/main" id="{7BD949A0-DD3D-CA90-734D-76B4C474CA05}"/>
                </a:ext>
              </a:extLst>
            </p:cNvPr>
            <p:cNvCxnSpPr>
              <a:cxnSpLocks/>
            </p:cNvCxnSpPr>
            <p:nvPr/>
          </p:nvCxnSpPr>
          <p:spPr>
            <a:xfrm>
              <a:off x="12182698"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387229C-A7B6-242C-E42E-306373790706}"/>
                </a:ext>
              </a:extLst>
            </p:cNvPr>
            <p:cNvCxnSpPr>
              <a:cxnSpLocks/>
            </p:cNvCxnSpPr>
            <p:nvPr/>
          </p:nvCxnSpPr>
          <p:spPr>
            <a:xfrm rot="5400000">
              <a:off x="12182698" y="7973830"/>
              <a:ext cx="0" cy="374650"/>
            </a:xfrm>
            <a:prstGeom prst="line">
              <a:avLst/>
            </a:prstGeom>
            <a:grpFill/>
            <a:ln w="25400">
              <a:noFill/>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3208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4"/>
    </p:ext>
  </p:extLs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176C5F9-CD60-F11C-715B-4576AC512FDD}"/>
              </a:ext>
            </a:extLst>
          </p:cNvPr>
          <p:cNvSpPr txBox="1"/>
          <p:nvPr/>
        </p:nvSpPr>
        <p:spPr>
          <a:xfrm>
            <a:off x="0" y="0"/>
            <a:ext cx="18288000" cy="10287000"/>
          </a:xfrm>
          <a:prstGeom prst="rect">
            <a:avLst/>
          </a:prstGeom>
          <a:solidFill>
            <a:srgbClr val="F1F2F4">
              <a:alpha val="54902"/>
            </a:srgbClr>
          </a:solidFill>
        </p:spPr>
        <p:txBody>
          <a:bodyPr wrap="square" lIns="0" tIns="0" rIns="0" bIns="0" rtlCol="0">
            <a:spAutoFit/>
          </a:bodyPr>
          <a:lstStyle/>
          <a:p>
            <a:pPr algn="l"/>
            <a:endParaRPr lang="en-CA">
              <a:solidFill>
                <a:schemeClr val="tx1"/>
              </a:solidFill>
            </a:endParaRPr>
          </a:p>
        </p:txBody>
      </p:sp>
      <p:sp>
        <p:nvSpPr>
          <p:cNvPr id="17" name="Oval 16">
            <a:extLst>
              <a:ext uri="{FF2B5EF4-FFF2-40B4-BE49-F238E27FC236}">
                <a16:creationId xmlns:a16="http://schemas.microsoft.com/office/drawing/2014/main" id="{4CA7E3D9-1683-B25C-FEC8-30530CAFF757}"/>
              </a:ext>
            </a:extLst>
          </p:cNvPr>
          <p:cNvSpPr>
            <a:spLocks noChangeAspect="1"/>
          </p:cNvSpPr>
          <p:nvPr/>
        </p:nvSpPr>
        <p:spPr>
          <a:xfrm>
            <a:off x="6206732"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Security</a:t>
            </a:r>
          </a:p>
        </p:txBody>
      </p:sp>
      <p:sp>
        <p:nvSpPr>
          <p:cNvPr id="2" name="Oval 1">
            <a:extLst>
              <a:ext uri="{FF2B5EF4-FFF2-40B4-BE49-F238E27FC236}">
                <a16:creationId xmlns:a16="http://schemas.microsoft.com/office/drawing/2014/main" id="{8909CF5C-6419-00DE-6B0B-C7415741A6C3}"/>
              </a:ext>
            </a:extLst>
          </p:cNvPr>
          <p:cNvSpPr>
            <a:spLocks noChangeAspect="1"/>
          </p:cNvSpPr>
          <p:nvPr/>
        </p:nvSpPr>
        <p:spPr>
          <a:xfrm>
            <a:off x="2898154" y="879186"/>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Bias and </a:t>
            </a:r>
          </a:p>
          <a:p>
            <a:pPr algn="ctr"/>
            <a:r>
              <a:rPr lang="en-US" sz="2400">
                <a:solidFill>
                  <a:schemeClr val="bg1"/>
                </a:solidFill>
                <a:latin typeface="+mj-lt"/>
              </a:rPr>
              <a:t>Fairness</a:t>
            </a:r>
          </a:p>
        </p:txBody>
      </p:sp>
      <p:sp>
        <p:nvSpPr>
          <p:cNvPr id="4" name="Oval 3">
            <a:extLst>
              <a:ext uri="{FF2B5EF4-FFF2-40B4-BE49-F238E27FC236}">
                <a16:creationId xmlns:a16="http://schemas.microsoft.com/office/drawing/2014/main" id="{FD4F8AD6-3683-B5DE-A424-DFB906871B51}"/>
              </a:ext>
            </a:extLst>
          </p:cNvPr>
          <p:cNvSpPr>
            <a:spLocks noChangeAspect="1"/>
          </p:cNvSpPr>
          <p:nvPr/>
        </p:nvSpPr>
        <p:spPr>
          <a:xfrm>
            <a:off x="2954418"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Explainability</a:t>
            </a:r>
          </a:p>
        </p:txBody>
      </p:sp>
      <p:sp>
        <p:nvSpPr>
          <p:cNvPr id="12" name="Oval 11">
            <a:extLst>
              <a:ext uri="{FF2B5EF4-FFF2-40B4-BE49-F238E27FC236}">
                <a16:creationId xmlns:a16="http://schemas.microsoft.com/office/drawing/2014/main" id="{D0C6D0B5-93B0-6B0A-BA86-C916602FC3D6}"/>
              </a:ext>
            </a:extLst>
          </p:cNvPr>
          <p:cNvSpPr>
            <a:spLocks noChangeAspect="1"/>
          </p:cNvSpPr>
          <p:nvPr/>
        </p:nvSpPr>
        <p:spPr>
          <a:xfrm>
            <a:off x="9459047"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Resource </a:t>
            </a:r>
          </a:p>
          <a:p>
            <a:pPr algn="ctr"/>
            <a:r>
              <a:rPr lang="en-US" sz="2400">
                <a:solidFill>
                  <a:schemeClr val="bg1"/>
                </a:solidFill>
                <a:latin typeface="+mj-lt"/>
              </a:rPr>
              <a:t>Intensity</a:t>
            </a:r>
          </a:p>
        </p:txBody>
      </p:sp>
      <p:sp>
        <p:nvSpPr>
          <p:cNvPr id="15" name="Oval 14">
            <a:extLst>
              <a:ext uri="{FF2B5EF4-FFF2-40B4-BE49-F238E27FC236}">
                <a16:creationId xmlns:a16="http://schemas.microsoft.com/office/drawing/2014/main" id="{92324B5E-9BAD-DF43-9425-5005C5516FCB}"/>
              </a:ext>
            </a:extLst>
          </p:cNvPr>
          <p:cNvSpPr>
            <a:spLocks noChangeAspect="1"/>
          </p:cNvSpPr>
          <p:nvPr/>
        </p:nvSpPr>
        <p:spPr>
          <a:xfrm>
            <a:off x="12711361"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ROI</a:t>
            </a:r>
          </a:p>
        </p:txBody>
      </p:sp>
      <p:sp>
        <p:nvSpPr>
          <p:cNvPr id="6" name="Oval 5">
            <a:extLst>
              <a:ext uri="{FF2B5EF4-FFF2-40B4-BE49-F238E27FC236}">
                <a16:creationId xmlns:a16="http://schemas.microsoft.com/office/drawing/2014/main" id="{28DBB22E-6B1B-BC57-DEEB-EFBF02C086B6}"/>
              </a:ext>
            </a:extLst>
          </p:cNvPr>
          <p:cNvSpPr>
            <a:spLocks noChangeAspect="1"/>
          </p:cNvSpPr>
          <p:nvPr/>
        </p:nvSpPr>
        <p:spPr>
          <a:xfrm>
            <a:off x="1328260"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Data Privacy</a:t>
            </a:r>
          </a:p>
        </p:txBody>
      </p:sp>
      <p:sp>
        <p:nvSpPr>
          <p:cNvPr id="7" name="Oval 6">
            <a:extLst>
              <a:ext uri="{FF2B5EF4-FFF2-40B4-BE49-F238E27FC236}">
                <a16:creationId xmlns:a16="http://schemas.microsoft.com/office/drawing/2014/main" id="{103A2DE0-BB15-B8AC-BF21-C9712FB4E58D}"/>
              </a:ext>
            </a:extLst>
          </p:cNvPr>
          <p:cNvSpPr>
            <a:spLocks noChangeAspect="1"/>
          </p:cNvSpPr>
          <p:nvPr/>
        </p:nvSpPr>
        <p:spPr>
          <a:xfrm>
            <a:off x="1433751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Regulatory</a:t>
            </a:r>
          </a:p>
          <a:p>
            <a:pPr algn="ctr"/>
            <a:r>
              <a:rPr lang="en-US" sz="2400">
                <a:solidFill>
                  <a:schemeClr val="bg1"/>
                </a:solidFill>
                <a:latin typeface="+mj-lt"/>
              </a:rPr>
              <a:t>Frameworks</a:t>
            </a:r>
          </a:p>
        </p:txBody>
      </p:sp>
      <p:sp>
        <p:nvSpPr>
          <p:cNvPr id="9" name="Oval 8">
            <a:extLst>
              <a:ext uri="{FF2B5EF4-FFF2-40B4-BE49-F238E27FC236}">
                <a16:creationId xmlns:a16="http://schemas.microsoft.com/office/drawing/2014/main" id="{F5F6EF97-C7CA-0974-3AA8-E163EFC762BA}"/>
              </a:ext>
            </a:extLst>
          </p:cNvPr>
          <p:cNvSpPr>
            <a:spLocks noChangeAspect="1"/>
          </p:cNvSpPr>
          <p:nvPr/>
        </p:nvSpPr>
        <p:spPr>
          <a:xfrm>
            <a:off x="4580575"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LLM </a:t>
            </a:r>
            <a:br>
              <a:rPr lang="en-US" sz="2400">
                <a:solidFill>
                  <a:schemeClr val="bg1"/>
                </a:solidFill>
                <a:latin typeface="+mj-lt"/>
              </a:rPr>
            </a:br>
            <a:r>
              <a:rPr lang="en-US" sz="2400">
                <a:solidFill>
                  <a:schemeClr val="bg1"/>
                </a:solidFill>
                <a:latin typeface="+mj-lt"/>
              </a:rPr>
              <a:t>Governance</a:t>
            </a:r>
          </a:p>
        </p:txBody>
      </p:sp>
      <p:sp>
        <p:nvSpPr>
          <p:cNvPr id="14" name="Oval 13">
            <a:extLst>
              <a:ext uri="{FF2B5EF4-FFF2-40B4-BE49-F238E27FC236}">
                <a16:creationId xmlns:a16="http://schemas.microsoft.com/office/drawing/2014/main" id="{34533FC4-605B-CCD1-D230-0AE7F4AE8CDA}"/>
              </a:ext>
            </a:extLst>
          </p:cNvPr>
          <p:cNvSpPr>
            <a:spLocks noChangeAspect="1"/>
          </p:cNvSpPr>
          <p:nvPr/>
        </p:nvSpPr>
        <p:spPr>
          <a:xfrm>
            <a:off x="11085203"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br>
              <a:rPr lang="en-US" sz="2400">
                <a:solidFill>
                  <a:schemeClr val="bg1"/>
                </a:solidFill>
                <a:latin typeface="+mj-lt"/>
              </a:rPr>
            </a:br>
            <a:r>
              <a:rPr lang="en-US" sz="2400">
                <a:solidFill>
                  <a:schemeClr val="bg1"/>
                </a:solidFill>
                <a:latin typeface="+mj-lt"/>
              </a:rPr>
              <a:t>Data Curation</a:t>
            </a:r>
          </a:p>
          <a:p>
            <a:pPr algn="ctr"/>
            <a:r>
              <a:rPr lang="en-US" sz="2400">
                <a:solidFill>
                  <a:schemeClr val="bg1"/>
                </a:solidFill>
                <a:latin typeface="+mj-lt"/>
              </a:rPr>
              <a:t>/Governance</a:t>
            </a:r>
          </a:p>
        </p:txBody>
      </p:sp>
      <p:sp>
        <p:nvSpPr>
          <p:cNvPr id="18" name="Oval 17">
            <a:extLst>
              <a:ext uri="{FF2B5EF4-FFF2-40B4-BE49-F238E27FC236}">
                <a16:creationId xmlns:a16="http://schemas.microsoft.com/office/drawing/2014/main" id="{F289E48E-8B11-9975-0B90-6D8D10DF5A06}"/>
              </a:ext>
            </a:extLst>
          </p:cNvPr>
          <p:cNvSpPr>
            <a:spLocks noChangeAspect="1"/>
          </p:cNvSpPr>
          <p:nvPr/>
        </p:nvSpPr>
        <p:spPr>
          <a:xfrm>
            <a:off x="783288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Use Case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Prioritization</a:t>
            </a:r>
          </a:p>
        </p:txBody>
      </p:sp>
      <p:sp>
        <p:nvSpPr>
          <p:cNvPr id="22" name="Oval 21">
            <a:extLst>
              <a:ext uri="{FF2B5EF4-FFF2-40B4-BE49-F238E27FC236}">
                <a16:creationId xmlns:a16="http://schemas.microsoft.com/office/drawing/2014/main" id="{8F909D29-33D8-0715-7A93-59EF8A79373C}"/>
              </a:ext>
            </a:extLst>
          </p:cNvPr>
          <p:cNvSpPr>
            <a:spLocks noChangeAspect="1"/>
          </p:cNvSpPr>
          <p:nvPr/>
        </p:nvSpPr>
        <p:spPr>
          <a:xfrm>
            <a:off x="6206732"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Robustness</a:t>
            </a:r>
          </a:p>
        </p:txBody>
      </p:sp>
      <p:sp>
        <p:nvSpPr>
          <p:cNvPr id="23" name="Oval 22">
            <a:extLst>
              <a:ext uri="{FF2B5EF4-FFF2-40B4-BE49-F238E27FC236}">
                <a16:creationId xmlns:a16="http://schemas.microsoft.com/office/drawing/2014/main" id="{36F89F23-04BB-66FF-0917-581934FB4E9C}"/>
              </a:ext>
            </a:extLst>
          </p:cNvPr>
          <p:cNvSpPr>
            <a:spLocks noChangeAspect="1"/>
          </p:cNvSpPr>
          <p:nvPr/>
        </p:nvSpPr>
        <p:spPr>
          <a:xfrm>
            <a:off x="9459047"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Ownership</a:t>
            </a:r>
          </a:p>
          <a:p>
            <a:pPr algn="ctr"/>
            <a:r>
              <a:rPr lang="en-US" sz="2400">
                <a:solidFill>
                  <a:schemeClr val="bg1"/>
                </a:solidFill>
                <a:latin typeface="+mj-lt"/>
              </a:rPr>
              <a:t>(BU vs IT)</a:t>
            </a:r>
          </a:p>
        </p:txBody>
      </p:sp>
      <p:sp>
        <p:nvSpPr>
          <p:cNvPr id="31" name="Oval 30">
            <a:extLst>
              <a:ext uri="{FF2B5EF4-FFF2-40B4-BE49-F238E27FC236}">
                <a16:creationId xmlns:a16="http://schemas.microsoft.com/office/drawing/2014/main" id="{EBB29FFE-F8C0-7043-FBE0-7E2AAC1C9186}"/>
              </a:ext>
            </a:extLst>
          </p:cNvPr>
          <p:cNvSpPr>
            <a:spLocks noChangeAspect="1"/>
          </p:cNvSpPr>
          <p:nvPr/>
        </p:nvSpPr>
        <p:spPr>
          <a:xfrm>
            <a:off x="12711361"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Long Term </a:t>
            </a:r>
            <a:br>
              <a:rPr lang="en-US" sz="2400">
                <a:solidFill>
                  <a:schemeClr val="bg1"/>
                </a:solidFill>
                <a:latin typeface="+mj-lt"/>
              </a:rPr>
            </a:br>
            <a:r>
              <a:rPr lang="en-US" sz="2400">
                <a:solidFill>
                  <a:schemeClr val="bg1"/>
                </a:solidFill>
                <a:latin typeface="+mj-lt"/>
              </a:rPr>
              <a:t>Effects</a:t>
            </a:r>
          </a:p>
        </p:txBody>
      </p:sp>
      <p:pic>
        <p:nvPicPr>
          <p:cNvPr id="45" name="Graphic 44" descr="Bank outline">
            <a:extLst>
              <a:ext uri="{FF2B5EF4-FFF2-40B4-BE49-F238E27FC236}">
                <a16:creationId xmlns:a16="http://schemas.microsoft.com/office/drawing/2014/main" id="{848558AC-4B76-1514-9F40-5552DF7CF4E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106" t="-24869" r="-22106" b="24869"/>
          <a:stretch/>
        </p:blipFill>
        <p:spPr>
          <a:xfrm>
            <a:off x="14351374" y="3808393"/>
            <a:ext cx="2729428" cy="2729428"/>
          </a:xfrm>
          <a:prstGeom prst="ellipse">
            <a:avLst/>
          </a:prstGeom>
        </p:spPr>
      </p:pic>
      <p:pic>
        <p:nvPicPr>
          <p:cNvPr id="19" name="Picture 18">
            <a:extLst>
              <a:ext uri="{FF2B5EF4-FFF2-40B4-BE49-F238E27FC236}">
                <a16:creationId xmlns:a16="http://schemas.microsoft.com/office/drawing/2014/main" id="{C0E6F9A6-1D76-DF68-8CB9-D184EE919680}"/>
              </a:ext>
            </a:extLst>
          </p:cNvPr>
          <p:cNvPicPr>
            <a:picLocks noChangeAspect="1"/>
          </p:cNvPicPr>
          <p:nvPr/>
        </p:nvPicPr>
        <p:blipFill rotWithShape="1">
          <a:blip r:embed="rId7"/>
          <a:srcRect l="-5868" t="-66881" r="-76977" b="-12533"/>
          <a:stretch/>
        </p:blipFill>
        <p:spPr>
          <a:xfrm>
            <a:off x="1328260" y="3808394"/>
            <a:ext cx="2717267" cy="2710000"/>
          </a:xfrm>
          <a:prstGeom prst="ellipse">
            <a:avLst/>
          </a:prstGeom>
        </p:spPr>
      </p:pic>
      <p:pic>
        <p:nvPicPr>
          <p:cNvPr id="26" name="Picture 25">
            <a:extLst>
              <a:ext uri="{FF2B5EF4-FFF2-40B4-BE49-F238E27FC236}">
                <a16:creationId xmlns:a16="http://schemas.microsoft.com/office/drawing/2014/main" id="{8921C787-791C-392F-C4E5-1A84DB98FE89}"/>
              </a:ext>
            </a:extLst>
          </p:cNvPr>
          <p:cNvPicPr>
            <a:picLocks noChangeAspect="1"/>
          </p:cNvPicPr>
          <p:nvPr/>
        </p:nvPicPr>
        <p:blipFill rotWithShape="1">
          <a:blip r:embed="rId8"/>
          <a:srcRect l="-6644" t="-71456" r="-47322" b="-8064"/>
          <a:stretch/>
        </p:blipFill>
        <p:spPr>
          <a:xfrm>
            <a:off x="4580574" y="3808393"/>
            <a:ext cx="2684945" cy="2718340"/>
          </a:xfrm>
          <a:prstGeom prst="ellipse">
            <a:avLst/>
          </a:prstGeom>
        </p:spPr>
      </p:pic>
      <p:pic>
        <p:nvPicPr>
          <p:cNvPr id="28" name="Picture 27">
            <a:extLst>
              <a:ext uri="{FF2B5EF4-FFF2-40B4-BE49-F238E27FC236}">
                <a16:creationId xmlns:a16="http://schemas.microsoft.com/office/drawing/2014/main" id="{62618308-962A-F567-AD51-76AFC894C2B6}"/>
              </a:ext>
            </a:extLst>
          </p:cNvPr>
          <p:cNvPicPr>
            <a:picLocks noChangeAspect="1"/>
          </p:cNvPicPr>
          <p:nvPr/>
        </p:nvPicPr>
        <p:blipFill rotWithShape="1">
          <a:blip r:embed="rId9"/>
          <a:srcRect l="-14840" t="-67253" r="-56595" b="-9685"/>
          <a:stretch/>
        </p:blipFill>
        <p:spPr>
          <a:xfrm>
            <a:off x="2883192" y="952255"/>
            <a:ext cx="2727899" cy="2718339"/>
          </a:xfrm>
          <a:prstGeom prst="ellipse">
            <a:avLst/>
          </a:prstGeom>
        </p:spPr>
      </p:pic>
      <p:pic>
        <p:nvPicPr>
          <p:cNvPr id="30" name="Picture 29">
            <a:extLst>
              <a:ext uri="{FF2B5EF4-FFF2-40B4-BE49-F238E27FC236}">
                <a16:creationId xmlns:a16="http://schemas.microsoft.com/office/drawing/2014/main" id="{D7E8E4A7-6582-1062-FD4B-02527CF5AF26}"/>
              </a:ext>
            </a:extLst>
          </p:cNvPr>
          <p:cNvPicPr>
            <a:picLocks noChangeAspect="1"/>
          </p:cNvPicPr>
          <p:nvPr/>
        </p:nvPicPr>
        <p:blipFill rotWithShape="1">
          <a:blip r:embed="rId10"/>
          <a:srcRect l="-50028" t="-55564" r="-131432" b="-5990"/>
          <a:stretch/>
        </p:blipFill>
        <p:spPr>
          <a:xfrm>
            <a:off x="6191770" y="1025324"/>
            <a:ext cx="2831313" cy="2718340"/>
          </a:xfrm>
          <a:prstGeom prst="ellipse">
            <a:avLst/>
          </a:prstGeom>
        </p:spPr>
      </p:pic>
      <p:pic>
        <p:nvPicPr>
          <p:cNvPr id="32" name="Picture 31">
            <a:extLst>
              <a:ext uri="{FF2B5EF4-FFF2-40B4-BE49-F238E27FC236}">
                <a16:creationId xmlns:a16="http://schemas.microsoft.com/office/drawing/2014/main" id="{8E189D24-02A0-4502-4CB5-EEDC6F036C6F}"/>
              </a:ext>
            </a:extLst>
          </p:cNvPr>
          <p:cNvPicPr>
            <a:picLocks noChangeAspect="1"/>
          </p:cNvPicPr>
          <p:nvPr/>
        </p:nvPicPr>
        <p:blipFill rotWithShape="1">
          <a:blip r:embed="rId11"/>
          <a:srcRect l="-3655" t="-27359" r="-23704"/>
          <a:stretch/>
        </p:blipFill>
        <p:spPr>
          <a:xfrm>
            <a:off x="7963004" y="4384076"/>
            <a:ext cx="2120157" cy="2128280"/>
          </a:xfrm>
          <a:prstGeom prst="ellipse">
            <a:avLst/>
          </a:prstGeom>
        </p:spPr>
      </p:pic>
      <p:pic>
        <p:nvPicPr>
          <p:cNvPr id="34" name="Picture 33">
            <a:extLst>
              <a:ext uri="{FF2B5EF4-FFF2-40B4-BE49-F238E27FC236}">
                <a16:creationId xmlns:a16="http://schemas.microsoft.com/office/drawing/2014/main" id="{565CDB3A-EE14-2347-7F43-01F1A51B3A51}"/>
              </a:ext>
            </a:extLst>
          </p:cNvPr>
          <p:cNvPicPr>
            <a:picLocks noChangeAspect="1"/>
          </p:cNvPicPr>
          <p:nvPr/>
        </p:nvPicPr>
        <p:blipFill rotWithShape="1">
          <a:blip r:embed="rId12"/>
          <a:srcRect l="-15409" t="-42005" r="-26596"/>
          <a:stretch/>
        </p:blipFill>
        <p:spPr>
          <a:xfrm>
            <a:off x="11292704" y="4563492"/>
            <a:ext cx="2051784" cy="1947897"/>
          </a:xfrm>
          <a:prstGeom prst="ellipse">
            <a:avLst/>
          </a:prstGeom>
        </p:spPr>
      </p:pic>
      <p:pic>
        <p:nvPicPr>
          <p:cNvPr id="36" name="Picture 35">
            <a:extLst>
              <a:ext uri="{FF2B5EF4-FFF2-40B4-BE49-F238E27FC236}">
                <a16:creationId xmlns:a16="http://schemas.microsoft.com/office/drawing/2014/main" id="{3A275F24-F8E4-ACD2-51BE-ABDD36AC3CE6}"/>
              </a:ext>
            </a:extLst>
          </p:cNvPr>
          <p:cNvPicPr>
            <a:picLocks noChangeAspect="1"/>
          </p:cNvPicPr>
          <p:nvPr/>
        </p:nvPicPr>
        <p:blipFill rotWithShape="1">
          <a:blip r:embed="rId13"/>
          <a:srcRect t="-45899" r="-28465" b="2112"/>
          <a:stretch/>
        </p:blipFill>
        <p:spPr>
          <a:xfrm>
            <a:off x="2954418" y="6697814"/>
            <a:ext cx="2782182" cy="2710000"/>
          </a:xfrm>
          <a:prstGeom prst="ellipse">
            <a:avLst/>
          </a:prstGeom>
        </p:spPr>
      </p:pic>
      <p:pic>
        <p:nvPicPr>
          <p:cNvPr id="37" name="Picture 36">
            <a:extLst>
              <a:ext uri="{FF2B5EF4-FFF2-40B4-BE49-F238E27FC236}">
                <a16:creationId xmlns:a16="http://schemas.microsoft.com/office/drawing/2014/main" id="{1E2748B7-5E5E-6611-4331-21931848434E}"/>
              </a:ext>
            </a:extLst>
          </p:cNvPr>
          <p:cNvPicPr>
            <a:picLocks noChangeAspect="1"/>
          </p:cNvPicPr>
          <p:nvPr/>
        </p:nvPicPr>
        <p:blipFill rotWithShape="1">
          <a:blip r:embed="rId14"/>
          <a:srcRect t="-85128" r="-24360" b="-14509"/>
          <a:stretch/>
        </p:blipFill>
        <p:spPr>
          <a:xfrm>
            <a:off x="6206732" y="6737600"/>
            <a:ext cx="2664885" cy="2636931"/>
          </a:xfrm>
          <a:prstGeom prst="ellipse">
            <a:avLst/>
          </a:prstGeom>
        </p:spPr>
      </p:pic>
      <p:pic>
        <p:nvPicPr>
          <p:cNvPr id="39" name="Graphic 38" descr="Money outline">
            <a:extLst>
              <a:ext uri="{FF2B5EF4-FFF2-40B4-BE49-F238E27FC236}">
                <a16:creationId xmlns:a16="http://schemas.microsoft.com/office/drawing/2014/main" id="{AE25507A-3FF6-38F8-8883-309747C07F7B}"/>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3017" t="-22102" r="-28075" b="11251"/>
          <a:stretch/>
        </p:blipFill>
        <p:spPr>
          <a:xfrm>
            <a:off x="12726971" y="1242698"/>
            <a:ext cx="2549236" cy="2456092"/>
          </a:xfrm>
          <a:prstGeom prst="ellipse">
            <a:avLst/>
          </a:prstGeom>
        </p:spPr>
      </p:pic>
      <p:pic>
        <p:nvPicPr>
          <p:cNvPr id="42" name="Picture 41">
            <a:extLst>
              <a:ext uri="{FF2B5EF4-FFF2-40B4-BE49-F238E27FC236}">
                <a16:creationId xmlns:a16="http://schemas.microsoft.com/office/drawing/2014/main" id="{34CEBCCB-C086-59EF-B912-9401F8407B48}"/>
              </a:ext>
            </a:extLst>
          </p:cNvPr>
          <p:cNvPicPr>
            <a:picLocks noChangeAspect="1"/>
          </p:cNvPicPr>
          <p:nvPr/>
        </p:nvPicPr>
        <p:blipFill rotWithShape="1">
          <a:blip r:embed="rId17"/>
          <a:srcRect l="-12848" t="-60957" r="-35037" b="-12582"/>
          <a:stretch/>
        </p:blipFill>
        <p:spPr>
          <a:xfrm>
            <a:off x="12711361" y="6697814"/>
            <a:ext cx="2490418" cy="2636430"/>
          </a:xfrm>
          <a:prstGeom prst="ellipse">
            <a:avLst/>
          </a:prstGeom>
        </p:spPr>
      </p:pic>
      <p:pic>
        <p:nvPicPr>
          <p:cNvPr id="44" name="Graphic 43" descr="Cycle with people outline">
            <a:extLst>
              <a:ext uri="{FF2B5EF4-FFF2-40B4-BE49-F238E27FC236}">
                <a16:creationId xmlns:a16="http://schemas.microsoft.com/office/drawing/2014/main" id="{80BEF9BA-EB41-6382-D9FC-C8E1956841F9}"/>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7790" b="9577"/>
          <a:stretch/>
        </p:blipFill>
        <p:spPr>
          <a:xfrm>
            <a:off x="9656618" y="1746136"/>
            <a:ext cx="1962482" cy="1924458"/>
          </a:xfrm>
          <a:prstGeom prst="ellipse">
            <a:avLst/>
          </a:prstGeom>
        </p:spPr>
      </p:pic>
      <p:pic>
        <p:nvPicPr>
          <p:cNvPr id="51" name="Graphic 50" descr="Badge Question Mark outline">
            <a:extLst>
              <a:ext uri="{FF2B5EF4-FFF2-40B4-BE49-F238E27FC236}">
                <a16:creationId xmlns:a16="http://schemas.microsoft.com/office/drawing/2014/main" id="{6347B9BE-D078-5D58-219C-C145DB64B387}"/>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7748" t="-42403" r="-30097" b="16061"/>
          <a:stretch/>
        </p:blipFill>
        <p:spPr>
          <a:xfrm>
            <a:off x="9500747" y="6723678"/>
            <a:ext cx="2573928" cy="2657935"/>
          </a:xfrm>
          <a:prstGeom prst="ellipse">
            <a:avLst/>
          </a:prstGeom>
        </p:spPr>
      </p:pic>
    </p:spTree>
    <p:custDataLst>
      <p:tags r:id="rId1"/>
    </p:custDataLst>
    <p:extLst>
      <p:ext uri="{BB962C8B-B14F-4D97-AF65-F5344CB8AC3E}">
        <p14:creationId xmlns:p14="http://schemas.microsoft.com/office/powerpoint/2010/main" val="3164385410"/>
      </p:ext>
    </p:extLst>
  </p:cSld>
  <p:clrMapOvr>
    <a:masterClrMapping/>
  </p:clrMapOvr>
  <p:transition>
    <p:fade/>
  </p:transition>
  <p:extLst>
    <p:ext uri="{6950BFC3-D8DA-4A85-94F7-54DA5524770B}">
      <p188:commentRel xmlns:p188="http://schemas.microsoft.com/office/powerpoint/2018/8/main" r:id="rId4"/>
    </p:ext>
  </p:extLs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176C5F9-CD60-F11C-715B-4576AC512FDD}"/>
              </a:ext>
            </a:extLst>
          </p:cNvPr>
          <p:cNvSpPr txBox="1"/>
          <p:nvPr/>
        </p:nvSpPr>
        <p:spPr>
          <a:xfrm>
            <a:off x="0" y="0"/>
            <a:ext cx="18288000" cy="10287000"/>
          </a:xfrm>
          <a:prstGeom prst="rect">
            <a:avLst/>
          </a:prstGeom>
          <a:solidFill>
            <a:srgbClr val="F1F2F4">
              <a:alpha val="54902"/>
            </a:srgbClr>
          </a:solidFill>
        </p:spPr>
        <p:txBody>
          <a:bodyPr wrap="square" lIns="0" tIns="0" rIns="0" bIns="0" rtlCol="0">
            <a:spAutoFit/>
          </a:bodyPr>
          <a:lstStyle/>
          <a:p>
            <a:pPr algn="l"/>
            <a:endParaRPr lang="en-CA">
              <a:solidFill>
                <a:schemeClr val="tx1"/>
              </a:solidFill>
            </a:endParaRPr>
          </a:p>
        </p:txBody>
      </p:sp>
      <p:sp>
        <p:nvSpPr>
          <p:cNvPr id="17" name="Oval 16">
            <a:extLst>
              <a:ext uri="{FF2B5EF4-FFF2-40B4-BE49-F238E27FC236}">
                <a16:creationId xmlns:a16="http://schemas.microsoft.com/office/drawing/2014/main" id="{4CA7E3D9-1683-B25C-FEC8-30530CAFF757}"/>
              </a:ext>
            </a:extLst>
          </p:cNvPr>
          <p:cNvSpPr>
            <a:spLocks noChangeAspect="1"/>
          </p:cNvSpPr>
          <p:nvPr/>
        </p:nvSpPr>
        <p:spPr>
          <a:xfrm>
            <a:off x="6206732"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Security</a:t>
            </a:r>
          </a:p>
        </p:txBody>
      </p:sp>
      <p:sp>
        <p:nvSpPr>
          <p:cNvPr id="2" name="Oval 1">
            <a:extLst>
              <a:ext uri="{FF2B5EF4-FFF2-40B4-BE49-F238E27FC236}">
                <a16:creationId xmlns:a16="http://schemas.microsoft.com/office/drawing/2014/main" id="{8909CF5C-6419-00DE-6B0B-C7415741A6C3}"/>
              </a:ext>
            </a:extLst>
          </p:cNvPr>
          <p:cNvSpPr>
            <a:spLocks noChangeAspect="1"/>
          </p:cNvSpPr>
          <p:nvPr/>
        </p:nvSpPr>
        <p:spPr>
          <a:xfrm>
            <a:off x="2898154" y="879186"/>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Bias and </a:t>
            </a:r>
          </a:p>
          <a:p>
            <a:pPr algn="ctr"/>
            <a:r>
              <a:rPr lang="en-US" sz="2400">
                <a:solidFill>
                  <a:schemeClr val="bg1"/>
                </a:solidFill>
                <a:latin typeface="+mj-lt"/>
              </a:rPr>
              <a:t>Fairness</a:t>
            </a:r>
          </a:p>
        </p:txBody>
      </p:sp>
      <p:sp>
        <p:nvSpPr>
          <p:cNvPr id="4" name="Oval 3">
            <a:extLst>
              <a:ext uri="{FF2B5EF4-FFF2-40B4-BE49-F238E27FC236}">
                <a16:creationId xmlns:a16="http://schemas.microsoft.com/office/drawing/2014/main" id="{FD4F8AD6-3683-B5DE-A424-DFB906871B51}"/>
              </a:ext>
            </a:extLst>
          </p:cNvPr>
          <p:cNvSpPr>
            <a:spLocks noChangeAspect="1"/>
          </p:cNvSpPr>
          <p:nvPr/>
        </p:nvSpPr>
        <p:spPr>
          <a:xfrm>
            <a:off x="2954418"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Explainability</a:t>
            </a:r>
          </a:p>
        </p:txBody>
      </p:sp>
      <p:sp>
        <p:nvSpPr>
          <p:cNvPr id="12" name="Oval 11">
            <a:extLst>
              <a:ext uri="{FF2B5EF4-FFF2-40B4-BE49-F238E27FC236}">
                <a16:creationId xmlns:a16="http://schemas.microsoft.com/office/drawing/2014/main" id="{D0C6D0B5-93B0-6B0A-BA86-C916602FC3D6}"/>
              </a:ext>
            </a:extLst>
          </p:cNvPr>
          <p:cNvSpPr>
            <a:spLocks noChangeAspect="1"/>
          </p:cNvSpPr>
          <p:nvPr/>
        </p:nvSpPr>
        <p:spPr>
          <a:xfrm>
            <a:off x="9459047" y="952255"/>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Resource </a:t>
            </a:r>
          </a:p>
          <a:p>
            <a:pPr algn="ctr"/>
            <a:r>
              <a:rPr lang="en-US" sz="2400">
                <a:solidFill>
                  <a:schemeClr val="bg1"/>
                </a:solidFill>
                <a:latin typeface="+mj-lt"/>
              </a:rPr>
              <a:t>Intensity</a:t>
            </a:r>
          </a:p>
        </p:txBody>
      </p:sp>
      <p:sp>
        <p:nvSpPr>
          <p:cNvPr id="15" name="Oval 14">
            <a:extLst>
              <a:ext uri="{FF2B5EF4-FFF2-40B4-BE49-F238E27FC236}">
                <a16:creationId xmlns:a16="http://schemas.microsoft.com/office/drawing/2014/main" id="{92324B5E-9BAD-DF43-9425-5005C5516FCB}"/>
              </a:ext>
            </a:extLst>
          </p:cNvPr>
          <p:cNvSpPr>
            <a:spLocks noChangeAspect="1"/>
          </p:cNvSpPr>
          <p:nvPr/>
        </p:nvSpPr>
        <p:spPr>
          <a:xfrm>
            <a:off x="12711361" y="952255"/>
            <a:ext cx="2816352" cy="2816352"/>
          </a:xfrm>
          <a:prstGeom prst="ellipse">
            <a:avLst/>
          </a:prstGeom>
          <a:solidFill>
            <a:schemeClr val="accent1"/>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0" rIns="9144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ROI</a:t>
            </a:r>
          </a:p>
        </p:txBody>
      </p:sp>
      <p:sp>
        <p:nvSpPr>
          <p:cNvPr id="6" name="Oval 5">
            <a:extLst>
              <a:ext uri="{FF2B5EF4-FFF2-40B4-BE49-F238E27FC236}">
                <a16:creationId xmlns:a16="http://schemas.microsoft.com/office/drawing/2014/main" id="{28DBB22E-6B1B-BC57-DEEB-EFBF02C086B6}"/>
              </a:ext>
            </a:extLst>
          </p:cNvPr>
          <p:cNvSpPr>
            <a:spLocks noChangeAspect="1"/>
          </p:cNvSpPr>
          <p:nvPr/>
        </p:nvSpPr>
        <p:spPr>
          <a:xfrm>
            <a:off x="1328260"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Data Privacy</a:t>
            </a:r>
          </a:p>
        </p:txBody>
      </p:sp>
      <p:sp>
        <p:nvSpPr>
          <p:cNvPr id="7" name="Oval 6">
            <a:extLst>
              <a:ext uri="{FF2B5EF4-FFF2-40B4-BE49-F238E27FC236}">
                <a16:creationId xmlns:a16="http://schemas.microsoft.com/office/drawing/2014/main" id="{103A2DE0-BB15-B8AC-BF21-C9712FB4E58D}"/>
              </a:ext>
            </a:extLst>
          </p:cNvPr>
          <p:cNvSpPr>
            <a:spLocks noChangeAspect="1"/>
          </p:cNvSpPr>
          <p:nvPr/>
        </p:nvSpPr>
        <p:spPr>
          <a:xfrm>
            <a:off x="1433751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Regulatory</a:t>
            </a:r>
          </a:p>
          <a:p>
            <a:pPr algn="ctr"/>
            <a:r>
              <a:rPr lang="en-US" sz="2400">
                <a:solidFill>
                  <a:schemeClr val="bg1"/>
                </a:solidFill>
                <a:latin typeface="+mj-lt"/>
              </a:rPr>
              <a:t>Frameworks</a:t>
            </a:r>
          </a:p>
        </p:txBody>
      </p:sp>
      <p:sp>
        <p:nvSpPr>
          <p:cNvPr id="9" name="Oval 8">
            <a:extLst>
              <a:ext uri="{FF2B5EF4-FFF2-40B4-BE49-F238E27FC236}">
                <a16:creationId xmlns:a16="http://schemas.microsoft.com/office/drawing/2014/main" id="{F5F6EF97-C7CA-0974-3AA8-E163EFC762BA}"/>
              </a:ext>
            </a:extLst>
          </p:cNvPr>
          <p:cNvSpPr>
            <a:spLocks noChangeAspect="1"/>
          </p:cNvSpPr>
          <p:nvPr/>
        </p:nvSpPr>
        <p:spPr>
          <a:xfrm>
            <a:off x="4580575"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LLM </a:t>
            </a:r>
            <a:br>
              <a:rPr lang="en-US" sz="2400">
                <a:solidFill>
                  <a:schemeClr val="bg1"/>
                </a:solidFill>
                <a:latin typeface="+mj-lt"/>
              </a:rPr>
            </a:br>
            <a:r>
              <a:rPr lang="en-US" sz="2400">
                <a:solidFill>
                  <a:schemeClr val="bg1"/>
                </a:solidFill>
                <a:latin typeface="+mj-lt"/>
              </a:rPr>
              <a:t>Governance</a:t>
            </a:r>
          </a:p>
        </p:txBody>
      </p:sp>
      <p:sp>
        <p:nvSpPr>
          <p:cNvPr id="14" name="Oval 13">
            <a:extLst>
              <a:ext uri="{FF2B5EF4-FFF2-40B4-BE49-F238E27FC236}">
                <a16:creationId xmlns:a16="http://schemas.microsoft.com/office/drawing/2014/main" id="{34533FC4-605B-CCD1-D230-0AE7F4AE8CDA}"/>
              </a:ext>
            </a:extLst>
          </p:cNvPr>
          <p:cNvSpPr>
            <a:spLocks noChangeAspect="1"/>
          </p:cNvSpPr>
          <p:nvPr/>
        </p:nvSpPr>
        <p:spPr>
          <a:xfrm>
            <a:off x="11085203"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br>
              <a:rPr lang="en-US" sz="2400">
                <a:solidFill>
                  <a:schemeClr val="bg1"/>
                </a:solidFill>
                <a:latin typeface="+mj-lt"/>
              </a:rPr>
            </a:br>
            <a:r>
              <a:rPr lang="en-US" sz="2400">
                <a:solidFill>
                  <a:schemeClr val="bg1"/>
                </a:solidFill>
                <a:latin typeface="+mj-lt"/>
              </a:rPr>
              <a:t>Data Curation</a:t>
            </a:r>
          </a:p>
          <a:p>
            <a:pPr algn="ctr"/>
            <a:r>
              <a:rPr lang="en-US" sz="2400">
                <a:solidFill>
                  <a:schemeClr val="bg1"/>
                </a:solidFill>
                <a:latin typeface="+mj-lt"/>
              </a:rPr>
              <a:t>/Governance</a:t>
            </a:r>
          </a:p>
        </p:txBody>
      </p:sp>
      <p:sp>
        <p:nvSpPr>
          <p:cNvPr id="18" name="Oval 17">
            <a:extLst>
              <a:ext uri="{FF2B5EF4-FFF2-40B4-BE49-F238E27FC236}">
                <a16:creationId xmlns:a16="http://schemas.microsoft.com/office/drawing/2014/main" id="{F289E48E-8B11-9975-0B90-6D8D10DF5A06}"/>
              </a:ext>
            </a:extLst>
          </p:cNvPr>
          <p:cNvSpPr>
            <a:spLocks noChangeAspect="1"/>
          </p:cNvSpPr>
          <p:nvPr/>
        </p:nvSpPr>
        <p:spPr>
          <a:xfrm>
            <a:off x="7832889" y="3735324"/>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Use Case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Bold"/>
                <a:ea typeface="+mn-ea"/>
                <a:cs typeface="+mn-cs"/>
              </a:rPr>
              <a:t>Prioritization</a:t>
            </a:r>
          </a:p>
        </p:txBody>
      </p:sp>
      <p:sp>
        <p:nvSpPr>
          <p:cNvPr id="22" name="Oval 21">
            <a:extLst>
              <a:ext uri="{FF2B5EF4-FFF2-40B4-BE49-F238E27FC236}">
                <a16:creationId xmlns:a16="http://schemas.microsoft.com/office/drawing/2014/main" id="{8F909D29-33D8-0715-7A93-59EF8A79373C}"/>
              </a:ext>
            </a:extLst>
          </p:cNvPr>
          <p:cNvSpPr>
            <a:spLocks noChangeAspect="1"/>
          </p:cNvSpPr>
          <p:nvPr/>
        </p:nvSpPr>
        <p:spPr>
          <a:xfrm>
            <a:off x="6206732"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Robustness</a:t>
            </a:r>
          </a:p>
        </p:txBody>
      </p:sp>
      <p:sp>
        <p:nvSpPr>
          <p:cNvPr id="23" name="Oval 22">
            <a:extLst>
              <a:ext uri="{FF2B5EF4-FFF2-40B4-BE49-F238E27FC236}">
                <a16:creationId xmlns:a16="http://schemas.microsoft.com/office/drawing/2014/main" id="{36F89F23-04BB-66FF-0917-581934FB4E9C}"/>
              </a:ext>
            </a:extLst>
          </p:cNvPr>
          <p:cNvSpPr>
            <a:spLocks noChangeAspect="1"/>
          </p:cNvSpPr>
          <p:nvPr/>
        </p:nvSpPr>
        <p:spPr>
          <a:xfrm>
            <a:off x="9459047"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Ownership</a:t>
            </a:r>
          </a:p>
          <a:p>
            <a:pPr algn="ctr"/>
            <a:r>
              <a:rPr lang="en-US" sz="2400">
                <a:solidFill>
                  <a:schemeClr val="bg1"/>
                </a:solidFill>
                <a:latin typeface="+mj-lt"/>
              </a:rPr>
              <a:t>(BU vs IT)</a:t>
            </a:r>
          </a:p>
        </p:txBody>
      </p:sp>
      <p:sp>
        <p:nvSpPr>
          <p:cNvPr id="31" name="Oval 30">
            <a:extLst>
              <a:ext uri="{FF2B5EF4-FFF2-40B4-BE49-F238E27FC236}">
                <a16:creationId xmlns:a16="http://schemas.microsoft.com/office/drawing/2014/main" id="{EBB29FFE-F8C0-7043-FBE0-7E2AAC1C9186}"/>
              </a:ext>
            </a:extLst>
          </p:cNvPr>
          <p:cNvSpPr>
            <a:spLocks noChangeAspect="1"/>
          </p:cNvSpPr>
          <p:nvPr/>
        </p:nvSpPr>
        <p:spPr>
          <a:xfrm>
            <a:off x="12711361" y="6591462"/>
            <a:ext cx="2816352" cy="2816352"/>
          </a:xfrm>
          <a:prstGeom prst="ellipse">
            <a:avLst/>
          </a:prstGeom>
          <a:solidFill>
            <a:schemeClr val="accent4">
              <a:lumMod val="90000"/>
              <a:lumOff val="10000"/>
            </a:schemeClr>
          </a:solidFill>
          <a:ln w="15875" cap="rnd">
            <a:no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1463040" numCol="1" spcCol="0" rtlCol="0" fromWordArt="0" anchor="ctr" anchorCtr="0" forceAA="0" compatLnSpc="1">
            <a:prstTxWarp prst="textNoShape">
              <a:avLst/>
            </a:prstTxWarp>
            <a:noAutofit/>
          </a:bodyP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a:solidFill>
                  <a:schemeClr val="bg1"/>
                </a:solidFill>
                <a:latin typeface="+mj-lt"/>
              </a:rPr>
              <a:t>Long Term </a:t>
            </a:r>
            <a:br>
              <a:rPr lang="en-US" sz="2400">
                <a:solidFill>
                  <a:schemeClr val="bg1"/>
                </a:solidFill>
                <a:latin typeface="+mj-lt"/>
              </a:rPr>
            </a:br>
            <a:r>
              <a:rPr lang="en-US" sz="2400">
                <a:solidFill>
                  <a:schemeClr val="bg1"/>
                </a:solidFill>
                <a:latin typeface="+mj-lt"/>
              </a:rPr>
              <a:t>Effects</a:t>
            </a:r>
          </a:p>
        </p:txBody>
      </p:sp>
      <p:pic>
        <p:nvPicPr>
          <p:cNvPr id="45" name="Graphic 44" descr="Bank outline">
            <a:extLst>
              <a:ext uri="{FF2B5EF4-FFF2-40B4-BE49-F238E27FC236}">
                <a16:creationId xmlns:a16="http://schemas.microsoft.com/office/drawing/2014/main" id="{848558AC-4B76-1514-9F40-5552DF7CF4E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106" t="-24869" r="-22106" b="24869"/>
          <a:stretch/>
        </p:blipFill>
        <p:spPr>
          <a:xfrm>
            <a:off x="14351374" y="3808393"/>
            <a:ext cx="2729428" cy="2729428"/>
          </a:xfrm>
          <a:prstGeom prst="ellipse">
            <a:avLst/>
          </a:prstGeom>
        </p:spPr>
      </p:pic>
      <p:pic>
        <p:nvPicPr>
          <p:cNvPr id="19" name="Picture 18">
            <a:extLst>
              <a:ext uri="{FF2B5EF4-FFF2-40B4-BE49-F238E27FC236}">
                <a16:creationId xmlns:a16="http://schemas.microsoft.com/office/drawing/2014/main" id="{C0E6F9A6-1D76-DF68-8CB9-D184EE919680}"/>
              </a:ext>
            </a:extLst>
          </p:cNvPr>
          <p:cNvPicPr>
            <a:picLocks noChangeAspect="1"/>
          </p:cNvPicPr>
          <p:nvPr/>
        </p:nvPicPr>
        <p:blipFill rotWithShape="1">
          <a:blip r:embed="rId6"/>
          <a:srcRect l="-5868" t="-66881" r="-76977" b="-12533"/>
          <a:stretch/>
        </p:blipFill>
        <p:spPr>
          <a:xfrm>
            <a:off x="1328260" y="3808394"/>
            <a:ext cx="2717267" cy="2710000"/>
          </a:xfrm>
          <a:prstGeom prst="ellipse">
            <a:avLst/>
          </a:prstGeom>
        </p:spPr>
      </p:pic>
      <p:pic>
        <p:nvPicPr>
          <p:cNvPr id="26" name="Picture 25">
            <a:extLst>
              <a:ext uri="{FF2B5EF4-FFF2-40B4-BE49-F238E27FC236}">
                <a16:creationId xmlns:a16="http://schemas.microsoft.com/office/drawing/2014/main" id="{8921C787-791C-392F-C4E5-1A84DB98FE89}"/>
              </a:ext>
            </a:extLst>
          </p:cNvPr>
          <p:cNvPicPr>
            <a:picLocks noChangeAspect="1"/>
          </p:cNvPicPr>
          <p:nvPr/>
        </p:nvPicPr>
        <p:blipFill rotWithShape="1">
          <a:blip r:embed="rId7"/>
          <a:srcRect l="-6644" t="-71456" r="-47322" b="-8064"/>
          <a:stretch/>
        </p:blipFill>
        <p:spPr>
          <a:xfrm>
            <a:off x="4580574" y="3808393"/>
            <a:ext cx="2684945" cy="2718340"/>
          </a:xfrm>
          <a:prstGeom prst="ellipse">
            <a:avLst/>
          </a:prstGeom>
        </p:spPr>
      </p:pic>
      <p:pic>
        <p:nvPicPr>
          <p:cNvPr id="28" name="Picture 27">
            <a:extLst>
              <a:ext uri="{FF2B5EF4-FFF2-40B4-BE49-F238E27FC236}">
                <a16:creationId xmlns:a16="http://schemas.microsoft.com/office/drawing/2014/main" id="{62618308-962A-F567-AD51-76AFC894C2B6}"/>
              </a:ext>
            </a:extLst>
          </p:cNvPr>
          <p:cNvPicPr>
            <a:picLocks noChangeAspect="1"/>
          </p:cNvPicPr>
          <p:nvPr/>
        </p:nvPicPr>
        <p:blipFill rotWithShape="1">
          <a:blip r:embed="rId8"/>
          <a:srcRect l="-14840" t="-67253" r="-56595" b="-9685"/>
          <a:stretch/>
        </p:blipFill>
        <p:spPr>
          <a:xfrm>
            <a:off x="2883192" y="952255"/>
            <a:ext cx="2727899" cy="2718339"/>
          </a:xfrm>
          <a:prstGeom prst="ellipse">
            <a:avLst/>
          </a:prstGeom>
        </p:spPr>
      </p:pic>
      <p:pic>
        <p:nvPicPr>
          <p:cNvPr id="30" name="Picture 29">
            <a:extLst>
              <a:ext uri="{FF2B5EF4-FFF2-40B4-BE49-F238E27FC236}">
                <a16:creationId xmlns:a16="http://schemas.microsoft.com/office/drawing/2014/main" id="{D7E8E4A7-6582-1062-FD4B-02527CF5AF26}"/>
              </a:ext>
            </a:extLst>
          </p:cNvPr>
          <p:cNvPicPr>
            <a:picLocks noChangeAspect="1"/>
          </p:cNvPicPr>
          <p:nvPr/>
        </p:nvPicPr>
        <p:blipFill rotWithShape="1">
          <a:blip r:embed="rId9"/>
          <a:srcRect l="-50028" t="-55564" r="-131432" b="-5990"/>
          <a:stretch/>
        </p:blipFill>
        <p:spPr>
          <a:xfrm>
            <a:off x="6191770" y="1025324"/>
            <a:ext cx="2831313" cy="2718340"/>
          </a:xfrm>
          <a:prstGeom prst="ellipse">
            <a:avLst/>
          </a:prstGeom>
        </p:spPr>
      </p:pic>
      <p:pic>
        <p:nvPicPr>
          <p:cNvPr id="32" name="Picture 31">
            <a:extLst>
              <a:ext uri="{FF2B5EF4-FFF2-40B4-BE49-F238E27FC236}">
                <a16:creationId xmlns:a16="http://schemas.microsoft.com/office/drawing/2014/main" id="{8E189D24-02A0-4502-4CB5-EEDC6F036C6F}"/>
              </a:ext>
            </a:extLst>
          </p:cNvPr>
          <p:cNvPicPr>
            <a:picLocks noChangeAspect="1"/>
          </p:cNvPicPr>
          <p:nvPr/>
        </p:nvPicPr>
        <p:blipFill rotWithShape="1">
          <a:blip r:embed="rId10"/>
          <a:srcRect l="-3655" t="-27359" r="-23704"/>
          <a:stretch/>
        </p:blipFill>
        <p:spPr>
          <a:xfrm>
            <a:off x="7963004" y="4384076"/>
            <a:ext cx="2120157" cy="2128280"/>
          </a:xfrm>
          <a:prstGeom prst="ellipse">
            <a:avLst/>
          </a:prstGeom>
        </p:spPr>
      </p:pic>
      <p:pic>
        <p:nvPicPr>
          <p:cNvPr id="34" name="Picture 33">
            <a:extLst>
              <a:ext uri="{FF2B5EF4-FFF2-40B4-BE49-F238E27FC236}">
                <a16:creationId xmlns:a16="http://schemas.microsoft.com/office/drawing/2014/main" id="{565CDB3A-EE14-2347-7F43-01F1A51B3A51}"/>
              </a:ext>
            </a:extLst>
          </p:cNvPr>
          <p:cNvPicPr>
            <a:picLocks noChangeAspect="1"/>
          </p:cNvPicPr>
          <p:nvPr/>
        </p:nvPicPr>
        <p:blipFill rotWithShape="1">
          <a:blip r:embed="rId11"/>
          <a:srcRect l="-15409" t="-42005" r="-26596"/>
          <a:stretch/>
        </p:blipFill>
        <p:spPr>
          <a:xfrm>
            <a:off x="11292704" y="4563492"/>
            <a:ext cx="2051784" cy="1947897"/>
          </a:xfrm>
          <a:prstGeom prst="ellipse">
            <a:avLst/>
          </a:prstGeom>
        </p:spPr>
      </p:pic>
      <p:pic>
        <p:nvPicPr>
          <p:cNvPr id="36" name="Picture 35">
            <a:extLst>
              <a:ext uri="{FF2B5EF4-FFF2-40B4-BE49-F238E27FC236}">
                <a16:creationId xmlns:a16="http://schemas.microsoft.com/office/drawing/2014/main" id="{3A275F24-F8E4-ACD2-51BE-ABDD36AC3CE6}"/>
              </a:ext>
            </a:extLst>
          </p:cNvPr>
          <p:cNvPicPr>
            <a:picLocks noChangeAspect="1"/>
          </p:cNvPicPr>
          <p:nvPr/>
        </p:nvPicPr>
        <p:blipFill rotWithShape="1">
          <a:blip r:embed="rId12"/>
          <a:srcRect t="-45899" r="-28465" b="2112"/>
          <a:stretch/>
        </p:blipFill>
        <p:spPr>
          <a:xfrm>
            <a:off x="2954418" y="6697814"/>
            <a:ext cx="2782182" cy="2710000"/>
          </a:xfrm>
          <a:prstGeom prst="ellipse">
            <a:avLst/>
          </a:prstGeom>
        </p:spPr>
      </p:pic>
      <p:pic>
        <p:nvPicPr>
          <p:cNvPr id="37" name="Picture 36">
            <a:extLst>
              <a:ext uri="{FF2B5EF4-FFF2-40B4-BE49-F238E27FC236}">
                <a16:creationId xmlns:a16="http://schemas.microsoft.com/office/drawing/2014/main" id="{1E2748B7-5E5E-6611-4331-21931848434E}"/>
              </a:ext>
            </a:extLst>
          </p:cNvPr>
          <p:cNvPicPr>
            <a:picLocks noChangeAspect="1"/>
          </p:cNvPicPr>
          <p:nvPr/>
        </p:nvPicPr>
        <p:blipFill rotWithShape="1">
          <a:blip r:embed="rId13"/>
          <a:srcRect t="-85128" r="-24360" b="-14509"/>
          <a:stretch/>
        </p:blipFill>
        <p:spPr>
          <a:xfrm>
            <a:off x="6206732" y="6737600"/>
            <a:ext cx="2664885" cy="2636931"/>
          </a:xfrm>
          <a:prstGeom prst="ellipse">
            <a:avLst/>
          </a:prstGeom>
        </p:spPr>
      </p:pic>
      <p:pic>
        <p:nvPicPr>
          <p:cNvPr id="39" name="Graphic 38" descr="Money outline">
            <a:extLst>
              <a:ext uri="{FF2B5EF4-FFF2-40B4-BE49-F238E27FC236}">
                <a16:creationId xmlns:a16="http://schemas.microsoft.com/office/drawing/2014/main" id="{AE25507A-3FF6-38F8-8883-309747C07F7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3017" t="-22102" r="-28075" b="11251"/>
          <a:stretch/>
        </p:blipFill>
        <p:spPr>
          <a:xfrm>
            <a:off x="12726971" y="1242698"/>
            <a:ext cx="2549236" cy="2456092"/>
          </a:xfrm>
          <a:prstGeom prst="ellipse">
            <a:avLst/>
          </a:prstGeom>
        </p:spPr>
      </p:pic>
      <p:pic>
        <p:nvPicPr>
          <p:cNvPr id="42" name="Picture 41">
            <a:extLst>
              <a:ext uri="{FF2B5EF4-FFF2-40B4-BE49-F238E27FC236}">
                <a16:creationId xmlns:a16="http://schemas.microsoft.com/office/drawing/2014/main" id="{34CEBCCB-C086-59EF-B912-9401F8407B48}"/>
              </a:ext>
            </a:extLst>
          </p:cNvPr>
          <p:cNvPicPr>
            <a:picLocks noChangeAspect="1"/>
          </p:cNvPicPr>
          <p:nvPr/>
        </p:nvPicPr>
        <p:blipFill rotWithShape="1">
          <a:blip r:embed="rId16"/>
          <a:srcRect l="-12848" t="-60957" r="-35037" b="-12582"/>
          <a:stretch/>
        </p:blipFill>
        <p:spPr>
          <a:xfrm>
            <a:off x="12711361" y="6697814"/>
            <a:ext cx="2490418" cy="2636430"/>
          </a:xfrm>
          <a:prstGeom prst="ellipse">
            <a:avLst/>
          </a:prstGeom>
        </p:spPr>
      </p:pic>
      <p:pic>
        <p:nvPicPr>
          <p:cNvPr id="44" name="Graphic 43" descr="Cycle with people outline">
            <a:extLst>
              <a:ext uri="{FF2B5EF4-FFF2-40B4-BE49-F238E27FC236}">
                <a16:creationId xmlns:a16="http://schemas.microsoft.com/office/drawing/2014/main" id="{80BEF9BA-EB41-6382-D9FC-C8E1956841F9}"/>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7790" b="9577"/>
          <a:stretch/>
        </p:blipFill>
        <p:spPr>
          <a:xfrm>
            <a:off x="9656618" y="1746136"/>
            <a:ext cx="1962482" cy="1924458"/>
          </a:xfrm>
          <a:prstGeom prst="ellipse">
            <a:avLst/>
          </a:prstGeom>
        </p:spPr>
      </p:pic>
      <p:pic>
        <p:nvPicPr>
          <p:cNvPr id="51" name="Graphic 50" descr="Badge Question Mark outline">
            <a:extLst>
              <a:ext uri="{FF2B5EF4-FFF2-40B4-BE49-F238E27FC236}">
                <a16:creationId xmlns:a16="http://schemas.microsoft.com/office/drawing/2014/main" id="{6347B9BE-D078-5D58-219C-C145DB64B387}"/>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7748" t="-42403" r="-30097" b="16061"/>
          <a:stretch/>
        </p:blipFill>
        <p:spPr>
          <a:xfrm>
            <a:off x="9500747" y="6723678"/>
            <a:ext cx="2573928" cy="2657935"/>
          </a:xfrm>
          <a:prstGeom prst="ellipse">
            <a:avLst/>
          </a:prstGeom>
        </p:spPr>
      </p:pic>
    </p:spTree>
    <p:custDataLst>
      <p:tags r:id="rId1"/>
    </p:custDataLst>
    <p:extLst>
      <p:ext uri="{BB962C8B-B14F-4D97-AF65-F5344CB8AC3E}">
        <p14:creationId xmlns:p14="http://schemas.microsoft.com/office/powerpoint/2010/main" val="366334856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_Build_BG">
            <a:extLst>
              <a:ext uri="{FF2B5EF4-FFF2-40B4-BE49-F238E27FC236}">
                <a16:creationId xmlns:a16="http://schemas.microsoft.com/office/drawing/2014/main" id="{17F46804-7198-1BEB-CA6B-7A65CBE3CAA1}"/>
              </a:ext>
            </a:extLst>
          </p:cNvPr>
          <p:cNvGrpSpPr/>
          <p:nvPr/>
        </p:nvGrpSpPr>
        <p:grpSpPr>
          <a:xfrm>
            <a:off x="34414804" y="-1"/>
            <a:ext cx="20363429" cy="10287001"/>
            <a:chOff x="-34020" y="-1"/>
            <a:chExt cx="20363429" cy="10287001"/>
          </a:xfrm>
        </p:grpSpPr>
        <p:pic>
          <p:nvPicPr>
            <p:cNvPr id="9" name="BG_01">
              <a:extLst>
                <a:ext uri="{FF2B5EF4-FFF2-40B4-BE49-F238E27FC236}">
                  <a16:creationId xmlns:a16="http://schemas.microsoft.com/office/drawing/2014/main" id="{610D3153-8AFE-4745-466F-C85365A2443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 r="3"/>
            <a:stretch/>
          </p:blipFill>
          <p:spPr>
            <a:xfrm>
              <a:off x="2042679" y="0"/>
              <a:ext cx="18286730" cy="10287000"/>
            </a:xfrm>
            <a:prstGeom prst="rect">
              <a:avLst/>
            </a:prstGeom>
          </p:spPr>
        </p:pic>
        <p:sp>
          <p:nvSpPr>
            <p:cNvPr id="10" name="BG_Blue">
              <a:extLst>
                <a:ext uri="{FF2B5EF4-FFF2-40B4-BE49-F238E27FC236}">
                  <a16:creationId xmlns:a16="http://schemas.microsoft.com/office/drawing/2014/main" id="{9831FD91-ECA7-1113-A2D8-12008B828AC9}"/>
                </a:ext>
              </a:extLst>
            </p:cNvPr>
            <p:cNvSpPr/>
            <p:nvPr/>
          </p:nvSpPr>
          <p:spPr>
            <a:xfrm>
              <a:off x="-34020" y="-1"/>
              <a:ext cx="18322020" cy="10286999"/>
            </a:xfrm>
            <a:prstGeom prst="rect">
              <a:avLst/>
            </a:prstGeom>
            <a:gradFill>
              <a:gsLst>
                <a:gs pos="6000">
                  <a:schemeClr val="bg1"/>
                </a:gs>
                <a:gs pos="76000">
                  <a:schemeClr val="accent6">
                    <a:lumMod val="40000"/>
                    <a:lumOff val="60000"/>
                    <a:alpha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_02_End">
            <a:extLst>
              <a:ext uri="{FF2B5EF4-FFF2-40B4-BE49-F238E27FC236}">
                <a16:creationId xmlns:a16="http://schemas.microsoft.com/office/drawing/2014/main" id="{555BBC57-178A-B5EB-256E-98C19E9340FC}"/>
              </a:ext>
            </a:extLst>
          </p:cNvPr>
          <p:cNvSpPr/>
          <p:nvPr/>
        </p:nvSpPr>
        <p:spPr>
          <a:xfrm>
            <a:off x="36140046" y="-595782"/>
            <a:ext cx="4255679"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_02_Mid">
            <a:extLst>
              <a:ext uri="{FF2B5EF4-FFF2-40B4-BE49-F238E27FC236}">
                <a16:creationId xmlns:a16="http://schemas.microsoft.com/office/drawing/2014/main" id="{BE24EF6E-4394-DF53-E33D-EB89AE4B006C}"/>
              </a:ext>
            </a:extLst>
          </p:cNvPr>
          <p:cNvSpPr/>
          <p:nvPr/>
        </p:nvSpPr>
        <p:spPr>
          <a:xfrm>
            <a:off x="32647452" y="-595782"/>
            <a:ext cx="5624713" cy="389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_02_Start">
            <a:extLst>
              <a:ext uri="{FF2B5EF4-FFF2-40B4-BE49-F238E27FC236}">
                <a16:creationId xmlns:a16="http://schemas.microsoft.com/office/drawing/2014/main" id="{1079CFFF-6306-45FB-E94D-5519E36E4DEA}"/>
              </a:ext>
            </a:extLst>
          </p:cNvPr>
          <p:cNvSpPr/>
          <p:nvPr/>
        </p:nvSpPr>
        <p:spPr>
          <a:xfrm>
            <a:off x="30486833" y="-595782"/>
            <a:ext cx="4255676"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_03_End">
            <a:extLst>
              <a:ext uri="{FF2B5EF4-FFF2-40B4-BE49-F238E27FC236}">
                <a16:creationId xmlns:a16="http://schemas.microsoft.com/office/drawing/2014/main" id="{8709356D-3777-D640-F28B-8822ABB3F8D5}"/>
              </a:ext>
            </a:extLst>
          </p:cNvPr>
          <p:cNvSpPr/>
          <p:nvPr/>
        </p:nvSpPr>
        <p:spPr>
          <a:xfrm>
            <a:off x="36138168" y="6987230"/>
            <a:ext cx="4255679"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_03_Mid">
            <a:extLst>
              <a:ext uri="{FF2B5EF4-FFF2-40B4-BE49-F238E27FC236}">
                <a16:creationId xmlns:a16="http://schemas.microsoft.com/office/drawing/2014/main" id="{F1ECCC20-CD87-C953-2D1F-E0901C9AF884}"/>
              </a:ext>
            </a:extLst>
          </p:cNvPr>
          <p:cNvSpPr/>
          <p:nvPr/>
        </p:nvSpPr>
        <p:spPr>
          <a:xfrm>
            <a:off x="32645574" y="6987230"/>
            <a:ext cx="5624713" cy="389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_03_Start">
            <a:extLst>
              <a:ext uri="{FF2B5EF4-FFF2-40B4-BE49-F238E27FC236}">
                <a16:creationId xmlns:a16="http://schemas.microsoft.com/office/drawing/2014/main" id="{D6E183E5-E801-474B-B133-44F98FDBF35E}"/>
              </a:ext>
            </a:extLst>
          </p:cNvPr>
          <p:cNvSpPr/>
          <p:nvPr/>
        </p:nvSpPr>
        <p:spPr>
          <a:xfrm>
            <a:off x="30484955" y="6987230"/>
            <a:ext cx="4255676"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_04_End">
            <a:extLst>
              <a:ext uri="{FF2B5EF4-FFF2-40B4-BE49-F238E27FC236}">
                <a16:creationId xmlns:a16="http://schemas.microsoft.com/office/drawing/2014/main" id="{2F131B92-FBE1-2359-107C-AAA1E456519F}"/>
              </a:ext>
            </a:extLst>
          </p:cNvPr>
          <p:cNvSpPr/>
          <p:nvPr/>
        </p:nvSpPr>
        <p:spPr>
          <a:xfrm>
            <a:off x="48990391" y="3195724"/>
            <a:ext cx="4255679"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_04_Mid">
            <a:extLst>
              <a:ext uri="{FF2B5EF4-FFF2-40B4-BE49-F238E27FC236}">
                <a16:creationId xmlns:a16="http://schemas.microsoft.com/office/drawing/2014/main" id="{CB3C18F1-F6B2-BBC2-1869-39C787D918E1}"/>
              </a:ext>
            </a:extLst>
          </p:cNvPr>
          <p:cNvSpPr/>
          <p:nvPr/>
        </p:nvSpPr>
        <p:spPr>
          <a:xfrm>
            <a:off x="45497797" y="3195724"/>
            <a:ext cx="5624713" cy="389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_04_Start">
            <a:extLst>
              <a:ext uri="{FF2B5EF4-FFF2-40B4-BE49-F238E27FC236}">
                <a16:creationId xmlns:a16="http://schemas.microsoft.com/office/drawing/2014/main" id="{184386A9-170B-7266-52A3-0154E3E34A13}"/>
              </a:ext>
            </a:extLst>
          </p:cNvPr>
          <p:cNvSpPr/>
          <p:nvPr/>
        </p:nvSpPr>
        <p:spPr>
          <a:xfrm>
            <a:off x="43337178" y="3195724"/>
            <a:ext cx="4255676" cy="389555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_Bar_BG">
            <a:extLst>
              <a:ext uri="{FF2B5EF4-FFF2-40B4-BE49-F238E27FC236}">
                <a16:creationId xmlns:a16="http://schemas.microsoft.com/office/drawing/2014/main" id="{A861F104-698C-2489-D725-6219A8F5E4C7}"/>
              </a:ext>
            </a:extLst>
          </p:cNvPr>
          <p:cNvPicPr>
            <a:picLocks noChangeAspect="1"/>
          </p:cNvPicPr>
          <p:nvPr/>
        </p:nvPicPr>
        <p:blipFill>
          <a:blip r:embed="rId5">
            <a:extLst>
              <a:ext uri="{28A0092B-C50C-407E-A947-70E740481C1C}">
                <a14:useLocalDpi xmlns:a14="http://schemas.microsoft.com/office/drawing/2010/main" val="0"/>
              </a:ext>
            </a:extLst>
          </a:blip>
          <a:srcRect l="3" r="8220"/>
          <a:stretch/>
        </p:blipFill>
        <p:spPr>
          <a:xfrm>
            <a:off x="36462018" y="0"/>
            <a:ext cx="16784052" cy="10287000"/>
          </a:xfrm>
          <a:custGeom>
            <a:avLst/>
            <a:gdLst>
              <a:gd name="connsiteX0" fmla="*/ 0 w 16784052"/>
              <a:gd name="connsiteY0" fmla="*/ 6987230 h 10287000"/>
              <a:gd name="connsiteX1" fmla="*/ 1803990 w 16784052"/>
              <a:gd name="connsiteY1" fmla="*/ 6987230 h 10287000"/>
              <a:gd name="connsiteX2" fmla="*/ 1808269 w 16784052"/>
              <a:gd name="connsiteY2" fmla="*/ 6987230 h 10287000"/>
              <a:gd name="connsiteX3" fmla="*/ 1808269 w 16784052"/>
              <a:gd name="connsiteY3" fmla="*/ 6987428 h 10287000"/>
              <a:gd name="connsiteX4" fmla="*/ 2021549 w 16784052"/>
              <a:gd name="connsiteY4" fmla="*/ 6997286 h 10287000"/>
              <a:gd name="connsiteX5" fmla="*/ 3931831 w 16784052"/>
              <a:gd name="connsiteY5" fmla="*/ 8935006 h 10287000"/>
              <a:gd name="connsiteX6" fmla="*/ 3379057 w 16784052"/>
              <a:gd name="connsiteY6" fmla="*/ 10244647 h 10287000"/>
              <a:gd name="connsiteX7" fmla="*/ 3333063 w 16784052"/>
              <a:gd name="connsiteY7" fmla="*/ 10287000 h 10287000"/>
              <a:gd name="connsiteX8" fmla="*/ 0 w 16784052"/>
              <a:gd name="connsiteY8" fmla="*/ 10287000 h 10287000"/>
              <a:gd name="connsiteX9" fmla="*/ 9002997 w 16784052"/>
              <a:gd name="connsiteY9" fmla="*/ 3195724 h 10287000"/>
              <a:gd name="connsiteX10" fmla="*/ 9035778 w 16784052"/>
              <a:gd name="connsiteY10" fmla="*/ 3197239 h 10287000"/>
              <a:gd name="connsiteX11" fmla="*/ 9035778 w 16784052"/>
              <a:gd name="connsiteY11" fmla="*/ 3195724 h 10287000"/>
              <a:gd name="connsiteX12" fmla="*/ 14656213 w 16784052"/>
              <a:gd name="connsiteY12" fmla="*/ 3195724 h 10287000"/>
              <a:gd name="connsiteX13" fmla="*/ 14660491 w 16784052"/>
              <a:gd name="connsiteY13" fmla="*/ 3195724 h 10287000"/>
              <a:gd name="connsiteX14" fmla="*/ 14660491 w 16784052"/>
              <a:gd name="connsiteY14" fmla="*/ 3195922 h 10287000"/>
              <a:gd name="connsiteX15" fmla="*/ 14873772 w 16784052"/>
              <a:gd name="connsiteY15" fmla="*/ 3205780 h 10287000"/>
              <a:gd name="connsiteX16" fmla="*/ 16784052 w 16784052"/>
              <a:gd name="connsiteY16" fmla="*/ 5143500 h 10287000"/>
              <a:gd name="connsiteX17" fmla="*/ 14873772 w 16784052"/>
              <a:gd name="connsiteY17" fmla="*/ 7081220 h 10287000"/>
              <a:gd name="connsiteX18" fmla="*/ 14660491 w 16784052"/>
              <a:gd name="connsiteY18" fmla="*/ 7091078 h 10287000"/>
              <a:gd name="connsiteX19" fmla="*/ 14660491 w 16784052"/>
              <a:gd name="connsiteY19" fmla="*/ 7091276 h 10287000"/>
              <a:gd name="connsiteX20" fmla="*/ 14656213 w 16784052"/>
              <a:gd name="connsiteY20" fmla="*/ 7091276 h 10287000"/>
              <a:gd name="connsiteX21" fmla="*/ 9035778 w 16784052"/>
              <a:gd name="connsiteY21" fmla="*/ 7091276 h 10287000"/>
              <a:gd name="connsiteX22" fmla="*/ 9035778 w 16784052"/>
              <a:gd name="connsiteY22" fmla="*/ 7089761 h 10287000"/>
              <a:gd name="connsiteX23" fmla="*/ 9002997 w 16784052"/>
              <a:gd name="connsiteY23" fmla="*/ 7091276 h 10287000"/>
              <a:gd name="connsiteX24" fmla="*/ 6875159 w 16784052"/>
              <a:gd name="connsiteY24" fmla="*/ 5143500 h 10287000"/>
              <a:gd name="connsiteX25" fmla="*/ 9002997 w 16784052"/>
              <a:gd name="connsiteY25" fmla="*/ 3195724 h 10287000"/>
              <a:gd name="connsiteX26" fmla="*/ 0 w 16784052"/>
              <a:gd name="connsiteY26" fmla="*/ 0 h 10287000"/>
              <a:gd name="connsiteX27" fmla="*/ 3334941 w 16784052"/>
              <a:gd name="connsiteY27" fmla="*/ 0 h 10287000"/>
              <a:gd name="connsiteX28" fmla="*/ 3380934 w 16784052"/>
              <a:gd name="connsiteY28" fmla="*/ 42354 h 10287000"/>
              <a:gd name="connsiteX29" fmla="*/ 3933708 w 16784052"/>
              <a:gd name="connsiteY29" fmla="*/ 1351994 h 10287000"/>
              <a:gd name="connsiteX30" fmla="*/ 2023428 w 16784052"/>
              <a:gd name="connsiteY30" fmla="*/ 3289714 h 10287000"/>
              <a:gd name="connsiteX31" fmla="*/ 1810149 w 16784052"/>
              <a:gd name="connsiteY31" fmla="*/ 3299572 h 10287000"/>
              <a:gd name="connsiteX32" fmla="*/ 1810149 w 16784052"/>
              <a:gd name="connsiteY32" fmla="*/ 3299770 h 10287000"/>
              <a:gd name="connsiteX33" fmla="*/ 1805869 w 16784052"/>
              <a:gd name="connsiteY33" fmla="*/ 3299770 h 10287000"/>
              <a:gd name="connsiteX34" fmla="*/ 0 w 16784052"/>
              <a:gd name="connsiteY34" fmla="*/ 329977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784052" h="10287000">
                <a:moveTo>
                  <a:pt x="0" y="6987230"/>
                </a:moveTo>
                <a:lnTo>
                  <a:pt x="1803990" y="6987230"/>
                </a:lnTo>
                <a:lnTo>
                  <a:pt x="1808269" y="6987230"/>
                </a:lnTo>
                <a:lnTo>
                  <a:pt x="1808269" y="6987428"/>
                </a:lnTo>
                <a:lnTo>
                  <a:pt x="2021549" y="6997286"/>
                </a:lnTo>
                <a:cubicBezTo>
                  <a:pt x="3094526" y="7097032"/>
                  <a:pt x="3931831" y="7926512"/>
                  <a:pt x="3931831" y="8935006"/>
                </a:cubicBezTo>
                <a:cubicBezTo>
                  <a:pt x="3931831" y="9439253"/>
                  <a:pt x="3722505" y="9898747"/>
                  <a:pt x="3379057" y="10244647"/>
                </a:cubicBezTo>
                <a:lnTo>
                  <a:pt x="3333063" y="10287000"/>
                </a:lnTo>
                <a:lnTo>
                  <a:pt x="0" y="10287000"/>
                </a:lnTo>
                <a:close/>
                <a:moveTo>
                  <a:pt x="9002997" y="3195724"/>
                </a:moveTo>
                <a:lnTo>
                  <a:pt x="9035778" y="3197239"/>
                </a:lnTo>
                <a:lnTo>
                  <a:pt x="9035778" y="3195724"/>
                </a:lnTo>
                <a:lnTo>
                  <a:pt x="14656213" y="3195724"/>
                </a:lnTo>
                <a:lnTo>
                  <a:pt x="14660491" y="3195724"/>
                </a:lnTo>
                <a:lnTo>
                  <a:pt x="14660491" y="3195922"/>
                </a:lnTo>
                <a:lnTo>
                  <a:pt x="14873772" y="3205780"/>
                </a:lnTo>
                <a:cubicBezTo>
                  <a:pt x="15946748" y="3305526"/>
                  <a:pt x="16784052" y="4135006"/>
                  <a:pt x="16784052" y="5143500"/>
                </a:cubicBezTo>
                <a:cubicBezTo>
                  <a:pt x="16784052" y="6151994"/>
                  <a:pt x="15946748" y="6981474"/>
                  <a:pt x="14873772" y="7081220"/>
                </a:cubicBezTo>
                <a:lnTo>
                  <a:pt x="14660491" y="7091078"/>
                </a:lnTo>
                <a:lnTo>
                  <a:pt x="14660491" y="7091276"/>
                </a:lnTo>
                <a:lnTo>
                  <a:pt x="14656213" y="7091276"/>
                </a:lnTo>
                <a:lnTo>
                  <a:pt x="9035778" y="7091276"/>
                </a:lnTo>
                <a:lnTo>
                  <a:pt x="9035778" y="7089761"/>
                </a:lnTo>
                <a:lnTo>
                  <a:pt x="9002997" y="7091276"/>
                </a:lnTo>
                <a:cubicBezTo>
                  <a:pt x="7827825" y="7091276"/>
                  <a:pt x="6875159" y="6219227"/>
                  <a:pt x="6875159" y="5143500"/>
                </a:cubicBezTo>
                <a:cubicBezTo>
                  <a:pt x="6875159" y="4067773"/>
                  <a:pt x="7827825" y="3195724"/>
                  <a:pt x="9002997" y="3195724"/>
                </a:cubicBezTo>
                <a:close/>
                <a:moveTo>
                  <a:pt x="0" y="0"/>
                </a:moveTo>
                <a:lnTo>
                  <a:pt x="3334941" y="0"/>
                </a:lnTo>
                <a:lnTo>
                  <a:pt x="3380934" y="42354"/>
                </a:lnTo>
                <a:cubicBezTo>
                  <a:pt x="3724383" y="388254"/>
                  <a:pt x="3933708" y="847747"/>
                  <a:pt x="3933708" y="1351994"/>
                </a:cubicBezTo>
                <a:cubicBezTo>
                  <a:pt x="3933708" y="2360488"/>
                  <a:pt x="3096405" y="3189968"/>
                  <a:pt x="2023428" y="3289714"/>
                </a:cubicBezTo>
                <a:lnTo>
                  <a:pt x="1810149" y="3299572"/>
                </a:lnTo>
                <a:lnTo>
                  <a:pt x="1810149" y="3299770"/>
                </a:lnTo>
                <a:lnTo>
                  <a:pt x="1805869" y="3299770"/>
                </a:lnTo>
                <a:lnTo>
                  <a:pt x="0" y="3299770"/>
                </a:lnTo>
                <a:close/>
              </a:path>
            </a:pathLst>
          </a:custGeom>
        </p:spPr>
      </p:pic>
      <p:sp>
        <p:nvSpPr>
          <p:cNvPr id="3" name="!!_Bar_Shape">
            <a:extLst>
              <a:ext uri="{FF2B5EF4-FFF2-40B4-BE49-F238E27FC236}">
                <a16:creationId xmlns:a16="http://schemas.microsoft.com/office/drawing/2014/main" id="{F5695DF7-1D0D-2761-9A12-E65093D72189}"/>
              </a:ext>
            </a:extLst>
          </p:cNvPr>
          <p:cNvSpPr/>
          <p:nvPr/>
        </p:nvSpPr>
        <p:spPr>
          <a:xfrm>
            <a:off x="30484955" y="-595782"/>
            <a:ext cx="22761115" cy="11478564"/>
          </a:xfrm>
          <a:custGeom>
            <a:avLst/>
            <a:gdLst>
              <a:gd name="connsiteX0" fmla="*/ 2127838 w 22761115"/>
              <a:gd name="connsiteY0" fmla="*/ 7583012 h 11478564"/>
              <a:gd name="connsiteX1" fmla="*/ 2160619 w 22761115"/>
              <a:gd name="connsiteY1" fmla="*/ 7584527 h 11478564"/>
              <a:gd name="connsiteX2" fmla="*/ 2160619 w 22761115"/>
              <a:gd name="connsiteY2" fmla="*/ 7583012 h 11478564"/>
              <a:gd name="connsiteX3" fmla="*/ 7781053 w 22761115"/>
              <a:gd name="connsiteY3" fmla="*/ 7583012 h 11478564"/>
              <a:gd name="connsiteX4" fmla="*/ 7785332 w 22761115"/>
              <a:gd name="connsiteY4" fmla="*/ 7583012 h 11478564"/>
              <a:gd name="connsiteX5" fmla="*/ 7785332 w 22761115"/>
              <a:gd name="connsiteY5" fmla="*/ 7583210 h 11478564"/>
              <a:gd name="connsiteX6" fmla="*/ 7998612 w 22761115"/>
              <a:gd name="connsiteY6" fmla="*/ 7593068 h 11478564"/>
              <a:gd name="connsiteX7" fmla="*/ 9908893 w 22761115"/>
              <a:gd name="connsiteY7" fmla="*/ 9530788 h 11478564"/>
              <a:gd name="connsiteX8" fmla="*/ 7998612 w 22761115"/>
              <a:gd name="connsiteY8" fmla="*/ 11468508 h 11478564"/>
              <a:gd name="connsiteX9" fmla="*/ 7785332 w 22761115"/>
              <a:gd name="connsiteY9" fmla="*/ 11478367 h 11478564"/>
              <a:gd name="connsiteX10" fmla="*/ 7785332 w 22761115"/>
              <a:gd name="connsiteY10" fmla="*/ 11478564 h 11478564"/>
              <a:gd name="connsiteX11" fmla="*/ 7781053 w 22761115"/>
              <a:gd name="connsiteY11" fmla="*/ 11478564 h 11478564"/>
              <a:gd name="connsiteX12" fmla="*/ 2160619 w 22761115"/>
              <a:gd name="connsiteY12" fmla="*/ 11478564 h 11478564"/>
              <a:gd name="connsiteX13" fmla="*/ 2160619 w 22761115"/>
              <a:gd name="connsiteY13" fmla="*/ 11477049 h 11478564"/>
              <a:gd name="connsiteX14" fmla="*/ 2127838 w 22761115"/>
              <a:gd name="connsiteY14" fmla="*/ 11478564 h 11478564"/>
              <a:gd name="connsiteX15" fmla="*/ 0 w 22761115"/>
              <a:gd name="connsiteY15" fmla="*/ 9530788 h 11478564"/>
              <a:gd name="connsiteX16" fmla="*/ 2127838 w 22761115"/>
              <a:gd name="connsiteY16" fmla="*/ 7583012 h 11478564"/>
              <a:gd name="connsiteX17" fmla="*/ 14980060 w 22761115"/>
              <a:gd name="connsiteY17" fmla="*/ 3791506 h 11478564"/>
              <a:gd name="connsiteX18" fmla="*/ 15012841 w 22761115"/>
              <a:gd name="connsiteY18" fmla="*/ 3793021 h 11478564"/>
              <a:gd name="connsiteX19" fmla="*/ 15012841 w 22761115"/>
              <a:gd name="connsiteY19" fmla="*/ 3791506 h 11478564"/>
              <a:gd name="connsiteX20" fmla="*/ 20633275 w 22761115"/>
              <a:gd name="connsiteY20" fmla="*/ 3791506 h 11478564"/>
              <a:gd name="connsiteX21" fmla="*/ 20637554 w 22761115"/>
              <a:gd name="connsiteY21" fmla="*/ 3791506 h 11478564"/>
              <a:gd name="connsiteX22" fmla="*/ 20637554 w 22761115"/>
              <a:gd name="connsiteY22" fmla="*/ 3791704 h 11478564"/>
              <a:gd name="connsiteX23" fmla="*/ 20850835 w 22761115"/>
              <a:gd name="connsiteY23" fmla="*/ 3801562 h 11478564"/>
              <a:gd name="connsiteX24" fmla="*/ 22761115 w 22761115"/>
              <a:gd name="connsiteY24" fmla="*/ 5739282 h 11478564"/>
              <a:gd name="connsiteX25" fmla="*/ 20850835 w 22761115"/>
              <a:gd name="connsiteY25" fmla="*/ 7677002 h 11478564"/>
              <a:gd name="connsiteX26" fmla="*/ 20637554 w 22761115"/>
              <a:gd name="connsiteY26" fmla="*/ 7686860 h 11478564"/>
              <a:gd name="connsiteX27" fmla="*/ 20637554 w 22761115"/>
              <a:gd name="connsiteY27" fmla="*/ 7687058 h 11478564"/>
              <a:gd name="connsiteX28" fmla="*/ 20633275 w 22761115"/>
              <a:gd name="connsiteY28" fmla="*/ 7687058 h 11478564"/>
              <a:gd name="connsiteX29" fmla="*/ 15012841 w 22761115"/>
              <a:gd name="connsiteY29" fmla="*/ 7687058 h 11478564"/>
              <a:gd name="connsiteX30" fmla="*/ 15012841 w 22761115"/>
              <a:gd name="connsiteY30" fmla="*/ 7685543 h 11478564"/>
              <a:gd name="connsiteX31" fmla="*/ 14980060 w 22761115"/>
              <a:gd name="connsiteY31" fmla="*/ 7687058 h 11478564"/>
              <a:gd name="connsiteX32" fmla="*/ 12852222 w 22761115"/>
              <a:gd name="connsiteY32" fmla="*/ 5739282 h 11478564"/>
              <a:gd name="connsiteX33" fmla="*/ 14980060 w 22761115"/>
              <a:gd name="connsiteY33" fmla="*/ 3791506 h 11478564"/>
              <a:gd name="connsiteX34" fmla="*/ 2129717 w 22761115"/>
              <a:gd name="connsiteY34" fmla="*/ 0 h 11478564"/>
              <a:gd name="connsiteX35" fmla="*/ 2162498 w 22761115"/>
              <a:gd name="connsiteY35" fmla="*/ 1515 h 11478564"/>
              <a:gd name="connsiteX36" fmla="*/ 2162498 w 22761115"/>
              <a:gd name="connsiteY36" fmla="*/ 0 h 11478564"/>
              <a:gd name="connsiteX37" fmla="*/ 7782932 w 22761115"/>
              <a:gd name="connsiteY37" fmla="*/ 0 h 11478564"/>
              <a:gd name="connsiteX38" fmla="*/ 7787211 w 22761115"/>
              <a:gd name="connsiteY38" fmla="*/ 0 h 11478564"/>
              <a:gd name="connsiteX39" fmla="*/ 7787211 w 22761115"/>
              <a:gd name="connsiteY39" fmla="*/ 198 h 11478564"/>
              <a:gd name="connsiteX40" fmla="*/ 8000491 w 22761115"/>
              <a:gd name="connsiteY40" fmla="*/ 10056 h 11478564"/>
              <a:gd name="connsiteX41" fmla="*/ 9910771 w 22761115"/>
              <a:gd name="connsiteY41" fmla="*/ 1947776 h 11478564"/>
              <a:gd name="connsiteX42" fmla="*/ 8000491 w 22761115"/>
              <a:gd name="connsiteY42" fmla="*/ 3885496 h 11478564"/>
              <a:gd name="connsiteX43" fmla="*/ 7787211 w 22761115"/>
              <a:gd name="connsiteY43" fmla="*/ 3895354 h 11478564"/>
              <a:gd name="connsiteX44" fmla="*/ 7787211 w 22761115"/>
              <a:gd name="connsiteY44" fmla="*/ 3895552 h 11478564"/>
              <a:gd name="connsiteX45" fmla="*/ 7782932 w 22761115"/>
              <a:gd name="connsiteY45" fmla="*/ 3895552 h 11478564"/>
              <a:gd name="connsiteX46" fmla="*/ 2162498 w 22761115"/>
              <a:gd name="connsiteY46" fmla="*/ 3895552 h 11478564"/>
              <a:gd name="connsiteX47" fmla="*/ 2162498 w 22761115"/>
              <a:gd name="connsiteY47" fmla="*/ 3894037 h 11478564"/>
              <a:gd name="connsiteX48" fmla="*/ 2129717 w 22761115"/>
              <a:gd name="connsiteY48" fmla="*/ 3895552 h 11478564"/>
              <a:gd name="connsiteX49" fmla="*/ 1878 w 22761115"/>
              <a:gd name="connsiteY49" fmla="*/ 1947776 h 11478564"/>
              <a:gd name="connsiteX50" fmla="*/ 2129717 w 22761115"/>
              <a:gd name="connsiteY50" fmla="*/ 0 h 11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2761115" h="11478564">
                <a:moveTo>
                  <a:pt x="2127838" y="7583012"/>
                </a:moveTo>
                <a:lnTo>
                  <a:pt x="2160619" y="7584527"/>
                </a:lnTo>
                <a:lnTo>
                  <a:pt x="2160619" y="7583012"/>
                </a:lnTo>
                <a:lnTo>
                  <a:pt x="7781053" y="7583012"/>
                </a:lnTo>
                <a:lnTo>
                  <a:pt x="7785332" y="7583012"/>
                </a:lnTo>
                <a:lnTo>
                  <a:pt x="7785332" y="7583210"/>
                </a:lnTo>
                <a:lnTo>
                  <a:pt x="7998612" y="7593068"/>
                </a:lnTo>
                <a:cubicBezTo>
                  <a:pt x="9071589" y="7692814"/>
                  <a:pt x="9908893" y="8522294"/>
                  <a:pt x="9908893" y="9530788"/>
                </a:cubicBezTo>
                <a:cubicBezTo>
                  <a:pt x="9908893" y="10539282"/>
                  <a:pt x="9071589" y="11368763"/>
                  <a:pt x="7998612" y="11468508"/>
                </a:cubicBezTo>
                <a:lnTo>
                  <a:pt x="7785332" y="11478367"/>
                </a:lnTo>
                <a:lnTo>
                  <a:pt x="7785332" y="11478564"/>
                </a:lnTo>
                <a:lnTo>
                  <a:pt x="7781053" y="11478564"/>
                </a:lnTo>
                <a:lnTo>
                  <a:pt x="2160619" y="11478564"/>
                </a:lnTo>
                <a:lnTo>
                  <a:pt x="2160619" y="11477049"/>
                </a:lnTo>
                <a:lnTo>
                  <a:pt x="2127838" y="11478564"/>
                </a:lnTo>
                <a:cubicBezTo>
                  <a:pt x="952666" y="11478564"/>
                  <a:pt x="0" y="10606515"/>
                  <a:pt x="0" y="9530788"/>
                </a:cubicBezTo>
                <a:cubicBezTo>
                  <a:pt x="0" y="8455061"/>
                  <a:pt x="952666" y="7583012"/>
                  <a:pt x="2127838" y="7583012"/>
                </a:cubicBezTo>
                <a:close/>
                <a:moveTo>
                  <a:pt x="14980060" y="3791506"/>
                </a:moveTo>
                <a:lnTo>
                  <a:pt x="15012841" y="3793021"/>
                </a:lnTo>
                <a:lnTo>
                  <a:pt x="15012841" y="3791506"/>
                </a:lnTo>
                <a:lnTo>
                  <a:pt x="20633275" y="3791506"/>
                </a:lnTo>
                <a:lnTo>
                  <a:pt x="20637554" y="3791506"/>
                </a:lnTo>
                <a:lnTo>
                  <a:pt x="20637554" y="3791704"/>
                </a:lnTo>
                <a:lnTo>
                  <a:pt x="20850835" y="3801562"/>
                </a:lnTo>
                <a:cubicBezTo>
                  <a:pt x="21923811" y="3901308"/>
                  <a:pt x="22761115" y="4730788"/>
                  <a:pt x="22761115" y="5739282"/>
                </a:cubicBezTo>
                <a:cubicBezTo>
                  <a:pt x="22761115" y="6747776"/>
                  <a:pt x="21923811" y="7577256"/>
                  <a:pt x="20850835" y="7677002"/>
                </a:cubicBezTo>
                <a:lnTo>
                  <a:pt x="20637554" y="7686860"/>
                </a:lnTo>
                <a:lnTo>
                  <a:pt x="20637554" y="7687058"/>
                </a:lnTo>
                <a:lnTo>
                  <a:pt x="20633275" y="7687058"/>
                </a:lnTo>
                <a:lnTo>
                  <a:pt x="15012841" y="7687058"/>
                </a:lnTo>
                <a:lnTo>
                  <a:pt x="15012841" y="7685543"/>
                </a:lnTo>
                <a:lnTo>
                  <a:pt x="14980060" y="7687058"/>
                </a:lnTo>
                <a:cubicBezTo>
                  <a:pt x="13804888" y="7687058"/>
                  <a:pt x="12852222" y="6815009"/>
                  <a:pt x="12852222" y="5739282"/>
                </a:cubicBezTo>
                <a:cubicBezTo>
                  <a:pt x="12852222" y="4663555"/>
                  <a:pt x="13804888" y="3791506"/>
                  <a:pt x="14980060" y="3791506"/>
                </a:cubicBezTo>
                <a:close/>
                <a:moveTo>
                  <a:pt x="2129717" y="0"/>
                </a:moveTo>
                <a:lnTo>
                  <a:pt x="2162498" y="1515"/>
                </a:lnTo>
                <a:lnTo>
                  <a:pt x="2162498" y="0"/>
                </a:lnTo>
                <a:lnTo>
                  <a:pt x="7782932" y="0"/>
                </a:lnTo>
                <a:lnTo>
                  <a:pt x="7787211" y="0"/>
                </a:lnTo>
                <a:lnTo>
                  <a:pt x="7787211" y="198"/>
                </a:lnTo>
                <a:lnTo>
                  <a:pt x="8000491" y="10056"/>
                </a:lnTo>
                <a:cubicBezTo>
                  <a:pt x="9073467" y="109802"/>
                  <a:pt x="9910771" y="939282"/>
                  <a:pt x="9910771" y="1947776"/>
                </a:cubicBezTo>
                <a:cubicBezTo>
                  <a:pt x="9910771" y="2956270"/>
                  <a:pt x="9073467" y="3785750"/>
                  <a:pt x="8000491" y="3885496"/>
                </a:cubicBezTo>
                <a:lnTo>
                  <a:pt x="7787211" y="3895354"/>
                </a:lnTo>
                <a:lnTo>
                  <a:pt x="7787211" y="3895552"/>
                </a:lnTo>
                <a:lnTo>
                  <a:pt x="7782932" y="3895552"/>
                </a:lnTo>
                <a:lnTo>
                  <a:pt x="2162498" y="3895552"/>
                </a:lnTo>
                <a:lnTo>
                  <a:pt x="2162498" y="3894037"/>
                </a:lnTo>
                <a:lnTo>
                  <a:pt x="2129717" y="3895552"/>
                </a:lnTo>
                <a:cubicBezTo>
                  <a:pt x="954545" y="3895552"/>
                  <a:pt x="1878" y="3023503"/>
                  <a:pt x="1878" y="1947776"/>
                </a:cubicBezTo>
                <a:cubicBezTo>
                  <a:pt x="1878" y="872049"/>
                  <a:pt x="954545" y="0"/>
                  <a:pt x="2129717" y="0"/>
                </a:cubicBezTo>
                <a:close/>
              </a:path>
            </a:pathLst>
          </a:custGeom>
          <a:gradFill>
            <a:gsLst>
              <a:gs pos="27000">
                <a:schemeClr val="bg2"/>
              </a:gs>
              <a:gs pos="100000">
                <a:schemeClr val="bg2">
                  <a:alpha val="2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4" name="!!_Connector">
            <a:extLst>
              <a:ext uri="{FF2B5EF4-FFF2-40B4-BE49-F238E27FC236}">
                <a16:creationId xmlns:a16="http://schemas.microsoft.com/office/drawing/2014/main" id="{E6E78F67-FF80-8D75-7810-0C04AE3657F1}"/>
              </a:ext>
            </a:extLst>
          </p:cNvPr>
          <p:cNvGrpSpPr/>
          <p:nvPr/>
        </p:nvGrpSpPr>
        <p:grpSpPr>
          <a:xfrm>
            <a:off x="40393846" y="1309688"/>
            <a:ext cx="2941454" cy="7667625"/>
            <a:chOff x="8799956" y="4610560"/>
            <a:chExt cx="838200" cy="1066830"/>
          </a:xfrm>
        </p:grpSpPr>
        <p:sp>
          <p:nvSpPr>
            <p:cNvPr id="45" name="Freeform: Shape 44">
              <a:extLst>
                <a:ext uri="{FF2B5EF4-FFF2-40B4-BE49-F238E27FC236}">
                  <a16:creationId xmlns:a16="http://schemas.microsoft.com/office/drawing/2014/main" id="{881A65AC-E247-5C14-5BC4-E2ADC0E140E8}"/>
                </a:ext>
              </a:extLst>
            </p:cNvPr>
            <p:cNvSpPr/>
            <p:nvPr/>
          </p:nvSpPr>
          <p:spPr>
            <a:xfrm>
              <a:off x="8799956" y="4610560"/>
              <a:ext cx="838200" cy="533430"/>
            </a:xfrm>
            <a:custGeom>
              <a:avLst/>
              <a:gdLst>
                <a:gd name="connsiteX0" fmla="*/ 0 w 838200"/>
                <a:gd name="connsiteY0" fmla="*/ 15 h 533430"/>
                <a:gd name="connsiteX1" fmla="*/ 325946 w 838200"/>
                <a:gd name="connsiteY1" fmla="*/ 133365 h 533430"/>
                <a:gd name="connsiteX2" fmla="*/ 512255 w 838200"/>
                <a:gd name="connsiteY2" fmla="*/ 400065 h 533430"/>
                <a:gd name="connsiteX3" fmla="*/ 838200 w 838200"/>
                <a:gd name="connsiteY3" fmla="*/ 533415 h 533430"/>
              </a:gdLst>
              <a:ahLst/>
              <a:cxnLst>
                <a:cxn ang="0">
                  <a:pos x="connsiteX0" y="connsiteY0"/>
                </a:cxn>
                <a:cxn ang="0">
                  <a:pos x="connsiteX1" y="connsiteY1"/>
                </a:cxn>
                <a:cxn ang="0">
                  <a:pos x="connsiteX2" y="connsiteY2"/>
                </a:cxn>
                <a:cxn ang="0">
                  <a:pos x="connsiteX3" y="connsiteY3"/>
                </a:cxn>
              </a:cxnLst>
              <a:rect l="l" t="t" r="r" b="b"/>
              <a:pathLst>
                <a:path w="838200" h="533430">
                  <a:moveTo>
                    <a:pt x="0" y="15"/>
                  </a:moveTo>
                  <a:cubicBezTo>
                    <a:pt x="132017" y="-937"/>
                    <a:pt x="240601" y="43449"/>
                    <a:pt x="325946" y="133365"/>
                  </a:cubicBezTo>
                  <a:cubicBezTo>
                    <a:pt x="411480" y="223472"/>
                    <a:pt x="426434" y="309768"/>
                    <a:pt x="512255" y="400065"/>
                  </a:cubicBezTo>
                  <a:cubicBezTo>
                    <a:pt x="597598" y="489981"/>
                    <a:pt x="706279" y="534368"/>
                    <a:pt x="838200" y="533415"/>
                  </a:cubicBezTo>
                </a:path>
              </a:pathLst>
            </a:custGeom>
            <a:noFill/>
            <a:ln w="25400" cap="flat">
              <a:solidFill>
                <a:schemeClr val="bg1"/>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5FB39FB-4CF4-4DB0-6590-BF80A25D27DA}"/>
                </a:ext>
              </a:extLst>
            </p:cNvPr>
            <p:cNvSpPr/>
            <p:nvPr/>
          </p:nvSpPr>
          <p:spPr>
            <a:xfrm>
              <a:off x="8799956" y="5143960"/>
              <a:ext cx="838200" cy="533430"/>
            </a:xfrm>
            <a:custGeom>
              <a:avLst/>
              <a:gdLst>
                <a:gd name="connsiteX0" fmla="*/ 0 w 838200"/>
                <a:gd name="connsiteY0" fmla="*/ 533415 h 533430"/>
                <a:gd name="connsiteX1" fmla="*/ 325946 w 838200"/>
                <a:gd name="connsiteY1" fmla="*/ 400065 h 533430"/>
                <a:gd name="connsiteX2" fmla="*/ 512255 w 838200"/>
                <a:gd name="connsiteY2" fmla="*/ 133365 h 533430"/>
                <a:gd name="connsiteX3" fmla="*/ 838200 w 838200"/>
                <a:gd name="connsiteY3" fmla="*/ 15 h 533430"/>
              </a:gdLst>
              <a:ahLst/>
              <a:cxnLst>
                <a:cxn ang="0">
                  <a:pos x="connsiteX0" y="connsiteY0"/>
                </a:cxn>
                <a:cxn ang="0">
                  <a:pos x="connsiteX1" y="connsiteY1"/>
                </a:cxn>
                <a:cxn ang="0">
                  <a:pos x="connsiteX2" y="connsiteY2"/>
                </a:cxn>
                <a:cxn ang="0">
                  <a:pos x="connsiteX3" y="connsiteY3"/>
                </a:cxn>
              </a:cxnLst>
              <a:rect l="l" t="t" r="r" b="b"/>
              <a:pathLst>
                <a:path w="838200" h="533430">
                  <a:moveTo>
                    <a:pt x="0" y="533415"/>
                  </a:moveTo>
                  <a:cubicBezTo>
                    <a:pt x="132017" y="534367"/>
                    <a:pt x="240601" y="489981"/>
                    <a:pt x="325946" y="400065"/>
                  </a:cubicBezTo>
                  <a:cubicBezTo>
                    <a:pt x="411480" y="309958"/>
                    <a:pt x="426434" y="223662"/>
                    <a:pt x="512255" y="133365"/>
                  </a:cubicBezTo>
                  <a:cubicBezTo>
                    <a:pt x="597598" y="43449"/>
                    <a:pt x="706279" y="-938"/>
                    <a:pt x="838200" y="15"/>
                  </a:cubicBezTo>
                </a:path>
              </a:pathLst>
            </a:custGeom>
            <a:noFill/>
            <a:ln w="25400" cap="flat">
              <a:solidFill>
                <a:schemeClr val="bg1"/>
              </a:solidFill>
              <a:prstDash val="solid"/>
              <a:miter/>
            </a:ln>
          </p:spPr>
          <p:txBody>
            <a:bodyPr rtlCol="0" anchor="ctr"/>
            <a:lstStyle/>
            <a:p>
              <a:endParaRPr lang="en-GB"/>
            </a:p>
          </p:txBody>
        </p:sp>
      </p:grpSp>
      <p:pic>
        <p:nvPicPr>
          <p:cNvPr id="58" name="!!_People_01" descr="A person and person lifting weights&#10;&#10;Description automatically generated">
            <a:extLst>
              <a:ext uri="{FF2B5EF4-FFF2-40B4-BE49-F238E27FC236}">
                <a16:creationId xmlns:a16="http://schemas.microsoft.com/office/drawing/2014/main" id="{0EB7802D-6E30-16E4-6637-008777CBF8FA}"/>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38936" t="12315" r="11302"/>
          <a:stretch/>
        </p:blipFill>
        <p:spPr>
          <a:xfrm>
            <a:off x="43589606" y="1266824"/>
            <a:ext cx="9100595" cy="9020175"/>
          </a:xfrm>
          <a:prstGeom prst="rect">
            <a:avLst/>
          </a:prstGeom>
        </p:spPr>
      </p:pic>
      <p:sp>
        <p:nvSpPr>
          <p:cNvPr id="59" name="!!_Build_Subtitle">
            <a:extLst>
              <a:ext uri="{FF2B5EF4-FFF2-40B4-BE49-F238E27FC236}">
                <a16:creationId xmlns:a16="http://schemas.microsoft.com/office/drawing/2014/main" id="{6BE4D965-A789-5014-FD6C-01393B238AC1}"/>
              </a:ext>
            </a:extLst>
          </p:cNvPr>
          <p:cNvSpPr txBox="1"/>
          <p:nvPr/>
        </p:nvSpPr>
        <p:spPr>
          <a:xfrm>
            <a:off x="41494404" y="5306313"/>
            <a:ext cx="5063283" cy="1015663"/>
          </a:xfrm>
          <a:prstGeom prst="rect">
            <a:avLst/>
          </a:prstGeom>
          <a:noFill/>
        </p:spPr>
        <p:txBody>
          <a:bodyPr wrap="square">
            <a:spAutoFit/>
          </a:bodyPr>
          <a:lstStyle/>
          <a:p>
            <a:pPr algn="l"/>
            <a:r>
              <a:rPr lang="en-US" sz="6000">
                <a:solidFill>
                  <a:schemeClr val="bg1"/>
                </a:solidFill>
              </a:rPr>
              <a:t>The Program</a:t>
            </a:r>
            <a:endParaRPr lang="en-US" sz="23900">
              <a:solidFill>
                <a:schemeClr val="bg1"/>
              </a:solidFill>
            </a:endParaRPr>
          </a:p>
        </p:txBody>
      </p:sp>
      <p:sp>
        <p:nvSpPr>
          <p:cNvPr id="61" name="!!_Build_Title">
            <a:extLst>
              <a:ext uri="{FF2B5EF4-FFF2-40B4-BE49-F238E27FC236}">
                <a16:creationId xmlns:a16="http://schemas.microsoft.com/office/drawing/2014/main" id="{B32AE55A-0304-B053-D1F8-2E4479459581}"/>
              </a:ext>
            </a:extLst>
          </p:cNvPr>
          <p:cNvSpPr txBox="1"/>
          <p:nvPr/>
        </p:nvSpPr>
        <p:spPr>
          <a:xfrm>
            <a:off x="43594778" y="4156970"/>
            <a:ext cx="8825158" cy="1483676"/>
          </a:xfrm>
          <a:prstGeom prst="rect">
            <a:avLst/>
          </a:prstGeom>
          <a:noFill/>
        </p:spPr>
        <p:txBody>
          <a:bodyPr wrap="square" lIns="182880" tIns="91440" rIns="182880" bIns="9144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11500">
                <a:solidFill>
                  <a:schemeClr val="bg1"/>
                </a:solidFill>
                <a:latin typeface="Anova" panose="020B0503020203020204" pitchFamily="34" charset="0"/>
              </a:rPr>
              <a:t>BUILD</a:t>
            </a:r>
          </a:p>
        </p:txBody>
      </p:sp>
      <p:sp>
        <p:nvSpPr>
          <p:cNvPr id="62" name="!!_Box_01">
            <a:extLst>
              <a:ext uri="{FF2B5EF4-FFF2-40B4-BE49-F238E27FC236}">
                <a16:creationId xmlns:a16="http://schemas.microsoft.com/office/drawing/2014/main" id="{4DD7DBB2-6962-6146-CA76-F3B6956DD703}"/>
              </a:ext>
            </a:extLst>
          </p:cNvPr>
          <p:cNvSpPr/>
          <p:nvPr/>
        </p:nvSpPr>
        <p:spPr>
          <a:xfrm>
            <a:off x="1290450" y="5306313"/>
            <a:ext cx="5146675" cy="31260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_C_BG">
            <a:extLst>
              <a:ext uri="{FF2B5EF4-FFF2-40B4-BE49-F238E27FC236}">
                <a16:creationId xmlns:a16="http://schemas.microsoft.com/office/drawing/2014/main" id="{C38721F4-A114-8C33-7972-8D38D9764CE3}"/>
              </a:ext>
            </a:extLst>
          </p:cNvPr>
          <p:cNvSpPr/>
          <p:nvPr/>
        </p:nvSpPr>
        <p:spPr>
          <a:xfrm>
            <a:off x="-16768697" y="6080029"/>
            <a:ext cx="14630400" cy="1336772"/>
          </a:xfrm>
          <a:prstGeom prst="roundRect">
            <a:avLst>
              <a:gd name="adj" fmla="val 1232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_M_BG">
            <a:extLst>
              <a:ext uri="{FF2B5EF4-FFF2-40B4-BE49-F238E27FC236}">
                <a16:creationId xmlns:a16="http://schemas.microsoft.com/office/drawing/2014/main" id="{39BDC002-E2A0-F6C4-209C-9FF82B312291}"/>
              </a:ext>
            </a:extLst>
          </p:cNvPr>
          <p:cNvSpPr/>
          <p:nvPr/>
        </p:nvSpPr>
        <p:spPr>
          <a:xfrm>
            <a:off x="-27998887" y="4229098"/>
            <a:ext cx="14630400" cy="1587501"/>
          </a:xfrm>
          <a:prstGeom prst="roundRect">
            <a:avLst>
              <a:gd name="adj" fmla="val 1232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_B_BG">
            <a:extLst>
              <a:ext uri="{FF2B5EF4-FFF2-40B4-BE49-F238E27FC236}">
                <a16:creationId xmlns:a16="http://schemas.microsoft.com/office/drawing/2014/main" id="{61D8727D-D37E-E97A-23EB-97B7B84E717B}"/>
              </a:ext>
            </a:extLst>
          </p:cNvPr>
          <p:cNvSpPr/>
          <p:nvPr/>
        </p:nvSpPr>
        <p:spPr>
          <a:xfrm>
            <a:off x="-38346046" y="1820813"/>
            <a:ext cx="14630401" cy="2124173"/>
          </a:xfrm>
          <a:prstGeom prst="roundRect">
            <a:avLst>
              <a:gd name="adj" fmla="val 812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_No_01">
            <a:extLst>
              <a:ext uri="{FF2B5EF4-FFF2-40B4-BE49-F238E27FC236}">
                <a16:creationId xmlns:a16="http://schemas.microsoft.com/office/drawing/2014/main" id="{AACF9E89-6269-9091-7052-4D62A95CA997}"/>
              </a:ext>
            </a:extLst>
          </p:cNvPr>
          <p:cNvSpPr/>
          <p:nvPr/>
        </p:nvSpPr>
        <p:spPr>
          <a:xfrm>
            <a:off x="1016000" y="4875938"/>
            <a:ext cx="820738" cy="8207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78" name="!!_Fou_Text">
            <a:extLst>
              <a:ext uri="{FF2B5EF4-FFF2-40B4-BE49-F238E27FC236}">
                <a16:creationId xmlns:a16="http://schemas.microsoft.com/office/drawing/2014/main" id="{73AF0D0C-B128-2C3A-38F3-0FCF372FA539}"/>
              </a:ext>
            </a:extLst>
          </p:cNvPr>
          <p:cNvSpPr txBox="1"/>
          <p:nvPr/>
        </p:nvSpPr>
        <p:spPr>
          <a:xfrm>
            <a:off x="1757046" y="6315331"/>
            <a:ext cx="4074368" cy="1107996"/>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err="1">
                <a:ln>
                  <a:noFill/>
                </a:ln>
                <a:solidFill>
                  <a:schemeClr val="accent1"/>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GenAI</a:t>
            </a:r>
            <a:br>
              <a:rPr kumimoji="0" lang="en-US" b="1" i="0" u="none" strike="noStrike" kern="1200" cap="none" spc="0" normalizeH="0" baseline="0" noProof="0">
                <a:ln>
                  <a:noFill/>
                </a:ln>
                <a:solidFill>
                  <a:srgbClr val="000000"/>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br>
            <a:r>
              <a:rPr lang="en-US" sz="4000" b="1">
                <a:solidFill>
                  <a:srgbClr val="000000"/>
                </a:solidFill>
                <a:latin typeface="Anova Light"/>
                <a:ea typeface="Verdana" panose="020B0604030504040204" pitchFamily="34" charset="0"/>
                <a:cs typeface="Verdana" panose="020B0604030504040204" pitchFamily="34" charset="0"/>
                <a:sym typeface="Verdana" panose="020B0604030504040204" pitchFamily="34" charset="0"/>
              </a:rPr>
              <a:t>Program</a:t>
            </a:r>
            <a:endParaRPr kumimoji="0" lang="en-US" b="1" i="0" u="none" strike="noStrike" kern="1200" cap="none" spc="0" normalizeH="0" baseline="0" noProof="0">
              <a:ln>
                <a:noFill/>
              </a:ln>
              <a:solidFill>
                <a:srgbClr val="000000"/>
              </a:solidFill>
              <a:effectLst/>
              <a:uLnTx/>
              <a:uFillTx/>
              <a:latin typeface="Anova Light"/>
              <a:ea typeface="Verdana" panose="020B0604030504040204" pitchFamily="34" charset="0"/>
              <a:cs typeface="Verdana" panose="020B0604030504040204" pitchFamily="34" charset="0"/>
              <a:sym typeface="Verdana" panose="020B0604030504040204" pitchFamily="34" charset="0"/>
            </a:endParaRPr>
          </a:p>
        </p:txBody>
      </p:sp>
      <p:sp>
        <p:nvSpPr>
          <p:cNvPr id="81" name="!!_Program_Title">
            <a:extLst>
              <a:ext uri="{FF2B5EF4-FFF2-40B4-BE49-F238E27FC236}">
                <a16:creationId xmlns:a16="http://schemas.microsoft.com/office/drawing/2014/main" id="{9CD6504B-96D7-D5FC-AC45-B73FFA5B44C3}"/>
              </a:ext>
            </a:extLst>
          </p:cNvPr>
          <p:cNvSpPr txBox="1">
            <a:spLocks/>
          </p:cNvSpPr>
          <p:nvPr/>
        </p:nvSpPr>
        <p:spPr>
          <a:xfrm>
            <a:off x="1016000" y="1013214"/>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Build the </a:t>
            </a:r>
            <a:r>
              <a:rPr lang="en-US" err="1"/>
              <a:t>GenAI</a:t>
            </a:r>
            <a:r>
              <a:rPr lang="en-US"/>
              <a:t> Roadmap!</a:t>
            </a:r>
          </a:p>
        </p:txBody>
      </p:sp>
      <p:sp>
        <p:nvSpPr>
          <p:cNvPr id="8" name="!!_Fou_Text">
            <a:extLst>
              <a:ext uri="{FF2B5EF4-FFF2-40B4-BE49-F238E27FC236}">
                <a16:creationId xmlns:a16="http://schemas.microsoft.com/office/drawing/2014/main" id="{F5D11CAF-FA34-7C06-FD5F-ECEA11A3A0A8}"/>
              </a:ext>
            </a:extLst>
          </p:cNvPr>
          <p:cNvSpPr txBox="1"/>
          <p:nvPr/>
        </p:nvSpPr>
        <p:spPr>
          <a:xfrm>
            <a:off x="1797197" y="7700392"/>
            <a:ext cx="2146154" cy="307777"/>
          </a:xfrm>
          <a:prstGeom prst="rect">
            <a:avLst/>
          </a:prstGeom>
          <a:noFill/>
        </p:spPr>
        <p:txBody>
          <a:bodyPr wrap="square" lIns="36000" tIns="0" rIns="36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accent6">
                    <a:lumMod val="40000"/>
                    <a:lumOff val="60000"/>
                  </a:schemeClr>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Gen AI </a:t>
            </a:r>
            <a:r>
              <a:rPr kumimoji="0" lang="en-US" sz="2000" b="1" i="0" u="none" strike="noStrike" kern="1200" cap="none" spc="0" normalizeH="0" baseline="0" noProof="0">
                <a:ln>
                  <a:noFill/>
                </a:ln>
                <a:solidFill>
                  <a:schemeClr val="accent6">
                    <a:lumMod val="40000"/>
                    <a:lumOff val="60000"/>
                  </a:schemeClr>
                </a:solidFill>
                <a:effectLst/>
                <a:uLnTx/>
                <a:uFillTx/>
                <a:latin typeface="Anova Light"/>
                <a:ea typeface="Verdana" panose="020B0604030504040204" pitchFamily="34" charset="0"/>
                <a:cs typeface="Verdana" panose="020B0604030504040204" pitchFamily="34" charset="0"/>
                <a:sym typeface="Verdana" panose="020B0604030504040204" pitchFamily="34" charset="0"/>
              </a:rPr>
              <a:t>Program </a:t>
            </a:r>
          </a:p>
        </p:txBody>
      </p:sp>
      <p:sp>
        <p:nvSpPr>
          <p:cNvPr id="4" name="TextBox 3">
            <a:extLst>
              <a:ext uri="{FF2B5EF4-FFF2-40B4-BE49-F238E27FC236}">
                <a16:creationId xmlns:a16="http://schemas.microsoft.com/office/drawing/2014/main" id="{9BE7800B-7030-4B41-A9E6-FABCD3316EA6}"/>
              </a:ext>
            </a:extLst>
          </p:cNvPr>
          <p:cNvSpPr txBox="1"/>
          <p:nvPr/>
        </p:nvSpPr>
        <p:spPr>
          <a:xfrm>
            <a:off x="1757046" y="7650837"/>
            <a:ext cx="4465068" cy="553998"/>
          </a:xfrm>
          <a:prstGeom prst="rect">
            <a:avLst/>
          </a:prstGeom>
          <a:noFill/>
        </p:spPr>
        <p:txBody>
          <a:bodyPr wrap="square" lIns="0" tIns="0" rIns="0" bIns="0" rtlCol="0">
            <a:spAutoFit/>
          </a:bodyPr>
          <a:lstStyle/>
          <a:p>
            <a:pPr algn="l"/>
            <a:r>
              <a:rPr lang="en-US" sz="1800">
                <a:solidFill>
                  <a:schemeClr val="tx1"/>
                </a:solidFill>
              </a:rPr>
              <a:t>Identify Use Cases and Invest in Training. Don’t Jump into Cleaning Your Data!</a:t>
            </a:r>
          </a:p>
        </p:txBody>
      </p:sp>
    </p:spTree>
    <p:extLst>
      <p:ext uri="{BB962C8B-B14F-4D97-AF65-F5344CB8AC3E}">
        <p14:creationId xmlns:p14="http://schemas.microsoft.com/office/powerpoint/2010/main" val="260663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200" fill="hold"/>
                                            <p:tgtEl>
                                              <p:spTgt spid="67"/>
                                            </p:tgtEl>
                                            <p:attrNameLst>
                                              <p:attrName>ppt_w</p:attrName>
                                            </p:attrNameLst>
                                          </p:cBhvr>
                                          <p:tavLst>
                                            <p:tav tm="0">
                                              <p:val>
                                                <p:fltVal val="0"/>
                                              </p:val>
                                            </p:tav>
                                            <p:tav tm="100000">
                                              <p:val>
                                                <p:strVal val="#ppt_w"/>
                                              </p:val>
                                            </p:tav>
                                          </p:tavLst>
                                        </p:anim>
                                        <p:anim calcmode="lin" valueType="num">
                                          <p:cBhvr>
                                            <p:cTn id="8" dur="200" fill="hold"/>
                                            <p:tgtEl>
                                              <p:spTgt spid="67"/>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67"/>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67"/>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6" presetClass="emph" presetSubtype="0" fill="hold" grpId="1" nodeType="withEffect">
                                      <p:stCondLst>
                                        <p:cond delay="0"/>
                                      </p:stCondLst>
                                      <p:childTnLst>
                                        <p:animScale>
                                          <p:cBhvr>
                                            <p:cTn id="17" dur="10" fill="hold"/>
                                            <p:tgtEl>
                                              <p:spTgt spid="78"/>
                                            </p:tgtEl>
                                          </p:cBhvr>
                                          <p:by x="125000" y="125000"/>
                                        </p:animScale>
                                      </p:childTnLst>
                                    </p:cTn>
                                  </p:par>
                                  <p:par>
                                    <p:cTn id="18" presetID="6" presetClass="emph" presetSubtype="0" decel="100000" fill="hold" grpId="2" nodeType="withEffect">
                                      <p:stCondLst>
                                        <p:cond delay="0"/>
                                      </p:stCondLst>
                                      <p:childTnLst>
                                        <p:animScale>
                                          <p:cBhvr>
                                            <p:cTn id="19" dur="750" fill="hold"/>
                                            <p:tgtEl>
                                              <p:spTgt spid="78"/>
                                            </p:tgtEl>
                                          </p:cBhvr>
                                          <p:by x="80000" y="8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mph" presetSubtype="2" fill="hold" nodeType="withEffect">
                                      <p:stCondLst>
                                        <p:cond delay="0"/>
                                      </p:stCondLst>
                                      <p:childTnLst>
                                        <p:animClr clrSpc="rgb" dir="cw">
                                          <p:cBhvr>
                                            <p:cTn id="25" dur="500" fill="hold"/>
                                            <p:tgtEl>
                                              <p:spTgt spid="67"/>
                                            </p:tgtEl>
                                            <p:attrNameLst>
                                              <p:attrName>fillcolor</p:attrName>
                                            </p:attrNameLst>
                                          </p:cBhvr>
                                          <p:to>
                                            <a:srgbClr val="BAC0C9"/>
                                          </p:to>
                                        </p:animClr>
                                        <p:set>
                                          <p:cBhvr>
                                            <p:cTn id="26" dur="500" fill="hold"/>
                                            <p:tgtEl>
                                              <p:spTgt spid="67"/>
                                            </p:tgtEl>
                                            <p:attrNameLst>
                                              <p:attrName>fill.type</p:attrName>
                                            </p:attrNameLst>
                                          </p:cBhvr>
                                          <p:to>
                                            <p:strVal val="solid"/>
                                          </p:to>
                                        </p:set>
                                        <p:set>
                                          <p:cBhvr>
                                            <p:cTn id="27" dur="500" fill="hold"/>
                                            <p:tgtEl>
                                              <p:spTgt spid="67"/>
                                            </p:tgtEl>
                                            <p:attrNameLst>
                                              <p:attrName>fill.on</p:attrName>
                                            </p:attrNameLst>
                                          </p:cBhvr>
                                          <p:to>
                                            <p:strVal val="true"/>
                                          </p:to>
                                        </p:set>
                                      </p:childTnLst>
                                    </p:cTn>
                                  </p:par>
                                  <p:par>
                                    <p:cTn id="28" presetID="3" presetClass="emph" presetSubtype="2" fill="hold" grpId="3" nodeType="withEffect">
                                      <p:stCondLst>
                                        <p:cond delay="0"/>
                                      </p:stCondLst>
                                      <p:childTnLst>
                                        <p:animClr clrSpc="rgb" dir="cw">
                                          <p:cBhvr override="childStyle">
                                            <p:cTn id="29" dur="500" fill="hold"/>
                                            <p:tgtEl>
                                              <p:spTgt spid="78"/>
                                            </p:tgtEl>
                                            <p:attrNameLst>
                                              <p:attrName>style.color</p:attrName>
                                            </p:attrNameLst>
                                          </p:cBhvr>
                                          <p:to>
                                            <a:srgbClr val="7E889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78" grpId="0"/>
          <p:bldP spid="78" grpId="1"/>
          <p:bldP spid="78" grpId="2"/>
          <p:bldP spid="78" grpId="3"/>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200" fill="hold"/>
                                            <p:tgtEl>
                                              <p:spTgt spid="67"/>
                                            </p:tgtEl>
                                            <p:attrNameLst>
                                              <p:attrName>ppt_w</p:attrName>
                                            </p:attrNameLst>
                                          </p:cBhvr>
                                          <p:tavLst>
                                            <p:tav tm="0">
                                              <p:val>
                                                <p:fltVal val="0"/>
                                              </p:val>
                                            </p:tav>
                                            <p:tav tm="100000">
                                              <p:val>
                                                <p:strVal val="#ppt_w"/>
                                              </p:val>
                                            </p:tav>
                                          </p:tavLst>
                                        </p:anim>
                                        <p:anim calcmode="lin" valueType="num">
                                          <p:cBhvr>
                                            <p:cTn id="8" dur="200" fill="hold"/>
                                            <p:tgtEl>
                                              <p:spTgt spid="67"/>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67"/>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67"/>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6" presetClass="emph" presetSubtype="0" fill="hold" grpId="1" nodeType="withEffect">
                                      <p:stCondLst>
                                        <p:cond delay="0"/>
                                      </p:stCondLst>
                                      <p:childTnLst>
                                        <p:animScale>
                                          <p:cBhvr>
                                            <p:cTn id="17" dur="10" fill="hold"/>
                                            <p:tgtEl>
                                              <p:spTgt spid="78"/>
                                            </p:tgtEl>
                                          </p:cBhvr>
                                          <p:by x="125000" y="125000"/>
                                        </p:animScale>
                                      </p:childTnLst>
                                    </p:cTn>
                                  </p:par>
                                  <p:par>
                                    <p:cTn id="18" presetID="6" presetClass="emph" presetSubtype="0" decel="100000" fill="hold" grpId="2" nodeType="withEffect">
                                      <p:stCondLst>
                                        <p:cond delay="0"/>
                                      </p:stCondLst>
                                      <p:childTnLst>
                                        <p:animScale>
                                          <p:cBhvr>
                                            <p:cTn id="19" dur="750" fill="hold"/>
                                            <p:tgtEl>
                                              <p:spTgt spid="78"/>
                                            </p:tgtEl>
                                          </p:cBhvr>
                                          <p:by x="80000" y="8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mph" presetSubtype="2" fill="hold" nodeType="withEffect">
                                      <p:stCondLst>
                                        <p:cond delay="0"/>
                                      </p:stCondLst>
                                      <p:childTnLst>
                                        <p:animClr clrSpc="rgb" dir="cw">
                                          <p:cBhvr>
                                            <p:cTn id="25" dur="500" fill="hold"/>
                                            <p:tgtEl>
                                              <p:spTgt spid="67"/>
                                            </p:tgtEl>
                                            <p:attrNameLst>
                                              <p:attrName>fillcolor</p:attrName>
                                            </p:attrNameLst>
                                          </p:cBhvr>
                                          <p:to>
                                            <a:srgbClr val="BAC0C9"/>
                                          </p:to>
                                        </p:animClr>
                                        <p:set>
                                          <p:cBhvr>
                                            <p:cTn id="26" dur="500" fill="hold"/>
                                            <p:tgtEl>
                                              <p:spTgt spid="67"/>
                                            </p:tgtEl>
                                            <p:attrNameLst>
                                              <p:attrName>fill.type</p:attrName>
                                            </p:attrNameLst>
                                          </p:cBhvr>
                                          <p:to>
                                            <p:strVal val="solid"/>
                                          </p:to>
                                        </p:set>
                                        <p:set>
                                          <p:cBhvr>
                                            <p:cTn id="27" dur="500" fill="hold"/>
                                            <p:tgtEl>
                                              <p:spTgt spid="67"/>
                                            </p:tgtEl>
                                            <p:attrNameLst>
                                              <p:attrName>fill.on</p:attrName>
                                            </p:attrNameLst>
                                          </p:cBhvr>
                                          <p:to>
                                            <p:strVal val="true"/>
                                          </p:to>
                                        </p:set>
                                      </p:childTnLst>
                                    </p:cTn>
                                  </p:par>
                                  <p:par>
                                    <p:cTn id="28" presetID="3" presetClass="emph" presetSubtype="2" fill="hold" grpId="3" nodeType="withEffect">
                                      <p:stCondLst>
                                        <p:cond delay="0"/>
                                      </p:stCondLst>
                                      <p:childTnLst>
                                        <p:animClr clrSpc="rgb" dir="cw">
                                          <p:cBhvr override="childStyle">
                                            <p:cTn id="29" dur="500" fill="hold"/>
                                            <p:tgtEl>
                                              <p:spTgt spid="78"/>
                                            </p:tgtEl>
                                            <p:attrNameLst>
                                              <p:attrName>style.color</p:attrName>
                                            </p:attrNameLst>
                                          </p:cBhvr>
                                          <p:to>
                                            <a:srgbClr val="7E889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78" grpId="0"/>
          <p:bldP spid="78" grpId="1"/>
          <p:bldP spid="78" grpId="2"/>
          <p:bldP spid="78" grpId="3"/>
          <p:bldP spid="4"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A5F6-D0A5-0339-510B-9B8B1A302E3B}"/>
              </a:ext>
            </a:extLst>
          </p:cNvPr>
          <p:cNvSpPr>
            <a:spLocks noGrp="1"/>
          </p:cNvSpPr>
          <p:nvPr>
            <p:ph type="title"/>
          </p:nvPr>
        </p:nvSpPr>
        <p:spPr>
          <a:xfrm>
            <a:off x="1257300" y="710303"/>
            <a:ext cx="15773400" cy="775597"/>
          </a:xfrm>
        </p:spPr>
        <p:txBody>
          <a:bodyPr/>
          <a:lstStyle/>
          <a:p>
            <a:r>
              <a:rPr lang="en-US"/>
              <a:t>Five approaches to LLM adoption</a:t>
            </a:r>
          </a:p>
        </p:txBody>
      </p:sp>
      <p:sp>
        <p:nvSpPr>
          <p:cNvPr id="3" name="Flowchart: Manual Input 33">
            <a:extLst>
              <a:ext uri="{FF2B5EF4-FFF2-40B4-BE49-F238E27FC236}">
                <a16:creationId xmlns:a16="http://schemas.microsoft.com/office/drawing/2014/main" id="{64B42A8F-5CDD-3D08-41A6-AECE1B8EB4E6}"/>
              </a:ext>
            </a:extLst>
          </p:cNvPr>
          <p:cNvSpPr/>
          <p:nvPr/>
        </p:nvSpPr>
        <p:spPr>
          <a:xfrm rot="16200000" flipH="1" flipV="1">
            <a:off x="-580729" y="5440046"/>
            <a:ext cx="6877869" cy="10005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9 w 10000"/>
              <a:gd name="connsiteY0" fmla="*/ 6725 h 10000"/>
              <a:gd name="connsiteX1" fmla="*/ 10000 w 10000"/>
              <a:gd name="connsiteY1" fmla="*/ 0 h 10000"/>
              <a:gd name="connsiteX2" fmla="*/ 10000 w 10000"/>
              <a:gd name="connsiteY2" fmla="*/ 10000 h 10000"/>
              <a:gd name="connsiteX3" fmla="*/ 0 w 10000"/>
              <a:gd name="connsiteY3" fmla="*/ 10000 h 10000"/>
              <a:gd name="connsiteX4" fmla="*/ 19 w 10000"/>
              <a:gd name="connsiteY4" fmla="*/ 6725 h 10000"/>
              <a:gd name="connsiteX0" fmla="*/ 8 w 10000"/>
              <a:gd name="connsiteY0" fmla="*/ 6571 h 10000"/>
              <a:gd name="connsiteX1" fmla="*/ 10000 w 10000"/>
              <a:gd name="connsiteY1" fmla="*/ 0 h 10000"/>
              <a:gd name="connsiteX2" fmla="*/ 10000 w 10000"/>
              <a:gd name="connsiteY2" fmla="*/ 10000 h 10000"/>
              <a:gd name="connsiteX3" fmla="*/ 0 w 10000"/>
              <a:gd name="connsiteY3" fmla="*/ 10000 h 10000"/>
              <a:gd name="connsiteX4" fmla="*/ 8 w 10000"/>
              <a:gd name="connsiteY4" fmla="*/ 6571 h 10000"/>
              <a:gd name="connsiteX0" fmla="*/ 1 w 10004"/>
              <a:gd name="connsiteY0" fmla="*/ 5957 h 10000"/>
              <a:gd name="connsiteX1" fmla="*/ 10004 w 10004"/>
              <a:gd name="connsiteY1" fmla="*/ 0 h 10000"/>
              <a:gd name="connsiteX2" fmla="*/ 10004 w 10004"/>
              <a:gd name="connsiteY2" fmla="*/ 10000 h 10000"/>
              <a:gd name="connsiteX3" fmla="*/ 4 w 10004"/>
              <a:gd name="connsiteY3" fmla="*/ 10000 h 10000"/>
              <a:gd name="connsiteX4" fmla="*/ 1 w 10004"/>
              <a:gd name="connsiteY4" fmla="*/ 5957 h 10000"/>
              <a:gd name="connsiteX0" fmla="*/ 0 w 10054"/>
              <a:gd name="connsiteY0" fmla="*/ 7937 h 10000"/>
              <a:gd name="connsiteX1" fmla="*/ 10054 w 10054"/>
              <a:gd name="connsiteY1" fmla="*/ 0 h 10000"/>
              <a:gd name="connsiteX2" fmla="*/ 10054 w 10054"/>
              <a:gd name="connsiteY2" fmla="*/ 10000 h 10000"/>
              <a:gd name="connsiteX3" fmla="*/ 54 w 10054"/>
              <a:gd name="connsiteY3" fmla="*/ 10000 h 10000"/>
              <a:gd name="connsiteX4" fmla="*/ 0 w 10054"/>
              <a:gd name="connsiteY4" fmla="*/ 7937 h 10000"/>
              <a:gd name="connsiteX0" fmla="*/ 2 w 10005"/>
              <a:gd name="connsiteY0" fmla="*/ 8013 h 10000"/>
              <a:gd name="connsiteX1" fmla="*/ 10005 w 10005"/>
              <a:gd name="connsiteY1" fmla="*/ 0 h 10000"/>
              <a:gd name="connsiteX2" fmla="*/ 10005 w 10005"/>
              <a:gd name="connsiteY2" fmla="*/ 10000 h 10000"/>
              <a:gd name="connsiteX3" fmla="*/ 5 w 10005"/>
              <a:gd name="connsiteY3" fmla="*/ 10000 h 10000"/>
              <a:gd name="connsiteX4" fmla="*/ 2 w 10005"/>
              <a:gd name="connsiteY4" fmla="*/ 801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0000">
                <a:moveTo>
                  <a:pt x="2" y="8013"/>
                </a:moveTo>
                <a:lnTo>
                  <a:pt x="10005" y="0"/>
                </a:lnTo>
                <a:lnTo>
                  <a:pt x="10005" y="10000"/>
                </a:lnTo>
                <a:lnTo>
                  <a:pt x="5" y="10000"/>
                </a:lnTo>
                <a:cubicBezTo>
                  <a:pt x="11" y="8908"/>
                  <a:pt x="-4" y="9105"/>
                  <a:pt x="2" y="801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TextBox 3">
            <a:extLst>
              <a:ext uri="{FF2B5EF4-FFF2-40B4-BE49-F238E27FC236}">
                <a16:creationId xmlns:a16="http://schemas.microsoft.com/office/drawing/2014/main" id="{0EEF8C55-EDED-05B7-FC3B-FF9B7C3DB70F}"/>
              </a:ext>
            </a:extLst>
          </p:cNvPr>
          <p:cNvSpPr txBox="1"/>
          <p:nvPr/>
        </p:nvSpPr>
        <p:spPr>
          <a:xfrm rot="16200000">
            <a:off x="1496554" y="5755629"/>
            <a:ext cx="2320735" cy="369332"/>
          </a:xfrm>
          <a:prstGeom prst="rect">
            <a:avLst/>
          </a:prstGeom>
          <a:noFill/>
        </p:spPr>
        <p:txBody>
          <a:bodyPr wrap="square" lIns="0" tIns="0" rIns="0" bIns="0">
            <a:spAutoFit/>
          </a:bodyPr>
          <a:lstStyle/>
          <a:p>
            <a:pPr algn="ctr"/>
            <a:r>
              <a:rPr lang="en-US" sz="2400" b="0" i="1">
                <a:effectLst/>
                <a:latin typeface="+mj-lt"/>
              </a:rPr>
              <a:t>Efforts &amp; Cost</a:t>
            </a:r>
            <a:endParaRPr lang="en-US" sz="1800">
              <a:latin typeface="+mj-lt"/>
            </a:endParaRPr>
          </a:p>
        </p:txBody>
      </p:sp>
      <p:sp>
        <p:nvSpPr>
          <p:cNvPr id="5" name="TextBox 4">
            <a:extLst>
              <a:ext uri="{FF2B5EF4-FFF2-40B4-BE49-F238E27FC236}">
                <a16:creationId xmlns:a16="http://schemas.microsoft.com/office/drawing/2014/main" id="{183F31A6-69F5-CA34-AE76-66E201CDDFFD}"/>
              </a:ext>
            </a:extLst>
          </p:cNvPr>
          <p:cNvSpPr txBox="1"/>
          <p:nvPr/>
        </p:nvSpPr>
        <p:spPr>
          <a:xfrm>
            <a:off x="2450801" y="8972403"/>
            <a:ext cx="653569" cy="276999"/>
          </a:xfrm>
          <a:prstGeom prst="rect">
            <a:avLst/>
          </a:prstGeom>
          <a:noFill/>
        </p:spPr>
        <p:txBody>
          <a:bodyPr wrap="square" lIns="0" tIns="0" rIns="0" bIns="0" rtlCol="0">
            <a:spAutoFit/>
          </a:bodyPr>
          <a:lstStyle/>
          <a:p>
            <a:r>
              <a:rPr lang="en-US" sz="1800" b="1"/>
              <a:t>HIGH</a:t>
            </a:r>
          </a:p>
        </p:txBody>
      </p:sp>
      <p:sp>
        <p:nvSpPr>
          <p:cNvPr id="6" name="TextBox 5">
            <a:extLst>
              <a:ext uri="{FF2B5EF4-FFF2-40B4-BE49-F238E27FC236}">
                <a16:creationId xmlns:a16="http://schemas.microsoft.com/office/drawing/2014/main" id="{AA3DECC1-6A4C-2662-0788-751DF020B85E}"/>
              </a:ext>
            </a:extLst>
          </p:cNvPr>
          <p:cNvSpPr txBox="1"/>
          <p:nvPr/>
        </p:nvSpPr>
        <p:spPr>
          <a:xfrm>
            <a:off x="2401555" y="2776042"/>
            <a:ext cx="653569" cy="276999"/>
          </a:xfrm>
          <a:prstGeom prst="rect">
            <a:avLst/>
          </a:prstGeom>
          <a:noFill/>
        </p:spPr>
        <p:txBody>
          <a:bodyPr wrap="square" lIns="0" tIns="0" rIns="0" bIns="0" rtlCol="0">
            <a:spAutoFit/>
          </a:bodyPr>
          <a:lstStyle/>
          <a:p>
            <a:r>
              <a:rPr lang="en-US" sz="1800" b="1"/>
              <a:t>LOW</a:t>
            </a:r>
          </a:p>
        </p:txBody>
      </p:sp>
      <p:sp>
        <p:nvSpPr>
          <p:cNvPr id="7" name="TextBox 6">
            <a:extLst>
              <a:ext uri="{FF2B5EF4-FFF2-40B4-BE49-F238E27FC236}">
                <a16:creationId xmlns:a16="http://schemas.microsoft.com/office/drawing/2014/main" id="{9B926274-6C82-C1D4-3113-9277D3F7C076}"/>
              </a:ext>
            </a:extLst>
          </p:cNvPr>
          <p:cNvSpPr txBox="1"/>
          <p:nvPr/>
        </p:nvSpPr>
        <p:spPr>
          <a:xfrm>
            <a:off x="3957509" y="1754018"/>
            <a:ext cx="2320735" cy="369332"/>
          </a:xfrm>
          <a:prstGeom prst="rect">
            <a:avLst/>
          </a:prstGeom>
          <a:noFill/>
        </p:spPr>
        <p:txBody>
          <a:bodyPr wrap="square" lIns="0" tIns="0" rIns="0" bIns="0">
            <a:spAutoFit/>
          </a:bodyPr>
          <a:lstStyle/>
          <a:p>
            <a:pPr algn="ctr"/>
            <a:r>
              <a:rPr lang="en-US" sz="2400" i="1">
                <a:latin typeface="+mj-lt"/>
              </a:rPr>
              <a:t>LLM Approach</a:t>
            </a:r>
            <a:endParaRPr lang="en-US" sz="1800">
              <a:latin typeface="+mj-lt"/>
            </a:endParaRPr>
          </a:p>
        </p:txBody>
      </p:sp>
      <p:sp>
        <p:nvSpPr>
          <p:cNvPr id="8" name="Rectangle: Rounded Corners 36">
            <a:extLst>
              <a:ext uri="{FF2B5EF4-FFF2-40B4-BE49-F238E27FC236}">
                <a16:creationId xmlns:a16="http://schemas.microsoft.com/office/drawing/2014/main" id="{448FE5A2-03C2-B932-11C5-C09B276C17CE}"/>
              </a:ext>
            </a:extLst>
          </p:cNvPr>
          <p:cNvSpPr/>
          <p:nvPr/>
        </p:nvSpPr>
        <p:spPr>
          <a:xfrm>
            <a:off x="3957509" y="2776042"/>
            <a:ext cx="2351380" cy="9144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mj-lt"/>
              </a:rPr>
              <a:t>3</a:t>
            </a:r>
            <a:r>
              <a:rPr lang="en-US" sz="2000" baseline="30000">
                <a:solidFill>
                  <a:schemeClr val="bg2"/>
                </a:solidFill>
                <a:latin typeface="+mj-lt"/>
              </a:rPr>
              <a:t>rd</a:t>
            </a:r>
            <a:r>
              <a:rPr lang="en-US" sz="2000">
                <a:solidFill>
                  <a:schemeClr val="bg2"/>
                </a:solidFill>
                <a:latin typeface="+mj-lt"/>
              </a:rPr>
              <a:t> party GenAI Tool</a:t>
            </a:r>
          </a:p>
        </p:txBody>
      </p:sp>
      <p:sp>
        <p:nvSpPr>
          <p:cNvPr id="9" name="Rectangle: Rounded Corners 4">
            <a:extLst>
              <a:ext uri="{FF2B5EF4-FFF2-40B4-BE49-F238E27FC236}">
                <a16:creationId xmlns:a16="http://schemas.microsoft.com/office/drawing/2014/main" id="{7C2990DE-4C69-BB07-9DDE-9F135BDA0851}"/>
              </a:ext>
            </a:extLst>
          </p:cNvPr>
          <p:cNvSpPr/>
          <p:nvPr/>
        </p:nvSpPr>
        <p:spPr>
          <a:xfrm>
            <a:off x="3957509" y="4015922"/>
            <a:ext cx="2351380" cy="9144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mj-lt"/>
              </a:rPr>
              <a:t>LLM APIs</a:t>
            </a:r>
          </a:p>
        </p:txBody>
      </p:sp>
      <p:sp>
        <p:nvSpPr>
          <p:cNvPr id="10" name="Rectangle: Rounded Corners 8">
            <a:extLst>
              <a:ext uri="{FF2B5EF4-FFF2-40B4-BE49-F238E27FC236}">
                <a16:creationId xmlns:a16="http://schemas.microsoft.com/office/drawing/2014/main" id="{13092342-D526-5160-F244-0CB431B864ED}"/>
              </a:ext>
            </a:extLst>
          </p:cNvPr>
          <p:cNvSpPr/>
          <p:nvPr/>
        </p:nvSpPr>
        <p:spPr>
          <a:xfrm>
            <a:off x="3957509" y="7007560"/>
            <a:ext cx="2351380" cy="9144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mj-lt"/>
              </a:rPr>
              <a:t>Fine Tune Open Source or Comm. Models</a:t>
            </a:r>
          </a:p>
        </p:txBody>
      </p:sp>
      <p:sp>
        <p:nvSpPr>
          <p:cNvPr id="11" name="Rectangle: Rounded Corners 10">
            <a:extLst>
              <a:ext uri="{FF2B5EF4-FFF2-40B4-BE49-F238E27FC236}">
                <a16:creationId xmlns:a16="http://schemas.microsoft.com/office/drawing/2014/main" id="{836277EC-8457-A19F-D211-F1094E99B3C2}"/>
              </a:ext>
            </a:extLst>
          </p:cNvPr>
          <p:cNvSpPr/>
          <p:nvPr/>
        </p:nvSpPr>
        <p:spPr>
          <a:xfrm>
            <a:off x="3957509" y="8419749"/>
            <a:ext cx="2351380" cy="9144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mj-lt"/>
              </a:rPr>
              <a:t>Train your own LLM</a:t>
            </a:r>
          </a:p>
        </p:txBody>
      </p:sp>
      <p:sp>
        <p:nvSpPr>
          <p:cNvPr id="12" name="TextBox 11">
            <a:extLst>
              <a:ext uri="{FF2B5EF4-FFF2-40B4-BE49-F238E27FC236}">
                <a16:creationId xmlns:a16="http://schemas.microsoft.com/office/drawing/2014/main" id="{99BF7D92-F14E-6235-FDA3-4CFF0F4EBC88}"/>
              </a:ext>
            </a:extLst>
          </p:cNvPr>
          <p:cNvSpPr txBox="1"/>
          <p:nvPr/>
        </p:nvSpPr>
        <p:spPr>
          <a:xfrm>
            <a:off x="4356035" y="4943583"/>
            <a:ext cx="1548309" cy="215444"/>
          </a:xfrm>
          <a:prstGeom prst="rect">
            <a:avLst/>
          </a:prstGeom>
          <a:noFill/>
        </p:spPr>
        <p:txBody>
          <a:bodyPr wrap="none" lIns="0" tIns="0" rIns="0" bIns="0" rtlCol="0">
            <a:spAutoFit/>
          </a:bodyPr>
          <a:lstStyle/>
          <a:p>
            <a:pPr algn="l"/>
            <a:r>
              <a:rPr lang="en-US" sz="1400" i="1">
                <a:solidFill>
                  <a:schemeClr val="tx1"/>
                </a:solidFill>
              </a:rPr>
              <a:t>Prompt Engineering</a:t>
            </a:r>
          </a:p>
        </p:txBody>
      </p:sp>
      <p:sp>
        <p:nvSpPr>
          <p:cNvPr id="13" name="Rectangle: Rounded Corners 50">
            <a:extLst>
              <a:ext uri="{FF2B5EF4-FFF2-40B4-BE49-F238E27FC236}">
                <a16:creationId xmlns:a16="http://schemas.microsoft.com/office/drawing/2014/main" id="{E840EB54-B716-B479-3C5D-0A3FB9BD357E}"/>
              </a:ext>
            </a:extLst>
          </p:cNvPr>
          <p:cNvSpPr/>
          <p:nvPr/>
        </p:nvSpPr>
        <p:spPr>
          <a:xfrm>
            <a:off x="3986940" y="5525981"/>
            <a:ext cx="2351380" cy="9144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mj-lt"/>
              </a:rPr>
              <a:t>LLM APIs + RAG</a:t>
            </a:r>
          </a:p>
        </p:txBody>
      </p:sp>
      <p:sp>
        <p:nvSpPr>
          <p:cNvPr id="14" name="TextBox 13">
            <a:extLst>
              <a:ext uri="{FF2B5EF4-FFF2-40B4-BE49-F238E27FC236}">
                <a16:creationId xmlns:a16="http://schemas.microsoft.com/office/drawing/2014/main" id="{17EE1060-137C-73D7-38F8-863E4DFB30B0}"/>
              </a:ext>
            </a:extLst>
          </p:cNvPr>
          <p:cNvSpPr txBox="1"/>
          <p:nvPr/>
        </p:nvSpPr>
        <p:spPr>
          <a:xfrm>
            <a:off x="3957564" y="6453027"/>
            <a:ext cx="2537874" cy="215444"/>
          </a:xfrm>
          <a:prstGeom prst="rect">
            <a:avLst/>
          </a:prstGeom>
          <a:noFill/>
        </p:spPr>
        <p:txBody>
          <a:bodyPr wrap="none" lIns="0" tIns="0" rIns="0" bIns="0" rtlCol="0">
            <a:spAutoFit/>
          </a:bodyPr>
          <a:lstStyle/>
          <a:p>
            <a:pPr algn="ctr"/>
            <a:r>
              <a:rPr lang="en-US" sz="1400" i="1">
                <a:solidFill>
                  <a:schemeClr val="tx1"/>
                </a:solidFill>
              </a:rPr>
              <a:t>Retrieval Augmented Generation</a:t>
            </a:r>
          </a:p>
        </p:txBody>
      </p:sp>
      <p:sp>
        <p:nvSpPr>
          <p:cNvPr id="15" name="TextBox 14">
            <a:extLst>
              <a:ext uri="{FF2B5EF4-FFF2-40B4-BE49-F238E27FC236}">
                <a16:creationId xmlns:a16="http://schemas.microsoft.com/office/drawing/2014/main" id="{1FAC0259-8608-4E0C-20EB-2E59E15D8F13}"/>
              </a:ext>
            </a:extLst>
          </p:cNvPr>
          <p:cNvSpPr txBox="1"/>
          <p:nvPr/>
        </p:nvSpPr>
        <p:spPr>
          <a:xfrm>
            <a:off x="7776261" y="1791427"/>
            <a:ext cx="2320735" cy="369332"/>
          </a:xfrm>
          <a:prstGeom prst="rect">
            <a:avLst/>
          </a:prstGeom>
          <a:noFill/>
        </p:spPr>
        <p:txBody>
          <a:bodyPr wrap="square" lIns="0" tIns="0" rIns="0" bIns="0">
            <a:spAutoFit/>
          </a:bodyPr>
          <a:lstStyle/>
          <a:p>
            <a:pPr algn="ctr"/>
            <a:r>
              <a:rPr lang="en-US" sz="2400" i="1">
                <a:latin typeface="+mj-lt"/>
              </a:rPr>
              <a:t>Description</a:t>
            </a:r>
            <a:endParaRPr lang="en-US" sz="1800">
              <a:latin typeface="+mj-lt"/>
            </a:endParaRPr>
          </a:p>
        </p:txBody>
      </p:sp>
      <p:pic>
        <p:nvPicPr>
          <p:cNvPr id="17" name="Picture 16" descr="A logo with a circular design&#10;&#10;Description automatically generated">
            <a:extLst>
              <a:ext uri="{FF2B5EF4-FFF2-40B4-BE49-F238E27FC236}">
                <a16:creationId xmlns:a16="http://schemas.microsoft.com/office/drawing/2014/main" id="{5F2D31DB-F7BA-0C98-A27D-3E6736BE7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619" y="2732648"/>
            <a:ext cx="622300" cy="584200"/>
          </a:xfrm>
          <a:prstGeom prst="rect">
            <a:avLst/>
          </a:prstGeom>
        </p:spPr>
      </p:pic>
      <p:pic>
        <p:nvPicPr>
          <p:cNvPr id="19" name="Picture 18" descr="A blue logo with black text&#10;&#10;Description automatically generated">
            <a:extLst>
              <a:ext uri="{FF2B5EF4-FFF2-40B4-BE49-F238E27FC236}">
                <a16:creationId xmlns:a16="http://schemas.microsoft.com/office/drawing/2014/main" id="{D7CB0669-9B49-33B7-EA8D-44A901475D64}"/>
              </a:ext>
            </a:extLst>
          </p:cNvPr>
          <p:cNvPicPr>
            <a:picLocks noChangeAspect="1"/>
          </p:cNvPicPr>
          <p:nvPr/>
        </p:nvPicPr>
        <p:blipFill rotWithShape="1">
          <a:blip r:embed="rId4">
            <a:extLst>
              <a:ext uri="{28A0092B-C50C-407E-A947-70E740481C1C}">
                <a14:useLocalDpi xmlns:a14="http://schemas.microsoft.com/office/drawing/2010/main" val="0"/>
              </a:ext>
            </a:extLst>
          </a:blip>
          <a:srcRect t="-1" r="17347" b="4118"/>
          <a:stretch/>
        </p:blipFill>
        <p:spPr>
          <a:xfrm>
            <a:off x="7989895" y="2732648"/>
            <a:ext cx="514350" cy="560152"/>
          </a:xfrm>
          <a:prstGeom prst="rect">
            <a:avLst/>
          </a:prstGeom>
        </p:spPr>
      </p:pic>
      <p:pic>
        <p:nvPicPr>
          <p:cNvPr id="21" name="Picture 20" descr="A logo with a letter h&#10;&#10;Description automatically generated">
            <a:extLst>
              <a:ext uri="{FF2B5EF4-FFF2-40B4-BE49-F238E27FC236}">
                <a16:creationId xmlns:a16="http://schemas.microsoft.com/office/drawing/2014/main" id="{C2D336D4-C28F-74D8-EADD-6C44BF185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845" y="2758048"/>
            <a:ext cx="622300" cy="584200"/>
          </a:xfrm>
          <a:prstGeom prst="rect">
            <a:avLst/>
          </a:prstGeom>
        </p:spPr>
      </p:pic>
      <p:pic>
        <p:nvPicPr>
          <p:cNvPr id="22" name="Picture 21">
            <a:extLst>
              <a:ext uri="{FF2B5EF4-FFF2-40B4-BE49-F238E27FC236}">
                <a16:creationId xmlns:a16="http://schemas.microsoft.com/office/drawing/2014/main" id="{89232E64-94AB-6AF8-84D4-D3462845E75A}"/>
              </a:ext>
            </a:extLst>
          </p:cNvPr>
          <p:cNvPicPr>
            <a:picLocks noChangeAspect="1"/>
          </p:cNvPicPr>
          <p:nvPr/>
        </p:nvPicPr>
        <p:blipFill rotWithShape="1">
          <a:blip r:embed="rId6"/>
          <a:srcRect l="4339" t="14864" r="10598" b="21609"/>
          <a:stretch/>
        </p:blipFill>
        <p:spPr>
          <a:xfrm>
            <a:off x="9219171" y="2810776"/>
            <a:ext cx="1199360" cy="403895"/>
          </a:xfrm>
          <a:prstGeom prst="rect">
            <a:avLst/>
          </a:prstGeom>
        </p:spPr>
      </p:pic>
      <p:sp>
        <p:nvSpPr>
          <p:cNvPr id="23" name="Flowchart: Process 26">
            <a:extLst>
              <a:ext uri="{FF2B5EF4-FFF2-40B4-BE49-F238E27FC236}">
                <a16:creationId xmlns:a16="http://schemas.microsoft.com/office/drawing/2014/main" id="{3DA407AE-8C0B-3EC8-C49E-891F823F3EF8}"/>
              </a:ext>
            </a:extLst>
          </p:cNvPr>
          <p:cNvSpPr/>
          <p:nvPr/>
        </p:nvSpPr>
        <p:spPr>
          <a:xfrm rot="16200000">
            <a:off x="7045413" y="3867193"/>
            <a:ext cx="1188720" cy="770122"/>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err="1">
                <a:solidFill>
                  <a:schemeClr val="accent4"/>
                </a:solidFill>
              </a:rPr>
              <a:t>MyApp</a:t>
            </a:r>
            <a:endParaRPr lang="en-US" sz="2400">
              <a:solidFill>
                <a:schemeClr val="accent4"/>
              </a:solidFill>
            </a:endParaRPr>
          </a:p>
        </p:txBody>
      </p:sp>
      <p:sp>
        <p:nvSpPr>
          <p:cNvPr id="24" name="Flowchart: Process 27">
            <a:extLst>
              <a:ext uri="{FF2B5EF4-FFF2-40B4-BE49-F238E27FC236}">
                <a16:creationId xmlns:a16="http://schemas.microsoft.com/office/drawing/2014/main" id="{4AC707CA-7248-E3E4-F568-CFC334DB6BEB}"/>
              </a:ext>
            </a:extLst>
          </p:cNvPr>
          <p:cNvSpPr/>
          <p:nvPr/>
        </p:nvSpPr>
        <p:spPr>
          <a:xfrm>
            <a:off x="9159216" y="3956001"/>
            <a:ext cx="1295334" cy="738663"/>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LLM Model</a:t>
            </a:r>
          </a:p>
        </p:txBody>
      </p:sp>
      <p:sp>
        <p:nvSpPr>
          <p:cNvPr id="25" name="Rectangle: Rounded Corners 29">
            <a:extLst>
              <a:ext uri="{FF2B5EF4-FFF2-40B4-BE49-F238E27FC236}">
                <a16:creationId xmlns:a16="http://schemas.microsoft.com/office/drawing/2014/main" id="{05A4ACEC-A27D-D2C6-7841-18D3CF4B249A}"/>
              </a:ext>
            </a:extLst>
          </p:cNvPr>
          <p:cNvSpPr/>
          <p:nvPr/>
        </p:nvSpPr>
        <p:spPr>
          <a:xfrm>
            <a:off x="8856040" y="3484537"/>
            <a:ext cx="2496558" cy="128016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800">
              <a:solidFill>
                <a:schemeClr val="accent4"/>
              </a:solidFill>
            </a:endParaRPr>
          </a:p>
        </p:txBody>
      </p:sp>
      <p:cxnSp>
        <p:nvCxnSpPr>
          <p:cNvPr id="26" name="Straight Arrow Connector 25">
            <a:extLst>
              <a:ext uri="{FF2B5EF4-FFF2-40B4-BE49-F238E27FC236}">
                <a16:creationId xmlns:a16="http://schemas.microsoft.com/office/drawing/2014/main" id="{8E17200E-6DDB-AA13-E08D-EBF5051E9AFE}"/>
              </a:ext>
            </a:extLst>
          </p:cNvPr>
          <p:cNvCxnSpPr>
            <a:cxnSpLocks/>
          </p:cNvCxnSpPr>
          <p:nvPr/>
        </p:nvCxnSpPr>
        <p:spPr>
          <a:xfrm>
            <a:off x="8024834" y="4246538"/>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14117D-9EC3-3996-BE59-FF2872A206C3}"/>
              </a:ext>
            </a:extLst>
          </p:cNvPr>
          <p:cNvCxnSpPr>
            <a:cxnSpLocks/>
          </p:cNvCxnSpPr>
          <p:nvPr/>
        </p:nvCxnSpPr>
        <p:spPr>
          <a:xfrm flipH="1">
            <a:off x="8024834" y="4540520"/>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Flowchart: Process 53">
            <a:extLst>
              <a:ext uri="{FF2B5EF4-FFF2-40B4-BE49-F238E27FC236}">
                <a16:creationId xmlns:a16="http://schemas.microsoft.com/office/drawing/2014/main" id="{B88389AF-440F-AA42-3F8F-ACBC651FA059}"/>
              </a:ext>
            </a:extLst>
          </p:cNvPr>
          <p:cNvSpPr/>
          <p:nvPr/>
        </p:nvSpPr>
        <p:spPr>
          <a:xfrm rot="16200000">
            <a:off x="7045413" y="8436902"/>
            <a:ext cx="1188720" cy="770122"/>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err="1">
                <a:solidFill>
                  <a:schemeClr val="accent4"/>
                </a:solidFill>
              </a:rPr>
              <a:t>MyApp</a:t>
            </a:r>
            <a:endParaRPr lang="en-US" sz="2400">
              <a:solidFill>
                <a:schemeClr val="accent4"/>
              </a:solidFill>
            </a:endParaRPr>
          </a:p>
        </p:txBody>
      </p:sp>
      <p:sp>
        <p:nvSpPr>
          <p:cNvPr id="29" name="Flowchart: Process 54">
            <a:extLst>
              <a:ext uri="{FF2B5EF4-FFF2-40B4-BE49-F238E27FC236}">
                <a16:creationId xmlns:a16="http://schemas.microsoft.com/office/drawing/2014/main" id="{093FC588-1BE5-D848-2371-B3C7534C3729}"/>
              </a:ext>
            </a:extLst>
          </p:cNvPr>
          <p:cNvSpPr/>
          <p:nvPr/>
        </p:nvSpPr>
        <p:spPr>
          <a:xfrm>
            <a:off x="9159216" y="8671013"/>
            <a:ext cx="793980" cy="593360"/>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Custom LLM</a:t>
            </a:r>
          </a:p>
        </p:txBody>
      </p:sp>
      <p:sp>
        <p:nvSpPr>
          <p:cNvPr id="30" name="Rectangle: Rounded Corners 55">
            <a:extLst>
              <a:ext uri="{FF2B5EF4-FFF2-40B4-BE49-F238E27FC236}">
                <a16:creationId xmlns:a16="http://schemas.microsoft.com/office/drawing/2014/main" id="{F9515048-18CC-6E1A-443E-E4FD23BAEE01}"/>
              </a:ext>
            </a:extLst>
          </p:cNvPr>
          <p:cNvSpPr/>
          <p:nvPr/>
        </p:nvSpPr>
        <p:spPr>
          <a:xfrm>
            <a:off x="8856040" y="8054246"/>
            <a:ext cx="2496558" cy="128016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800">
              <a:solidFill>
                <a:schemeClr val="accent4"/>
              </a:solidFill>
            </a:endParaRPr>
          </a:p>
        </p:txBody>
      </p:sp>
      <p:cxnSp>
        <p:nvCxnSpPr>
          <p:cNvPr id="31" name="Straight Arrow Connector 30">
            <a:extLst>
              <a:ext uri="{FF2B5EF4-FFF2-40B4-BE49-F238E27FC236}">
                <a16:creationId xmlns:a16="http://schemas.microsoft.com/office/drawing/2014/main" id="{5A3F53D4-83F9-FE6F-802F-F9A9F31BE53A}"/>
              </a:ext>
            </a:extLst>
          </p:cNvPr>
          <p:cNvCxnSpPr>
            <a:cxnSpLocks/>
          </p:cNvCxnSpPr>
          <p:nvPr/>
        </p:nvCxnSpPr>
        <p:spPr>
          <a:xfrm>
            <a:off x="8024834" y="8816247"/>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3BBB68-93B2-B009-B1A5-BFCE03725BAA}"/>
              </a:ext>
            </a:extLst>
          </p:cNvPr>
          <p:cNvCxnSpPr>
            <a:cxnSpLocks/>
          </p:cNvCxnSpPr>
          <p:nvPr/>
        </p:nvCxnSpPr>
        <p:spPr>
          <a:xfrm flipH="1">
            <a:off x="8024834" y="9110229"/>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3" name="Flowchart: Process 58">
            <a:extLst>
              <a:ext uri="{FF2B5EF4-FFF2-40B4-BE49-F238E27FC236}">
                <a16:creationId xmlns:a16="http://schemas.microsoft.com/office/drawing/2014/main" id="{7521B140-4470-A55F-1E7B-96E17F1058C7}"/>
              </a:ext>
            </a:extLst>
          </p:cNvPr>
          <p:cNvSpPr/>
          <p:nvPr/>
        </p:nvSpPr>
        <p:spPr>
          <a:xfrm>
            <a:off x="10626081" y="8789565"/>
            <a:ext cx="535554" cy="41296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Private Data</a:t>
            </a:r>
          </a:p>
        </p:txBody>
      </p:sp>
      <p:sp>
        <p:nvSpPr>
          <p:cNvPr id="34" name="Freeform 33">
            <a:extLst>
              <a:ext uri="{FF2B5EF4-FFF2-40B4-BE49-F238E27FC236}">
                <a16:creationId xmlns:a16="http://schemas.microsoft.com/office/drawing/2014/main" id="{C7FC6C9F-BD79-642A-AE42-5D8EB273A3BA}"/>
              </a:ext>
            </a:extLst>
          </p:cNvPr>
          <p:cNvSpPr>
            <a:spLocks noChangeAspect="1" noEditPoints="1"/>
          </p:cNvSpPr>
          <p:nvPr/>
        </p:nvSpPr>
        <p:spPr bwMode="auto">
          <a:xfrm>
            <a:off x="10315054" y="8173722"/>
            <a:ext cx="278992" cy="419946"/>
          </a:xfrm>
          <a:custGeom>
            <a:avLst/>
            <a:gdLst>
              <a:gd name="T0" fmla="*/ 118 w 2295"/>
              <a:gd name="T1" fmla="*/ 2831 h 3456"/>
              <a:gd name="T2" fmla="*/ 106 w 2295"/>
              <a:gd name="T3" fmla="*/ 3283 h 3456"/>
              <a:gd name="T4" fmla="*/ 226 w 2295"/>
              <a:gd name="T5" fmla="*/ 3363 h 3456"/>
              <a:gd name="T6" fmla="*/ 2178 w 2295"/>
              <a:gd name="T7" fmla="*/ 3305 h 3456"/>
              <a:gd name="T8" fmla="*/ 2191 w 2295"/>
              <a:gd name="T9" fmla="*/ 2853 h 3456"/>
              <a:gd name="T10" fmla="*/ 2072 w 2295"/>
              <a:gd name="T11" fmla="*/ 2773 h 3456"/>
              <a:gd name="T12" fmla="*/ 267 w 2295"/>
              <a:gd name="T13" fmla="*/ 2563 h 3456"/>
              <a:gd name="T14" fmla="*/ 117 w 2295"/>
              <a:gd name="T15" fmla="*/ 1937 h 3456"/>
              <a:gd name="T16" fmla="*/ 106 w 2295"/>
              <a:gd name="T17" fmla="*/ 2390 h 3456"/>
              <a:gd name="T18" fmla="*/ 225 w 2295"/>
              <a:gd name="T19" fmla="*/ 2469 h 3456"/>
              <a:gd name="T20" fmla="*/ 2178 w 2295"/>
              <a:gd name="T21" fmla="*/ 2412 h 3456"/>
              <a:gd name="T22" fmla="*/ 2190 w 2295"/>
              <a:gd name="T23" fmla="*/ 1959 h 3456"/>
              <a:gd name="T24" fmla="*/ 2070 w 2295"/>
              <a:gd name="T25" fmla="*/ 1880 h 3456"/>
              <a:gd name="T26" fmla="*/ 267 w 2295"/>
              <a:gd name="T27" fmla="*/ 1669 h 3456"/>
              <a:gd name="T28" fmla="*/ 115 w 2295"/>
              <a:gd name="T29" fmla="*/ 1044 h 3456"/>
              <a:gd name="T30" fmla="*/ 104 w 2295"/>
              <a:gd name="T31" fmla="*/ 1497 h 3456"/>
              <a:gd name="T32" fmla="*/ 223 w 2295"/>
              <a:gd name="T33" fmla="*/ 1576 h 3456"/>
              <a:gd name="T34" fmla="*/ 2176 w 2295"/>
              <a:gd name="T35" fmla="*/ 1519 h 3456"/>
              <a:gd name="T36" fmla="*/ 2188 w 2295"/>
              <a:gd name="T37" fmla="*/ 1066 h 3456"/>
              <a:gd name="T38" fmla="*/ 2068 w 2295"/>
              <a:gd name="T39" fmla="*/ 987 h 3456"/>
              <a:gd name="T40" fmla="*/ 267 w 2295"/>
              <a:gd name="T41" fmla="*/ 776 h 3456"/>
              <a:gd name="T42" fmla="*/ 116 w 2295"/>
              <a:gd name="T43" fmla="*/ 151 h 3456"/>
              <a:gd name="T44" fmla="*/ 105 w 2295"/>
              <a:gd name="T45" fmla="*/ 603 h 3456"/>
              <a:gd name="T46" fmla="*/ 224 w 2295"/>
              <a:gd name="T47" fmla="*/ 683 h 3456"/>
              <a:gd name="T48" fmla="*/ 2177 w 2295"/>
              <a:gd name="T49" fmla="*/ 625 h 3456"/>
              <a:gd name="T50" fmla="*/ 2189 w 2295"/>
              <a:gd name="T51" fmla="*/ 173 h 3456"/>
              <a:gd name="T52" fmla="*/ 2069 w 2295"/>
              <a:gd name="T53" fmla="*/ 93 h 3456"/>
              <a:gd name="T54" fmla="*/ 2172 w 2295"/>
              <a:gd name="T55" fmla="*/ 25 h 3456"/>
              <a:gd name="T56" fmla="*/ 2289 w 2295"/>
              <a:gd name="T57" fmla="*/ 187 h 3456"/>
              <a:gd name="T58" fmla="*/ 2250 w 2295"/>
              <a:gd name="T59" fmla="*/ 685 h 3456"/>
              <a:gd name="T60" fmla="*/ 2171 w 2295"/>
              <a:gd name="T61" fmla="*/ 920 h 3456"/>
              <a:gd name="T62" fmla="*/ 2289 w 2295"/>
              <a:gd name="T63" fmla="*/ 1081 h 3456"/>
              <a:gd name="T64" fmla="*/ 2248 w 2295"/>
              <a:gd name="T65" fmla="*/ 1577 h 3456"/>
              <a:gd name="T66" fmla="*/ 2171 w 2295"/>
              <a:gd name="T67" fmla="*/ 1812 h 3456"/>
              <a:gd name="T68" fmla="*/ 2290 w 2295"/>
              <a:gd name="T69" fmla="*/ 1973 h 3456"/>
              <a:gd name="T70" fmla="*/ 2250 w 2295"/>
              <a:gd name="T71" fmla="*/ 2472 h 3456"/>
              <a:gd name="T72" fmla="*/ 2171 w 2295"/>
              <a:gd name="T73" fmla="*/ 2704 h 3456"/>
              <a:gd name="T74" fmla="*/ 2291 w 2295"/>
              <a:gd name="T75" fmla="*/ 2866 h 3456"/>
              <a:gd name="T76" fmla="*/ 2252 w 2295"/>
              <a:gd name="T77" fmla="*/ 3365 h 3456"/>
              <a:gd name="T78" fmla="*/ 2072 w 2295"/>
              <a:gd name="T79" fmla="*/ 3456 h 3456"/>
              <a:gd name="T80" fmla="*/ 68 w 2295"/>
              <a:gd name="T81" fmla="*/ 3390 h 3456"/>
              <a:gd name="T82" fmla="*/ 2 w 2295"/>
              <a:gd name="T83" fmla="*/ 2903 h 3456"/>
              <a:gd name="T84" fmla="*/ 86 w 2295"/>
              <a:gd name="T85" fmla="*/ 2730 h 3456"/>
              <a:gd name="T86" fmla="*/ 112 w 2295"/>
              <a:gd name="T87" fmla="*/ 2531 h 3456"/>
              <a:gd name="T88" fmla="*/ 4 w 2295"/>
              <a:gd name="T89" fmla="*/ 2374 h 3456"/>
              <a:gd name="T90" fmla="*/ 41 w 2295"/>
              <a:gd name="T91" fmla="*/ 1884 h 3456"/>
              <a:gd name="T92" fmla="*/ 173 w 2295"/>
              <a:gd name="T93" fmla="*/ 1663 h 3456"/>
              <a:gd name="T94" fmla="*/ 23 w 2295"/>
              <a:gd name="T95" fmla="*/ 1545 h 3456"/>
              <a:gd name="T96" fmla="*/ 10 w 2295"/>
              <a:gd name="T97" fmla="*/ 1049 h 3456"/>
              <a:gd name="T98" fmla="*/ 141 w 2295"/>
              <a:gd name="T99" fmla="*/ 909 h 3456"/>
              <a:gd name="T100" fmla="*/ 61 w 2295"/>
              <a:gd name="T101" fmla="*/ 705 h 3456"/>
              <a:gd name="T102" fmla="*/ 1 w 2295"/>
              <a:gd name="T103" fmla="*/ 223 h 3456"/>
              <a:gd name="T104" fmla="*/ 92 w 2295"/>
              <a:gd name="T105" fmla="*/ 4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5" h="3456">
                <a:moveTo>
                  <a:pt x="226" y="2773"/>
                </a:moveTo>
                <a:lnTo>
                  <a:pt x="200" y="2775"/>
                </a:lnTo>
                <a:lnTo>
                  <a:pt x="176" y="2784"/>
                </a:lnTo>
                <a:lnTo>
                  <a:pt x="153" y="2795"/>
                </a:lnTo>
                <a:lnTo>
                  <a:pt x="134" y="2811"/>
                </a:lnTo>
                <a:lnTo>
                  <a:pt x="118" y="2831"/>
                </a:lnTo>
                <a:lnTo>
                  <a:pt x="106" y="2853"/>
                </a:lnTo>
                <a:lnTo>
                  <a:pt x="98" y="2877"/>
                </a:lnTo>
                <a:lnTo>
                  <a:pt x="96" y="2903"/>
                </a:lnTo>
                <a:lnTo>
                  <a:pt x="96" y="3233"/>
                </a:lnTo>
                <a:lnTo>
                  <a:pt x="98" y="3259"/>
                </a:lnTo>
                <a:lnTo>
                  <a:pt x="106" y="3283"/>
                </a:lnTo>
                <a:lnTo>
                  <a:pt x="118" y="3305"/>
                </a:lnTo>
                <a:lnTo>
                  <a:pt x="134" y="3324"/>
                </a:lnTo>
                <a:lnTo>
                  <a:pt x="153" y="3341"/>
                </a:lnTo>
                <a:lnTo>
                  <a:pt x="176" y="3352"/>
                </a:lnTo>
                <a:lnTo>
                  <a:pt x="200" y="3360"/>
                </a:lnTo>
                <a:lnTo>
                  <a:pt x="226" y="3363"/>
                </a:lnTo>
                <a:lnTo>
                  <a:pt x="2072" y="3363"/>
                </a:lnTo>
                <a:lnTo>
                  <a:pt x="2098" y="3360"/>
                </a:lnTo>
                <a:lnTo>
                  <a:pt x="2122" y="3352"/>
                </a:lnTo>
                <a:lnTo>
                  <a:pt x="2144" y="3341"/>
                </a:lnTo>
                <a:lnTo>
                  <a:pt x="2163" y="3324"/>
                </a:lnTo>
                <a:lnTo>
                  <a:pt x="2178" y="3305"/>
                </a:lnTo>
                <a:lnTo>
                  <a:pt x="2191" y="3283"/>
                </a:lnTo>
                <a:lnTo>
                  <a:pt x="2198" y="3259"/>
                </a:lnTo>
                <a:lnTo>
                  <a:pt x="2201" y="3233"/>
                </a:lnTo>
                <a:lnTo>
                  <a:pt x="2201" y="2903"/>
                </a:lnTo>
                <a:lnTo>
                  <a:pt x="2198" y="2877"/>
                </a:lnTo>
                <a:lnTo>
                  <a:pt x="2191" y="2853"/>
                </a:lnTo>
                <a:lnTo>
                  <a:pt x="2178" y="2831"/>
                </a:lnTo>
                <a:lnTo>
                  <a:pt x="2163" y="2811"/>
                </a:lnTo>
                <a:lnTo>
                  <a:pt x="2144" y="2795"/>
                </a:lnTo>
                <a:lnTo>
                  <a:pt x="2122" y="2784"/>
                </a:lnTo>
                <a:lnTo>
                  <a:pt x="2098" y="2775"/>
                </a:lnTo>
                <a:lnTo>
                  <a:pt x="2072" y="2773"/>
                </a:lnTo>
                <a:lnTo>
                  <a:pt x="226" y="2773"/>
                </a:lnTo>
                <a:close/>
                <a:moveTo>
                  <a:pt x="267" y="2563"/>
                </a:moveTo>
                <a:lnTo>
                  <a:pt x="267" y="2680"/>
                </a:lnTo>
                <a:lnTo>
                  <a:pt x="2045" y="2680"/>
                </a:lnTo>
                <a:lnTo>
                  <a:pt x="2045" y="2563"/>
                </a:lnTo>
                <a:lnTo>
                  <a:pt x="267" y="2563"/>
                </a:lnTo>
                <a:close/>
                <a:moveTo>
                  <a:pt x="225" y="1880"/>
                </a:moveTo>
                <a:lnTo>
                  <a:pt x="199" y="1882"/>
                </a:lnTo>
                <a:lnTo>
                  <a:pt x="175" y="1890"/>
                </a:lnTo>
                <a:lnTo>
                  <a:pt x="153" y="1902"/>
                </a:lnTo>
                <a:lnTo>
                  <a:pt x="133" y="1918"/>
                </a:lnTo>
                <a:lnTo>
                  <a:pt x="117" y="1937"/>
                </a:lnTo>
                <a:lnTo>
                  <a:pt x="106" y="1959"/>
                </a:lnTo>
                <a:lnTo>
                  <a:pt x="97" y="1984"/>
                </a:lnTo>
                <a:lnTo>
                  <a:pt x="95" y="2010"/>
                </a:lnTo>
                <a:lnTo>
                  <a:pt x="95" y="2340"/>
                </a:lnTo>
                <a:lnTo>
                  <a:pt x="97" y="2366"/>
                </a:lnTo>
                <a:lnTo>
                  <a:pt x="106" y="2390"/>
                </a:lnTo>
                <a:lnTo>
                  <a:pt x="117" y="2412"/>
                </a:lnTo>
                <a:lnTo>
                  <a:pt x="133" y="2432"/>
                </a:lnTo>
                <a:lnTo>
                  <a:pt x="153" y="2447"/>
                </a:lnTo>
                <a:lnTo>
                  <a:pt x="175" y="2459"/>
                </a:lnTo>
                <a:lnTo>
                  <a:pt x="199" y="2466"/>
                </a:lnTo>
                <a:lnTo>
                  <a:pt x="225" y="2469"/>
                </a:lnTo>
                <a:lnTo>
                  <a:pt x="2070" y="2469"/>
                </a:lnTo>
                <a:lnTo>
                  <a:pt x="2097" y="2466"/>
                </a:lnTo>
                <a:lnTo>
                  <a:pt x="2121" y="2459"/>
                </a:lnTo>
                <a:lnTo>
                  <a:pt x="2143" y="2447"/>
                </a:lnTo>
                <a:lnTo>
                  <a:pt x="2162" y="2432"/>
                </a:lnTo>
                <a:lnTo>
                  <a:pt x="2178" y="2412"/>
                </a:lnTo>
                <a:lnTo>
                  <a:pt x="2190" y="2390"/>
                </a:lnTo>
                <a:lnTo>
                  <a:pt x="2197" y="2366"/>
                </a:lnTo>
                <a:lnTo>
                  <a:pt x="2200" y="2340"/>
                </a:lnTo>
                <a:lnTo>
                  <a:pt x="2200" y="2010"/>
                </a:lnTo>
                <a:lnTo>
                  <a:pt x="2197" y="1984"/>
                </a:lnTo>
                <a:lnTo>
                  <a:pt x="2190" y="1959"/>
                </a:lnTo>
                <a:lnTo>
                  <a:pt x="2178" y="1937"/>
                </a:lnTo>
                <a:lnTo>
                  <a:pt x="2162" y="1918"/>
                </a:lnTo>
                <a:lnTo>
                  <a:pt x="2143" y="1902"/>
                </a:lnTo>
                <a:lnTo>
                  <a:pt x="2121" y="1890"/>
                </a:lnTo>
                <a:lnTo>
                  <a:pt x="2097" y="1882"/>
                </a:lnTo>
                <a:lnTo>
                  <a:pt x="2070" y="1880"/>
                </a:lnTo>
                <a:lnTo>
                  <a:pt x="225" y="1880"/>
                </a:lnTo>
                <a:close/>
                <a:moveTo>
                  <a:pt x="267" y="1669"/>
                </a:moveTo>
                <a:lnTo>
                  <a:pt x="267" y="1787"/>
                </a:lnTo>
                <a:lnTo>
                  <a:pt x="2045" y="1787"/>
                </a:lnTo>
                <a:lnTo>
                  <a:pt x="2045" y="1669"/>
                </a:lnTo>
                <a:lnTo>
                  <a:pt x="267" y="1669"/>
                </a:lnTo>
                <a:close/>
                <a:moveTo>
                  <a:pt x="223" y="987"/>
                </a:moveTo>
                <a:lnTo>
                  <a:pt x="197" y="990"/>
                </a:lnTo>
                <a:lnTo>
                  <a:pt x="173" y="997"/>
                </a:lnTo>
                <a:lnTo>
                  <a:pt x="151" y="1009"/>
                </a:lnTo>
                <a:lnTo>
                  <a:pt x="132" y="1024"/>
                </a:lnTo>
                <a:lnTo>
                  <a:pt x="115" y="1044"/>
                </a:lnTo>
                <a:lnTo>
                  <a:pt x="104" y="1066"/>
                </a:lnTo>
                <a:lnTo>
                  <a:pt x="96" y="1090"/>
                </a:lnTo>
                <a:lnTo>
                  <a:pt x="93" y="1116"/>
                </a:lnTo>
                <a:lnTo>
                  <a:pt x="93" y="1446"/>
                </a:lnTo>
                <a:lnTo>
                  <a:pt x="96" y="1472"/>
                </a:lnTo>
                <a:lnTo>
                  <a:pt x="104" y="1497"/>
                </a:lnTo>
                <a:lnTo>
                  <a:pt x="115" y="1519"/>
                </a:lnTo>
                <a:lnTo>
                  <a:pt x="132" y="1538"/>
                </a:lnTo>
                <a:lnTo>
                  <a:pt x="151" y="1554"/>
                </a:lnTo>
                <a:lnTo>
                  <a:pt x="173" y="1566"/>
                </a:lnTo>
                <a:lnTo>
                  <a:pt x="197" y="1574"/>
                </a:lnTo>
                <a:lnTo>
                  <a:pt x="223" y="1576"/>
                </a:lnTo>
                <a:lnTo>
                  <a:pt x="2068" y="1576"/>
                </a:lnTo>
                <a:lnTo>
                  <a:pt x="2095" y="1574"/>
                </a:lnTo>
                <a:lnTo>
                  <a:pt x="2119" y="1566"/>
                </a:lnTo>
                <a:lnTo>
                  <a:pt x="2141" y="1554"/>
                </a:lnTo>
                <a:lnTo>
                  <a:pt x="2161" y="1538"/>
                </a:lnTo>
                <a:lnTo>
                  <a:pt x="2176" y="1519"/>
                </a:lnTo>
                <a:lnTo>
                  <a:pt x="2188" y="1497"/>
                </a:lnTo>
                <a:lnTo>
                  <a:pt x="2196" y="1472"/>
                </a:lnTo>
                <a:lnTo>
                  <a:pt x="2198" y="1446"/>
                </a:lnTo>
                <a:lnTo>
                  <a:pt x="2198" y="1116"/>
                </a:lnTo>
                <a:lnTo>
                  <a:pt x="2196" y="1090"/>
                </a:lnTo>
                <a:lnTo>
                  <a:pt x="2188" y="1066"/>
                </a:lnTo>
                <a:lnTo>
                  <a:pt x="2176" y="1044"/>
                </a:lnTo>
                <a:lnTo>
                  <a:pt x="2161" y="1024"/>
                </a:lnTo>
                <a:lnTo>
                  <a:pt x="2141" y="1009"/>
                </a:lnTo>
                <a:lnTo>
                  <a:pt x="2119" y="997"/>
                </a:lnTo>
                <a:lnTo>
                  <a:pt x="2095" y="990"/>
                </a:lnTo>
                <a:lnTo>
                  <a:pt x="2068" y="987"/>
                </a:lnTo>
                <a:lnTo>
                  <a:pt x="223" y="987"/>
                </a:lnTo>
                <a:close/>
                <a:moveTo>
                  <a:pt x="267" y="776"/>
                </a:moveTo>
                <a:lnTo>
                  <a:pt x="267" y="893"/>
                </a:lnTo>
                <a:lnTo>
                  <a:pt x="2045" y="893"/>
                </a:lnTo>
                <a:lnTo>
                  <a:pt x="2045" y="776"/>
                </a:lnTo>
                <a:lnTo>
                  <a:pt x="267" y="776"/>
                </a:lnTo>
                <a:close/>
                <a:moveTo>
                  <a:pt x="224" y="93"/>
                </a:moveTo>
                <a:lnTo>
                  <a:pt x="198" y="96"/>
                </a:lnTo>
                <a:lnTo>
                  <a:pt x="174" y="104"/>
                </a:lnTo>
                <a:lnTo>
                  <a:pt x="152" y="115"/>
                </a:lnTo>
                <a:lnTo>
                  <a:pt x="132" y="132"/>
                </a:lnTo>
                <a:lnTo>
                  <a:pt x="116" y="151"/>
                </a:lnTo>
                <a:lnTo>
                  <a:pt x="105" y="173"/>
                </a:lnTo>
                <a:lnTo>
                  <a:pt x="97" y="197"/>
                </a:lnTo>
                <a:lnTo>
                  <a:pt x="94" y="223"/>
                </a:lnTo>
                <a:lnTo>
                  <a:pt x="94" y="553"/>
                </a:lnTo>
                <a:lnTo>
                  <a:pt x="97" y="579"/>
                </a:lnTo>
                <a:lnTo>
                  <a:pt x="105" y="603"/>
                </a:lnTo>
                <a:lnTo>
                  <a:pt x="116" y="625"/>
                </a:lnTo>
                <a:lnTo>
                  <a:pt x="132" y="645"/>
                </a:lnTo>
                <a:lnTo>
                  <a:pt x="152" y="661"/>
                </a:lnTo>
                <a:lnTo>
                  <a:pt x="174" y="672"/>
                </a:lnTo>
                <a:lnTo>
                  <a:pt x="198" y="681"/>
                </a:lnTo>
                <a:lnTo>
                  <a:pt x="224" y="683"/>
                </a:lnTo>
                <a:lnTo>
                  <a:pt x="2069" y="683"/>
                </a:lnTo>
                <a:lnTo>
                  <a:pt x="2096" y="681"/>
                </a:lnTo>
                <a:lnTo>
                  <a:pt x="2120" y="672"/>
                </a:lnTo>
                <a:lnTo>
                  <a:pt x="2142" y="661"/>
                </a:lnTo>
                <a:lnTo>
                  <a:pt x="2162" y="645"/>
                </a:lnTo>
                <a:lnTo>
                  <a:pt x="2177" y="625"/>
                </a:lnTo>
                <a:lnTo>
                  <a:pt x="2189" y="603"/>
                </a:lnTo>
                <a:lnTo>
                  <a:pt x="2197" y="579"/>
                </a:lnTo>
                <a:lnTo>
                  <a:pt x="2199" y="553"/>
                </a:lnTo>
                <a:lnTo>
                  <a:pt x="2199" y="223"/>
                </a:lnTo>
                <a:lnTo>
                  <a:pt x="2197" y="197"/>
                </a:lnTo>
                <a:lnTo>
                  <a:pt x="2189" y="173"/>
                </a:lnTo>
                <a:lnTo>
                  <a:pt x="2177" y="151"/>
                </a:lnTo>
                <a:lnTo>
                  <a:pt x="2162" y="132"/>
                </a:lnTo>
                <a:lnTo>
                  <a:pt x="2142" y="115"/>
                </a:lnTo>
                <a:lnTo>
                  <a:pt x="2120" y="104"/>
                </a:lnTo>
                <a:lnTo>
                  <a:pt x="2096" y="96"/>
                </a:lnTo>
                <a:lnTo>
                  <a:pt x="2069" y="93"/>
                </a:lnTo>
                <a:lnTo>
                  <a:pt x="224" y="93"/>
                </a:lnTo>
                <a:close/>
                <a:moveTo>
                  <a:pt x="224" y="0"/>
                </a:moveTo>
                <a:lnTo>
                  <a:pt x="2069" y="0"/>
                </a:lnTo>
                <a:lnTo>
                  <a:pt x="2105" y="3"/>
                </a:lnTo>
                <a:lnTo>
                  <a:pt x="2140" y="12"/>
                </a:lnTo>
                <a:lnTo>
                  <a:pt x="2172" y="25"/>
                </a:lnTo>
                <a:lnTo>
                  <a:pt x="2201" y="43"/>
                </a:lnTo>
                <a:lnTo>
                  <a:pt x="2228" y="66"/>
                </a:lnTo>
                <a:lnTo>
                  <a:pt x="2250" y="91"/>
                </a:lnTo>
                <a:lnTo>
                  <a:pt x="2267" y="120"/>
                </a:lnTo>
                <a:lnTo>
                  <a:pt x="2281" y="153"/>
                </a:lnTo>
                <a:lnTo>
                  <a:pt x="2289" y="187"/>
                </a:lnTo>
                <a:lnTo>
                  <a:pt x="2292" y="223"/>
                </a:lnTo>
                <a:lnTo>
                  <a:pt x="2292" y="553"/>
                </a:lnTo>
                <a:lnTo>
                  <a:pt x="2289" y="590"/>
                </a:lnTo>
                <a:lnTo>
                  <a:pt x="2281" y="623"/>
                </a:lnTo>
                <a:lnTo>
                  <a:pt x="2267" y="656"/>
                </a:lnTo>
                <a:lnTo>
                  <a:pt x="2250" y="685"/>
                </a:lnTo>
                <a:lnTo>
                  <a:pt x="2227" y="711"/>
                </a:lnTo>
                <a:lnTo>
                  <a:pt x="2200" y="733"/>
                </a:lnTo>
                <a:lnTo>
                  <a:pt x="2171" y="751"/>
                </a:lnTo>
                <a:lnTo>
                  <a:pt x="2139" y="765"/>
                </a:lnTo>
                <a:lnTo>
                  <a:pt x="2139" y="906"/>
                </a:lnTo>
                <a:lnTo>
                  <a:pt x="2171" y="920"/>
                </a:lnTo>
                <a:lnTo>
                  <a:pt x="2200" y="937"/>
                </a:lnTo>
                <a:lnTo>
                  <a:pt x="2227" y="959"/>
                </a:lnTo>
                <a:lnTo>
                  <a:pt x="2248" y="985"/>
                </a:lnTo>
                <a:lnTo>
                  <a:pt x="2266" y="1015"/>
                </a:lnTo>
                <a:lnTo>
                  <a:pt x="2280" y="1046"/>
                </a:lnTo>
                <a:lnTo>
                  <a:pt x="2289" y="1081"/>
                </a:lnTo>
                <a:lnTo>
                  <a:pt x="2291" y="1116"/>
                </a:lnTo>
                <a:lnTo>
                  <a:pt x="2291" y="1446"/>
                </a:lnTo>
                <a:lnTo>
                  <a:pt x="2289" y="1482"/>
                </a:lnTo>
                <a:lnTo>
                  <a:pt x="2280" y="1516"/>
                </a:lnTo>
                <a:lnTo>
                  <a:pt x="2266" y="1549"/>
                </a:lnTo>
                <a:lnTo>
                  <a:pt x="2248" y="1577"/>
                </a:lnTo>
                <a:lnTo>
                  <a:pt x="2227" y="1603"/>
                </a:lnTo>
                <a:lnTo>
                  <a:pt x="2200" y="1625"/>
                </a:lnTo>
                <a:lnTo>
                  <a:pt x="2171" y="1644"/>
                </a:lnTo>
                <a:lnTo>
                  <a:pt x="2139" y="1657"/>
                </a:lnTo>
                <a:lnTo>
                  <a:pt x="2139" y="1798"/>
                </a:lnTo>
                <a:lnTo>
                  <a:pt x="2171" y="1812"/>
                </a:lnTo>
                <a:lnTo>
                  <a:pt x="2200" y="1830"/>
                </a:lnTo>
                <a:lnTo>
                  <a:pt x="2228" y="1852"/>
                </a:lnTo>
                <a:lnTo>
                  <a:pt x="2250" y="1878"/>
                </a:lnTo>
                <a:lnTo>
                  <a:pt x="2268" y="1907"/>
                </a:lnTo>
                <a:lnTo>
                  <a:pt x="2282" y="1939"/>
                </a:lnTo>
                <a:lnTo>
                  <a:pt x="2290" y="1973"/>
                </a:lnTo>
                <a:lnTo>
                  <a:pt x="2294" y="2010"/>
                </a:lnTo>
                <a:lnTo>
                  <a:pt x="2294" y="2340"/>
                </a:lnTo>
                <a:lnTo>
                  <a:pt x="2290" y="2376"/>
                </a:lnTo>
                <a:lnTo>
                  <a:pt x="2282" y="2410"/>
                </a:lnTo>
                <a:lnTo>
                  <a:pt x="2268" y="2442"/>
                </a:lnTo>
                <a:lnTo>
                  <a:pt x="2250" y="2472"/>
                </a:lnTo>
                <a:lnTo>
                  <a:pt x="2228" y="2498"/>
                </a:lnTo>
                <a:lnTo>
                  <a:pt x="2200" y="2520"/>
                </a:lnTo>
                <a:lnTo>
                  <a:pt x="2171" y="2538"/>
                </a:lnTo>
                <a:lnTo>
                  <a:pt x="2139" y="2551"/>
                </a:lnTo>
                <a:lnTo>
                  <a:pt x="2139" y="2691"/>
                </a:lnTo>
                <a:lnTo>
                  <a:pt x="2171" y="2704"/>
                </a:lnTo>
                <a:lnTo>
                  <a:pt x="2201" y="2722"/>
                </a:lnTo>
                <a:lnTo>
                  <a:pt x="2228" y="2745"/>
                </a:lnTo>
                <a:lnTo>
                  <a:pt x="2251" y="2770"/>
                </a:lnTo>
                <a:lnTo>
                  <a:pt x="2269" y="2799"/>
                </a:lnTo>
                <a:lnTo>
                  <a:pt x="2283" y="2832"/>
                </a:lnTo>
                <a:lnTo>
                  <a:pt x="2291" y="2866"/>
                </a:lnTo>
                <a:lnTo>
                  <a:pt x="2295" y="2903"/>
                </a:lnTo>
                <a:lnTo>
                  <a:pt x="2295" y="3233"/>
                </a:lnTo>
                <a:lnTo>
                  <a:pt x="2291" y="3269"/>
                </a:lnTo>
                <a:lnTo>
                  <a:pt x="2283" y="3303"/>
                </a:lnTo>
                <a:lnTo>
                  <a:pt x="2269" y="3336"/>
                </a:lnTo>
                <a:lnTo>
                  <a:pt x="2252" y="3365"/>
                </a:lnTo>
                <a:lnTo>
                  <a:pt x="2229" y="3390"/>
                </a:lnTo>
                <a:lnTo>
                  <a:pt x="2203" y="3413"/>
                </a:lnTo>
                <a:lnTo>
                  <a:pt x="2174" y="3431"/>
                </a:lnTo>
                <a:lnTo>
                  <a:pt x="2142" y="3444"/>
                </a:lnTo>
                <a:lnTo>
                  <a:pt x="2107" y="3453"/>
                </a:lnTo>
                <a:lnTo>
                  <a:pt x="2072" y="3456"/>
                </a:lnTo>
                <a:lnTo>
                  <a:pt x="226" y="3456"/>
                </a:lnTo>
                <a:lnTo>
                  <a:pt x="190" y="3453"/>
                </a:lnTo>
                <a:lnTo>
                  <a:pt x="155" y="3444"/>
                </a:lnTo>
                <a:lnTo>
                  <a:pt x="124" y="3431"/>
                </a:lnTo>
                <a:lnTo>
                  <a:pt x="94" y="3413"/>
                </a:lnTo>
                <a:lnTo>
                  <a:pt x="68" y="3390"/>
                </a:lnTo>
                <a:lnTo>
                  <a:pt x="46" y="3365"/>
                </a:lnTo>
                <a:lnTo>
                  <a:pt x="27" y="3336"/>
                </a:lnTo>
                <a:lnTo>
                  <a:pt x="14" y="3303"/>
                </a:lnTo>
                <a:lnTo>
                  <a:pt x="5" y="3269"/>
                </a:lnTo>
                <a:lnTo>
                  <a:pt x="2" y="3233"/>
                </a:lnTo>
                <a:lnTo>
                  <a:pt x="2" y="2903"/>
                </a:lnTo>
                <a:lnTo>
                  <a:pt x="5" y="2868"/>
                </a:lnTo>
                <a:lnTo>
                  <a:pt x="13" y="2836"/>
                </a:lnTo>
                <a:lnTo>
                  <a:pt x="25" y="2806"/>
                </a:lnTo>
                <a:lnTo>
                  <a:pt x="42" y="2777"/>
                </a:lnTo>
                <a:lnTo>
                  <a:pt x="62" y="2752"/>
                </a:lnTo>
                <a:lnTo>
                  <a:pt x="86" y="2730"/>
                </a:lnTo>
                <a:lnTo>
                  <a:pt x="112" y="2711"/>
                </a:lnTo>
                <a:lnTo>
                  <a:pt x="141" y="2697"/>
                </a:lnTo>
                <a:lnTo>
                  <a:pt x="173" y="2686"/>
                </a:lnTo>
                <a:lnTo>
                  <a:pt x="173" y="2556"/>
                </a:lnTo>
                <a:lnTo>
                  <a:pt x="141" y="2546"/>
                </a:lnTo>
                <a:lnTo>
                  <a:pt x="112" y="2531"/>
                </a:lnTo>
                <a:lnTo>
                  <a:pt x="85" y="2512"/>
                </a:lnTo>
                <a:lnTo>
                  <a:pt x="62" y="2490"/>
                </a:lnTo>
                <a:lnTo>
                  <a:pt x="41" y="2465"/>
                </a:lnTo>
                <a:lnTo>
                  <a:pt x="24" y="2437"/>
                </a:lnTo>
                <a:lnTo>
                  <a:pt x="13" y="2407"/>
                </a:lnTo>
                <a:lnTo>
                  <a:pt x="4" y="2374"/>
                </a:lnTo>
                <a:lnTo>
                  <a:pt x="2" y="2340"/>
                </a:lnTo>
                <a:lnTo>
                  <a:pt x="2" y="2010"/>
                </a:lnTo>
                <a:lnTo>
                  <a:pt x="4" y="1975"/>
                </a:lnTo>
                <a:lnTo>
                  <a:pt x="13" y="1943"/>
                </a:lnTo>
                <a:lnTo>
                  <a:pt x="24" y="1912"/>
                </a:lnTo>
                <a:lnTo>
                  <a:pt x="41" y="1884"/>
                </a:lnTo>
                <a:lnTo>
                  <a:pt x="62" y="1859"/>
                </a:lnTo>
                <a:lnTo>
                  <a:pt x="85" y="1836"/>
                </a:lnTo>
                <a:lnTo>
                  <a:pt x="112" y="1818"/>
                </a:lnTo>
                <a:lnTo>
                  <a:pt x="141" y="1803"/>
                </a:lnTo>
                <a:lnTo>
                  <a:pt x="173" y="1793"/>
                </a:lnTo>
                <a:lnTo>
                  <a:pt x="173" y="1663"/>
                </a:lnTo>
                <a:lnTo>
                  <a:pt x="141" y="1654"/>
                </a:lnTo>
                <a:lnTo>
                  <a:pt x="111" y="1639"/>
                </a:lnTo>
                <a:lnTo>
                  <a:pt x="84" y="1620"/>
                </a:lnTo>
                <a:lnTo>
                  <a:pt x="61" y="1598"/>
                </a:lnTo>
                <a:lnTo>
                  <a:pt x="40" y="1573"/>
                </a:lnTo>
                <a:lnTo>
                  <a:pt x="23" y="1545"/>
                </a:lnTo>
                <a:lnTo>
                  <a:pt x="10" y="1513"/>
                </a:lnTo>
                <a:lnTo>
                  <a:pt x="3" y="1481"/>
                </a:lnTo>
                <a:lnTo>
                  <a:pt x="0" y="1446"/>
                </a:lnTo>
                <a:lnTo>
                  <a:pt x="0" y="1116"/>
                </a:lnTo>
                <a:lnTo>
                  <a:pt x="3" y="1082"/>
                </a:lnTo>
                <a:lnTo>
                  <a:pt x="10" y="1049"/>
                </a:lnTo>
                <a:lnTo>
                  <a:pt x="23" y="1018"/>
                </a:lnTo>
                <a:lnTo>
                  <a:pt x="40" y="990"/>
                </a:lnTo>
                <a:lnTo>
                  <a:pt x="61" y="965"/>
                </a:lnTo>
                <a:lnTo>
                  <a:pt x="84" y="943"/>
                </a:lnTo>
                <a:lnTo>
                  <a:pt x="111" y="924"/>
                </a:lnTo>
                <a:lnTo>
                  <a:pt x="141" y="909"/>
                </a:lnTo>
                <a:lnTo>
                  <a:pt x="173" y="900"/>
                </a:lnTo>
                <a:lnTo>
                  <a:pt x="173" y="770"/>
                </a:lnTo>
                <a:lnTo>
                  <a:pt x="141" y="760"/>
                </a:lnTo>
                <a:lnTo>
                  <a:pt x="112" y="746"/>
                </a:lnTo>
                <a:lnTo>
                  <a:pt x="85" y="727"/>
                </a:lnTo>
                <a:lnTo>
                  <a:pt x="61" y="705"/>
                </a:lnTo>
                <a:lnTo>
                  <a:pt x="40" y="680"/>
                </a:lnTo>
                <a:lnTo>
                  <a:pt x="24" y="651"/>
                </a:lnTo>
                <a:lnTo>
                  <a:pt x="12" y="620"/>
                </a:lnTo>
                <a:lnTo>
                  <a:pt x="3" y="588"/>
                </a:lnTo>
                <a:lnTo>
                  <a:pt x="1" y="553"/>
                </a:lnTo>
                <a:lnTo>
                  <a:pt x="1" y="223"/>
                </a:lnTo>
                <a:lnTo>
                  <a:pt x="4" y="187"/>
                </a:lnTo>
                <a:lnTo>
                  <a:pt x="13" y="153"/>
                </a:lnTo>
                <a:lnTo>
                  <a:pt x="26" y="120"/>
                </a:lnTo>
                <a:lnTo>
                  <a:pt x="44" y="91"/>
                </a:lnTo>
                <a:lnTo>
                  <a:pt x="66" y="66"/>
                </a:lnTo>
                <a:lnTo>
                  <a:pt x="92" y="43"/>
                </a:lnTo>
                <a:lnTo>
                  <a:pt x="121" y="25"/>
                </a:lnTo>
                <a:lnTo>
                  <a:pt x="154" y="12"/>
                </a:lnTo>
                <a:lnTo>
                  <a:pt x="189" y="3"/>
                </a:lnTo>
                <a:lnTo>
                  <a:pt x="224"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200">
              <a:solidFill>
                <a:schemeClr val="accent4"/>
              </a:solidFill>
            </a:endParaRPr>
          </a:p>
        </p:txBody>
      </p:sp>
      <p:sp>
        <p:nvSpPr>
          <p:cNvPr id="35" name="Freeform 34">
            <a:extLst>
              <a:ext uri="{FF2B5EF4-FFF2-40B4-BE49-F238E27FC236}">
                <a16:creationId xmlns:a16="http://schemas.microsoft.com/office/drawing/2014/main" id="{DA50E2D6-BD47-F91A-052A-D6BF20345D29}"/>
              </a:ext>
            </a:extLst>
          </p:cNvPr>
          <p:cNvSpPr>
            <a:spLocks noChangeAspect="1" noEditPoints="1"/>
          </p:cNvSpPr>
          <p:nvPr/>
        </p:nvSpPr>
        <p:spPr bwMode="auto">
          <a:xfrm>
            <a:off x="10320655" y="8776120"/>
            <a:ext cx="278992" cy="419946"/>
          </a:xfrm>
          <a:custGeom>
            <a:avLst/>
            <a:gdLst>
              <a:gd name="T0" fmla="*/ 118 w 2295"/>
              <a:gd name="T1" fmla="*/ 2831 h 3456"/>
              <a:gd name="T2" fmla="*/ 106 w 2295"/>
              <a:gd name="T3" fmla="*/ 3283 h 3456"/>
              <a:gd name="T4" fmla="*/ 226 w 2295"/>
              <a:gd name="T5" fmla="*/ 3363 h 3456"/>
              <a:gd name="T6" fmla="*/ 2178 w 2295"/>
              <a:gd name="T7" fmla="*/ 3305 h 3456"/>
              <a:gd name="T8" fmla="*/ 2191 w 2295"/>
              <a:gd name="T9" fmla="*/ 2853 h 3456"/>
              <a:gd name="T10" fmla="*/ 2072 w 2295"/>
              <a:gd name="T11" fmla="*/ 2773 h 3456"/>
              <a:gd name="T12" fmla="*/ 267 w 2295"/>
              <a:gd name="T13" fmla="*/ 2563 h 3456"/>
              <a:gd name="T14" fmla="*/ 117 w 2295"/>
              <a:gd name="T15" fmla="*/ 1937 h 3456"/>
              <a:gd name="T16" fmla="*/ 106 w 2295"/>
              <a:gd name="T17" fmla="*/ 2390 h 3456"/>
              <a:gd name="T18" fmla="*/ 225 w 2295"/>
              <a:gd name="T19" fmla="*/ 2469 h 3456"/>
              <a:gd name="T20" fmla="*/ 2178 w 2295"/>
              <a:gd name="T21" fmla="*/ 2412 h 3456"/>
              <a:gd name="T22" fmla="*/ 2190 w 2295"/>
              <a:gd name="T23" fmla="*/ 1959 h 3456"/>
              <a:gd name="T24" fmla="*/ 2070 w 2295"/>
              <a:gd name="T25" fmla="*/ 1880 h 3456"/>
              <a:gd name="T26" fmla="*/ 267 w 2295"/>
              <a:gd name="T27" fmla="*/ 1669 h 3456"/>
              <a:gd name="T28" fmla="*/ 115 w 2295"/>
              <a:gd name="T29" fmla="*/ 1044 h 3456"/>
              <a:gd name="T30" fmla="*/ 104 w 2295"/>
              <a:gd name="T31" fmla="*/ 1497 h 3456"/>
              <a:gd name="T32" fmla="*/ 223 w 2295"/>
              <a:gd name="T33" fmla="*/ 1576 h 3456"/>
              <a:gd name="T34" fmla="*/ 2176 w 2295"/>
              <a:gd name="T35" fmla="*/ 1519 h 3456"/>
              <a:gd name="T36" fmla="*/ 2188 w 2295"/>
              <a:gd name="T37" fmla="*/ 1066 h 3456"/>
              <a:gd name="T38" fmla="*/ 2068 w 2295"/>
              <a:gd name="T39" fmla="*/ 987 h 3456"/>
              <a:gd name="T40" fmla="*/ 267 w 2295"/>
              <a:gd name="T41" fmla="*/ 776 h 3456"/>
              <a:gd name="T42" fmla="*/ 116 w 2295"/>
              <a:gd name="T43" fmla="*/ 151 h 3456"/>
              <a:gd name="T44" fmla="*/ 105 w 2295"/>
              <a:gd name="T45" fmla="*/ 603 h 3456"/>
              <a:gd name="T46" fmla="*/ 224 w 2295"/>
              <a:gd name="T47" fmla="*/ 683 h 3456"/>
              <a:gd name="T48" fmla="*/ 2177 w 2295"/>
              <a:gd name="T49" fmla="*/ 625 h 3456"/>
              <a:gd name="T50" fmla="*/ 2189 w 2295"/>
              <a:gd name="T51" fmla="*/ 173 h 3456"/>
              <a:gd name="T52" fmla="*/ 2069 w 2295"/>
              <a:gd name="T53" fmla="*/ 93 h 3456"/>
              <a:gd name="T54" fmla="*/ 2172 w 2295"/>
              <a:gd name="T55" fmla="*/ 25 h 3456"/>
              <a:gd name="T56" fmla="*/ 2289 w 2295"/>
              <a:gd name="T57" fmla="*/ 187 h 3456"/>
              <a:gd name="T58" fmla="*/ 2250 w 2295"/>
              <a:gd name="T59" fmla="*/ 685 h 3456"/>
              <a:gd name="T60" fmla="*/ 2171 w 2295"/>
              <a:gd name="T61" fmla="*/ 920 h 3456"/>
              <a:gd name="T62" fmla="*/ 2289 w 2295"/>
              <a:gd name="T63" fmla="*/ 1081 h 3456"/>
              <a:gd name="T64" fmla="*/ 2248 w 2295"/>
              <a:gd name="T65" fmla="*/ 1577 h 3456"/>
              <a:gd name="T66" fmla="*/ 2171 w 2295"/>
              <a:gd name="T67" fmla="*/ 1812 h 3456"/>
              <a:gd name="T68" fmla="*/ 2290 w 2295"/>
              <a:gd name="T69" fmla="*/ 1973 h 3456"/>
              <a:gd name="T70" fmla="*/ 2250 w 2295"/>
              <a:gd name="T71" fmla="*/ 2472 h 3456"/>
              <a:gd name="T72" fmla="*/ 2171 w 2295"/>
              <a:gd name="T73" fmla="*/ 2704 h 3456"/>
              <a:gd name="T74" fmla="*/ 2291 w 2295"/>
              <a:gd name="T75" fmla="*/ 2866 h 3456"/>
              <a:gd name="T76" fmla="*/ 2252 w 2295"/>
              <a:gd name="T77" fmla="*/ 3365 h 3456"/>
              <a:gd name="T78" fmla="*/ 2072 w 2295"/>
              <a:gd name="T79" fmla="*/ 3456 h 3456"/>
              <a:gd name="T80" fmla="*/ 68 w 2295"/>
              <a:gd name="T81" fmla="*/ 3390 h 3456"/>
              <a:gd name="T82" fmla="*/ 2 w 2295"/>
              <a:gd name="T83" fmla="*/ 2903 h 3456"/>
              <a:gd name="T84" fmla="*/ 86 w 2295"/>
              <a:gd name="T85" fmla="*/ 2730 h 3456"/>
              <a:gd name="T86" fmla="*/ 112 w 2295"/>
              <a:gd name="T87" fmla="*/ 2531 h 3456"/>
              <a:gd name="T88" fmla="*/ 4 w 2295"/>
              <a:gd name="T89" fmla="*/ 2374 h 3456"/>
              <a:gd name="T90" fmla="*/ 41 w 2295"/>
              <a:gd name="T91" fmla="*/ 1884 h 3456"/>
              <a:gd name="T92" fmla="*/ 173 w 2295"/>
              <a:gd name="T93" fmla="*/ 1663 h 3456"/>
              <a:gd name="T94" fmla="*/ 23 w 2295"/>
              <a:gd name="T95" fmla="*/ 1545 h 3456"/>
              <a:gd name="T96" fmla="*/ 10 w 2295"/>
              <a:gd name="T97" fmla="*/ 1049 h 3456"/>
              <a:gd name="T98" fmla="*/ 141 w 2295"/>
              <a:gd name="T99" fmla="*/ 909 h 3456"/>
              <a:gd name="T100" fmla="*/ 61 w 2295"/>
              <a:gd name="T101" fmla="*/ 705 h 3456"/>
              <a:gd name="T102" fmla="*/ 1 w 2295"/>
              <a:gd name="T103" fmla="*/ 223 h 3456"/>
              <a:gd name="T104" fmla="*/ 92 w 2295"/>
              <a:gd name="T105" fmla="*/ 4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5" h="3456">
                <a:moveTo>
                  <a:pt x="226" y="2773"/>
                </a:moveTo>
                <a:lnTo>
                  <a:pt x="200" y="2775"/>
                </a:lnTo>
                <a:lnTo>
                  <a:pt x="176" y="2784"/>
                </a:lnTo>
                <a:lnTo>
                  <a:pt x="153" y="2795"/>
                </a:lnTo>
                <a:lnTo>
                  <a:pt x="134" y="2811"/>
                </a:lnTo>
                <a:lnTo>
                  <a:pt x="118" y="2831"/>
                </a:lnTo>
                <a:lnTo>
                  <a:pt x="106" y="2853"/>
                </a:lnTo>
                <a:lnTo>
                  <a:pt x="98" y="2877"/>
                </a:lnTo>
                <a:lnTo>
                  <a:pt x="96" y="2903"/>
                </a:lnTo>
                <a:lnTo>
                  <a:pt x="96" y="3233"/>
                </a:lnTo>
                <a:lnTo>
                  <a:pt x="98" y="3259"/>
                </a:lnTo>
                <a:lnTo>
                  <a:pt x="106" y="3283"/>
                </a:lnTo>
                <a:lnTo>
                  <a:pt x="118" y="3305"/>
                </a:lnTo>
                <a:lnTo>
                  <a:pt x="134" y="3324"/>
                </a:lnTo>
                <a:lnTo>
                  <a:pt x="153" y="3341"/>
                </a:lnTo>
                <a:lnTo>
                  <a:pt x="176" y="3352"/>
                </a:lnTo>
                <a:lnTo>
                  <a:pt x="200" y="3360"/>
                </a:lnTo>
                <a:lnTo>
                  <a:pt x="226" y="3363"/>
                </a:lnTo>
                <a:lnTo>
                  <a:pt x="2072" y="3363"/>
                </a:lnTo>
                <a:lnTo>
                  <a:pt x="2098" y="3360"/>
                </a:lnTo>
                <a:lnTo>
                  <a:pt x="2122" y="3352"/>
                </a:lnTo>
                <a:lnTo>
                  <a:pt x="2144" y="3341"/>
                </a:lnTo>
                <a:lnTo>
                  <a:pt x="2163" y="3324"/>
                </a:lnTo>
                <a:lnTo>
                  <a:pt x="2178" y="3305"/>
                </a:lnTo>
                <a:lnTo>
                  <a:pt x="2191" y="3283"/>
                </a:lnTo>
                <a:lnTo>
                  <a:pt x="2198" y="3259"/>
                </a:lnTo>
                <a:lnTo>
                  <a:pt x="2201" y="3233"/>
                </a:lnTo>
                <a:lnTo>
                  <a:pt x="2201" y="2903"/>
                </a:lnTo>
                <a:lnTo>
                  <a:pt x="2198" y="2877"/>
                </a:lnTo>
                <a:lnTo>
                  <a:pt x="2191" y="2853"/>
                </a:lnTo>
                <a:lnTo>
                  <a:pt x="2178" y="2831"/>
                </a:lnTo>
                <a:lnTo>
                  <a:pt x="2163" y="2811"/>
                </a:lnTo>
                <a:lnTo>
                  <a:pt x="2144" y="2795"/>
                </a:lnTo>
                <a:lnTo>
                  <a:pt x="2122" y="2784"/>
                </a:lnTo>
                <a:lnTo>
                  <a:pt x="2098" y="2775"/>
                </a:lnTo>
                <a:lnTo>
                  <a:pt x="2072" y="2773"/>
                </a:lnTo>
                <a:lnTo>
                  <a:pt x="226" y="2773"/>
                </a:lnTo>
                <a:close/>
                <a:moveTo>
                  <a:pt x="267" y="2563"/>
                </a:moveTo>
                <a:lnTo>
                  <a:pt x="267" y="2680"/>
                </a:lnTo>
                <a:lnTo>
                  <a:pt x="2045" y="2680"/>
                </a:lnTo>
                <a:lnTo>
                  <a:pt x="2045" y="2563"/>
                </a:lnTo>
                <a:lnTo>
                  <a:pt x="267" y="2563"/>
                </a:lnTo>
                <a:close/>
                <a:moveTo>
                  <a:pt x="225" y="1880"/>
                </a:moveTo>
                <a:lnTo>
                  <a:pt x="199" y="1882"/>
                </a:lnTo>
                <a:lnTo>
                  <a:pt x="175" y="1890"/>
                </a:lnTo>
                <a:lnTo>
                  <a:pt x="153" y="1902"/>
                </a:lnTo>
                <a:lnTo>
                  <a:pt x="133" y="1918"/>
                </a:lnTo>
                <a:lnTo>
                  <a:pt x="117" y="1937"/>
                </a:lnTo>
                <a:lnTo>
                  <a:pt x="106" y="1959"/>
                </a:lnTo>
                <a:lnTo>
                  <a:pt x="97" y="1984"/>
                </a:lnTo>
                <a:lnTo>
                  <a:pt x="95" y="2010"/>
                </a:lnTo>
                <a:lnTo>
                  <a:pt x="95" y="2340"/>
                </a:lnTo>
                <a:lnTo>
                  <a:pt x="97" y="2366"/>
                </a:lnTo>
                <a:lnTo>
                  <a:pt x="106" y="2390"/>
                </a:lnTo>
                <a:lnTo>
                  <a:pt x="117" y="2412"/>
                </a:lnTo>
                <a:lnTo>
                  <a:pt x="133" y="2432"/>
                </a:lnTo>
                <a:lnTo>
                  <a:pt x="153" y="2447"/>
                </a:lnTo>
                <a:lnTo>
                  <a:pt x="175" y="2459"/>
                </a:lnTo>
                <a:lnTo>
                  <a:pt x="199" y="2466"/>
                </a:lnTo>
                <a:lnTo>
                  <a:pt x="225" y="2469"/>
                </a:lnTo>
                <a:lnTo>
                  <a:pt x="2070" y="2469"/>
                </a:lnTo>
                <a:lnTo>
                  <a:pt x="2097" y="2466"/>
                </a:lnTo>
                <a:lnTo>
                  <a:pt x="2121" y="2459"/>
                </a:lnTo>
                <a:lnTo>
                  <a:pt x="2143" y="2447"/>
                </a:lnTo>
                <a:lnTo>
                  <a:pt x="2162" y="2432"/>
                </a:lnTo>
                <a:lnTo>
                  <a:pt x="2178" y="2412"/>
                </a:lnTo>
                <a:lnTo>
                  <a:pt x="2190" y="2390"/>
                </a:lnTo>
                <a:lnTo>
                  <a:pt x="2197" y="2366"/>
                </a:lnTo>
                <a:lnTo>
                  <a:pt x="2200" y="2340"/>
                </a:lnTo>
                <a:lnTo>
                  <a:pt x="2200" y="2010"/>
                </a:lnTo>
                <a:lnTo>
                  <a:pt x="2197" y="1984"/>
                </a:lnTo>
                <a:lnTo>
                  <a:pt x="2190" y="1959"/>
                </a:lnTo>
                <a:lnTo>
                  <a:pt x="2178" y="1937"/>
                </a:lnTo>
                <a:lnTo>
                  <a:pt x="2162" y="1918"/>
                </a:lnTo>
                <a:lnTo>
                  <a:pt x="2143" y="1902"/>
                </a:lnTo>
                <a:lnTo>
                  <a:pt x="2121" y="1890"/>
                </a:lnTo>
                <a:lnTo>
                  <a:pt x="2097" y="1882"/>
                </a:lnTo>
                <a:lnTo>
                  <a:pt x="2070" y="1880"/>
                </a:lnTo>
                <a:lnTo>
                  <a:pt x="225" y="1880"/>
                </a:lnTo>
                <a:close/>
                <a:moveTo>
                  <a:pt x="267" y="1669"/>
                </a:moveTo>
                <a:lnTo>
                  <a:pt x="267" y="1787"/>
                </a:lnTo>
                <a:lnTo>
                  <a:pt x="2045" y="1787"/>
                </a:lnTo>
                <a:lnTo>
                  <a:pt x="2045" y="1669"/>
                </a:lnTo>
                <a:lnTo>
                  <a:pt x="267" y="1669"/>
                </a:lnTo>
                <a:close/>
                <a:moveTo>
                  <a:pt x="223" y="987"/>
                </a:moveTo>
                <a:lnTo>
                  <a:pt x="197" y="990"/>
                </a:lnTo>
                <a:lnTo>
                  <a:pt x="173" y="997"/>
                </a:lnTo>
                <a:lnTo>
                  <a:pt x="151" y="1009"/>
                </a:lnTo>
                <a:lnTo>
                  <a:pt x="132" y="1024"/>
                </a:lnTo>
                <a:lnTo>
                  <a:pt x="115" y="1044"/>
                </a:lnTo>
                <a:lnTo>
                  <a:pt x="104" y="1066"/>
                </a:lnTo>
                <a:lnTo>
                  <a:pt x="96" y="1090"/>
                </a:lnTo>
                <a:lnTo>
                  <a:pt x="93" y="1116"/>
                </a:lnTo>
                <a:lnTo>
                  <a:pt x="93" y="1446"/>
                </a:lnTo>
                <a:lnTo>
                  <a:pt x="96" y="1472"/>
                </a:lnTo>
                <a:lnTo>
                  <a:pt x="104" y="1497"/>
                </a:lnTo>
                <a:lnTo>
                  <a:pt x="115" y="1519"/>
                </a:lnTo>
                <a:lnTo>
                  <a:pt x="132" y="1538"/>
                </a:lnTo>
                <a:lnTo>
                  <a:pt x="151" y="1554"/>
                </a:lnTo>
                <a:lnTo>
                  <a:pt x="173" y="1566"/>
                </a:lnTo>
                <a:lnTo>
                  <a:pt x="197" y="1574"/>
                </a:lnTo>
                <a:lnTo>
                  <a:pt x="223" y="1576"/>
                </a:lnTo>
                <a:lnTo>
                  <a:pt x="2068" y="1576"/>
                </a:lnTo>
                <a:lnTo>
                  <a:pt x="2095" y="1574"/>
                </a:lnTo>
                <a:lnTo>
                  <a:pt x="2119" y="1566"/>
                </a:lnTo>
                <a:lnTo>
                  <a:pt x="2141" y="1554"/>
                </a:lnTo>
                <a:lnTo>
                  <a:pt x="2161" y="1538"/>
                </a:lnTo>
                <a:lnTo>
                  <a:pt x="2176" y="1519"/>
                </a:lnTo>
                <a:lnTo>
                  <a:pt x="2188" y="1497"/>
                </a:lnTo>
                <a:lnTo>
                  <a:pt x="2196" y="1472"/>
                </a:lnTo>
                <a:lnTo>
                  <a:pt x="2198" y="1446"/>
                </a:lnTo>
                <a:lnTo>
                  <a:pt x="2198" y="1116"/>
                </a:lnTo>
                <a:lnTo>
                  <a:pt x="2196" y="1090"/>
                </a:lnTo>
                <a:lnTo>
                  <a:pt x="2188" y="1066"/>
                </a:lnTo>
                <a:lnTo>
                  <a:pt x="2176" y="1044"/>
                </a:lnTo>
                <a:lnTo>
                  <a:pt x="2161" y="1024"/>
                </a:lnTo>
                <a:lnTo>
                  <a:pt x="2141" y="1009"/>
                </a:lnTo>
                <a:lnTo>
                  <a:pt x="2119" y="997"/>
                </a:lnTo>
                <a:lnTo>
                  <a:pt x="2095" y="990"/>
                </a:lnTo>
                <a:lnTo>
                  <a:pt x="2068" y="987"/>
                </a:lnTo>
                <a:lnTo>
                  <a:pt x="223" y="987"/>
                </a:lnTo>
                <a:close/>
                <a:moveTo>
                  <a:pt x="267" y="776"/>
                </a:moveTo>
                <a:lnTo>
                  <a:pt x="267" y="893"/>
                </a:lnTo>
                <a:lnTo>
                  <a:pt x="2045" y="893"/>
                </a:lnTo>
                <a:lnTo>
                  <a:pt x="2045" y="776"/>
                </a:lnTo>
                <a:lnTo>
                  <a:pt x="267" y="776"/>
                </a:lnTo>
                <a:close/>
                <a:moveTo>
                  <a:pt x="224" y="93"/>
                </a:moveTo>
                <a:lnTo>
                  <a:pt x="198" y="96"/>
                </a:lnTo>
                <a:lnTo>
                  <a:pt x="174" y="104"/>
                </a:lnTo>
                <a:lnTo>
                  <a:pt x="152" y="115"/>
                </a:lnTo>
                <a:lnTo>
                  <a:pt x="132" y="132"/>
                </a:lnTo>
                <a:lnTo>
                  <a:pt x="116" y="151"/>
                </a:lnTo>
                <a:lnTo>
                  <a:pt x="105" y="173"/>
                </a:lnTo>
                <a:lnTo>
                  <a:pt x="97" y="197"/>
                </a:lnTo>
                <a:lnTo>
                  <a:pt x="94" y="223"/>
                </a:lnTo>
                <a:lnTo>
                  <a:pt x="94" y="553"/>
                </a:lnTo>
                <a:lnTo>
                  <a:pt x="97" y="579"/>
                </a:lnTo>
                <a:lnTo>
                  <a:pt x="105" y="603"/>
                </a:lnTo>
                <a:lnTo>
                  <a:pt x="116" y="625"/>
                </a:lnTo>
                <a:lnTo>
                  <a:pt x="132" y="645"/>
                </a:lnTo>
                <a:lnTo>
                  <a:pt x="152" y="661"/>
                </a:lnTo>
                <a:lnTo>
                  <a:pt x="174" y="672"/>
                </a:lnTo>
                <a:lnTo>
                  <a:pt x="198" y="681"/>
                </a:lnTo>
                <a:lnTo>
                  <a:pt x="224" y="683"/>
                </a:lnTo>
                <a:lnTo>
                  <a:pt x="2069" y="683"/>
                </a:lnTo>
                <a:lnTo>
                  <a:pt x="2096" y="681"/>
                </a:lnTo>
                <a:lnTo>
                  <a:pt x="2120" y="672"/>
                </a:lnTo>
                <a:lnTo>
                  <a:pt x="2142" y="661"/>
                </a:lnTo>
                <a:lnTo>
                  <a:pt x="2162" y="645"/>
                </a:lnTo>
                <a:lnTo>
                  <a:pt x="2177" y="625"/>
                </a:lnTo>
                <a:lnTo>
                  <a:pt x="2189" y="603"/>
                </a:lnTo>
                <a:lnTo>
                  <a:pt x="2197" y="579"/>
                </a:lnTo>
                <a:lnTo>
                  <a:pt x="2199" y="553"/>
                </a:lnTo>
                <a:lnTo>
                  <a:pt x="2199" y="223"/>
                </a:lnTo>
                <a:lnTo>
                  <a:pt x="2197" y="197"/>
                </a:lnTo>
                <a:lnTo>
                  <a:pt x="2189" y="173"/>
                </a:lnTo>
                <a:lnTo>
                  <a:pt x="2177" y="151"/>
                </a:lnTo>
                <a:lnTo>
                  <a:pt x="2162" y="132"/>
                </a:lnTo>
                <a:lnTo>
                  <a:pt x="2142" y="115"/>
                </a:lnTo>
                <a:lnTo>
                  <a:pt x="2120" y="104"/>
                </a:lnTo>
                <a:lnTo>
                  <a:pt x="2096" y="96"/>
                </a:lnTo>
                <a:lnTo>
                  <a:pt x="2069" y="93"/>
                </a:lnTo>
                <a:lnTo>
                  <a:pt x="224" y="93"/>
                </a:lnTo>
                <a:close/>
                <a:moveTo>
                  <a:pt x="224" y="0"/>
                </a:moveTo>
                <a:lnTo>
                  <a:pt x="2069" y="0"/>
                </a:lnTo>
                <a:lnTo>
                  <a:pt x="2105" y="3"/>
                </a:lnTo>
                <a:lnTo>
                  <a:pt x="2140" y="12"/>
                </a:lnTo>
                <a:lnTo>
                  <a:pt x="2172" y="25"/>
                </a:lnTo>
                <a:lnTo>
                  <a:pt x="2201" y="43"/>
                </a:lnTo>
                <a:lnTo>
                  <a:pt x="2228" y="66"/>
                </a:lnTo>
                <a:lnTo>
                  <a:pt x="2250" y="91"/>
                </a:lnTo>
                <a:lnTo>
                  <a:pt x="2267" y="120"/>
                </a:lnTo>
                <a:lnTo>
                  <a:pt x="2281" y="153"/>
                </a:lnTo>
                <a:lnTo>
                  <a:pt x="2289" y="187"/>
                </a:lnTo>
                <a:lnTo>
                  <a:pt x="2292" y="223"/>
                </a:lnTo>
                <a:lnTo>
                  <a:pt x="2292" y="553"/>
                </a:lnTo>
                <a:lnTo>
                  <a:pt x="2289" y="590"/>
                </a:lnTo>
                <a:lnTo>
                  <a:pt x="2281" y="623"/>
                </a:lnTo>
                <a:lnTo>
                  <a:pt x="2267" y="656"/>
                </a:lnTo>
                <a:lnTo>
                  <a:pt x="2250" y="685"/>
                </a:lnTo>
                <a:lnTo>
                  <a:pt x="2227" y="711"/>
                </a:lnTo>
                <a:lnTo>
                  <a:pt x="2200" y="733"/>
                </a:lnTo>
                <a:lnTo>
                  <a:pt x="2171" y="751"/>
                </a:lnTo>
                <a:lnTo>
                  <a:pt x="2139" y="765"/>
                </a:lnTo>
                <a:lnTo>
                  <a:pt x="2139" y="906"/>
                </a:lnTo>
                <a:lnTo>
                  <a:pt x="2171" y="920"/>
                </a:lnTo>
                <a:lnTo>
                  <a:pt x="2200" y="937"/>
                </a:lnTo>
                <a:lnTo>
                  <a:pt x="2227" y="959"/>
                </a:lnTo>
                <a:lnTo>
                  <a:pt x="2248" y="985"/>
                </a:lnTo>
                <a:lnTo>
                  <a:pt x="2266" y="1015"/>
                </a:lnTo>
                <a:lnTo>
                  <a:pt x="2280" y="1046"/>
                </a:lnTo>
                <a:lnTo>
                  <a:pt x="2289" y="1081"/>
                </a:lnTo>
                <a:lnTo>
                  <a:pt x="2291" y="1116"/>
                </a:lnTo>
                <a:lnTo>
                  <a:pt x="2291" y="1446"/>
                </a:lnTo>
                <a:lnTo>
                  <a:pt x="2289" y="1482"/>
                </a:lnTo>
                <a:lnTo>
                  <a:pt x="2280" y="1516"/>
                </a:lnTo>
                <a:lnTo>
                  <a:pt x="2266" y="1549"/>
                </a:lnTo>
                <a:lnTo>
                  <a:pt x="2248" y="1577"/>
                </a:lnTo>
                <a:lnTo>
                  <a:pt x="2227" y="1603"/>
                </a:lnTo>
                <a:lnTo>
                  <a:pt x="2200" y="1625"/>
                </a:lnTo>
                <a:lnTo>
                  <a:pt x="2171" y="1644"/>
                </a:lnTo>
                <a:lnTo>
                  <a:pt x="2139" y="1657"/>
                </a:lnTo>
                <a:lnTo>
                  <a:pt x="2139" y="1798"/>
                </a:lnTo>
                <a:lnTo>
                  <a:pt x="2171" y="1812"/>
                </a:lnTo>
                <a:lnTo>
                  <a:pt x="2200" y="1830"/>
                </a:lnTo>
                <a:lnTo>
                  <a:pt x="2228" y="1852"/>
                </a:lnTo>
                <a:lnTo>
                  <a:pt x="2250" y="1878"/>
                </a:lnTo>
                <a:lnTo>
                  <a:pt x="2268" y="1907"/>
                </a:lnTo>
                <a:lnTo>
                  <a:pt x="2282" y="1939"/>
                </a:lnTo>
                <a:lnTo>
                  <a:pt x="2290" y="1973"/>
                </a:lnTo>
                <a:lnTo>
                  <a:pt x="2294" y="2010"/>
                </a:lnTo>
                <a:lnTo>
                  <a:pt x="2294" y="2340"/>
                </a:lnTo>
                <a:lnTo>
                  <a:pt x="2290" y="2376"/>
                </a:lnTo>
                <a:lnTo>
                  <a:pt x="2282" y="2410"/>
                </a:lnTo>
                <a:lnTo>
                  <a:pt x="2268" y="2442"/>
                </a:lnTo>
                <a:lnTo>
                  <a:pt x="2250" y="2472"/>
                </a:lnTo>
                <a:lnTo>
                  <a:pt x="2228" y="2498"/>
                </a:lnTo>
                <a:lnTo>
                  <a:pt x="2200" y="2520"/>
                </a:lnTo>
                <a:lnTo>
                  <a:pt x="2171" y="2538"/>
                </a:lnTo>
                <a:lnTo>
                  <a:pt x="2139" y="2551"/>
                </a:lnTo>
                <a:lnTo>
                  <a:pt x="2139" y="2691"/>
                </a:lnTo>
                <a:lnTo>
                  <a:pt x="2171" y="2704"/>
                </a:lnTo>
                <a:lnTo>
                  <a:pt x="2201" y="2722"/>
                </a:lnTo>
                <a:lnTo>
                  <a:pt x="2228" y="2745"/>
                </a:lnTo>
                <a:lnTo>
                  <a:pt x="2251" y="2770"/>
                </a:lnTo>
                <a:lnTo>
                  <a:pt x="2269" y="2799"/>
                </a:lnTo>
                <a:lnTo>
                  <a:pt x="2283" y="2832"/>
                </a:lnTo>
                <a:lnTo>
                  <a:pt x="2291" y="2866"/>
                </a:lnTo>
                <a:lnTo>
                  <a:pt x="2295" y="2903"/>
                </a:lnTo>
                <a:lnTo>
                  <a:pt x="2295" y="3233"/>
                </a:lnTo>
                <a:lnTo>
                  <a:pt x="2291" y="3269"/>
                </a:lnTo>
                <a:lnTo>
                  <a:pt x="2283" y="3303"/>
                </a:lnTo>
                <a:lnTo>
                  <a:pt x="2269" y="3336"/>
                </a:lnTo>
                <a:lnTo>
                  <a:pt x="2252" y="3365"/>
                </a:lnTo>
                <a:lnTo>
                  <a:pt x="2229" y="3390"/>
                </a:lnTo>
                <a:lnTo>
                  <a:pt x="2203" y="3413"/>
                </a:lnTo>
                <a:lnTo>
                  <a:pt x="2174" y="3431"/>
                </a:lnTo>
                <a:lnTo>
                  <a:pt x="2142" y="3444"/>
                </a:lnTo>
                <a:lnTo>
                  <a:pt x="2107" y="3453"/>
                </a:lnTo>
                <a:lnTo>
                  <a:pt x="2072" y="3456"/>
                </a:lnTo>
                <a:lnTo>
                  <a:pt x="226" y="3456"/>
                </a:lnTo>
                <a:lnTo>
                  <a:pt x="190" y="3453"/>
                </a:lnTo>
                <a:lnTo>
                  <a:pt x="155" y="3444"/>
                </a:lnTo>
                <a:lnTo>
                  <a:pt x="124" y="3431"/>
                </a:lnTo>
                <a:lnTo>
                  <a:pt x="94" y="3413"/>
                </a:lnTo>
                <a:lnTo>
                  <a:pt x="68" y="3390"/>
                </a:lnTo>
                <a:lnTo>
                  <a:pt x="46" y="3365"/>
                </a:lnTo>
                <a:lnTo>
                  <a:pt x="27" y="3336"/>
                </a:lnTo>
                <a:lnTo>
                  <a:pt x="14" y="3303"/>
                </a:lnTo>
                <a:lnTo>
                  <a:pt x="5" y="3269"/>
                </a:lnTo>
                <a:lnTo>
                  <a:pt x="2" y="3233"/>
                </a:lnTo>
                <a:lnTo>
                  <a:pt x="2" y="2903"/>
                </a:lnTo>
                <a:lnTo>
                  <a:pt x="5" y="2868"/>
                </a:lnTo>
                <a:lnTo>
                  <a:pt x="13" y="2836"/>
                </a:lnTo>
                <a:lnTo>
                  <a:pt x="25" y="2806"/>
                </a:lnTo>
                <a:lnTo>
                  <a:pt x="42" y="2777"/>
                </a:lnTo>
                <a:lnTo>
                  <a:pt x="62" y="2752"/>
                </a:lnTo>
                <a:lnTo>
                  <a:pt x="86" y="2730"/>
                </a:lnTo>
                <a:lnTo>
                  <a:pt x="112" y="2711"/>
                </a:lnTo>
                <a:lnTo>
                  <a:pt x="141" y="2697"/>
                </a:lnTo>
                <a:lnTo>
                  <a:pt x="173" y="2686"/>
                </a:lnTo>
                <a:lnTo>
                  <a:pt x="173" y="2556"/>
                </a:lnTo>
                <a:lnTo>
                  <a:pt x="141" y="2546"/>
                </a:lnTo>
                <a:lnTo>
                  <a:pt x="112" y="2531"/>
                </a:lnTo>
                <a:lnTo>
                  <a:pt x="85" y="2512"/>
                </a:lnTo>
                <a:lnTo>
                  <a:pt x="62" y="2490"/>
                </a:lnTo>
                <a:lnTo>
                  <a:pt x="41" y="2465"/>
                </a:lnTo>
                <a:lnTo>
                  <a:pt x="24" y="2437"/>
                </a:lnTo>
                <a:lnTo>
                  <a:pt x="13" y="2407"/>
                </a:lnTo>
                <a:lnTo>
                  <a:pt x="4" y="2374"/>
                </a:lnTo>
                <a:lnTo>
                  <a:pt x="2" y="2340"/>
                </a:lnTo>
                <a:lnTo>
                  <a:pt x="2" y="2010"/>
                </a:lnTo>
                <a:lnTo>
                  <a:pt x="4" y="1975"/>
                </a:lnTo>
                <a:lnTo>
                  <a:pt x="13" y="1943"/>
                </a:lnTo>
                <a:lnTo>
                  <a:pt x="24" y="1912"/>
                </a:lnTo>
                <a:lnTo>
                  <a:pt x="41" y="1884"/>
                </a:lnTo>
                <a:lnTo>
                  <a:pt x="62" y="1859"/>
                </a:lnTo>
                <a:lnTo>
                  <a:pt x="85" y="1836"/>
                </a:lnTo>
                <a:lnTo>
                  <a:pt x="112" y="1818"/>
                </a:lnTo>
                <a:lnTo>
                  <a:pt x="141" y="1803"/>
                </a:lnTo>
                <a:lnTo>
                  <a:pt x="173" y="1793"/>
                </a:lnTo>
                <a:lnTo>
                  <a:pt x="173" y="1663"/>
                </a:lnTo>
                <a:lnTo>
                  <a:pt x="141" y="1654"/>
                </a:lnTo>
                <a:lnTo>
                  <a:pt x="111" y="1639"/>
                </a:lnTo>
                <a:lnTo>
                  <a:pt x="84" y="1620"/>
                </a:lnTo>
                <a:lnTo>
                  <a:pt x="61" y="1598"/>
                </a:lnTo>
                <a:lnTo>
                  <a:pt x="40" y="1573"/>
                </a:lnTo>
                <a:lnTo>
                  <a:pt x="23" y="1545"/>
                </a:lnTo>
                <a:lnTo>
                  <a:pt x="10" y="1513"/>
                </a:lnTo>
                <a:lnTo>
                  <a:pt x="3" y="1481"/>
                </a:lnTo>
                <a:lnTo>
                  <a:pt x="0" y="1446"/>
                </a:lnTo>
                <a:lnTo>
                  <a:pt x="0" y="1116"/>
                </a:lnTo>
                <a:lnTo>
                  <a:pt x="3" y="1082"/>
                </a:lnTo>
                <a:lnTo>
                  <a:pt x="10" y="1049"/>
                </a:lnTo>
                <a:lnTo>
                  <a:pt x="23" y="1018"/>
                </a:lnTo>
                <a:lnTo>
                  <a:pt x="40" y="990"/>
                </a:lnTo>
                <a:lnTo>
                  <a:pt x="61" y="965"/>
                </a:lnTo>
                <a:lnTo>
                  <a:pt x="84" y="943"/>
                </a:lnTo>
                <a:lnTo>
                  <a:pt x="111" y="924"/>
                </a:lnTo>
                <a:lnTo>
                  <a:pt x="141" y="909"/>
                </a:lnTo>
                <a:lnTo>
                  <a:pt x="173" y="900"/>
                </a:lnTo>
                <a:lnTo>
                  <a:pt x="173" y="770"/>
                </a:lnTo>
                <a:lnTo>
                  <a:pt x="141" y="760"/>
                </a:lnTo>
                <a:lnTo>
                  <a:pt x="112" y="746"/>
                </a:lnTo>
                <a:lnTo>
                  <a:pt x="85" y="727"/>
                </a:lnTo>
                <a:lnTo>
                  <a:pt x="61" y="705"/>
                </a:lnTo>
                <a:lnTo>
                  <a:pt x="40" y="680"/>
                </a:lnTo>
                <a:lnTo>
                  <a:pt x="24" y="651"/>
                </a:lnTo>
                <a:lnTo>
                  <a:pt x="12" y="620"/>
                </a:lnTo>
                <a:lnTo>
                  <a:pt x="3" y="588"/>
                </a:lnTo>
                <a:lnTo>
                  <a:pt x="1" y="553"/>
                </a:lnTo>
                <a:lnTo>
                  <a:pt x="1" y="223"/>
                </a:lnTo>
                <a:lnTo>
                  <a:pt x="4" y="187"/>
                </a:lnTo>
                <a:lnTo>
                  <a:pt x="13" y="153"/>
                </a:lnTo>
                <a:lnTo>
                  <a:pt x="26" y="120"/>
                </a:lnTo>
                <a:lnTo>
                  <a:pt x="44" y="91"/>
                </a:lnTo>
                <a:lnTo>
                  <a:pt x="66" y="66"/>
                </a:lnTo>
                <a:lnTo>
                  <a:pt x="92" y="43"/>
                </a:lnTo>
                <a:lnTo>
                  <a:pt x="121" y="25"/>
                </a:lnTo>
                <a:lnTo>
                  <a:pt x="154" y="12"/>
                </a:lnTo>
                <a:lnTo>
                  <a:pt x="189" y="3"/>
                </a:lnTo>
                <a:lnTo>
                  <a:pt x="224"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200">
              <a:solidFill>
                <a:schemeClr val="accent4"/>
              </a:solidFill>
            </a:endParaRPr>
          </a:p>
        </p:txBody>
      </p:sp>
      <p:sp>
        <p:nvSpPr>
          <p:cNvPr id="36" name="Flowchart: Process 61">
            <a:extLst>
              <a:ext uri="{FF2B5EF4-FFF2-40B4-BE49-F238E27FC236}">
                <a16:creationId xmlns:a16="http://schemas.microsoft.com/office/drawing/2014/main" id="{7F498693-E029-8709-2D25-8F7BC0544270}"/>
              </a:ext>
            </a:extLst>
          </p:cNvPr>
          <p:cNvSpPr/>
          <p:nvPr/>
        </p:nvSpPr>
        <p:spPr>
          <a:xfrm>
            <a:off x="10626081" y="8180705"/>
            <a:ext cx="535554" cy="41296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Public Data</a:t>
            </a:r>
          </a:p>
        </p:txBody>
      </p:sp>
      <p:cxnSp>
        <p:nvCxnSpPr>
          <p:cNvPr id="37" name="Straight Arrow Connector 36">
            <a:extLst>
              <a:ext uri="{FF2B5EF4-FFF2-40B4-BE49-F238E27FC236}">
                <a16:creationId xmlns:a16="http://schemas.microsoft.com/office/drawing/2014/main" id="{C059B0DF-0637-93AB-CD4F-2C7C4646C5A2}"/>
              </a:ext>
            </a:extLst>
          </p:cNvPr>
          <p:cNvCxnSpPr>
            <a:cxnSpLocks/>
            <a:stCxn id="35" idx="16"/>
            <a:endCxn id="29" idx="3"/>
          </p:cNvCxnSpPr>
          <p:nvPr/>
        </p:nvCxnSpPr>
        <p:spPr>
          <a:xfrm flipH="1">
            <a:off x="9953196" y="8967623"/>
            <a:ext cx="394568" cy="7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68">
            <a:extLst>
              <a:ext uri="{FF2B5EF4-FFF2-40B4-BE49-F238E27FC236}">
                <a16:creationId xmlns:a16="http://schemas.microsoft.com/office/drawing/2014/main" id="{C513276C-CECD-90C2-6EE8-AC5D03A928E5}"/>
              </a:ext>
            </a:extLst>
          </p:cNvPr>
          <p:cNvCxnSpPr>
            <a:cxnSpLocks/>
            <a:stCxn id="34" idx="47"/>
            <a:endCxn id="29" idx="3"/>
          </p:cNvCxnSpPr>
          <p:nvPr/>
        </p:nvCxnSpPr>
        <p:spPr>
          <a:xfrm flipH="1">
            <a:off x="9953196" y="8361458"/>
            <a:ext cx="364654" cy="606235"/>
          </a:xfrm>
          <a:prstGeom prst="bentConnector3">
            <a:avLst>
              <a:gd name="adj1" fmla="val 4093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Flowchart: Process 75">
            <a:extLst>
              <a:ext uri="{FF2B5EF4-FFF2-40B4-BE49-F238E27FC236}">
                <a16:creationId xmlns:a16="http://schemas.microsoft.com/office/drawing/2014/main" id="{27213F08-0F30-7557-407A-90B220A75CD5}"/>
              </a:ext>
            </a:extLst>
          </p:cNvPr>
          <p:cNvSpPr/>
          <p:nvPr/>
        </p:nvSpPr>
        <p:spPr>
          <a:xfrm rot="16200000">
            <a:off x="7045413" y="6875859"/>
            <a:ext cx="1188720" cy="770122"/>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err="1">
                <a:solidFill>
                  <a:schemeClr val="accent4"/>
                </a:solidFill>
              </a:rPr>
              <a:t>MyApp</a:t>
            </a:r>
            <a:endParaRPr lang="en-US" sz="2400">
              <a:solidFill>
                <a:schemeClr val="accent4"/>
              </a:solidFill>
            </a:endParaRPr>
          </a:p>
        </p:txBody>
      </p:sp>
      <p:sp>
        <p:nvSpPr>
          <p:cNvPr id="40" name="Flowchart: Process 76">
            <a:extLst>
              <a:ext uri="{FF2B5EF4-FFF2-40B4-BE49-F238E27FC236}">
                <a16:creationId xmlns:a16="http://schemas.microsoft.com/office/drawing/2014/main" id="{9BC06449-7439-31F2-95FE-CBE5CDB3BC45}"/>
              </a:ext>
            </a:extLst>
          </p:cNvPr>
          <p:cNvSpPr/>
          <p:nvPr/>
        </p:nvSpPr>
        <p:spPr>
          <a:xfrm>
            <a:off x="9159216" y="7109970"/>
            <a:ext cx="793980" cy="593360"/>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Custom LLM</a:t>
            </a:r>
          </a:p>
        </p:txBody>
      </p:sp>
      <p:sp>
        <p:nvSpPr>
          <p:cNvPr id="41" name="Rectangle: Rounded Corners 77">
            <a:extLst>
              <a:ext uri="{FF2B5EF4-FFF2-40B4-BE49-F238E27FC236}">
                <a16:creationId xmlns:a16="http://schemas.microsoft.com/office/drawing/2014/main" id="{8556FB2A-9E2A-9D9B-4C6F-E650A3320361}"/>
              </a:ext>
            </a:extLst>
          </p:cNvPr>
          <p:cNvSpPr/>
          <p:nvPr/>
        </p:nvSpPr>
        <p:spPr>
          <a:xfrm>
            <a:off x="8856040" y="6493203"/>
            <a:ext cx="2496558" cy="128016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800">
              <a:solidFill>
                <a:schemeClr val="accent4"/>
              </a:solidFill>
            </a:endParaRPr>
          </a:p>
        </p:txBody>
      </p:sp>
      <p:cxnSp>
        <p:nvCxnSpPr>
          <p:cNvPr id="42" name="Straight Arrow Connector 41">
            <a:extLst>
              <a:ext uri="{FF2B5EF4-FFF2-40B4-BE49-F238E27FC236}">
                <a16:creationId xmlns:a16="http://schemas.microsoft.com/office/drawing/2014/main" id="{CF5E7EEA-E0E1-24A4-A18C-EB73EC4A364F}"/>
              </a:ext>
            </a:extLst>
          </p:cNvPr>
          <p:cNvCxnSpPr>
            <a:cxnSpLocks/>
          </p:cNvCxnSpPr>
          <p:nvPr/>
        </p:nvCxnSpPr>
        <p:spPr>
          <a:xfrm>
            <a:off x="8024834" y="7255204"/>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70B50DC-EC3B-CEC3-E91B-20C9C8DA37C6}"/>
              </a:ext>
            </a:extLst>
          </p:cNvPr>
          <p:cNvCxnSpPr>
            <a:cxnSpLocks/>
          </p:cNvCxnSpPr>
          <p:nvPr/>
        </p:nvCxnSpPr>
        <p:spPr>
          <a:xfrm flipH="1">
            <a:off x="8024834" y="7549186"/>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Flowchart: Process 80">
            <a:extLst>
              <a:ext uri="{FF2B5EF4-FFF2-40B4-BE49-F238E27FC236}">
                <a16:creationId xmlns:a16="http://schemas.microsoft.com/office/drawing/2014/main" id="{ACF38030-66CC-4B78-C8A9-48A2925C4DF8}"/>
              </a:ext>
            </a:extLst>
          </p:cNvPr>
          <p:cNvSpPr/>
          <p:nvPr/>
        </p:nvSpPr>
        <p:spPr>
          <a:xfrm>
            <a:off x="10626081" y="7228522"/>
            <a:ext cx="535554" cy="41296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Private Data </a:t>
            </a:r>
            <a:r>
              <a:rPr lang="en-US" sz="900">
                <a:solidFill>
                  <a:schemeClr val="accent4"/>
                </a:solidFill>
              </a:rPr>
              <a:t>(training phase)</a:t>
            </a:r>
            <a:endParaRPr lang="en-US" sz="1200">
              <a:solidFill>
                <a:schemeClr val="accent4"/>
              </a:solidFill>
            </a:endParaRPr>
          </a:p>
        </p:txBody>
      </p:sp>
      <p:sp>
        <p:nvSpPr>
          <p:cNvPr id="45" name="Freeform 44">
            <a:extLst>
              <a:ext uri="{FF2B5EF4-FFF2-40B4-BE49-F238E27FC236}">
                <a16:creationId xmlns:a16="http://schemas.microsoft.com/office/drawing/2014/main" id="{A0428C28-9587-169B-7FD9-393E30E66A74}"/>
              </a:ext>
            </a:extLst>
          </p:cNvPr>
          <p:cNvSpPr>
            <a:spLocks noChangeAspect="1" noEditPoints="1"/>
          </p:cNvSpPr>
          <p:nvPr/>
        </p:nvSpPr>
        <p:spPr bwMode="auto">
          <a:xfrm>
            <a:off x="10315054" y="6612679"/>
            <a:ext cx="278992" cy="419946"/>
          </a:xfrm>
          <a:custGeom>
            <a:avLst/>
            <a:gdLst>
              <a:gd name="T0" fmla="*/ 118 w 2295"/>
              <a:gd name="T1" fmla="*/ 2831 h 3456"/>
              <a:gd name="T2" fmla="*/ 106 w 2295"/>
              <a:gd name="T3" fmla="*/ 3283 h 3456"/>
              <a:gd name="T4" fmla="*/ 226 w 2295"/>
              <a:gd name="T5" fmla="*/ 3363 h 3456"/>
              <a:gd name="T6" fmla="*/ 2178 w 2295"/>
              <a:gd name="T7" fmla="*/ 3305 h 3456"/>
              <a:gd name="T8" fmla="*/ 2191 w 2295"/>
              <a:gd name="T9" fmla="*/ 2853 h 3456"/>
              <a:gd name="T10" fmla="*/ 2072 w 2295"/>
              <a:gd name="T11" fmla="*/ 2773 h 3456"/>
              <a:gd name="T12" fmla="*/ 267 w 2295"/>
              <a:gd name="T13" fmla="*/ 2563 h 3456"/>
              <a:gd name="T14" fmla="*/ 117 w 2295"/>
              <a:gd name="T15" fmla="*/ 1937 h 3456"/>
              <a:gd name="T16" fmla="*/ 106 w 2295"/>
              <a:gd name="T17" fmla="*/ 2390 h 3456"/>
              <a:gd name="T18" fmla="*/ 225 w 2295"/>
              <a:gd name="T19" fmla="*/ 2469 h 3456"/>
              <a:gd name="T20" fmla="*/ 2178 w 2295"/>
              <a:gd name="T21" fmla="*/ 2412 h 3456"/>
              <a:gd name="T22" fmla="*/ 2190 w 2295"/>
              <a:gd name="T23" fmla="*/ 1959 h 3456"/>
              <a:gd name="T24" fmla="*/ 2070 w 2295"/>
              <a:gd name="T25" fmla="*/ 1880 h 3456"/>
              <a:gd name="T26" fmla="*/ 267 w 2295"/>
              <a:gd name="T27" fmla="*/ 1669 h 3456"/>
              <a:gd name="T28" fmla="*/ 115 w 2295"/>
              <a:gd name="T29" fmla="*/ 1044 h 3456"/>
              <a:gd name="T30" fmla="*/ 104 w 2295"/>
              <a:gd name="T31" fmla="*/ 1497 h 3456"/>
              <a:gd name="T32" fmla="*/ 223 w 2295"/>
              <a:gd name="T33" fmla="*/ 1576 h 3456"/>
              <a:gd name="T34" fmla="*/ 2176 w 2295"/>
              <a:gd name="T35" fmla="*/ 1519 h 3456"/>
              <a:gd name="T36" fmla="*/ 2188 w 2295"/>
              <a:gd name="T37" fmla="*/ 1066 h 3456"/>
              <a:gd name="T38" fmla="*/ 2068 w 2295"/>
              <a:gd name="T39" fmla="*/ 987 h 3456"/>
              <a:gd name="T40" fmla="*/ 267 w 2295"/>
              <a:gd name="T41" fmla="*/ 776 h 3456"/>
              <a:gd name="T42" fmla="*/ 116 w 2295"/>
              <a:gd name="T43" fmla="*/ 151 h 3456"/>
              <a:gd name="T44" fmla="*/ 105 w 2295"/>
              <a:gd name="T45" fmla="*/ 603 h 3456"/>
              <a:gd name="T46" fmla="*/ 224 w 2295"/>
              <a:gd name="T47" fmla="*/ 683 h 3456"/>
              <a:gd name="T48" fmla="*/ 2177 w 2295"/>
              <a:gd name="T49" fmla="*/ 625 h 3456"/>
              <a:gd name="T50" fmla="*/ 2189 w 2295"/>
              <a:gd name="T51" fmla="*/ 173 h 3456"/>
              <a:gd name="T52" fmla="*/ 2069 w 2295"/>
              <a:gd name="T53" fmla="*/ 93 h 3456"/>
              <a:gd name="T54" fmla="*/ 2172 w 2295"/>
              <a:gd name="T55" fmla="*/ 25 h 3456"/>
              <a:gd name="T56" fmla="*/ 2289 w 2295"/>
              <a:gd name="T57" fmla="*/ 187 h 3456"/>
              <a:gd name="T58" fmla="*/ 2250 w 2295"/>
              <a:gd name="T59" fmla="*/ 685 h 3456"/>
              <a:gd name="T60" fmla="*/ 2171 w 2295"/>
              <a:gd name="T61" fmla="*/ 920 h 3456"/>
              <a:gd name="T62" fmla="*/ 2289 w 2295"/>
              <a:gd name="T63" fmla="*/ 1081 h 3456"/>
              <a:gd name="T64" fmla="*/ 2248 w 2295"/>
              <a:gd name="T65" fmla="*/ 1577 h 3456"/>
              <a:gd name="T66" fmla="*/ 2171 w 2295"/>
              <a:gd name="T67" fmla="*/ 1812 h 3456"/>
              <a:gd name="T68" fmla="*/ 2290 w 2295"/>
              <a:gd name="T69" fmla="*/ 1973 h 3456"/>
              <a:gd name="T70" fmla="*/ 2250 w 2295"/>
              <a:gd name="T71" fmla="*/ 2472 h 3456"/>
              <a:gd name="T72" fmla="*/ 2171 w 2295"/>
              <a:gd name="T73" fmla="*/ 2704 h 3456"/>
              <a:gd name="T74" fmla="*/ 2291 w 2295"/>
              <a:gd name="T75" fmla="*/ 2866 h 3456"/>
              <a:gd name="T76" fmla="*/ 2252 w 2295"/>
              <a:gd name="T77" fmla="*/ 3365 h 3456"/>
              <a:gd name="T78" fmla="*/ 2072 w 2295"/>
              <a:gd name="T79" fmla="*/ 3456 h 3456"/>
              <a:gd name="T80" fmla="*/ 68 w 2295"/>
              <a:gd name="T81" fmla="*/ 3390 h 3456"/>
              <a:gd name="T82" fmla="*/ 2 w 2295"/>
              <a:gd name="T83" fmla="*/ 2903 h 3456"/>
              <a:gd name="T84" fmla="*/ 86 w 2295"/>
              <a:gd name="T85" fmla="*/ 2730 h 3456"/>
              <a:gd name="T86" fmla="*/ 112 w 2295"/>
              <a:gd name="T87" fmla="*/ 2531 h 3456"/>
              <a:gd name="T88" fmla="*/ 4 w 2295"/>
              <a:gd name="T89" fmla="*/ 2374 h 3456"/>
              <a:gd name="T90" fmla="*/ 41 w 2295"/>
              <a:gd name="T91" fmla="*/ 1884 h 3456"/>
              <a:gd name="T92" fmla="*/ 173 w 2295"/>
              <a:gd name="T93" fmla="*/ 1663 h 3456"/>
              <a:gd name="T94" fmla="*/ 23 w 2295"/>
              <a:gd name="T95" fmla="*/ 1545 h 3456"/>
              <a:gd name="T96" fmla="*/ 10 w 2295"/>
              <a:gd name="T97" fmla="*/ 1049 h 3456"/>
              <a:gd name="T98" fmla="*/ 141 w 2295"/>
              <a:gd name="T99" fmla="*/ 909 h 3456"/>
              <a:gd name="T100" fmla="*/ 61 w 2295"/>
              <a:gd name="T101" fmla="*/ 705 h 3456"/>
              <a:gd name="T102" fmla="*/ 1 w 2295"/>
              <a:gd name="T103" fmla="*/ 223 h 3456"/>
              <a:gd name="T104" fmla="*/ 92 w 2295"/>
              <a:gd name="T105" fmla="*/ 4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5" h="3456">
                <a:moveTo>
                  <a:pt x="226" y="2773"/>
                </a:moveTo>
                <a:lnTo>
                  <a:pt x="200" y="2775"/>
                </a:lnTo>
                <a:lnTo>
                  <a:pt x="176" y="2784"/>
                </a:lnTo>
                <a:lnTo>
                  <a:pt x="153" y="2795"/>
                </a:lnTo>
                <a:lnTo>
                  <a:pt x="134" y="2811"/>
                </a:lnTo>
                <a:lnTo>
                  <a:pt x="118" y="2831"/>
                </a:lnTo>
                <a:lnTo>
                  <a:pt x="106" y="2853"/>
                </a:lnTo>
                <a:lnTo>
                  <a:pt x="98" y="2877"/>
                </a:lnTo>
                <a:lnTo>
                  <a:pt x="96" y="2903"/>
                </a:lnTo>
                <a:lnTo>
                  <a:pt x="96" y="3233"/>
                </a:lnTo>
                <a:lnTo>
                  <a:pt x="98" y="3259"/>
                </a:lnTo>
                <a:lnTo>
                  <a:pt x="106" y="3283"/>
                </a:lnTo>
                <a:lnTo>
                  <a:pt x="118" y="3305"/>
                </a:lnTo>
                <a:lnTo>
                  <a:pt x="134" y="3324"/>
                </a:lnTo>
                <a:lnTo>
                  <a:pt x="153" y="3341"/>
                </a:lnTo>
                <a:lnTo>
                  <a:pt x="176" y="3352"/>
                </a:lnTo>
                <a:lnTo>
                  <a:pt x="200" y="3360"/>
                </a:lnTo>
                <a:lnTo>
                  <a:pt x="226" y="3363"/>
                </a:lnTo>
                <a:lnTo>
                  <a:pt x="2072" y="3363"/>
                </a:lnTo>
                <a:lnTo>
                  <a:pt x="2098" y="3360"/>
                </a:lnTo>
                <a:lnTo>
                  <a:pt x="2122" y="3352"/>
                </a:lnTo>
                <a:lnTo>
                  <a:pt x="2144" y="3341"/>
                </a:lnTo>
                <a:lnTo>
                  <a:pt x="2163" y="3324"/>
                </a:lnTo>
                <a:lnTo>
                  <a:pt x="2178" y="3305"/>
                </a:lnTo>
                <a:lnTo>
                  <a:pt x="2191" y="3283"/>
                </a:lnTo>
                <a:lnTo>
                  <a:pt x="2198" y="3259"/>
                </a:lnTo>
                <a:lnTo>
                  <a:pt x="2201" y="3233"/>
                </a:lnTo>
                <a:lnTo>
                  <a:pt x="2201" y="2903"/>
                </a:lnTo>
                <a:lnTo>
                  <a:pt x="2198" y="2877"/>
                </a:lnTo>
                <a:lnTo>
                  <a:pt x="2191" y="2853"/>
                </a:lnTo>
                <a:lnTo>
                  <a:pt x="2178" y="2831"/>
                </a:lnTo>
                <a:lnTo>
                  <a:pt x="2163" y="2811"/>
                </a:lnTo>
                <a:lnTo>
                  <a:pt x="2144" y="2795"/>
                </a:lnTo>
                <a:lnTo>
                  <a:pt x="2122" y="2784"/>
                </a:lnTo>
                <a:lnTo>
                  <a:pt x="2098" y="2775"/>
                </a:lnTo>
                <a:lnTo>
                  <a:pt x="2072" y="2773"/>
                </a:lnTo>
                <a:lnTo>
                  <a:pt x="226" y="2773"/>
                </a:lnTo>
                <a:close/>
                <a:moveTo>
                  <a:pt x="267" y="2563"/>
                </a:moveTo>
                <a:lnTo>
                  <a:pt x="267" y="2680"/>
                </a:lnTo>
                <a:lnTo>
                  <a:pt x="2045" y="2680"/>
                </a:lnTo>
                <a:lnTo>
                  <a:pt x="2045" y="2563"/>
                </a:lnTo>
                <a:lnTo>
                  <a:pt x="267" y="2563"/>
                </a:lnTo>
                <a:close/>
                <a:moveTo>
                  <a:pt x="225" y="1880"/>
                </a:moveTo>
                <a:lnTo>
                  <a:pt x="199" y="1882"/>
                </a:lnTo>
                <a:lnTo>
                  <a:pt x="175" y="1890"/>
                </a:lnTo>
                <a:lnTo>
                  <a:pt x="153" y="1902"/>
                </a:lnTo>
                <a:lnTo>
                  <a:pt x="133" y="1918"/>
                </a:lnTo>
                <a:lnTo>
                  <a:pt x="117" y="1937"/>
                </a:lnTo>
                <a:lnTo>
                  <a:pt x="106" y="1959"/>
                </a:lnTo>
                <a:lnTo>
                  <a:pt x="97" y="1984"/>
                </a:lnTo>
                <a:lnTo>
                  <a:pt x="95" y="2010"/>
                </a:lnTo>
                <a:lnTo>
                  <a:pt x="95" y="2340"/>
                </a:lnTo>
                <a:lnTo>
                  <a:pt x="97" y="2366"/>
                </a:lnTo>
                <a:lnTo>
                  <a:pt x="106" y="2390"/>
                </a:lnTo>
                <a:lnTo>
                  <a:pt x="117" y="2412"/>
                </a:lnTo>
                <a:lnTo>
                  <a:pt x="133" y="2432"/>
                </a:lnTo>
                <a:lnTo>
                  <a:pt x="153" y="2447"/>
                </a:lnTo>
                <a:lnTo>
                  <a:pt x="175" y="2459"/>
                </a:lnTo>
                <a:lnTo>
                  <a:pt x="199" y="2466"/>
                </a:lnTo>
                <a:lnTo>
                  <a:pt x="225" y="2469"/>
                </a:lnTo>
                <a:lnTo>
                  <a:pt x="2070" y="2469"/>
                </a:lnTo>
                <a:lnTo>
                  <a:pt x="2097" y="2466"/>
                </a:lnTo>
                <a:lnTo>
                  <a:pt x="2121" y="2459"/>
                </a:lnTo>
                <a:lnTo>
                  <a:pt x="2143" y="2447"/>
                </a:lnTo>
                <a:lnTo>
                  <a:pt x="2162" y="2432"/>
                </a:lnTo>
                <a:lnTo>
                  <a:pt x="2178" y="2412"/>
                </a:lnTo>
                <a:lnTo>
                  <a:pt x="2190" y="2390"/>
                </a:lnTo>
                <a:lnTo>
                  <a:pt x="2197" y="2366"/>
                </a:lnTo>
                <a:lnTo>
                  <a:pt x="2200" y="2340"/>
                </a:lnTo>
                <a:lnTo>
                  <a:pt x="2200" y="2010"/>
                </a:lnTo>
                <a:lnTo>
                  <a:pt x="2197" y="1984"/>
                </a:lnTo>
                <a:lnTo>
                  <a:pt x="2190" y="1959"/>
                </a:lnTo>
                <a:lnTo>
                  <a:pt x="2178" y="1937"/>
                </a:lnTo>
                <a:lnTo>
                  <a:pt x="2162" y="1918"/>
                </a:lnTo>
                <a:lnTo>
                  <a:pt x="2143" y="1902"/>
                </a:lnTo>
                <a:lnTo>
                  <a:pt x="2121" y="1890"/>
                </a:lnTo>
                <a:lnTo>
                  <a:pt x="2097" y="1882"/>
                </a:lnTo>
                <a:lnTo>
                  <a:pt x="2070" y="1880"/>
                </a:lnTo>
                <a:lnTo>
                  <a:pt x="225" y="1880"/>
                </a:lnTo>
                <a:close/>
                <a:moveTo>
                  <a:pt x="267" y="1669"/>
                </a:moveTo>
                <a:lnTo>
                  <a:pt x="267" y="1787"/>
                </a:lnTo>
                <a:lnTo>
                  <a:pt x="2045" y="1787"/>
                </a:lnTo>
                <a:lnTo>
                  <a:pt x="2045" y="1669"/>
                </a:lnTo>
                <a:lnTo>
                  <a:pt x="267" y="1669"/>
                </a:lnTo>
                <a:close/>
                <a:moveTo>
                  <a:pt x="223" y="987"/>
                </a:moveTo>
                <a:lnTo>
                  <a:pt x="197" y="990"/>
                </a:lnTo>
                <a:lnTo>
                  <a:pt x="173" y="997"/>
                </a:lnTo>
                <a:lnTo>
                  <a:pt x="151" y="1009"/>
                </a:lnTo>
                <a:lnTo>
                  <a:pt x="132" y="1024"/>
                </a:lnTo>
                <a:lnTo>
                  <a:pt x="115" y="1044"/>
                </a:lnTo>
                <a:lnTo>
                  <a:pt x="104" y="1066"/>
                </a:lnTo>
                <a:lnTo>
                  <a:pt x="96" y="1090"/>
                </a:lnTo>
                <a:lnTo>
                  <a:pt x="93" y="1116"/>
                </a:lnTo>
                <a:lnTo>
                  <a:pt x="93" y="1446"/>
                </a:lnTo>
                <a:lnTo>
                  <a:pt x="96" y="1472"/>
                </a:lnTo>
                <a:lnTo>
                  <a:pt x="104" y="1497"/>
                </a:lnTo>
                <a:lnTo>
                  <a:pt x="115" y="1519"/>
                </a:lnTo>
                <a:lnTo>
                  <a:pt x="132" y="1538"/>
                </a:lnTo>
                <a:lnTo>
                  <a:pt x="151" y="1554"/>
                </a:lnTo>
                <a:lnTo>
                  <a:pt x="173" y="1566"/>
                </a:lnTo>
                <a:lnTo>
                  <a:pt x="197" y="1574"/>
                </a:lnTo>
                <a:lnTo>
                  <a:pt x="223" y="1576"/>
                </a:lnTo>
                <a:lnTo>
                  <a:pt x="2068" y="1576"/>
                </a:lnTo>
                <a:lnTo>
                  <a:pt x="2095" y="1574"/>
                </a:lnTo>
                <a:lnTo>
                  <a:pt x="2119" y="1566"/>
                </a:lnTo>
                <a:lnTo>
                  <a:pt x="2141" y="1554"/>
                </a:lnTo>
                <a:lnTo>
                  <a:pt x="2161" y="1538"/>
                </a:lnTo>
                <a:lnTo>
                  <a:pt x="2176" y="1519"/>
                </a:lnTo>
                <a:lnTo>
                  <a:pt x="2188" y="1497"/>
                </a:lnTo>
                <a:lnTo>
                  <a:pt x="2196" y="1472"/>
                </a:lnTo>
                <a:lnTo>
                  <a:pt x="2198" y="1446"/>
                </a:lnTo>
                <a:lnTo>
                  <a:pt x="2198" y="1116"/>
                </a:lnTo>
                <a:lnTo>
                  <a:pt x="2196" y="1090"/>
                </a:lnTo>
                <a:lnTo>
                  <a:pt x="2188" y="1066"/>
                </a:lnTo>
                <a:lnTo>
                  <a:pt x="2176" y="1044"/>
                </a:lnTo>
                <a:lnTo>
                  <a:pt x="2161" y="1024"/>
                </a:lnTo>
                <a:lnTo>
                  <a:pt x="2141" y="1009"/>
                </a:lnTo>
                <a:lnTo>
                  <a:pt x="2119" y="997"/>
                </a:lnTo>
                <a:lnTo>
                  <a:pt x="2095" y="990"/>
                </a:lnTo>
                <a:lnTo>
                  <a:pt x="2068" y="987"/>
                </a:lnTo>
                <a:lnTo>
                  <a:pt x="223" y="987"/>
                </a:lnTo>
                <a:close/>
                <a:moveTo>
                  <a:pt x="267" y="776"/>
                </a:moveTo>
                <a:lnTo>
                  <a:pt x="267" y="893"/>
                </a:lnTo>
                <a:lnTo>
                  <a:pt x="2045" y="893"/>
                </a:lnTo>
                <a:lnTo>
                  <a:pt x="2045" y="776"/>
                </a:lnTo>
                <a:lnTo>
                  <a:pt x="267" y="776"/>
                </a:lnTo>
                <a:close/>
                <a:moveTo>
                  <a:pt x="224" y="93"/>
                </a:moveTo>
                <a:lnTo>
                  <a:pt x="198" y="96"/>
                </a:lnTo>
                <a:lnTo>
                  <a:pt x="174" y="104"/>
                </a:lnTo>
                <a:lnTo>
                  <a:pt x="152" y="115"/>
                </a:lnTo>
                <a:lnTo>
                  <a:pt x="132" y="132"/>
                </a:lnTo>
                <a:lnTo>
                  <a:pt x="116" y="151"/>
                </a:lnTo>
                <a:lnTo>
                  <a:pt x="105" y="173"/>
                </a:lnTo>
                <a:lnTo>
                  <a:pt x="97" y="197"/>
                </a:lnTo>
                <a:lnTo>
                  <a:pt x="94" y="223"/>
                </a:lnTo>
                <a:lnTo>
                  <a:pt x="94" y="553"/>
                </a:lnTo>
                <a:lnTo>
                  <a:pt x="97" y="579"/>
                </a:lnTo>
                <a:lnTo>
                  <a:pt x="105" y="603"/>
                </a:lnTo>
                <a:lnTo>
                  <a:pt x="116" y="625"/>
                </a:lnTo>
                <a:lnTo>
                  <a:pt x="132" y="645"/>
                </a:lnTo>
                <a:lnTo>
                  <a:pt x="152" y="661"/>
                </a:lnTo>
                <a:lnTo>
                  <a:pt x="174" y="672"/>
                </a:lnTo>
                <a:lnTo>
                  <a:pt x="198" y="681"/>
                </a:lnTo>
                <a:lnTo>
                  <a:pt x="224" y="683"/>
                </a:lnTo>
                <a:lnTo>
                  <a:pt x="2069" y="683"/>
                </a:lnTo>
                <a:lnTo>
                  <a:pt x="2096" y="681"/>
                </a:lnTo>
                <a:lnTo>
                  <a:pt x="2120" y="672"/>
                </a:lnTo>
                <a:lnTo>
                  <a:pt x="2142" y="661"/>
                </a:lnTo>
                <a:lnTo>
                  <a:pt x="2162" y="645"/>
                </a:lnTo>
                <a:lnTo>
                  <a:pt x="2177" y="625"/>
                </a:lnTo>
                <a:lnTo>
                  <a:pt x="2189" y="603"/>
                </a:lnTo>
                <a:lnTo>
                  <a:pt x="2197" y="579"/>
                </a:lnTo>
                <a:lnTo>
                  <a:pt x="2199" y="553"/>
                </a:lnTo>
                <a:lnTo>
                  <a:pt x="2199" y="223"/>
                </a:lnTo>
                <a:lnTo>
                  <a:pt x="2197" y="197"/>
                </a:lnTo>
                <a:lnTo>
                  <a:pt x="2189" y="173"/>
                </a:lnTo>
                <a:lnTo>
                  <a:pt x="2177" y="151"/>
                </a:lnTo>
                <a:lnTo>
                  <a:pt x="2162" y="132"/>
                </a:lnTo>
                <a:lnTo>
                  <a:pt x="2142" y="115"/>
                </a:lnTo>
                <a:lnTo>
                  <a:pt x="2120" y="104"/>
                </a:lnTo>
                <a:lnTo>
                  <a:pt x="2096" y="96"/>
                </a:lnTo>
                <a:lnTo>
                  <a:pt x="2069" y="93"/>
                </a:lnTo>
                <a:lnTo>
                  <a:pt x="224" y="93"/>
                </a:lnTo>
                <a:close/>
                <a:moveTo>
                  <a:pt x="224" y="0"/>
                </a:moveTo>
                <a:lnTo>
                  <a:pt x="2069" y="0"/>
                </a:lnTo>
                <a:lnTo>
                  <a:pt x="2105" y="3"/>
                </a:lnTo>
                <a:lnTo>
                  <a:pt x="2140" y="12"/>
                </a:lnTo>
                <a:lnTo>
                  <a:pt x="2172" y="25"/>
                </a:lnTo>
                <a:lnTo>
                  <a:pt x="2201" y="43"/>
                </a:lnTo>
                <a:lnTo>
                  <a:pt x="2228" y="66"/>
                </a:lnTo>
                <a:lnTo>
                  <a:pt x="2250" y="91"/>
                </a:lnTo>
                <a:lnTo>
                  <a:pt x="2267" y="120"/>
                </a:lnTo>
                <a:lnTo>
                  <a:pt x="2281" y="153"/>
                </a:lnTo>
                <a:lnTo>
                  <a:pt x="2289" y="187"/>
                </a:lnTo>
                <a:lnTo>
                  <a:pt x="2292" y="223"/>
                </a:lnTo>
                <a:lnTo>
                  <a:pt x="2292" y="553"/>
                </a:lnTo>
                <a:lnTo>
                  <a:pt x="2289" y="590"/>
                </a:lnTo>
                <a:lnTo>
                  <a:pt x="2281" y="623"/>
                </a:lnTo>
                <a:lnTo>
                  <a:pt x="2267" y="656"/>
                </a:lnTo>
                <a:lnTo>
                  <a:pt x="2250" y="685"/>
                </a:lnTo>
                <a:lnTo>
                  <a:pt x="2227" y="711"/>
                </a:lnTo>
                <a:lnTo>
                  <a:pt x="2200" y="733"/>
                </a:lnTo>
                <a:lnTo>
                  <a:pt x="2171" y="751"/>
                </a:lnTo>
                <a:lnTo>
                  <a:pt x="2139" y="765"/>
                </a:lnTo>
                <a:lnTo>
                  <a:pt x="2139" y="906"/>
                </a:lnTo>
                <a:lnTo>
                  <a:pt x="2171" y="920"/>
                </a:lnTo>
                <a:lnTo>
                  <a:pt x="2200" y="937"/>
                </a:lnTo>
                <a:lnTo>
                  <a:pt x="2227" y="959"/>
                </a:lnTo>
                <a:lnTo>
                  <a:pt x="2248" y="985"/>
                </a:lnTo>
                <a:lnTo>
                  <a:pt x="2266" y="1015"/>
                </a:lnTo>
                <a:lnTo>
                  <a:pt x="2280" y="1046"/>
                </a:lnTo>
                <a:lnTo>
                  <a:pt x="2289" y="1081"/>
                </a:lnTo>
                <a:lnTo>
                  <a:pt x="2291" y="1116"/>
                </a:lnTo>
                <a:lnTo>
                  <a:pt x="2291" y="1446"/>
                </a:lnTo>
                <a:lnTo>
                  <a:pt x="2289" y="1482"/>
                </a:lnTo>
                <a:lnTo>
                  <a:pt x="2280" y="1516"/>
                </a:lnTo>
                <a:lnTo>
                  <a:pt x="2266" y="1549"/>
                </a:lnTo>
                <a:lnTo>
                  <a:pt x="2248" y="1577"/>
                </a:lnTo>
                <a:lnTo>
                  <a:pt x="2227" y="1603"/>
                </a:lnTo>
                <a:lnTo>
                  <a:pt x="2200" y="1625"/>
                </a:lnTo>
                <a:lnTo>
                  <a:pt x="2171" y="1644"/>
                </a:lnTo>
                <a:lnTo>
                  <a:pt x="2139" y="1657"/>
                </a:lnTo>
                <a:lnTo>
                  <a:pt x="2139" y="1798"/>
                </a:lnTo>
                <a:lnTo>
                  <a:pt x="2171" y="1812"/>
                </a:lnTo>
                <a:lnTo>
                  <a:pt x="2200" y="1830"/>
                </a:lnTo>
                <a:lnTo>
                  <a:pt x="2228" y="1852"/>
                </a:lnTo>
                <a:lnTo>
                  <a:pt x="2250" y="1878"/>
                </a:lnTo>
                <a:lnTo>
                  <a:pt x="2268" y="1907"/>
                </a:lnTo>
                <a:lnTo>
                  <a:pt x="2282" y="1939"/>
                </a:lnTo>
                <a:lnTo>
                  <a:pt x="2290" y="1973"/>
                </a:lnTo>
                <a:lnTo>
                  <a:pt x="2294" y="2010"/>
                </a:lnTo>
                <a:lnTo>
                  <a:pt x="2294" y="2340"/>
                </a:lnTo>
                <a:lnTo>
                  <a:pt x="2290" y="2376"/>
                </a:lnTo>
                <a:lnTo>
                  <a:pt x="2282" y="2410"/>
                </a:lnTo>
                <a:lnTo>
                  <a:pt x="2268" y="2442"/>
                </a:lnTo>
                <a:lnTo>
                  <a:pt x="2250" y="2472"/>
                </a:lnTo>
                <a:lnTo>
                  <a:pt x="2228" y="2498"/>
                </a:lnTo>
                <a:lnTo>
                  <a:pt x="2200" y="2520"/>
                </a:lnTo>
                <a:lnTo>
                  <a:pt x="2171" y="2538"/>
                </a:lnTo>
                <a:lnTo>
                  <a:pt x="2139" y="2551"/>
                </a:lnTo>
                <a:lnTo>
                  <a:pt x="2139" y="2691"/>
                </a:lnTo>
                <a:lnTo>
                  <a:pt x="2171" y="2704"/>
                </a:lnTo>
                <a:lnTo>
                  <a:pt x="2201" y="2722"/>
                </a:lnTo>
                <a:lnTo>
                  <a:pt x="2228" y="2745"/>
                </a:lnTo>
                <a:lnTo>
                  <a:pt x="2251" y="2770"/>
                </a:lnTo>
                <a:lnTo>
                  <a:pt x="2269" y="2799"/>
                </a:lnTo>
                <a:lnTo>
                  <a:pt x="2283" y="2832"/>
                </a:lnTo>
                <a:lnTo>
                  <a:pt x="2291" y="2866"/>
                </a:lnTo>
                <a:lnTo>
                  <a:pt x="2295" y="2903"/>
                </a:lnTo>
                <a:lnTo>
                  <a:pt x="2295" y="3233"/>
                </a:lnTo>
                <a:lnTo>
                  <a:pt x="2291" y="3269"/>
                </a:lnTo>
                <a:lnTo>
                  <a:pt x="2283" y="3303"/>
                </a:lnTo>
                <a:lnTo>
                  <a:pt x="2269" y="3336"/>
                </a:lnTo>
                <a:lnTo>
                  <a:pt x="2252" y="3365"/>
                </a:lnTo>
                <a:lnTo>
                  <a:pt x="2229" y="3390"/>
                </a:lnTo>
                <a:lnTo>
                  <a:pt x="2203" y="3413"/>
                </a:lnTo>
                <a:lnTo>
                  <a:pt x="2174" y="3431"/>
                </a:lnTo>
                <a:lnTo>
                  <a:pt x="2142" y="3444"/>
                </a:lnTo>
                <a:lnTo>
                  <a:pt x="2107" y="3453"/>
                </a:lnTo>
                <a:lnTo>
                  <a:pt x="2072" y="3456"/>
                </a:lnTo>
                <a:lnTo>
                  <a:pt x="226" y="3456"/>
                </a:lnTo>
                <a:lnTo>
                  <a:pt x="190" y="3453"/>
                </a:lnTo>
                <a:lnTo>
                  <a:pt x="155" y="3444"/>
                </a:lnTo>
                <a:lnTo>
                  <a:pt x="124" y="3431"/>
                </a:lnTo>
                <a:lnTo>
                  <a:pt x="94" y="3413"/>
                </a:lnTo>
                <a:lnTo>
                  <a:pt x="68" y="3390"/>
                </a:lnTo>
                <a:lnTo>
                  <a:pt x="46" y="3365"/>
                </a:lnTo>
                <a:lnTo>
                  <a:pt x="27" y="3336"/>
                </a:lnTo>
                <a:lnTo>
                  <a:pt x="14" y="3303"/>
                </a:lnTo>
                <a:lnTo>
                  <a:pt x="5" y="3269"/>
                </a:lnTo>
                <a:lnTo>
                  <a:pt x="2" y="3233"/>
                </a:lnTo>
                <a:lnTo>
                  <a:pt x="2" y="2903"/>
                </a:lnTo>
                <a:lnTo>
                  <a:pt x="5" y="2868"/>
                </a:lnTo>
                <a:lnTo>
                  <a:pt x="13" y="2836"/>
                </a:lnTo>
                <a:lnTo>
                  <a:pt x="25" y="2806"/>
                </a:lnTo>
                <a:lnTo>
                  <a:pt x="42" y="2777"/>
                </a:lnTo>
                <a:lnTo>
                  <a:pt x="62" y="2752"/>
                </a:lnTo>
                <a:lnTo>
                  <a:pt x="86" y="2730"/>
                </a:lnTo>
                <a:lnTo>
                  <a:pt x="112" y="2711"/>
                </a:lnTo>
                <a:lnTo>
                  <a:pt x="141" y="2697"/>
                </a:lnTo>
                <a:lnTo>
                  <a:pt x="173" y="2686"/>
                </a:lnTo>
                <a:lnTo>
                  <a:pt x="173" y="2556"/>
                </a:lnTo>
                <a:lnTo>
                  <a:pt x="141" y="2546"/>
                </a:lnTo>
                <a:lnTo>
                  <a:pt x="112" y="2531"/>
                </a:lnTo>
                <a:lnTo>
                  <a:pt x="85" y="2512"/>
                </a:lnTo>
                <a:lnTo>
                  <a:pt x="62" y="2490"/>
                </a:lnTo>
                <a:lnTo>
                  <a:pt x="41" y="2465"/>
                </a:lnTo>
                <a:lnTo>
                  <a:pt x="24" y="2437"/>
                </a:lnTo>
                <a:lnTo>
                  <a:pt x="13" y="2407"/>
                </a:lnTo>
                <a:lnTo>
                  <a:pt x="4" y="2374"/>
                </a:lnTo>
                <a:lnTo>
                  <a:pt x="2" y="2340"/>
                </a:lnTo>
                <a:lnTo>
                  <a:pt x="2" y="2010"/>
                </a:lnTo>
                <a:lnTo>
                  <a:pt x="4" y="1975"/>
                </a:lnTo>
                <a:lnTo>
                  <a:pt x="13" y="1943"/>
                </a:lnTo>
                <a:lnTo>
                  <a:pt x="24" y="1912"/>
                </a:lnTo>
                <a:lnTo>
                  <a:pt x="41" y="1884"/>
                </a:lnTo>
                <a:lnTo>
                  <a:pt x="62" y="1859"/>
                </a:lnTo>
                <a:lnTo>
                  <a:pt x="85" y="1836"/>
                </a:lnTo>
                <a:lnTo>
                  <a:pt x="112" y="1818"/>
                </a:lnTo>
                <a:lnTo>
                  <a:pt x="141" y="1803"/>
                </a:lnTo>
                <a:lnTo>
                  <a:pt x="173" y="1793"/>
                </a:lnTo>
                <a:lnTo>
                  <a:pt x="173" y="1663"/>
                </a:lnTo>
                <a:lnTo>
                  <a:pt x="141" y="1654"/>
                </a:lnTo>
                <a:lnTo>
                  <a:pt x="111" y="1639"/>
                </a:lnTo>
                <a:lnTo>
                  <a:pt x="84" y="1620"/>
                </a:lnTo>
                <a:lnTo>
                  <a:pt x="61" y="1598"/>
                </a:lnTo>
                <a:lnTo>
                  <a:pt x="40" y="1573"/>
                </a:lnTo>
                <a:lnTo>
                  <a:pt x="23" y="1545"/>
                </a:lnTo>
                <a:lnTo>
                  <a:pt x="10" y="1513"/>
                </a:lnTo>
                <a:lnTo>
                  <a:pt x="3" y="1481"/>
                </a:lnTo>
                <a:lnTo>
                  <a:pt x="0" y="1446"/>
                </a:lnTo>
                <a:lnTo>
                  <a:pt x="0" y="1116"/>
                </a:lnTo>
                <a:lnTo>
                  <a:pt x="3" y="1082"/>
                </a:lnTo>
                <a:lnTo>
                  <a:pt x="10" y="1049"/>
                </a:lnTo>
                <a:lnTo>
                  <a:pt x="23" y="1018"/>
                </a:lnTo>
                <a:lnTo>
                  <a:pt x="40" y="990"/>
                </a:lnTo>
                <a:lnTo>
                  <a:pt x="61" y="965"/>
                </a:lnTo>
                <a:lnTo>
                  <a:pt x="84" y="943"/>
                </a:lnTo>
                <a:lnTo>
                  <a:pt x="111" y="924"/>
                </a:lnTo>
                <a:lnTo>
                  <a:pt x="141" y="909"/>
                </a:lnTo>
                <a:lnTo>
                  <a:pt x="173" y="900"/>
                </a:lnTo>
                <a:lnTo>
                  <a:pt x="173" y="770"/>
                </a:lnTo>
                <a:lnTo>
                  <a:pt x="141" y="760"/>
                </a:lnTo>
                <a:lnTo>
                  <a:pt x="112" y="746"/>
                </a:lnTo>
                <a:lnTo>
                  <a:pt x="85" y="727"/>
                </a:lnTo>
                <a:lnTo>
                  <a:pt x="61" y="705"/>
                </a:lnTo>
                <a:lnTo>
                  <a:pt x="40" y="680"/>
                </a:lnTo>
                <a:lnTo>
                  <a:pt x="24" y="651"/>
                </a:lnTo>
                <a:lnTo>
                  <a:pt x="12" y="620"/>
                </a:lnTo>
                <a:lnTo>
                  <a:pt x="3" y="588"/>
                </a:lnTo>
                <a:lnTo>
                  <a:pt x="1" y="553"/>
                </a:lnTo>
                <a:lnTo>
                  <a:pt x="1" y="223"/>
                </a:lnTo>
                <a:lnTo>
                  <a:pt x="4" y="187"/>
                </a:lnTo>
                <a:lnTo>
                  <a:pt x="13" y="153"/>
                </a:lnTo>
                <a:lnTo>
                  <a:pt x="26" y="120"/>
                </a:lnTo>
                <a:lnTo>
                  <a:pt x="44" y="91"/>
                </a:lnTo>
                <a:lnTo>
                  <a:pt x="66" y="66"/>
                </a:lnTo>
                <a:lnTo>
                  <a:pt x="92" y="43"/>
                </a:lnTo>
                <a:lnTo>
                  <a:pt x="121" y="25"/>
                </a:lnTo>
                <a:lnTo>
                  <a:pt x="154" y="12"/>
                </a:lnTo>
                <a:lnTo>
                  <a:pt x="189" y="3"/>
                </a:lnTo>
                <a:lnTo>
                  <a:pt x="224"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200">
              <a:solidFill>
                <a:schemeClr val="accent4"/>
              </a:solidFill>
            </a:endParaRPr>
          </a:p>
        </p:txBody>
      </p:sp>
      <p:sp>
        <p:nvSpPr>
          <p:cNvPr id="46" name="Freeform 45">
            <a:extLst>
              <a:ext uri="{FF2B5EF4-FFF2-40B4-BE49-F238E27FC236}">
                <a16:creationId xmlns:a16="http://schemas.microsoft.com/office/drawing/2014/main" id="{C943DC29-3228-9E60-7865-975406233F21}"/>
              </a:ext>
            </a:extLst>
          </p:cNvPr>
          <p:cNvSpPr>
            <a:spLocks noChangeAspect="1" noEditPoints="1"/>
          </p:cNvSpPr>
          <p:nvPr/>
        </p:nvSpPr>
        <p:spPr bwMode="auto">
          <a:xfrm>
            <a:off x="10320655" y="7215077"/>
            <a:ext cx="278992" cy="419946"/>
          </a:xfrm>
          <a:custGeom>
            <a:avLst/>
            <a:gdLst>
              <a:gd name="T0" fmla="*/ 118 w 2295"/>
              <a:gd name="T1" fmla="*/ 2831 h 3456"/>
              <a:gd name="T2" fmla="*/ 106 w 2295"/>
              <a:gd name="T3" fmla="*/ 3283 h 3456"/>
              <a:gd name="T4" fmla="*/ 226 w 2295"/>
              <a:gd name="T5" fmla="*/ 3363 h 3456"/>
              <a:gd name="T6" fmla="*/ 2178 w 2295"/>
              <a:gd name="T7" fmla="*/ 3305 h 3456"/>
              <a:gd name="T8" fmla="*/ 2191 w 2295"/>
              <a:gd name="T9" fmla="*/ 2853 h 3456"/>
              <a:gd name="T10" fmla="*/ 2072 w 2295"/>
              <a:gd name="T11" fmla="*/ 2773 h 3456"/>
              <a:gd name="T12" fmla="*/ 267 w 2295"/>
              <a:gd name="T13" fmla="*/ 2563 h 3456"/>
              <a:gd name="T14" fmla="*/ 117 w 2295"/>
              <a:gd name="T15" fmla="*/ 1937 h 3456"/>
              <a:gd name="T16" fmla="*/ 106 w 2295"/>
              <a:gd name="T17" fmla="*/ 2390 h 3456"/>
              <a:gd name="T18" fmla="*/ 225 w 2295"/>
              <a:gd name="T19" fmla="*/ 2469 h 3456"/>
              <a:gd name="T20" fmla="*/ 2178 w 2295"/>
              <a:gd name="T21" fmla="*/ 2412 h 3456"/>
              <a:gd name="T22" fmla="*/ 2190 w 2295"/>
              <a:gd name="T23" fmla="*/ 1959 h 3456"/>
              <a:gd name="T24" fmla="*/ 2070 w 2295"/>
              <a:gd name="T25" fmla="*/ 1880 h 3456"/>
              <a:gd name="T26" fmla="*/ 267 w 2295"/>
              <a:gd name="T27" fmla="*/ 1669 h 3456"/>
              <a:gd name="T28" fmla="*/ 115 w 2295"/>
              <a:gd name="T29" fmla="*/ 1044 h 3456"/>
              <a:gd name="T30" fmla="*/ 104 w 2295"/>
              <a:gd name="T31" fmla="*/ 1497 h 3456"/>
              <a:gd name="T32" fmla="*/ 223 w 2295"/>
              <a:gd name="T33" fmla="*/ 1576 h 3456"/>
              <a:gd name="T34" fmla="*/ 2176 w 2295"/>
              <a:gd name="T35" fmla="*/ 1519 h 3456"/>
              <a:gd name="T36" fmla="*/ 2188 w 2295"/>
              <a:gd name="T37" fmla="*/ 1066 h 3456"/>
              <a:gd name="T38" fmla="*/ 2068 w 2295"/>
              <a:gd name="T39" fmla="*/ 987 h 3456"/>
              <a:gd name="T40" fmla="*/ 267 w 2295"/>
              <a:gd name="T41" fmla="*/ 776 h 3456"/>
              <a:gd name="T42" fmla="*/ 116 w 2295"/>
              <a:gd name="T43" fmla="*/ 151 h 3456"/>
              <a:gd name="T44" fmla="*/ 105 w 2295"/>
              <a:gd name="T45" fmla="*/ 603 h 3456"/>
              <a:gd name="T46" fmla="*/ 224 w 2295"/>
              <a:gd name="T47" fmla="*/ 683 h 3456"/>
              <a:gd name="T48" fmla="*/ 2177 w 2295"/>
              <a:gd name="T49" fmla="*/ 625 h 3456"/>
              <a:gd name="T50" fmla="*/ 2189 w 2295"/>
              <a:gd name="T51" fmla="*/ 173 h 3456"/>
              <a:gd name="T52" fmla="*/ 2069 w 2295"/>
              <a:gd name="T53" fmla="*/ 93 h 3456"/>
              <a:gd name="T54" fmla="*/ 2172 w 2295"/>
              <a:gd name="T55" fmla="*/ 25 h 3456"/>
              <a:gd name="T56" fmla="*/ 2289 w 2295"/>
              <a:gd name="T57" fmla="*/ 187 h 3456"/>
              <a:gd name="T58" fmla="*/ 2250 w 2295"/>
              <a:gd name="T59" fmla="*/ 685 h 3456"/>
              <a:gd name="T60" fmla="*/ 2171 w 2295"/>
              <a:gd name="T61" fmla="*/ 920 h 3456"/>
              <a:gd name="T62" fmla="*/ 2289 w 2295"/>
              <a:gd name="T63" fmla="*/ 1081 h 3456"/>
              <a:gd name="T64" fmla="*/ 2248 w 2295"/>
              <a:gd name="T65" fmla="*/ 1577 h 3456"/>
              <a:gd name="T66" fmla="*/ 2171 w 2295"/>
              <a:gd name="T67" fmla="*/ 1812 h 3456"/>
              <a:gd name="T68" fmla="*/ 2290 w 2295"/>
              <a:gd name="T69" fmla="*/ 1973 h 3456"/>
              <a:gd name="T70" fmla="*/ 2250 w 2295"/>
              <a:gd name="T71" fmla="*/ 2472 h 3456"/>
              <a:gd name="T72" fmla="*/ 2171 w 2295"/>
              <a:gd name="T73" fmla="*/ 2704 h 3456"/>
              <a:gd name="T74" fmla="*/ 2291 w 2295"/>
              <a:gd name="T75" fmla="*/ 2866 h 3456"/>
              <a:gd name="T76" fmla="*/ 2252 w 2295"/>
              <a:gd name="T77" fmla="*/ 3365 h 3456"/>
              <a:gd name="T78" fmla="*/ 2072 w 2295"/>
              <a:gd name="T79" fmla="*/ 3456 h 3456"/>
              <a:gd name="T80" fmla="*/ 68 w 2295"/>
              <a:gd name="T81" fmla="*/ 3390 h 3456"/>
              <a:gd name="T82" fmla="*/ 2 w 2295"/>
              <a:gd name="T83" fmla="*/ 2903 h 3456"/>
              <a:gd name="T84" fmla="*/ 86 w 2295"/>
              <a:gd name="T85" fmla="*/ 2730 h 3456"/>
              <a:gd name="T86" fmla="*/ 112 w 2295"/>
              <a:gd name="T87" fmla="*/ 2531 h 3456"/>
              <a:gd name="T88" fmla="*/ 4 w 2295"/>
              <a:gd name="T89" fmla="*/ 2374 h 3456"/>
              <a:gd name="T90" fmla="*/ 41 w 2295"/>
              <a:gd name="T91" fmla="*/ 1884 h 3456"/>
              <a:gd name="T92" fmla="*/ 173 w 2295"/>
              <a:gd name="T93" fmla="*/ 1663 h 3456"/>
              <a:gd name="T94" fmla="*/ 23 w 2295"/>
              <a:gd name="T95" fmla="*/ 1545 h 3456"/>
              <a:gd name="T96" fmla="*/ 10 w 2295"/>
              <a:gd name="T97" fmla="*/ 1049 h 3456"/>
              <a:gd name="T98" fmla="*/ 141 w 2295"/>
              <a:gd name="T99" fmla="*/ 909 h 3456"/>
              <a:gd name="T100" fmla="*/ 61 w 2295"/>
              <a:gd name="T101" fmla="*/ 705 h 3456"/>
              <a:gd name="T102" fmla="*/ 1 w 2295"/>
              <a:gd name="T103" fmla="*/ 223 h 3456"/>
              <a:gd name="T104" fmla="*/ 92 w 2295"/>
              <a:gd name="T105" fmla="*/ 4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5" h="3456">
                <a:moveTo>
                  <a:pt x="226" y="2773"/>
                </a:moveTo>
                <a:lnTo>
                  <a:pt x="200" y="2775"/>
                </a:lnTo>
                <a:lnTo>
                  <a:pt x="176" y="2784"/>
                </a:lnTo>
                <a:lnTo>
                  <a:pt x="153" y="2795"/>
                </a:lnTo>
                <a:lnTo>
                  <a:pt x="134" y="2811"/>
                </a:lnTo>
                <a:lnTo>
                  <a:pt x="118" y="2831"/>
                </a:lnTo>
                <a:lnTo>
                  <a:pt x="106" y="2853"/>
                </a:lnTo>
                <a:lnTo>
                  <a:pt x="98" y="2877"/>
                </a:lnTo>
                <a:lnTo>
                  <a:pt x="96" y="2903"/>
                </a:lnTo>
                <a:lnTo>
                  <a:pt x="96" y="3233"/>
                </a:lnTo>
                <a:lnTo>
                  <a:pt x="98" y="3259"/>
                </a:lnTo>
                <a:lnTo>
                  <a:pt x="106" y="3283"/>
                </a:lnTo>
                <a:lnTo>
                  <a:pt x="118" y="3305"/>
                </a:lnTo>
                <a:lnTo>
                  <a:pt x="134" y="3324"/>
                </a:lnTo>
                <a:lnTo>
                  <a:pt x="153" y="3341"/>
                </a:lnTo>
                <a:lnTo>
                  <a:pt x="176" y="3352"/>
                </a:lnTo>
                <a:lnTo>
                  <a:pt x="200" y="3360"/>
                </a:lnTo>
                <a:lnTo>
                  <a:pt x="226" y="3363"/>
                </a:lnTo>
                <a:lnTo>
                  <a:pt x="2072" y="3363"/>
                </a:lnTo>
                <a:lnTo>
                  <a:pt x="2098" y="3360"/>
                </a:lnTo>
                <a:lnTo>
                  <a:pt x="2122" y="3352"/>
                </a:lnTo>
                <a:lnTo>
                  <a:pt x="2144" y="3341"/>
                </a:lnTo>
                <a:lnTo>
                  <a:pt x="2163" y="3324"/>
                </a:lnTo>
                <a:lnTo>
                  <a:pt x="2178" y="3305"/>
                </a:lnTo>
                <a:lnTo>
                  <a:pt x="2191" y="3283"/>
                </a:lnTo>
                <a:lnTo>
                  <a:pt x="2198" y="3259"/>
                </a:lnTo>
                <a:lnTo>
                  <a:pt x="2201" y="3233"/>
                </a:lnTo>
                <a:lnTo>
                  <a:pt x="2201" y="2903"/>
                </a:lnTo>
                <a:lnTo>
                  <a:pt x="2198" y="2877"/>
                </a:lnTo>
                <a:lnTo>
                  <a:pt x="2191" y="2853"/>
                </a:lnTo>
                <a:lnTo>
                  <a:pt x="2178" y="2831"/>
                </a:lnTo>
                <a:lnTo>
                  <a:pt x="2163" y="2811"/>
                </a:lnTo>
                <a:lnTo>
                  <a:pt x="2144" y="2795"/>
                </a:lnTo>
                <a:lnTo>
                  <a:pt x="2122" y="2784"/>
                </a:lnTo>
                <a:lnTo>
                  <a:pt x="2098" y="2775"/>
                </a:lnTo>
                <a:lnTo>
                  <a:pt x="2072" y="2773"/>
                </a:lnTo>
                <a:lnTo>
                  <a:pt x="226" y="2773"/>
                </a:lnTo>
                <a:close/>
                <a:moveTo>
                  <a:pt x="267" y="2563"/>
                </a:moveTo>
                <a:lnTo>
                  <a:pt x="267" y="2680"/>
                </a:lnTo>
                <a:lnTo>
                  <a:pt x="2045" y="2680"/>
                </a:lnTo>
                <a:lnTo>
                  <a:pt x="2045" y="2563"/>
                </a:lnTo>
                <a:lnTo>
                  <a:pt x="267" y="2563"/>
                </a:lnTo>
                <a:close/>
                <a:moveTo>
                  <a:pt x="225" y="1880"/>
                </a:moveTo>
                <a:lnTo>
                  <a:pt x="199" y="1882"/>
                </a:lnTo>
                <a:lnTo>
                  <a:pt x="175" y="1890"/>
                </a:lnTo>
                <a:lnTo>
                  <a:pt x="153" y="1902"/>
                </a:lnTo>
                <a:lnTo>
                  <a:pt x="133" y="1918"/>
                </a:lnTo>
                <a:lnTo>
                  <a:pt x="117" y="1937"/>
                </a:lnTo>
                <a:lnTo>
                  <a:pt x="106" y="1959"/>
                </a:lnTo>
                <a:lnTo>
                  <a:pt x="97" y="1984"/>
                </a:lnTo>
                <a:lnTo>
                  <a:pt x="95" y="2010"/>
                </a:lnTo>
                <a:lnTo>
                  <a:pt x="95" y="2340"/>
                </a:lnTo>
                <a:lnTo>
                  <a:pt x="97" y="2366"/>
                </a:lnTo>
                <a:lnTo>
                  <a:pt x="106" y="2390"/>
                </a:lnTo>
                <a:lnTo>
                  <a:pt x="117" y="2412"/>
                </a:lnTo>
                <a:lnTo>
                  <a:pt x="133" y="2432"/>
                </a:lnTo>
                <a:lnTo>
                  <a:pt x="153" y="2447"/>
                </a:lnTo>
                <a:lnTo>
                  <a:pt x="175" y="2459"/>
                </a:lnTo>
                <a:lnTo>
                  <a:pt x="199" y="2466"/>
                </a:lnTo>
                <a:lnTo>
                  <a:pt x="225" y="2469"/>
                </a:lnTo>
                <a:lnTo>
                  <a:pt x="2070" y="2469"/>
                </a:lnTo>
                <a:lnTo>
                  <a:pt x="2097" y="2466"/>
                </a:lnTo>
                <a:lnTo>
                  <a:pt x="2121" y="2459"/>
                </a:lnTo>
                <a:lnTo>
                  <a:pt x="2143" y="2447"/>
                </a:lnTo>
                <a:lnTo>
                  <a:pt x="2162" y="2432"/>
                </a:lnTo>
                <a:lnTo>
                  <a:pt x="2178" y="2412"/>
                </a:lnTo>
                <a:lnTo>
                  <a:pt x="2190" y="2390"/>
                </a:lnTo>
                <a:lnTo>
                  <a:pt x="2197" y="2366"/>
                </a:lnTo>
                <a:lnTo>
                  <a:pt x="2200" y="2340"/>
                </a:lnTo>
                <a:lnTo>
                  <a:pt x="2200" y="2010"/>
                </a:lnTo>
                <a:lnTo>
                  <a:pt x="2197" y="1984"/>
                </a:lnTo>
                <a:lnTo>
                  <a:pt x="2190" y="1959"/>
                </a:lnTo>
                <a:lnTo>
                  <a:pt x="2178" y="1937"/>
                </a:lnTo>
                <a:lnTo>
                  <a:pt x="2162" y="1918"/>
                </a:lnTo>
                <a:lnTo>
                  <a:pt x="2143" y="1902"/>
                </a:lnTo>
                <a:lnTo>
                  <a:pt x="2121" y="1890"/>
                </a:lnTo>
                <a:lnTo>
                  <a:pt x="2097" y="1882"/>
                </a:lnTo>
                <a:lnTo>
                  <a:pt x="2070" y="1880"/>
                </a:lnTo>
                <a:lnTo>
                  <a:pt x="225" y="1880"/>
                </a:lnTo>
                <a:close/>
                <a:moveTo>
                  <a:pt x="267" y="1669"/>
                </a:moveTo>
                <a:lnTo>
                  <a:pt x="267" y="1787"/>
                </a:lnTo>
                <a:lnTo>
                  <a:pt x="2045" y="1787"/>
                </a:lnTo>
                <a:lnTo>
                  <a:pt x="2045" y="1669"/>
                </a:lnTo>
                <a:lnTo>
                  <a:pt x="267" y="1669"/>
                </a:lnTo>
                <a:close/>
                <a:moveTo>
                  <a:pt x="223" y="987"/>
                </a:moveTo>
                <a:lnTo>
                  <a:pt x="197" y="990"/>
                </a:lnTo>
                <a:lnTo>
                  <a:pt x="173" y="997"/>
                </a:lnTo>
                <a:lnTo>
                  <a:pt x="151" y="1009"/>
                </a:lnTo>
                <a:lnTo>
                  <a:pt x="132" y="1024"/>
                </a:lnTo>
                <a:lnTo>
                  <a:pt x="115" y="1044"/>
                </a:lnTo>
                <a:lnTo>
                  <a:pt x="104" y="1066"/>
                </a:lnTo>
                <a:lnTo>
                  <a:pt x="96" y="1090"/>
                </a:lnTo>
                <a:lnTo>
                  <a:pt x="93" y="1116"/>
                </a:lnTo>
                <a:lnTo>
                  <a:pt x="93" y="1446"/>
                </a:lnTo>
                <a:lnTo>
                  <a:pt x="96" y="1472"/>
                </a:lnTo>
                <a:lnTo>
                  <a:pt x="104" y="1497"/>
                </a:lnTo>
                <a:lnTo>
                  <a:pt x="115" y="1519"/>
                </a:lnTo>
                <a:lnTo>
                  <a:pt x="132" y="1538"/>
                </a:lnTo>
                <a:lnTo>
                  <a:pt x="151" y="1554"/>
                </a:lnTo>
                <a:lnTo>
                  <a:pt x="173" y="1566"/>
                </a:lnTo>
                <a:lnTo>
                  <a:pt x="197" y="1574"/>
                </a:lnTo>
                <a:lnTo>
                  <a:pt x="223" y="1576"/>
                </a:lnTo>
                <a:lnTo>
                  <a:pt x="2068" y="1576"/>
                </a:lnTo>
                <a:lnTo>
                  <a:pt x="2095" y="1574"/>
                </a:lnTo>
                <a:lnTo>
                  <a:pt x="2119" y="1566"/>
                </a:lnTo>
                <a:lnTo>
                  <a:pt x="2141" y="1554"/>
                </a:lnTo>
                <a:lnTo>
                  <a:pt x="2161" y="1538"/>
                </a:lnTo>
                <a:lnTo>
                  <a:pt x="2176" y="1519"/>
                </a:lnTo>
                <a:lnTo>
                  <a:pt x="2188" y="1497"/>
                </a:lnTo>
                <a:lnTo>
                  <a:pt x="2196" y="1472"/>
                </a:lnTo>
                <a:lnTo>
                  <a:pt x="2198" y="1446"/>
                </a:lnTo>
                <a:lnTo>
                  <a:pt x="2198" y="1116"/>
                </a:lnTo>
                <a:lnTo>
                  <a:pt x="2196" y="1090"/>
                </a:lnTo>
                <a:lnTo>
                  <a:pt x="2188" y="1066"/>
                </a:lnTo>
                <a:lnTo>
                  <a:pt x="2176" y="1044"/>
                </a:lnTo>
                <a:lnTo>
                  <a:pt x="2161" y="1024"/>
                </a:lnTo>
                <a:lnTo>
                  <a:pt x="2141" y="1009"/>
                </a:lnTo>
                <a:lnTo>
                  <a:pt x="2119" y="997"/>
                </a:lnTo>
                <a:lnTo>
                  <a:pt x="2095" y="990"/>
                </a:lnTo>
                <a:lnTo>
                  <a:pt x="2068" y="987"/>
                </a:lnTo>
                <a:lnTo>
                  <a:pt x="223" y="987"/>
                </a:lnTo>
                <a:close/>
                <a:moveTo>
                  <a:pt x="267" y="776"/>
                </a:moveTo>
                <a:lnTo>
                  <a:pt x="267" y="893"/>
                </a:lnTo>
                <a:lnTo>
                  <a:pt x="2045" y="893"/>
                </a:lnTo>
                <a:lnTo>
                  <a:pt x="2045" y="776"/>
                </a:lnTo>
                <a:lnTo>
                  <a:pt x="267" y="776"/>
                </a:lnTo>
                <a:close/>
                <a:moveTo>
                  <a:pt x="224" y="93"/>
                </a:moveTo>
                <a:lnTo>
                  <a:pt x="198" y="96"/>
                </a:lnTo>
                <a:lnTo>
                  <a:pt x="174" y="104"/>
                </a:lnTo>
                <a:lnTo>
                  <a:pt x="152" y="115"/>
                </a:lnTo>
                <a:lnTo>
                  <a:pt x="132" y="132"/>
                </a:lnTo>
                <a:lnTo>
                  <a:pt x="116" y="151"/>
                </a:lnTo>
                <a:lnTo>
                  <a:pt x="105" y="173"/>
                </a:lnTo>
                <a:lnTo>
                  <a:pt x="97" y="197"/>
                </a:lnTo>
                <a:lnTo>
                  <a:pt x="94" y="223"/>
                </a:lnTo>
                <a:lnTo>
                  <a:pt x="94" y="553"/>
                </a:lnTo>
                <a:lnTo>
                  <a:pt x="97" y="579"/>
                </a:lnTo>
                <a:lnTo>
                  <a:pt x="105" y="603"/>
                </a:lnTo>
                <a:lnTo>
                  <a:pt x="116" y="625"/>
                </a:lnTo>
                <a:lnTo>
                  <a:pt x="132" y="645"/>
                </a:lnTo>
                <a:lnTo>
                  <a:pt x="152" y="661"/>
                </a:lnTo>
                <a:lnTo>
                  <a:pt x="174" y="672"/>
                </a:lnTo>
                <a:lnTo>
                  <a:pt x="198" y="681"/>
                </a:lnTo>
                <a:lnTo>
                  <a:pt x="224" y="683"/>
                </a:lnTo>
                <a:lnTo>
                  <a:pt x="2069" y="683"/>
                </a:lnTo>
                <a:lnTo>
                  <a:pt x="2096" y="681"/>
                </a:lnTo>
                <a:lnTo>
                  <a:pt x="2120" y="672"/>
                </a:lnTo>
                <a:lnTo>
                  <a:pt x="2142" y="661"/>
                </a:lnTo>
                <a:lnTo>
                  <a:pt x="2162" y="645"/>
                </a:lnTo>
                <a:lnTo>
                  <a:pt x="2177" y="625"/>
                </a:lnTo>
                <a:lnTo>
                  <a:pt x="2189" y="603"/>
                </a:lnTo>
                <a:lnTo>
                  <a:pt x="2197" y="579"/>
                </a:lnTo>
                <a:lnTo>
                  <a:pt x="2199" y="553"/>
                </a:lnTo>
                <a:lnTo>
                  <a:pt x="2199" y="223"/>
                </a:lnTo>
                <a:lnTo>
                  <a:pt x="2197" y="197"/>
                </a:lnTo>
                <a:lnTo>
                  <a:pt x="2189" y="173"/>
                </a:lnTo>
                <a:lnTo>
                  <a:pt x="2177" y="151"/>
                </a:lnTo>
                <a:lnTo>
                  <a:pt x="2162" y="132"/>
                </a:lnTo>
                <a:lnTo>
                  <a:pt x="2142" y="115"/>
                </a:lnTo>
                <a:lnTo>
                  <a:pt x="2120" y="104"/>
                </a:lnTo>
                <a:lnTo>
                  <a:pt x="2096" y="96"/>
                </a:lnTo>
                <a:lnTo>
                  <a:pt x="2069" y="93"/>
                </a:lnTo>
                <a:lnTo>
                  <a:pt x="224" y="93"/>
                </a:lnTo>
                <a:close/>
                <a:moveTo>
                  <a:pt x="224" y="0"/>
                </a:moveTo>
                <a:lnTo>
                  <a:pt x="2069" y="0"/>
                </a:lnTo>
                <a:lnTo>
                  <a:pt x="2105" y="3"/>
                </a:lnTo>
                <a:lnTo>
                  <a:pt x="2140" y="12"/>
                </a:lnTo>
                <a:lnTo>
                  <a:pt x="2172" y="25"/>
                </a:lnTo>
                <a:lnTo>
                  <a:pt x="2201" y="43"/>
                </a:lnTo>
                <a:lnTo>
                  <a:pt x="2228" y="66"/>
                </a:lnTo>
                <a:lnTo>
                  <a:pt x="2250" y="91"/>
                </a:lnTo>
                <a:lnTo>
                  <a:pt x="2267" y="120"/>
                </a:lnTo>
                <a:lnTo>
                  <a:pt x="2281" y="153"/>
                </a:lnTo>
                <a:lnTo>
                  <a:pt x="2289" y="187"/>
                </a:lnTo>
                <a:lnTo>
                  <a:pt x="2292" y="223"/>
                </a:lnTo>
                <a:lnTo>
                  <a:pt x="2292" y="553"/>
                </a:lnTo>
                <a:lnTo>
                  <a:pt x="2289" y="590"/>
                </a:lnTo>
                <a:lnTo>
                  <a:pt x="2281" y="623"/>
                </a:lnTo>
                <a:lnTo>
                  <a:pt x="2267" y="656"/>
                </a:lnTo>
                <a:lnTo>
                  <a:pt x="2250" y="685"/>
                </a:lnTo>
                <a:lnTo>
                  <a:pt x="2227" y="711"/>
                </a:lnTo>
                <a:lnTo>
                  <a:pt x="2200" y="733"/>
                </a:lnTo>
                <a:lnTo>
                  <a:pt x="2171" y="751"/>
                </a:lnTo>
                <a:lnTo>
                  <a:pt x="2139" y="765"/>
                </a:lnTo>
                <a:lnTo>
                  <a:pt x="2139" y="906"/>
                </a:lnTo>
                <a:lnTo>
                  <a:pt x="2171" y="920"/>
                </a:lnTo>
                <a:lnTo>
                  <a:pt x="2200" y="937"/>
                </a:lnTo>
                <a:lnTo>
                  <a:pt x="2227" y="959"/>
                </a:lnTo>
                <a:lnTo>
                  <a:pt x="2248" y="985"/>
                </a:lnTo>
                <a:lnTo>
                  <a:pt x="2266" y="1015"/>
                </a:lnTo>
                <a:lnTo>
                  <a:pt x="2280" y="1046"/>
                </a:lnTo>
                <a:lnTo>
                  <a:pt x="2289" y="1081"/>
                </a:lnTo>
                <a:lnTo>
                  <a:pt x="2291" y="1116"/>
                </a:lnTo>
                <a:lnTo>
                  <a:pt x="2291" y="1446"/>
                </a:lnTo>
                <a:lnTo>
                  <a:pt x="2289" y="1482"/>
                </a:lnTo>
                <a:lnTo>
                  <a:pt x="2280" y="1516"/>
                </a:lnTo>
                <a:lnTo>
                  <a:pt x="2266" y="1549"/>
                </a:lnTo>
                <a:lnTo>
                  <a:pt x="2248" y="1577"/>
                </a:lnTo>
                <a:lnTo>
                  <a:pt x="2227" y="1603"/>
                </a:lnTo>
                <a:lnTo>
                  <a:pt x="2200" y="1625"/>
                </a:lnTo>
                <a:lnTo>
                  <a:pt x="2171" y="1644"/>
                </a:lnTo>
                <a:lnTo>
                  <a:pt x="2139" y="1657"/>
                </a:lnTo>
                <a:lnTo>
                  <a:pt x="2139" y="1798"/>
                </a:lnTo>
                <a:lnTo>
                  <a:pt x="2171" y="1812"/>
                </a:lnTo>
                <a:lnTo>
                  <a:pt x="2200" y="1830"/>
                </a:lnTo>
                <a:lnTo>
                  <a:pt x="2228" y="1852"/>
                </a:lnTo>
                <a:lnTo>
                  <a:pt x="2250" y="1878"/>
                </a:lnTo>
                <a:lnTo>
                  <a:pt x="2268" y="1907"/>
                </a:lnTo>
                <a:lnTo>
                  <a:pt x="2282" y="1939"/>
                </a:lnTo>
                <a:lnTo>
                  <a:pt x="2290" y="1973"/>
                </a:lnTo>
                <a:lnTo>
                  <a:pt x="2294" y="2010"/>
                </a:lnTo>
                <a:lnTo>
                  <a:pt x="2294" y="2340"/>
                </a:lnTo>
                <a:lnTo>
                  <a:pt x="2290" y="2376"/>
                </a:lnTo>
                <a:lnTo>
                  <a:pt x="2282" y="2410"/>
                </a:lnTo>
                <a:lnTo>
                  <a:pt x="2268" y="2442"/>
                </a:lnTo>
                <a:lnTo>
                  <a:pt x="2250" y="2472"/>
                </a:lnTo>
                <a:lnTo>
                  <a:pt x="2228" y="2498"/>
                </a:lnTo>
                <a:lnTo>
                  <a:pt x="2200" y="2520"/>
                </a:lnTo>
                <a:lnTo>
                  <a:pt x="2171" y="2538"/>
                </a:lnTo>
                <a:lnTo>
                  <a:pt x="2139" y="2551"/>
                </a:lnTo>
                <a:lnTo>
                  <a:pt x="2139" y="2691"/>
                </a:lnTo>
                <a:lnTo>
                  <a:pt x="2171" y="2704"/>
                </a:lnTo>
                <a:lnTo>
                  <a:pt x="2201" y="2722"/>
                </a:lnTo>
                <a:lnTo>
                  <a:pt x="2228" y="2745"/>
                </a:lnTo>
                <a:lnTo>
                  <a:pt x="2251" y="2770"/>
                </a:lnTo>
                <a:lnTo>
                  <a:pt x="2269" y="2799"/>
                </a:lnTo>
                <a:lnTo>
                  <a:pt x="2283" y="2832"/>
                </a:lnTo>
                <a:lnTo>
                  <a:pt x="2291" y="2866"/>
                </a:lnTo>
                <a:lnTo>
                  <a:pt x="2295" y="2903"/>
                </a:lnTo>
                <a:lnTo>
                  <a:pt x="2295" y="3233"/>
                </a:lnTo>
                <a:lnTo>
                  <a:pt x="2291" y="3269"/>
                </a:lnTo>
                <a:lnTo>
                  <a:pt x="2283" y="3303"/>
                </a:lnTo>
                <a:lnTo>
                  <a:pt x="2269" y="3336"/>
                </a:lnTo>
                <a:lnTo>
                  <a:pt x="2252" y="3365"/>
                </a:lnTo>
                <a:lnTo>
                  <a:pt x="2229" y="3390"/>
                </a:lnTo>
                <a:lnTo>
                  <a:pt x="2203" y="3413"/>
                </a:lnTo>
                <a:lnTo>
                  <a:pt x="2174" y="3431"/>
                </a:lnTo>
                <a:lnTo>
                  <a:pt x="2142" y="3444"/>
                </a:lnTo>
                <a:lnTo>
                  <a:pt x="2107" y="3453"/>
                </a:lnTo>
                <a:lnTo>
                  <a:pt x="2072" y="3456"/>
                </a:lnTo>
                <a:lnTo>
                  <a:pt x="226" y="3456"/>
                </a:lnTo>
                <a:lnTo>
                  <a:pt x="190" y="3453"/>
                </a:lnTo>
                <a:lnTo>
                  <a:pt x="155" y="3444"/>
                </a:lnTo>
                <a:lnTo>
                  <a:pt x="124" y="3431"/>
                </a:lnTo>
                <a:lnTo>
                  <a:pt x="94" y="3413"/>
                </a:lnTo>
                <a:lnTo>
                  <a:pt x="68" y="3390"/>
                </a:lnTo>
                <a:lnTo>
                  <a:pt x="46" y="3365"/>
                </a:lnTo>
                <a:lnTo>
                  <a:pt x="27" y="3336"/>
                </a:lnTo>
                <a:lnTo>
                  <a:pt x="14" y="3303"/>
                </a:lnTo>
                <a:lnTo>
                  <a:pt x="5" y="3269"/>
                </a:lnTo>
                <a:lnTo>
                  <a:pt x="2" y="3233"/>
                </a:lnTo>
                <a:lnTo>
                  <a:pt x="2" y="2903"/>
                </a:lnTo>
                <a:lnTo>
                  <a:pt x="5" y="2868"/>
                </a:lnTo>
                <a:lnTo>
                  <a:pt x="13" y="2836"/>
                </a:lnTo>
                <a:lnTo>
                  <a:pt x="25" y="2806"/>
                </a:lnTo>
                <a:lnTo>
                  <a:pt x="42" y="2777"/>
                </a:lnTo>
                <a:lnTo>
                  <a:pt x="62" y="2752"/>
                </a:lnTo>
                <a:lnTo>
                  <a:pt x="86" y="2730"/>
                </a:lnTo>
                <a:lnTo>
                  <a:pt x="112" y="2711"/>
                </a:lnTo>
                <a:lnTo>
                  <a:pt x="141" y="2697"/>
                </a:lnTo>
                <a:lnTo>
                  <a:pt x="173" y="2686"/>
                </a:lnTo>
                <a:lnTo>
                  <a:pt x="173" y="2556"/>
                </a:lnTo>
                <a:lnTo>
                  <a:pt x="141" y="2546"/>
                </a:lnTo>
                <a:lnTo>
                  <a:pt x="112" y="2531"/>
                </a:lnTo>
                <a:lnTo>
                  <a:pt x="85" y="2512"/>
                </a:lnTo>
                <a:lnTo>
                  <a:pt x="62" y="2490"/>
                </a:lnTo>
                <a:lnTo>
                  <a:pt x="41" y="2465"/>
                </a:lnTo>
                <a:lnTo>
                  <a:pt x="24" y="2437"/>
                </a:lnTo>
                <a:lnTo>
                  <a:pt x="13" y="2407"/>
                </a:lnTo>
                <a:lnTo>
                  <a:pt x="4" y="2374"/>
                </a:lnTo>
                <a:lnTo>
                  <a:pt x="2" y="2340"/>
                </a:lnTo>
                <a:lnTo>
                  <a:pt x="2" y="2010"/>
                </a:lnTo>
                <a:lnTo>
                  <a:pt x="4" y="1975"/>
                </a:lnTo>
                <a:lnTo>
                  <a:pt x="13" y="1943"/>
                </a:lnTo>
                <a:lnTo>
                  <a:pt x="24" y="1912"/>
                </a:lnTo>
                <a:lnTo>
                  <a:pt x="41" y="1884"/>
                </a:lnTo>
                <a:lnTo>
                  <a:pt x="62" y="1859"/>
                </a:lnTo>
                <a:lnTo>
                  <a:pt x="85" y="1836"/>
                </a:lnTo>
                <a:lnTo>
                  <a:pt x="112" y="1818"/>
                </a:lnTo>
                <a:lnTo>
                  <a:pt x="141" y="1803"/>
                </a:lnTo>
                <a:lnTo>
                  <a:pt x="173" y="1793"/>
                </a:lnTo>
                <a:lnTo>
                  <a:pt x="173" y="1663"/>
                </a:lnTo>
                <a:lnTo>
                  <a:pt x="141" y="1654"/>
                </a:lnTo>
                <a:lnTo>
                  <a:pt x="111" y="1639"/>
                </a:lnTo>
                <a:lnTo>
                  <a:pt x="84" y="1620"/>
                </a:lnTo>
                <a:lnTo>
                  <a:pt x="61" y="1598"/>
                </a:lnTo>
                <a:lnTo>
                  <a:pt x="40" y="1573"/>
                </a:lnTo>
                <a:lnTo>
                  <a:pt x="23" y="1545"/>
                </a:lnTo>
                <a:lnTo>
                  <a:pt x="10" y="1513"/>
                </a:lnTo>
                <a:lnTo>
                  <a:pt x="3" y="1481"/>
                </a:lnTo>
                <a:lnTo>
                  <a:pt x="0" y="1446"/>
                </a:lnTo>
                <a:lnTo>
                  <a:pt x="0" y="1116"/>
                </a:lnTo>
                <a:lnTo>
                  <a:pt x="3" y="1082"/>
                </a:lnTo>
                <a:lnTo>
                  <a:pt x="10" y="1049"/>
                </a:lnTo>
                <a:lnTo>
                  <a:pt x="23" y="1018"/>
                </a:lnTo>
                <a:lnTo>
                  <a:pt x="40" y="990"/>
                </a:lnTo>
                <a:lnTo>
                  <a:pt x="61" y="965"/>
                </a:lnTo>
                <a:lnTo>
                  <a:pt x="84" y="943"/>
                </a:lnTo>
                <a:lnTo>
                  <a:pt x="111" y="924"/>
                </a:lnTo>
                <a:lnTo>
                  <a:pt x="141" y="909"/>
                </a:lnTo>
                <a:lnTo>
                  <a:pt x="173" y="900"/>
                </a:lnTo>
                <a:lnTo>
                  <a:pt x="173" y="770"/>
                </a:lnTo>
                <a:lnTo>
                  <a:pt x="141" y="760"/>
                </a:lnTo>
                <a:lnTo>
                  <a:pt x="112" y="746"/>
                </a:lnTo>
                <a:lnTo>
                  <a:pt x="85" y="727"/>
                </a:lnTo>
                <a:lnTo>
                  <a:pt x="61" y="705"/>
                </a:lnTo>
                <a:lnTo>
                  <a:pt x="40" y="680"/>
                </a:lnTo>
                <a:lnTo>
                  <a:pt x="24" y="651"/>
                </a:lnTo>
                <a:lnTo>
                  <a:pt x="12" y="620"/>
                </a:lnTo>
                <a:lnTo>
                  <a:pt x="3" y="588"/>
                </a:lnTo>
                <a:lnTo>
                  <a:pt x="1" y="553"/>
                </a:lnTo>
                <a:lnTo>
                  <a:pt x="1" y="223"/>
                </a:lnTo>
                <a:lnTo>
                  <a:pt x="4" y="187"/>
                </a:lnTo>
                <a:lnTo>
                  <a:pt x="13" y="153"/>
                </a:lnTo>
                <a:lnTo>
                  <a:pt x="26" y="120"/>
                </a:lnTo>
                <a:lnTo>
                  <a:pt x="44" y="91"/>
                </a:lnTo>
                <a:lnTo>
                  <a:pt x="66" y="66"/>
                </a:lnTo>
                <a:lnTo>
                  <a:pt x="92" y="43"/>
                </a:lnTo>
                <a:lnTo>
                  <a:pt x="121" y="25"/>
                </a:lnTo>
                <a:lnTo>
                  <a:pt x="154" y="12"/>
                </a:lnTo>
                <a:lnTo>
                  <a:pt x="189" y="3"/>
                </a:lnTo>
                <a:lnTo>
                  <a:pt x="224"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200">
              <a:solidFill>
                <a:schemeClr val="accent4"/>
              </a:solidFill>
            </a:endParaRPr>
          </a:p>
        </p:txBody>
      </p:sp>
      <p:sp>
        <p:nvSpPr>
          <p:cNvPr id="47" name="Flowchart: Process 83">
            <a:extLst>
              <a:ext uri="{FF2B5EF4-FFF2-40B4-BE49-F238E27FC236}">
                <a16:creationId xmlns:a16="http://schemas.microsoft.com/office/drawing/2014/main" id="{3ED17F40-2A52-F9DF-76F2-192743CC271A}"/>
              </a:ext>
            </a:extLst>
          </p:cNvPr>
          <p:cNvSpPr/>
          <p:nvPr/>
        </p:nvSpPr>
        <p:spPr>
          <a:xfrm>
            <a:off x="10626081" y="6619662"/>
            <a:ext cx="535554" cy="41296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Public Data</a:t>
            </a:r>
          </a:p>
        </p:txBody>
      </p:sp>
      <p:cxnSp>
        <p:nvCxnSpPr>
          <p:cNvPr id="48" name="Straight Arrow Connector 47">
            <a:extLst>
              <a:ext uri="{FF2B5EF4-FFF2-40B4-BE49-F238E27FC236}">
                <a16:creationId xmlns:a16="http://schemas.microsoft.com/office/drawing/2014/main" id="{73FC065F-21E5-1108-4600-9E2A9E56CFBD}"/>
              </a:ext>
            </a:extLst>
          </p:cNvPr>
          <p:cNvCxnSpPr>
            <a:cxnSpLocks/>
            <a:stCxn id="46" idx="16"/>
            <a:endCxn id="40" idx="3"/>
          </p:cNvCxnSpPr>
          <p:nvPr/>
        </p:nvCxnSpPr>
        <p:spPr>
          <a:xfrm flipH="1">
            <a:off x="9953196" y="7406580"/>
            <a:ext cx="394568" cy="7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85">
            <a:extLst>
              <a:ext uri="{FF2B5EF4-FFF2-40B4-BE49-F238E27FC236}">
                <a16:creationId xmlns:a16="http://schemas.microsoft.com/office/drawing/2014/main" id="{27806430-F312-B730-3670-1797C72EFC99}"/>
              </a:ext>
            </a:extLst>
          </p:cNvPr>
          <p:cNvCxnSpPr>
            <a:cxnSpLocks/>
            <a:stCxn id="45" idx="47"/>
            <a:endCxn id="40" idx="3"/>
          </p:cNvCxnSpPr>
          <p:nvPr/>
        </p:nvCxnSpPr>
        <p:spPr>
          <a:xfrm flipH="1">
            <a:off x="9953196" y="6800415"/>
            <a:ext cx="364654" cy="606235"/>
          </a:xfrm>
          <a:prstGeom prst="bentConnector3">
            <a:avLst>
              <a:gd name="adj1" fmla="val 4093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0" name="Flowchart: Process 86">
            <a:extLst>
              <a:ext uri="{FF2B5EF4-FFF2-40B4-BE49-F238E27FC236}">
                <a16:creationId xmlns:a16="http://schemas.microsoft.com/office/drawing/2014/main" id="{3DBF47E8-EE0E-7809-C981-BAC7D7F0CD9B}"/>
              </a:ext>
            </a:extLst>
          </p:cNvPr>
          <p:cNvSpPr/>
          <p:nvPr/>
        </p:nvSpPr>
        <p:spPr>
          <a:xfrm>
            <a:off x="9043142" y="6553300"/>
            <a:ext cx="1022655" cy="393093"/>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Pre-Trained LLM</a:t>
            </a:r>
          </a:p>
        </p:txBody>
      </p:sp>
      <p:cxnSp>
        <p:nvCxnSpPr>
          <p:cNvPr id="51" name="Connector: Elbow 87">
            <a:extLst>
              <a:ext uri="{FF2B5EF4-FFF2-40B4-BE49-F238E27FC236}">
                <a16:creationId xmlns:a16="http://schemas.microsoft.com/office/drawing/2014/main" id="{2E943F07-6047-C45A-8862-D3F3C2647C81}"/>
              </a:ext>
            </a:extLst>
          </p:cNvPr>
          <p:cNvCxnSpPr>
            <a:cxnSpLocks/>
            <a:stCxn id="50" idx="2"/>
            <a:endCxn id="40" idx="0"/>
          </p:cNvCxnSpPr>
          <p:nvPr/>
        </p:nvCxnSpPr>
        <p:spPr>
          <a:xfrm rot="16200000" flipH="1">
            <a:off x="9473550" y="7027313"/>
            <a:ext cx="163577" cy="1736"/>
          </a:xfrm>
          <a:prstGeom prst="bentConnector3">
            <a:avLst>
              <a:gd name="adj1" fmla="val 50000"/>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2">
            <a:extLst>
              <a:ext uri="{FF2B5EF4-FFF2-40B4-BE49-F238E27FC236}">
                <a16:creationId xmlns:a16="http://schemas.microsoft.com/office/drawing/2014/main" id="{22FD64D8-7D9E-71E1-2884-7F4CF3CF3085}"/>
              </a:ext>
            </a:extLst>
          </p:cNvPr>
          <p:cNvSpPr txBox="1"/>
          <p:nvPr/>
        </p:nvSpPr>
        <p:spPr>
          <a:xfrm>
            <a:off x="11655774" y="3621327"/>
            <a:ext cx="5280969" cy="1036181"/>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1450" indent="-171450">
              <a:spcBef>
                <a:spcPts val="400"/>
              </a:spcBef>
              <a:spcAft>
                <a:spcPts val="400"/>
              </a:spcAft>
              <a:buFont typeface="Arial" panose="020B0604020202020204" pitchFamily="34" charset="0"/>
              <a:buChar char="•"/>
            </a:pPr>
            <a:r>
              <a:rPr lang="en-US" sz="1800"/>
              <a:t>Use API of Commercial/ Open-source LLM</a:t>
            </a:r>
          </a:p>
          <a:p>
            <a:pPr marL="171450" indent="-171450">
              <a:spcBef>
                <a:spcPts val="400"/>
              </a:spcBef>
              <a:spcAft>
                <a:spcPts val="400"/>
              </a:spcAft>
              <a:buFont typeface="Arial" panose="020B0604020202020204" pitchFamily="34" charset="0"/>
              <a:buChar char="•"/>
            </a:pPr>
            <a:r>
              <a:rPr lang="en-US" sz="1800"/>
              <a:t>Prompts to pass context</a:t>
            </a:r>
          </a:p>
          <a:p>
            <a:pPr marL="171450" indent="-171450">
              <a:spcBef>
                <a:spcPts val="400"/>
              </a:spcBef>
              <a:spcAft>
                <a:spcPts val="400"/>
              </a:spcAft>
              <a:buFont typeface="Arial" panose="020B0604020202020204" pitchFamily="34" charset="0"/>
              <a:buChar char="•"/>
            </a:pPr>
            <a:r>
              <a:rPr lang="en-US" sz="1800"/>
              <a:t>Agents used for memory &amp; other functions</a:t>
            </a:r>
          </a:p>
        </p:txBody>
      </p:sp>
      <p:sp>
        <p:nvSpPr>
          <p:cNvPr id="53" name="TextBox 9">
            <a:extLst>
              <a:ext uri="{FF2B5EF4-FFF2-40B4-BE49-F238E27FC236}">
                <a16:creationId xmlns:a16="http://schemas.microsoft.com/office/drawing/2014/main" id="{C6591186-D676-87BE-490F-AC5F585698E8}"/>
              </a:ext>
            </a:extLst>
          </p:cNvPr>
          <p:cNvSpPr txBox="1"/>
          <p:nvPr/>
        </p:nvSpPr>
        <p:spPr>
          <a:xfrm>
            <a:off x="11655774" y="6420128"/>
            <a:ext cx="5280969" cy="1590179"/>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1450" indent="-171450">
              <a:spcBef>
                <a:spcPts val="400"/>
              </a:spcBef>
              <a:spcAft>
                <a:spcPts val="400"/>
              </a:spcAft>
              <a:buFont typeface="Arial" panose="020B0604020202020204" pitchFamily="34" charset="0"/>
              <a:buChar char="•"/>
            </a:pPr>
            <a:r>
              <a:rPr lang="en-US" sz="1800"/>
              <a:t>Fine tune the Pre-Trained LLM with private data for a specialized or foundation enterprise model</a:t>
            </a:r>
          </a:p>
          <a:p>
            <a:pPr marL="171450" indent="-171450">
              <a:spcBef>
                <a:spcPts val="400"/>
              </a:spcBef>
              <a:spcAft>
                <a:spcPts val="400"/>
              </a:spcAft>
              <a:buFont typeface="Arial" panose="020B0604020202020204" pitchFamily="34" charset="0"/>
              <a:buChar char="•"/>
            </a:pPr>
            <a:r>
              <a:rPr lang="en-US" sz="1800"/>
              <a:t>Private data not referencing dynamically during Q&amp;A</a:t>
            </a:r>
          </a:p>
          <a:p>
            <a:pPr marL="171450" indent="-171450">
              <a:spcBef>
                <a:spcPts val="400"/>
              </a:spcBef>
              <a:spcAft>
                <a:spcPts val="400"/>
              </a:spcAft>
              <a:buFont typeface="Arial" panose="020B0604020202020204" pitchFamily="34" charset="0"/>
              <a:buChar char="•"/>
            </a:pPr>
            <a:r>
              <a:rPr lang="en-US" sz="1800"/>
              <a:t>Less domain specific context prompts</a:t>
            </a:r>
          </a:p>
        </p:txBody>
      </p:sp>
      <p:sp>
        <p:nvSpPr>
          <p:cNvPr id="54" name="TextBox 11">
            <a:extLst>
              <a:ext uri="{FF2B5EF4-FFF2-40B4-BE49-F238E27FC236}">
                <a16:creationId xmlns:a16="http://schemas.microsoft.com/office/drawing/2014/main" id="{59CC9279-00D7-A044-862B-B99727737253}"/>
              </a:ext>
            </a:extLst>
          </p:cNvPr>
          <p:cNvSpPr txBox="1"/>
          <p:nvPr/>
        </p:nvSpPr>
        <p:spPr>
          <a:xfrm>
            <a:off x="11655774" y="8606734"/>
            <a:ext cx="5280969" cy="276999"/>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1450" indent="-171450">
              <a:spcBef>
                <a:spcPts val="400"/>
              </a:spcBef>
              <a:spcAft>
                <a:spcPts val="400"/>
              </a:spcAft>
              <a:buFont typeface="Arial" panose="020B0604020202020204" pitchFamily="34" charset="0"/>
              <a:buChar char="•"/>
            </a:pPr>
            <a:r>
              <a:rPr lang="en-US" sz="1800"/>
              <a:t>Create and train new model from scratch</a:t>
            </a:r>
          </a:p>
        </p:txBody>
      </p:sp>
      <p:sp>
        <p:nvSpPr>
          <p:cNvPr id="55" name="Flowchart: Process 52">
            <a:extLst>
              <a:ext uri="{FF2B5EF4-FFF2-40B4-BE49-F238E27FC236}">
                <a16:creationId xmlns:a16="http://schemas.microsoft.com/office/drawing/2014/main" id="{64B5055A-B690-89CD-B5A0-A0AFD07B70B7}"/>
              </a:ext>
            </a:extLst>
          </p:cNvPr>
          <p:cNvSpPr/>
          <p:nvPr/>
        </p:nvSpPr>
        <p:spPr>
          <a:xfrm rot="16200000">
            <a:off x="7074844" y="5379039"/>
            <a:ext cx="1188720" cy="770122"/>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2400" err="1">
                <a:solidFill>
                  <a:schemeClr val="accent4"/>
                </a:solidFill>
              </a:rPr>
              <a:t>MyApp</a:t>
            </a:r>
            <a:endParaRPr lang="en-US" sz="2400">
              <a:solidFill>
                <a:schemeClr val="accent4"/>
              </a:solidFill>
            </a:endParaRPr>
          </a:p>
        </p:txBody>
      </p:sp>
      <p:sp>
        <p:nvSpPr>
          <p:cNvPr id="56" name="Flowchart: Process 63">
            <a:extLst>
              <a:ext uri="{FF2B5EF4-FFF2-40B4-BE49-F238E27FC236}">
                <a16:creationId xmlns:a16="http://schemas.microsoft.com/office/drawing/2014/main" id="{8AC12CDD-F8B0-D797-554E-EB483A65C1E6}"/>
              </a:ext>
            </a:extLst>
          </p:cNvPr>
          <p:cNvSpPr/>
          <p:nvPr/>
        </p:nvSpPr>
        <p:spPr>
          <a:xfrm>
            <a:off x="9188647" y="5138280"/>
            <a:ext cx="793980" cy="1068230"/>
          </a:xfrm>
          <a:prstGeom prst="flowChartProcess">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LLM Model (Open or Comm.)</a:t>
            </a:r>
          </a:p>
        </p:txBody>
      </p:sp>
      <p:sp>
        <p:nvSpPr>
          <p:cNvPr id="57" name="Rectangle: Rounded Corners 64">
            <a:extLst>
              <a:ext uri="{FF2B5EF4-FFF2-40B4-BE49-F238E27FC236}">
                <a16:creationId xmlns:a16="http://schemas.microsoft.com/office/drawing/2014/main" id="{D3AD70DA-604C-E3CF-077C-9CFCC6296D19}"/>
              </a:ext>
            </a:extLst>
          </p:cNvPr>
          <p:cNvSpPr/>
          <p:nvPr/>
        </p:nvSpPr>
        <p:spPr>
          <a:xfrm>
            <a:off x="8885471" y="4996383"/>
            <a:ext cx="2496558" cy="128016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800">
              <a:solidFill>
                <a:schemeClr val="accent4"/>
              </a:solidFill>
            </a:endParaRPr>
          </a:p>
        </p:txBody>
      </p:sp>
      <p:cxnSp>
        <p:nvCxnSpPr>
          <p:cNvPr id="58" name="Straight Arrow Connector 57">
            <a:extLst>
              <a:ext uri="{FF2B5EF4-FFF2-40B4-BE49-F238E27FC236}">
                <a16:creationId xmlns:a16="http://schemas.microsoft.com/office/drawing/2014/main" id="{1711BF7A-7479-E28E-F3B3-D2CB4052151F}"/>
              </a:ext>
            </a:extLst>
          </p:cNvPr>
          <p:cNvCxnSpPr>
            <a:cxnSpLocks/>
          </p:cNvCxnSpPr>
          <p:nvPr/>
        </p:nvCxnSpPr>
        <p:spPr>
          <a:xfrm>
            <a:off x="8054265" y="5758384"/>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0A08E4D-34BD-E7E6-1A51-1521920425AD}"/>
              </a:ext>
            </a:extLst>
          </p:cNvPr>
          <p:cNvCxnSpPr>
            <a:cxnSpLocks/>
          </p:cNvCxnSpPr>
          <p:nvPr/>
        </p:nvCxnSpPr>
        <p:spPr>
          <a:xfrm flipH="1">
            <a:off x="8054265" y="6052366"/>
            <a:ext cx="1115568"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0" name="Flowchart: Process 67">
            <a:extLst>
              <a:ext uri="{FF2B5EF4-FFF2-40B4-BE49-F238E27FC236}">
                <a16:creationId xmlns:a16="http://schemas.microsoft.com/office/drawing/2014/main" id="{78E759B8-2D9C-75CC-96EC-C3F49953B16D}"/>
              </a:ext>
            </a:extLst>
          </p:cNvPr>
          <p:cNvSpPr/>
          <p:nvPr/>
        </p:nvSpPr>
        <p:spPr>
          <a:xfrm>
            <a:off x="10655512" y="5731702"/>
            <a:ext cx="535554" cy="41296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Private Data </a:t>
            </a:r>
            <a:r>
              <a:rPr lang="en-US" sz="900">
                <a:solidFill>
                  <a:schemeClr val="accent4"/>
                </a:solidFill>
              </a:rPr>
              <a:t>(during Q&amp;A)</a:t>
            </a:r>
            <a:endParaRPr lang="en-US" sz="1200">
              <a:solidFill>
                <a:schemeClr val="accent4"/>
              </a:solidFill>
            </a:endParaRPr>
          </a:p>
        </p:txBody>
      </p:sp>
      <p:sp>
        <p:nvSpPr>
          <p:cNvPr id="61" name="Freeform 60">
            <a:extLst>
              <a:ext uri="{FF2B5EF4-FFF2-40B4-BE49-F238E27FC236}">
                <a16:creationId xmlns:a16="http://schemas.microsoft.com/office/drawing/2014/main" id="{499D85D4-4935-F4D3-D16D-4D0FE650134D}"/>
              </a:ext>
            </a:extLst>
          </p:cNvPr>
          <p:cNvSpPr>
            <a:spLocks noChangeAspect="1" noEditPoints="1"/>
          </p:cNvSpPr>
          <p:nvPr/>
        </p:nvSpPr>
        <p:spPr bwMode="auto">
          <a:xfrm>
            <a:off x="10344485" y="5115859"/>
            <a:ext cx="278992" cy="419946"/>
          </a:xfrm>
          <a:custGeom>
            <a:avLst/>
            <a:gdLst>
              <a:gd name="T0" fmla="*/ 118 w 2295"/>
              <a:gd name="T1" fmla="*/ 2831 h 3456"/>
              <a:gd name="T2" fmla="*/ 106 w 2295"/>
              <a:gd name="T3" fmla="*/ 3283 h 3456"/>
              <a:gd name="T4" fmla="*/ 226 w 2295"/>
              <a:gd name="T5" fmla="*/ 3363 h 3456"/>
              <a:gd name="T6" fmla="*/ 2178 w 2295"/>
              <a:gd name="T7" fmla="*/ 3305 h 3456"/>
              <a:gd name="T8" fmla="*/ 2191 w 2295"/>
              <a:gd name="T9" fmla="*/ 2853 h 3456"/>
              <a:gd name="T10" fmla="*/ 2072 w 2295"/>
              <a:gd name="T11" fmla="*/ 2773 h 3456"/>
              <a:gd name="T12" fmla="*/ 267 w 2295"/>
              <a:gd name="T13" fmla="*/ 2563 h 3456"/>
              <a:gd name="T14" fmla="*/ 117 w 2295"/>
              <a:gd name="T15" fmla="*/ 1937 h 3456"/>
              <a:gd name="T16" fmla="*/ 106 w 2295"/>
              <a:gd name="T17" fmla="*/ 2390 h 3456"/>
              <a:gd name="T18" fmla="*/ 225 w 2295"/>
              <a:gd name="T19" fmla="*/ 2469 h 3456"/>
              <a:gd name="T20" fmla="*/ 2178 w 2295"/>
              <a:gd name="T21" fmla="*/ 2412 h 3456"/>
              <a:gd name="T22" fmla="*/ 2190 w 2295"/>
              <a:gd name="T23" fmla="*/ 1959 h 3456"/>
              <a:gd name="T24" fmla="*/ 2070 w 2295"/>
              <a:gd name="T25" fmla="*/ 1880 h 3456"/>
              <a:gd name="T26" fmla="*/ 267 w 2295"/>
              <a:gd name="T27" fmla="*/ 1669 h 3456"/>
              <a:gd name="T28" fmla="*/ 115 w 2295"/>
              <a:gd name="T29" fmla="*/ 1044 h 3456"/>
              <a:gd name="T30" fmla="*/ 104 w 2295"/>
              <a:gd name="T31" fmla="*/ 1497 h 3456"/>
              <a:gd name="T32" fmla="*/ 223 w 2295"/>
              <a:gd name="T33" fmla="*/ 1576 h 3456"/>
              <a:gd name="T34" fmla="*/ 2176 w 2295"/>
              <a:gd name="T35" fmla="*/ 1519 h 3456"/>
              <a:gd name="T36" fmla="*/ 2188 w 2295"/>
              <a:gd name="T37" fmla="*/ 1066 h 3456"/>
              <a:gd name="T38" fmla="*/ 2068 w 2295"/>
              <a:gd name="T39" fmla="*/ 987 h 3456"/>
              <a:gd name="T40" fmla="*/ 267 w 2295"/>
              <a:gd name="T41" fmla="*/ 776 h 3456"/>
              <a:gd name="T42" fmla="*/ 116 w 2295"/>
              <a:gd name="T43" fmla="*/ 151 h 3456"/>
              <a:gd name="T44" fmla="*/ 105 w 2295"/>
              <a:gd name="T45" fmla="*/ 603 h 3456"/>
              <a:gd name="T46" fmla="*/ 224 w 2295"/>
              <a:gd name="T47" fmla="*/ 683 h 3456"/>
              <a:gd name="T48" fmla="*/ 2177 w 2295"/>
              <a:gd name="T49" fmla="*/ 625 h 3456"/>
              <a:gd name="T50" fmla="*/ 2189 w 2295"/>
              <a:gd name="T51" fmla="*/ 173 h 3456"/>
              <a:gd name="T52" fmla="*/ 2069 w 2295"/>
              <a:gd name="T53" fmla="*/ 93 h 3456"/>
              <a:gd name="T54" fmla="*/ 2172 w 2295"/>
              <a:gd name="T55" fmla="*/ 25 h 3456"/>
              <a:gd name="T56" fmla="*/ 2289 w 2295"/>
              <a:gd name="T57" fmla="*/ 187 h 3456"/>
              <a:gd name="T58" fmla="*/ 2250 w 2295"/>
              <a:gd name="T59" fmla="*/ 685 h 3456"/>
              <a:gd name="T60" fmla="*/ 2171 w 2295"/>
              <a:gd name="T61" fmla="*/ 920 h 3456"/>
              <a:gd name="T62" fmla="*/ 2289 w 2295"/>
              <a:gd name="T63" fmla="*/ 1081 h 3456"/>
              <a:gd name="T64" fmla="*/ 2248 w 2295"/>
              <a:gd name="T65" fmla="*/ 1577 h 3456"/>
              <a:gd name="T66" fmla="*/ 2171 w 2295"/>
              <a:gd name="T67" fmla="*/ 1812 h 3456"/>
              <a:gd name="T68" fmla="*/ 2290 w 2295"/>
              <a:gd name="T69" fmla="*/ 1973 h 3456"/>
              <a:gd name="T70" fmla="*/ 2250 w 2295"/>
              <a:gd name="T71" fmla="*/ 2472 h 3456"/>
              <a:gd name="T72" fmla="*/ 2171 w 2295"/>
              <a:gd name="T73" fmla="*/ 2704 h 3456"/>
              <a:gd name="T74" fmla="*/ 2291 w 2295"/>
              <a:gd name="T75" fmla="*/ 2866 h 3456"/>
              <a:gd name="T76" fmla="*/ 2252 w 2295"/>
              <a:gd name="T77" fmla="*/ 3365 h 3456"/>
              <a:gd name="T78" fmla="*/ 2072 w 2295"/>
              <a:gd name="T79" fmla="*/ 3456 h 3456"/>
              <a:gd name="T80" fmla="*/ 68 w 2295"/>
              <a:gd name="T81" fmla="*/ 3390 h 3456"/>
              <a:gd name="T82" fmla="*/ 2 w 2295"/>
              <a:gd name="T83" fmla="*/ 2903 h 3456"/>
              <a:gd name="T84" fmla="*/ 86 w 2295"/>
              <a:gd name="T85" fmla="*/ 2730 h 3456"/>
              <a:gd name="T86" fmla="*/ 112 w 2295"/>
              <a:gd name="T87" fmla="*/ 2531 h 3456"/>
              <a:gd name="T88" fmla="*/ 4 w 2295"/>
              <a:gd name="T89" fmla="*/ 2374 h 3456"/>
              <a:gd name="T90" fmla="*/ 41 w 2295"/>
              <a:gd name="T91" fmla="*/ 1884 h 3456"/>
              <a:gd name="T92" fmla="*/ 173 w 2295"/>
              <a:gd name="T93" fmla="*/ 1663 h 3456"/>
              <a:gd name="T94" fmla="*/ 23 w 2295"/>
              <a:gd name="T95" fmla="*/ 1545 h 3456"/>
              <a:gd name="T96" fmla="*/ 10 w 2295"/>
              <a:gd name="T97" fmla="*/ 1049 h 3456"/>
              <a:gd name="T98" fmla="*/ 141 w 2295"/>
              <a:gd name="T99" fmla="*/ 909 h 3456"/>
              <a:gd name="T100" fmla="*/ 61 w 2295"/>
              <a:gd name="T101" fmla="*/ 705 h 3456"/>
              <a:gd name="T102" fmla="*/ 1 w 2295"/>
              <a:gd name="T103" fmla="*/ 223 h 3456"/>
              <a:gd name="T104" fmla="*/ 92 w 2295"/>
              <a:gd name="T105" fmla="*/ 4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5" h="3456">
                <a:moveTo>
                  <a:pt x="226" y="2773"/>
                </a:moveTo>
                <a:lnTo>
                  <a:pt x="200" y="2775"/>
                </a:lnTo>
                <a:lnTo>
                  <a:pt x="176" y="2784"/>
                </a:lnTo>
                <a:lnTo>
                  <a:pt x="153" y="2795"/>
                </a:lnTo>
                <a:lnTo>
                  <a:pt x="134" y="2811"/>
                </a:lnTo>
                <a:lnTo>
                  <a:pt x="118" y="2831"/>
                </a:lnTo>
                <a:lnTo>
                  <a:pt x="106" y="2853"/>
                </a:lnTo>
                <a:lnTo>
                  <a:pt x="98" y="2877"/>
                </a:lnTo>
                <a:lnTo>
                  <a:pt x="96" y="2903"/>
                </a:lnTo>
                <a:lnTo>
                  <a:pt x="96" y="3233"/>
                </a:lnTo>
                <a:lnTo>
                  <a:pt x="98" y="3259"/>
                </a:lnTo>
                <a:lnTo>
                  <a:pt x="106" y="3283"/>
                </a:lnTo>
                <a:lnTo>
                  <a:pt x="118" y="3305"/>
                </a:lnTo>
                <a:lnTo>
                  <a:pt x="134" y="3324"/>
                </a:lnTo>
                <a:lnTo>
                  <a:pt x="153" y="3341"/>
                </a:lnTo>
                <a:lnTo>
                  <a:pt x="176" y="3352"/>
                </a:lnTo>
                <a:lnTo>
                  <a:pt x="200" y="3360"/>
                </a:lnTo>
                <a:lnTo>
                  <a:pt x="226" y="3363"/>
                </a:lnTo>
                <a:lnTo>
                  <a:pt x="2072" y="3363"/>
                </a:lnTo>
                <a:lnTo>
                  <a:pt x="2098" y="3360"/>
                </a:lnTo>
                <a:lnTo>
                  <a:pt x="2122" y="3352"/>
                </a:lnTo>
                <a:lnTo>
                  <a:pt x="2144" y="3341"/>
                </a:lnTo>
                <a:lnTo>
                  <a:pt x="2163" y="3324"/>
                </a:lnTo>
                <a:lnTo>
                  <a:pt x="2178" y="3305"/>
                </a:lnTo>
                <a:lnTo>
                  <a:pt x="2191" y="3283"/>
                </a:lnTo>
                <a:lnTo>
                  <a:pt x="2198" y="3259"/>
                </a:lnTo>
                <a:lnTo>
                  <a:pt x="2201" y="3233"/>
                </a:lnTo>
                <a:lnTo>
                  <a:pt x="2201" y="2903"/>
                </a:lnTo>
                <a:lnTo>
                  <a:pt x="2198" y="2877"/>
                </a:lnTo>
                <a:lnTo>
                  <a:pt x="2191" y="2853"/>
                </a:lnTo>
                <a:lnTo>
                  <a:pt x="2178" y="2831"/>
                </a:lnTo>
                <a:lnTo>
                  <a:pt x="2163" y="2811"/>
                </a:lnTo>
                <a:lnTo>
                  <a:pt x="2144" y="2795"/>
                </a:lnTo>
                <a:lnTo>
                  <a:pt x="2122" y="2784"/>
                </a:lnTo>
                <a:lnTo>
                  <a:pt x="2098" y="2775"/>
                </a:lnTo>
                <a:lnTo>
                  <a:pt x="2072" y="2773"/>
                </a:lnTo>
                <a:lnTo>
                  <a:pt x="226" y="2773"/>
                </a:lnTo>
                <a:close/>
                <a:moveTo>
                  <a:pt x="267" y="2563"/>
                </a:moveTo>
                <a:lnTo>
                  <a:pt x="267" y="2680"/>
                </a:lnTo>
                <a:lnTo>
                  <a:pt x="2045" y="2680"/>
                </a:lnTo>
                <a:lnTo>
                  <a:pt x="2045" y="2563"/>
                </a:lnTo>
                <a:lnTo>
                  <a:pt x="267" y="2563"/>
                </a:lnTo>
                <a:close/>
                <a:moveTo>
                  <a:pt x="225" y="1880"/>
                </a:moveTo>
                <a:lnTo>
                  <a:pt x="199" y="1882"/>
                </a:lnTo>
                <a:lnTo>
                  <a:pt x="175" y="1890"/>
                </a:lnTo>
                <a:lnTo>
                  <a:pt x="153" y="1902"/>
                </a:lnTo>
                <a:lnTo>
                  <a:pt x="133" y="1918"/>
                </a:lnTo>
                <a:lnTo>
                  <a:pt x="117" y="1937"/>
                </a:lnTo>
                <a:lnTo>
                  <a:pt x="106" y="1959"/>
                </a:lnTo>
                <a:lnTo>
                  <a:pt x="97" y="1984"/>
                </a:lnTo>
                <a:lnTo>
                  <a:pt x="95" y="2010"/>
                </a:lnTo>
                <a:lnTo>
                  <a:pt x="95" y="2340"/>
                </a:lnTo>
                <a:lnTo>
                  <a:pt x="97" y="2366"/>
                </a:lnTo>
                <a:lnTo>
                  <a:pt x="106" y="2390"/>
                </a:lnTo>
                <a:lnTo>
                  <a:pt x="117" y="2412"/>
                </a:lnTo>
                <a:lnTo>
                  <a:pt x="133" y="2432"/>
                </a:lnTo>
                <a:lnTo>
                  <a:pt x="153" y="2447"/>
                </a:lnTo>
                <a:lnTo>
                  <a:pt x="175" y="2459"/>
                </a:lnTo>
                <a:lnTo>
                  <a:pt x="199" y="2466"/>
                </a:lnTo>
                <a:lnTo>
                  <a:pt x="225" y="2469"/>
                </a:lnTo>
                <a:lnTo>
                  <a:pt x="2070" y="2469"/>
                </a:lnTo>
                <a:lnTo>
                  <a:pt x="2097" y="2466"/>
                </a:lnTo>
                <a:lnTo>
                  <a:pt x="2121" y="2459"/>
                </a:lnTo>
                <a:lnTo>
                  <a:pt x="2143" y="2447"/>
                </a:lnTo>
                <a:lnTo>
                  <a:pt x="2162" y="2432"/>
                </a:lnTo>
                <a:lnTo>
                  <a:pt x="2178" y="2412"/>
                </a:lnTo>
                <a:lnTo>
                  <a:pt x="2190" y="2390"/>
                </a:lnTo>
                <a:lnTo>
                  <a:pt x="2197" y="2366"/>
                </a:lnTo>
                <a:lnTo>
                  <a:pt x="2200" y="2340"/>
                </a:lnTo>
                <a:lnTo>
                  <a:pt x="2200" y="2010"/>
                </a:lnTo>
                <a:lnTo>
                  <a:pt x="2197" y="1984"/>
                </a:lnTo>
                <a:lnTo>
                  <a:pt x="2190" y="1959"/>
                </a:lnTo>
                <a:lnTo>
                  <a:pt x="2178" y="1937"/>
                </a:lnTo>
                <a:lnTo>
                  <a:pt x="2162" y="1918"/>
                </a:lnTo>
                <a:lnTo>
                  <a:pt x="2143" y="1902"/>
                </a:lnTo>
                <a:lnTo>
                  <a:pt x="2121" y="1890"/>
                </a:lnTo>
                <a:lnTo>
                  <a:pt x="2097" y="1882"/>
                </a:lnTo>
                <a:lnTo>
                  <a:pt x="2070" y="1880"/>
                </a:lnTo>
                <a:lnTo>
                  <a:pt x="225" y="1880"/>
                </a:lnTo>
                <a:close/>
                <a:moveTo>
                  <a:pt x="267" y="1669"/>
                </a:moveTo>
                <a:lnTo>
                  <a:pt x="267" y="1787"/>
                </a:lnTo>
                <a:lnTo>
                  <a:pt x="2045" y="1787"/>
                </a:lnTo>
                <a:lnTo>
                  <a:pt x="2045" y="1669"/>
                </a:lnTo>
                <a:lnTo>
                  <a:pt x="267" y="1669"/>
                </a:lnTo>
                <a:close/>
                <a:moveTo>
                  <a:pt x="223" y="987"/>
                </a:moveTo>
                <a:lnTo>
                  <a:pt x="197" y="990"/>
                </a:lnTo>
                <a:lnTo>
                  <a:pt x="173" y="997"/>
                </a:lnTo>
                <a:lnTo>
                  <a:pt x="151" y="1009"/>
                </a:lnTo>
                <a:lnTo>
                  <a:pt x="132" y="1024"/>
                </a:lnTo>
                <a:lnTo>
                  <a:pt x="115" y="1044"/>
                </a:lnTo>
                <a:lnTo>
                  <a:pt x="104" y="1066"/>
                </a:lnTo>
                <a:lnTo>
                  <a:pt x="96" y="1090"/>
                </a:lnTo>
                <a:lnTo>
                  <a:pt x="93" y="1116"/>
                </a:lnTo>
                <a:lnTo>
                  <a:pt x="93" y="1446"/>
                </a:lnTo>
                <a:lnTo>
                  <a:pt x="96" y="1472"/>
                </a:lnTo>
                <a:lnTo>
                  <a:pt x="104" y="1497"/>
                </a:lnTo>
                <a:lnTo>
                  <a:pt x="115" y="1519"/>
                </a:lnTo>
                <a:lnTo>
                  <a:pt x="132" y="1538"/>
                </a:lnTo>
                <a:lnTo>
                  <a:pt x="151" y="1554"/>
                </a:lnTo>
                <a:lnTo>
                  <a:pt x="173" y="1566"/>
                </a:lnTo>
                <a:lnTo>
                  <a:pt x="197" y="1574"/>
                </a:lnTo>
                <a:lnTo>
                  <a:pt x="223" y="1576"/>
                </a:lnTo>
                <a:lnTo>
                  <a:pt x="2068" y="1576"/>
                </a:lnTo>
                <a:lnTo>
                  <a:pt x="2095" y="1574"/>
                </a:lnTo>
                <a:lnTo>
                  <a:pt x="2119" y="1566"/>
                </a:lnTo>
                <a:lnTo>
                  <a:pt x="2141" y="1554"/>
                </a:lnTo>
                <a:lnTo>
                  <a:pt x="2161" y="1538"/>
                </a:lnTo>
                <a:lnTo>
                  <a:pt x="2176" y="1519"/>
                </a:lnTo>
                <a:lnTo>
                  <a:pt x="2188" y="1497"/>
                </a:lnTo>
                <a:lnTo>
                  <a:pt x="2196" y="1472"/>
                </a:lnTo>
                <a:lnTo>
                  <a:pt x="2198" y="1446"/>
                </a:lnTo>
                <a:lnTo>
                  <a:pt x="2198" y="1116"/>
                </a:lnTo>
                <a:lnTo>
                  <a:pt x="2196" y="1090"/>
                </a:lnTo>
                <a:lnTo>
                  <a:pt x="2188" y="1066"/>
                </a:lnTo>
                <a:lnTo>
                  <a:pt x="2176" y="1044"/>
                </a:lnTo>
                <a:lnTo>
                  <a:pt x="2161" y="1024"/>
                </a:lnTo>
                <a:lnTo>
                  <a:pt x="2141" y="1009"/>
                </a:lnTo>
                <a:lnTo>
                  <a:pt x="2119" y="997"/>
                </a:lnTo>
                <a:lnTo>
                  <a:pt x="2095" y="990"/>
                </a:lnTo>
                <a:lnTo>
                  <a:pt x="2068" y="987"/>
                </a:lnTo>
                <a:lnTo>
                  <a:pt x="223" y="987"/>
                </a:lnTo>
                <a:close/>
                <a:moveTo>
                  <a:pt x="267" y="776"/>
                </a:moveTo>
                <a:lnTo>
                  <a:pt x="267" y="893"/>
                </a:lnTo>
                <a:lnTo>
                  <a:pt x="2045" y="893"/>
                </a:lnTo>
                <a:lnTo>
                  <a:pt x="2045" y="776"/>
                </a:lnTo>
                <a:lnTo>
                  <a:pt x="267" y="776"/>
                </a:lnTo>
                <a:close/>
                <a:moveTo>
                  <a:pt x="224" y="93"/>
                </a:moveTo>
                <a:lnTo>
                  <a:pt x="198" y="96"/>
                </a:lnTo>
                <a:lnTo>
                  <a:pt x="174" y="104"/>
                </a:lnTo>
                <a:lnTo>
                  <a:pt x="152" y="115"/>
                </a:lnTo>
                <a:lnTo>
                  <a:pt x="132" y="132"/>
                </a:lnTo>
                <a:lnTo>
                  <a:pt x="116" y="151"/>
                </a:lnTo>
                <a:lnTo>
                  <a:pt x="105" y="173"/>
                </a:lnTo>
                <a:lnTo>
                  <a:pt x="97" y="197"/>
                </a:lnTo>
                <a:lnTo>
                  <a:pt x="94" y="223"/>
                </a:lnTo>
                <a:lnTo>
                  <a:pt x="94" y="553"/>
                </a:lnTo>
                <a:lnTo>
                  <a:pt x="97" y="579"/>
                </a:lnTo>
                <a:lnTo>
                  <a:pt x="105" y="603"/>
                </a:lnTo>
                <a:lnTo>
                  <a:pt x="116" y="625"/>
                </a:lnTo>
                <a:lnTo>
                  <a:pt x="132" y="645"/>
                </a:lnTo>
                <a:lnTo>
                  <a:pt x="152" y="661"/>
                </a:lnTo>
                <a:lnTo>
                  <a:pt x="174" y="672"/>
                </a:lnTo>
                <a:lnTo>
                  <a:pt x="198" y="681"/>
                </a:lnTo>
                <a:lnTo>
                  <a:pt x="224" y="683"/>
                </a:lnTo>
                <a:lnTo>
                  <a:pt x="2069" y="683"/>
                </a:lnTo>
                <a:lnTo>
                  <a:pt x="2096" y="681"/>
                </a:lnTo>
                <a:lnTo>
                  <a:pt x="2120" y="672"/>
                </a:lnTo>
                <a:lnTo>
                  <a:pt x="2142" y="661"/>
                </a:lnTo>
                <a:lnTo>
                  <a:pt x="2162" y="645"/>
                </a:lnTo>
                <a:lnTo>
                  <a:pt x="2177" y="625"/>
                </a:lnTo>
                <a:lnTo>
                  <a:pt x="2189" y="603"/>
                </a:lnTo>
                <a:lnTo>
                  <a:pt x="2197" y="579"/>
                </a:lnTo>
                <a:lnTo>
                  <a:pt x="2199" y="553"/>
                </a:lnTo>
                <a:lnTo>
                  <a:pt x="2199" y="223"/>
                </a:lnTo>
                <a:lnTo>
                  <a:pt x="2197" y="197"/>
                </a:lnTo>
                <a:lnTo>
                  <a:pt x="2189" y="173"/>
                </a:lnTo>
                <a:lnTo>
                  <a:pt x="2177" y="151"/>
                </a:lnTo>
                <a:lnTo>
                  <a:pt x="2162" y="132"/>
                </a:lnTo>
                <a:lnTo>
                  <a:pt x="2142" y="115"/>
                </a:lnTo>
                <a:lnTo>
                  <a:pt x="2120" y="104"/>
                </a:lnTo>
                <a:lnTo>
                  <a:pt x="2096" y="96"/>
                </a:lnTo>
                <a:lnTo>
                  <a:pt x="2069" y="93"/>
                </a:lnTo>
                <a:lnTo>
                  <a:pt x="224" y="93"/>
                </a:lnTo>
                <a:close/>
                <a:moveTo>
                  <a:pt x="224" y="0"/>
                </a:moveTo>
                <a:lnTo>
                  <a:pt x="2069" y="0"/>
                </a:lnTo>
                <a:lnTo>
                  <a:pt x="2105" y="3"/>
                </a:lnTo>
                <a:lnTo>
                  <a:pt x="2140" y="12"/>
                </a:lnTo>
                <a:lnTo>
                  <a:pt x="2172" y="25"/>
                </a:lnTo>
                <a:lnTo>
                  <a:pt x="2201" y="43"/>
                </a:lnTo>
                <a:lnTo>
                  <a:pt x="2228" y="66"/>
                </a:lnTo>
                <a:lnTo>
                  <a:pt x="2250" y="91"/>
                </a:lnTo>
                <a:lnTo>
                  <a:pt x="2267" y="120"/>
                </a:lnTo>
                <a:lnTo>
                  <a:pt x="2281" y="153"/>
                </a:lnTo>
                <a:lnTo>
                  <a:pt x="2289" y="187"/>
                </a:lnTo>
                <a:lnTo>
                  <a:pt x="2292" y="223"/>
                </a:lnTo>
                <a:lnTo>
                  <a:pt x="2292" y="553"/>
                </a:lnTo>
                <a:lnTo>
                  <a:pt x="2289" y="590"/>
                </a:lnTo>
                <a:lnTo>
                  <a:pt x="2281" y="623"/>
                </a:lnTo>
                <a:lnTo>
                  <a:pt x="2267" y="656"/>
                </a:lnTo>
                <a:lnTo>
                  <a:pt x="2250" y="685"/>
                </a:lnTo>
                <a:lnTo>
                  <a:pt x="2227" y="711"/>
                </a:lnTo>
                <a:lnTo>
                  <a:pt x="2200" y="733"/>
                </a:lnTo>
                <a:lnTo>
                  <a:pt x="2171" y="751"/>
                </a:lnTo>
                <a:lnTo>
                  <a:pt x="2139" y="765"/>
                </a:lnTo>
                <a:lnTo>
                  <a:pt x="2139" y="906"/>
                </a:lnTo>
                <a:lnTo>
                  <a:pt x="2171" y="920"/>
                </a:lnTo>
                <a:lnTo>
                  <a:pt x="2200" y="937"/>
                </a:lnTo>
                <a:lnTo>
                  <a:pt x="2227" y="959"/>
                </a:lnTo>
                <a:lnTo>
                  <a:pt x="2248" y="985"/>
                </a:lnTo>
                <a:lnTo>
                  <a:pt x="2266" y="1015"/>
                </a:lnTo>
                <a:lnTo>
                  <a:pt x="2280" y="1046"/>
                </a:lnTo>
                <a:lnTo>
                  <a:pt x="2289" y="1081"/>
                </a:lnTo>
                <a:lnTo>
                  <a:pt x="2291" y="1116"/>
                </a:lnTo>
                <a:lnTo>
                  <a:pt x="2291" y="1446"/>
                </a:lnTo>
                <a:lnTo>
                  <a:pt x="2289" y="1482"/>
                </a:lnTo>
                <a:lnTo>
                  <a:pt x="2280" y="1516"/>
                </a:lnTo>
                <a:lnTo>
                  <a:pt x="2266" y="1549"/>
                </a:lnTo>
                <a:lnTo>
                  <a:pt x="2248" y="1577"/>
                </a:lnTo>
                <a:lnTo>
                  <a:pt x="2227" y="1603"/>
                </a:lnTo>
                <a:lnTo>
                  <a:pt x="2200" y="1625"/>
                </a:lnTo>
                <a:lnTo>
                  <a:pt x="2171" y="1644"/>
                </a:lnTo>
                <a:lnTo>
                  <a:pt x="2139" y="1657"/>
                </a:lnTo>
                <a:lnTo>
                  <a:pt x="2139" y="1798"/>
                </a:lnTo>
                <a:lnTo>
                  <a:pt x="2171" y="1812"/>
                </a:lnTo>
                <a:lnTo>
                  <a:pt x="2200" y="1830"/>
                </a:lnTo>
                <a:lnTo>
                  <a:pt x="2228" y="1852"/>
                </a:lnTo>
                <a:lnTo>
                  <a:pt x="2250" y="1878"/>
                </a:lnTo>
                <a:lnTo>
                  <a:pt x="2268" y="1907"/>
                </a:lnTo>
                <a:lnTo>
                  <a:pt x="2282" y="1939"/>
                </a:lnTo>
                <a:lnTo>
                  <a:pt x="2290" y="1973"/>
                </a:lnTo>
                <a:lnTo>
                  <a:pt x="2294" y="2010"/>
                </a:lnTo>
                <a:lnTo>
                  <a:pt x="2294" y="2340"/>
                </a:lnTo>
                <a:lnTo>
                  <a:pt x="2290" y="2376"/>
                </a:lnTo>
                <a:lnTo>
                  <a:pt x="2282" y="2410"/>
                </a:lnTo>
                <a:lnTo>
                  <a:pt x="2268" y="2442"/>
                </a:lnTo>
                <a:lnTo>
                  <a:pt x="2250" y="2472"/>
                </a:lnTo>
                <a:lnTo>
                  <a:pt x="2228" y="2498"/>
                </a:lnTo>
                <a:lnTo>
                  <a:pt x="2200" y="2520"/>
                </a:lnTo>
                <a:lnTo>
                  <a:pt x="2171" y="2538"/>
                </a:lnTo>
                <a:lnTo>
                  <a:pt x="2139" y="2551"/>
                </a:lnTo>
                <a:lnTo>
                  <a:pt x="2139" y="2691"/>
                </a:lnTo>
                <a:lnTo>
                  <a:pt x="2171" y="2704"/>
                </a:lnTo>
                <a:lnTo>
                  <a:pt x="2201" y="2722"/>
                </a:lnTo>
                <a:lnTo>
                  <a:pt x="2228" y="2745"/>
                </a:lnTo>
                <a:lnTo>
                  <a:pt x="2251" y="2770"/>
                </a:lnTo>
                <a:lnTo>
                  <a:pt x="2269" y="2799"/>
                </a:lnTo>
                <a:lnTo>
                  <a:pt x="2283" y="2832"/>
                </a:lnTo>
                <a:lnTo>
                  <a:pt x="2291" y="2866"/>
                </a:lnTo>
                <a:lnTo>
                  <a:pt x="2295" y="2903"/>
                </a:lnTo>
                <a:lnTo>
                  <a:pt x="2295" y="3233"/>
                </a:lnTo>
                <a:lnTo>
                  <a:pt x="2291" y="3269"/>
                </a:lnTo>
                <a:lnTo>
                  <a:pt x="2283" y="3303"/>
                </a:lnTo>
                <a:lnTo>
                  <a:pt x="2269" y="3336"/>
                </a:lnTo>
                <a:lnTo>
                  <a:pt x="2252" y="3365"/>
                </a:lnTo>
                <a:lnTo>
                  <a:pt x="2229" y="3390"/>
                </a:lnTo>
                <a:lnTo>
                  <a:pt x="2203" y="3413"/>
                </a:lnTo>
                <a:lnTo>
                  <a:pt x="2174" y="3431"/>
                </a:lnTo>
                <a:lnTo>
                  <a:pt x="2142" y="3444"/>
                </a:lnTo>
                <a:lnTo>
                  <a:pt x="2107" y="3453"/>
                </a:lnTo>
                <a:lnTo>
                  <a:pt x="2072" y="3456"/>
                </a:lnTo>
                <a:lnTo>
                  <a:pt x="226" y="3456"/>
                </a:lnTo>
                <a:lnTo>
                  <a:pt x="190" y="3453"/>
                </a:lnTo>
                <a:lnTo>
                  <a:pt x="155" y="3444"/>
                </a:lnTo>
                <a:lnTo>
                  <a:pt x="124" y="3431"/>
                </a:lnTo>
                <a:lnTo>
                  <a:pt x="94" y="3413"/>
                </a:lnTo>
                <a:lnTo>
                  <a:pt x="68" y="3390"/>
                </a:lnTo>
                <a:lnTo>
                  <a:pt x="46" y="3365"/>
                </a:lnTo>
                <a:lnTo>
                  <a:pt x="27" y="3336"/>
                </a:lnTo>
                <a:lnTo>
                  <a:pt x="14" y="3303"/>
                </a:lnTo>
                <a:lnTo>
                  <a:pt x="5" y="3269"/>
                </a:lnTo>
                <a:lnTo>
                  <a:pt x="2" y="3233"/>
                </a:lnTo>
                <a:lnTo>
                  <a:pt x="2" y="2903"/>
                </a:lnTo>
                <a:lnTo>
                  <a:pt x="5" y="2868"/>
                </a:lnTo>
                <a:lnTo>
                  <a:pt x="13" y="2836"/>
                </a:lnTo>
                <a:lnTo>
                  <a:pt x="25" y="2806"/>
                </a:lnTo>
                <a:lnTo>
                  <a:pt x="42" y="2777"/>
                </a:lnTo>
                <a:lnTo>
                  <a:pt x="62" y="2752"/>
                </a:lnTo>
                <a:lnTo>
                  <a:pt x="86" y="2730"/>
                </a:lnTo>
                <a:lnTo>
                  <a:pt x="112" y="2711"/>
                </a:lnTo>
                <a:lnTo>
                  <a:pt x="141" y="2697"/>
                </a:lnTo>
                <a:lnTo>
                  <a:pt x="173" y="2686"/>
                </a:lnTo>
                <a:lnTo>
                  <a:pt x="173" y="2556"/>
                </a:lnTo>
                <a:lnTo>
                  <a:pt x="141" y="2546"/>
                </a:lnTo>
                <a:lnTo>
                  <a:pt x="112" y="2531"/>
                </a:lnTo>
                <a:lnTo>
                  <a:pt x="85" y="2512"/>
                </a:lnTo>
                <a:lnTo>
                  <a:pt x="62" y="2490"/>
                </a:lnTo>
                <a:lnTo>
                  <a:pt x="41" y="2465"/>
                </a:lnTo>
                <a:lnTo>
                  <a:pt x="24" y="2437"/>
                </a:lnTo>
                <a:lnTo>
                  <a:pt x="13" y="2407"/>
                </a:lnTo>
                <a:lnTo>
                  <a:pt x="4" y="2374"/>
                </a:lnTo>
                <a:lnTo>
                  <a:pt x="2" y="2340"/>
                </a:lnTo>
                <a:lnTo>
                  <a:pt x="2" y="2010"/>
                </a:lnTo>
                <a:lnTo>
                  <a:pt x="4" y="1975"/>
                </a:lnTo>
                <a:lnTo>
                  <a:pt x="13" y="1943"/>
                </a:lnTo>
                <a:lnTo>
                  <a:pt x="24" y="1912"/>
                </a:lnTo>
                <a:lnTo>
                  <a:pt x="41" y="1884"/>
                </a:lnTo>
                <a:lnTo>
                  <a:pt x="62" y="1859"/>
                </a:lnTo>
                <a:lnTo>
                  <a:pt x="85" y="1836"/>
                </a:lnTo>
                <a:lnTo>
                  <a:pt x="112" y="1818"/>
                </a:lnTo>
                <a:lnTo>
                  <a:pt x="141" y="1803"/>
                </a:lnTo>
                <a:lnTo>
                  <a:pt x="173" y="1793"/>
                </a:lnTo>
                <a:lnTo>
                  <a:pt x="173" y="1663"/>
                </a:lnTo>
                <a:lnTo>
                  <a:pt x="141" y="1654"/>
                </a:lnTo>
                <a:lnTo>
                  <a:pt x="111" y="1639"/>
                </a:lnTo>
                <a:lnTo>
                  <a:pt x="84" y="1620"/>
                </a:lnTo>
                <a:lnTo>
                  <a:pt x="61" y="1598"/>
                </a:lnTo>
                <a:lnTo>
                  <a:pt x="40" y="1573"/>
                </a:lnTo>
                <a:lnTo>
                  <a:pt x="23" y="1545"/>
                </a:lnTo>
                <a:lnTo>
                  <a:pt x="10" y="1513"/>
                </a:lnTo>
                <a:lnTo>
                  <a:pt x="3" y="1481"/>
                </a:lnTo>
                <a:lnTo>
                  <a:pt x="0" y="1446"/>
                </a:lnTo>
                <a:lnTo>
                  <a:pt x="0" y="1116"/>
                </a:lnTo>
                <a:lnTo>
                  <a:pt x="3" y="1082"/>
                </a:lnTo>
                <a:lnTo>
                  <a:pt x="10" y="1049"/>
                </a:lnTo>
                <a:lnTo>
                  <a:pt x="23" y="1018"/>
                </a:lnTo>
                <a:lnTo>
                  <a:pt x="40" y="990"/>
                </a:lnTo>
                <a:lnTo>
                  <a:pt x="61" y="965"/>
                </a:lnTo>
                <a:lnTo>
                  <a:pt x="84" y="943"/>
                </a:lnTo>
                <a:lnTo>
                  <a:pt x="111" y="924"/>
                </a:lnTo>
                <a:lnTo>
                  <a:pt x="141" y="909"/>
                </a:lnTo>
                <a:lnTo>
                  <a:pt x="173" y="900"/>
                </a:lnTo>
                <a:lnTo>
                  <a:pt x="173" y="770"/>
                </a:lnTo>
                <a:lnTo>
                  <a:pt x="141" y="760"/>
                </a:lnTo>
                <a:lnTo>
                  <a:pt x="112" y="746"/>
                </a:lnTo>
                <a:lnTo>
                  <a:pt x="85" y="727"/>
                </a:lnTo>
                <a:lnTo>
                  <a:pt x="61" y="705"/>
                </a:lnTo>
                <a:lnTo>
                  <a:pt x="40" y="680"/>
                </a:lnTo>
                <a:lnTo>
                  <a:pt x="24" y="651"/>
                </a:lnTo>
                <a:lnTo>
                  <a:pt x="12" y="620"/>
                </a:lnTo>
                <a:lnTo>
                  <a:pt x="3" y="588"/>
                </a:lnTo>
                <a:lnTo>
                  <a:pt x="1" y="553"/>
                </a:lnTo>
                <a:lnTo>
                  <a:pt x="1" y="223"/>
                </a:lnTo>
                <a:lnTo>
                  <a:pt x="4" y="187"/>
                </a:lnTo>
                <a:lnTo>
                  <a:pt x="13" y="153"/>
                </a:lnTo>
                <a:lnTo>
                  <a:pt x="26" y="120"/>
                </a:lnTo>
                <a:lnTo>
                  <a:pt x="44" y="91"/>
                </a:lnTo>
                <a:lnTo>
                  <a:pt x="66" y="66"/>
                </a:lnTo>
                <a:lnTo>
                  <a:pt x="92" y="43"/>
                </a:lnTo>
                <a:lnTo>
                  <a:pt x="121" y="25"/>
                </a:lnTo>
                <a:lnTo>
                  <a:pt x="154" y="12"/>
                </a:lnTo>
                <a:lnTo>
                  <a:pt x="189" y="3"/>
                </a:lnTo>
                <a:lnTo>
                  <a:pt x="224"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200">
              <a:solidFill>
                <a:schemeClr val="accent4"/>
              </a:solidFill>
            </a:endParaRPr>
          </a:p>
        </p:txBody>
      </p:sp>
      <p:sp>
        <p:nvSpPr>
          <p:cNvPr id="62" name="Freeform 61">
            <a:extLst>
              <a:ext uri="{FF2B5EF4-FFF2-40B4-BE49-F238E27FC236}">
                <a16:creationId xmlns:a16="http://schemas.microsoft.com/office/drawing/2014/main" id="{A53986B7-6EC6-79D5-B63F-EF9278CD28CC}"/>
              </a:ext>
            </a:extLst>
          </p:cNvPr>
          <p:cNvSpPr>
            <a:spLocks noChangeAspect="1" noEditPoints="1"/>
          </p:cNvSpPr>
          <p:nvPr/>
        </p:nvSpPr>
        <p:spPr bwMode="auto">
          <a:xfrm>
            <a:off x="10350086" y="5718257"/>
            <a:ext cx="278992" cy="419946"/>
          </a:xfrm>
          <a:custGeom>
            <a:avLst/>
            <a:gdLst>
              <a:gd name="T0" fmla="*/ 118 w 2295"/>
              <a:gd name="T1" fmla="*/ 2831 h 3456"/>
              <a:gd name="T2" fmla="*/ 106 w 2295"/>
              <a:gd name="T3" fmla="*/ 3283 h 3456"/>
              <a:gd name="T4" fmla="*/ 226 w 2295"/>
              <a:gd name="T5" fmla="*/ 3363 h 3456"/>
              <a:gd name="T6" fmla="*/ 2178 w 2295"/>
              <a:gd name="T7" fmla="*/ 3305 h 3456"/>
              <a:gd name="T8" fmla="*/ 2191 w 2295"/>
              <a:gd name="T9" fmla="*/ 2853 h 3456"/>
              <a:gd name="T10" fmla="*/ 2072 w 2295"/>
              <a:gd name="T11" fmla="*/ 2773 h 3456"/>
              <a:gd name="T12" fmla="*/ 267 w 2295"/>
              <a:gd name="T13" fmla="*/ 2563 h 3456"/>
              <a:gd name="T14" fmla="*/ 117 w 2295"/>
              <a:gd name="T15" fmla="*/ 1937 h 3456"/>
              <a:gd name="T16" fmla="*/ 106 w 2295"/>
              <a:gd name="T17" fmla="*/ 2390 h 3456"/>
              <a:gd name="T18" fmla="*/ 225 w 2295"/>
              <a:gd name="T19" fmla="*/ 2469 h 3456"/>
              <a:gd name="T20" fmla="*/ 2178 w 2295"/>
              <a:gd name="T21" fmla="*/ 2412 h 3456"/>
              <a:gd name="T22" fmla="*/ 2190 w 2295"/>
              <a:gd name="T23" fmla="*/ 1959 h 3456"/>
              <a:gd name="T24" fmla="*/ 2070 w 2295"/>
              <a:gd name="T25" fmla="*/ 1880 h 3456"/>
              <a:gd name="T26" fmla="*/ 267 w 2295"/>
              <a:gd name="T27" fmla="*/ 1669 h 3456"/>
              <a:gd name="T28" fmla="*/ 115 w 2295"/>
              <a:gd name="T29" fmla="*/ 1044 h 3456"/>
              <a:gd name="T30" fmla="*/ 104 w 2295"/>
              <a:gd name="T31" fmla="*/ 1497 h 3456"/>
              <a:gd name="T32" fmla="*/ 223 w 2295"/>
              <a:gd name="T33" fmla="*/ 1576 h 3456"/>
              <a:gd name="T34" fmla="*/ 2176 w 2295"/>
              <a:gd name="T35" fmla="*/ 1519 h 3456"/>
              <a:gd name="T36" fmla="*/ 2188 w 2295"/>
              <a:gd name="T37" fmla="*/ 1066 h 3456"/>
              <a:gd name="T38" fmla="*/ 2068 w 2295"/>
              <a:gd name="T39" fmla="*/ 987 h 3456"/>
              <a:gd name="T40" fmla="*/ 267 w 2295"/>
              <a:gd name="T41" fmla="*/ 776 h 3456"/>
              <a:gd name="T42" fmla="*/ 116 w 2295"/>
              <a:gd name="T43" fmla="*/ 151 h 3456"/>
              <a:gd name="T44" fmla="*/ 105 w 2295"/>
              <a:gd name="T45" fmla="*/ 603 h 3456"/>
              <a:gd name="T46" fmla="*/ 224 w 2295"/>
              <a:gd name="T47" fmla="*/ 683 h 3456"/>
              <a:gd name="T48" fmla="*/ 2177 w 2295"/>
              <a:gd name="T49" fmla="*/ 625 h 3456"/>
              <a:gd name="T50" fmla="*/ 2189 w 2295"/>
              <a:gd name="T51" fmla="*/ 173 h 3456"/>
              <a:gd name="T52" fmla="*/ 2069 w 2295"/>
              <a:gd name="T53" fmla="*/ 93 h 3456"/>
              <a:gd name="T54" fmla="*/ 2172 w 2295"/>
              <a:gd name="T55" fmla="*/ 25 h 3456"/>
              <a:gd name="T56" fmla="*/ 2289 w 2295"/>
              <a:gd name="T57" fmla="*/ 187 h 3456"/>
              <a:gd name="T58" fmla="*/ 2250 w 2295"/>
              <a:gd name="T59" fmla="*/ 685 h 3456"/>
              <a:gd name="T60" fmla="*/ 2171 w 2295"/>
              <a:gd name="T61" fmla="*/ 920 h 3456"/>
              <a:gd name="T62" fmla="*/ 2289 w 2295"/>
              <a:gd name="T63" fmla="*/ 1081 h 3456"/>
              <a:gd name="T64" fmla="*/ 2248 w 2295"/>
              <a:gd name="T65" fmla="*/ 1577 h 3456"/>
              <a:gd name="T66" fmla="*/ 2171 w 2295"/>
              <a:gd name="T67" fmla="*/ 1812 h 3456"/>
              <a:gd name="T68" fmla="*/ 2290 w 2295"/>
              <a:gd name="T69" fmla="*/ 1973 h 3456"/>
              <a:gd name="T70" fmla="*/ 2250 w 2295"/>
              <a:gd name="T71" fmla="*/ 2472 h 3456"/>
              <a:gd name="T72" fmla="*/ 2171 w 2295"/>
              <a:gd name="T73" fmla="*/ 2704 h 3456"/>
              <a:gd name="T74" fmla="*/ 2291 w 2295"/>
              <a:gd name="T75" fmla="*/ 2866 h 3456"/>
              <a:gd name="T76" fmla="*/ 2252 w 2295"/>
              <a:gd name="T77" fmla="*/ 3365 h 3456"/>
              <a:gd name="T78" fmla="*/ 2072 w 2295"/>
              <a:gd name="T79" fmla="*/ 3456 h 3456"/>
              <a:gd name="T80" fmla="*/ 68 w 2295"/>
              <a:gd name="T81" fmla="*/ 3390 h 3456"/>
              <a:gd name="T82" fmla="*/ 2 w 2295"/>
              <a:gd name="T83" fmla="*/ 2903 h 3456"/>
              <a:gd name="T84" fmla="*/ 86 w 2295"/>
              <a:gd name="T85" fmla="*/ 2730 h 3456"/>
              <a:gd name="T86" fmla="*/ 112 w 2295"/>
              <a:gd name="T87" fmla="*/ 2531 h 3456"/>
              <a:gd name="T88" fmla="*/ 4 w 2295"/>
              <a:gd name="T89" fmla="*/ 2374 h 3456"/>
              <a:gd name="T90" fmla="*/ 41 w 2295"/>
              <a:gd name="T91" fmla="*/ 1884 h 3456"/>
              <a:gd name="T92" fmla="*/ 173 w 2295"/>
              <a:gd name="T93" fmla="*/ 1663 h 3456"/>
              <a:gd name="T94" fmla="*/ 23 w 2295"/>
              <a:gd name="T95" fmla="*/ 1545 h 3456"/>
              <a:gd name="T96" fmla="*/ 10 w 2295"/>
              <a:gd name="T97" fmla="*/ 1049 h 3456"/>
              <a:gd name="T98" fmla="*/ 141 w 2295"/>
              <a:gd name="T99" fmla="*/ 909 h 3456"/>
              <a:gd name="T100" fmla="*/ 61 w 2295"/>
              <a:gd name="T101" fmla="*/ 705 h 3456"/>
              <a:gd name="T102" fmla="*/ 1 w 2295"/>
              <a:gd name="T103" fmla="*/ 223 h 3456"/>
              <a:gd name="T104" fmla="*/ 92 w 2295"/>
              <a:gd name="T105" fmla="*/ 4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5" h="3456">
                <a:moveTo>
                  <a:pt x="226" y="2773"/>
                </a:moveTo>
                <a:lnTo>
                  <a:pt x="200" y="2775"/>
                </a:lnTo>
                <a:lnTo>
                  <a:pt x="176" y="2784"/>
                </a:lnTo>
                <a:lnTo>
                  <a:pt x="153" y="2795"/>
                </a:lnTo>
                <a:lnTo>
                  <a:pt x="134" y="2811"/>
                </a:lnTo>
                <a:lnTo>
                  <a:pt x="118" y="2831"/>
                </a:lnTo>
                <a:lnTo>
                  <a:pt x="106" y="2853"/>
                </a:lnTo>
                <a:lnTo>
                  <a:pt x="98" y="2877"/>
                </a:lnTo>
                <a:lnTo>
                  <a:pt x="96" y="2903"/>
                </a:lnTo>
                <a:lnTo>
                  <a:pt x="96" y="3233"/>
                </a:lnTo>
                <a:lnTo>
                  <a:pt x="98" y="3259"/>
                </a:lnTo>
                <a:lnTo>
                  <a:pt x="106" y="3283"/>
                </a:lnTo>
                <a:lnTo>
                  <a:pt x="118" y="3305"/>
                </a:lnTo>
                <a:lnTo>
                  <a:pt x="134" y="3324"/>
                </a:lnTo>
                <a:lnTo>
                  <a:pt x="153" y="3341"/>
                </a:lnTo>
                <a:lnTo>
                  <a:pt x="176" y="3352"/>
                </a:lnTo>
                <a:lnTo>
                  <a:pt x="200" y="3360"/>
                </a:lnTo>
                <a:lnTo>
                  <a:pt x="226" y="3363"/>
                </a:lnTo>
                <a:lnTo>
                  <a:pt x="2072" y="3363"/>
                </a:lnTo>
                <a:lnTo>
                  <a:pt x="2098" y="3360"/>
                </a:lnTo>
                <a:lnTo>
                  <a:pt x="2122" y="3352"/>
                </a:lnTo>
                <a:lnTo>
                  <a:pt x="2144" y="3341"/>
                </a:lnTo>
                <a:lnTo>
                  <a:pt x="2163" y="3324"/>
                </a:lnTo>
                <a:lnTo>
                  <a:pt x="2178" y="3305"/>
                </a:lnTo>
                <a:lnTo>
                  <a:pt x="2191" y="3283"/>
                </a:lnTo>
                <a:lnTo>
                  <a:pt x="2198" y="3259"/>
                </a:lnTo>
                <a:lnTo>
                  <a:pt x="2201" y="3233"/>
                </a:lnTo>
                <a:lnTo>
                  <a:pt x="2201" y="2903"/>
                </a:lnTo>
                <a:lnTo>
                  <a:pt x="2198" y="2877"/>
                </a:lnTo>
                <a:lnTo>
                  <a:pt x="2191" y="2853"/>
                </a:lnTo>
                <a:lnTo>
                  <a:pt x="2178" y="2831"/>
                </a:lnTo>
                <a:lnTo>
                  <a:pt x="2163" y="2811"/>
                </a:lnTo>
                <a:lnTo>
                  <a:pt x="2144" y="2795"/>
                </a:lnTo>
                <a:lnTo>
                  <a:pt x="2122" y="2784"/>
                </a:lnTo>
                <a:lnTo>
                  <a:pt x="2098" y="2775"/>
                </a:lnTo>
                <a:lnTo>
                  <a:pt x="2072" y="2773"/>
                </a:lnTo>
                <a:lnTo>
                  <a:pt x="226" y="2773"/>
                </a:lnTo>
                <a:close/>
                <a:moveTo>
                  <a:pt x="267" y="2563"/>
                </a:moveTo>
                <a:lnTo>
                  <a:pt x="267" y="2680"/>
                </a:lnTo>
                <a:lnTo>
                  <a:pt x="2045" y="2680"/>
                </a:lnTo>
                <a:lnTo>
                  <a:pt x="2045" y="2563"/>
                </a:lnTo>
                <a:lnTo>
                  <a:pt x="267" y="2563"/>
                </a:lnTo>
                <a:close/>
                <a:moveTo>
                  <a:pt x="225" y="1880"/>
                </a:moveTo>
                <a:lnTo>
                  <a:pt x="199" y="1882"/>
                </a:lnTo>
                <a:lnTo>
                  <a:pt x="175" y="1890"/>
                </a:lnTo>
                <a:lnTo>
                  <a:pt x="153" y="1902"/>
                </a:lnTo>
                <a:lnTo>
                  <a:pt x="133" y="1918"/>
                </a:lnTo>
                <a:lnTo>
                  <a:pt x="117" y="1937"/>
                </a:lnTo>
                <a:lnTo>
                  <a:pt x="106" y="1959"/>
                </a:lnTo>
                <a:lnTo>
                  <a:pt x="97" y="1984"/>
                </a:lnTo>
                <a:lnTo>
                  <a:pt x="95" y="2010"/>
                </a:lnTo>
                <a:lnTo>
                  <a:pt x="95" y="2340"/>
                </a:lnTo>
                <a:lnTo>
                  <a:pt x="97" y="2366"/>
                </a:lnTo>
                <a:lnTo>
                  <a:pt x="106" y="2390"/>
                </a:lnTo>
                <a:lnTo>
                  <a:pt x="117" y="2412"/>
                </a:lnTo>
                <a:lnTo>
                  <a:pt x="133" y="2432"/>
                </a:lnTo>
                <a:lnTo>
                  <a:pt x="153" y="2447"/>
                </a:lnTo>
                <a:lnTo>
                  <a:pt x="175" y="2459"/>
                </a:lnTo>
                <a:lnTo>
                  <a:pt x="199" y="2466"/>
                </a:lnTo>
                <a:lnTo>
                  <a:pt x="225" y="2469"/>
                </a:lnTo>
                <a:lnTo>
                  <a:pt x="2070" y="2469"/>
                </a:lnTo>
                <a:lnTo>
                  <a:pt x="2097" y="2466"/>
                </a:lnTo>
                <a:lnTo>
                  <a:pt x="2121" y="2459"/>
                </a:lnTo>
                <a:lnTo>
                  <a:pt x="2143" y="2447"/>
                </a:lnTo>
                <a:lnTo>
                  <a:pt x="2162" y="2432"/>
                </a:lnTo>
                <a:lnTo>
                  <a:pt x="2178" y="2412"/>
                </a:lnTo>
                <a:lnTo>
                  <a:pt x="2190" y="2390"/>
                </a:lnTo>
                <a:lnTo>
                  <a:pt x="2197" y="2366"/>
                </a:lnTo>
                <a:lnTo>
                  <a:pt x="2200" y="2340"/>
                </a:lnTo>
                <a:lnTo>
                  <a:pt x="2200" y="2010"/>
                </a:lnTo>
                <a:lnTo>
                  <a:pt x="2197" y="1984"/>
                </a:lnTo>
                <a:lnTo>
                  <a:pt x="2190" y="1959"/>
                </a:lnTo>
                <a:lnTo>
                  <a:pt x="2178" y="1937"/>
                </a:lnTo>
                <a:lnTo>
                  <a:pt x="2162" y="1918"/>
                </a:lnTo>
                <a:lnTo>
                  <a:pt x="2143" y="1902"/>
                </a:lnTo>
                <a:lnTo>
                  <a:pt x="2121" y="1890"/>
                </a:lnTo>
                <a:lnTo>
                  <a:pt x="2097" y="1882"/>
                </a:lnTo>
                <a:lnTo>
                  <a:pt x="2070" y="1880"/>
                </a:lnTo>
                <a:lnTo>
                  <a:pt x="225" y="1880"/>
                </a:lnTo>
                <a:close/>
                <a:moveTo>
                  <a:pt x="267" y="1669"/>
                </a:moveTo>
                <a:lnTo>
                  <a:pt x="267" y="1787"/>
                </a:lnTo>
                <a:lnTo>
                  <a:pt x="2045" y="1787"/>
                </a:lnTo>
                <a:lnTo>
                  <a:pt x="2045" y="1669"/>
                </a:lnTo>
                <a:lnTo>
                  <a:pt x="267" y="1669"/>
                </a:lnTo>
                <a:close/>
                <a:moveTo>
                  <a:pt x="223" y="987"/>
                </a:moveTo>
                <a:lnTo>
                  <a:pt x="197" y="990"/>
                </a:lnTo>
                <a:lnTo>
                  <a:pt x="173" y="997"/>
                </a:lnTo>
                <a:lnTo>
                  <a:pt x="151" y="1009"/>
                </a:lnTo>
                <a:lnTo>
                  <a:pt x="132" y="1024"/>
                </a:lnTo>
                <a:lnTo>
                  <a:pt x="115" y="1044"/>
                </a:lnTo>
                <a:lnTo>
                  <a:pt x="104" y="1066"/>
                </a:lnTo>
                <a:lnTo>
                  <a:pt x="96" y="1090"/>
                </a:lnTo>
                <a:lnTo>
                  <a:pt x="93" y="1116"/>
                </a:lnTo>
                <a:lnTo>
                  <a:pt x="93" y="1446"/>
                </a:lnTo>
                <a:lnTo>
                  <a:pt x="96" y="1472"/>
                </a:lnTo>
                <a:lnTo>
                  <a:pt x="104" y="1497"/>
                </a:lnTo>
                <a:lnTo>
                  <a:pt x="115" y="1519"/>
                </a:lnTo>
                <a:lnTo>
                  <a:pt x="132" y="1538"/>
                </a:lnTo>
                <a:lnTo>
                  <a:pt x="151" y="1554"/>
                </a:lnTo>
                <a:lnTo>
                  <a:pt x="173" y="1566"/>
                </a:lnTo>
                <a:lnTo>
                  <a:pt x="197" y="1574"/>
                </a:lnTo>
                <a:lnTo>
                  <a:pt x="223" y="1576"/>
                </a:lnTo>
                <a:lnTo>
                  <a:pt x="2068" y="1576"/>
                </a:lnTo>
                <a:lnTo>
                  <a:pt x="2095" y="1574"/>
                </a:lnTo>
                <a:lnTo>
                  <a:pt x="2119" y="1566"/>
                </a:lnTo>
                <a:lnTo>
                  <a:pt x="2141" y="1554"/>
                </a:lnTo>
                <a:lnTo>
                  <a:pt x="2161" y="1538"/>
                </a:lnTo>
                <a:lnTo>
                  <a:pt x="2176" y="1519"/>
                </a:lnTo>
                <a:lnTo>
                  <a:pt x="2188" y="1497"/>
                </a:lnTo>
                <a:lnTo>
                  <a:pt x="2196" y="1472"/>
                </a:lnTo>
                <a:lnTo>
                  <a:pt x="2198" y="1446"/>
                </a:lnTo>
                <a:lnTo>
                  <a:pt x="2198" y="1116"/>
                </a:lnTo>
                <a:lnTo>
                  <a:pt x="2196" y="1090"/>
                </a:lnTo>
                <a:lnTo>
                  <a:pt x="2188" y="1066"/>
                </a:lnTo>
                <a:lnTo>
                  <a:pt x="2176" y="1044"/>
                </a:lnTo>
                <a:lnTo>
                  <a:pt x="2161" y="1024"/>
                </a:lnTo>
                <a:lnTo>
                  <a:pt x="2141" y="1009"/>
                </a:lnTo>
                <a:lnTo>
                  <a:pt x="2119" y="997"/>
                </a:lnTo>
                <a:lnTo>
                  <a:pt x="2095" y="990"/>
                </a:lnTo>
                <a:lnTo>
                  <a:pt x="2068" y="987"/>
                </a:lnTo>
                <a:lnTo>
                  <a:pt x="223" y="987"/>
                </a:lnTo>
                <a:close/>
                <a:moveTo>
                  <a:pt x="267" y="776"/>
                </a:moveTo>
                <a:lnTo>
                  <a:pt x="267" y="893"/>
                </a:lnTo>
                <a:lnTo>
                  <a:pt x="2045" y="893"/>
                </a:lnTo>
                <a:lnTo>
                  <a:pt x="2045" y="776"/>
                </a:lnTo>
                <a:lnTo>
                  <a:pt x="267" y="776"/>
                </a:lnTo>
                <a:close/>
                <a:moveTo>
                  <a:pt x="224" y="93"/>
                </a:moveTo>
                <a:lnTo>
                  <a:pt x="198" y="96"/>
                </a:lnTo>
                <a:lnTo>
                  <a:pt x="174" y="104"/>
                </a:lnTo>
                <a:lnTo>
                  <a:pt x="152" y="115"/>
                </a:lnTo>
                <a:lnTo>
                  <a:pt x="132" y="132"/>
                </a:lnTo>
                <a:lnTo>
                  <a:pt x="116" y="151"/>
                </a:lnTo>
                <a:lnTo>
                  <a:pt x="105" y="173"/>
                </a:lnTo>
                <a:lnTo>
                  <a:pt x="97" y="197"/>
                </a:lnTo>
                <a:lnTo>
                  <a:pt x="94" y="223"/>
                </a:lnTo>
                <a:lnTo>
                  <a:pt x="94" y="553"/>
                </a:lnTo>
                <a:lnTo>
                  <a:pt x="97" y="579"/>
                </a:lnTo>
                <a:lnTo>
                  <a:pt x="105" y="603"/>
                </a:lnTo>
                <a:lnTo>
                  <a:pt x="116" y="625"/>
                </a:lnTo>
                <a:lnTo>
                  <a:pt x="132" y="645"/>
                </a:lnTo>
                <a:lnTo>
                  <a:pt x="152" y="661"/>
                </a:lnTo>
                <a:lnTo>
                  <a:pt x="174" y="672"/>
                </a:lnTo>
                <a:lnTo>
                  <a:pt x="198" y="681"/>
                </a:lnTo>
                <a:lnTo>
                  <a:pt x="224" y="683"/>
                </a:lnTo>
                <a:lnTo>
                  <a:pt x="2069" y="683"/>
                </a:lnTo>
                <a:lnTo>
                  <a:pt x="2096" y="681"/>
                </a:lnTo>
                <a:lnTo>
                  <a:pt x="2120" y="672"/>
                </a:lnTo>
                <a:lnTo>
                  <a:pt x="2142" y="661"/>
                </a:lnTo>
                <a:lnTo>
                  <a:pt x="2162" y="645"/>
                </a:lnTo>
                <a:lnTo>
                  <a:pt x="2177" y="625"/>
                </a:lnTo>
                <a:lnTo>
                  <a:pt x="2189" y="603"/>
                </a:lnTo>
                <a:lnTo>
                  <a:pt x="2197" y="579"/>
                </a:lnTo>
                <a:lnTo>
                  <a:pt x="2199" y="553"/>
                </a:lnTo>
                <a:lnTo>
                  <a:pt x="2199" y="223"/>
                </a:lnTo>
                <a:lnTo>
                  <a:pt x="2197" y="197"/>
                </a:lnTo>
                <a:lnTo>
                  <a:pt x="2189" y="173"/>
                </a:lnTo>
                <a:lnTo>
                  <a:pt x="2177" y="151"/>
                </a:lnTo>
                <a:lnTo>
                  <a:pt x="2162" y="132"/>
                </a:lnTo>
                <a:lnTo>
                  <a:pt x="2142" y="115"/>
                </a:lnTo>
                <a:lnTo>
                  <a:pt x="2120" y="104"/>
                </a:lnTo>
                <a:lnTo>
                  <a:pt x="2096" y="96"/>
                </a:lnTo>
                <a:lnTo>
                  <a:pt x="2069" y="93"/>
                </a:lnTo>
                <a:lnTo>
                  <a:pt x="224" y="93"/>
                </a:lnTo>
                <a:close/>
                <a:moveTo>
                  <a:pt x="224" y="0"/>
                </a:moveTo>
                <a:lnTo>
                  <a:pt x="2069" y="0"/>
                </a:lnTo>
                <a:lnTo>
                  <a:pt x="2105" y="3"/>
                </a:lnTo>
                <a:lnTo>
                  <a:pt x="2140" y="12"/>
                </a:lnTo>
                <a:lnTo>
                  <a:pt x="2172" y="25"/>
                </a:lnTo>
                <a:lnTo>
                  <a:pt x="2201" y="43"/>
                </a:lnTo>
                <a:lnTo>
                  <a:pt x="2228" y="66"/>
                </a:lnTo>
                <a:lnTo>
                  <a:pt x="2250" y="91"/>
                </a:lnTo>
                <a:lnTo>
                  <a:pt x="2267" y="120"/>
                </a:lnTo>
                <a:lnTo>
                  <a:pt x="2281" y="153"/>
                </a:lnTo>
                <a:lnTo>
                  <a:pt x="2289" y="187"/>
                </a:lnTo>
                <a:lnTo>
                  <a:pt x="2292" y="223"/>
                </a:lnTo>
                <a:lnTo>
                  <a:pt x="2292" y="553"/>
                </a:lnTo>
                <a:lnTo>
                  <a:pt x="2289" y="590"/>
                </a:lnTo>
                <a:lnTo>
                  <a:pt x="2281" y="623"/>
                </a:lnTo>
                <a:lnTo>
                  <a:pt x="2267" y="656"/>
                </a:lnTo>
                <a:lnTo>
                  <a:pt x="2250" y="685"/>
                </a:lnTo>
                <a:lnTo>
                  <a:pt x="2227" y="711"/>
                </a:lnTo>
                <a:lnTo>
                  <a:pt x="2200" y="733"/>
                </a:lnTo>
                <a:lnTo>
                  <a:pt x="2171" y="751"/>
                </a:lnTo>
                <a:lnTo>
                  <a:pt x="2139" y="765"/>
                </a:lnTo>
                <a:lnTo>
                  <a:pt x="2139" y="906"/>
                </a:lnTo>
                <a:lnTo>
                  <a:pt x="2171" y="920"/>
                </a:lnTo>
                <a:lnTo>
                  <a:pt x="2200" y="937"/>
                </a:lnTo>
                <a:lnTo>
                  <a:pt x="2227" y="959"/>
                </a:lnTo>
                <a:lnTo>
                  <a:pt x="2248" y="985"/>
                </a:lnTo>
                <a:lnTo>
                  <a:pt x="2266" y="1015"/>
                </a:lnTo>
                <a:lnTo>
                  <a:pt x="2280" y="1046"/>
                </a:lnTo>
                <a:lnTo>
                  <a:pt x="2289" y="1081"/>
                </a:lnTo>
                <a:lnTo>
                  <a:pt x="2291" y="1116"/>
                </a:lnTo>
                <a:lnTo>
                  <a:pt x="2291" y="1446"/>
                </a:lnTo>
                <a:lnTo>
                  <a:pt x="2289" y="1482"/>
                </a:lnTo>
                <a:lnTo>
                  <a:pt x="2280" y="1516"/>
                </a:lnTo>
                <a:lnTo>
                  <a:pt x="2266" y="1549"/>
                </a:lnTo>
                <a:lnTo>
                  <a:pt x="2248" y="1577"/>
                </a:lnTo>
                <a:lnTo>
                  <a:pt x="2227" y="1603"/>
                </a:lnTo>
                <a:lnTo>
                  <a:pt x="2200" y="1625"/>
                </a:lnTo>
                <a:lnTo>
                  <a:pt x="2171" y="1644"/>
                </a:lnTo>
                <a:lnTo>
                  <a:pt x="2139" y="1657"/>
                </a:lnTo>
                <a:lnTo>
                  <a:pt x="2139" y="1798"/>
                </a:lnTo>
                <a:lnTo>
                  <a:pt x="2171" y="1812"/>
                </a:lnTo>
                <a:lnTo>
                  <a:pt x="2200" y="1830"/>
                </a:lnTo>
                <a:lnTo>
                  <a:pt x="2228" y="1852"/>
                </a:lnTo>
                <a:lnTo>
                  <a:pt x="2250" y="1878"/>
                </a:lnTo>
                <a:lnTo>
                  <a:pt x="2268" y="1907"/>
                </a:lnTo>
                <a:lnTo>
                  <a:pt x="2282" y="1939"/>
                </a:lnTo>
                <a:lnTo>
                  <a:pt x="2290" y="1973"/>
                </a:lnTo>
                <a:lnTo>
                  <a:pt x="2294" y="2010"/>
                </a:lnTo>
                <a:lnTo>
                  <a:pt x="2294" y="2340"/>
                </a:lnTo>
                <a:lnTo>
                  <a:pt x="2290" y="2376"/>
                </a:lnTo>
                <a:lnTo>
                  <a:pt x="2282" y="2410"/>
                </a:lnTo>
                <a:lnTo>
                  <a:pt x="2268" y="2442"/>
                </a:lnTo>
                <a:lnTo>
                  <a:pt x="2250" y="2472"/>
                </a:lnTo>
                <a:lnTo>
                  <a:pt x="2228" y="2498"/>
                </a:lnTo>
                <a:lnTo>
                  <a:pt x="2200" y="2520"/>
                </a:lnTo>
                <a:lnTo>
                  <a:pt x="2171" y="2538"/>
                </a:lnTo>
                <a:lnTo>
                  <a:pt x="2139" y="2551"/>
                </a:lnTo>
                <a:lnTo>
                  <a:pt x="2139" y="2691"/>
                </a:lnTo>
                <a:lnTo>
                  <a:pt x="2171" y="2704"/>
                </a:lnTo>
                <a:lnTo>
                  <a:pt x="2201" y="2722"/>
                </a:lnTo>
                <a:lnTo>
                  <a:pt x="2228" y="2745"/>
                </a:lnTo>
                <a:lnTo>
                  <a:pt x="2251" y="2770"/>
                </a:lnTo>
                <a:lnTo>
                  <a:pt x="2269" y="2799"/>
                </a:lnTo>
                <a:lnTo>
                  <a:pt x="2283" y="2832"/>
                </a:lnTo>
                <a:lnTo>
                  <a:pt x="2291" y="2866"/>
                </a:lnTo>
                <a:lnTo>
                  <a:pt x="2295" y="2903"/>
                </a:lnTo>
                <a:lnTo>
                  <a:pt x="2295" y="3233"/>
                </a:lnTo>
                <a:lnTo>
                  <a:pt x="2291" y="3269"/>
                </a:lnTo>
                <a:lnTo>
                  <a:pt x="2283" y="3303"/>
                </a:lnTo>
                <a:lnTo>
                  <a:pt x="2269" y="3336"/>
                </a:lnTo>
                <a:lnTo>
                  <a:pt x="2252" y="3365"/>
                </a:lnTo>
                <a:lnTo>
                  <a:pt x="2229" y="3390"/>
                </a:lnTo>
                <a:lnTo>
                  <a:pt x="2203" y="3413"/>
                </a:lnTo>
                <a:lnTo>
                  <a:pt x="2174" y="3431"/>
                </a:lnTo>
                <a:lnTo>
                  <a:pt x="2142" y="3444"/>
                </a:lnTo>
                <a:lnTo>
                  <a:pt x="2107" y="3453"/>
                </a:lnTo>
                <a:lnTo>
                  <a:pt x="2072" y="3456"/>
                </a:lnTo>
                <a:lnTo>
                  <a:pt x="226" y="3456"/>
                </a:lnTo>
                <a:lnTo>
                  <a:pt x="190" y="3453"/>
                </a:lnTo>
                <a:lnTo>
                  <a:pt x="155" y="3444"/>
                </a:lnTo>
                <a:lnTo>
                  <a:pt x="124" y="3431"/>
                </a:lnTo>
                <a:lnTo>
                  <a:pt x="94" y="3413"/>
                </a:lnTo>
                <a:lnTo>
                  <a:pt x="68" y="3390"/>
                </a:lnTo>
                <a:lnTo>
                  <a:pt x="46" y="3365"/>
                </a:lnTo>
                <a:lnTo>
                  <a:pt x="27" y="3336"/>
                </a:lnTo>
                <a:lnTo>
                  <a:pt x="14" y="3303"/>
                </a:lnTo>
                <a:lnTo>
                  <a:pt x="5" y="3269"/>
                </a:lnTo>
                <a:lnTo>
                  <a:pt x="2" y="3233"/>
                </a:lnTo>
                <a:lnTo>
                  <a:pt x="2" y="2903"/>
                </a:lnTo>
                <a:lnTo>
                  <a:pt x="5" y="2868"/>
                </a:lnTo>
                <a:lnTo>
                  <a:pt x="13" y="2836"/>
                </a:lnTo>
                <a:lnTo>
                  <a:pt x="25" y="2806"/>
                </a:lnTo>
                <a:lnTo>
                  <a:pt x="42" y="2777"/>
                </a:lnTo>
                <a:lnTo>
                  <a:pt x="62" y="2752"/>
                </a:lnTo>
                <a:lnTo>
                  <a:pt x="86" y="2730"/>
                </a:lnTo>
                <a:lnTo>
                  <a:pt x="112" y="2711"/>
                </a:lnTo>
                <a:lnTo>
                  <a:pt x="141" y="2697"/>
                </a:lnTo>
                <a:lnTo>
                  <a:pt x="173" y="2686"/>
                </a:lnTo>
                <a:lnTo>
                  <a:pt x="173" y="2556"/>
                </a:lnTo>
                <a:lnTo>
                  <a:pt x="141" y="2546"/>
                </a:lnTo>
                <a:lnTo>
                  <a:pt x="112" y="2531"/>
                </a:lnTo>
                <a:lnTo>
                  <a:pt x="85" y="2512"/>
                </a:lnTo>
                <a:lnTo>
                  <a:pt x="62" y="2490"/>
                </a:lnTo>
                <a:lnTo>
                  <a:pt x="41" y="2465"/>
                </a:lnTo>
                <a:lnTo>
                  <a:pt x="24" y="2437"/>
                </a:lnTo>
                <a:lnTo>
                  <a:pt x="13" y="2407"/>
                </a:lnTo>
                <a:lnTo>
                  <a:pt x="4" y="2374"/>
                </a:lnTo>
                <a:lnTo>
                  <a:pt x="2" y="2340"/>
                </a:lnTo>
                <a:lnTo>
                  <a:pt x="2" y="2010"/>
                </a:lnTo>
                <a:lnTo>
                  <a:pt x="4" y="1975"/>
                </a:lnTo>
                <a:lnTo>
                  <a:pt x="13" y="1943"/>
                </a:lnTo>
                <a:lnTo>
                  <a:pt x="24" y="1912"/>
                </a:lnTo>
                <a:lnTo>
                  <a:pt x="41" y="1884"/>
                </a:lnTo>
                <a:lnTo>
                  <a:pt x="62" y="1859"/>
                </a:lnTo>
                <a:lnTo>
                  <a:pt x="85" y="1836"/>
                </a:lnTo>
                <a:lnTo>
                  <a:pt x="112" y="1818"/>
                </a:lnTo>
                <a:lnTo>
                  <a:pt x="141" y="1803"/>
                </a:lnTo>
                <a:lnTo>
                  <a:pt x="173" y="1793"/>
                </a:lnTo>
                <a:lnTo>
                  <a:pt x="173" y="1663"/>
                </a:lnTo>
                <a:lnTo>
                  <a:pt x="141" y="1654"/>
                </a:lnTo>
                <a:lnTo>
                  <a:pt x="111" y="1639"/>
                </a:lnTo>
                <a:lnTo>
                  <a:pt x="84" y="1620"/>
                </a:lnTo>
                <a:lnTo>
                  <a:pt x="61" y="1598"/>
                </a:lnTo>
                <a:lnTo>
                  <a:pt x="40" y="1573"/>
                </a:lnTo>
                <a:lnTo>
                  <a:pt x="23" y="1545"/>
                </a:lnTo>
                <a:lnTo>
                  <a:pt x="10" y="1513"/>
                </a:lnTo>
                <a:lnTo>
                  <a:pt x="3" y="1481"/>
                </a:lnTo>
                <a:lnTo>
                  <a:pt x="0" y="1446"/>
                </a:lnTo>
                <a:lnTo>
                  <a:pt x="0" y="1116"/>
                </a:lnTo>
                <a:lnTo>
                  <a:pt x="3" y="1082"/>
                </a:lnTo>
                <a:lnTo>
                  <a:pt x="10" y="1049"/>
                </a:lnTo>
                <a:lnTo>
                  <a:pt x="23" y="1018"/>
                </a:lnTo>
                <a:lnTo>
                  <a:pt x="40" y="990"/>
                </a:lnTo>
                <a:lnTo>
                  <a:pt x="61" y="965"/>
                </a:lnTo>
                <a:lnTo>
                  <a:pt x="84" y="943"/>
                </a:lnTo>
                <a:lnTo>
                  <a:pt x="111" y="924"/>
                </a:lnTo>
                <a:lnTo>
                  <a:pt x="141" y="909"/>
                </a:lnTo>
                <a:lnTo>
                  <a:pt x="173" y="900"/>
                </a:lnTo>
                <a:lnTo>
                  <a:pt x="173" y="770"/>
                </a:lnTo>
                <a:lnTo>
                  <a:pt x="141" y="760"/>
                </a:lnTo>
                <a:lnTo>
                  <a:pt x="112" y="746"/>
                </a:lnTo>
                <a:lnTo>
                  <a:pt x="85" y="727"/>
                </a:lnTo>
                <a:lnTo>
                  <a:pt x="61" y="705"/>
                </a:lnTo>
                <a:lnTo>
                  <a:pt x="40" y="680"/>
                </a:lnTo>
                <a:lnTo>
                  <a:pt x="24" y="651"/>
                </a:lnTo>
                <a:lnTo>
                  <a:pt x="12" y="620"/>
                </a:lnTo>
                <a:lnTo>
                  <a:pt x="3" y="588"/>
                </a:lnTo>
                <a:lnTo>
                  <a:pt x="1" y="553"/>
                </a:lnTo>
                <a:lnTo>
                  <a:pt x="1" y="223"/>
                </a:lnTo>
                <a:lnTo>
                  <a:pt x="4" y="187"/>
                </a:lnTo>
                <a:lnTo>
                  <a:pt x="13" y="153"/>
                </a:lnTo>
                <a:lnTo>
                  <a:pt x="26" y="120"/>
                </a:lnTo>
                <a:lnTo>
                  <a:pt x="44" y="91"/>
                </a:lnTo>
                <a:lnTo>
                  <a:pt x="66" y="66"/>
                </a:lnTo>
                <a:lnTo>
                  <a:pt x="92" y="43"/>
                </a:lnTo>
                <a:lnTo>
                  <a:pt x="121" y="25"/>
                </a:lnTo>
                <a:lnTo>
                  <a:pt x="154" y="12"/>
                </a:lnTo>
                <a:lnTo>
                  <a:pt x="189" y="3"/>
                </a:lnTo>
                <a:lnTo>
                  <a:pt x="224"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endParaRPr lang="en-US" sz="1200">
              <a:solidFill>
                <a:schemeClr val="accent4"/>
              </a:solidFill>
            </a:endParaRPr>
          </a:p>
        </p:txBody>
      </p:sp>
      <p:sp>
        <p:nvSpPr>
          <p:cNvPr id="63" name="Flowchart: Process 71">
            <a:extLst>
              <a:ext uri="{FF2B5EF4-FFF2-40B4-BE49-F238E27FC236}">
                <a16:creationId xmlns:a16="http://schemas.microsoft.com/office/drawing/2014/main" id="{2C5C4193-816E-CC2F-5E9A-863845A21200}"/>
              </a:ext>
            </a:extLst>
          </p:cNvPr>
          <p:cNvSpPr/>
          <p:nvPr/>
        </p:nvSpPr>
        <p:spPr>
          <a:xfrm>
            <a:off x="10655512" y="5122842"/>
            <a:ext cx="535554" cy="41296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algn="ctr"/>
            <a:r>
              <a:rPr lang="en-US" sz="1200">
                <a:solidFill>
                  <a:schemeClr val="accent4"/>
                </a:solidFill>
              </a:rPr>
              <a:t>Public Data</a:t>
            </a:r>
          </a:p>
        </p:txBody>
      </p:sp>
      <p:cxnSp>
        <p:nvCxnSpPr>
          <p:cNvPr id="64" name="Connector: Elbow 73">
            <a:extLst>
              <a:ext uri="{FF2B5EF4-FFF2-40B4-BE49-F238E27FC236}">
                <a16:creationId xmlns:a16="http://schemas.microsoft.com/office/drawing/2014/main" id="{AC9C5C38-1110-4443-E045-E583CBD1CE55}"/>
              </a:ext>
            </a:extLst>
          </p:cNvPr>
          <p:cNvCxnSpPr>
            <a:cxnSpLocks/>
            <a:stCxn id="61" idx="47"/>
            <a:endCxn id="56" idx="3"/>
          </p:cNvCxnSpPr>
          <p:nvPr/>
        </p:nvCxnSpPr>
        <p:spPr>
          <a:xfrm flipH="1">
            <a:off x="9982627" y="5303595"/>
            <a:ext cx="364654" cy="368800"/>
          </a:xfrm>
          <a:prstGeom prst="bentConnector3">
            <a:avLst>
              <a:gd name="adj1" fmla="val 3918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89">
            <a:extLst>
              <a:ext uri="{FF2B5EF4-FFF2-40B4-BE49-F238E27FC236}">
                <a16:creationId xmlns:a16="http://schemas.microsoft.com/office/drawing/2014/main" id="{E179BDC2-0930-5B0E-2A16-BEC59DD62F7C}"/>
              </a:ext>
            </a:extLst>
          </p:cNvPr>
          <p:cNvSpPr txBox="1"/>
          <p:nvPr/>
        </p:nvSpPr>
        <p:spPr>
          <a:xfrm>
            <a:off x="11655774" y="5066281"/>
            <a:ext cx="5280969" cy="1210588"/>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171450" indent="-171450">
              <a:spcBef>
                <a:spcPts val="400"/>
              </a:spcBef>
              <a:spcAft>
                <a:spcPts val="400"/>
              </a:spcAft>
              <a:buFont typeface="Arial" panose="020B0604020202020204" pitchFamily="34" charset="0"/>
              <a:buChar char="•"/>
            </a:pPr>
            <a:r>
              <a:rPr lang="en-US" sz="1800"/>
              <a:t>LLM API dynamically referencing private data (during a Q&amp;A session) for specific enterprise model</a:t>
            </a:r>
          </a:p>
          <a:p>
            <a:pPr marL="171450" indent="-171450">
              <a:spcBef>
                <a:spcPts val="400"/>
              </a:spcBef>
              <a:spcAft>
                <a:spcPts val="400"/>
              </a:spcAft>
              <a:buFont typeface="Arial" panose="020B0604020202020204" pitchFamily="34" charset="0"/>
              <a:buChar char="•"/>
            </a:pPr>
            <a:r>
              <a:rPr lang="en-US" sz="1800"/>
              <a:t>Ideal for domain specific usage</a:t>
            </a:r>
          </a:p>
        </p:txBody>
      </p:sp>
      <p:cxnSp>
        <p:nvCxnSpPr>
          <p:cNvPr id="66" name="Connector: Elbow 98">
            <a:extLst>
              <a:ext uri="{FF2B5EF4-FFF2-40B4-BE49-F238E27FC236}">
                <a16:creationId xmlns:a16="http://schemas.microsoft.com/office/drawing/2014/main" id="{E5B539D5-E15B-AEA7-E0CA-CB51B72E955E}"/>
              </a:ext>
            </a:extLst>
          </p:cNvPr>
          <p:cNvCxnSpPr>
            <a:cxnSpLocks/>
            <a:stCxn id="62" idx="47"/>
            <a:endCxn id="56" idx="3"/>
          </p:cNvCxnSpPr>
          <p:nvPr/>
        </p:nvCxnSpPr>
        <p:spPr>
          <a:xfrm flipH="1" flipV="1">
            <a:off x="9982627" y="5672395"/>
            <a:ext cx="370255" cy="233598"/>
          </a:xfrm>
          <a:prstGeom prst="bentConnector3">
            <a:avLst>
              <a:gd name="adj1" fmla="val 4116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08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97FA1-5D82-CF7C-38D4-45AF81627E21}"/>
              </a:ext>
            </a:extLst>
          </p:cNvPr>
          <p:cNvPicPr>
            <a:picLocks noChangeAspect="1"/>
          </p:cNvPicPr>
          <p:nvPr/>
        </p:nvPicPr>
        <p:blipFill>
          <a:blip r:embed="rId3"/>
          <a:stretch>
            <a:fillRect/>
          </a:stretch>
        </p:blipFill>
        <p:spPr>
          <a:xfrm>
            <a:off x="76551" y="1261543"/>
            <a:ext cx="18134898" cy="7763914"/>
          </a:xfrm>
          <a:prstGeom prst="rect">
            <a:avLst/>
          </a:prstGeom>
        </p:spPr>
      </p:pic>
    </p:spTree>
    <p:extLst>
      <p:ext uri="{BB962C8B-B14F-4D97-AF65-F5344CB8AC3E}">
        <p14:creationId xmlns:p14="http://schemas.microsoft.com/office/powerpoint/2010/main" val="200431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Rectangle: Single Corner Rounded 48">
            <a:extLst>
              <a:ext uri="{FF2B5EF4-FFF2-40B4-BE49-F238E27FC236}">
                <a16:creationId xmlns:a16="http://schemas.microsoft.com/office/drawing/2014/main" id="{1ED7FD08-D86B-6CA0-1740-EF49FC9597FB}"/>
              </a:ext>
            </a:extLst>
          </p:cNvPr>
          <p:cNvSpPr/>
          <p:nvPr/>
        </p:nvSpPr>
        <p:spPr>
          <a:xfrm flipH="1">
            <a:off x="5581650" y="881744"/>
            <a:ext cx="12706350" cy="9258300"/>
          </a:xfrm>
          <a:prstGeom prst="round1Rect">
            <a:avLst>
              <a:gd name="adj" fmla="val 390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18A1B672-0C3B-2458-E27A-C96B9026CB14}"/>
              </a:ext>
            </a:extLst>
          </p:cNvPr>
          <p:cNvGraphicFramePr/>
          <p:nvPr/>
        </p:nvGraphicFramePr>
        <p:xfrm>
          <a:off x="1496966" y="1921929"/>
          <a:ext cx="8286750" cy="8128000"/>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49598BA4-4ACD-4869-16FF-4F5B82747A23}"/>
              </a:ext>
            </a:extLst>
          </p:cNvPr>
          <p:cNvSpPr/>
          <p:nvPr/>
        </p:nvSpPr>
        <p:spPr>
          <a:xfrm>
            <a:off x="10058400" y="1676038"/>
            <a:ext cx="639863" cy="639863"/>
          </a:xfrm>
          <a:prstGeom prst="ellipse">
            <a:avLst/>
          </a:prstGeom>
          <a:solidFill>
            <a:srgbClr val="086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866617B-2800-FC41-B11A-51AA45FAD5F3}"/>
              </a:ext>
            </a:extLst>
          </p:cNvPr>
          <p:cNvSpPr txBox="1"/>
          <p:nvPr/>
        </p:nvSpPr>
        <p:spPr>
          <a:xfrm>
            <a:off x="11027450" y="1780526"/>
            <a:ext cx="6050209" cy="430887"/>
          </a:xfrm>
          <a:prstGeom prst="rect">
            <a:avLst/>
          </a:prstGeom>
          <a:noFill/>
        </p:spPr>
        <p:txBody>
          <a:bodyPr wrap="square" lIns="0" tIns="0" rIns="0" bIns="0" rtlCol="0">
            <a:spAutoFit/>
          </a:bodyPr>
          <a:lstStyle>
            <a:defPPr>
              <a:defRPr lang="en-US"/>
            </a:defPPr>
            <a:lvl1pPr>
              <a:defRPr sz="2800"/>
            </a:lvl1pPr>
          </a:lstStyle>
          <a:p>
            <a:r>
              <a:rPr lang="en-US"/>
              <a:t>Race</a:t>
            </a:r>
          </a:p>
        </p:txBody>
      </p:sp>
      <p:sp>
        <p:nvSpPr>
          <p:cNvPr id="9" name="Oval 8">
            <a:extLst>
              <a:ext uri="{FF2B5EF4-FFF2-40B4-BE49-F238E27FC236}">
                <a16:creationId xmlns:a16="http://schemas.microsoft.com/office/drawing/2014/main" id="{B12C1C8B-D34A-1953-C956-24755687887B}"/>
              </a:ext>
            </a:extLst>
          </p:cNvPr>
          <p:cNvSpPr/>
          <p:nvPr/>
        </p:nvSpPr>
        <p:spPr>
          <a:xfrm>
            <a:off x="10058400" y="2611555"/>
            <a:ext cx="639863" cy="639863"/>
          </a:xfrm>
          <a:prstGeom prst="ellipse">
            <a:avLst/>
          </a:prstGeom>
          <a:solidFill>
            <a:srgbClr val="439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8910C7-07E9-D8FE-8FEB-ACB114F24496}"/>
              </a:ext>
            </a:extLst>
          </p:cNvPr>
          <p:cNvSpPr txBox="1"/>
          <p:nvPr/>
        </p:nvSpPr>
        <p:spPr>
          <a:xfrm>
            <a:off x="11027450" y="2716044"/>
            <a:ext cx="6050209" cy="430887"/>
          </a:xfrm>
          <a:prstGeom prst="rect">
            <a:avLst/>
          </a:prstGeom>
          <a:noFill/>
        </p:spPr>
        <p:txBody>
          <a:bodyPr wrap="square" lIns="0" tIns="0" rIns="0" bIns="0" rtlCol="0">
            <a:spAutoFit/>
          </a:bodyPr>
          <a:lstStyle>
            <a:defPPr>
              <a:defRPr lang="en-US"/>
            </a:defPPr>
            <a:lvl1pPr>
              <a:defRPr sz="2800"/>
            </a:lvl1pPr>
          </a:lstStyle>
          <a:p>
            <a:r>
              <a:rPr lang="en-US"/>
              <a:t>Gender</a:t>
            </a:r>
          </a:p>
        </p:txBody>
      </p:sp>
      <p:sp>
        <p:nvSpPr>
          <p:cNvPr id="10" name="Oval 9">
            <a:extLst>
              <a:ext uri="{FF2B5EF4-FFF2-40B4-BE49-F238E27FC236}">
                <a16:creationId xmlns:a16="http://schemas.microsoft.com/office/drawing/2014/main" id="{D6EE8F82-0328-832F-1D72-DCEC6A95564F}"/>
              </a:ext>
            </a:extLst>
          </p:cNvPr>
          <p:cNvSpPr/>
          <p:nvPr/>
        </p:nvSpPr>
        <p:spPr>
          <a:xfrm>
            <a:off x="10058399" y="9182350"/>
            <a:ext cx="639863" cy="639863"/>
          </a:xfrm>
          <a:prstGeom prst="ellipse">
            <a:avLst/>
          </a:prstGeom>
          <a:solidFill>
            <a:srgbClr val="C4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67AF82E-4E50-25B2-FDD1-9A9DCB7EC32F}"/>
              </a:ext>
            </a:extLst>
          </p:cNvPr>
          <p:cNvSpPr txBox="1"/>
          <p:nvPr/>
        </p:nvSpPr>
        <p:spPr>
          <a:xfrm>
            <a:off x="11027450" y="3651562"/>
            <a:ext cx="6050209" cy="430887"/>
          </a:xfrm>
          <a:prstGeom prst="rect">
            <a:avLst/>
          </a:prstGeom>
          <a:noFill/>
        </p:spPr>
        <p:txBody>
          <a:bodyPr wrap="square" lIns="0" tIns="0" rIns="0" bIns="0" rtlCol="0">
            <a:spAutoFit/>
          </a:bodyPr>
          <a:lstStyle>
            <a:defPPr>
              <a:defRPr lang="en-US"/>
            </a:defPPr>
            <a:lvl1pPr>
              <a:defRPr sz="2800"/>
            </a:lvl1pPr>
          </a:lstStyle>
          <a:p>
            <a:r>
              <a:rPr lang="en-US"/>
              <a:t>Religion</a:t>
            </a:r>
          </a:p>
        </p:txBody>
      </p:sp>
      <p:sp>
        <p:nvSpPr>
          <p:cNvPr id="12" name="Oval 11">
            <a:extLst>
              <a:ext uri="{FF2B5EF4-FFF2-40B4-BE49-F238E27FC236}">
                <a16:creationId xmlns:a16="http://schemas.microsoft.com/office/drawing/2014/main" id="{143CDB0D-316D-5D48-7D30-A9BF4BDBC262}"/>
              </a:ext>
            </a:extLst>
          </p:cNvPr>
          <p:cNvSpPr/>
          <p:nvPr/>
        </p:nvSpPr>
        <p:spPr>
          <a:xfrm>
            <a:off x="10058400" y="5418106"/>
            <a:ext cx="639863" cy="639863"/>
          </a:xfrm>
          <a:prstGeom prst="ellipse">
            <a:avLst/>
          </a:prstGeom>
          <a:solidFill>
            <a:srgbClr val="7E8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235EDF-318F-B11D-46B3-0AACA8E64F9B}"/>
              </a:ext>
            </a:extLst>
          </p:cNvPr>
          <p:cNvSpPr txBox="1"/>
          <p:nvPr/>
        </p:nvSpPr>
        <p:spPr>
          <a:xfrm>
            <a:off x="10968126" y="5522598"/>
            <a:ext cx="6050209" cy="430887"/>
          </a:xfrm>
          <a:prstGeom prst="rect">
            <a:avLst/>
          </a:prstGeom>
          <a:noFill/>
        </p:spPr>
        <p:txBody>
          <a:bodyPr wrap="square" lIns="0" tIns="0" rIns="0" bIns="0" rtlCol="0">
            <a:spAutoFit/>
          </a:bodyPr>
          <a:lstStyle>
            <a:defPPr>
              <a:defRPr lang="en-US"/>
            </a:defPPr>
            <a:lvl1pPr>
              <a:defRPr sz="2800"/>
            </a:lvl1pPr>
          </a:lstStyle>
          <a:p>
            <a:r>
              <a:rPr lang="en-US"/>
              <a:t>Age</a:t>
            </a:r>
          </a:p>
        </p:txBody>
      </p:sp>
      <p:sp>
        <p:nvSpPr>
          <p:cNvPr id="11" name="Oval 10">
            <a:extLst>
              <a:ext uri="{FF2B5EF4-FFF2-40B4-BE49-F238E27FC236}">
                <a16:creationId xmlns:a16="http://schemas.microsoft.com/office/drawing/2014/main" id="{406F534C-579B-4300-B57C-458D1EBE00F7}"/>
              </a:ext>
            </a:extLst>
          </p:cNvPr>
          <p:cNvSpPr/>
          <p:nvPr/>
        </p:nvSpPr>
        <p:spPr>
          <a:xfrm>
            <a:off x="10058400" y="4482589"/>
            <a:ext cx="639863" cy="639863"/>
          </a:xfrm>
          <a:prstGeom prst="ellipse">
            <a:avLst/>
          </a:prstGeom>
          <a:solidFill>
            <a:srgbClr val="03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3BDB00-41D5-9969-9C57-3FC4F98C269D}"/>
              </a:ext>
            </a:extLst>
          </p:cNvPr>
          <p:cNvSpPr txBox="1"/>
          <p:nvPr/>
        </p:nvSpPr>
        <p:spPr>
          <a:xfrm>
            <a:off x="10980491" y="4587080"/>
            <a:ext cx="6050209" cy="430887"/>
          </a:xfrm>
          <a:prstGeom prst="rect">
            <a:avLst/>
          </a:prstGeom>
          <a:noFill/>
        </p:spPr>
        <p:txBody>
          <a:bodyPr wrap="square" lIns="0" tIns="0" rIns="0" bIns="0" rtlCol="0">
            <a:spAutoFit/>
          </a:bodyPr>
          <a:lstStyle>
            <a:defPPr>
              <a:defRPr lang="en-US"/>
            </a:defPPr>
            <a:lvl1pPr>
              <a:defRPr sz="2800"/>
            </a:lvl1pPr>
          </a:lstStyle>
          <a:p>
            <a:r>
              <a:rPr lang="en-US"/>
              <a:t>National origin or immigrant status</a:t>
            </a:r>
          </a:p>
        </p:txBody>
      </p:sp>
      <p:sp>
        <p:nvSpPr>
          <p:cNvPr id="13" name="Oval 12">
            <a:extLst>
              <a:ext uri="{FF2B5EF4-FFF2-40B4-BE49-F238E27FC236}">
                <a16:creationId xmlns:a16="http://schemas.microsoft.com/office/drawing/2014/main" id="{9E68E5A8-3F74-AD64-449D-9B374401BAC8}"/>
              </a:ext>
            </a:extLst>
          </p:cNvPr>
          <p:cNvSpPr/>
          <p:nvPr/>
        </p:nvSpPr>
        <p:spPr>
          <a:xfrm>
            <a:off x="10058400" y="6353623"/>
            <a:ext cx="639863" cy="639863"/>
          </a:xfrm>
          <a:prstGeom prst="ellipse">
            <a:avLst/>
          </a:prstGeom>
          <a:solidFill>
            <a:srgbClr val="BAC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A6365A-FD27-83B2-6C20-19002B54C4E6}"/>
              </a:ext>
            </a:extLst>
          </p:cNvPr>
          <p:cNvSpPr txBox="1"/>
          <p:nvPr/>
        </p:nvSpPr>
        <p:spPr>
          <a:xfrm>
            <a:off x="10951975" y="6458116"/>
            <a:ext cx="6050209" cy="430887"/>
          </a:xfrm>
          <a:prstGeom prst="rect">
            <a:avLst/>
          </a:prstGeom>
          <a:noFill/>
        </p:spPr>
        <p:txBody>
          <a:bodyPr wrap="square" lIns="0" tIns="0" rIns="0" bIns="0" rtlCol="0">
            <a:spAutoFit/>
          </a:bodyPr>
          <a:lstStyle>
            <a:defPPr>
              <a:defRPr lang="en-US"/>
            </a:defPPr>
            <a:lvl1pPr>
              <a:defRPr sz="2800"/>
            </a:lvl1pPr>
          </a:lstStyle>
          <a:p>
            <a:r>
              <a:rPr lang="en-US"/>
              <a:t>Sexual orientation or gender identity</a:t>
            </a:r>
          </a:p>
        </p:txBody>
      </p:sp>
      <p:sp>
        <p:nvSpPr>
          <p:cNvPr id="14" name="Oval 13">
            <a:extLst>
              <a:ext uri="{FF2B5EF4-FFF2-40B4-BE49-F238E27FC236}">
                <a16:creationId xmlns:a16="http://schemas.microsoft.com/office/drawing/2014/main" id="{1EB94E94-71F6-D1EA-1364-EB165DF4B872}"/>
              </a:ext>
            </a:extLst>
          </p:cNvPr>
          <p:cNvSpPr/>
          <p:nvPr/>
        </p:nvSpPr>
        <p:spPr>
          <a:xfrm>
            <a:off x="10058400" y="7289140"/>
            <a:ext cx="639863" cy="639863"/>
          </a:xfrm>
          <a:prstGeom prst="ellipse">
            <a:avLst/>
          </a:prstGeom>
          <a:solidFill>
            <a:srgbClr val="D9A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23C637F-30C6-2BAD-0333-3FE74A2EB1A7}"/>
              </a:ext>
            </a:extLst>
          </p:cNvPr>
          <p:cNvSpPr txBox="1"/>
          <p:nvPr/>
        </p:nvSpPr>
        <p:spPr>
          <a:xfrm>
            <a:off x="10972947" y="7393634"/>
            <a:ext cx="6050209" cy="430887"/>
          </a:xfrm>
          <a:prstGeom prst="rect">
            <a:avLst/>
          </a:prstGeom>
          <a:noFill/>
        </p:spPr>
        <p:txBody>
          <a:bodyPr wrap="square" lIns="0" tIns="0" rIns="0" bIns="0" rtlCol="0">
            <a:spAutoFit/>
          </a:bodyPr>
          <a:lstStyle>
            <a:defPPr>
              <a:defRPr lang="en-US"/>
            </a:defPPr>
            <a:lvl1pPr>
              <a:defRPr sz="2800"/>
            </a:lvl1pPr>
          </a:lstStyle>
          <a:p>
            <a:r>
              <a:rPr lang="en-US"/>
              <a:t>Ideology</a:t>
            </a:r>
          </a:p>
        </p:txBody>
      </p:sp>
      <p:sp>
        <p:nvSpPr>
          <p:cNvPr id="15" name="Oval 14">
            <a:extLst>
              <a:ext uri="{FF2B5EF4-FFF2-40B4-BE49-F238E27FC236}">
                <a16:creationId xmlns:a16="http://schemas.microsoft.com/office/drawing/2014/main" id="{266957FF-DC15-1BCB-2E03-B73E0CC0FF65}"/>
              </a:ext>
            </a:extLst>
          </p:cNvPr>
          <p:cNvSpPr/>
          <p:nvPr/>
        </p:nvSpPr>
        <p:spPr>
          <a:xfrm>
            <a:off x="10058400" y="8224657"/>
            <a:ext cx="639863" cy="639863"/>
          </a:xfrm>
          <a:prstGeom prst="ellipse">
            <a:avLst/>
          </a:pr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3C35F6-70DD-9C4C-D09D-23475F1C2C37}"/>
              </a:ext>
            </a:extLst>
          </p:cNvPr>
          <p:cNvSpPr txBox="1"/>
          <p:nvPr/>
        </p:nvSpPr>
        <p:spPr>
          <a:xfrm>
            <a:off x="10980491" y="8329152"/>
            <a:ext cx="6050209" cy="430887"/>
          </a:xfrm>
          <a:prstGeom prst="rect">
            <a:avLst/>
          </a:prstGeom>
          <a:noFill/>
        </p:spPr>
        <p:txBody>
          <a:bodyPr wrap="square" lIns="0" tIns="0" rIns="0" bIns="0" rtlCol="0">
            <a:spAutoFit/>
          </a:bodyPr>
          <a:lstStyle>
            <a:defPPr>
              <a:defRPr lang="en-US"/>
            </a:defPPr>
            <a:lvl1pPr>
              <a:defRPr sz="2800"/>
            </a:lvl1pPr>
          </a:lstStyle>
          <a:p>
            <a:r>
              <a:rPr lang="en-US"/>
              <a:t>Financial means</a:t>
            </a:r>
          </a:p>
        </p:txBody>
      </p:sp>
      <p:sp>
        <p:nvSpPr>
          <p:cNvPr id="16" name="Oval 15">
            <a:extLst>
              <a:ext uri="{FF2B5EF4-FFF2-40B4-BE49-F238E27FC236}">
                <a16:creationId xmlns:a16="http://schemas.microsoft.com/office/drawing/2014/main" id="{3A213D87-A007-9876-981E-BE088B7B63ED}"/>
              </a:ext>
            </a:extLst>
          </p:cNvPr>
          <p:cNvSpPr/>
          <p:nvPr/>
        </p:nvSpPr>
        <p:spPr>
          <a:xfrm>
            <a:off x="10058400" y="3551104"/>
            <a:ext cx="639863" cy="639863"/>
          </a:xfrm>
          <a:prstGeom prst="ellipse">
            <a:avLst/>
          </a:prstGeom>
          <a:solidFill>
            <a:srgbClr val="FFD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C4976D8-C102-5525-E145-F0AC5064D232}"/>
              </a:ext>
            </a:extLst>
          </p:cNvPr>
          <p:cNvSpPr txBox="1"/>
          <p:nvPr/>
        </p:nvSpPr>
        <p:spPr>
          <a:xfrm>
            <a:off x="10980491" y="9264668"/>
            <a:ext cx="6050209" cy="430887"/>
          </a:xfrm>
          <a:prstGeom prst="rect">
            <a:avLst/>
          </a:prstGeom>
          <a:noFill/>
        </p:spPr>
        <p:txBody>
          <a:bodyPr wrap="square" lIns="0" tIns="0" rIns="0" bIns="0" rtlCol="0">
            <a:spAutoFit/>
          </a:bodyPr>
          <a:lstStyle>
            <a:defPPr>
              <a:defRPr lang="en-US"/>
            </a:defPPr>
            <a:lvl1pPr>
              <a:defRPr sz="2800"/>
            </a:lvl1pPr>
          </a:lstStyle>
          <a:p>
            <a:r>
              <a:rPr lang="en-US"/>
              <a:t>Other</a:t>
            </a:r>
          </a:p>
        </p:txBody>
      </p:sp>
      <p:cxnSp>
        <p:nvCxnSpPr>
          <p:cNvPr id="51" name="Straight Connector 50">
            <a:extLst>
              <a:ext uri="{FF2B5EF4-FFF2-40B4-BE49-F238E27FC236}">
                <a16:creationId xmlns:a16="http://schemas.microsoft.com/office/drawing/2014/main" id="{5AE4DF76-7D38-12A6-969A-7BB259837CA5}"/>
              </a:ext>
            </a:extLst>
          </p:cNvPr>
          <p:cNvCxnSpPr>
            <a:cxnSpLocks/>
          </p:cNvCxnSpPr>
          <p:nvPr/>
        </p:nvCxnSpPr>
        <p:spPr>
          <a:xfrm>
            <a:off x="11027450" y="2463728"/>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609C2DE-B696-3A36-011A-937657A25E44}"/>
              </a:ext>
            </a:extLst>
          </p:cNvPr>
          <p:cNvCxnSpPr>
            <a:cxnSpLocks/>
          </p:cNvCxnSpPr>
          <p:nvPr/>
        </p:nvCxnSpPr>
        <p:spPr>
          <a:xfrm>
            <a:off x="11027450" y="3399245"/>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5308536-A9C0-B7A5-8976-F428CEAEA36D}"/>
              </a:ext>
            </a:extLst>
          </p:cNvPr>
          <p:cNvCxnSpPr>
            <a:cxnSpLocks/>
          </p:cNvCxnSpPr>
          <p:nvPr/>
        </p:nvCxnSpPr>
        <p:spPr>
          <a:xfrm>
            <a:off x="11027450" y="4334762"/>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2F6D421-B327-D40C-5C81-0CFDEAC7BF8E}"/>
              </a:ext>
            </a:extLst>
          </p:cNvPr>
          <p:cNvCxnSpPr>
            <a:cxnSpLocks/>
          </p:cNvCxnSpPr>
          <p:nvPr/>
        </p:nvCxnSpPr>
        <p:spPr>
          <a:xfrm>
            <a:off x="11027450" y="5270279"/>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FBC190-015E-D720-8992-D27504EBE93F}"/>
              </a:ext>
            </a:extLst>
          </p:cNvPr>
          <p:cNvCxnSpPr>
            <a:cxnSpLocks/>
          </p:cNvCxnSpPr>
          <p:nvPr/>
        </p:nvCxnSpPr>
        <p:spPr>
          <a:xfrm>
            <a:off x="11027450" y="6205796"/>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A0C8C7-B70F-6A1B-CA98-D35C5C9FB1C8}"/>
              </a:ext>
            </a:extLst>
          </p:cNvPr>
          <p:cNvCxnSpPr>
            <a:cxnSpLocks/>
          </p:cNvCxnSpPr>
          <p:nvPr/>
        </p:nvCxnSpPr>
        <p:spPr>
          <a:xfrm>
            <a:off x="11027450" y="7141313"/>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7E8E03-0367-517D-AF16-96BAC1B9DD1A}"/>
              </a:ext>
            </a:extLst>
          </p:cNvPr>
          <p:cNvCxnSpPr>
            <a:cxnSpLocks/>
          </p:cNvCxnSpPr>
          <p:nvPr/>
        </p:nvCxnSpPr>
        <p:spPr>
          <a:xfrm>
            <a:off x="11027450" y="8076830"/>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670E853-7523-72E8-A67F-DD05ABFCF6F9}"/>
              </a:ext>
            </a:extLst>
          </p:cNvPr>
          <p:cNvCxnSpPr>
            <a:cxnSpLocks/>
          </p:cNvCxnSpPr>
          <p:nvPr/>
        </p:nvCxnSpPr>
        <p:spPr>
          <a:xfrm>
            <a:off x="11027450" y="9012347"/>
            <a:ext cx="6050209" cy="0"/>
          </a:xfrm>
          <a:prstGeom prst="line">
            <a:avLst/>
          </a:prstGeom>
          <a:ln w="254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1676018-743F-FC5C-15B6-AA7CD330F1EF}"/>
              </a:ext>
            </a:extLst>
          </p:cNvPr>
          <p:cNvSpPr/>
          <p:nvPr/>
        </p:nvSpPr>
        <p:spPr>
          <a:xfrm>
            <a:off x="3810000" y="4185704"/>
            <a:ext cx="3600450" cy="360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
            <a:extLst>
              <a:ext uri="{FF2B5EF4-FFF2-40B4-BE49-F238E27FC236}">
                <a16:creationId xmlns:a16="http://schemas.microsoft.com/office/drawing/2014/main" id="{F808AD07-9DE8-303A-9163-5372CE5E1E69}"/>
              </a:ext>
            </a:extLst>
          </p:cNvPr>
          <p:cNvSpPr>
            <a:spLocks noChangeAspect="1" noEditPoints="1"/>
          </p:cNvSpPr>
          <p:nvPr/>
        </p:nvSpPr>
        <p:spPr bwMode="auto">
          <a:xfrm>
            <a:off x="4740290" y="5234937"/>
            <a:ext cx="1739871" cy="1501985"/>
          </a:xfrm>
          <a:custGeom>
            <a:avLst/>
            <a:gdLst>
              <a:gd name="T0" fmla="*/ 3172 w 4800"/>
              <a:gd name="T1" fmla="*/ 960 h 4144"/>
              <a:gd name="T2" fmla="*/ 3106 w 4800"/>
              <a:gd name="T3" fmla="*/ 3051 h 4144"/>
              <a:gd name="T4" fmla="*/ 3039 w 4800"/>
              <a:gd name="T5" fmla="*/ 960 h 4144"/>
              <a:gd name="T6" fmla="*/ 3172 w 4800"/>
              <a:gd name="T7" fmla="*/ 960 h 4144"/>
              <a:gd name="T8" fmla="*/ 2534 w 4800"/>
              <a:gd name="T9" fmla="*/ 1295 h 4144"/>
              <a:gd name="T10" fmla="*/ 2534 w 4800"/>
              <a:gd name="T11" fmla="*/ 2985 h 4144"/>
              <a:gd name="T12" fmla="*/ 2401 w 4800"/>
              <a:gd name="T13" fmla="*/ 2985 h 4144"/>
              <a:gd name="T14" fmla="*/ 2468 w 4800"/>
              <a:gd name="T15" fmla="*/ 1228 h 4144"/>
              <a:gd name="T16" fmla="*/ 2534 w 4800"/>
              <a:gd name="T17" fmla="*/ 1295 h 4144"/>
              <a:gd name="T18" fmla="*/ 3790 w 4800"/>
              <a:gd name="T19" fmla="*/ 1904 h 4144"/>
              <a:gd name="T20" fmla="*/ 3723 w 4800"/>
              <a:gd name="T21" fmla="*/ 3051 h 4144"/>
              <a:gd name="T22" fmla="*/ 3657 w 4800"/>
              <a:gd name="T23" fmla="*/ 1904 h 4144"/>
              <a:gd name="T24" fmla="*/ 3790 w 4800"/>
              <a:gd name="T25" fmla="*/ 1904 h 4144"/>
              <a:gd name="T26" fmla="*/ 1329 w 4800"/>
              <a:gd name="T27" fmla="*/ 2452 h 4144"/>
              <a:gd name="T28" fmla="*/ 1329 w 4800"/>
              <a:gd name="T29" fmla="*/ 2985 h 4144"/>
              <a:gd name="T30" fmla="*/ 1093 w 4800"/>
              <a:gd name="T31" fmla="*/ 2985 h 4144"/>
              <a:gd name="T32" fmla="*/ 1211 w 4800"/>
              <a:gd name="T33" fmla="*/ 2334 h 4144"/>
              <a:gd name="T34" fmla="*/ 1329 w 4800"/>
              <a:gd name="T35" fmla="*/ 2452 h 4144"/>
              <a:gd name="T36" fmla="*/ 4667 w 4800"/>
              <a:gd name="T37" fmla="*/ 3075 h 4144"/>
              <a:gd name="T38" fmla="*/ 2034 w 4800"/>
              <a:gd name="T39" fmla="*/ 3323 h 4144"/>
              <a:gd name="T40" fmla="*/ 1817 w 4800"/>
              <a:gd name="T41" fmla="*/ 1994 h 4144"/>
              <a:gd name="T42" fmla="*/ 1751 w 4800"/>
              <a:gd name="T43" fmla="*/ 1533 h 4144"/>
              <a:gd name="T44" fmla="*/ 1684 w 4800"/>
              <a:gd name="T45" fmla="*/ 1938 h 4144"/>
              <a:gd name="T46" fmla="*/ 580 w 4800"/>
              <a:gd name="T47" fmla="*/ 2740 h 4144"/>
              <a:gd name="T48" fmla="*/ 738 w 4800"/>
              <a:gd name="T49" fmla="*/ 3323 h 4144"/>
              <a:gd name="T50" fmla="*/ 134 w 4800"/>
              <a:gd name="T51" fmla="*/ 3075 h 4144"/>
              <a:gd name="T52" fmla="*/ 382 w 4800"/>
              <a:gd name="T53" fmla="*/ 132 h 4144"/>
              <a:gd name="T54" fmla="*/ 4667 w 4800"/>
              <a:gd name="T55" fmla="*/ 380 h 4144"/>
              <a:gd name="T56" fmla="*/ 4667 w 4800"/>
              <a:gd name="T57" fmla="*/ 3075 h 4144"/>
              <a:gd name="T58" fmla="*/ 715 w 4800"/>
              <a:gd name="T59" fmla="*/ 2740 h 4144"/>
              <a:gd name="T60" fmla="*/ 1636 w 4800"/>
              <a:gd name="T61" fmla="*/ 2064 h 4144"/>
              <a:gd name="T62" fmla="*/ 1633 w 4800"/>
              <a:gd name="T63" fmla="*/ 2985 h 4144"/>
              <a:gd name="T64" fmla="*/ 1869 w 4800"/>
              <a:gd name="T65" fmla="*/ 2985 h 4144"/>
              <a:gd name="T66" fmla="*/ 2133 w 4800"/>
              <a:gd name="T67" fmla="*/ 2740 h 4144"/>
              <a:gd name="T68" fmla="*/ 715 w 4800"/>
              <a:gd name="T69" fmla="*/ 2740 h 4144"/>
              <a:gd name="T70" fmla="*/ 4419 w 4800"/>
              <a:gd name="T71" fmla="*/ 0 h 4144"/>
              <a:gd name="T72" fmla="*/ 382 w 4800"/>
              <a:gd name="T73" fmla="*/ 0 h 4144"/>
              <a:gd name="T74" fmla="*/ 1 w 4800"/>
              <a:gd name="T75" fmla="*/ 3075 h 4144"/>
              <a:gd name="T76" fmla="*/ 603 w 4800"/>
              <a:gd name="T77" fmla="*/ 3456 h 4144"/>
              <a:gd name="T78" fmla="*/ 25 w 4800"/>
              <a:gd name="T79" fmla="*/ 4123 h 4144"/>
              <a:gd name="T80" fmla="*/ 121 w 4800"/>
              <a:gd name="T81" fmla="*/ 4124 h 4144"/>
              <a:gd name="T82" fmla="*/ 1424 w 4800"/>
              <a:gd name="T83" fmla="*/ 3585 h 4144"/>
              <a:gd name="T84" fmla="*/ 1886 w 4800"/>
              <a:gd name="T85" fmla="*/ 3456 h 4144"/>
              <a:gd name="T86" fmla="*/ 4800 w 4800"/>
              <a:gd name="T87" fmla="*/ 3075 h 4144"/>
              <a:gd name="T88" fmla="*/ 4419 w 4800"/>
              <a:gd name="T89" fmla="*/ 0 h 4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00" h="4144">
                <a:moveTo>
                  <a:pt x="3172" y="960"/>
                </a:moveTo>
                <a:lnTo>
                  <a:pt x="3172" y="960"/>
                </a:lnTo>
                <a:lnTo>
                  <a:pt x="3172" y="2985"/>
                </a:lnTo>
                <a:cubicBezTo>
                  <a:pt x="3172" y="3021"/>
                  <a:pt x="3143" y="3051"/>
                  <a:pt x="3106" y="3051"/>
                </a:cubicBezTo>
                <a:cubicBezTo>
                  <a:pt x="3069" y="3051"/>
                  <a:pt x="3039" y="3021"/>
                  <a:pt x="3039" y="2985"/>
                </a:cubicBezTo>
                <a:lnTo>
                  <a:pt x="3039" y="960"/>
                </a:lnTo>
                <a:cubicBezTo>
                  <a:pt x="3039" y="924"/>
                  <a:pt x="3069" y="894"/>
                  <a:pt x="3106" y="894"/>
                </a:cubicBezTo>
                <a:cubicBezTo>
                  <a:pt x="3143" y="894"/>
                  <a:pt x="3172" y="924"/>
                  <a:pt x="3172" y="960"/>
                </a:cubicBezTo>
                <a:lnTo>
                  <a:pt x="3172" y="960"/>
                </a:lnTo>
                <a:close/>
                <a:moveTo>
                  <a:pt x="2534" y="1295"/>
                </a:moveTo>
                <a:lnTo>
                  <a:pt x="2534" y="1295"/>
                </a:lnTo>
                <a:lnTo>
                  <a:pt x="2534" y="2985"/>
                </a:lnTo>
                <a:cubicBezTo>
                  <a:pt x="2534" y="3021"/>
                  <a:pt x="2504" y="3051"/>
                  <a:pt x="2468" y="3051"/>
                </a:cubicBezTo>
                <a:cubicBezTo>
                  <a:pt x="2431" y="3051"/>
                  <a:pt x="2401" y="3021"/>
                  <a:pt x="2401" y="2985"/>
                </a:cubicBezTo>
                <a:lnTo>
                  <a:pt x="2401" y="1295"/>
                </a:lnTo>
                <a:cubicBezTo>
                  <a:pt x="2401" y="1258"/>
                  <a:pt x="2431" y="1228"/>
                  <a:pt x="2468" y="1228"/>
                </a:cubicBezTo>
                <a:cubicBezTo>
                  <a:pt x="2504" y="1228"/>
                  <a:pt x="2534" y="1258"/>
                  <a:pt x="2534" y="1295"/>
                </a:cubicBezTo>
                <a:lnTo>
                  <a:pt x="2534" y="1295"/>
                </a:lnTo>
                <a:close/>
                <a:moveTo>
                  <a:pt x="3790" y="1904"/>
                </a:moveTo>
                <a:lnTo>
                  <a:pt x="3790" y="1904"/>
                </a:lnTo>
                <a:lnTo>
                  <a:pt x="3790" y="2985"/>
                </a:lnTo>
                <a:cubicBezTo>
                  <a:pt x="3790" y="3021"/>
                  <a:pt x="3760" y="3051"/>
                  <a:pt x="3723" y="3051"/>
                </a:cubicBezTo>
                <a:cubicBezTo>
                  <a:pt x="3686" y="3051"/>
                  <a:pt x="3657" y="3021"/>
                  <a:pt x="3657" y="2985"/>
                </a:cubicBezTo>
                <a:lnTo>
                  <a:pt x="3657" y="1904"/>
                </a:lnTo>
                <a:cubicBezTo>
                  <a:pt x="3657" y="1868"/>
                  <a:pt x="3686" y="1838"/>
                  <a:pt x="3723" y="1838"/>
                </a:cubicBezTo>
                <a:cubicBezTo>
                  <a:pt x="3760" y="1838"/>
                  <a:pt x="3790" y="1868"/>
                  <a:pt x="3790" y="1904"/>
                </a:cubicBezTo>
                <a:lnTo>
                  <a:pt x="3790" y="1904"/>
                </a:lnTo>
                <a:close/>
                <a:moveTo>
                  <a:pt x="1329" y="2452"/>
                </a:moveTo>
                <a:lnTo>
                  <a:pt x="1329" y="2452"/>
                </a:lnTo>
                <a:lnTo>
                  <a:pt x="1329" y="2985"/>
                </a:lnTo>
                <a:cubicBezTo>
                  <a:pt x="1329" y="3050"/>
                  <a:pt x="1276" y="3103"/>
                  <a:pt x="1211" y="3103"/>
                </a:cubicBezTo>
                <a:cubicBezTo>
                  <a:pt x="1146" y="3103"/>
                  <a:pt x="1093" y="3050"/>
                  <a:pt x="1093" y="2985"/>
                </a:cubicBezTo>
                <a:lnTo>
                  <a:pt x="1093" y="2452"/>
                </a:lnTo>
                <a:cubicBezTo>
                  <a:pt x="1093" y="2387"/>
                  <a:pt x="1146" y="2334"/>
                  <a:pt x="1211" y="2334"/>
                </a:cubicBezTo>
                <a:cubicBezTo>
                  <a:pt x="1276" y="2334"/>
                  <a:pt x="1329" y="2387"/>
                  <a:pt x="1329" y="2452"/>
                </a:cubicBezTo>
                <a:lnTo>
                  <a:pt x="1329" y="2452"/>
                </a:lnTo>
                <a:close/>
                <a:moveTo>
                  <a:pt x="4667" y="3075"/>
                </a:moveTo>
                <a:lnTo>
                  <a:pt x="4667" y="3075"/>
                </a:lnTo>
                <a:cubicBezTo>
                  <a:pt x="4667" y="3212"/>
                  <a:pt x="4556" y="3323"/>
                  <a:pt x="4419" y="3323"/>
                </a:cubicBezTo>
                <a:lnTo>
                  <a:pt x="2034" y="3323"/>
                </a:lnTo>
                <a:cubicBezTo>
                  <a:pt x="2179" y="3171"/>
                  <a:pt x="2268" y="2966"/>
                  <a:pt x="2268" y="2740"/>
                </a:cubicBezTo>
                <a:cubicBezTo>
                  <a:pt x="2268" y="2417"/>
                  <a:pt x="2085" y="2136"/>
                  <a:pt x="1817" y="1994"/>
                </a:cubicBezTo>
                <a:lnTo>
                  <a:pt x="1817" y="1600"/>
                </a:lnTo>
                <a:cubicBezTo>
                  <a:pt x="1817" y="1563"/>
                  <a:pt x="1788" y="1533"/>
                  <a:pt x="1751" y="1533"/>
                </a:cubicBezTo>
                <a:cubicBezTo>
                  <a:pt x="1714" y="1533"/>
                  <a:pt x="1684" y="1563"/>
                  <a:pt x="1684" y="1600"/>
                </a:cubicBezTo>
                <a:lnTo>
                  <a:pt x="1684" y="1938"/>
                </a:lnTo>
                <a:cubicBezTo>
                  <a:pt x="1602" y="1911"/>
                  <a:pt x="1515" y="1896"/>
                  <a:pt x="1424" y="1896"/>
                </a:cubicBezTo>
                <a:cubicBezTo>
                  <a:pt x="959" y="1896"/>
                  <a:pt x="580" y="2275"/>
                  <a:pt x="580" y="2740"/>
                </a:cubicBezTo>
                <a:cubicBezTo>
                  <a:pt x="580" y="2947"/>
                  <a:pt x="655" y="3136"/>
                  <a:pt x="778" y="3283"/>
                </a:cubicBezTo>
                <a:lnTo>
                  <a:pt x="738" y="3323"/>
                </a:lnTo>
                <a:lnTo>
                  <a:pt x="382" y="3323"/>
                </a:lnTo>
                <a:cubicBezTo>
                  <a:pt x="245" y="3323"/>
                  <a:pt x="134" y="3212"/>
                  <a:pt x="134" y="3075"/>
                </a:cubicBezTo>
                <a:lnTo>
                  <a:pt x="134" y="380"/>
                </a:lnTo>
                <a:cubicBezTo>
                  <a:pt x="134" y="243"/>
                  <a:pt x="245" y="132"/>
                  <a:pt x="382" y="132"/>
                </a:cubicBezTo>
                <a:lnTo>
                  <a:pt x="4419" y="132"/>
                </a:lnTo>
                <a:cubicBezTo>
                  <a:pt x="4556" y="132"/>
                  <a:pt x="4667" y="243"/>
                  <a:pt x="4667" y="380"/>
                </a:cubicBezTo>
                <a:lnTo>
                  <a:pt x="4667" y="3075"/>
                </a:lnTo>
                <a:lnTo>
                  <a:pt x="4667" y="3075"/>
                </a:lnTo>
                <a:close/>
                <a:moveTo>
                  <a:pt x="715" y="2740"/>
                </a:moveTo>
                <a:lnTo>
                  <a:pt x="715" y="2740"/>
                </a:lnTo>
                <a:cubicBezTo>
                  <a:pt x="715" y="2350"/>
                  <a:pt x="1033" y="2032"/>
                  <a:pt x="1424" y="2032"/>
                </a:cubicBezTo>
                <a:cubicBezTo>
                  <a:pt x="1498" y="2032"/>
                  <a:pt x="1569" y="2043"/>
                  <a:pt x="1636" y="2064"/>
                </a:cubicBezTo>
                <a:cubicBezTo>
                  <a:pt x="1634" y="2073"/>
                  <a:pt x="1633" y="2082"/>
                  <a:pt x="1633" y="2092"/>
                </a:cubicBezTo>
                <a:lnTo>
                  <a:pt x="1633" y="2985"/>
                </a:lnTo>
                <a:cubicBezTo>
                  <a:pt x="1633" y="3050"/>
                  <a:pt x="1686" y="3103"/>
                  <a:pt x="1751" y="3103"/>
                </a:cubicBezTo>
                <a:cubicBezTo>
                  <a:pt x="1816" y="3103"/>
                  <a:pt x="1869" y="3050"/>
                  <a:pt x="1869" y="2985"/>
                </a:cubicBezTo>
                <a:lnTo>
                  <a:pt x="1869" y="2189"/>
                </a:lnTo>
                <a:cubicBezTo>
                  <a:pt x="2030" y="2319"/>
                  <a:pt x="2133" y="2518"/>
                  <a:pt x="2133" y="2740"/>
                </a:cubicBezTo>
                <a:cubicBezTo>
                  <a:pt x="2133" y="3131"/>
                  <a:pt x="1815" y="3449"/>
                  <a:pt x="1424" y="3449"/>
                </a:cubicBezTo>
                <a:cubicBezTo>
                  <a:pt x="1033" y="3449"/>
                  <a:pt x="715" y="3131"/>
                  <a:pt x="715" y="2740"/>
                </a:cubicBezTo>
                <a:lnTo>
                  <a:pt x="715" y="2740"/>
                </a:lnTo>
                <a:close/>
                <a:moveTo>
                  <a:pt x="4419" y="0"/>
                </a:moveTo>
                <a:lnTo>
                  <a:pt x="4419" y="0"/>
                </a:lnTo>
                <a:lnTo>
                  <a:pt x="382" y="0"/>
                </a:lnTo>
                <a:cubicBezTo>
                  <a:pt x="172" y="0"/>
                  <a:pt x="1" y="170"/>
                  <a:pt x="1" y="380"/>
                </a:cubicBezTo>
                <a:lnTo>
                  <a:pt x="1" y="3075"/>
                </a:lnTo>
                <a:cubicBezTo>
                  <a:pt x="1" y="3285"/>
                  <a:pt x="172" y="3456"/>
                  <a:pt x="382" y="3456"/>
                </a:cubicBezTo>
                <a:lnTo>
                  <a:pt x="603" y="3456"/>
                </a:lnTo>
                <a:lnTo>
                  <a:pt x="26" y="4028"/>
                </a:lnTo>
                <a:cubicBezTo>
                  <a:pt x="0" y="4054"/>
                  <a:pt x="0" y="4097"/>
                  <a:pt x="25" y="4123"/>
                </a:cubicBezTo>
                <a:cubicBezTo>
                  <a:pt x="38" y="4137"/>
                  <a:pt x="56" y="4144"/>
                  <a:pt x="73" y="4144"/>
                </a:cubicBezTo>
                <a:cubicBezTo>
                  <a:pt x="91" y="4144"/>
                  <a:pt x="108" y="4137"/>
                  <a:pt x="121" y="4124"/>
                </a:cubicBezTo>
                <a:lnTo>
                  <a:pt x="874" y="3379"/>
                </a:lnTo>
                <a:cubicBezTo>
                  <a:pt x="1022" y="3507"/>
                  <a:pt x="1214" y="3585"/>
                  <a:pt x="1424" y="3585"/>
                </a:cubicBezTo>
                <a:cubicBezTo>
                  <a:pt x="1590" y="3585"/>
                  <a:pt x="1744" y="3536"/>
                  <a:pt x="1874" y="3454"/>
                </a:cubicBezTo>
                <a:cubicBezTo>
                  <a:pt x="1878" y="3454"/>
                  <a:pt x="1882" y="3456"/>
                  <a:pt x="1886" y="3456"/>
                </a:cubicBezTo>
                <a:lnTo>
                  <a:pt x="4419" y="3456"/>
                </a:lnTo>
                <a:cubicBezTo>
                  <a:pt x="4629" y="3456"/>
                  <a:pt x="4800" y="3285"/>
                  <a:pt x="4800" y="3075"/>
                </a:cubicBezTo>
                <a:lnTo>
                  <a:pt x="4800" y="380"/>
                </a:lnTo>
                <a:cubicBezTo>
                  <a:pt x="4800" y="170"/>
                  <a:pt x="4629" y="0"/>
                  <a:pt x="4419"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C3E0FC5-686C-A321-5DAF-E3438702EB0B}"/>
              </a:ext>
            </a:extLst>
          </p:cNvPr>
          <p:cNvSpPr>
            <a:spLocks noGrp="1"/>
          </p:cNvSpPr>
          <p:nvPr>
            <p:ph type="title"/>
          </p:nvPr>
        </p:nvSpPr>
        <p:spPr/>
        <p:txBody>
          <a:bodyPr/>
          <a:lstStyle/>
          <a:p>
            <a:r>
              <a:rPr lang="en-US"/>
              <a:t>AI Incidents by Category</a:t>
            </a:r>
            <a:endParaRPr lang="en-GB"/>
          </a:p>
        </p:txBody>
      </p:sp>
    </p:spTree>
    <p:extLst>
      <p:ext uri="{BB962C8B-B14F-4D97-AF65-F5344CB8AC3E}">
        <p14:creationId xmlns:p14="http://schemas.microsoft.com/office/powerpoint/2010/main" val="223694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6 Takeaways From Nvidia CEO Jensen Huang's GPU Tech Conference Keynote">
            <a:extLst>
              <a:ext uri="{FF2B5EF4-FFF2-40B4-BE49-F238E27FC236}">
                <a16:creationId xmlns:a16="http://schemas.microsoft.com/office/drawing/2014/main" id="{B4340B90-3A65-C579-3CEE-E7D2F6930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27"/>
          <a:stretch/>
        </p:blipFill>
        <p:spPr bwMode="auto">
          <a:xfrm>
            <a:off x="2762326" y="2406051"/>
            <a:ext cx="12763345" cy="7179383"/>
          </a:xfrm>
          <a:prstGeom prst="rect">
            <a:avLst/>
          </a:prstGeom>
          <a:solidFill>
            <a:srgbClr val="FFFFFF"/>
          </a:solidFill>
        </p:spPr>
      </p:pic>
      <p:sp>
        <p:nvSpPr>
          <p:cNvPr id="4" name="Title 1">
            <a:extLst>
              <a:ext uri="{FF2B5EF4-FFF2-40B4-BE49-F238E27FC236}">
                <a16:creationId xmlns:a16="http://schemas.microsoft.com/office/drawing/2014/main" id="{3EEC2641-7D6C-F604-53C5-3847E2463D11}"/>
              </a:ext>
            </a:extLst>
          </p:cNvPr>
          <p:cNvSpPr>
            <a:spLocks noGrp="1"/>
          </p:cNvSpPr>
          <p:nvPr>
            <p:ph type="title"/>
          </p:nvPr>
        </p:nvSpPr>
        <p:spPr>
          <a:xfrm>
            <a:off x="1257299" y="507626"/>
            <a:ext cx="15773400" cy="1898425"/>
          </a:xfrm>
        </p:spPr>
        <p:txBody>
          <a:bodyPr>
            <a:normAutofit/>
          </a:bodyPr>
          <a:lstStyle/>
          <a:p>
            <a:r>
              <a:rPr lang="en-US">
                <a:latin typeface="Anova Bold"/>
              </a:rPr>
              <a:t>Nvidia Announced Project GR00T</a:t>
            </a:r>
            <a:br>
              <a:rPr lang="en-US"/>
            </a:br>
            <a:r>
              <a:rPr lang="en-US" sz="4000" b="0">
                <a:latin typeface="Anova Bold"/>
              </a:rPr>
              <a:t>A model for humanoid robot learning</a:t>
            </a:r>
            <a:endParaRPr lang="en-US" b="0">
              <a:latin typeface="Anova Bold"/>
            </a:endParaRPr>
          </a:p>
        </p:txBody>
      </p:sp>
    </p:spTree>
    <p:extLst>
      <p:ext uri="{BB962C8B-B14F-4D97-AF65-F5344CB8AC3E}">
        <p14:creationId xmlns:p14="http://schemas.microsoft.com/office/powerpoint/2010/main" val="407134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EC2641-7D6C-F604-53C5-3847E2463D11}"/>
              </a:ext>
            </a:extLst>
          </p:cNvPr>
          <p:cNvSpPr>
            <a:spLocks noGrp="1"/>
          </p:cNvSpPr>
          <p:nvPr>
            <p:ph type="title"/>
          </p:nvPr>
        </p:nvSpPr>
        <p:spPr>
          <a:xfrm>
            <a:off x="818889" y="304078"/>
            <a:ext cx="18043741" cy="1882768"/>
          </a:xfrm>
        </p:spPr>
        <p:txBody>
          <a:bodyPr>
            <a:normAutofit/>
          </a:bodyPr>
          <a:lstStyle/>
          <a:p>
            <a:r>
              <a:rPr lang="en-US">
                <a:latin typeface="Anova Bold"/>
              </a:rPr>
              <a:t>Nvidia Revealed World’s Most Powerful Chip for AI</a:t>
            </a:r>
            <a:br>
              <a:rPr lang="en-US"/>
            </a:br>
            <a:r>
              <a:rPr lang="en-US" sz="4000" b="0">
                <a:latin typeface="Anova Bold"/>
              </a:rPr>
              <a:t>Blackwell B200 GPU for Trillion parameter scale Generative AI</a:t>
            </a:r>
            <a:endParaRPr lang="en-US" b="0">
              <a:latin typeface="Anova Bold"/>
            </a:endParaRPr>
          </a:p>
        </p:txBody>
      </p:sp>
      <p:pic>
        <p:nvPicPr>
          <p:cNvPr id="5122" name="Picture 2" descr="NVIDIA reveals Blackwell AI superchip at GTC 2024 | Shacknews">
            <a:extLst>
              <a:ext uri="{FF2B5EF4-FFF2-40B4-BE49-F238E27FC236}">
                <a16:creationId xmlns:a16="http://schemas.microsoft.com/office/drawing/2014/main" id="{8A2D4EC2-EC19-1924-A173-88020A380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279" y="2327763"/>
            <a:ext cx="12469905" cy="706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3C92B-4571-41C4-0EB1-F4A68B58D1C0}"/>
              </a:ext>
            </a:extLst>
          </p:cNvPr>
          <p:cNvSpPr>
            <a:spLocks noGrp="1"/>
          </p:cNvSpPr>
          <p:nvPr>
            <p:ph type="title"/>
          </p:nvPr>
        </p:nvSpPr>
        <p:spPr>
          <a:xfrm>
            <a:off x="717173" y="796739"/>
            <a:ext cx="15773400" cy="1278382"/>
          </a:xfrm>
        </p:spPr>
        <p:txBody>
          <a:bodyPr>
            <a:normAutofit/>
          </a:bodyPr>
          <a:lstStyle/>
          <a:p>
            <a:r>
              <a:rPr lang="en-US">
                <a:latin typeface="Anova Bold"/>
              </a:rPr>
              <a:t>Large Language Models (LLMs) Evolving Fast</a:t>
            </a:r>
          </a:p>
        </p:txBody>
      </p:sp>
      <p:pic>
        <p:nvPicPr>
          <p:cNvPr id="2" name="Picture 1">
            <a:extLst>
              <a:ext uri="{FF2B5EF4-FFF2-40B4-BE49-F238E27FC236}">
                <a16:creationId xmlns:a16="http://schemas.microsoft.com/office/drawing/2014/main" id="{1C4DD9DE-2AA7-103A-E7FB-D97C66EB39B7}"/>
              </a:ext>
            </a:extLst>
          </p:cNvPr>
          <p:cNvPicPr>
            <a:picLocks noChangeAspect="1"/>
          </p:cNvPicPr>
          <p:nvPr/>
        </p:nvPicPr>
        <p:blipFill rotWithShape="1">
          <a:blip r:embed="rId3"/>
          <a:srcRect t="11529"/>
          <a:stretch/>
        </p:blipFill>
        <p:spPr>
          <a:xfrm>
            <a:off x="317484" y="3830749"/>
            <a:ext cx="11917188" cy="5676997"/>
          </a:xfrm>
          <a:prstGeom prst="rect">
            <a:avLst/>
          </a:prstGeom>
        </p:spPr>
      </p:pic>
      <p:pic>
        <p:nvPicPr>
          <p:cNvPr id="1026" name="Picture 2" descr="The hottest new programming language is English if you want to be a prompt  engineer.">
            <a:extLst>
              <a:ext uri="{FF2B5EF4-FFF2-40B4-BE49-F238E27FC236}">
                <a16:creationId xmlns:a16="http://schemas.microsoft.com/office/drawing/2014/main" id="{1A6BDBF1-6523-6E4B-FA35-05D69C4CC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251" b="28699"/>
          <a:stretch/>
        </p:blipFill>
        <p:spPr bwMode="auto">
          <a:xfrm>
            <a:off x="12671905" y="7044194"/>
            <a:ext cx="5166188" cy="19079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EA0344-E2B9-6C1C-FF23-B62FACA1DC26}"/>
              </a:ext>
            </a:extLst>
          </p:cNvPr>
          <p:cNvPicPr>
            <a:picLocks noChangeAspect="1"/>
          </p:cNvPicPr>
          <p:nvPr/>
        </p:nvPicPr>
        <p:blipFill>
          <a:blip r:embed="rId5"/>
          <a:stretch>
            <a:fillRect/>
          </a:stretch>
        </p:blipFill>
        <p:spPr>
          <a:xfrm>
            <a:off x="12878179" y="3888633"/>
            <a:ext cx="3986782" cy="2242564"/>
          </a:xfrm>
          <a:prstGeom prst="rect">
            <a:avLst/>
          </a:prstGeom>
        </p:spPr>
      </p:pic>
      <p:grpSp>
        <p:nvGrpSpPr>
          <p:cNvPr id="10" name="Group 9">
            <a:extLst>
              <a:ext uri="{FF2B5EF4-FFF2-40B4-BE49-F238E27FC236}">
                <a16:creationId xmlns:a16="http://schemas.microsoft.com/office/drawing/2014/main" id="{45D58789-3677-B574-B664-C833D26B25F8}"/>
              </a:ext>
            </a:extLst>
          </p:cNvPr>
          <p:cNvGrpSpPr/>
          <p:nvPr/>
        </p:nvGrpSpPr>
        <p:grpSpPr>
          <a:xfrm>
            <a:off x="2560320" y="3224517"/>
            <a:ext cx="8119872" cy="369325"/>
            <a:chOff x="2560320" y="3224517"/>
            <a:chExt cx="8119872" cy="369325"/>
          </a:xfrm>
        </p:grpSpPr>
        <p:cxnSp>
          <p:nvCxnSpPr>
            <p:cNvPr id="9" name="Straight Connector 8">
              <a:extLst>
                <a:ext uri="{FF2B5EF4-FFF2-40B4-BE49-F238E27FC236}">
                  <a16:creationId xmlns:a16="http://schemas.microsoft.com/office/drawing/2014/main" id="{97574C0F-BC15-35EE-8EFA-206B1FBFB064}"/>
                </a:ext>
              </a:extLst>
            </p:cNvPr>
            <p:cNvCxnSpPr/>
            <p:nvPr/>
          </p:nvCxnSpPr>
          <p:spPr>
            <a:xfrm>
              <a:off x="2560320" y="3427472"/>
              <a:ext cx="8119872"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C5B2A40-48E7-29A2-E86E-747A2812124A}"/>
                </a:ext>
              </a:extLst>
            </p:cNvPr>
            <p:cNvSpPr txBox="1"/>
            <p:nvPr/>
          </p:nvSpPr>
          <p:spPr>
            <a:xfrm>
              <a:off x="4462272" y="3224517"/>
              <a:ext cx="4315968" cy="369325"/>
            </a:xfrm>
            <a:prstGeom prst="rect">
              <a:avLst/>
            </a:prstGeom>
            <a:solidFill>
              <a:schemeClr val="bg1"/>
            </a:solidFill>
          </p:spPr>
          <p:txBody>
            <a:bodyPr wrap="square" lIns="0" tIns="0" rIns="0" bIns="0" rtlCol="0">
              <a:spAutoFit/>
            </a:bodyPr>
            <a:lstStyle/>
            <a:p>
              <a:pPr algn="ctr"/>
              <a:r>
                <a:rPr lang="en-US" sz="2400">
                  <a:solidFill>
                    <a:schemeClr val="tx1"/>
                  </a:solidFill>
                  <a:latin typeface="+mj-lt"/>
                </a:rPr>
                <a:t>How far we have come….</a:t>
              </a:r>
            </a:p>
          </p:txBody>
        </p:sp>
      </p:grpSp>
      <p:grpSp>
        <p:nvGrpSpPr>
          <p:cNvPr id="11" name="Group 10">
            <a:extLst>
              <a:ext uri="{FF2B5EF4-FFF2-40B4-BE49-F238E27FC236}">
                <a16:creationId xmlns:a16="http://schemas.microsoft.com/office/drawing/2014/main" id="{EDE06269-CA5C-6765-E059-380028510960}"/>
              </a:ext>
            </a:extLst>
          </p:cNvPr>
          <p:cNvGrpSpPr/>
          <p:nvPr/>
        </p:nvGrpSpPr>
        <p:grpSpPr>
          <a:xfrm>
            <a:off x="12301728" y="3224517"/>
            <a:ext cx="4937760" cy="369325"/>
            <a:chOff x="2560320" y="3224517"/>
            <a:chExt cx="6959889" cy="369325"/>
          </a:xfrm>
        </p:grpSpPr>
        <p:cxnSp>
          <p:nvCxnSpPr>
            <p:cNvPr id="12" name="Straight Connector 11">
              <a:extLst>
                <a:ext uri="{FF2B5EF4-FFF2-40B4-BE49-F238E27FC236}">
                  <a16:creationId xmlns:a16="http://schemas.microsoft.com/office/drawing/2014/main" id="{DB415C63-B8A0-F839-3EAB-676E8809C166}"/>
                </a:ext>
              </a:extLst>
            </p:cNvPr>
            <p:cNvCxnSpPr>
              <a:cxnSpLocks/>
            </p:cNvCxnSpPr>
            <p:nvPr/>
          </p:nvCxnSpPr>
          <p:spPr>
            <a:xfrm>
              <a:off x="2560320" y="3427472"/>
              <a:ext cx="6959889"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33C15D5-803B-269C-03BB-19DB81B86A5B}"/>
                </a:ext>
              </a:extLst>
            </p:cNvPr>
            <p:cNvSpPr txBox="1"/>
            <p:nvPr/>
          </p:nvSpPr>
          <p:spPr>
            <a:xfrm>
              <a:off x="4123944" y="3224517"/>
              <a:ext cx="3866605" cy="369325"/>
            </a:xfrm>
            <a:prstGeom prst="rect">
              <a:avLst/>
            </a:prstGeom>
            <a:solidFill>
              <a:schemeClr val="bg1"/>
            </a:solidFill>
          </p:spPr>
          <p:txBody>
            <a:bodyPr wrap="square" lIns="0" tIns="0" rIns="0" bIns="0" rtlCol="0">
              <a:spAutoFit/>
            </a:bodyPr>
            <a:lstStyle/>
            <a:p>
              <a:pPr algn="ctr"/>
              <a:r>
                <a:rPr lang="en-US" sz="2400">
                  <a:solidFill>
                    <a:schemeClr val="tx1"/>
                  </a:solidFill>
                  <a:latin typeface="+mj-lt"/>
                </a:rPr>
                <a:t>… going in </a:t>
              </a:r>
              <a:r>
                <a:rPr lang="en-US" sz="2400">
                  <a:latin typeface="+mj-lt"/>
                </a:rPr>
                <a:t>1H</a:t>
              </a:r>
              <a:r>
                <a:rPr lang="en-US" sz="2400">
                  <a:solidFill>
                    <a:schemeClr val="tx1"/>
                  </a:solidFill>
                  <a:latin typeface="+mj-lt"/>
                </a:rPr>
                <a:t>’24</a:t>
              </a:r>
            </a:p>
          </p:txBody>
        </p:sp>
      </p:grpSp>
      <p:sp>
        <p:nvSpPr>
          <p:cNvPr id="7" name="TextBox 6">
            <a:extLst>
              <a:ext uri="{FF2B5EF4-FFF2-40B4-BE49-F238E27FC236}">
                <a16:creationId xmlns:a16="http://schemas.microsoft.com/office/drawing/2014/main" id="{F7137AAF-8CF9-FC17-AEA3-9F301FD4C979}"/>
              </a:ext>
            </a:extLst>
          </p:cNvPr>
          <p:cNvSpPr txBox="1"/>
          <p:nvPr/>
        </p:nvSpPr>
        <p:spPr bwMode="gray">
          <a:xfrm>
            <a:off x="17121082" y="101237"/>
            <a:ext cx="1056956" cy="184666"/>
          </a:xfrm>
          <a:prstGeom prst="rect">
            <a:avLst/>
          </a:prstGeom>
          <a:noFill/>
        </p:spPr>
        <p:txBody>
          <a:bodyPr vert="horz" wrap="square" lIns="0" tIns="0" rIns="0" bIns="0" rtlCol="0">
            <a:spAutoFit/>
          </a:bodyPr>
          <a:lstStyle/>
          <a:p>
            <a:pPr algn="l">
              <a:spcBef>
                <a:spcPts val="600"/>
              </a:spcBef>
            </a:pPr>
            <a:r>
              <a:rPr lang="en-US" sz="1200">
                <a:solidFill>
                  <a:schemeClr val="accent5"/>
                </a:solidFill>
              </a:rPr>
              <a:t>animated slide</a:t>
            </a:r>
          </a:p>
        </p:txBody>
      </p:sp>
    </p:spTree>
    <p:extLst>
      <p:ext uri="{BB962C8B-B14F-4D97-AF65-F5344CB8AC3E}">
        <p14:creationId xmlns:p14="http://schemas.microsoft.com/office/powerpoint/2010/main" val="394116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_Pulse_Image">
            <a:extLst>
              <a:ext uri="{FF2B5EF4-FFF2-40B4-BE49-F238E27FC236}">
                <a16:creationId xmlns:a16="http://schemas.microsoft.com/office/drawing/2014/main" id="{0581848A-30E5-7DB8-9FF0-F68233820926}"/>
              </a:ext>
            </a:extLst>
          </p:cNvPr>
          <p:cNvGrpSpPr/>
          <p:nvPr/>
        </p:nvGrpSpPr>
        <p:grpSpPr>
          <a:xfrm>
            <a:off x="5850002" y="-29064"/>
            <a:ext cx="12437998" cy="10345128"/>
            <a:chOff x="5850002" y="-29064"/>
            <a:chExt cx="12437998" cy="10345128"/>
          </a:xfrm>
        </p:grpSpPr>
        <p:pic>
          <p:nvPicPr>
            <p:cNvPr id="25" name="!!_Image_P" descr="A person looking at a watch&#10;&#10;Description automatically generated">
              <a:extLst>
                <a:ext uri="{FF2B5EF4-FFF2-40B4-BE49-F238E27FC236}">
                  <a16:creationId xmlns:a16="http://schemas.microsoft.com/office/drawing/2014/main" id="{02E7057E-8F88-3FF3-CE18-C86AEEFC1B29}"/>
                </a:ext>
              </a:extLst>
            </p:cNvPr>
            <p:cNvPicPr>
              <a:picLocks noChangeAspect="1"/>
            </p:cNvPicPr>
            <p:nvPr/>
          </p:nvPicPr>
          <p:blipFill rotWithShape="1">
            <a:blip r:embed="rId4">
              <a:extLst>
                <a:ext uri="{28A0092B-C50C-407E-A947-70E740481C1C}">
                  <a14:useLocalDpi xmlns:a14="http://schemas.microsoft.com/office/drawing/2010/main" val="0"/>
                </a:ext>
              </a:extLst>
            </a:blip>
            <a:srcRect l="9434" r="11646"/>
            <a:stretch/>
          </p:blipFill>
          <p:spPr>
            <a:xfrm>
              <a:off x="6162674" y="0"/>
              <a:ext cx="12125326" cy="10287000"/>
            </a:xfrm>
            <a:prstGeom prst="rect">
              <a:avLst/>
            </a:prstGeom>
          </p:spPr>
        </p:pic>
        <p:sp>
          <p:nvSpPr>
            <p:cNvPr id="27" name="!!_Gradient">
              <a:extLst>
                <a:ext uri="{FF2B5EF4-FFF2-40B4-BE49-F238E27FC236}">
                  <a16:creationId xmlns:a16="http://schemas.microsoft.com/office/drawing/2014/main" id="{2C789395-C43C-080E-6141-444359D8927E}"/>
                </a:ext>
              </a:extLst>
            </p:cNvPr>
            <p:cNvSpPr/>
            <p:nvPr/>
          </p:nvSpPr>
          <p:spPr>
            <a:xfrm>
              <a:off x="5850002" y="-29064"/>
              <a:ext cx="5531869" cy="10345128"/>
            </a:xfrm>
            <a:prstGeom prst="rect">
              <a:avLst/>
            </a:prstGeom>
            <a:gradFill flip="none" rotWithShape="1">
              <a:gsLst>
                <a:gs pos="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_SAS_Logo">
            <a:extLst>
              <a:ext uri="{FF2B5EF4-FFF2-40B4-BE49-F238E27FC236}">
                <a16:creationId xmlns:a16="http://schemas.microsoft.com/office/drawing/2014/main" id="{887AC4C6-A867-0327-F18D-C7F6B5923F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675467" y="9436321"/>
            <a:ext cx="1112812" cy="461922"/>
          </a:xfrm>
          <a:prstGeom prst="rect">
            <a:avLst/>
          </a:prstGeom>
        </p:spPr>
      </p:pic>
      <p:sp>
        <p:nvSpPr>
          <p:cNvPr id="29" name="!!_Circle_L">
            <a:extLst>
              <a:ext uri="{FF2B5EF4-FFF2-40B4-BE49-F238E27FC236}">
                <a16:creationId xmlns:a16="http://schemas.microsoft.com/office/drawing/2014/main" id="{48E3A00C-6E9F-CDFF-F941-D1D181D68AF3}"/>
              </a:ext>
            </a:extLst>
          </p:cNvPr>
          <p:cNvSpPr/>
          <p:nvPr/>
        </p:nvSpPr>
        <p:spPr>
          <a:xfrm>
            <a:off x="-5989998" y="-3028950"/>
            <a:ext cx="16344930" cy="16344900"/>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_Circle_Left">
            <a:extLst>
              <a:ext uri="{FF2B5EF4-FFF2-40B4-BE49-F238E27FC236}">
                <a16:creationId xmlns:a16="http://schemas.microsoft.com/office/drawing/2014/main" id="{449CAB44-527C-C3B2-D675-FBDAB37EF52F}"/>
              </a:ext>
            </a:extLst>
          </p:cNvPr>
          <p:cNvSpPr/>
          <p:nvPr/>
        </p:nvSpPr>
        <p:spPr>
          <a:xfrm>
            <a:off x="-4710843" y="-1749798"/>
            <a:ext cx="13786620" cy="13786596"/>
          </a:xfrm>
          <a:prstGeom prst="ellipse">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_Circle_L_03">
            <a:extLst>
              <a:ext uri="{FF2B5EF4-FFF2-40B4-BE49-F238E27FC236}">
                <a16:creationId xmlns:a16="http://schemas.microsoft.com/office/drawing/2014/main" id="{5BF9880F-890A-3C92-2D9F-BB87528FE13E}"/>
              </a:ext>
            </a:extLst>
          </p:cNvPr>
          <p:cNvSpPr/>
          <p:nvPr/>
        </p:nvSpPr>
        <p:spPr>
          <a:xfrm>
            <a:off x="-3715160" y="-754116"/>
            <a:ext cx="11795255" cy="117952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_Circle_L_02">
            <a:extLst>
              <a:ext uri="{FF2B5EF4-FFF2-40B4-BE49-F238E27FC236}">
                <a16:creationId xmlns:a16="http://schemas.microsoft.com/office/drawing/2014/main" id="{5E6579F2-A582-25BE-1E3C-760EAB809870}"/>
              </a:ext>
            </a:extLst>
          </p:cNvPr>
          <p:cNvSpPr/>
          <p:nvPr/>
        </p:nvSpPr>
        <p:spPr>
          <a:xfrm>
            <a:off x="-3715160" y="-754116"/>
            <a:ext cx="11795255" cy="117952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_Circle_L_01">
            <a:extLst>
              <a:ext uri="{FF2B5EF4-FFF2-40B4-BE49-F238E27FC236}">
                <a16:creationId xmlns:a16="http://schemas.microsoft.com/office/drawing/2014/main" id="{F62E2F8B-FFEA-2034-5B98-30B5CF42D6EA}"/>
              </a:ext>
            </a:extLst>
          </p:cNvPr>
          <p:cNvSpPr/>
          <p:nvPr/>
        </p:nvSpPr>
        <p:spPr>
          <a:xfrm>
            <a:off x="-3715160" y="-754116"/>
            <a:ext cx="11795255" cy="117952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_Streaker_02">
            <a:extLst>
              <a:ext uri="{FF2B5EF4-FFF2-40B4-BE49-F238E27FC236}">
                <a16:creationId xmlns:a16="http://schemas.microsoft.com/office/drawing/2014/main" id="{E930738E-18BF-6259-A3F0-B176A5932A0D}"/>
              </a:ext>
            </a:extLst>
          </p:cNvPr>
          <p:cNvSpPr/>
          <p:nvPr/>
        </p:nvSpPr>
        <p:spPr>
          <a:xfrm>
            <a:off x="-27239495" y="-3028950"/>
            <a:ext cx="37737633" cy="163449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_Streaker_01">
            <a:extLst>
              <a:ext uri="{FF2B5EF4-FFF2-40B4-BE49-F238E27FC236}">
                <a16:creationId xmlns:a16="http://schemas.microsoft.com/office/drawing/2014/main" id="{A7CCDFBD-2CD5-9F19-1821-C04E05EAC174}"/>
              </a:ext>
            </a:extLst>
          </p:cNvPr>
          <p:cNvSpPr/>
          <p:nvPr/>
        </p:nvSpPr>
        <p:spPr>
          <a:xfrm>
            <a:off x="-18288000" y="-1749798"/>
            <a:ext cx="27506299" cy="1378659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_Circle_Right">
            <a:extLst>
              <a:ext uri="{FF2B5EF4-FFF2-40B4-BE49-F238E27FC236}">
                <a16:creationId xmlns:a16="http://schemas.microsoft.com/office/drawing/2014/main" id="{ED37D0CE-6621-A732-A104-F99C8D571689}"/>
              </a:ext>
            </a:extLst>
          </p:cNvPr>
          <p:cNvSpPr/>
          <p:nvPr/>
        </p:nvSpPr>
        <p:spPr>
          <a:xfrm>
            <a:off x="-3775728" y="-814694"/>
            <a:ext cx="11916390" cy="119163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_Main_Copy">
            <a:extLst>
              <a:ext uri="{FF2B5EF4-FFF2-40B4-BE49-F238E27FC236}">
                <a16:creationId xmlns:a16="http://schemas.microsoft.com/office/drawing/2014/main" id="{4EE6A4E9-23F7-5CE4-83D4-8C07C36FBFE0}"/>
              </a:ext>
            </a:extLst>
          </p:cNvPr>
          <p:cNvSpPr txBox="1"/>
          <p:nvPr/>
        </p:nvSpPr>
        <p:spPr>
          <a:xfrm>
            <a:off x="-23473700" y="1708065"/>
            <a:ext cx="11920536" cy="6500177"/>
          </a:xfrm>
          <a:prstGeom prst="rect">
            <a:avLst/>
          </a:prstGeom>
          <a:noFill/>
        </p:spPr>
        <p:txBody>
          <a:bodyPr wrap="square" lIns="0" tIns="0" rIns="0" bIns="0" rtlCol="0">
            <a:spAutoFit/>
          </a:bodyPr>
          <a:lstStyle/>
          <a:p>
            <a:pPr algn="l">
              <a:lnSpc>
                <a:spcPct val="96000"/>
              </a:lnSpc>
            </a:pPr>
            <a:r>
              <a:rPr lang="en-US" sz="8800">
                <a:solidFill>
                  <a:schemeClr val="bg1"/>
                </a:solidFill>
                <a:effectLst/>
                <a:ea typeface="Calibri" panose="020F0502020204030204" pitchFamily="34" charset="0"/>
                <a:cs typeface="Times New Roman" panose="02020603050405020304" pitchFamily="18" charset="0"/>
              </a:rPr>
              <a:t>We have 450 use </a:t>
            </a:r>
            <a:br>
              <a:rPr lang="en-US" sz="8800">
                <a:solidFill>
                  <a:schemeClr val="bg1"/>
                </a:solidFill>
                <a:effectLst/>
                <a:ea typeface="Calibri" panose="020F0502020204030204" pitchFamily="34" charset="0"/>
                <a:cs typeface="Times New Roman" panose="02020603050405020304" pitchFamily="18" charset="0"/>
              </a:rPr>
            </a:br>
            <a:r>
              <a:rPr lang="en-US" sz="8800">
                <a:solidFill>
                  <a:schemeClr val="bg1"/>
                </a:solidFill>
                <a:effectLst/>
                <a:ea typeface="Calibri" panose="020F0502020204030204" pitchFamily="34" charset="0"/>
                <a:cs typeface="Times New Roman" panose="02020603050405020304" pitchFamily="18" charset="0"/>
              </a:rPr>
              <a:t>cases of AI that include </a:t>
            </a:r>
            <a:r>
              <a:rPr lang="en-US" sz="8800" err="1">
                <a:solidFill>
                  <a:schemeClr val="bg1"/>
                </a:solidFill>
                <a:effectLst/>
                <a:ea typeface="Calibri" panose="020F0502020204030204" pitchFamily="34" charset="0"/>
                <a:cs typeface="Times New Roman" panose="02020603050405020304" pitchFamily="18" charset="0"/>
              </a:rPr>
              <a:t>GenAI</a:t>
            </a:r>
            <a:r>
              <a:rPr lang="en-US" sz="8800">
                <a:solidFill>
                  <a:schemeClr val="bg1"/>
                </a:solidFill>
                <a:effectLst/>
                <a:ea typeface="Calibri" panose="020F0502020204030204" pitchFamily="34" charset="0"/>
                <a:cs typeface="Times New Roman" panose="02020603050405020304" pitchFamily="18" charset="0"/>
              </a:rPr>
              <a:t> from every </a:t>
            </a:r>
          </a:p>
          <a:p>
            <a:pPr algn="l">
              <a:lnSpc>
                <a:spcPct val="96000"/>
              </a:lnSpc>
            </a:pPr>
            <a:r>
              <a:rPr lang="en-US" sz="8800">
                <a:solidFill>
                  <a:schemeClr val="bg1"/>
                </a:solidFill>
                <a:effectLst/>
                <a:ea typeface="Calibri" panose="020F0502020204030204" pitchFamily="34" charset="0"/>
                <a:cs typeface="Times New Roman" panose="02020603050405020304" pitchFamily="18" charset="0"/>
              </a:rPr>
              <a:t>part of the company…</a:t>
            </a:r>
            <a:br>
              <a:rPr lang="en-US" sz="8800">
                <a:solidFill>
                  <a:schemeClr val="bg1"/>
                </a:solidFill>
                <a:effectLst/>
                <a:ea typeface="Calibri" panose="020F0502020204030204" pitchFamily="34" charset="0"/>
                <a:cs typeface="Times New Roman" panose="02020603050405020304" pitchFamily="18" charset="0"/>
              </a:rPr>
            </a:br>
            <a:r>
              <a:rPr lang="en-US" sz="8800" spc="290">
                <a:solidFill>
                  <a:schemeClr val="bg1"/>
                </a:solidFill>
                <a:effectLst/>
                <a:latin typeface="Anova" panose="020B0503020203020204" pitchFamily="34" charset="0"/>
                <a:ea typeface="Calibri" panose="020F0502020204030204" pitchFamily="34" charset="0"/>
                <a:cs typeface="Times New Roman" panose="02020603050405020304" pitchFamily="18" charset="0"/>
              </a:rPr>
              <a:t>People are charged up</a:t>
            </a:r>
            <a:endParaRPr lang="en-GB" sz="8800" spc="290">
              <a:solidFill>
                <a:schemeClr val="bg1"/>
              </a:solidFill>
              <a:latin typeface="Anova" panose="020B0503020203020204" pitchFamily="34" charset="0"/>
            </a:endParaRPr>
          </a:p>
        </p:txBody>
      </p:sp>
      <p:grpSp>
        <p:nvGrpSpPr>
          <p:cNvPr id="38" name="!!_Quote_Bottom">
            <a:extLst>
              <a:ext uri="{FF2B5EF4-FFF2-40B4-BE49-F238E27FC236}">
                <a16:creationId xmlns:a16="http://schemas.microsoft.com/office/drawing/2014/main" id="{D0CDBA5F-87D2-9AD1-1399-420F8F043D2D}"/>
              </a:ext>
            </a:extLst>
          </p:cNvPr>
          <p:cNvGrpSpPr/>
          <p:nvPr/>
        </p:nvGrpSpPr>
        <p:grpSpPr>
          <a:xfrm>
            <a:off x="2761815" y="4840442"/>
            <a:ext cx="745994" cy="606118"/>
            <a:chOff x="8534400" y="4610100"/>
            <a:chExt cx="1219200" cy="1066800"/>
          </a:xfrm>
        </p:grpSpPr>
        <p:sp>
          <p:nvSpPr>
            <p:cNvPr id="39" name="Freeform: Shape 38">
              <a:extLst>
                <a:ext uri="{FF2B5EF4-FFF2-40B4-BE49-F238E27FC236}">
                  <a16:creationId xmlns:a16="http://schemas.microsoft.com/office/drawing/2014/main" id="{3F3E19D6-16E4-38B9-C6E5-67C19AE32204}"/>
                </a:ext>
              </a:extLst>
            </p:cNvPr>
            <p:cNvSpPr/>
            <p:nvPr/>
          </p:nvSpPr>
          <p:spPr>
            <a:xfrm rot="16200000">
              <a:off x="8534400" y="4610100"/>
              <a:ext cx="533400" cy="533400"/>
            </a:xfrm>
            <a:custGeom>
              <a:avLst/>
              <a:gdLst>
                <a:gd name="connsiteX0" fmla="*/ 533400 w 533400"/>
                <a:gd name="connsiteY0" fmla="*/ 0 h 533400"/>
                <a:gd name="connsiteX1" fmla="*/ 533400 w 533400"/>
                <a:gd name="connsiteY1" fmla="*/ 0 h 533400"/>
                <a:gd name="connsiteX2" fmla="*/ 533400 w 533400"/>
                <a:gd name="connsiteY2" fmla="*/ 533400 h 533400"/>
                <a:gd name="connsiteX3" fmla="*/ 0 w 533400"/>
                <a:gd name="connsiteY3" fmla="*/ 533400 h 533400"/>
                <a:gd name="connsiteX4" fmla="*/ 533400 w 533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0"/>
                  </a:moveTo>
                  <a:lnTo>
                    <a:pt x="533400" y="0"/>
                  </a:lnTo>
                  <a:lnTo>
                    <a:pt x="533400" y="533400"/>
                  </a:lnTo>
                  <a:lnTo>
                    <a:pt x="0" y="533400"/>
                  </a:lnTo>
                  <a:cubicBezTo>
                    <a:pt x="0" y="238982"/>
                    <a:pt x="238982" y="0"/>
                    <a:pt x="533400" y="0"/>
                  </a:cubicBezTo>
                  <a:close/>
                </a:path>
              </a:pathLst>
            </a:custGeom>
            <a:noFill/>
            <a:ln w="19050" cap="rnd">
              <a:solidFill>
                <a:schemeClr val="bg2"/>
              </a:solidFill>
              <a:prstDash val="solid"/>
              <a:round/>
            </a:ln>
          </p:spPr>
          <p:txBody>
            <a:bodyPr rtlCol="0" anchor="ctr"/>
            <a:lstStyle/>
            <a:p>
              <a:endParaRPr lang="en-GB"/>
            </a:p>
          </p:txBody>
        </p:sp>
        <p:sp>
          <p:nvSpPr>
            <p:cNvPr id="40" name="Freeform: Shape 39">
              <a:extLst>
                <a:ext uri="{FF2B5EF4-FFF2-40B4-BE49-F238E27FC236}">
                  <a16:creationId xmlns:a16="http://schemas.microsoft.com/office/drawing/2014/main" id="{5C86FCC3-13E1-6ECE-7F83-4358A8CA098B}"/>
                </a:ext>
              </a:extLst>
            </p:cNvPr>
            <p:cNvSpPr/>
            <p:nvPr/>
          </p:nvSpPr>
          <p:spPr>
            <a:xfrm>
              <a:off x="8534400" y="5143500"/>
              <a:ext cx="533400" cy="533400"/>
            </a:xfrm>
            <a:custGeom>
              <a:avLst/>
              <a:gdLst>
                <a:gd name="connsiteX0" fmla="*/ 533400 w 533400"/>
                <a:gd name="connsiteY0" fmla="*/ 0 h 533400"/>
                <a:gd name="connsiteX1" fmla="*/ 0 w 533400"/>
                <a:gd name="connsiteY1" fmla="*/ 533400 h 533400"/>
                <a:gd name="connsiteX2" fmla="*/ 0 w 533400"/>
                <a:gd name="connsiteY2" fmla="*/ 533400 h 533400"/>
              </a:gdLst>
              <a:ahLst/>
              <a:cxnLst>
                <a:cxn ang="0">
                  <a:pos x="connsiteX0" y="connsiteY0"/>
                </a:cxn>
                <a:cxn ang="0">
                  <a:pos x="connsiteX1" y="connsiteY1"/>
                </a:cxn>
                <a:cxn ang="0">
                  <a:pos x="connsiteX2" y="connsiteY2"/>
                </a:cxn>
              </a:cxnLst>
              <a:rect l="l" t="t" r="r" b="b"/>
              <a:pathLst>
                <a:path w="533400" h="533400">
                  <a:moveTo>
                    <a:pt x="533400" y="0"/>
                  </a:moveTo>
                  <a:cubicBezTo>
                    <a:pt x="533400" y="294608"/>
                    <a:pt x="294608" y="533400"/>
                    <a:pt x="0" y="533400"/>
                  </a:cubicBezTo>
                  <a:lnTo>
                    <a:pt x="0" y="533400"/>
                  </a:lnTo>
                </a:path>
              </a:pathLst>
            </a:custGeom>
            <a:noFill/>
            <a:ln w="19050" cap="rnd">
              <a:solidFill>
                <a:schemeClr val="bg2"/>
              </a:solidFill>
              <a:prstDash val="solid"/>
              <a:round/>
            </a:ln>
          </p:spPr>
          <p:txBody>
            <a:bodyPr rtlCol="0" anchor="ctr"/>
            <a:lstStyle/>
            <a:p>
              <a:endParaRPr lang="en-GB"/>
            </a:p>
          </p:txBody>
        </p:sp>
        <p:sp>
          <p:nvSpPr>
            <p:cNvPr id="41" name="Freeform: Shape 40">
              <a:extLst>
                <a:ext uri="{FF2B5EF4-FFF2-40B4-BE49-F238E27FC236}">
                  <a16:creationId xmlns:a16="http://schemas.microsoft.com/office/drawing/2014/main" id="{6E8158BF-86F7-A6CD-4414-CFEC5A47EDFE}"/>
                </a:ext>
              </a:extLst>
            </p:cNvPr>
            <p:cNvSpPr/>
            <p:nvPr/>
          </p:nvSpPr>
          <p:spPr>
            <a:xfrm rot="16200000">
              <a:off x="9220200" y="4610100"/>
              <a:ext cx="533400" cy="533400"/>
            </a:xfrm>
            <a:custGeom>
              <a:avLst/>
              <a:gdLst>
                <a:gd name="connsiteX0" fmla="*/ 533400 w 533400"/>
                <a:gd name="connsiteY0" fmla="*/ 0 h 533400"/>
                <a:gd name="connsiteX1" fmla="*/ 533400 w 533400"/>
                <a:gd name="connsiteY1" fmla="*/ 0 h 533400"/>
                <a:gd name="connsiteX2" fmla="*/ 533400 w 533400"/>
                <a:gd name="connsiteY2" fmla="*/ 533400 h 533400"/>
                <a:gd name="connsiteX3" fmla="*/ 0 w 533400"/>
                <a:gd name="connsiteY3" fmla="*/ 533400 h 533400"/>
                <a:gd name="connsiteX4" fmla="*/ 533400 w 533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0"/>
                  </a:moveTo>
                  <a:lnTo>
                    <a:pt x="533400" y="0"/>
                  </a:lnTo>
                  <a:lnTo>
                    <a:pt x="533400" y="533400"/>
                  </a:lnTo>
                  <a:lnTo>
                    <a:pt x="0" y="533400"/>
                  </a:lnTo>
                  <a:cubicBezTo>
                    <a:pt x="0" y="238982"/>
                    <a:pt x="238982" y="0"/>
                    <a:pt x="533400" y="0"/>
                  </a:cubicBezTo>
                  <a:close/>
                </a:path>
              </a:pathLst>
            </a:custGeom>
            <a:noFill/>
            <a:ln w="19050" cap="rnd">
              <a:solidFill>
                <a:schemeClr val="bg2"/>
              </a:solidFill>
              <a:prstDash val="solid"/>
              <a:round/>
            </a:ln>
          </p:spPr>
          <p:txBody>
            <a:bodyPr rtlCol="0" anchor="ctr"/>
            <a:lstStyle/>
            <a:p>
              <a:endParaRPr lang="en-GB"/>
            </a:p>
          </p:txBody>
        </p:sp>
        <p:sp>
          <p:nvSpPr>
            <p:cNvPr id="42" name="Freeform: Shape 41">
              <a:extLst>
                <a:ext uri="{FF2B5EF4-FFF2-40B4-BE49-F238E27FC236}">
                  <a16:creationId xmlns:a16="http://schemas.microsoft.com/office/drawing/2014/main" id="{A7F6D284-402A-4DD5-0A64-F58E035C7759}"/>
                </a:ext>
              </a:extLst>
            </p:cNvPr>
            <p:cNvSpPr/>
            <p:nvPr/>
          </p:nvSpPr>
          <p:spPr>
            <a:xfrm>
              <a:off x="9220200" y="5143500"/>
              <a:ext cx="533400" cy="533400"/>
            </a:xfrm>
            <a:custGeom>
              <a:avLst/>
              <a:gdLst>
                <a:gd name="connsiteX0" fmla="*/ 533400 w 533400"/>
                <a:gd name="connsiteY0" fmla="*/ 0 h 533400"/>
                <a:gd name="connsiteX1" fmla="*/ 0 w 533400"/>
                <a:gd name="connsiteY1" fmla="*/ 533400 h 533400"/>
                <a:gd name="connsiteX2" fmla="*/ 0 w 533400"/>
                <a:gd name="connsiteY2" fmla="*/ 533400 h 533400"/>
              </a:gdLst>
              <a:ahLst/>
              <a:cxnLst>
                <a:cxn ang="0">
                  <a:pos x="connsiteX0" y="connsiteY0"/>
                </a:cxn>
                <a:cxn ang="0">
                  <a:pos x="connsiteX1" y="connsiteY1"/>
                </a:cxn>
                <a:cxn ang="0">
                  <a:pos x="connsiteX2" y="connsiteY2"/>
                </a:cxn>
              </a:cxnLst>
              <a:rect l="l" t="t" r="r" b="b"/>
              <a:pathLst>
                <a:path w="533400" h="533400">
                  <a:moveTo>
                    <a:pt x="533400" y="0"/>
                  </a:moveTo>
                  <a:cubicBezTo>
                    <a:pt x="533400" y="294608"/>
                    <a:pt x="294608" y="533400"/>
                    <a:pt x="0" y="533400"/>
                  </a:cubicBezTo>
                  <a:lnTo>
                    <a:pt x="0" y="533400"/>
                  </a:lnTo>
                </a:path>
              </a:pathLst>
            </a:custGeom>
            <a:noFill/>
            <a:ln w="19050" cap="rnd">
              <a:solidFill>
                <a:schemeClr val="bg2"/>
              </a:solidFill>
              <a:prstDash val="solid"/>
              <a:round/>
            </a:ln>
          </p:spPr>
          <p:txBody>
            <a:bodyPr rtlCol="0" anchor="ctr"/>
            <a:lstStyle/>
            <a:p>
              <a:endParaRPr lang="en-GB"/>
            </a:p>
          </p:txBody>
        </p:sp>
      </p:grpSp>
      <p:grpSp>
        <p:nvGrpSpPr>
          <p:cNvPr id="43" name="!!_Quote_Top">
            <a:extLst>
              <a:ext uri="{FF2B5EF4-FFF2-40B4-BE49-F238E27FC236}">
                <a16:creationId xmlns:a16="http://schemas.microsoft.com/office/drawing/2014/main" id="{074A846F-2FAE-529D-60F3-C71FF1E175AE}"/>
              </a:ext>
            </a:extLst>
          </p:cNvPr>
          <p:cNvGrpSpPr/>
          <p:nvPr/>
        </p:nvGrpSpPr>
        <p:grpSpPr>
          <a:xfrm>
            <a:off x="-25374559" y="1326022"/>
            <a:ext cx="698346" cy="567405"/>
            <a:chOff x="1117974" y="1326022"/>
            <a:chExt cx="698346" cy="567405"/>
          </a:xfrm>
        </p:grpSpPr>
        <p:sp>
          <p:nvSpPr>
            <p:cNvPr id="44" name="Freeform: Shape 43">
              <a:extLst>
                <a:ext uri="{FF2B5EF4-FFF2-40B4-BE49-F238E27FC236}">
                  <a16:creationId xmlns:a16="http://schemas.microsoft.com/office/drawing/2014/main" id="{8CFF5DF7-E40D-90C3-77A6-A9771A9EB153}"/>
                </a:ext>
              </a:extLst>
            </p:cNvPr>
            <p:cNvSpPr/>
            <p:nvPr/>
          </p:nvSpPr>
          <p:spPr>
            <a:xfrm rot="16200000">
              <a:off x="1117974" y="1326022"/>
              <a:ext cx="305526" cy="305525"/>
            </a:xfrm>
            <a:custGeom>
              <a:avLst/>
              <a:gdLst>
                <a:gd name="connsiteX0" fmla="*/ 0 w 305526"/>
                <a:gd name="connsiteY0" fmla="*/ 0 h 305525"/>
                <a:gd name="connsiteX1" fmla="*/ 305526 w 305526"/>
                <a:gd name="connsiteY1" fmla="*/ 0 h 305525"/>
                <a:gd name="connsiteX2" fmla="*/ 305526 w 305526"/>
                <a:gd name="connsiteY2" fmla="*/ 305526 h 305525"/>
                <a:gd name="connsiteX3" fmla="*/ 305526 w 305526"/>
                <a:gd name="connsiteY3" fmla="*/ 305526 h 305525"/>
                <a:gd name="connsiteX4" fmla="*/ 0 w 305526"/>
                <a:gd name="connsiteY4" fmla="*/ 0 h 305525"/>
                <a:gd name="connsiteX5" fmla="*/ 0 w 305526"/>
                <a:gd name="connsiteY5" fmla="*/ 0 h 30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26" h="305525">
                  <a:moveTo>
                    <a:pt x="0" y="0"/>
                  </a:moveTo>
                  <a:lnTo>
                    <a:pt x="305526" y="0"/>
                  </a:lnTo>
                  <a:lnTo>
                    <a:pt x="305526" y="305526"/>
                  </a:lnTo>
                  <a:lnTo>
                    <a:pt x="305526" y="305526"/>
                  </a:lnTo>
                  <a:cubicBezTo>
                    <a:pt x="136887" y="305526"/>
                    <a:pt x="0" y="168639"/>
                    <a:pt x="0" y="0"/>
                  </a:cubicBezTo>
                  <a:lnTo>
                    <a:pt x="0" y="0"/>
                  </a:lnTo>
                  <a:close/>
                </a:path>
              </a:pathLst>
            </a:custGeom>
            <a:noFill/>
            <a:ln w="19050" cap="flat">
              <a:solidFill>
                <a:schemeClr val="accent2"/>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5095438-0B38-4972-AA95-4707747B281B}"/>
                </a:ext>
              </a:extLst>
            </p:cNvPr>
            <p:cNvSpPr/>
            <p:nvPr/>
          </p:nvSpPr>
          <p:spPr>
            <a:xfrm>
              <a:off x="1117974" y="1326022"/>
              <a:ext cx="305526" cy="567405"/>
            </a:xfrm>
            <a:custGeom>
              <a:avLst/>
              <a:gdLst>
                <a:gd name="connsiteX0" fmla="*/ 0 w 305526"/>
                <a:gd name="connsiteY0" fmla="*/ 0 h 567405"/>
                <a:gd name="connsiteX1" fmla="*/ 0 w 305526"/>
                <a:gd name="connsiteY1" fmla="*/ 261879 h 567405"/>
                <a:gd name="connsiteX2" fmla="*/ 305526 w 305526"/>
                <a:gd name="connsiteY2" fmla="*/ 567405 h 567405"/>
                <a:gd name="connsiteX3" fmla="*/ 305526 w 305526"/>
                <a:gd name="connsiteY3" fmla="*/ 567405 h 567405"/>
              </a:gdLst>
              <a:ahLst/>
              <a:cxnLst>
                <a:cxn ang="0">
                  <a:pos x="connsiteX0" y="connsiteY0"/>
                </a:cxn>
                <a:cxn ang="0">
                  <a:pos x="connsiteX1" y="connsiteY1"/>
                </a:cxn>
                <a:cxn ang="0">
                  <a:pos x="connsiteX2" y="connsiteY2"/>
                </a:cxn>
                <a:cxn ang="0">
                  <a:pos x="connsiteX3" y="connsiteY3"/>
                </a:cxn>
              </a:cxnLst>
              <a:rect l="l" t="t" r="r" b="b"/>
              <a:pathLst>
                <a:path w="305526" h="567405">
                  <a:moveTo>
                    <a:pt x="0" y="0"/>
                  </a:moveTo>
                  <a:lnTo>
                    <a:pt x="0" y="261879"/>
                  </a:lnTo>
                  <a:cubicBezTo>
                    <a:pt x="0" y="430628"/>
                    <a:pt x="136777" y="567405"/>
                    <a:pt x="305526" y="567405"/>
                  </a:cubicBezTo>
                  <a:lnTo>
                    <a:pt x="305526" y="567405"/>
                  </a:lnTo>
                </a:path>
              </a:pathLst>
            </a:custGeom>
            <a:noFill/>
            <a:ln w="19050" cap="flat">
              <a:solidFill>
                <a:schemeClr val="accent2"/>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F4F0C1C-D096-AC3B-463A-FB9D4F1C7746}"/>
                </a:ext>
              </a:extLst>
            </p:cNvPr>
            <p:cNvSpPr/>
            <p:nvPr/>
          </p:nvSpPr>
          <p:spPr>
            <a:xfrm rot="16200000">
              <a:off x="1510794" y="1326022"/>
              <a:ext cx="305526" cy="305525"/>
            </a:xfrm>
            <a:custGeom>
              <a:avLst/>
              <a:gdLst>
                <a:gd name="connsiteX0" fmla="*/ 0 w 305526"/>
                <a:gd name="connsiteY0" fmla="*/ 0 h 305525"/>
                <a:gd name="connsiteX1" fmla="*/ 305526 w 305526"/>
                <a:gd name="connsiteY1" fmla="*/ 0 h 305525"/>
                <a:gd name="connsiteX2" fmla="*/ 305526 w 305526"/>
                <a:gd name="connsiteY2" fmla="*/ 305526 h 305525"/>
                <a:gd name="connsiteX3" fmla="*/ 305526 w 305526"/>
                <a:gd name="connsiteY3" fmla="*/ 305526 h 305525"/>
                <a:gd name="connsiteX4" fmla="*/ 0 w 305526"/>
                <a:gd name="connsiteY4" fmla="*/ 0 h 305525"/>
                <a:gd name="connsiteX5" fmla="*/ 0 w 305526"/>
                <a:gd name="connsiteY5" fmla="*/ 0 h 30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26" h="305525">
                  <a:moveTo>
                    <a:pt x="0" y="0"/>
                  </a:moveTo>
                  <a:lnTo>
                    <a:pt x="305526" y="0"/>
                  </a:lnTo>
                  <a:lnTo>
                    <a:pt x="305526" y="305526"/>
                  </a:lnTo>
                  <a:lnTo>
                    <a:pt x="305526" y="305526"/>
                  </a:lnTo>
                  <a:cubicBezTo>
                    <a:pt x="136887" y="305526"/>
                    <a:pt x="0" y="168639"/>
                    <a:pt x="0" y="0"/>
                  </a:cubicBezTo>
                  <a:lnTo>
                    <a:pt x="0" y="0"/>
                  </a:lnTo>
                  <a:close/>
                </a:path>
              </a:pathLst>
            </a:custGeom>
            <a:noFill/>
            <a:ln w="19050" cap="flat">
              <a:solidFill>
                <a:schemeClr val="accent2"/>
              </a:solid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3CBA5CF-74EF-5630-5979-E8FAA813EF54}"/>
                </a:ext>
              </a:extLst>
            </p:cNvPr>
            <p:cNvSpPr/>
            <p:nvPr/>
          </p:nvSpPr>
          <p:spPr>
            <a:xfrm>
              <a:off x="1510794" y="1326022"/>
              <a:ext cx="305526" cy="567405"/>
            </a:xfrm>
            <a:custGeom>
              <a:avLst/>
              <a:gdLst>
                <a:gd name="connsiteX0" fmla="*/ 0 w 305526"/>
                <a:gd name="connsiteY0" fmla="*/ 0 h 567405"/>
                <a:gd name="connsiteX1" fmla="*/ 0 w 305526"/>
                <a:gd name="connsiteY1" fmla="*/ 261879 h 567405"/>
                <a:gd name="connsiteX2" fmla="*/ 305526 w 305526"/>
                <a:gd name="connsiteY2" fmla="*/ 567405 h 567405"/>
                <a:gd name="connsiteX3" fmla="*/ 305526 w 305526"/>
                <a:gd name="connsiteY3" fmla="*/ 567405 h 567405"/>
              </a:gdLst>
              <a:ahLst/>
              <a:cxnLst>
                <a:cxn ang="0">
                  <a:pos x="connsiteX0" y="connsiteY0"/>
                </a:cxn>
                <a:cxn ang="0">
                  <a:pos x="connsiteX1" y="connsiteY1"/>
                </a:cxn>
                <a:cxn ang="0">
                  <a:pos x="connsiteX2" y="connsiteY2"/>
                </a:cxn>
                <a:cxn ang="0">
                  <a:pos x="connsiteX3" y="connsiteY3"/>
                </a:cxn>
              </a:cxnLst>
              <a:rect l="l" t="t" r="r" b="b"/>
              <a:pathLst>
                <a:path w="305526" h="567405">
                  <a:moveTo>
                    <a:pt x="0" y="0"/>
                  </a:moveTo>
                  <a:lnTo>
                    <a:pt x="0" y="261879"/>
                  </a:lnTo>
                  <a:cubicBezTo>
                    <a:pt x="0" y="430628"/>
                    <a:pt x="136777" y="567405"/>
                    <a:pt x="305526" y="567405"/>
                  </a:cubicBezTo>
                  <a:lnTo>
                    <a:pt x="305526" y="567405"/>
                  </a:lnTo>
                </a:path>
              </a:pathLst>
            </a:custGeom>
            <a:noFill/>
            <a:ln w="19050" cap="flat">
              <a:solidFill>
                <a:schemeClr val="accent2"/>
              </a:solidFill>
              <a:prstDash val="solid"/>
              <a:miter/>
            </a:ln>
          </p:spPr>
          <p:txBody>
            <a:bodyPr rtlCol="0" anchor="ctr"/>
            <a:lstStyle/>
            <a:p>
              <a:endParaRPr lang="en-GB"/>
            </a:p>
          </p:txBody>
        </p:sp>
      </p:grpSp>
      <p:pic>
        <p:nvPicPr>
          <p:cNvPr id="48" name="!!_ECG">
            <a:extLst>
              <a:ext uri="{FF2B5EF4-FFF2-40B4-BE49-F238E27FC236}">
                <a16:creationId xmlns:a16="http://schemas.microsoft.com/office/drawing/2014/main" id="{9957DB4D-1D66-174A-5535-F248CE850E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11885" y="4836348"/>
            <a:ext cx="20711885" cy="1356209"/>
          </a:xfrm>
          <a:prstGeom prst="rect">
            <a:avLst/>
          </a:prstGeom>
        </p:spPr>
      </p:pic>
      <p:sp>
        <p:nvSpPr>
          <p:cNvPr id="60" name="!!_Gen_AI_Title">
            <a:extLst>
              <a:ext uri="{FF2B5EF4-FFF2-40B4-BE49-F238E27FC236}">
                <a16:creationId xmlns:a16="http://schemas.microsoft.com/office/drawing/2014/main" id="{E993A864-0D99-94DE-78A5-C2B3CB6C919A}"/>
              </a:ext>
            </a:extLst>
          </p:cNvPr>
          <p:cNvSpPr txBox="1"/>
          <p:nvPr/>
        </p:nvSpPr>
        <p:spPr>
          <a:xfrm>
            <a:off x="860180" y="6160228"/>
            <a:ext cx="8825158" cy="1269065"/>
          </a:xfrm>
          <a:prstGeom prst="rect">
            <a:avLst/>
          </a:prstGeom>
          <a:noFill/>
        </p:spPr>
        <p:txBody>
          <a:bodyPr wrap="square" lIns="182880" tIns="91440" rIns="182880" bIns="9144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9600">
                <a:solidFill>
                  <a:schemeClr val="accent3"/>
                </a:solidFill>
                <a:latin typeface="+mn-lt"/>
              </a:rPr>
              <a:t>on </a:t>
            </a:r>
            <a:r>
              <a:rPr lang="en-US" sz="9600" err="1">
                <a:solidFill>
                  <a:schemeClr val="accent3"/>
                </a:solidFill>
                <a:latin typeface="+mn-lt"/>
              </a:rPr>
              <a:t>GenAI</a:t>
            </a:r>
            <a:endParaRPr lang="en-US" sz="9600">
              <a:solidFill>
                <a:schemeClr val="accent3"/>
              </a:solidFill>
              <a:latin typeface="+mn-lt"/>
            </a:endParaRPr>
          </a:p>
        </p:txBody>
      </p:sp>
      <p:sp>
        <p:nvSpPr>
          <p:cNvPr id="61" name="!!_Pulse_Title">
            <a:extLst>
              <a:ext uri="{FF2B5EF4-FFF2-40B4-BE49-F238E27FC236}">
                <a16:creationId xmlns:a16="http://schemas.microsoft.com/office/drawing/2014/main" id="{B8BA1B4E-CB4C-DA87-7D38-FA968DB00120}"/>
              </a:ext>
            </a:extLst>
          </p:cNvPr>
          <p:cNvSpPr txBox="1"/>
          <p:nvPr/>
        </p:nvSpPr>
        <p:spPr>
          <a:xfrm>
            <a:off x="667421" y="3400009"/>
            <a:ext cx="8825158" cy="1743491"/>
          </a:xfrm>
          <a:prstGeom prst="rect">
            <a:avLst/>
          </a:prstGeom>
          <a:noFill/>
        </p:spPr>
        <p:txBody>
          <a:bodyPr wrap="square" lIns="182880" tIns="91440" rIns="182880" bIns="91440" rtlCol="0" anchor="ctr">
            <a:spAutoFit/>
          </a:bodyPr>
          <a:lstStyle>
            <a:defPPr>
              <a:defRPr lang="en-US"/>
            </a:defPPr>
            <a:lvl1pPr algn="ctr">
              <a:lnSpc>
                <a:spcPct val="70000"/>
              </a:lnSpc>
              <a:defRPr sz="4000">
                <a:solidFill>
                  <a:schemeClr val="accent1"/>
                </a:solidFill>
                <a:latin typeface="Anova Light" panose="020B0403020203020204" pitchFamily="34" charset="0"/>
              </a:defRPr>
            </a:lvl1pPr>
          </a:lstStyle>
          <a:p>
            <a:pPr algn="l"/>
            <a:r>
              <a:rPr lang="en-US" sz="13800">
                <a:solidFill>
                  <a:schemeClr val="bg1"/>
                </a:solidFill>
                <a:latin typeface="Anova" panose="020B0503020203020204" pitchFamily="34" charset="0"/>
              </a:rPr>
              <a:t>PULSE</a:t>
            </a:r>
          </a:p>
        </p:txBody>
      </p:sp>
      <p:sp>
        <p:nvSpPr>
          <p:cNvPr id="63" name="!!_Ex_01">
            <a:extLst>
              <a:ext uri="{FF2B5EF4-FFF2-40B4-BE49-F238E27FC236}">
                <a16:creationId xmlns:a16="http://schemas.microsoft.com/office/drawing/2014/main" id="{54E465E2-8514-95A8-97B3-6282AA031F4E}"/>
              </a:ext>
            </a:extLst>
          </p:cNvPr>
          <p:cNvSpPr/>
          <p:nvPr/>
        </p:nvSpPr>
        <p:spPr>
          <a:xfrm>
            <a:off x="14376400" y="-2159659"/>
            <a:ext cx="914400" cy="914400"/>
          </a:xfrm>
          <a:custGeom>
            <a:avLst/>
            <a:gdLst>
              <a:gd name="connsiteX0" fmla="*/ 0 w 914400"/>
              <a:gd name="connsiteY0" fmla="*/ 0 h 914400"/>
              <a:gd name="connsiteX1" fmla="*/ 914400 w 914400"/>
              <a:gd name="connsiteY1" fmla="*/ 0 h 914400"/>
              <a:gd name="connsiteX2" fmla="*/ 914400 w 914400"/>
              <a:gd name="connsiteY2" fmla="*/ 457200 h 914400"/>
              <a:gd name="connsiteX3" fmla="*/ 457200 w 914400"/>
              <a:gd name="connsiteY3" fmla="*/ 914400 h 914400"/>
              <a:gd name="connsiteX4" fmla="*/ 457200 w 914400"/>
              <a:gd name="connsiteY4" fmla="*/ 914400 h 914400"/>
              <a:gd name="connsiteX5" fmla="*/ 0 w 914400"/>
              <a:gd name="connsiteY5" fmla="*/ 457200 h 914400"/>
              <a:gd name="connsiteX6" fmla="*/ 0 w 914400"/>
              <a:gd name="connsiteY6" fmla="*/ 0 h 914400"/>
              <a:gd name="connsiteX7" fmla="*/ 0 w 914400"/>
              <a:gd name="connsiteY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914400">
                <a:moveTo>
                  <a:pt x="0" y="0"/>
                </a:moveTo>
                <a:lnTo>
                  <a:pt x="914400" y="0"/>
                </a:lnTo>
                <a:lnTo>
                  <a:pt x="914400" y="457200"/>
                </a:lnTo>
                <a:cubicBezTo>
                  <a:pt x="914400" y="709517"/>
                  <a:pt x="709517" y="914400"/>
                  <a:pt x="457200" y="914400"/>
                </a:cubicBezTo>
                <a:lnTo>
                  <a:pt x="457200" y="914400"/>
                </a:lnTo>
                <a:cubicBezTo>
                  <a:pt x="204883" y="914400"/>
                  <a:pt x="0" y="709517"/>
                  <a:pt x="0" y="457200"/>
                </a:cubicBezTo>
                <a:lnTo>
                  <a:pt x="0" y="0"/>
                </a:lnTo>
                <a:lnTo>
                  <a:pt x="0" y="0"/>
                </a:lnTo>
                <a:close/>
              </a:path>
            </a:pathLst>
          </a:custGeom>
          <a:solidFill>
            <a:srgbClr val="61A8FA"/>
          </a:solidFill>
          <a:ln w="0" cap="flat">
            <a:noFill/>
            <a:prstDash val="solid"/>
            <a:miter/>
          </a:ln>
        </p:spPr>
        <p:txBody>
          <a:bodyPr rtlCol="0" anchor="ctr"/>
          <a:lstStyle/>
          <a:p>
            <a:endParaRPr lang="en-GB"/>
          </a:p>
        </p:txBody>
      </p:sp>
      <p:sp>
        <p:nvSpPr>
          <p:cNvPr id="65" name="!!_Ex_02">
            <a:extLst>
              <a:ext uri="{FF2B5EF4-FFF2-40B4-BE49-F238E27FC236}">
                <a16:creationId xmlns:a16="http://schemas.microsoft.com/office/drawing/2014/main" id="{5DFF1BF7-574E-D419-1F58-F57AB747F54D}"/>
              </a:ext>
            </a:extLst>
          </p:cNvPr>
          <p:cNvSpPr/>
          <p:nvPr/>
        </p:nvSpPr>
        <p:spPr>
          <a:xfrm>
            <a:off x="14376400" y="-4325342"/>
            <a:ext cx="914400" cy="9144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0"/>
                </a:moveTo>
                <a:lnTo>
                  <a:pt x="914400" y="0"/>
                </a:lnTo>
                <a:lnTo>
                  <a:pt x="914400" y="914400"/>
                </a:lnTo>
                <a:lnTo>
                  <a:pt x="0" y="914400"/>
                </a:lnTo>
                <a:close/>
              </a:path>
            </a:pathLst>
          </a:custGeom>
          <a:solidFill>
            <a:srgbClr val="2A8AF8"/>
          </a:solidFill>
          <a:ln w="0" cap="flat">
            <a:noFill/>
            <a:prstDash val="solid"/>
            <a:miter/>
          </a:ln>
        </p:spPr>
        <p:txBody>
          <a:bodyPr rtlCol="0" anchor="ctr"/>
          <a:lstStyle/>
          <a:p>
            <a:endParaRPr lang="en-GB"/>
          </a:p>
        </p:txBody>
      </p:sp>
      <p:sp>
        <p:nvSpPr>
          <p:cNvPr id="66" name="!!_Ex_03">
            <a:extLst>
              <a:ext uri="{FF2B5EF4-FFF2-40B4-BE49-F238E27FC236}">
                <a16:creationId xmlns:a16="http://schemas.microsoft.com/office/drawing/2014/main" id="{1B6B2832-2542-8AD0-FCB0-C982E63311FA}"/>
              </a:ext>
            </a:extLst>
          </p:cNvPr>
          <p:cNvSpPr/>
          <p:nvPr/>
        </p:nvSpPr>
        <p:spPr>
          <a:xfrm>
            <a:off x="14376400" y="-7020416"/>
            <a:ext cx="914400" cy="9144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0"/>
                </a:moveTo>
                <a:lnTo>
                  <a:pt x="914400" y="0"/>
                </a:lnTo>
                <a:lnTo>
                  <a:pt x="914400" y="914400"/>
                </a:lnTo>
                <a:lnTo>
                  <a:pt x="0" y="914400"/>
                </a:lnTo>
                <a:close/>
              </a:path>
            </a:pathLst>
          </a:custGeom>
          <a:solidFill>
            <a:srgbClr val="0773E9"/>
          </a:solidFill>
          <a:ln w="0" cap="flat">
            <a:noFill/>
            <a:prstDash val="solid"/>
            <a:miter/>
          </a:ln>
        </p:spPr>
        <p:txBody>
          <a:bodyPr rtlCol="0" anchor="ctr"/>
          <a:lstStyle/>
          <a:p>
            <a:endParaRPr lang="en-GB"/>
          </a:p>
        </p:txBody>
      </p:sp>
      <p:sp>
        <p:nvSpPr>
          <p:cNvPr id="67" name="!!_Ex_04">
            <a:extLst>
              <a:ext uri="{FF2B5EF4-FFF2-40B4-BE49-F238E27FC236}">
                <a16:creationId xmlns:a16="http://schemas.microsoft.com/office/drawing/2014/main" id="{264780B8-8CE5-FF56-0E06-6E0F6FFB4B74}"/>
              </a:ext>
            </a:extLst>
          </p:cNvPr>
          <p:cNvSpPr/>
          <p:nvPr/>
        </p:nvSpPr>
        <p:spPr>
          <a:xfrm>
            <a:off x="14376400" y="-10004246"/>
            <a:ext cx="914400" cy="9144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0"/>
                </a:moveTo>
                <a:lnTo>
                  <a:pt x="914400" y="0"/>
                </a:lnTo>
                <a:lnTo>
                  <a:pt x="914400" y="914400"/>
                </a:lnTo>
                <a:lnTo>
                  <a:pt x="0" y="914400"/>
                </a:lnTo>
                <a:close/>
              </a:path>
            </a:pathLst>
          </a:custGeom>
          <a:solidFill>
            <a:srgbClr val="054A99"/>
          </a:solidFill>
          <a:ln w="0" cap="flat">
            <a:noFill/>
            <a:prstDash val="solid"/>
            <a:miter/>
          </a:ln>
        </p:spPr>
        <p:txBody>
          <a:bodyPr rtlCol="0" anchor="ctr"/>
          <a:lstStyle/>
          <a:p>
            <a:endParaRPr lang="en-GB"/>
          </a:p>
        </p:txBody>
      </p:sp>
      <p:sp>
        <p:nvSpPr>
          <p:cNvPr id="68" name="!!_Ex_05">
            <a:extLst>
              <a:ext uri="{FF2B5EF4-FFF2-40B4-BE49-F238E27FC236}">
                <a16:creationId xmlns:a16="http://schemas.microsoft.com/office/drawing/2014/main" id="{C4ED80EF-1A91-4024-D265-70B0F2F5CCBD}"/>
              </a:ext>
            </a:extLst>
          </p:cNvPr>
          <p:cNvSpPr/>
          <p:nvPr/>
        </p:nvSpPr>
        <p:spPr>
          <a:xfrm>
            <a:off x="14376400" y="-13580632"/>
            <a:ext cx="914400" cy="914400"/>
          </a:xfrm>
          <a:custGeom>
            <a:avLst/>
            <a:gdLst>
              <a:gd name="connsiteX0" fmla="*/ 457200 w 914400"/>
              <a:gd name="connsiteY0" fmla="*/ 0 h 914400"/>
              <a:gd name="connsiteX1" fmla="*/ 457200 w 914400"/>
              <a:gd name="connsiteY1" fmla="*/ 0 h 914400"/>
              <a:gd name="connsiteX2" fmla="*/ 914400 w 914400"/>
              <a:gd name="connsiteY2" fmla="*/ 457200 h 914400"/>
              <a:gd name="connsiteX3" fmla="*/ 914400 w 914400"/>
              <a:gd name="connsiteY3" fmla="*/ 914400 h 914400"/>
              <a:gd name="connsiteX4" fmla="*/ 0 w 914400"/>
              <a:gd name="connsiteY4" fmla="*/ 914400 h 914400"/>
              <a:gd name="connsiteX5" fmla="*/ 0 w 914400"/>
              <a:gd name="connsiteY5" fmla="*/ 457200 h 914400"/>
              <a:gd name="connsiteX6" fmla="*/ 457200 w 914400"/>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14400">
                <a:moveTo>
                  <a:pt x="457200" y="0"/>
                </a:moveTo>
                <a:lnTo>
                  <a:pt x="457200" y="0"/>
                </a:lnTo>
                <a:cubicBezTo>
                  <a:pt x="709517" y="0"/>
                  <a:pt x="914400" y="204883"/>
                  <a:pt x="914400" y="457200"/>
                </a:cubicBezTo>
                <a:lnTo>
                  <a:pt x="914400" y="914400"/>
                </a:lnTo>
                <a:lnTo>
                  <a:pt x="0" y="914400"/>
                </a:lnTo>
                <a:lnTo>
                  <a:pt x="0" y="457200"/>
                </a:lnTo>
                <a:cubicBezTo>
                  <a:pt x="0" y="204883"/>
                  <a:pt x="204883" y="0"/>
                  <a:pt x="457200" y="0"/>
                </a:cubicBezTo>
                <a:close/>
              </a:path>
            </a:pathLst>
          </a:custGeom>
          <a:solidFill>
            <a:srgbClr val="032954"/>
          </a:solidFill>
          <a:ln w="0" cap="flat">
            <a:noFill/>
            <a:prstDash val="solid"/>
            <a:miter/>
          </a:ln>
        </p:spPr>
        <p:txBody>
          <a:bodyPr rtlCol="0" anchor="ctr"/>
          <a:lstStyle/>
          <a:p>
            <a:endParaRPr lang="en-GB"/>
          </a:p>
        </p:txBody>
      </p:sp>
      <p:sp>
        <p:nvSpPr>
          <p:cNvPr id="71" name="!!_100_B_End">
            <a:extLst>
              <a:ext uri="{FF2B5EF4-FFF2-40B4-BE49-F238E27FC236}">
                <a16:creationId xmlns:a16="http://schemas.microsoft.com/office/drawing/2014/main" id="{EB1485CB-C156-6579-C913-0949081AA9DF}"/>
              </a:ext>
            </a:extLst>
          </p:cNvPr>
          <p:cNvSpPr/>
          <p:nvPr/>
        </p:nvSpPr>
        <p:spPr>
          <a:xfrm>
            <a:off x="-16118530" y="6241169"/>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_100_B_Mid">
            <a:extLst>
              <a:ext uri="{FF2B5EF4-FFF2-40B4-BE49-F238E27FC236}">
                <a16:creationId xmlns:a16="http://schemas.microsoft.com/office/drawing/2014/main" id="{F25A916B-AC8D-FB7B-2EAE-7A9F7466B586}"/>
              </a:ext>
            </a:extLst>
          </p:cNvPr>
          <p:cNvSpPr/>
          <p:nvPr/>
        </p:nvSpPr>
        <p:spPr>
          <a:xfrm>
            <a:off x="-16238878" y="6241169"/>
            <a:ext cx="908986" cy="16188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_100_B_Start">
            <a:extLst>
              <a:ext uri="{FF2B5EF4-FFF2-40B4-BE49-F238E27FC236}">
                <a16:creationId xmlns:a16="http://schemas.microsoft.com/office/drawing/2014/main" id="{6A17CFC4-F221-2796-3D64-F48B8F9DA78F}"/>
              </a:ext>
            </a:extLst>
          </p:cNvPr>
          <p:cNvSpPr/>
          <p:nvPr/>
        </p:nvSpPr>
        <p:spPr>
          <a:xfrm>
            <a:off x="-17080913" y="6241169"/>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_100_A_End">
            <a:extLst>
              <a:ext uri="{FF2B5EF4-FFF2-40B4-BE49-F238E27FC236}">
                <a16:creationId xmlns:a16="http://schemas.microsoft.com/office/drawing/2014/main" id="{AC8EEC74-373D-C383-6FCB-597E3C3FD985}"/>
              </a:ext>
            </a:extLst>
          </p:cNvPr>
          <p:cNvSpPr/>
          <p:nvPr/>
        </p:nvSpPr>
        <p:spPr>
          <a:xfrm>
            <a:off x="-11969473" y="3254450"/>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_100_A_Mid">
            <a:extLst>
              <a:ext uri="{FF2B5EF4-FFF2-40B4-BE49-F238E27FC236}">
                <a16:creationId xmlns:a16="http://schemas.microsoft.com/office/drawing/2014/main" id="{ABE86BB2-0B3E-A8E6-F602-088349D2FAEB}"/>
              </a:ext>
            </a:extLst>
          </p:cNvPr>
          <p:cNvSpPr/>
          <p:nvPr/>
        </p:nvSpPr>
        <p:spPr>
          <a:xfrm>
            <a:off x="-12089821" y="3254450"/>
            <a:ext cx="908986" cy="16188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_100_A_Start">
            <a:extLst>
              <a:ext uri="{FF2B5EF4-FFF2-40B4-BE49-F238E27FC236}">
                <a16:creationId xmlns:a16="http://schemas.microsoft.com/office/drawing/2014/main" id="{1B83F760-7DC1-1CC5-D096-9C02803CB5DD}"/>
              </a:ext>
            </a:extLst>
          </p:cNvPr>
          <p:cNvSpPr/>
          <p:nvPr/>
        </p:nvSpPr>
        <p:spPr>
          <a:xfrm>
            <a:off x="-12931856" y="3254450"/>
            <a:ext cx="1618822" cy="1618822"/>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_62_End">
            <a:extLst>
              <a:ext uri="{FF2B5EF4-FFF2-40B4-BE49-F238E27FC236}">
                <a16:creationId xmlns:a16="http://schemas.microsoft.com/office/drawing/2014/main" id="{523EDA89-7629-2C99-A1A7-8F93DF63FDCF}"/>
              </a:ext>
            </a:extLst>
          </p:cNvPr>
          <p:cNvSpPr/>
          <p:nvPr/>
        </p:nvSpPr>
        <p:spPr>
          <a:xfrm>
            <a:off x="-12552915" y="2970738"/>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_62_Mid">
            <a:extLst>
              <a:ext uri="{FF2B5EF4-FFF2-40B4-BE49-F238E27FC236}">
                <a16:creationId xmlns:a16="http://schemas.microsoft.com/office/drawing/2014/main" id="{C772BE27-C9E8-83CB-A530-48AA765B39BE}"/>
              </a:ext>
            </a:extLst>
          </p:cNvPr>
          <p:cNvSpPr/>
          <p:nvPr/>
        </p:nvSpPr>
        <p:spPr>
          <a:xfrm>
            <a:off x="-12089821" y="2970738"/>
            <a:ext cx="346317" cy="16188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_62_Start">
            <a:extLst>
              <a:ext uri="{FF2B5EF4-FFF2-40B4-BE49-F238E27FC236}">
                <a16:creationId xmlns:a16="http://schemas.microsoft.com/office/drawing/2014/main" id="{E4DFD9DE-60F2-CEA2-8013-B984D707E727}"/>
              </a:ext>
            </a:extLst>
          </p:cNvPr>
          <p:cNvSpPr/>
          <p:nvPr/>
        </p:nvSpPr>
        <p:spPr>
          <a:xfrm>
            <a:off x="-12931856" y="2970738"/>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_90_End">
            <a:extLst>
              <a:ext uri="{FF2B5EF4-FFF2-40B4-BE49-F238E27FC236}">
                <a16:creationId xmlns:a16="http://schemas.microsoft.com/office/drawing/2014/main" id="{3B46FDFB-EEA5-8701-E378-DF6F28E6ADAD}"/>
              </a:ext>
            </a:extLst>
          </p:cNvPr>
          <p:cNvSpPr/>
          <p:nvPr/>
        </p:nvSpPr>
        <p:spPr>
          <a:xfrm>
            <a:off x="-16705574" y="5981620"/>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_90_Mid">
            <a:extLst>
              <a:ext uri="{FF2B5EF4-FFF2-40B4-BE49-F238E27FC236}">
                <a16:creationId xmlns:a16="http://schemas.microsoft.com/office/drawing/2014/main" id="{108AA652-B9DF-3389-47A0-88849F143129}"/>
              </a:ext>
            </a:extLst>
          </p:cNvPr>
          <p:cNvSpPr/>
          <p:nvPr/>
        </p:nvSpPr>
        <p:spPr>
          <a:xfrm>
            <a:off x="-16238878" y="5981620"/>
            <a:ext cx="346317" cy="16188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_90_Start">
            <a:extLst>
              <a:ext uri="{FF2B5EF4-FFF2-40B4-BE49-F238E27FC236}">
                <a16:creationId xmlns:a16="http://schemas.microsoft.com/office/drawing/2014/main" id="{BE0B2A67-C3EE-83F9-77F5-27ED804E3EC3}"/>
              </a:ext>
            </a:extLst>
          </p:cNvPr>
          <p:cNvSpPr/>
          <p:nvPr/>
        </p:nvSpPr>
        <p:spPr>
          <a:xfrm>
            <a:off x="-17080913" y="5981620"/>
            <a:ext cx="1618822" cy="1618822"/>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_Copyright">
            <a:extLst>
              <a:ext uri="{FF2B5EF4-FFF2-40B4-BE49-F238E27FC236}">
                <a16:creationId xmlns:a16="http://schemas.microsoft.com/office/drawing/2014/main" id="{F8A1B543-B9C3-AD75-4BBF-E415DD066DA1}"/>
              </a:ext>
            </a:extLst>
          </p:cNvPr>
          <p:cNvSpPr txBox="1"/>
          <p:nvPr/>
        </p:nvSpPr>
        <p:spPr>
          <a:xfrm>
            <a:off x="1256185" y="9849746"/>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2" name="!!_S6_Title">
            <a:extLst>
              <a:ext uri="{FF2B5EF4-FFF2-40B4-BE49-F238E27FC236}">
                <a16:creationId xmlns:a16="http://schemas.microsoft.com/office/drawing/2014/main" id="{00AF24A7-F7EC-E980-ABD6-DFD3F2AA4F01}"/>
              </a:ext>
            </a:extLst>
          </p:cNvPr>
          <p:cNvSpPr txBox="1"/>
          <p:nvPr/>
        </p:nvSpPr>
        <p:spPr>
          <a:xfrm>
            <a:off x="-30945332" y="1792199"/>
            <a:ext cx="16006094" cy="830997"/>
          </a:xfrm>
          <a:prstGeom prst="rect">
            <a:avLst/>
          </a:prstGeom>
          <a:noFill/>
        </p:spPr>
        <p:txBody>
          <a:bodyPr wrap="square" lIns="91440" tIns="45720" rIns="91440" bIns="45720" anchor="t">
            <a:spAutoFit/>
          </a:bodyPr>
          <a:lstStyle/>
          <a:p>
            <a:r>
              <a:rPr lang="en-US" sz="4800" b="1">
                <a:solidFill>
                  <a:schemeClr val="bg1"/>
                </a:solidFill>
                <a:latin typeface="+mj-lt"/>
              </a:rPr>
              <a:t>Executives Are Funding...</a:t>
            </a:r>
          </a:p>
        </p:txBody>
      </p:sp>
    </p:spTree>
    <p:custDataLst>
      <p:tags r:id="rId1"/>
    </p:custDataLst>
    <p:extLst>
      <p:ext uri="{BB962C8B-B14F-4D97-AF65-F5344CB8AC3E}">
        <p14:creationId xmlns:p14="http://schemas.microsoft.com/office/powerpoint/2010/main" val="26403614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nodeType="withEffect">
                                  <p:stCondLst>
                                    <p:cond delay="0"/>
                                  </p:stCondLst>
                                  <p:childTnLst>
                                    <p:animMotion origin="layout" path="M 2.63889E-6 -1.11111E-6 L 1.1329 -1.11111E-6 " pathEditMode="relative" rAng="0" ptsTypes="AA">
                                      <p:cBhvr>
                                        <p:cTn id="6" dur="4500" fill="hold"/>
                                        <p:tgtEl>
                                          <p:spTgt spid="48"/>
                                        </p:tgtEl>
                                        <p:attrNameLst>
                                          <p:attrName>ppt_x</p:attrName>
                                          <p:attrName>ppt_y</p:attrName>
                                        </p:attrNameLst>
                                      </p:cBhvr>
                                      <p:rCtr x="56641" y="0"/>
                                    </p:animMotion>
                                  </p:childTnLst>
                                </p:cTn>
                              </p:par>
                              <p:par>
                                <p:cTn id="7" presetID="22" presetClass="entr" presetSubtype="2" fill="hold" nodeType="withEffect">
                                  <p:stCondLst>
                                    <p:cond delay="0"/>
                                  </p:stCondLst>
                                  <p:childTnLst>
                                    <p:set>
                                      <p:cBhvr>
                                        <p:cTn id="8" dur="1" fill="hold">
                                          <p:stCondLst>
                                            <p:cond delay="0"/>
                                          </p:stCondLst>
                                        </p:cTn>
                                        <p:tgtEl>
                                          <p:spTgt spid="48"/>
                                        </p:tgtEl>
                                        <p:attrNameLst>
                                          <p:attrName>style.visibility</p:attrName>
                                        </p:attrNameLst>
                                      </p:cBhvr>
                                      <p:to>
                                        <p:strVal val="visible"/>
                                      </p:to>
                                    </p:set>
                                    <p:animEffect transition="in" filter="wipe(right)">
                                      <p:cBhvr>
                                        <p:cTn id="9" dur="4500"/>
                                        <p:tgtEl>
                                          <p:spTgt spid="48"/>
                                        </p:tgtEl>
                                      </p:cBhvr>
                                    </p:animEffect>
                                  </p:childTnLst>
                                </p:cTn>
                              </p:par>
                              <p:par>
                                <p:cTn id="10" presetID="10" presetClass="entr" presetSubtype="0" fill="hold" grpId="0" nodeType="withEffect">
                                  <p:stCondLst>
                                    <p:cond delay="600"/>
                                  </p:stCondLst>
                                  <p:iterate type="lt">
                                    <p:tmPct val="10000"/>
                                  </p:iterate>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1400"/>
                                  </p:stCondLst>
                                  <p:iterate type="lt">
                                    <p:tmPct val="10000"/>
                                  </p:iterate>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6" presetClass="emph" presetSubtype="0" accel="50000" decel="50000" fill="hold" grpId="0" nodeType="withEffect">
                                  <p:stCondLst>
                                    <p:cond delay="600"/>
                                  </p:stCondLst>
                                  <p:childTnLst>
                                    <p:animScale>
                                      <p:cBhvr>
                                        <p:cTn id="17" dur="1500" fill="hold"/>
                                        <p:tgtEl>
                                          <p:spTgt spid="33"/>
                                        </p:tgtEl>
                                      </p:cBhvr>
                                      <p:by x="150000" y="150000"/>
                                    </p:animScale>
                                  </p:childTnLst>
                                </p:cTn>
                              </p:par>
                              <p:par>
                                <p:cTn id="18" presetID="10" presetClass="entr" presetSubtype="0" fill="remove" grpId="1" nodeType="withEffect">
                                  <p:stCondLst>
                                    <p:cond delay="6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800"/>
                                        <p:tgtEl>
                                          <p:spTgt spid="33"/>
                                        </p:tgtEl>
                                      </p:cBhvr>
                                    </p:animEffect>
                                  </p:childTnLst>
                                </p:cTn>
                              </p:par>
                              <p:par>
                                <p:cTn id="21" presetID="10" presetClass="exit" presetSubtype="0" fill="hold" grpId="2" nodeType="withEffect">
                                  <p:stCondLst>
                                    <p:cond delay="1400"/>
                                  </p:stCondLst>
                                  <p:childTnLst>
                                    <p:animEffect transition="out" filter="fade">
                                      <p:cBhvr>
                                        <p:cTn id="22" dur="700"/>
                                        <p:tgtEl>
                                          <p:spTgt spid="33"/>
                                        </p:tgtEl>
                                      </p:cBhvr>
                                    </p:animEffect>
                                    <p:set>
                                      <p:cBhvr>
                                        <p:cTn id="23" dur="1" fill="hold">
                                          <p:stCondLst>
                                            <p:cond delay="699"/>
                                          </p:stCondLst>
                                        </p:cTn>
                                        <p:tgtEl>
                                          <p:spTgt spid="33"/>
                                        </p:tgtEl>
                                        <p:attrNameLst>
                                          <p:attrName>style.visibility</p:attrName>
                                        </p:attrNameLst>
                                      </p:cBhvr>
                                      <p:to>
                                        <p:strVal val="hidden"/>
                                      </p:to>
                                    </p:set>
                                  </p:childTnLst>
                                </p:cTn>
                              </p:par>
                              <p:par>
                                <p:cTn id="24" presetID="6" presetClass="emph" presetSubtype="0" accel="50000" decel="50000" fill="hold" grpId="0" nodeType="withEffect">
                                  <p:stCondLst>
                                    <p:cond delay="1600"/>
                                  </p:stCondLst>
                                  <p:childTnLst>
                                    <p:animScale>
                                      <p:cBhvr>
                                        <p:cTn id="25" dur="1500" fill="hold"/>
                                        <p:tgtEl>
                                          <p:spTgt spid="31"/>
                                        </p:tgtEl>
                                      </p:cBhvr>
                                      <p:by x="150000" y="150000"/>
                                    </p:animScale>
                                  </p:childTnLst>
                                </p:cTn>
                              </p:par>
                              <p:par>
                                <p:cTn id="26" presetID="10" presetClass="entr" presetSubtype="0" fill="remove" grpId="1" nodeType="withEffect">
                                  <p:stCondLst>
                                    <p:cond delay="16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800"/>
                                        <p:tgtEl>
                                          <p:spTgt spid="31"/>
                                        </p:tgtEl>
                                      </p:cBhvr>
                                    </p:animEffect>
                                  </p:childTnLst>
                                </p:cTn>
                              </p:par>
                              <p:par>
                                <p:cTn id="29" presetID="10" presetClass="exit" presetSubtype="0" fill="hold" grpId="2" nodeType="withEffect">
                                  <p:stCondLst>
                                    <p:cond delay="2400"/>
                                  </p:stCondLst>
                                  <p:childTnLst>
                                    <p:animEffect transition="out" filter="fade">
                                      <p:cBhvr>
                                        <p:cTn id="30" dur="700"/>
                                        <p:tgtEl>
                                          <p:spTgt spid="31"/>
                                        </p:tgtEl>
                                      </p:cBhvr>
                                    </p:animEffect>
                                    <p:set>
                                      <p:cBhvr>
                                        <p:cTn id="31" dur="1" fill="hold">
                                          <p:stCondLst>
                                            <p:cond delay="699"/>
                                          </p:stCondLst>
                                        </p:cTn>
                                        <p:tgtEl>
                                          <p:spTgt spid="31"/>
                                        </p:tgtEl>
                                        <p:attrNameLst>
                                          <p:attrName>style.visibility</p:attrName>
                                        </p:attrNameLst>
                                      </p:cBhvr>
                                      <p:to>
                                        <p:strVal val="hidden"/>
                                      </p:to>
                                    </p:set>
                                  </p:childTnLst>
                                </p:cTn>
                              </p:par>
                              <p:par>
                                <p:cTn id="32" presetID="6" presetClass="emph" presetSubtype="0" accel="50000" decel="50000" fill="hold" grpId="0" nodeType="withEffect">
                                  <p:stCondLst>
                                    <p:cond delay="2500"/>
                                  </p:stCondLst>
                                  <p:childTnLst>
                                    <p:animScale>
                                      <p:cBhvr>
                                        <p:cTn id="33" dur="1500" fill="hold"/>
                                        <p:tgtEl>
                                          <p:spTgt spid="32"/>
                                        </p:tgtEl>
                                      </p:cBhvr>
                                      <p:by x="150000" y="150000"/>
                                    </p:animScale>
                                  </p:childTnLst>
                                </p:cTn>
                              </p:par>
                              <p:par>
                                <p:cTn id="34" presetID="10" presetClass="entr" presetSubtype="0" fill="remove" grpId="1" nodeType="withEffect">
                                  <p:stCondLst>
                                    <p:cond delay="250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800"/>
                                        <p:tgtEl>
                                          <p:spTgt spid="32"/>
                                        </p:tgtEl>
                                      </p:cBhvr>
                                    </p:animEffect>
                                  </p:childTnLst>
                                </p:cTn>
                              </p:par>
                              <p:par>
                                <p:cTn id="37" presetID="10" presetClass="exit" presetSubtype="0" fill="hold" grpId="2" nodeType="withEffect">
                                  <p:stCondLst>
                                    <p:cond delay="3300"/>
                                  </p:stCondLst>
                                  <p:childTnLst>
                                    <p:animEffect transition="out" filter="fade">
                                      <p:cBhvr>
                                        <p:cTn id="38" dur="700"/>
                                        <p:tgtEl>
                                          <p:spTgt spid="32"/>
                                        </p:tgtEl>
                                      </p:cBhvr>
                                    </p:animEffect>
                                    <p:set>
                                      <p:cBhvr>
                                        <p:cTn id="39" dur="1" fill="hold">
                                          <p:stCondLst>
                                            <p:cond delay="6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2" grpId="0" animBg="1"/>
      <p:bldP spid="32" grpId="1" animBg="1"/>
      <p:bldP spid="32" grpId="2" animBg="1"/>
      <p:bldP spid="33" grpId="0" animBg="1"/>
      <p:bldP spid="33" grpId="1" animBg="1"/>
      <p:bldP spid="33" grpId="2" animBg="1"/>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erson's eye&#10;&#10;Description automatically generated">
            <a:extLst>
              <a:ext uri="{FF2B5EF4-FFF2-40B4-BE49-F238E27FC236}">
                <a16:creationId xmlns:a16="http://schemas.microsoft.com/office/drawing/2014/main" id="{C4603025-E62D-695B-CD24-09C7B26D71B6}"/>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1462" y="-6935"/>
            <a:ext cx="18288000" cy="12193332"/>
          </a:xfrm>
          <a:prstGeom prst="rect">
            <a:avLst/>
          </a:prstGeom>
        </p:spPr>
      </p:pic>
      <p:sp>
        <p:nvSpPr>
          <p:cNvPr id="2" name="Title 1">
            <a:extLst>
              <a:ext uri="{FF2B5EF4-FFF2-40B4-BE49-F238E27FC236}">
                <a16:creationId xmlns:a16="http://schemas.microsoft.com/office/drawing/2014/main" id="{87BAE006-B1B8-09B0-B27F-B3451FFF1471}"/>
              </a:ext>
            </a:extLst>
          </p:cNvPr>
          <p:cNvSpPr>
            <a:spLocks noGrp="1"/>
          </p:cNvSpPr>
          <p:nvPr>
            <p:ph type="title"/>
          </p:nvPr>
        </p:nvSpPr>
        <p:spPr>
          <a:xfrm>
            <a:off x="4219039" y="2954153"/>
            <a:ext cx="9849919" cy="2358793"/>
          </a:xfrm>
        </p:spPr>
        <p:txBody>
          <a:bodyPr>
            <a:normAutofit/>
          </a:bodyPr>
          <a:lstStyle/>
          <a:p>
            <a:pPr algn="ctr"/>
            <a:r>
              <a:rPr lang="en-US" sz="7200">
                <a:solidFill>
                  <a:schemeClr val="accent4"/>
                </a:solidFill>
              </a:rPr>
              <a:t>Generative AI</a:t>
            </a:r>
          </a:p>
        </p:txBody>
      </p:sp>
      <p:sp>
        <p:nvSpPr>
          <p:cNvPr id="6" name="TextBox 5">
            <a:extLst>
              <a:ext uri="{FF2B5EF4-FFF2-40B4-BE49-F238E27FC236}">
                <a16:creationId xmlns:a16="http://schemas.microsoft.com/office/drawing/2014/main" id="{3B3419D2-4D77-1AA1-738B-DFAEBFE122D2}"/>
              </a:ext>
            </a:extLst>
          </p:cNvPr>
          <p:cNvSpPr txBox="1"/>
          <p:nvPr/>
        </p:nvSpPr>
        <p:spPr>
          <a:xfrm>
            <a:off x="170766" y="4897448"/>
            <a:ext cx="17946466" cy="830997"/>
          </a:xfrm>
          <a:prstGeom prst="rect">
            <a:avLst/>
          </a:prstGeom>
          <a:noFill/>
        </p:spPr>
        <p:txBody>
          <a:bodyPr wrap="square">
            <a:spAutoFit/>
          </a:bodyPr>
          <a:lstStyle/>
          <a:p>
            <a:pPr algn="ctr"/>
            <a:r>
              <a:rPr lang="en-US" sz="4800" b="1">
                <a:solidFill>
                  <a:schemeClr val="accent4"/>
                </a:solidFill>
                <a:ea typeface="MS Mincho" panose="02020609040205080304" pitchFamily="49" charset="-128"/>
                <a:cs typeface="Arial" panose="020B0604020202020204" pitchFamily="34" charset="0"/>
              </a:rPr>
              <a:t>“</a:t>
            </a:r>
            <a:r>
              <a:rPr lang="en-US" sz="4800">
                <a:solidFill>
                  <a:schemeClr val="accent4"/>
                </a:solidFill>
                <a:latin typeface="Anova" panose="020B0503020203020204" pitchFamily="34" charset="0"/>
                <a:ea typeface="MS Mincho" panose="02020609040205080304" pitchFamily="49" charset="-128"/>
                <a:cs typeface="Arial" panose="020B0604020202020204" pitchFamily="34" charset="0"/>
              </a:rPr>
              <a:t>Any artificial intelligence capable of generating content. ”</a:t>
            </a:r>
            <a:endParaRPr lang="en-US" sz="4800">
              <a:solidFill>
                <a:schemeClr val="accent4"/>
              </a:solidFill>
              <a:latin typeface="Anova" panose="020B0503020203020204" pitchFamily="34" charset="0"/>
            </a:endParaRPr>
          </a:p>
        </p:txBody>
      </p:sp>
    </p:spTree>
    <p:extLst>
      <p:ext uri="{BB962C8B-B14F-4D97-AF65-F5344CB8AC3E}">
        <p14:creationId xmlns:p14="http://schemas.microsoft.com/office/powerpoint/2010/main" val="2917784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2020-TEMPLATE-EXTERNAL" val="pdtUH84H"/>
  <p:tag name="ARTICULATE_DESIGN_ID_SAS-EXTERNAL-16X9-2023" val="CJxW6PTk"/>
  <p:tag name="ARTICULATE_DESIGN_ID_1_NDA" val="5KPCLKMf"/>
  <p:tag name="ARTICULATE_DESIGN_ID_1_SAS-EXTERNAL-16X9-2023" val="OvZPFYIY"/>
  <p:tag name="ARTICULATE_DESIGN_ID_SAS - EXTERNAL - 16X9 - 2023" val="iju6vBOG"/>
  <p:tag name="ARTICULATE_DESIGN_ID_SAS - EXTERNAL" val="IZ9bNYet"/>
  <p:tag name="ARTICULATE_DESIGN_ID_SAS - EXTERNAL - NDA" val="RR4fBfJW"/>
  <p:tag name="ARTICULATE_SLIDE_THUMBNAIL_REFRESH" val="1"/>
  <p:tag name="ARTICULATE_DESIGN_ID_CUSTOM DESIGN" val="WASRYxhz"/>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2.xml><?xml version="1.0" encoding="utf-8"?>
<a:theme xmlns:a="http://schemas.openxmlformats.org/drawingml/2006/main" name="SAS - EXTERNAL - NDA">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1F7D936B-969F-4F95-90C8-977DE9F23A1E}"/>
    </a:ext>
  </a:extLst>
</a:theme>
</file>

<file path=ppt/theme/theme3.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E34306E267F4EBC2FCE214467073A" ma:contentTypeVersion="15" ma:contentTypeDescription="Create a new document." ma:contentTypeScope="" ma:versionID="700579b72a406da191645b7a3c866ad9">
  <xsd:schema xmlns:xsd="http://www.w3.org/2001/XMLSchema" xmlns:xs="http://www.w3.org/2001/XMLSchema" xmlns:p="http://schemas.microsoft.com/office/2006/metadata/properties" xmlns:ns2="a71cc8a9-059b-4462-95d2-4a28d6f1bafa" xmlns:ns3="ba0a4eb6-8bf7-43d2-8c7e-f5cfb30614b0" targetNamespace="http://schemas.microsoft.com/office/2006/metadata/properties" ma:root="true" ma:fieldsID="deba33d1b8b679180a70673411a85398" ns2:_="" ns3:_="">
    <xsd:import namespace="a71cc8a9-059b-4462-95d2-4a28d6f1bafa"/>
    <xsd:import namespace="ba0a4eb6-8bf7-43d2-8c7e-f5cfb30614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1cc8a9-059b-4462-95d2-4a28d6f1ba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fd0e135-c9ac-4e89-9c36-fb2929ad0f0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0a4eb6-8bf7-43d2-8c7e-f5cfb30614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8a40867-a13d-492d-b126-98562d8fd128}" ma:internalName="TaxCatchAll" ma:showField="CatchAllData" ma:web="ba0a4eb6-8bf7-43d2-8c7e-f5cfb30614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71cc8a9-059b-4462-95d2-4a28d6f1bafa">
      <Terms xmlns="http://schemas.microsoft.com/office/infopath/2007/PartnerControls"/>
    </lcf76f155ced4ddcb4097134ff3c332f>
    <TaxCatchAll xmlns="ba0a4eb6-8bf7-43d2-8c7e-f5cfb30614b0" xsi:nil="true"/>
    <SharedWithUsers xmlns="ba0a4eb6-8bf7-43d2-8c7e-f5cfb30614b0">
      <UserInfo>
        <DisplayName>Alex Coop</DisplayName>
        <AccountId>353</AccountId>
        <AccountType/>
      </UserInfo>
      <UserInfo>
        <DisplayName>Onur Caka</DisplayName>
        <AccountId>219</AccountId>
        <AccountType/>
      </UserInfo>
      <UserInfo>
        <DisplayName>Andrea Diaz Yanes</DisplayName>
        <AccountId>86</AccountId>
        <AccountType/>
      </UserInfo>
      <UserInfo>
        <DisplayName>Marinela Profi</DisplayName>
        <AccountId>300</AccountId>
        <AccountType/>
      </UserInfo>
      <UserInfo>
        <DisplayName>Kate Fields</DisplayName>
        <AccountId>1246</AccountId>
        <AccountType/>
      </UserInfo>
      <UserInfo>
        <DisplayName>I-Sah Hsieh</DisplayName>
        <AccountId>591</AccountId>
        <AccountType/>
      </UserInfo>
      <UserInfo>
        <DisplayName>Sterlina Smith</DisplayName>
        <AccountId>2179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7D2933-9F41-458C-AF16-073593D39F76}">
  <ds:schemaRefs>
    <ds:schemaRef ds:uri="a71cc8a9-059b-4462-95d2-4a28d6f1bafa"/>
    <ds:schemaRef ds:uri="ba0a4eb6-8bf7-43d2-8c7e-f5cfb30614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663518-7548-4643-8219-608BFF0DFA0C}">
  <ds:schemaRefs>
    <ds:schemaRef ds:uri="a71cc8a9-059b-4462-95d2-4a28d6f1bafa"/>
    <ds:schemaRef ds:uri="ba0a4eb6-8bf7-43d2-8c7e-f5cfb30614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E925E4-5239-4639-A029-07B3CFD6A3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EXTERNAL_Template_2023</Template>
  <TotalTime>9</TotalTime>
  <Words>5807</Words>
  <Application>Microsoft Office PowerPoint</Application>
  <PresentationFormat>Custom</PresentationFormat>
  <Paragraphs>669</Paragraphs>
  <Slides>47</Slides>
  <Notes>47</Notes>
  <HiddenSlides>11</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Aptos</vt:lpstr>
      <vt:lpstr>Amasis MT Pro Black</vt:lpstr>
      <vt:lpstr>Arial</vt:lpstr>
      <vt:lpstr>MS Mincho</vt:lpstr>
      <vt:lpstr>Anova Light</vt:lpstr>
      <vt:lpstr>-apple-system</vt:lpstr>
      <vt:lpstr>Avenir Book</vt:lpstr>
      <vt:lpstr>Anova Light,Sans-Serif</vt:lpstr>
      <vt:lpstr>Calibri</vt:lpstr>
      <vt:lpstr>Anova Bold</vt:lpstr>
      <vt:lpstr>Söhne</vt:lpstr>
      <vt:lpstr>Calibri Light</vt:lpstr>
      <vt:lpstr>Anova</vt:lpstr>
      <vt:lpstr>SAS - EXTERNAL</vt:lpstr>
      <vt:lpstr>SAS - EXTERNAL - NDA</vt:lpstr>
      <vt:lpstr>PowerPoint Presentation</vt:lpstr>
      <vt:lpstr>PowerPoint Presentation</vt:lpstr>
      <vt:lpstr>PowerPoint Presentation</vt:lpstr>
      <vt:lpstr>PowerPoint Presentation</vt:lpstr>
      <vt:lpstr>Nvidia Announced Project GR00T A model for humanoid robot learning</vt:lpstr>
      <vt:lpstr>Nvidia Revealed World’s Most Powerful Chip for AI Blackwell B200 GPU for Trillion parameter scale Generative AI</vt:lpstr>
      <vt:lpstr>Large Language Models (LLMs) Evolving Fast</vt:lpstr>
      <vt:lpstr>PowerPoint Presentation</vt:lpstr>
      <vt:lpstr>Generative AI</vt:lpstr>
      <vt:lpstr>Generative AI in Action</vt:lpstr>
      <vt:lpstr>Generative AI as a “Small” Subset of AI </vt:lpstr>
      <vt:lpstr>The Economic Impact of Generative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Uses Cases with Synthetic Data </vt:lpstr>
      <vt:lpstr>PowerPoint Presentation</vt:lpstr>
      <vt:lpstr>First Takeaway</vt:lpstr>
      <vt:lpstr>PowerPoint Presentation</vt:lpstr>
      <vt:lpstr>PowerPoint Presentation</vt:lpstr>
      <vt:lpstr>PowerPoint Presentation</vt:lpstr>
      <vt:lpstr>Leverage NLP to Optimize Accuracy of LLMs</vt:lpstr>
      <vt:lpstr>Second Takeaway</vt:lpstr>
      <vt:lpstr>PowerPoint Presentation</vt:lpstr>
      <vt:lpstr>Artificial Intelligence Incident Database</vt:lpstr>
      <vt:lpstr>Third Takeaway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approaches to LLM adoption</vt:lpstr>
      <vt:lpstr>PowerPoint Presentation</vt:lpstr>
      <vt:lpstr>AI Incidents by Category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Diaz Yanes</dc:creator>
  <cp:lastModifiedBy>Show PresPc #40</cp:lastModifiedBy>
  <cp:revision>34</cp:revision>
  <dcterms:created xsi:type="dcterms:W3CDTF">2024-04-10T20:18:29Z</dcterms:created>
  <dcterms:modified xsi:type="dcterms:W3CDTF">2024-04-24T12:19:27Z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451006F2-8E20-4D4E-B05C-4B5D02827FD6</vt:lpwstr>
  </property>
  <property fmtid="{D5CDD505-2E9C-101B-9397-08002B2CF9AE}" pid="3" name="ArticulatePath">
    <vt:lpwstr>2020-Template-External</vt:lpwstr>
  </property>
  <property fmtid="{D5CDD505-2E9C-101B-9397-08002B2CF9AE}" pid="4" name="ContentTypeId">
    <vt:lpwstr>0x010100157E34306E267F4EBC2FCE214467073A</vt:lpwstr>
  </property>
  <property fmtid="{D5CDD505-2E9C-101B-9397-08002B2CF9AE}" pid="5" name="MediaServiceImageTags">
    <vt:lpwstr/>
  </property>
</Properties>
</file>