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4"/>
  </p:notesMasterIdLst>
  <p:sldIdLst>
    <p:sldId id="260" r:id="rId2"/>
    <p:sldId id="591" r:id="rId3"/>
    <p:sldId id="441" r:id="rId4"/>
    <p:sldId id="329" r:id="rId5"/>
    <p:sldId id="2147480660" r:id="rId6"/>
    <p:sldId id="2147480659" r:id="rId7"/>
    <p:sldId id="330" r:id="rId8"/>
    <p:sldId id="2147480661" r:id="rId9"/>
    <p:sldId id="264" r:id="rId10"/>
    <p:sldId id="272"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31DDCC-FBCC-F041-8D94-1B687CE13341}">
          <p14:sldIdLst>
            <p14:sldId id="260"/>
          </p14:sldIdLst>
        </p14:section>
        <p14:section name="BAI Intro Options" id="{916F2550-6D92-5B4C-AB13-5EDDB613D94E}">
          <p14:sldIdLst>
            <p14:sldId id="591"/>
            <p14:sldId id="441"/>
          </p14:sldIdLst>
        </p14:section>
        <p14:section name="Content" id="{F372BC1E-18D4-D34C-9605-1399E58ED557}">
          <p14:sldIdLst>
            <p14:sldId id="329"/>
            <p14:sldId id="2147480660"/>
            <p14:sldId id="2147480659"/>
            <p14:sldId id="330"/>
            <p14:sldId id="2147480661"/>
            <p14:sldId id="264"/>
            <p14:sldId id="272"/>
            <p14:sldId id="266"/>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F78"/>
    <a:srgbClr val="FFFFFF"/>
    <a:srgbClr val="0077BE"/>
    <a:srgbClr val="4E65F9"/>
    <a:srgbClr val="77E2D8"/>
    <a:srgbClr val="000F3D"/>
    <a:srgbClr val="0D1A41"/>
    <a:srgbClr val="00BE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1"/>
    <p:restoredTop sz="62113"/>
  </p:normalViewPr>
  <p:slideViewPr>
    <p:cSldViewPr snapToGrid="0" snapToObjects="1">
      <p:cViewPr varScale="1">
        <p:scale>
          <a:sx n="74" d="100"/>
          <a:sy n="74" d="100"/>
        </p:scale>
        <p:origin x="1848" y="168"/>
      </p:cViewPr>
      <p:guideLst/>
    </p:cSldViewPr>
  </p:slideViewPr>
  <p:notesTextViewPr>
    <p:cViewPr>
      <p:scale>
        <a:sx n="105" d="100"/>
        <a:sy n="105" d="100"/>
      </p:scale>
      <p:origin x="0" y="0"/>
    </p:cViewPr>
  </p:notesTextViewPr>
  <p:notesViewPr>
    <p:cSldViewPr snapToGrid="0" snapToObjects="1">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3FE71-D212-D741-9CD7-1127CDF10A4A}" type="datetimeFigureOut">
              <a:rPr lang="en-US" smtClean="0"/>
              <a:t>4/22/24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E5F44-A73E-544E-AD49-A204A49759FF}" type="slidenum">
              <a:rPr lang="en-US" smtClean="0"/>
              <a:t>‹#›</a:t>
            </a:fld>
            <a:endParaRPr lang="en-US"/>
          </a:p>
        </p:txBody>
      </p:sp>
    </p:spTree>
    <p:extLst>
      <p:ext uri="{BB962C8B-B14F-4D97-AF65-F5344CB8AC3E}">
        <p14:creationId xmlns:p14="http://schemas.microsoft.com/office/powerpoint/2010/main" val="83363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bcroyalbank.com/mobile/feature/nomi/inde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bccm.com/en/expertise/electronic-trading/ai-trading.page?utm_source=rbc&amp;utm_medium=va&amp;utm_campaign=aid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1D1C1D"/>
                </a:solidFill>
                <a:effectLst/>
                <a:latin typeface="Slack-Lato"/>
              </a:rPr>
              <a:t>Generative AI Integration and Financial Services: a Balancing Act”</a:t>
            </a:r>
            <a:br>
              <a:rPr lang="en-CA" b="0" i="0" dirty="0">
                <a:solidFill>
                  <a:srgbClr val="1D1C1D"/>
                </a:solidFill>
                <a:effectLst/>
                <a:latin typeface="Slack-Lato"/>
              </a:rPr>
            </a:br>
            <a:br>
              <a:rPr lang="en-CA" b="0" i="0" dirty="0">
                <a:solidFill>
                  <a:srgbClr val="1D1C1D"/>
                </a:solidFill>
                <a:effectLst/>
                <a:latin typeface="Slack-Lato"/>
              </a:rPr>
            </a:br>
            <a:br>
              <a:rPr lang="en-CA" b="0" i="0" dirty="0">
                <a:solidFill>
                  <a:srgbClr val="1D1C1D"/>
                </a:solidFill>
                <a:effectLst/>
                <a:latin typeface="Slack-Lato"/>
              </a:rPr>
            </a:br>
            <a:r>
              <a:rPr lang="en-CA" b="0" i="0" dirty="0">
                <a:solidFill>
                  <a:srgbClr val="1D1C1D"/>
                </a:solidFill>
                <a:effectLst/>
                <a:latin typeface="Slack-Lato"/>
              </a:rPr>
              <a:t>Generative AI is a transformative technology that has a profound impact on various industries and our society as a whole. Although there is a lot of excitement and potential surrounding the use of GenAI, it is necessary to conduct technical and social research to understand and manage any associated risks. In particular, how can Generative AI be used in customer service for financial institutions? </a:t>
            </a:r>
            <a:r>
              <a:rPr lang="en-CA" b="0" i="0" dirty="0" err="1">
                <a:solidFill>
                  <a:srgbClr val="1D1C1D"/>
                </a:solidFill>
                <a:effectLst/>
                <a:latin typeface="Slack-Lato"/>
              </a:rPr>
              <a:t>Foteini</a:t>
            </a:r>
            <a:r>
              <a:rPr lang="en-CA" b="0" i="0" dirty="0">
                <a:solidFill>
                  <a:srgbClr val="1D1C1D"/>
                </a:solidFill>
                <a:effectLst/>
                <a:latin typeface="Slack-Lato"/>
              </a:rPr>
              <a:t> </a:t>
            </a:r>
            <a:r>
              <a:rPr lang="en-CA" b="0" i="0" dirty="0" err="1">
                <a:solidFill>
                  <a:srgbClr val="1D1C1D"/>
                </a:solidFill>
                <a:effectLst/>
                <a:latin typeface="Slack-Lato"/>
              </a:rPr>
              <a:t>Agrafioti</a:t>
            </a:r>
            <a:r>
              <a:rPr lang="en-CA" b="0" i="0" dirty="0">
                <a:solidFill>
                  <a:srgbClr val="1D1C1D"/>
                </a:solidFill>
                <a:effectLst/>
                <a:latin typeface="Slack-Lato"/>
              </a:rPr>
              <a:t>, Chief Science Officer of RBC and Head of Borealis AI, delves into the potential of this technology and shares approaches for responsible use and mitigating potential risks.</a:t>
            </a:r>
            <a:br>
              <a:rPr lang="en-CA" dirty="0"/>
            </a:br>
            <a:endParaRPr lang="en-US" dirty="0"/>
          </a:p>
        </p:txBody>
      </p:sp>
      <p:sp>
        <p:nvSpPr>
          <p:cNvPr id="4" name="Slide Number Placeholder 3"/>
          <p:cNvSpPr>
            <a:spLocks noGrp="1"/>
          </p:cNvSpPr>
          <p:nvPr>
            <p:ph type="sldNum" sz="quarter" idx="5"/>
          </p:nvPr>
        </p:nvSpPr>
        <p:spPr/>
        <p:txBody>
          <a:bodyPr/>
          <a:lstStyle/>
          <a:p>
            <a:fld id="{933E5F44-A73E-544E-AD49-A204A49759FF}" type="slidenum">
              <a:rPr lang="en-US" smtClean="0"/>
              <a:t>1</a:t>
            </a:fld>
            <a:endParaRPr lang="en-US"/>
          </a:p>
        </p:txBody>
      </p:sp>
    </p:spTree>
    <p:extLst>
      <p:ext uri="{BB962C8B-B14F-4D97-AF65-F5344CB8AC3E}">
        <p14:creationId xmlns:p14="http://schemas.microsoft.com/office/powerpoint/2010/main" val="1348980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While the full potential of Generative AI is still being explored, this technology is gaining ground in financial services with solutions that allow immediate productivity gains with direct benefits to clients, all while still under strict human oversight to ensure it is implemented safely and works as intended. </a:t>
            </a:r>
          </a:p>
          <a:p>
            <a:endParaRPr lang="en-CA" sz="1800" dirty="0">
              <a:solidFill>
                <a:srgbClr val="333333"/>
              </a:solidFill>
              <a:effectLst/>
              <a:latin typeface="Roboto" panose="02000000000000000000" pitchFamily="2" charset="0"/>
              <a:cs typeface="Times New Roman" panose="02020603050405020304" pitchFamily="18" charset="0"/>
            </a:endParaRPr>
          </a:p>
          <a:p>
            <a:pPr>
              <a:lnSpc>
                <a:spcPts val="2400"/>
              </a:lnSpc>
              <a:spcAft>
                <a:spcPts val="2400"/>
              </a:spcAft>
            </a:pPr>
            <a:r>
              <a:rPr lang="en-CA"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Very few innovations look poised to have such a profound impact on business and society as AI. Canada is at the centre of this incredible development and has an opportunity to lead the world in the safe adoption of this technology. This is not the time to hesitate. Companies must think strategically about AI while also ensuring they have a robust framework in place to address the risks and prioritize responsible development.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33E5F44-A73E-544E-AD49-A204A49759FF}" type="slidenum">
              <a:rPr lang="en-US" smtClean="0"/>
              <a:t>11</a:t>
            </a:fld>
            <a:endParaRPr lang="en-US"/>
          </a:p>
        </p:txBody>
      </p:sp>
    </p:spTree>
    <p:extLst>
      <p:ext uri="{BB962C8B-B14F-4D97-AF65-F5344CB8AC3E}">
        <p14:creationId xmlns:p14="http://schemas.microsoft.com/office/powerpoint/2010/main" val="124716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3E5F44-A73E-544E-AD49-A204A49759FF}" type="slidenum">
              <a:rPr lang="en-US" smtClean="0"/>
              <a:t>3</a:t>
            </a:fld>
            <a:endParaRPr lang="en-US"/>
          </a:p>
        </p:txBody>
      </p:sp>
    </p:spTree>
    <p:extLst>
      <p:ext uri="{BB962C8B-B14F-4D97-AF65-F5344CB8AC3E}">
        <p14:creationId xmlns:p14="http://schemas.microsoft.com/office/powerpoint/2010/main" val="148940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indent="-342900">
              <a:buFont typeface="Arial" panose="020B0604020202020204" pitchFamily="34" charset="0"/>
              <a:buChar char="•"/>
            </a:pPr>
            <a:r>
              <a:rPr lang="en-US" dirty="0"/>
              <a:t>Financial services is an industry largely guided by data. </a:t>
            </a:r>
            <a:br>
              <a:rPr lang="en-US" dirty="0"/>
            </a:br>
            <a:endParaRPr lang="en-US" dirty="0"/>
          </a:p>
          <a:p>
            <a:pPr marL="342900" indent="-342900">
              <a:buFont typeface="Arial" panose="020B0604020202020204" pitchFamily="34" charset="0"/>
              <a:buChar char="•"/>
            </a:pPr>
            <a:r>
              <a:rPr lang="en-CA"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When novel machine learning techniques were introduced into the mix, they held great promise for the industry as they lifted prediction accuracy across the board, and many banks followed suit with sizeable investments. </a:t>
            </a:r>
            <a:br>
              <a:rPr lang="en-US" dirty="0"/>
            </a:br>
            <a:endParaRPr lang="en-US" dirty="0"/>
          </a:p>
          <a:p>
            <a:pPr marL="342900" indent="-342900">
              <a:buFont typeface="Arial" panose="020B0604020202020204" pitchFamily="34" charset="0"/>
              <a:buChar char="•"/>
            </a:pPr>
            <a:r>
              <a:rPr lang="en-CA" dirty="0"/>
              <a:t>According to the latest Evident AI Index, banks have increased their employment of AI talent by nearly 10 per cent over just the past year. In essence, a business that is already greatly informed by data can derive direct value from advances in machine learning compared to enterprises that lack this benchmark.</a:t>
            </a:r>
            <a:br>
              <a:rPr lang="en-CA" dirty="0"/>
            </a:br>
            <a:endParaRPr lang="en-CA" dirty="0"/>
          </a:p>
          <a:p>
            <a:pPr marL="342900" indent="-342900">
              <a:buFont typeface="Arial" panose="020B0604020202020204" pitchFamily="34" charset="0"/>
              <a:buChar char="•"/>
            </a:pPr>
            <a:r>
              <a:rPr lang="en-CA"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As a result, a report released by Evident AI Index, a global standard benchmark of AI maturity for banks, shows Canadian banks punched above their weight, with RBC ranking first in Canada and amongst the world’s top three globally for AI maturity across several categories</a:t>
            </a:r>
            <a:r>
              <a:rPr lang="en-CA" dirty="0">
                <a:effectLst/>
              </a:rPr>
              <a:t> </a:t>
            </a:r>
            <a:br>
              <a:rPr lang="en-CA" dirty="0">
                <a:effectLst/>
              </a:rPr>
            </a:br>
            <a:endParaRPr lang="en-CA" dirty="0">
              <a:effectLst/>
            </a:endParaRPr>
          </a:p>
          <a:p>
            <a:pPr marL="342900" lvl="0" indent="-342900">
              <a:buFont typeface="Symbol" pitchFamily="2"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In 2023, RBC was ranked third overall and first nationally at incorporating and advancing AI technology among North American, European and Asia-Pacific banks in the Evident AI Index. The index was published by Evident Insights, an intelligence platform developing a standard benchmark of AI maturity across a variety of sectors. The ranking was based on four key areas: innovation, leadership, transparency and talent.</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933E5F44-A73E-544E-AD49-A204A49759FF}" type="slidenum">
              <a:rPr lang="en-US" smtClean="0"/>
              <a:t>4</a:t>
            </a:fld>
            <a:endParaRPr lang="en-US"/>
          </a:p>
        </p:txBody>
      </p:sp>
    </p:spTree>
    <p:extLst>
      <p:ext uri="{BB962C8B-B14F-4D97-AF65-F5344CB8AC3E}">
        <p14:creationId xmlns:p14="http://schemas.microsoft.com/office/powerpoint/2010/main" val="312870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effectLst/>
                <a:latin typeface="Calibri" panose="020F0502020204030204" pitchFamily="34" charset="0"/>
                <a:ea typeface="Calibri" panose="020F0502020204030204" pitchFamily="34" charset="0"/>
                <a:cs typeface="Times New Roman" panose="02020603050405020304" pitchFamily="18" charset="0"/>
              </a:rPr>
              <a:t>We’ve been using AI at RBC for some time now including, NOMI and Aiden in Capital Markets which many of us are familiar with. </a:t>
            </a:r>
            <a:br>
              <a:rPr lang="en-CA" sz="1000" dirty="0">
                <a:effectLst/>
                <a:latin typeface="Calibri" panose="020F0502020204030204" pitchFamily="34" charset="0"/>
                <a:ea typeface="Calibri" panose="020F0502020204030204" pitchFamily="34" charset="0"/>
                <a:cs typeface="Times New Roman" panose="02020603050405020304" pitchFamily="18" charset="0"/>
              </a:rPr>
            </a:br>
            <a:endParaRPr lang="en-CA"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dirty="0">
                <a:solidFill>
                  <a:srgbClr val="222731"/>
                </a:solidFill>
                <a:effectLst/>
                <a:latin typeface="Inter" panose="02000503000000020004" pitchFamily="2" charset="0"/>
              </a:rPr>
              <a:t>Incorporating AI into digital banking and empowering people to make better financial decisions is a compelling challenge. Borealis AI is creating tools that help RBC clients manage their finances. </a:t>
            </a:r>
            <a:r>
              <a:rPr lang="en-CA" sz="1200" b="0" i="0" dirty="0">
                <a:effectLst/>
                <a:latin typeface="Inter" panose="02000503000000020004" pitchFamily="2" charset="0"/>
                <a:hlinkClick r:id="rId3"/>
              </a:rPr>
              <a:t>NOMI</a:t>
            </a:r>
            <a:r>
              <a:rPr lang="en-CA" sz="1200" b="0" i="0" dirty="0">
                <a:solidFill>
                  <a:srgbClr val="222731"/>
                </a:solidFill>
                <a:effectLst/>
                <a:latin typeface="Inter" panose="02000503000000020004" pitchFamily="2" charset="0"/>
              </a:rPr>
              <a:t> RBC’s AI assistant keeps clients connected to their money, offering tailored insights and advice. With NOMI Forecast, Borealis’ AI technology is integrated into a retail banking offering, setting the stage for RBC to deliver next generation advice to clients.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dirty="0">
              <a:solidFill>
                <a:srgbClr val="222731"/>
              </a:solidFill>
              <a:effectLst/>
              <a:latin typeface="Inter" panose="02000503000000020004"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dirty="0">
                <a:solidFill>
                  <a:srgbClr val="FFFFFF"/>
                </a:solidFill>
                <a:effectLst/>
                <a:latin typeface="Inter" panose="02000503000000020004" pitchFamily="2" charset="0"/>
              </a:rPr>
              <a:t>NOMI Forecast shows clients what pre-authorized payments are coming due over a seven-day period, giving clients a more holistic view of their account activity. Now, with forecasting, they will be able to more confidently manage their cash flow—accounting for upcoming and regular obligations like mortgage, loan and subscription service payments.</a:t>
            </a:r>
            <a:r>
              <a:rPr lang="en-CA" sz="1200" b="0" i="0" dirty="0">
                <a:solidFill>
                  <a:srgbClr val="222731"/>
                </a:solidFill>
                <a:effectLst/>
                <a:latin typeface="Inter" panose="02000503000000020004" pitchFamily="2" charset="0"/>
                <a:cs typeface="Times New Roman" panose="02020603050405020304" pitchFamily="18" charset="0"/>
              </a:rPr>
              <a:t> </a:t>
            </a:r>
            <a:r>
              <a:rPr lang="en-CA" sz="1200" b="0" i="0" dirty="0">
                <a:solidFill>
                  <a:srgbClr val="222731"/>
                </a:solidFill>
                <a:effectLst/>
                <a:latin typeface="Inter" panose="02000503000000020004" pitchFamily="2" charset="0"/>
              </a:rPr>
              <a:t>Since its launch in September 2021, more than 900,000 clients have used the feature.</a:t>
            </a:r>
            <a:endParaRPr lang="en-CA" sz="1200" b="0" i="0" dirty="0">
              <a:solidFill>
                <a:srgbClr val="222731"/>
              </a:solidFill>
              <a:effectLst/>
              <a:latin typeface="Inter" panose="02000503000000020004"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dirty="0">
              <a:solidFill>
                <a:srgbClr val="222731"/>
              </a:solidFill>
              <a:effectLst/>
              <a:latin typeface="Inter" panose="02000503000000020004"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dirty="0">
                <a:solidFill>
                  <a:srgbClr val="222731"/>
                </a:solidFill>
                <a:effectLst/>
                <a:latin typeface="Inter" panose="02000503000000020004" pitchFamily="2" charset="0"/>
              </a:rPr>
              <a:t>NOMI Forecast, has also been recognized for Best Use of AI for Customer Experience at the 2023 The Digital Banker Digital CX Awards.</a:t>
            </a:r>
            <a:endParaRPr lang="en-CA" sz="1000"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3E5F44-A73E-544E-AD49-A204A49759FF}" type="slidenum">
              <a:rPr lang="en-US" smtClean="0"/>
              <a:t>5</a:t>
            </a:fld>
            <a:endParaRPr lang="en-US"/>
          </a:p>
        </p:txBody>
      </p:sp>
    </p:spTree>
    <p:extLst>
      <p:ext uri="{BB962C8B-B14F-4D97-AF65-F5344CB8AC3E}">
        <p14:creationId xmlns:p14="http://schemas.microsoft.com/office/powerpoint/2010/main" val="418053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60A1E2"/>
                </a:solidFill>
                <a:effectLst/>
                <a:latin typeface="Roboto" panose="02000000000000000000" pitchFamily="2" charset="0"/>
                <a:ea typeface="Times New Roman" panose="02020603050405020304" pitchFamily="18" charset="0"/>
                <a:cs typeface="Times New Roman" panose="02020603050405020304" pitchFamily="18" charset="0"/>
                <a:hlinkClick r:id="rId3"/>
              </a:rPr>
              <a:t>AIDEN</a:t>
            </a:r>
            <a:r>
              <a:rPr lang="en-CA" sz="12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 the award-winning electronic trading platform by RBC Capital Markets, leverages advances in reinforcement learning to improve trading quality and earned client trust by offering explainable insights and transparency. Overall, there is a continuum of adoption of AI technology while keeping the bank and our clients safe.</a:t>
            </a:r>
            <a:endParaRPr lang="en-CA" sz="1200" b="0" i="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dirty="0">
              <a:solidFill>
                <a:schemeClr val="tx1"/>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RBCDisplay"/>
              </a:rPr>
              <a:t>Next-Generation Algorithmic Performance - </a:t>
            </a:r>
            <a:r>
              <a:rPr lang="en-CA" b="0" i="0" dirty="0">
                <a:solidFill>
                  <a:srgbClr val="424242"/>
                </a:solidFill>
                <a:effectLst/>
                <a:latin typeface="Roboto Light" panose="02000000000000000000" pitchFamily="2" charset="0"/>
              </a:rPr>
              <a:t>Aiden’s AI-based algorithms are designed to manage complex data relationships to reduce slippage against key benchmarks, including VWAP and Arrival Price, while minimizing market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424242"/>
              </a:solidFill>
              <a:effectLst/>
              <a:latin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424242"/>
                </a:solidFill>
                <a:effectLst/>
                <a:latin typeface="Roboto Light" panose="02000000000000000000" pitchFamily="2" charset="0"/>
              </a:rPr>
              <a:t>Aiden continuously analyzes hundreds of data inputs and utilizes a robust rewards system to improve upon each action it makes and constantly optimize its performance. </a:t>
            </a:r>
            <a:r>
              <a:rPr lang="en-CA" b="0" i="0" dirty="0">
                <a:solidFill>
                  <a:srgbClr val="000000"/>
                </a:solidFill>
                <a:effectLst/>
                <a:latin typeface="Roboto" panose="02000000000000000000" pitchFamily="2" charset="0"/>
              </a:rPr>
              <a:t>Aiden also anticipates and proactively adapts to dynamic market conditions using a proprietary global framework. </a:t>
            </a:r>
            <a:r>
              <a:rPr lang="en-CA" b="0" i="0" dirty="0">
                <a:solidFill>
                  <a:srgbClr val="424242"/>
                </a:solidFill>
                <a:effectLst/>
                <a:latin typeface="Roboto Light" panose="02000000000000000000" pitchFamily="2" charset="0"/>
              </a:rPr>
              <a:t>Aiden continues to lead the way in helping clients unlock the possibilities of AI-powered technology.</a:t>
            </a:r>
            <a:endParaRPr lang="en-CA"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424242"/>
              </a:solidFill>
              <a:effectLst/>
              <a:latin typeface="Roboto Light"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933E5F44-A73E-544E-AD49-A204A49759FF}" type="slidenum">
              <a:rPr lang="en-US" smtClean="0"/>
              <a:t>6</a:t>
            </a:fld>
            <a:endParaRPr lang="en-US"/>
          </a:p>
        </p:txBody>
      </p:sp>
    </p:spTree>
    <p:extLst>
      <p:ext uri="{BB962C8B-B14F-4D97-AF65-F5344CB8AC3E}">
        <p14:creationId xmlns:p14="http://schemas.microsoft.com/office/powerpoint/2010/main" val="1117190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325" lvl="3" indent="0" algn="l">
              <a:spcAft>
                <a:spcPts val="700"/>
              </a:spcAft>
              <a:buFont typeface="System Font Regular"/>
              <a:buNone/>
            </a:pPr>
            <a:r>
              <a:rPr lang="en-CA" dirty="0"/>
              <a:t>LLMs have absorbed nearly all that humans have ever produced in text form. </a:t>
            </a:r>
          </a:p>
          <a:p>
            <a:pPr marL="288925" lvl="3" indent="-228600" algn="l">
              <a:spcAft>
                <a:spcPts val="700"/>
              </a:spcAft>
              <a:buFont typeface="+mj-lt"/>
              <a:buAutoNum type="arabicPeriod"/>
            </a:pPr>
            <a:r>
              <a:rPr lang="en-CA" dirty="0">
                <a:solidFill>
                  <a:schemeClr val="accent2"/>
                </a:solidFill>
              </a:rPr>
              <a:t>Breadth of knowledge.  </a:t>
            </a:r>
            <a:r>
              <a:rPr lang="en-CA" dirty="0"/>
              <a:t>One’s own experience versus </a:t>
            </a:r>
            <a:br>
              <a:rPr lang="en-CA" dirty="0"/>
            </a:br>
            <a:r>
              <a:rPr lang="en-CA" dirty="0"/>
              <a:t>the collective wisdom of all humanity;</a:t>
            </a:r>
          </a:p>
          <a:p>
            <a:pPr marL="288925" lvl="3" indent="-228600" algn="l">
              <a:spcAft>
                <a:spcPts val="700"/>
              </a:spcAft>
              <a:buFont typeface="+mj-lt"/>
              <a:buAutoNum type="arabicPeriod"/>
            </a:pPr>
            <a:r>
              <a:rPr lang="en-CA" dirty="0">
                <a:solidFill>
                  <a:schemeClr val="accent2"/>
                </a:solidFill>
              </a:rPr>
              <a:t>Representing knowledge. </a:t>
            </a:r>
            <a:r>
              <a:rPr lang="en-CA" dirty="0"/>
              <a:t>An LLM does more than just regurgitating content it has seen. Next-token prediction leads to efficient re-usable knowledge and mini-skills. </a:t>
            </a:r>
          </a:p>
          <a:p>
            <a:pPr marL="288925" lvl="3" indent="-228600" algn="l">
              <a:spcAft>
                <a:spcPts val="700"/>
              </a:spcAft>
              <a:buFont typeface="+mj-lt"/>
              <a:buAutoNum type="arabicPeriod"/>
            </a:pPr>
            <a:r>
              <a:rPr lang="en-CA" dirty="0">
                <a:solidFill>
                  <a:schemeClr val="accent2"/>
                </a:solidFill>
              </a:rPr>
              <a:t>Application of knowledge.  </a:t>
            </a:r>
            <a:r>
              <a:rPr lang="en-CA" dirty="0"/>
              <a:t>Prompts are mapped to </a:t>
            </a:r>
            <a:br>
              <a:rPr lang="en-CA" dirty="0"/>
            </a:br>
            <a:r>
              <a:rPr lang="en-CA" dirty="0"/>
              <a:t>high dimensional embeddings to find the right knowledge and mini-skill. E.g. write as Shakespeare …</a:t>
            </a:r>
            <a:br>
              <a:rPr lang="en-CA" dirty="0"/>
            </a:br>
            <a:endParaRPr lang="en-CA" dirty="0"/>
          </a:p>
          <a:p>
            <a:endParaRPr lang="en-US" dirty="0"/>
          </a:p>
        </p:txBody>
      </p:sp>
      <p:sp>
        <p:nvSpPr>
          <p:cNvPr id="4" name="Slide Number Placeholder 3"/>
          <p:cNvSpPr>
            <a:spLocks noGrp="1"/>
          </p:cNvSpPr>
          <p:nvPr>
            <p:ph type="sldNum" sz="quarter" idx="5"/>
          </p:nvPr>
        </p:nvSpPr>
        <p:spPr/>
        <p:txBody>
          <a:bodyPr/>
          <a:lstStyle/>
          <a:p>
            <a:fld id="{933E5F44-A73E-544E-AD49-A204A49759FF}" type="slidenum">
              <a:rPr lang="en-US" smtClean="0"/>
              <a:t>7</a:t>
            </a:fld>
            <a:endParaRPr lang="en-US"/>
          </a:p>
        </p:txBody>
      </p:sp>
    </p:spTree>
    <p:extLst>
      <p:ext uri="{BB962C8B-B14F-4D97-AF65-F5344CB8AC3E}">
        <p14:creationId xmlns:p14="http://schemas.microsoft.com/office/powerpoint/2010/main" val="177105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400"/>
              </a:lnSpc>
              <a:spcAft>
                <a:spcPts val="2400"/>
              </a:spcAft>
            </a:pPr>
            <a:r>
              <a:rPr lang="en-CA"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Currently, use of Gen AI comes with concerns about privacy, security, misinformation, and client experience that necessitate meticulous consideration. Financial services are among the most risk-critical and regulated industries because of the sensitive nature of the information handled and the impact that business practices can have on individuals and their communities. Technology such as this will only be implemented if all risks and concerns are addressed.</a:t>
            </a:r>
            <a:endParaRPr lang="en-CA" dirty="0"/>
          </a:p>
          <a:p>
            <a:pPr marL="60325" lvl="3" indent="0" algn="l">
              <a:spcAft>
                <a:spcPts val="700"/>
              </a:spcAft>
              <a:buFont typeface="System Font Regular"/>
              <a:buNone/>
            </a:pPr>
            <a:endParaRPr lang="en-CA" dirty="0"/>
          </a:p>
          <a:p>
            <a:pPr marL="60325" lvl="3" indent="0" algn="l">
              <a:spcAft>
                <a:spcPts val="700"/>
              </a:spcAft>
              <a:buFont typeface="System Font Regular"/>
              <a:buNone/>
            </a:pPr>
            <a:r>
              <a:rPr lang="en-CA" dirty="0"/>
              <a:t>When the knowledge, skills, and prompts are not represented in a way that is aligned with human expectations, LLMs can fail: hallucinate facts, specious reasoning, etc. </a:t>
            </a:r>
          </a:p>
          <a:p>
            <a:pPr marL="60325" lvl="3" indent="0" algn="l">
              <a:spcAft>
                <a:spcPts val="700"/>
              </a:spcAft>
              <a:buFont typeface="System Font Regular"/>
              <a:buNone/>
            </a:pPr>
            <a:br>
              <a:rPr lang="en-CA" dirty="0"/>
            </a:br>
            <a:r>
              <a:rPr lang="en-CA" dirty="0"/>
              <a:t>How to overcome these limitations? In all industries, and especially financial services were client trust is paramount we must embrace the promise of AI while navigating the risk of this technology. How can organizations do this? What checks and balances can support the responsible and safe application of Gen AI technology?</a:t>
            </a:r>
          </a:p>
          <a:p>
            <a:endParaRPr lang="en-US" dirty="0"/>
          </a:p>
        </p:txBody>
      </p:sp>
      <p:sp>
        <p:nvSpPr>
          <p:cNvPr id="4" name="Slide Number Placeholder 3"/>
          <p:cNvSpPr>
            <a:spLocks noGrp="1"/>
          </p:cNvSpPr>
          <p:nvPr>
            <p:ph type="sldNum" sz="quarter" idx="5"/>
          </p:nvPr>
        </p:nvSpPr>
        <p:spPr/>
        <p:txBody>
          <a:bodyPr/>
          <a:lstStyle/>
          <a:p>
            <a:fld id="{933E5F44-A73E-544E-AD49-A204A49759FF}" type="slidenum">
              <a:rPr lang="en-US" smtClean="0"/>
              <a:t>8</a:t>
            </a:fld>
            <a:endParaRPr lang="en-US"/>
          </a:p>
        </p:txBody>
      </p:sp>
    </p:spTree>
    <p:extLst>
      <p:ext uri="{BB962C8B-B14F-4D97-AF65-F5344CB8AC3E}">
        <p14:creationId xmlns:p14="http://schemas.microsoft.com/office/powerpoint/2010/main" val="182445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We’re excited about the potential of generative AI but understanding the risks this technology poses is essential. It’s</a:t>
            </a:r>
            <a:r>
              <a:rPr lang="en-CA" sz="2800" b="0" i="0" dirty="0">
                <a:solidFill>
                  <a:srgbClr val="000000"/>
                </a:solidFill>
                <a:effectLst/>
                <a:latin typeface="Arial" panose="020B0604020202020204" pitchFamily="34" charset="0"/>
              </a:rPr>
              <a:t> an incredible technology that’s going to transform our business, that’s not ready for prime time. To mitigate these risks we </a:t>
            </a:r>
            <a:r>
              <a:rPr lang="en-CA" sz="1800" dirty="0">
                <a:effectLst/>
                <a:latin typeface="Calibri" panose="020F0502020204030204" pitchFamily="34" charset="0"/>
                <a:ea typeface="Calibri" panose="020F0502020204030204" pitchFamily="34" charset="0"/>
                <a:cs typeface="Times New Roman" panose="02020603050405020304" pitchFamily="18" charset="0"/>
              </a:rPr>
              <a:t>have established a development and governance framework that ensures that our use of AI respects diversity and human integrity, and also guides how our teams can consider, explore, and build generative AI tools and bring them to market safely.</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Symbol" pitchFamily="2" charset="2"/>
              <a:buChar char=""/>
            </a:pPr>
            <a:r>
              <a:rPr lang="en-CA" sz="2800" dirty="0">
                <a:effectLst/>
                <a:latin typeface="Calibri" panose="020F0502020204030204" pitchFamily="34" charset="0"/>
                <a:ea typeface="Calibri" panose="020F0502020204030204" pitchFamily="34" charset="0"/>
                <a:cs typeface="Times New Roman" panose="02020603050405020304" pitchFamily="18" charset="0"/>
              </a:rPr>
              <a:t>An organizations s</a:t>
            </a:r>
            <a:r>
              <a:rPr lang="en-CA" sz="2800" dirty="0"/>
              <a:t>uccess relies on sustaining client trust.</a:t>
            </a:r>
            <a:r>
              <a:rPr lang="en-CA" sz="1800" dirty="0">
                <a:effectLst/>
                <a:latin typeface="Calibri" panose="020F0502020204030204" pitchFamily="34" charset="0"/>
                <a:ea typeface="Calibri" panose="020F0502020204030204" pitchFamily="34" charset="0"/>
                <a:cs typeface="Times New Roman" panose="02020603050405020304" pitchFamily="18" charset="0"/>
              </a:rPr>
              <a:t> RBC has </a:t>
            </a:r>
            <a:r>
              <a:rPr lang="en-CA" sz="1800" dirty="0"/>
              <a:t>established principles to guide active risk management and responsible AI. These include Privacy &amp; Security, Accountability, Fairness and Transparency and Responsible Disclosure.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CA" sz="2800" dirty="0"/>
              <a:t>As part of our commitment to advancing the development of responsible AI and Machine Learning (ML), we have also developed RESPECT AI, alongside Borealis AI, our dedicated AI research centre. RESPECT AI is an online hub that brings open source research code, tutorials, academic research and lectures to the AI community, helping to make ethical AI available to all. </a:t>
            </a:r>
            <a:br>
              <a:rPr lang="en-CA" sz="1800" dirty="0">
                <a:effectLst/>
                <a:latin typeface="Calibri" panose="020F0502020204030204" pitchFamily="34" charset="0"/>
                <a:cs typeface="Times New Roman" panose="02020603050405020304" pitchFamily="18" charset="0"/>
              </a:rPr>
            </a:b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CA" sz="4000" b="0" i="0" dirty="0">
                <a:solidFill>
                  <a:srgbClr val="1D1C1D"/>
                </a:solidFill>
                <a:effectLst/>
                <a:latin typeface="Slack-Lato"/>
              </a:rPr>
              <a:t>When exploring various use cases for Gen AI technology – areas where implementation can draw immediate value are areas there is a </a:t>
            </a:r>
            <a:r>
              <a:rPr lang="en-CA" sz="4000" b="1" i="0" dirty="0">
                <a:solidFill>
                  <a:srgbClr val="1D1C1D"/>
                </a:solidFill>
                <a:effectLst/>
                <a:latin typeface="Slack-Lato"/>
              </a:rPr>
              <a:t>human in the loop </a:t>
            </a:r>
            <a:r>
              <a:rPr lang="en-CA" sz="4000" b="0" i="0" dirty="0">
                <a:solidFill>
                  <a:srgbClr val="1D1C1D"/>
                </a:solidFill>
                <a:effectLst/>
                <a:latin typeface="Slack-Lato"/>
              </a:rPr>
              <a:t>and implementing this technology into the process can </a:t>
            </a:r>
            <a:r>
              <a:rPr lang="en-CA" sz="4000" b="1" i="0" dirty="0">
                <a:solidFill>
                  <a:srgbClr val="1D1C1D"/>
                </a:solidFill>
                <a:effectLst/>
                <a:latin typeface="Slack-Lato"/>
              </a:rPr>
              <a:t>augment this workflow, increase employee productivity and efficiency.  </a:t>
            </a:r>
            <a:br>
              <a:rPr lang="en-CA" sz="4000" b="1" i="0" dirty="0">
                <a:solidFill>
                  <a:srgbClr val="1D1C1D"/>
                </a:solidFill>
                <a:effectLst/>
                <a:latin typeface="Slack-Lato"/>
              </a:rPr>
            </a:br>
            <a:endParaRPr lang="en-CA" sz="2800" b="1" i="0" dirty="0">
              <a:effectLst/>
              <a:latin typeface="-apple-system"/>
            </a:endParaRPr>
          </a:p>
          <a:p>
            <a:pPr marL="342900" lvl="0" indent="-342900">
              <a:buFont typeface="Symbol" pitchFamily="2" charset="2"/>
              <a:buChar char=""/>
            </a:pPr>
            <a:r>
              <a:rPr lang="en-CA" sz="2800" b="0" i="0" dirty="0">
                <a:effectLst/>
                <a:latin typeface="-apple-system"/>
              </a:rPr>
              <a:t>Finding the balance between innovative tech and invaluable human resources is crucial in the process of integrating these tools. </a:t>
            </a:r>
            <a:r>
              <a:rPr lang="en-CA" sz="2800" b="0" i="0" dirty="0">
                <a:solidFill>
                  <a:srgbClr val="000000"/>
                </a:solidFill>
                <a:effectLst/>
                <a:latin typeface="MaRSMarcin-Regular"/>
              </a:rPr>
              <a:t>While AI and LLMs can often be seamlessly adopted to tackle basic issues (such as a forgotten password or a faulty fraud alert), more complicated questions (such as determining the tax implications of wiring money or weighing the risks of a time-sensitive investment opportunity) typically require more nuanced interpretation. That is why Human oversight is crucial in an effort to mitigate the risks of deploying LLMs. </a:t>
            </a:r>
            <a:r>
              <a:rPr lang="en-CA" sz="2800" b="0" i="0" dirty="0">
                <a:solidFill>
                  <a:srgbClr val="222731"/>
                </a:solidFill>
                <a:effectLst/>
                <a:latin typeface="Inter" panose="02000503000000020004" pitchFamily="2" charset="0"/>
              </a:rPr>
              <a:t>RBC is taking a cautious approach to AI integration, emphasizing the importance of responsible AI and human control. </a:t>
            </a:r>
            <a:br>
              <a:rPr lang="en-CA" sz="2800" b="0" i="0" dirty="0">
                <a:solidFill>
                  <a:srgbClr val="222731"/>
                </a:solidFill>
                <a:effectLst/>
                <a:latin typeface="Inter" panose="02000503000000020004" pitchFamily="2" charset="0"/>
              </a:rPr>
            </a:br>
            <a:endParaRPr lang="en-CA" sz="2800" b="0" i="0" dirty="0">
              <a:solidFill>
                <a:srgbClr val="222731"/>
              </a:solidFill>
              <a:effectLst/>
              <a:latin typeface="Inter" panose="02000503000000020004" pitchFamily="2"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CA" sz="2800" b="0" i="0" dirty="0">
                <a:solidFill>
                  <a:srgbClr val="D1D2D3"/>
                </a:solidFill>
                <a:effectLst/>
                <a:latin typeface="Slack-Lato"/>
              </a:rPr>
              <a:t>Alignment in the context of Large Language Model (LLM) research refers to the process of training these models to generate outputs that align with human preferences, intentions, and values</a:t>
            </a:r>
            <a:r>
              <a:rPr lang="en-CA" sz="2800" b="1" i="0" u="none" strike="noStrike" dirty="0">
                <a:solidFill>
                  <a:srgbClr val="D1D2D3"/>
                </a:solidFill>
                <a:effectLst/>
                <a:latin typeface="Slack-Lato"/>
              </a:rPr>
              <a:t>.  </a:t>
            </a:r>
            <a:r>
              <a:rPr lang="en-CA" sz="2800" b="0" i="0" dirty="0">
                <a:solidFill>
                  <a:srgbClr val="D1D2D3"/>
                </a:solidFill>
                <a:effectLst/>
                <a:latin typeface="Slack-Lato"/>
              </a:rPr>
              <a:t>In other words, it's about teaching machines to think and communicate in ways that resonate with us, making their outputs more useful and relatable. Ensuring alignment is crucial for building products with LLMs that adhere to the designer's values and intentions, as it helps prevent unintended behavior, mitigate risks of false narratives, and maintain ethical standard.  By focusing on alignment, researchers aim to create AI systems that are more helpful, safe, and ethically responsible. </a:t>
            </a:r>
            <a:r>
              <a:rPr lang="en-CA" sz="4000" dirty="0"/>
              <a:t>Misalignment between an AI model's objectives and our values could lead to unwanted results. In the banking context, a misaligned AI could make financial recommendations that are not in the best interests of the customer or the bank. </a:t>
            </a:r>
            <a:br>
              <a:rPr lang="en-CA" sz="2800" b="0" i="0" dirty="0">
                <a:solidFill>
                  <a:srgbClr val="D1D2D3"/>
                </a:solidFill>
                <a:effectLst/>
                <a:latin typeface="Slack-Lato"/>
                <a:ea typeface="+mn-ea"/>
              </a:rPr>
            </a:br>
            <a:br>
              <a:rPr lang="en-CA" sz="2800" b="0" i="0" dirty="0">
                <a:solidFill>
                  <a:srgbClr val="D1D2D3"/>
                </a:solidFill>
                <a:effectLst/>
                <a:latin typeface="Slack-Lato"/>
                <a:ea typeface="+mn-ea"/>
              </a:rPr>
            </a:br>
            <a:r>
              <a:rPr lang="en-CA" sz="2800" dirty="0">
                <a:latin typeface="Inter Medium" panose="02000503000000020004" pitchFamily="2" charset="0"/>
                <a:ea typeface="Inter Medium" panose="02000503000000020004" pitchFamily="2" charset="0"/>
              </a:rPr>
              <a:t>Tuning Research &amp; Techniques</a:t>
            </a:r>
          </a:p>
          <a:p>
            <a:pPr lvl="3"/>
            <a:r>
              <a:rPr lang="en-CA" sz="2800" dirty="0"/>
              <a:t>Prompt Engineering</a:t>
            </a:r>
          </a:p>
          <a:p>
            <a:pPr lvl="3"/>
            <a:r>
              <a:rPr lang="en-CA" sz="2800" dirty="0"/>
              <a:t>Supervised Fine Tuning (SFT)</a:t>
            </a:r>
          </a:p>
          <a:p>
            <a:pPr lvl="3"/>
            <a:r>
              <a:rPr lang="en-CA" sz="2800" dirty="0"/>
              <a:t>Retrieval Augmented Generation </a:t>
            </a:r>
          </a:p>
          <a:p>
            <a:pPr lvl="3"/>
            <a:r>
              <a:rPr lang="en-CA" sz="2800" dirty="0"/>
              <a:t>RL with Human Feedback (RLHF)</a:t>
            </a:r>
          </a:p>
          <a:p>
            <a:pPr lvl="3"/>
            <a:r>
              <a:rPr lang="en-CA" sz="2800" dirty="0"/>
              <a:t>Optimization Algos</a:t>
            </a:r>
          </a:p>
          <a:p>
            <a:pPr lvl="3"/>
            <a:r>
              <a:rPr lang="en-CA" sz="2800" dirty="0"/>
              <a:t>Efficient Training  </a:t>
            </a:r>
            <a:br>
              <a:rPr lang="en-CA" sz="2800" b="0" i="0" dirty="0">
                <a:solidFill>
                  <a:srgbClr val="222731"/>
                </a:solidFill>
                <a:effectLst/>
                <a:latin typeface="Inter" panose="02000503000000020004" pitchFamily="2" charset="0"/>
              </a:rPr>
            </a:br>
            <a:endParaRPr lang="en-CA" sz="2800" b="0" i="0" dirty="0">
              <a:solidFill>
                <a:srgbClr val="222731"/>
              </a:solidFill>
              <a:effectLst/>
              <a:latin typeface="Inter" panose="02000503000000020004" pitchFamily="2" charset="0"/>
            </a:endParaRPr>
          </a:p>
          <a:p>
            <a:pPr marL="342900" lvl="0" indent="-342900">
              <a:buFont typeface="Symbol" pitchFamily="2" charset="2"/>
              <a:buChar cha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3E5F44-A73E-544E-AD49-A204A49759FF}" type="slidenum">
              <a:rPr lang="en-US" smtClean="0"/>
              <a:t>9</a:t>
            </a:fld>
            <a:endParaRPr lang="en-US"/>
          </a:p>
        </p:txBody>
      </p:sp>
    </p:spTree>
    <p:extLst>
      <p:ext uri="{BB962C8B-B14F-4D97-AF65-F5344CB8AC3E}">
        <p14:creationId xmlns:p14="http://schemas.microsoft.com/office/powerpoint/2010/main" val="277795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 Bill Payment Reversal featu</a:t>
            </a:r>
            <a:r>
              <a:rPr lang="en-CA" sz="1800" dirty="0">
                <a:effectLst/>
                <a:latin typeface="Calibri" panose="020F0502020204030204" pitchFamily="34" charset="0"/>
                <a:ea typeface="Calibri" panose="020F0502020204030204" pitchFamily="34" charset="0"/>
                <a:cs typeface="Times New Roman" panose="02020603050405020304" pitchFamily="18" charset="0"/>
              </a:rPr>
              <a:t>re in RBC Mobile which helps clients who have made errors in their bill payments, such as selecting the wrong payee, or entering the wrong account number. A machine learning model detects potential errors and warns clients before they submit their payments, allowing them to correct them if needed. This improves the client experience and reduces the costs associated with bill payment reversals. These errors can be costly and inconvenient for clients.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br>
              <a:rPr lang="en-CA" sz="1800" dirty="0">
                <a:effectLst/>
                <a:latin typeface="Calibri" panose="020F0502020204030204" pitchFamily="34" charset="0"/>
                <a:ea typeface="Calibri" panose="020F0502020204030204" pitchFamily="34" charset="0"/>
                <a:cs typeface="Times New Roman" panose="02020603050405020304" pitchFamily="18" charset="0"/>
              </a:rPr>
            </a:br>
            <a:r>
              <a:rPr lang="en-CA" sz="1800" dirty="0">
                <a:effectLst/>
                <a:latin typeface="Calibri" panose="020F0502020204030204" pitchFamily="34" charset="0"/>
                <a:ea typeface="Calibri" panose="020F0502020204030204" pitchFamily="34" charset="0"/>
                <a:cs typeface="Times New Roman" panose="02020603050405020304" pitchFamily="18" charset="0"/>
              </a:rPr>
              <a:t>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333333"/>
              </a:solidFill>
              <a:effectLst/>
              <a:latin typeface="Roboto" panose="020000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dirty="0">
                <a:solidFill>
                  <a:srgbClr val="FFFFFF"/>
                </a:solidFill>
                <a:effectLst/>
                <a:latin typeface="Inter" panose="02000503000000020004" pitchFamily="2" charset="0"/>
              </a:rPr>
              <a:t>With Asynchronous Temporal Models </a:t>
            </a:r>
            <a:r>
              <a:rPr lang="en-CA" sz="2800" b="1" i="0" dirty="0">
                <a:solidFill>
                  <a:srgbClr val="FFFFFF"/>
                </a:solidFill>
                <a:effectLst/>
                <a:latin typeface="Inter" panose="02000503000000020004" pitchFamily="2" charset="0"/>
              </a:rPr>
              <a:t>(ATOM</a:t>
            </a:r>
            <a:r>
              <a:rPr lang="en-CA" sz="2800" b="0" i="0" dirty="0">
                <a:solidFill>
                  <a:srgbClr val="FFFFFF"/>
                </a:solidFill>
                <a:effectLst/>
                <a:latin typeface="Inter" panose="02000503000000020004" pitchFamily="2" charset="0"/>
              </a:rPr>
              <a:t>), Researchers at Borealis AI, aim to build machine learning models capable of making inferences from asynchronous event sequences. These sequences are ubiquitous in banking applications – from various types of transaction data to client interactions with our banking services. </a:t>
            </a:r>
            <a:br>
              <a:rPr lang="en-CA" sz="2800" b="0" i="0" dirty="0">
                <a:solidFill>
                  <a:srgbClr val="FFFFFF"/>
                </a:solidFill>
                <a:effectLst/>
                <a:latin typeface="Inter" panose="02000503000000020004" pitchFamily="2" charset="0"/>
              </a:rPr>
            </a:br>
            <a:br>
              <a:rPr lang="en-CA" sz="2800" b="0" i="0" dirty="0">
                <a:solidFill>
                  <a:srgbClr val="FFFFFF"/>
                </a:solidFill>
                <a:effectLst/>
                <a:latin typeface="Inter" panose="02000503000000020004" pitchFamily="2" charset="0"/>
              </a:rPr>
            </a:br>
            <a:r>
              <a:rPr lang="en-CA" sz="2800" b="0" i="0" dirty="0">
                <a:solidFill>
                  <a:srgbClr val="FFFFFF"/>
                </a:solidFill>
                <a:effectLst/>
                <a:latin typeface="Inter" panose="02000503000000020004" pitchFamily="2" charset="0"/>
              </a:rPr>
              <a:t>       - </a:t>
            </a:r>
            <a:r>
              <a:rPr lang="en-CA" sz="4000" b="1" i="0" dirty="0">
                <a:solidFill>
                  <a:srgbClr val="FFFFFF"/>
                </a:solidFill>
                <a:effectLst/>
                <a:latin typeface="Inter" panose="02000503000000020004" pitchFamily="2" charset="0"/>
              </a:rPr>
              <a:t>NOMI’s</a:t>
            </a:r>
            <a:r>
              <a:rPr lang="en-CA" sz="4000" b="0" i="0" dirty="0">
                <a:solidFill>
                  <a:srgbClr val="FFFFFF"/>
                </a:solidFill>
                <a:effectLst/>
                <a:latin typeface="Inter" panose="02000503000000020004" pitchFamily="2" charset="0"/>
              </a:rPr>
              <a:t> predictive capabilities follow the ATOM paradigm, analyzing transaction sequences to build a representation of a client’s transacting behaviour. Whether these are common bill payees, patterns of payroll deposits, subscription service payments, or the typical amounts of Interac e-transfers, ATOM can learn representations that can be used to make helpful predictions to aid our clients. </a:t>
            </a:r>
            <a:br>
              <a:rPr lang="en-CA" sz="4000" b="0" i="0" dirty="0">
                <a:solidFill>
                  <a:srgbClr val="FFFFFF"/>
                </a:solidFill>
                <a:effectLst/>
                <a:latin typeface="Inter" panose="02000503000000020004" pitchFamily="2" charset="0"/>
              </a:rPr>
            </a:br>
            <a:endParaRPr lang="en-CA" sz="4000" b="0" i="0" dirty="0">
              <a:solidFill>
                <a:srgbClr val="FFFFFF"/>
              </a:solidFill>
              <a:effectLst/>
              <a:latin typeface="Inter"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4000" b="0" i="0" dirty="0">
                <a:solidFill>
                  <a:srgbClr val="FFFFFF"/>
                </a:solidFill>
                <a:effectLst/>
                <a:latin typeface="Inter" panose="02000503000000020004" pitchFamily="2" charset="0"/>
              </a:rPr>
              <a:t>      -  </a:t>
            </a:r>
            <a:r>
              <a:rPr lang="en-CA" sz="5400" b="0" i="0" dirty="0">
                <a:solidFill>
                  <a:srgbClr val="FFFFFF"/>
                </a:solidFill>
                <a:effectLst/>
                <a:latin typeface="Inter" panose="02000503000000020004" pitchFamily="2" charset="0"/>
              </a:rPr>
              <a:t>We are also working with </a:t>
            </a:r>
            <a:r>
              <a:rPr lang="en-CA" sz="5400" b="1" i="0" dirty="0">
                <a:solidFill>
                  <a:srgbClr val="FFFFFF"/>
                </a:solidFill>
                <a:effectLst/>
                <a:latin typeface="Inter" panose="02000503000000020004" pitchFamily="2" charset="0"/>
              </a:rPr>
              <a:t>Avion Rewards </a:t>
            </a:r>
            <a:r>
              <a:rPr lang="en-CA" sz="5400" b="0" i="0" dirty="0">
                <a:solidFill>
                  <a:srgbClr val="FFFFFF"/>
                </a:solidFill>
                <a:effectLst/>
                <a:latin typeface="Inter" panose="02000503000000020004" pitchFamily="2" charset="0"/>
              </a:rPr>
              <a:t>on AI-powered personalization to offer members a more rewarding shopping experience and seamless access to benefits. The personalized reward offers are made possible by leveraging ATOM. </a:t>
            </a:r>
            <a:br>
              <a:rPr lang="en-CA" sz="5400" b="0" i="0" dirty="0">
                <a:solidFill>
                  <a:srgbClr val="FFFFFF"/>
                </a:solidFill>
                <a:effectLst/>
                <a:latin typeface="Inter" panose="02000503000000020004" pitchFamily="2" charset="0"/>
              </a:rPr>
            </a:br>
            <a:br>
              <a:rPr lang="en-CA" sz="5400" b="0" i="0" dirty="0">
                <a:solidFill>
                  <a:srgbClr val="FFFFFF"/>
                </a:solidFill>
                <a:effectLst/>
                <a:latin typeface="Inter" panose="02000503000000020004" pitchFamily="2" charset="0"/>
              </a:rPr>
            </a:br>
            <a:r>
              <a:rPr lang="en-CA" sz="5400" b="0" i="0" dirty="0">
                <a:solidFill>
                  <a:srgbClr val="FFFFFF"/>
                </a:solidFill>
                <a:effectLst/>
                <a:latin typeface="Inter" panose="02000503000000020004" pitchFamily="2" charset="0"/>
              </a:rPr>
              <a:t>_________</a:t>
            </a:r>
            <a:br>
              <a:rPr lang="en-CA" sz="5400" b="0" i="0" dirty="0">
                <a:solidFill>
                  <a:srgbClr val="FFFFFF"/>
                </a:solidFill>
                <a:effectLst/>
                <a:latin typeface="Inter" panose="02000503000000020004" pitchFamily="2" charset="0"/>
              </a:rPr>
            </a:br>
            <a:br>
              <a:rPr lang="en-CA" sz="5400" b="0" i="0" dirty="0">
                <a:solidFill>
                  <a:srgbClr val="FFFFFF"/>
                </a:solidFill>
                <a:effectLst/>
                <a:latin typeface="Inter" panose="02000503000000020004" pitchFamily="2" charset="0"/>
              </a:rPr>
            </a:br>
            <a:r>
              <a:rPr lang="en-CA" sz="2800" b="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Through </a:t>
            </a:r>
            <a:r>
              <a:rPr lang="en-CA" sz="4000" b="0" i="0" dirty="0">
                <a:solidFill>
                  <a:srgbClr val="1D1C1D"/>
                </a:solidFill>
                <a:effectLst/>
                <a:latin typeface="Slack-Lato"/>
              </a:rPr>
              <a:t>RBC’s </a:t>
            </a:r>
            <a:r>
              <a:rPr lang="en-CA" sz="2800" b="1"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Advice Centre - </a:t>
            </a:r>
            <a:r>
              <a:rPr lang="en-CA" sz="2800" b="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We are currently prioritizing </a:t>
            </a:r>
            <a:r>
              <a:rPr lang="en-CA" sz="4000" b="0" i="0" dirty="0">
                <a:solidFill>
                  <a:srgbClr val="1D1C1D"/>
                </a:solidFill>
                <a:effectLst/>
                <a:latin typeface="Slack-Lato"/>
              </a:rPr>
              <a:t>back office operational excellence. </a:t>
            </a:r>
            <a:r>
              <a:rPr lang="en-CA" sz="2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RBC and Borealis AI are developing solutions that help our advisors and analysts provide timely, accurate, and personalized advice to clients while navigating large volumes of unstructured data in real-time. </a:t>
            </a:r>
            <a:r>
              <a:rPr lang="en-CA" sz="4000" b="0" i="0" dirty="0">
                <a:solidFill>
                  <a:srgbClr val="000000"/>
                </a:solidFill>
                <a:effectLst/>
                <a:latin typeface="MaRSMarcin-Regular"/>
                <a:ea typeface="Times New Roman" panose="02020603050405020304" pitchFamily="18" charset="0"/>
                <a:cs typeface="Times New Roman" panose="02020603050405020304" pitchFamily="18" charset="0"/>
              </a:rPr>
              <a:t>A</a:t>
            </a:r>
            <a:r>
              <a:rPr lang="en-CA" sz="4000" b="0" i="0" dirty="0">
                <a:solidFill>
                  <a:srgbClr val="000000"/>
                </a:solidFill>
                <a:effectLst/>
                <a:latin typeface="MaRSMarcin-Regular"/>
              </a:rPr>
              <a:t>n agent in sometimes has to navigate complex policies and procedures to resolve client concerns.” This is where we see an opportunity. Off-the-shelf LLMs may not have the capacity to effectively parse a dense, context-contingent procedural document, she notes, but by fine-tuning these models and training them with domain-specific semantic searches, they can be part of generating accurate and efficient solutions. </a:t>
            </a:r>
            <a:r>
              <a:rPr lang="en-CA" sz="2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This is a direct enhancement of our advisor’s capabilities and a safer use of the technology that places humans – and our customers – at the centre of the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4000" b="1" i="0" dirty="0">
                <a:solidFill>
                  <a:srgbClr val="FFFFFF"/>
                </a:solidFill>
                <a:effectLst/>
                <a:latin typeface="Inter" panose="02000503000000020004" pitchFamily="2" charset="0"/>
              </a:rPr>
              <a:t>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dirty="0">
                <a:solidFill>
                  <a:srgbClr val="FFFFFF"/>
                </a:solidFill>
                <a:effectLst/>
                <a:latin typeface="Inter" panose="02000503000000020004" pitchFamily="2" charset="0"/>
              </a:rPr>
              <a:t> </a:t>
            </a:r>
            <a:endParaRPr lang="en-CA"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b="0" i="0" dirty="0">
                <a:solidFill>
                  <a:srgbClr val="333333"/>
                </a:solidFill>
                <a:effectLst/>
                <a:latin typeface="Roboto" panose="02000000000000000000" pitchFamily="2" charset="0"/>
              </a:rPr>
              <a:t>Overall, there is a continuum of adoption of AI technology while keeping the bank and our clients safe.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3E5F44-A73E-544E-AD49-A204A49759FF}" type="slidenum">
              <a:rPr lang="en-US" smtClean="0"/>
              <a:t>10</a:t>
            </a:fld>
            <a:endParaRPr lang="en-US"/>
          </a:p>
        </p:txBody>
      </p:sp>
    </p:spTree>
    <p:extLst>
      <p:ext uri="{BB962C8B-B14F-4D97-AF65-F5344CB8AC3E}">
        <p14:creationId xmlns:p14="http://schemas.microsoft.com/office/powerpoint/2010/main" val="17723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25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One 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A51825-16FA-E83F-B8B4-7BED99658472}"/>
              </a:ext>
            </a:extLst>
          </p:cNvPr>
          <p:cNvPicPr>
            <a:picLocks noChangeAspect="1"/>
          </p:cNvPicPr>
          <p:nvPr userDrawn="1"/>
        </p:nvPicPr>
        <p:blipFill rotWithShape="1">
          <a:blip r:embed="rId2">
            <a:alphaModFix amt="24000"/>
          </a:blip>
          <a:srcRect r="1811" b="1451"/>
          <a:stretch/>
        </p:blipFill>
        <p:spPr>
          <a:xfrm>
            <a:off x="-1" y="0"/>
            <a:ext cx="12192001" cy="6858000"/>
          </a:xfrm>
          <a:prstGeom prst="rect">
            <a:avLst/>
          </a:prstGeom>
        </p:spPr>
      </p:pic>
      <p:sp>
        <p:nvSpPr>
          <p:cNvPr id="2" name="Title 1">
            <a:extLst>
              <a:ext uri="{FF2B5EF4-FFF2-40B4-BE49-F238E27FC236}">
                <a16:creationId xmlns:a16="http://schemas.microsoft.com/office/drawing/2014/main" id="{CF58C8E6-ADED-2845-8236-CFB6976FDAA6}"/>
              </a:ext>
            </a:extLst>
          </p:cNvPr>
          <p:cNvSpPr>
            <a:spLocks noGrp="1"/>
          </p:cNvSpPr>
          <p:nvPr>
            <p:ph type="title"/>
          </p:nvPr>
        </p:nvSpPr>
        <p:spPr>
          <a:xfrm>
            <a:off x="900844" y="766622"/>
            <a:ext cx="8934036" cy="117252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CD5E1C3-14E1-F64E-A442-DF18C4CF23F7}"/>
              </a:ext>
            </a:extLst>
          </p:cNvPr>
          <p:cNvSpPr>
            <a:spLocks noGrp="1"/>
          </p:cNvSpPr>
          <p:nvPr>
            <p:ph idx="1"/>
          </p:nvPr>
        </p:nvSpPr>
        <p:spPr>
          <a:xfrm>
            <a:off x="916342" y="2417844"/>
            <a:ext cx="8928099"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lide Number Placeholder 5">
            <a:extLst>
              <a:ext uri="{FF2B5EF4-FFF2-40B4-BE49-F238E27FC236}">
                <a16:creationId xmlns:a16="http://schemas.microsoft.com/office/drawing/2014/main" id="{BC2F505C-606E-D04C-A4E2-5C7989D5EB24}"/>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1" name="Footer Placeholder 26">
            <a:extLst>
              <a:ext uri="{FF2B5EF4-FFF2-40B4-BE49-F238E27FC236}">
                <a16:creationId xmlns:a16="http://schemas.microsoft.com/office/drawing/2014/main" id="{AE94F89B-6ED1-DF49-8FD1-166E12961F82}"/>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62EEB46E-CD2F-BD45-8CE8-7A2F422E627E}"/>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79488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B95C49-FDF1-17BC-0F7E-39580979DD2E}"/>
              </a:ext>
            </a:extLst>
          </p:cNvPr>
          <p:cNvPicPr>
            <a:picLocks noChangeAspect="1"/>
          </p:cNvPicPr>
          <p:nvPr userDrawn="1"/>
        </p:nvPicPr>
        <p:blipFill rotWithShape="1">
          <a:blip r:embed="rId2">
            <a:alphaModFix amt="50000"/>
          </a:blip>
          <a:srcRect r="22938" b="31749"/>
          <a:stretch/>
        </p:blipFill>
        <p:spPr>
          <a:xfrm>
            <a:off x="0" y="-1"/>
            <a:ext cx="12216388" cy="6858001"/>
          </a:xfrm>
          <a:prstGeom prst="rect">
            <a:avLst/>
          </a:prstGeom>
        </p:spPr>
      </p:pic>
      <p:sp>
        <p:nvSpPr>
          <p:cNvPr id="2" name="Title 1">
            <a:extLst>
              <a:ext uri="{FF2B5EF4-FFF2-40B4-BE49-F238E27FC236}">
                <a16:creationId xmlns:a16="http://schemas.microsoft.com/office/drawing/2014/main" id="{CF58C8E6-ADED-2845-8236-CFB6976FDAA6}"/>
              </a:ext>
            </a:extLst>
          </p:cNvPr>
          <p:cNvSpPr>
            <a:spLocks noGrp="1"/>
          </p:cNvSpPr>
          <p:nvPr>
            <p:ph type="title"/>
          </p:nvPr>
        </p:nvSpPr>
        <p:spPr>
          <a:xfrm>
            <a:off x="900844" y="766622"/>
            <a:ext cx="8934036" cy="117252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CD5E1C3-14E1-F64E-A442-DF18C4CF23F7}"/>
              </a:ext>
            </a:extLst>
          </p:cNvPr>
          <p:cNvSpPr>
            <a:spLocks noGrp="1"/>
          </p:cNvSpPr>
          <p:nvPr>
            <p:ph idx="1"/>
          </p:nvPr>
        </p:nvSpPr>
        <p:spPr>
          <a:xfrm>
            <a:off x="916342" y="2417844"/>
            <a:ext cx="8928099"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lide Number Placeholder 5">
            <a:extLst>
              <a:ext uri="{FF2B5EF4-FFF2-40B4-BE49-F238E27FC236}">
                <a16:creationId xmlns:a16="http://schemas.microsoft.com/office/drawing/2014/main" id="{BC2F505C-606E-D04C-A4E2-5C7989D5EB24}"/>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1" name="Footer Placeholder 26">
            <a:extLst>
              <a:ext uri="{FF2B5EF4-FFF2-40B4-BE49-F238E27FC236}">
                <a16:creationId xmlns:a16="http://schemas.microsoft.com/office/drawing/2014/main" id="{AE94F89B-6ED1-DF49-8FD1-166E12961F82}"/>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62EEB46E-CD2F-BD45-8CE8-7A2F422E627E}"/>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2951598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5F45B0-766F-5D45-85B8-6EDA14761699}"/>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2417844"/>
            <a:ext cx="3818938"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buClr>
                <a:schemeClr val="accent3">
                  <a:lumMod val="60000"/>
                  <a:lumOff val="40000"/>
                </a:schemeClr>
              </a:buClr>
              <a:defRPr>
                <a:solidFill>
                  <a:srgbClr val="FFFFFF"/>
                </a:solidFill>
              </a:defRPr>
            </a:lvl4pPr>
            <a:lvl5pPr>
              <a:buClr>
                <a:schemeClr val="accent2"/>
              </a:buCl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3">
            <a:extLst>
              <a:ext uri="{FF2B5EF4-FFF2-40B4-BE49-F238E27FC236}">
                <a16:creationId xmlns:a16="http://schemas.microsoft.com/office/drawing/2014/main" id="{09F1399D-3B59-7D4C-BE08-551BC373A5AC}"/>
              </a:ext>
            </a:extLst>
          </p:cNvPr>
          <p:cNvSpPr>
            <a:spLocks noGrp="1"/>
          </p:cNvSpPr>
          <p:nvPr>
            <p:ph sz="half" idx="2"/>
          </p:nvPr>
        </p:nvSpPr>
        <p:spPr>
          <a:xfrm>
            <a:off x="6035041" y="2417844"/>
            <a:ext cx="3818939"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dirty="0"/>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10" name="Picture 9">
            <a:extLst>
              <a:ext uri="{FF2B5EF4-FFF2-40B4-BE49-F238E27FC236}">
                <a16:creationId xmlns:a16="http://schemas.microsoft.com/office/drawing/2014/main" id="{802137E3-5E2A-A94A-A0C6-CE330D3D0BB2}"/>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432917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BA0145-6949-EE45-BCBA-38F7B45F661E}"/>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2417844"/>
            <a:ext cx="2540533"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8" name="Content Placeholder 2">
            <a:extLst>
              <a:ext uri="{FF2B5EF4-FFF2-40B4-BE49-F238E27FC236}">
                <a16:creationId xmlns:a16="http://schemas.microsoft.com/office/drawing/2014/main" id="{6CF846AD-7897-2544-A9C0-05F86B65DFCF}"/>
              </a:ext>
            </a:extLst>
          </p:cNvPr>
          <p:cNvSpPr>
            <a:spLocks noGrp="1"/>
          </p:cNvSpPr>
          <p:nvPr>
            <p:ph sz="half" idx="13"/>
          </p:nvPr>
        </p:nvSpPr>
        <p:spPr>
          <a:xfrm>
            <a:off x="4785174" y="2417844"/>
            <a:ext cx="2540533"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Content Placeholder 2">
            <a:extLst>
              <a:ext uri="{FF2B5EF4-FFF2-40B4-BE49-F238E27FC236}">
                <a16:creationId xmlns:a16="http://schemas.microsoft.com/office/drawing/2014/main" id="{839343B4-04EB-BE42-B654-E588DFA4AB2D}"/>
              </a:ext>
            </a:extLst>
          </p:cNvPr>
          <p:cNvSpPr>
            <a:spLocks noGrp="1"/>
          </p:cNvSpPr>
          <p:nvPr>
            <p:ph sz="half" idx="14"/>
          </p:nvPr>
        </p:nvSpPr>
        <p:spPr>
          <a:xfrm>
            <a:off x="8607828" y="2417844"/>
            <a:ext cx="2540533"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1" name="Picture 10">
            <a:extLst>
              <a:ext uri="{FF2B5EF4-FFF2-40B4-BE49-F238E27FC236}">
                <a16:creationId xmlns:a16="http://schemas.microsoft.com/office/drawing/2014/main" id="{417204FD-9C32-CD4E-9B64-07162743DBA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3146383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0199EB-4F51-F74A-A135-C2716D867D13}"/>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2417844"/>
            <a:ext cx="2540533"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8" name="Content Placeholder 2">
            <a:extLst>
              <a:ext uri="{FF2B5EF4-FFF2-40B4-BE49-F238E27FC236}">
                <a16:creationId xmlns:a16="http://schemas.microsoft.com/office/drawing/2014/main" id="{6CF846AD-7897-2544-A9C0-05F86B65DFCF}"/>
              </a:ext>
            </a:extLst>
          </p:cNvPr>
          <p:cNvSpPr>
            <a:spLocks noGrp="1"/>
          </p:cNvSpPr>
          <p:nvPr>
            <p:ph sz="half" idx="13"/>
          </p:nvPr>
        </p:nvSpPr>
        <p:spPr>
          <a:xfrm>
            <a:off x="3486780" y="2417844"/>
            <a:ext cx="2540533"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Content Placeholder 2">
            <a:extLst>
              <a:ext uri="{FF2B5EF4-FFF2-40B4-BE49-F238E27FC236}">
                <a16:creationId xmlns:a16="http://schemas.microsoft.com/office/drawing/2014/main" id="{839343B4-04EB-BE42-B654-E588DFA4AB2D}"/>
              </a:ext>
            </a:extLst>
          </p:cNvPr>
          <p:cNvSpPr>
            <a:spLocks noGrp="1"/>
          </p:cNvSpPr>
          <p:nvPr>
            <p:ph sz="half" idx="14"/>
          </p:nvPr>
        </p:nvSpPr>
        <p:spPr>
          <a:xfrm>
            <a:off x="6049675" y="2417844"/>
            <a:ext cx="2540533"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Content Placeholder 2">
            <a:extLst>
              <a:ext uri="{FF2B5EF4-FFF2-40B4-BE49-F238E27FC236}">
                <a16:creationId xmlns:a16="http://schemas.microsoft.com/office/drawing/2014/main" id="{BF7A1A0D-976A-604D-8C08-C6F52CF19ECD}"/>
              </a:ext>
            </a:extLst>
          </p:cNvPr>
          <p:cNvSpPr>
            <a:spLocks noGrp="1"/>
          </p:cNvSpPr>
          <p:nvPr>
            <p:ph sz="half" idx="15"/>
          </p:nvPr>
        </p:nvSpPr>
        <p:spPr>
          <a:xfrm>
            <a:off x="8612571" y="2417844"/>
            <a:ext cx="2540533"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2" name="Picture 11">
            <a:extLst>
              <a:ext uri="{FF2B5EF4-FFF2-40B4-BE49-F238E27FC236}">
                <a16:creationId xmlns:a16="http://schemas.microsoft.com/office/drawing/2014/main" id="{267F8694-F126-604B-898D-25BAACEFA53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3069202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One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CE5779-31BF-194D-99A9-C587705A7920}"/>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58C8E6-ADED-2845-8236-CFB6976FDAA6}"/>
              </a:ext>
            </a:extLst>
          </p:cNvPr>
          <p:cNvSpPr>
            <a:spLocks noGrp="1"/>
          </p:cNvSpPr>
          <p:nvPr>
            <p:ph type="title"/>
          </p:nvPr>
        </p:nvSpPr>
        <p:spPr>
          <a:xfrm>
            <a:off x="900844" y="766622"/>
            <a:ext cx="8934036" cy="1172526"/>
          </a:xfrm>
          <a:prstGeom prst="rect">
            <a:avLst/>
          </a:prstGeom>
        </p:spPr>
        <p:txBody>
          <a:bodyPr anchor="b"/>
          <a:lstStyle>
            <a:lvl1pPr>
              <a:defRPr>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2F505C-606E-D04C-A4E2-5C7989D5EB24}"/>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1" name="Footer Placeholder 26">
            <a:extLst>
              <a:ext uri="{FF2B5EF4-FFF2-40B4-BE49-F238E27FC236}">
                <a16:creationId xmlns:a16="http://schemas.microsoft.com/office/drawing/2014/main" id="{AE94F89B-6ED1-DF49-8FD1-166E12961F82}"/>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9" name="Content Placeholder 2">
            <a:extLst>
              <a:ext uri="{FF2B5EF4-FFF2-40B4-BE49-F238E27FC236}">
                <a16:creationId xmlns:a16="http://schemas.microsoft.com/office/drawing/2014/main" id="{1E8606DA-C866-8E42-BDAA-759438412EB2}"/>
              </a:ext>
            </a:extLst>
          </p:cNvPr>
          <p:cNvSpPr>
            <a:spLocks noGrp="1"/>
          </p:cNvSpPr>
          <p:nvPr>
            <p:ph sz="half" idx="1"/>
          </p:nvPr>
        </p:nvSpPr>
        <p:spPr>
          <a:xfrm>
            <a:off x="911005" y="3429000"/>
            <a:ext cx="8934036" cy="29273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Picture Placeholder 2">
            <a:extLst>
              <a:ext uri="{FF2B5EF4-FFF2-40B4-BE49-F238E27FC236}">
                <a16:creationId xmlns:a16="http://schemas.microsoft.com/office/drawing/2014/main" id="{FAEACAE2-C830-C043-8E2E-A2A680C41B78}"/>
              </a:ext>
            </a:extLst>
          </p:cNvPr>
          <p:cNvSpPr>
            <a:spLocks noGrp="1"/>
          </p:cNvSpPr>
          <p:nvPr>
            <p:ph type="pic" idx="16"/>
          </p:nvPr>
        </p:nvSpPr>
        <p:spPr>
          <a:xfrm>
            <a:off x="1030534" y="2224052"/>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5" name="Picture 14">
            <a:extLst>
              <a:ext uri="{FF2B5EF4-FFF2-40B4-BE49-F238E27FC236}">
                <a16:creationId xmlns:a16="http://schemas.microsoft.com/office/drawing/2014/main" id="{04971B64-7D47-0A4A-B3EA-EDBD55E8EA06}"/>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274734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Two 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BDCE7B-9B37-E848-98F2-E7FD02875823}"/>
              </a:ext>
            </a:extLst>
          </p:cNvPr>
          <p:cNvPicPr>
            <a:picLocks noChangeAspect="1"/>
          </p:cNvPicPr>
          <p:nvPr userDrawn="1"/>
        </p:nvPicPr>
        <p:blipFill rotWithShape="1">
          <a:blip r:embed="rId2" cstate="hqprint">
            <a:alphaModFix amt="70000"/>
            <a:extLst>
              <a:ext uri="{28A0092B-C50C-407E-A947-70E740481C1C}">
                <a14:useLocalDpi xmlns:a14="http://schemas.microsoft.com/office/drawing/2010/main"/>
              </a:ext>
            </a:extLst>
          </a:blip>
          <a:srcRect/>
          <a:stretch/>
        </p:blipFill>
        <p:spPr>
          <a:xfrm flipH="1">
            <a:off x="-3" y="0"/>
            <a:ext cx="12192001" cy="6858000"/>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3429000"/>
            <a:ext cx="3818938" cy="29273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3">
            <a:extLst>
              <a:ext uri="{FF2B5EF4-FFF2-40B4-BE49-F238E27FC236}">
                <a16:creationId xmlns:a16="http://schemas.microsoft.com/office/drawing/2014/main" id="{09F1399D-3B59-7D4C-BE08-551BC373A5AC}"/>
              </a:ext>
            </a:extLst>
          </p:cNvPr>
          <p:cNvSpPr>
            <a:spLocks noGrp="1"/>
          </p:cNvSpPr>
          <p:nvPr>
            <p:ph sz="half" idx="2"/>
          </p:nvPr>
        </p:nvSpPr>
        <p:spPr>
          <a:xfrm>
            <a:off x="6035041" y="3429000"/>
            <a:ext cx="3818939" cy="29273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8" name="Picture Placeholder 2">
            <a:extLst>
              <a:ext uri="{FF2B5EF4-FFF2-40B4-BE49-F238E27FC236}">
                <a16:creationId xmlns:a16="http://schemas.microsoft.com/office/drawing/2014/main" id="{E8198C2C-8269-454A-863B-B6A898FC88C8}"/>
              </a:ext>
            </a:extLst>
          </p:cNvPr>
          <p:cNvSpPr>
            <a:spLocks noGrp="1"/>
          </p:cNvSpPr>
          <p:nvPr>
            <p:ph type="pic" idx="16"/>
          </p:nvPr>
        </p:nvSpPr>
        <p:spPr>
          <a:xfrm>
            <a:off x="1030534"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A0615C46-707A-7946-BB4A-0F7D77DBF6E4}"/>
              </a:ext>
            </a:extLst>
          </p:cNvPr>
          <p:cNvSpPr>
            <a:spLocks noGrp="1"/>
          </p:cNvSpPr>
          <p:nvPr>
            <p:ph type="pic" idx="18"/>
          </p:nvPr>
        </p:nvSpPr>
        <p:spPr>
          <a:xfrm>
            <a:off x="6169204"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2" name="Picture 11">
            <a:extLst>
              <a:ext uri="{FF2B5EF4-FFF2-40B4-BE49-F238E27FC236}">
                <a16:creationId xmlns:a16="http://schemas.microsoft.com/office/drawing/2014/main" id="{08CBF951-4301-4E4D-A1FD-8C979F8605CF}"/>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2280131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 Three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C8395-6B2E-644B-936E-F07BE695505B}"/>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l="17752" t="2323" r="13549" b="6527"/>
          <a:stretch/>
        </p:blipFill>
        <p:spPr>
          <a:xfrm>
            <a:off x="-1" y="-1"/>
            <a:ext cx="12192001" cy="6858001"/>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3429000"/>
            <a:ext cx="2540533" cy="29273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8" name="Content Placeholder 2">
            <a:extLst>
              <a:ext uri="{FF2B5EF4-FFF2-40B4-BE49-F238E27FC236}">
                <a16:creationId xmlns:a16="http://schemas.microsoft.com/office/drawing/2014/main" id="{6CF846AD-7897-2544-A9C0-05F86B65DFCF}"/>
              </a:ext>
            </a:extLst>
          </p:cNvPr>
          <p:cNvSpPr>
            <a:spLocks noGrp="1"/>
          </p:cNvSpPr>
          <p:nvPr>
            <p:ph sz="half" idx="13"/>
          </p:nvPr>
        </p:nvSpPr>
        <p:spPr>
          <a:xfrm>
            <a:off x="4785174" y="3429000"/>
            <a:ext cx="2540533" cy="29273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Content Placeholder 2">
            <a:extLst>
              <a:ext uri="{FF2B5EF4-FFF2-40B4-BE49-F238E27FC236}">
                <a16:creationId xmlns:a16="http://schemas.microsoft.com/office/drawing/2014/main" id="{839343B4-04EB-BE42-B654-E588DFA4AB2D}"/>
              </a:ext>
            </a:extLst>
          </p:cNvPr>
          <p:cNvSpPr>
            <a:spLocks noGrp="1"/>
          </p:cNvSpPr>
          <p:nvPr>
            <p:ph sz="half" idx="14"/>
          </p:nvPr>
        </p:nvSpPr>
        <p:spPr>
          <a:xfrm>
            <a:off x="8607828" y="3429000"/>
            <a:ext cx="2540533" cy="29273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Picture Placeholder 2">
            <a:extLst>
              <a:ext uri="{FF2B5EF4-FFF2-40B4-BE49-F238E27FC236}">
                <a16:creationId xmlns:a16="http://schemas.microsoft.com/office/drawing/2014/main" id="{D7AB09C0-C18E-F044-B872-F8D20DFDB27A}"/>
              </a:ext>
            </a:extLst>
          </p:cNvPr>
          <p:cNvSpPr>
            <a:spLocks noGrp="1"/>
          </p:cNvSpPr>
          <p:nvPr>
            <p:ph type="pic" idx="16"/>
          </p:nvPr>
        </p:nvSpPr>
        <p:spPr>
          <a:xfrm>
            <a:off x="1030534"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id="{60808D83-CDF2-CB4C-A194-DB88E4A6AB0B}"/>
              </a:ext>
            </a:extLst>
          </p:cNvPr>
          <p:cNvSpPr>
            <a:spLocks noGrp="1"/>
          </p:cNvSpPr>
          <p:nvPr>
            <p:ph type="pic" idx="17"/>
          </p:nvPr>
        </p:nvSpPr>
        <p:spPr>
          <a:xfrm>
            <a:off x="4868438"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Picture Placeholder 2">
            <a:extLst>
              <a:ext uri="{FF2B5EF4-FFF2-40B4-BE49-F238E27FC236}">
                <a16:creationId xmlns:a16="http://schemas.microsoft.com/office/drawing/2014/main" id="{57B1720C-0098-0549-AEB1-31FB678D10DD}"/>
              </a:ext>
            </a:extLst>
          </p:cNvPr>
          <p:cNvSpPr>
            <a:spLocks noGrp="1"/>
          </p:cNvSpPr>
          <p:nvPr>
            <p:ph type="pic" idx="19"/>
          </p:nvPr>
        </p:nvSpPr>
        <p:spPr>
          <a:xfrm>
            <a:off x="8706342"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7" name="Picture 16">
            <a:extLst>
              <a:ext uri="{FF2B5EF4-FFF2-40B4-BE49-F238E27FC236}">
                <a16:creationId xmlns:a16="http://schemas.microsoft.com/office/drawing/2014/main" id="{F6E10208-3D51-B441-9093-A67B68673AAC}"/>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153811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Four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9F504-0F46-FB40-B4FC-3E57A45AE01F}"/>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flipV="1">
            <a:off x="0" y="0"/>
            <a:ext cx="12192000" cy="6858000"/>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3416120"/>
            <a:ext cx="2540533" cy="29448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8" name="Content Placeholder 2">
            <a:extLst>
              <a:ext uri="{FF2B5EF4-FFF2-40B4-BE49-F238E27FC236}">
                <a16:creationId xmlns:a16="http://schemas.microsoft.com/office/drawing/2014/main" id="{6CF846AD-7897-2544-A9C0-05F86B65DFCF}"/>
              </a:ext>
            </a:extLst>
          </p:cNvPr>
          <p:cNvSpPr>
            <a:spLocks noGrp="1"/>
          </p:cNvSpPr>
          <p:nvPr>
            <p:ph sz="half" idx="13"/>
          </p:nvPr>
        </p:nvSpPr>
        <p:spPr>
          <a:xfrm>
            <a:off x="3486780" y="3416121"/>
            <a:ext cx="2540533" cy="294022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9" name="Content Placeholder 2">
            <a:extLst>
              <a:ext uri="{FF2B5EF4-FFF2-40B4-BE49-F238E27FC236}">
                <a16:creationId xmlns:a16="http://schemas.microsoft.com/office/drawing/2014/main" id="{839343B4-04EB-BE42-B654-E588DFA4AB2D}"/>
              </a:ext>
            </a:extLst>
          </p:cNvPr>
          <p:cNvSpPr>
            <a:spLocks noGrp="1"/>
          </p:cNvSpPr>
          <p:nvPr>
            <p:ph sz="half" idx="14"/>
          </p:nvPr>
        </p:nvSpPr>
        <p:spPr>
          <a:xfrm>
            <a:off x="6049675" y="3416121"/>
            <a:ext cx="2540533" cy="294022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Content Placeholder 2">
            <a:extLst>
              <a:ext uri="{FF2B5EF4-FFF2-40B4-BE49-F238E27FC236}">
                <a16:creationId xmlns:a16="http://schemas.microsoft.com/office/drawing/2014/main" id="{BF7A1A0D-976A-604D-8C08-C6F52CF19ECD}"/>
              </a:ext>
            </a:extLst>
          </p:cNvPr>
          <p:cNvSpPr>
            <a:spLocks noGrp="1"/>
          </p:cNvSpPr>
          <p:nvPr>
            <p:ph sz="half" idx="15"/>
          </p:nvPr>
        </p:nvSpPr>
        <p:spPr>
          <a:xfrm>
            <a:off x="8612571" y="3416121"/>
            <a:ext cx="2540533" cy="294022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1" name="Picture Placeholder 2">
            <a:extLst>
              <a:ext uri="{FF2B5EF4-FFF2-40B4-BE49-F238E27FC236}">
                <a16:creationId xmlns:a16="http://schemas.microsoft.com/office/drawing/2014/main" id="{23AC2000-C96B-B14D-A2A5-5CD722A86EA3}"/>
              </a:ext>
            </a:extLst>
          </p:cNvPr>
          <p:cNvSpPr>
            <a:spLocks noGrp="1"/>
          </p:cNvSpPr>
          <p:nvPr>
            <p:ph type="pic" idx="16"/>
          </p:nvPr>
        </p:nvSpPr>
        <p:spPr>
          <a:xfrm>
            <a:off x="1030534"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8538CF75-47D0-9741-82DF-734833BFEAC6}"/>
              </a:ext>
            </a:extLst>
          </p:cNvPr>
          <p:cNvSpPr>
            <a:spLocks noGrp="1"/>
          </p:cNvSpPr>
          <p:nvPr>
            <p:ph type="pic" idx="17"/>
          </p:nvPr>
        </p:nvSpPr>
        <p:spPr>
          <a:xfrm>
            <a:off x="3580551"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Picture Placeholder 2">
            <a:extLst>
              <a:ext uri="{FF2B5EF4-FFF2-40B4-BE49-F238E27FC236}">
                <a16:creationId xmlns:a16="http://schemas.microsoft.com/office/drawing/2014/main" id="{7477D9FB-589D-5941-9582-6C3FE9865481}"/>
              </a:ext>
            </a:extLst>
          </p:cNvPr>
          <p:cNvSpPr>
            <a:spLocks noGrp="1"/>
          </p:cNvSpPr>
          <p:nvPr>
            <p:ph type="pic" idx="18"/>
          </p:nvPr>
        </p:nvSpPr>
        <p:spPr>
          <a:xfrm>
            <a:off x="6169204"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Picture Placeholder 2">
            <a:extLst>
              <a:ext uri="{FF2B5EF4-FFF2-40B4-BE49-F238E27FC236}">
                <a16:creationId xmlns:a16="http://schemas.microsoft.com/office/drawing/2014/main" id="{28C507DD-3260-B647-8B3F-1AD9EC7577EE}"/>
              </a:ext>
            </a:extLst>
          </p:cNvPr>
          <p:cNvSpPr>
            <a:spLocks noGrp="1"/>
          </p:cNvSpPr>
          <p:nvPr>
            <p:ph type="pic" idx="19"/>
          </p:nvPr>
        </p:nvSpPr>
        <p:spPr>
          <a:xfrm>
            <a:off x="8706342" y="2439796"/>
            <a:ext cx="963435" cy="963435"/>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9" name="Picture 18">
            <a:extLst>
              <a:ext uri="{FF2B5EF4-FFF2-40B4-BE49-F238E27FC236}">
                <a16:creationId xmlns:a16="http://schemas.microsoft.com/office/drawing/2014/main" id="{6967E146-9E31-B242-A311-93065D9C87E9}"/>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240983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Feature One Colum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D87E03-D090-4846-A6D5-1B12B500A2E8}"/>
              </a:ext>
            </a:extLst>
          </p:cNvPr>
          <p:cNvSpPr/>
          <p:nvPr userDrawn="1"/>
        </p:nvSpPr>
        <p:spPr>
          <a:xfrm>
            <a:off x="4855335" y="0"/>
            <a:ext cx="7336664"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B0EF7020-6C52-DA48-9953-962781BC1CA8}"/>
              </a:ext>
            </a:extLst>
          </p:cNvPr>
          <p:cNvSpPr>
            <a:spLocks noGrp="1"/>
          </p:cNvSpPr>
          <p:nvPr>
            <p:ph type="title"/>
          </p:nvPr>
        </p:nvSpPr>
        <p:spPr>
          <a:xfrm>
            <a:off x="905712" y="706583"/>
            <a:ext cx="2548689" cy="1234844"/>
          </a:xfrm>
          <a:prstGeom prst="rect">
            <a:avLst/>
          </a:prstGeom>
        </p:spPr>
        <p:txBody>
          <a:bodyPr anchor="b">
            <a:normAutofit/>
          </a:bodyPr>
          <a:lstStyle>
            <a:lvl1pPr>
              <a:defRPr sz="2400">
                <a:solidFill>
                  <a:srgbClr val="FFFFF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65A32E3-AC0C-494A-BD47-A5A61BAACF5D}"/>
              </a:ext>
            </a:extLst>
          </p:cNvPr>
          <p:cNvSpPr>
            <a:spLocks noGrp="1"/>
          </p:cNvSpPr>
          <p:nvPr>
            <p:ph type="pic" idx="1"/>
          </p:nvPr>
        </p:nvSpPr>
        <p:spPr>
          <a:xfrm>
            <a:off x="6134067" y="515155"/>
            <a:ext cx="5011454" cy="5841194"/>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7" name="Slide Number Placeholder 6">
            <a:extLst>
              <a:ext uri="{FF2B5EF4-FFF2-40B4-BE49-F238E27FC236}">
                <a16:creationId xmlns:a16="http://schemas.microsoft.com/office/drawing/2014/main" id="{EDF1953D-1C65-9E42-97E6-86E9E0616C62}"/>
              </a:ext>
            </a:extLst>
          </p:cNvPr>
          <p:cNvSpPr>
            <a:spLocks noGrp="1"/>
          </p:cNvSpPr>
          <p:nvPr>
            <p:ph type="sldNum" sz="quarter" idx="12"/>
          </p:nvPr>
        </p:nvSpPr>
        <p:spPr>
          <a:xfrm>
            <a:off x="11282363" y="6356350"/>
            <a:ext cx="501650" cy="365125"/>
          </a:xfrm>
        </p:spPr>
        <p:txBody>
          <a:bodyPr/>
          <a:lstStyle>
            <a:lvl1pPr>
              <a:defRPr>
                <a:solidFill>
                  <a:srgbClr val="FFFFFF"/>
                </a:solidFill>
              </a:defRPr>
            </a:lvl1pPr>
          </a:lstStyle>
          <a:p>
            <a:fld id="{3C1F1D7B-0A21-9E49-B97D-90CE1DEE8CB7}" type="slidenum">
              <a:rPr lang="en-US" smtClean="0"/>
              <a:pPr/>
              <a:t>‹#›</a:t>
            </a:fld>
            <a:endParaRPr lang="en-US"/>
          </a:p>
        </p:txBody>
      </p:sp>
      <p:sp>
        <p:nvSpPr>
          <p:cNvPr id="11" name="Footer Placeholder 26">
            <a:extLst>
              <a:ext uri="{FF2B5EF4-FFF2-40B4-BE49-F238E27FC236}">
                <a16:creationId xmlns:a16="http://schemas.microsoft.com/office/drawing/2014/main" id="{67455B4F-E3E2-DC4F-BB59-2FB0F368C8B6}"/>
              </a:ext>
            </a:extLst>
          </p:cNvPr>
          <p:cNvSpPr>
            <a:spLocks noGrp="1"/>
          </p:cNvSpPr>
          <p:nvPr>
            <p:ph type="ftr" sz="quarter" idx="3"/>
          </p:nvPr>
        </p:nvSpPr>
        <p:spPr>
          <a:xfrm>
            <a:off x="6095999" y="6356350"/>
            <a:ext cx="5049522"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13" name="Content Placeholder 2">
            <a:extLst>
              <a:ext uri="{FF2B5EF4-FFF2-40B4-BE49-F238E27FC236}">
                <a16:creationId xmlns:a16="http://schemas.microsoft.com/office/drawing/2014/main" id="{6816E8CD-B135-5D4D-9311-2EC0EAD66633}"/>
              </a:ext>
            </a:extLst>
          </p:cNvPr>
          <p:cNvSpPr>
            <a:spLocks noGrp="1"/>
          </p:cNvSpPr>
          <p:nvPr>
            <p:ph sz="half" idx="16" hasCustomPrompt="1"/>
          </p:nvPr>
        </p:nvSpPr>
        <p:spPr>
          <a:xfrm>
            <a:off x="911005" y="2311267"/>
            <a:ext cx="2543396" cy="4045083"/>
          </a:xfrm>
        </p:spPr>
        <p:txBody>
          <a:bodyPr/>
          <a:lstStyle>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0" name="Picture 9">
            <a:extLst>
              <a:ext uri="{FF2B5EF4-FFF2-40B4-BE49-F238E27FC236}">
                <a16:creationId xmlns:a16="http://schemas.microsoft.com/office/drawing/2014/main" id="{56322AE4-0E5D-F84A-AC25-B74669F992A5}"/>
              </a:ext>
            </a:extLst>
          </p:cNvPr>
          <p:cNvPicPr>
            <a:picLocks noChangeAspect="1"/>
          </p:cNvPicPr>
          <p:nvPr userDrawn="1"/>
        </p:nvPicPr>
        <p:blipFill>
          <a:blip r:embed="rId2"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4025176802"/>
      </p:ext>
    </p:extLst>
  </p:cSld>
  <p:clrMapOvr>
    <a:masterClrMapping/>
  </p:clrMapOvr>
  <p:extLst>
    <p:ext uri="{DCECCB84-F9BA-43D5-87BE-67443E8EF086}">
      <p15:sldGuideLst xmlns:p15="http://schemas.microsoft.com/office/powerpoint/2012/main">
        <p15:guide id="2" pos="48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Pla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B0E2F9-1006-04E1-60EC-00789261E599}"/>
              </a:ext>
            </a:extLst>
          </p:cNvPr>
          <p:cNvPicPr>
            <a:picLocks noChangeAspect="1"/>
          </p:cNvPicPr>
          <p:nvPr userDrawn="1"/>
        </p:nvPicPr>
        <p:blipFill rotWithShape="1">
          <a:blip r:embed="rId2">
            <a:alphaModFix amt="70000"/>
          </a:blip>
          <a:srcRect l="3656" t="28610" r="24981"/>
          <a:stretch/>
        </p:blipFill>
        <p:spPr>
          <a:xfrm>
            <a:off x="-1" y="0"/>
            <a:ext cx="12192001" cy="6858000"/>
          </a:xfrm>
          <a:prstGeom prst="rect">
            <a:avLst/>
          </a:prstGeom>
        </p:spPr>
      </p:pic>
    </p:spTree>
    <p:extLst>
      <p:ext uri="{BB962C8B-B14F-4D97-AF65-F5344CB8AC3E}">
        <p14:creationId xmlns:p14="http://schemas.microsoft.com/office/powerpoint/2010/main" val="240954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One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4880C3-BC02-CB49-AC7C-E646D7529E87}"/>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B0EF7020-6C52-DA48-9953-962781BC1CA8}"/>
              </a:ext>
            </a:extLst>
          </p:cNvPr>
          <p:cNvSpPr>
            <a:spLocks noGrp="1"/>
          </p:cNvSpPr>
          <p:nvPr>
            <p:ph type="title"/>
          </p:nvPr>
        </p:nvSpPr>
        <p:spPr>
          <a:xfrm>
            <a:off x="905712" y="706583"/>
            <a:ext cx="3824087" cy="1234844"/>
          </a:xfrm>
          <a:prstGeom prst="rect">
            <a:avLst/>
          </a:prstGeom>
        </p:spPr>
        <p:txBody>
          <a:bodyPr anchor="b">
            <a:normAutofit/>
          </a:bodyPr>
          <a:lstStyle>
            <a:lvl1pPr>
              <a:defRPr sz="2400">
                <a:solidFill>
                  <a:srgbClr val="FFFFF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C65A32E3-AC0C-494A-BD47-A5A61BAACF5D}"/>
              </a:ext>
            </a:extLst>
          </p:cNvPr>
          <p:cNvSpPr>
            <a:spLocks noGrp="1"/>
          </p:cNvSpPr>
          <p:nvPr>
            <p:ph type="pic" idx="1"/>
          </p:nvPr>
        </p:nvSpPr>
        <p:spPr>
          <a:xfrm>
            <a:off x="6134067" y="515155"/>
            <a:ext cx="5011454" cy="5841194"/>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7" name="Slide Number Placeholder 6">
            <a:extLst>
              <a:ext uri="{FF2B5EF4-FFF2-40B4-BE49-F238E27FC236}">
                <a16:creationId xmlns:a16="http://schemas.microsoft.com/office/drawing/2014/main" id="{EDF1953D-1C65-9E42-97E6-86E9E0616C62}"/>
              </a:ext>
            </a:extLst>
          </p:cNvPr>
          <p:cNvSpPr>
            <a:spLocks noGrp="1"/>
          </p:cNvSpPr>
          <p:nvPr>
            <p:ph type="sldNum" sz="quarter" idx="12"/>
          </p:nvPr>
        </p:nvSpPr>
        <p:spPr>
          <a:xfrm>
            <a:off x="11282363" y="6356350"/>
            <a:ext cx="501650" cy="365125"/>
          </a:xfrm>
        </p:spPr>
        <p:txBody>
          <a:bodyPr/>
          <a:lstStyle>
            <a:lvl1pPr>
              <a:defRPr>
                <a:solidFill>
                  <a:srgbClr val="FFFFFF"/>
                </a:solidFill>
              </a:defRPr>
            </a:lvl1pPr>
          </a:lstStyle>
          <a:p>
            <a:fld id="{3C1F1D7B-0A21-9E49-B97D-90CE1DEE8CB7}" type="slidenum">
              <a:rPr lang="en-US" smtClean="0"/>
              <a:pPr/>
              <a:t>‹#›</a:t>
            </a:fld>
            <a:endParaRPr lang="en-US"/>
          </a:p>
        </p:txBody>
      </p:sp>
      <p:sp>
        <p:nvSpPr>
          <p:cNvPr id="11" name="Footer Placeholder 26">
            <a:extLst>
              <a:ext uri="{FF2B5EF4-FFF2-40B4-BE49-F238E27FC236}">
                <a16:creationId xmlns:a16="http://schemas.microsoft.com/office/drawing/2014/main" id="{67455B4F-E3E2-DC4F-BB59-2FB0F368C8B6}"/>
              </a:ext>
            </a:extLst>
          </p:cNvPr>
          <p:cNvSpPr>
            <a:spLocks noGrp="1"/>
          </p:cNvSpPr>
          <p:nvPr>
            <p:ph type="ftr" sz="quarter" idx="3"/>
          </p:nvPr>
        </p:nvSpPr>
        <p:spPr>
          <a:xfrm>
            <a:off x="4866641" y="6356350"/>
            <a:ext cx="5011454"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13" name="Content Placeholder 2">
            <a:extLst>
              <a:ext uri="{FF2B5EF4-FFF2-40B4-BE49-F238E27FC236}">
                <a16:creationId xmlns:a16="http://schemas.microsoft.com/office/drawing/2014/main" id="{221585FD-D027-B847-91F8-86551A8E4CC9}"/>
              </a:ext>
            </a:extLst>
          </p:cNvPr>
          <p:cNvSpPr>
            <a:spLocks noGrp="1"/>
          </p:cNvSpPr>
          <p:nvPr>
            <p:ph sz="half" idx="16" hasCustomPrompt="1"/>
          </p:nvPr>
        </p:nvSpPr>
        <p:spPr>
          <a:xfrm>
            <a:off x="911005" y="2311267"/>
            <a:ext cx="3818794" cy="4045083"/>
          </a:xfrm>
        </p:spPr>
        <p:txBody>
          <a:bodyPr/>
          <a:lstStyle>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pic>
        <p:nvPicPr>
          <p:cNvPr id="10" name="Picture 9">
            <a:extLst>
              <a:ext uri="{FF2B5EF4-FFF2-40B4-BE49-F238E27FC236}">
                <a16:creationId xmlns:a16="http://schemas.microsoft.com/office/drawing/2014/main" id="{71496126-9FFC-264F-BBEE-3A20E1AECDAA}"/>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997217275"/>
      </p:ext>
    </p:extLst>
  </p:cSld>
  <p:clrMapOvr>
    <a:masterClrMapping/>
  </p:clrMapOvr>
  <p:extLst>
    <p:ext uri="{DCECCB84-F9BA-43D5-87BE-67443E8EF086}">
      <p15:sldGuideLst xmlns:p15="http://schemas.microsoft.com/office/powerpoint/2012/main">
        <p15:guide id="2" pos="48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Two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17330-1074-EE44-84F4-F19BFD5137E1}"/>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4917006"/>
            <a:ext cx="3828420" cy="1439344"/>
          </a:xfrm>
        </p:spPr>
        <p:txBody>
          <a:bodyPr/>
          <a:lstStyle>
            <a:lvl2pPr>
              <a:defRPr>
                <a:solidFill>
                  <a:srgbClr val="FFFFFF"/>
                </a:solidFill>
              </a:defRPr>
            </a:lvl2pPr>
          </a:lstStyle>
          <a:p>
            <a:pPr lvl="1"/>
            <a:r>
              <a:rPr lang="en-US" dirty="0"/>
              <a:t>Click to edit Master text styles</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11" name="Picture Placeholder 2">
            <a:extLst>
              <a:ext uri="{FF2B5EF4-FFF2-40B4-BE49-F238E27FC236}">
                <a16:creationId xmlns:a16="http://schemas.microsoft.com/office/drawing/2014/main" id="{23AC2000-C96B-B14D-A2A5-5CD722A86EA3}"/>
              </a:ext>
            </a:extLst>
          </p:cNvPr>
          <p:cNvSpPr>
            <a:spLocks noGrp="1"/>
          </p:cNvSpPr>
          <p:nvPr>
            <p:ph type="pic" idx="16"/>
          </p:nvPr>
        </p:nvSpPr>
        <p:spPr>
          <a:xfrm>
            <a:off x="1030533" y="2439797"/>
            <a:ext cx="3708891"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Content Placeholder 2">
            <a:extLst>
              <a:ext uri="{FF2B5EF4-FFF2-40B4-BE49-F238E27FC236}">
                <a16:creationId xmlns:a16="http://schemas.microsoft.com/office/drawing/2014/main" id="{44C85696-7109-4B4C-8DB4-693261E029AD}"/>
              </a:ext>
            </a:extLst>
          </p:cNvPr>
          <p:cNvSpPr>
            <a:spLocks noGrp="1"/>
          </p:cNvSpPr>
          <p:nvPr>
            <p:ph sz="half" idx="17"/>
          </p:nvPr>
        </p:nvSpPr>
        <p:spPr>
          <a:xfrm>
            <a:off x="6062554" y="4917006"/>
            <a:ext cx="3828420" cy="1439344"/>
          </a:xfrm>
        </p:spPr>
        <p:txBody>
          <a:bodyPr/>
          <a:lstStyle>
            <a:lvl2pPr>
              <a:defRPr>
                <a:solidFill>
                  <a:srgbClr val="FFFFFF"/>
                </a:solidFill>
              </a:defRPr>
            </a:lvl2pPr>
          </a:lstStyle>
          <a:p>
            <a:pPr lvl="1"/>
            <a:r>
              <a:rPr lang="en-US" dirty="0"/>
              <a:t>Click to edit Master text styles</a:t>
            </a:r>
          </a:p>
        </p:txBody>
      </p:sp>
      <p:sp>
        <p:nvSpPr>
          <p:cNvPr id="15" name="Picture Placeholder 2">
            <a:extLst>
              <a:ext uri="{FF2B5EF4-FFF2-40B4-BE49-F238E27FC236}">
                <a16:creationId xmlns:a16="http://schemas.microsoft.com/office/drawing/2014/main" id="{A182BE82-5308-5545-A763-43AA257A3490}"/>
              </a:ext>
            </a:extLst>
          </p:cNvPr>
          <p:cNvSpPr>
            <a:spLocks noGrp="1"/>
          </p:cNvSpPr>
          <p:nvPr>
            <p:ph type="pic" idx="18"/>
          </p:nvPr>
        </p:nvSpPr>
        <p:spPr>
          <a:xfrm>
            <a:off x="6182082" y="2439797"/>
            <a:ext cx="3708891"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2" name="Picture 11">
            <a:extLst>
              <a:ext uri="{FF2B5EF4-FFF2-40B4-BE49-F238E27FC236}">
                <a16:creationId xmlns:a16="http://schemas.microsoft.com/office/drawing/2014/main" id="{E8DD0018-D320-494F-80B4-BFB4FE64A5EE}"/>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216388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Three Colum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8CC8DAB-8A01-A546-9D29-8E42FF916EC2}"/>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4917006"/>
            <a:ext cx="2540533" cy="1439344"/>
          </a:xfrm>
        </p:spPr>
        <p:txBody>
          <a:bodyPr/>
          <a:lstStyle>
            <a:lvl2pPr>
              <a:defRPr>
                <a:solidFill>
                  <a:srgbClr val="FFFFFF"/>
                </a:solidFill>
              </a:defRPr>
            </a:lvl2pPr>
          </a:lstStyle>
          <a:p>
            <a:pPr lvl="1"/>
            <a:r>
              <a:rPr lang="en-US" dirty="0"/>
              <a:t>Click to edit Master text styles</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dirty="0"/>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8" name="Content Placeholder 2">
            <a:extLst>
              <a:ext uri="{FF2B5EF4-FFF2-40B4-BE49-F238E27FC236}">
                <a16:creationId xmlns:a16="http://schemas.microsoft.com/office/drawing/2014/main" id="{6CF846AD-7897-2544-A9C0-05F86B65DFCF}"/>
              </a:ext>
            </a:extLst>
          </p:cNvPr>
          <p:cNvSpPr>
            <a:spLocks noGrp="1"/>
          </p:cNvSpPr>
          <p:nvPr>
            <p:ph sz="half" idx="13"/>
          </p:nvPr>
        </p:nvSpPr>
        <p:spPr>
          <a:xfrm>
            <a:off x="4771271" y="4917006"/>
            <a:ext cx="2540533" cy="1439344"/>
          </a:xfrm>
        </p:spPr>
        <p:txBody>
          <a:bodyPr/>
          <a:lstStyle>
            <a:lvl2pPr>
              <a:defRPr>
                <a:solidFill>
                  <a:srgbClr val="FFFFFF"/>
                </a:solidFill>
              </a:defRPr>
            </a:lvl2pPr>
          </a:lstStyle>
          <a:p>
            <a:pPr lvl="1"/>
            <a:r>
              <a:rPr lang="en-US" dirty="0"/>
              <a:t>Click to edit Master text styles</a:t>
            </a:r>
          </a:p>
        </p:txBody>
      </p:sp>
      <p:sp>
        <p:nvSpPr>
          <p:cNvPr id="9" name="Content Placeholder 2">
            <a:extLst>
              <a:ext uri="{FF2B5EF4-FFF2-40B4-BE49-F238E27FC236}">
                <a16:creationId xmlns:a16="http://schemas.microsoft.com/office/drawing/2014/main" id="{839343B4-04EB-BE42-B654-E588DFA4AB2D}"/>
              </a:ext>
            </a:extLst>
          </p:cNvPr>
          <p:cNvSpPr>
            <a:spLocks noGrp="1"/>
          </p:cNvSpPr>
          <p:nvPr>
            <p:ph sz="half" idx="14"/>
          </p:nvPr>
        </p:nvSpPr>
        <p:spPr>
          <a:xfrm>
            <a:off x="8620933" y="4917006"/>
            <a:ext cx="2540533" cy="1439344"/>
          </a:xfrm>
        </p:spPr>
        <p:txBody>
          <a:bodyPr/>
          <a:lstStyle>
            <a:lvl2pPr>
              <a:defRPr>
                <a:solidFill>
                  <a:srgbClr val="FFFFFF"/>
                </a:solidFill>
              </a:defRPr>
            </a:lvl2pPr>
          </a:lstStyle>
          <a:p>
            <a:pPr lvl="1"/>
            <a:r>
              <a:rPr lang="en-US" dirty="0"/>
              <a:t>Click to edit Master text styles</a:t>
            </a:r>
          </a:p>
        </p:txBody>
      </p:sp>
      <p:sp>
        <p:nvSpPr>
          <p:cNvPr id="11" name="Picture Placeholder 2">
            <a:extLst>
              <a:ext uri="{FF2B5EF4-FFF2-40B4-BE49-F238E27FC236}">
                <a16:creationId xmlns:a16="http://schemas.microsoft.com/office/drawing/2014/main" id="{23AC2000-C96B-B14D-A2A5-5CD722A86EA3}"/>
              </a:ext>
            </a:extLst>
          </p:cNvPr>
          <p:cNvSpPr>
            <a:spLocks noGrp="1"/>
          </p:cNvSpPr>
          <p:nvPr>
            <p:ph type="pic" idx="16"/>
          </p:nvPr>
        </p:nvSpPr>
        <p:spPr>
          <a:xfrm>
            <a:off x="1030534" y="2439797"/>
            <a:ext cx="2421004"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Picture Placeholder 2">
            <a:extLst>
              <a:ext uri="{FF2B5EF4-FFF2-40B4-BE49-F238E27FC236}">
                <a16:creationId xmlns:a16="http://schemas.microsoft.com/office/drawing/2014/main" id="{7BACFCC6-CC55-C546-B4FE-3EC1BEA72DD1}"/>
              </a:ext>
            </a:extLst>
          </p:cNvPr>
          <p:cNvSpPr>
            <a:spLocks noGrp="1"/>
          </p:cNvSpPr>
          <p:nvPr>
            <p:ph type="pic" idx="17"/>
          </p:nvPr>
        </p:nvSpPr>
        <p:spPr>
          <a:xfrm>
            <a:off x="4877920" y="2439797"/>
            <a:ext cx="2421004"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Picture Placeholder 2">
            <a:extLst>
              <a:ext uri="{FF2B5EF4-FFF2-40B4-BE49-F238E27FC236}">
                <a16:creationId xmlns:a16="http://schemas.microsoft.com/office/drawing/2014/main" id="{79853C71-7FCC-1747-A0E6-85D734AC6BFA}"/>
              </a:ext>
            </a:extLst>
          </p:cNvPr>
          <p:cNvSpPr>
            <a:spLocks noGrp="1"/>
          </p:cNvSpPr>
          <p:nvPr>
            <p:ph type="pic" idx="18"/>
          </p:nvPr>
        </p:nvSpPr>
        <p:spPr>
          <a:xfrm>
            <a:off x="8727583" y="2439797"/>
            <a:ext cx="2421004"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6" name="Picture 15">
            <a:extLst>
              <a:ext uri="{FF2B5EF4-FFF2-40B4-BE49-F238E27FC236}">
                <a16:creationId xmlns:a16="http://schemas.microsoft.com/office/drawing/2014/main" id="{1D62CE74-D006-D94A-B85C-164B1EB4A8F2}"/>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4001430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Four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7C29C-652C-074D-9F10-D0C21C30CA38}"/>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CE6744-9C9F-3244-B489-E339BF772CC6}"/>
              </a:ext>
            </a:extLst>
          </p:cNvPr>
          <p:cNvSpPr>
            <a:spLocks noGrp="1"/>
          </p:cNvSpPr>
          <p:nvPr>
            <p:ph type="title"/>
          </p:nvPr>
        </p:nvSpPr>
        <p:spPr>
          <a:xfrm>
            <a:off x="894377" y="737999"/>
            <a:ext cx="8928099"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65B21F4-EF8A-544E-B294-14268CC214F0}"/>
              </a:ext>
            </a:extLst>
          </p:cNvPr>
          <p:cNvSpPr>
            <a:spLocks noGrp="1"/>
          </p:cNvSpPr>
          <p:nvPr>
            <p:ph sz="half" idx="1"/>
          </p:nvPr>
        </p:nvSpPr>
        <p:spPr>
          <a:xfrm>
            <a:off x="911005" y="4917006"/>
            <a:ext cx="2540533" cy="1439344"/>
          </a:xfrm>
        </p:spPr>
        <p:txBody>
          <a:bodyPr/>
          <a:lstStyle>
            <a:lvl2pPr>
              <a:defRPr>
                <a:solidFill>
                  <a:srgbClr val="FFFFFF"/>
                </a:solidFill>
              </a:defRPr>
            </a:lvl2pPr>
          </a:lstStyle>
          <a:p>
            <a:pPr lvl="1"/>
            <a:r>
              <a:rPr lang="en-US" dirty="0"/>
              <a:t>Click to edit Master text styles</a:t>
            </a:r>
          </a:p>
        </p:txBody>
      </p:sp>
      <p:sp>
        <p:nvSpPr>
          <p:cNvPr id="7" name="Slide Number Placeholder 6">
            <a:extLst>
              <a:ext uri="{FF2B5EF4-FFF2-40B4-BE49-F238E27FC236}">
                <a16:creationId xmlns:a16="http://schemas.microsoft.com/office/drawing/2014/main" id="{FCAC9EC7-201F-044D-B016-8606F323B43C}"/>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3" name="Footer Placeholder 26">
            <a:extLst>
              <a:ext uri="{FF2B5EF4-FFF2-40B4-BE49-F238E27FC236}">
                <a16:creationId xmlns:a16="http://schemas.microsoft.com/office/drawing/2014/main" id="{137116C7-2AA0-FE4B-A3D3-23DE4A217BD3}"/>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
        <p:nvSpPr>
          <p:cNvPr id="8" name="Content Placeholder 2">
            <a:extLst>
              <a:ext uri="{FF2B5EF4-FFF2-40B4-BE49-F238E27FC236}">
                <a16:creationId xmlns:a16="http://schemas.microsoft.com/office/drawing/2014/main" id="{6CF846AD-7897-2544-A9C0-05F86B65DFCF}"/>
              </a:ext>
            </a:extLst>
          </p:cNvPr>
          <p:cNvSpPr>
            <a:spLocks noGrp="1"/>
          </p:cNvSpPr>
          <p:nvPr>
            <p:ph sz="half" idx="13"/>
          </p:nvPr>
        </p:nvSpPr>
        <p:spPr>
          <a:xfrm>
            <a:off x="3486780" y="4917006"/>
            <a:ext cx="2540533" cy="1439344"/>
          </a:xfrm>
        </p:spPr>
        <p:txBody>
          <a:bodyPr/>
          <a:lstStyle>
            <a:lvl2pPr>
              <a:defRPr>
                <a:solidFill>
                  <a:srgbClr val="FFFFFF"/>
                </a:solidFill>
              </a:defRPr>
            </a:lvl2pPr>
          </a:lstStyle>
          <a:p>
            <a:pPr lvl="1"/>
            <a:r>
              <a:rPr lang="en-US" dirty="0"/>
              <a:t>Click to edit Master text styles</a:t>
            </a:r>
          </a:p>
        </p:txBody>
      </p:sp>
      <p:sp>
        <p:nvSpPr>
          <p:cNvPr id="9" name="Content Placeholder 2">
            <a:extLst>
              <a:ext uri="{FF2B5EF4-FFF2-40B4-BE49-F238E27FC236}">
                <a16:creationId xmlns:a16="http://schemas.microsoft.com/office/drawing/2014/main" id="{839343B4-04EB-BE42-B654-E588DFA4AB2D}"/>
              </a:ext>
            </a:extLst>
          </p:cNvPr>
          <p:cNvSpPr>
            <a:spLocks noGrp="1"/>
          </p:cNvSpPr>
          <p:nvPr>
            <p:ph sz="half" idx="14"/>
          </p:nvPr>
        </p:nvSpPr>
        <p:spPr>
          <a:xfrm>
            <a:off x="6049675" y="4917006"/>
            <a:ext cx="2540533" cy="1439344"/>
          </a:xfrm>
        </p:spPr>
        <p:txBody>
          <a:bodyPr/>
          <a:lstStyle>
            <a:lvl2pPr>
              <a:defRPr>
                <a:solidFill>
                  <a:srgbClr val="FFFFFF"/>
                </a:solidFill>
              </a:defRPr>
            </a:lvl2pPr>
          </a:lstStyle>
          <a:p>
            <a:pPr lvl="1"/>
            <a:r>
              <a:rPr lang="en-US" dirty="0"/>
              <a:t>Click to edit Master text styles</a:t>
            </a:r>
          </a:p>
        </p:txBody>
      </p:sp>
      <p:sp>
        <p:nvSpPr>
          <p:cNvPr id="10" name="Content Placeholder 2">
            <a:extLst>
              <a:ext uri="{FF2B5EF4-FFF2-40B4-BE49-F238E27FC236}">
                <a16:creationId xmlns:a16="http://schemas.microsoft.com/office/drawing/2014/main" id="{BF7A1A0D-976A-604D-8C08-C6F52CF19ECD}"/>
              </a:ext>
            </a:extLst>
          </p:cNvPr>
          <p:cNvSpPr>
            <a:spLocks noGrp="1"/>
          </p:cNvSpPr>
          <p:nvPr>
            <p:ph sz="half" idx="15"/>
          </p:nvPr>
        </p:nvSpPr>
        <p:spPr>
          <a:xfrm>
            <a:off x="8612571" y="4917006"/>
            <a:ext cx="2540533" cy="1439344"/>
          </a:xfrm>
        </p:spPr>
        <p:txBody>
          <a:bodyPr/>
          <a:lstStyle>
            <a:lvl2pPr>
              <a:defRPr>
                <a:solidFill>
                  <a:srgbClr val="FFFFFF"/>
                </a:solidFill>
              </a:defRPr>
            </a:lvl2pPr>
          </a:lstStyle>
          <a:p>
            <a:pPr lvl="1"/>
            <a:r>
              <a:rPr lang="en-US" dirty="0"/>
              <a:t>Click to edit Master text styles</a:t>
            </a:r>
          </a:p>
        </p:txBody>
      </p:sp>
      <p:sp>
        <p:nvSpPr>
          <p:cNvPr id="11" name="Picture Placeholder 2">
            <a:extLst>
              <a:ext uri="{FF2B5EF4-FFF2-40B4-BE49-F238E27FC236}">
                <a16:creationId xmlns:a16="http://schemas.microsoft.com/office/drawing/2014/main" id="{23AC2000-C96B-B14D-A2A5-5CD722A86EA3}"/>
              </a:ext>
            </a:extLst>
          </p:cNvPr>
          <p:cNvSpPr>
            <a:spLocks noGrp="1"/>
          </p:cNvSpPr>
          <p:nvPr>
            <p:ph type="pic" idx="16"/>
          </p:nvPr>
        </p:nvSpPr>
        <p:spPr>
          <a:xfrm>
            <a:off x="1030534" y="2439797"/>
            <a:ext cx="2421004"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Picture Placeholder 2">
            <a:extLst>
              <a:ext uri="{FF2B5EF4-FFF2-40B4-BE49-F238E27FC236}">
                <a16:creationId xmlns:a16="http://schemas.microsoft.com/office/drawing/2014/main" id="{7BACFCC6-CC55-C546-B4FE-3EC1BEA72DD1}"/>
              </a:ext>
            </a:extLst>
          </p:cNvPr>
          <p:cNvSpPr>
            <a:spLocks noGrp="1"/>
          </p:cNvSpPr>
          <p:nvPr>
            <p:ph type="pic" idx="17"/>
          </p:nvPr>
        </p:nvSpPr>
        <p:spPr>
          <a:xfrm>
            <a:off x="3593429" y="2439797"/>
            <a:ext cx="2421004"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Picture Placeholder 2">
            <a:extLst>
              <a:ext uri="{FF2B5EF4-FFF2-40B4-BE49-F238E27FC236}">
                <a16:creationId xmlns:a16="http://schemas.microsoft.com/office/drawing/2014/main" id="{79853C71-7FCC-1747-A0E6-85D734AC6BFA}"/>
              </a:ext>
            </a:extLst>
          </p:cNvPr>
          <p:cNvSpPr>
            <a:spLocks noGrp="1"/>
          </p:cNvSpPr>
          <p:nvPr>
            <p:ph type="pic" idx="18"/>
          </p:nvPr>
        </p:nvSpPr>
        <p:spPr>
          <a:xfrm>
            <a:off x="6156325" y="2439797"/>
            <a:ext cx="2421004"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Picture Placeholder 2">
            <a:extLst>
              <a:ext uri="{FF2B5EF4-FFF2-40B4-BE49-F238E27FC236}">
                <a16:creationId xmlns:a16="http://schemas.microsoft.com/office/drawing/2014/main" id="{36275717-CD04-AB4A-9640-BC048B34014D}"/>
              </a:ext>
            </a:extLst>
          </p:cNvPr>
          <p:cNvSpPr>
            <a:spLocks noGrp="1"/>
          </p:cNvSpPr>
          <p:nvPr>
            <p:ph type="pic" idx="19"/>
          </p:nvPr>
        </p:nvSpPr>
        <p:spPr>
          <a:xfrm>
            <a:off x="8719221" y="2439797"/>
            <a:ext cx="2421004" cy="2376900"/>
          </a:xfrm>
        </p:spPr>
        <p:txBody>
          <a:bodyPr anchor="b">
            <a:normAutofit/>
          </a:bodyPr>
          <a:lstStyle>
            <a:lvl1pPr marL="0" indent="0" algn="r">
              <a:buNone/>
              <a:defRPr sz="800" b="0" i="0">
                <a:solidFill>
                  <a:srgbClr val="FFFFFF"/>
                </a:solidFill>
                <a:latin typeface="Inter Light" panose="02000503000000020004" pitchFamily="2" charset="0"/>
                <a:ea typeface="Inter Light"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6" name="Picture 15">
            <a:extLst>
              <a:ext uri="{FF2B5EF4-FFF2-40B4-BE49-F238E27FC236}">
                <a16:creationId xmlns:a16="http://schemas.microsoft.com/office/drawing/2014/main" id="{09260EBC-A86D-3949-9086-2EEEC92D659E}"/>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3509028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22B69-4542-E842-BEC4-60E4D0F1E101}"/>
              </a:ext>
            </a:extLst>
          </p:cNvPr>
          <p:cNvPicPr>
            <a:picLocks noChangeAspect="1"/>
          </p:cNvPicPr>
          <p:nvPr userDrawn="1"/>
        </p:nvPicPr>
        <p:blipFill rotWithShape="1">
          <a:blip r:embed="rId2" cstate="hqprint">
            <a:alphaModFix amt="35000"/>
            <a:extLst>
              <a:ext uri="{28A0092B-C50C-407E-A947-70E740481C1C}">
                <a14:useLocalDpi xmlns:a14="http://schemas.microsoft.com/office/drawing/2010/main"/>
              </a:ext>
            </a:extLst>
          </a:blip>
          <a:srcRect l="12989" r="12937"/>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84D0E1B8-7B4C-3E4F-93B1-8371B681FF63}"/>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5" name="Footer Placeholder 26">
            <a:extLst>
              <a:ext uri="{FF2B5EF4-FFF2-40B4-BE49-F238E27FC236}">
                <a16:creationId xmlns:a16="http://schemas.microsoft.com/office/drawing/2014/main" id="{33BA5090-6655-9547-9128-ADF463CCE418}"/>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8" name="Picture 7">
            <a:extLst>
              <a:ext uri="{FF2B5EF4-FFF2-40B4-BE49-F238E27FC236}">
                <a16:creationId xmlns:a16="http://schemas.microsoft.com/office/drawing/2014/main" id="{1319E5E6-C729-014F-9068-7C2760694EF2}"/>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29081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C531D8-0609-6C4D-A632-F2C4D7AB594A}"/>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l="1077" t="3841" r="31346" b="6497"/>
          <a:stretch/>
        </p:blipFill>
        <p:spPr>
          <a:xfrm>
            <a:off x="-1" y="0"/>
            <a:ext cx="12192001" cy="6858000"/>
          </a:xfrm>
          <a:prstGeom prst="rect">
            <a:avLst/>
          </a:prstGeom>
        </p:spPr>
      </p:pic>
      <p:sp>
        <p:nvSpPr>
          <p:cNvPr id="2" name="Title 1">
            <a:extLst>
              <a:ext uri="{FF2B5EF4-FFF2-40B4-BE49-F238E27FC236}">
                <a16:creationId xmlns:a16="http://schemas.microsoft.com/office/drawing/2014/main" id="{7D1D7664-137C-5D44-B3C4-755D6DD6D96B}"/>
              </a:ext>
            </a:extLst>
          </p:cNvPr>
          <p:cNvSpPr>
            <a:spLocks noGrp="1"/>
          </p:cNvSpPr>
          <p:nvPr>
            <p:ph type="ctrTitle" hasCustomPrompt="1"/>
          </p:nvPr>
        </p:nvSpPr>
        <p:spPr>
          <a:xfrm>
            <a:off x="1016000" y="4185137"/>
            <a:ext cx="10119360" cy="1136797"/>
          </a:xfrm>
          <a:prstGeom prst="rect">
            <a:avLst/>
          </a:prstGeom>
        </p:spPr>
        <p:txBody>
          <a:bodyPr anchor="b">
            <a:normAutofit/>
          </a:bodyPr>
          <a:lstStyle>
            <a:lvl1pPr algn="ctr">
              <a:defRPr sz="3500">
                <a:solidFill>
                  <a:srgbClr val="FFFFFF"/>
                </a:solidFill>
              </a:defRPr>
            </a:lvl1pPr>
          </a:lstStyle>
          <a:p>
            <a:r>
              <a:rPr lang="en-US" dirty="0"/>
              <a:t>“Click to edit Master title style”</a:t>
            </a:r>
          </a:p>
        </p:txBody>
      </p:sp>
      <p:sp>
        <p:nvSpPr>
          <p:cNvPr id="3" name="Subtitle 2">
            <a:extLst>
              <a:ext uri="{FF2B5EF4-FFF2-40B4-BE49-F238E27FC236}">
                <a16:creationId xmlns:a16="http://schemas.microsoft.com/office/drawing/2014/main" id="{5A30E5EA-EF4A-1047-8250-7DEA09D890AF}"/>
              </a:ext>
            </a:extLst>
          </p:cNvPr>
          <p:cNvSpPr>
            <a:spLocks noGrp="1"/>
          </p:cNvSpPr>
          <p:nvPr>
            <p:ph type="subTitle" idx="1" hasCustomPrompt="1"/>
          </p:nvPr>
        </p:nvSpPr>
        <p:spPr>
          <a:xfrm>
            <a:off x="1016000" y="5301933"/>
            <a:ext cx="10119360" cy="1054417"/>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Arial" panose="020B0604020202020204" pitchFamily="34" charset="0"/>
              <a:buNone/>
              <a:tabLst/>
              <a:defRPr sz="2450">
                <a:solidFill>
                  <a:srgbClr val="FFFFFF"/>
                </a:solidFill>
              </a:defRPr>
            </a:lvl1pPr>
            <a:lvl2pPr marL="9525" marR="0" indent="0" algn="ctr" defTabSz="914400" rtl="0" eaLnBrk="1" fontAlgn="auto" latinLnBrk="0" hangingPunct="1">
              <a:lnSpc>
                <a:spcPct val="100000"/>
              </a:lnSpc>
              <a:spcBef>
                <a:spcPts val="0"/>
              </a:spcBef>
              <a:spcAft>
                <a:spcPts val="1000"/>
              </a:spcAft>
              <a:buClrTx/>
              <a:buSzTx/>
              <a:buFont typeface="Arial" panose="020B0604020202020204" pitchFamily="34" charset="0"/>
              <a:buNone/>
              <a:tabLst/>
              <a:defRPr sz="2700"/>
            </a:lvl2pPr>
            <a:lvl3pPr marL="273050" marR="0" indent="-254000" algn="ctr" defTabSz="914400" rtl="0" eaLnBrk="1" fontAlgn="auto" latinLnBrk="0" hangingPunct="1">
              <a:lnSpc>
                <a:spcPct val="150000"/>
              </a:lnSpc>
              <a:spcBef>
                <a:spcPts val="0"/>
              </a:spcBef>
              <a:spcAft>
                <a:spcPts val="0"/>
              </a:spcAft>
              <a:buClr>
                <a:srgbClr val="0044FF"/>
              </a:buClr>
              <a:buSzTx/>
              <a:buFont typeface="System Font Regular"/>
              <a:buChar char="→"/>
              <a:tabLst/>
              <a:defRPr sz="1650"/>
            </a:lvl3pPr>
            <a:lvl4pPr marL="538163" marR="0" indent="-254000" algn="ctr" defTabSz="914400" rtl="0" eaLnBrk="1" fontAlgn="auto" latinLnBrk="0" hangingPunct="1">
              <a:lnSpc>
                <a:spcPct val="150000"/>
              </a:lnSpc>
              <a:spcBef>
                <a:spcPts val="0"/>
              </a:spcBef>
              <a:spcAft>
                <a:spcPts val="0"/>
              </a:spcAft>
              <a:buClr>
                <a:srgbClr val="6FDEFA"/>
              </a:buClr>
              <a:buSzTx/>
              <a:buFont typeface="System Font Regular"/>
              <a:buChar char="→"/>
              <a:tabLst/>
              <a:defRPr sz="1200"/>
            </a:lvl4pPr>
            <a:lvl5pPr marL="801688" marR="0" indent="-254000" algn="ctr" defTabSz="914400" rtl="0" eaLnBrk="1" fontAlgn="auto" latinLnBrk="0" hangingPunct="1">
              <a:lnSpc>
                <a:spcPct val="150000"/>
              </a:lnSpc>
              <a:spcBef>
                <a:spcPts val="0"/>
              </a:spcBef>
              <a:spcAft>
                <a:spcPts val="0"/>
              </a:spcAft>
              <a:buClr>
                <a:srgbClr val="8DFAC9">
                  <a:lumMod val="75000"/>
                </a:srgbClr>
              </a:buClr>
              <a:buSzTx/>
              <a:buFont typeface="System Font Regular"/>
              <a:buChar char="→"/>
              <a:tabLst/>
              <a:defRPr sz="1200"/>
            </a:lvl5pPr>
            <a:lvl6pPr marL="9525"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200"/>
            </a:lvl6pPr>
            <a:lvl7pPr marL="2743200" indent="0" algn="ctr">
              <a:buNone/>
              <a:defRPr sz="1600"/>
            </a:lvl7pPr>
            <a:lvl8pPr marL="3200400" indent="0" algn="ctr">
              <a:buNone/>
              <a:defRPr sz="1600"/>
            </a:lvl8pPr>
            <a:lvl9pPr marL="3657600" indent="0" algn="ctr">
              <a:buNone/>
              <a:defRPr sz="1600"/>
            </a:lvl9pPr>
          </a:lstStyle>
          <a:p>
            <a:pPr marL="9525" marR="0" lvl="1" indent="0" algn="ctr" defTabSz="914400" rtl="0" eaLnBrk="1" fontAlgn="auto" latinLnBrk="0" hangingPunct="1">
              <a:lnSpc>
                <a:spcPct val="100000"/>
              </a:lnSpc>
              <a:spcBef>
                <a:spcPts val="0"/>
              </a:spcBef>
              <a:spcAft>
                <a:spcPts val="2000"/>
              </a:spcAft>
              <a:buClrTx/>
              <a:buSzTx/>
              <a:buFont typeface="Arial" panose="020B0604020202020204" pitchFamily="34" charset="0"/>
              <a:buNone/>
              <a:tabLst/>
              <a:defRPr/>
            </a:pPr>
            <a:r>
              <a:rPr lang="en-US" sz="2400" dirty="0"/>
              <a:t>“Click to edit Master title style”</a:t>
            </a:r>
            <a:endParaRPr kumimoji="0" lang="en-US" sz="2400" b="0" i="0" u="none" strike="noStrike" kern="1200" cap="none" spc="0" normalizeH="0" baseline="0" noProof="0" dirty="0">
              <a:ln>
                <a:noFill/>
              </a:ln>
              <a:solidFill>
                <a:srgbClr val="222730"/>
              </a:solidFill>
              <a:effectLst/>
              <a:uLnTx/>
              <a:uFillTx/>
              <a:latin typeface="Inter ExtraLight" panose="02000503000000020004" pitchFamily="2" charset="0"/>
              <a:ea typeface="Inter ExtraLight" panose="02000503000000020004" pitchFamily="2" charset="0"/>
              <a:cs typeface="+mn-cs"/>
            </a:endParaRPr>
          </a:p>
        </p:txBody>
      </p:sp>
      <p:sp>
        <p:nvSpPr>
          <p:cNvPr id="6" name="Slide Number Placeholder 5">
            <a:extLst>
              <a:ext uri="{FF2B5EF4-FFF2-40B4-BE49-F238E27FC236}">
                <a16:creationId xmlns:a16="http://schemas.microsoft.com/office/drawing/2014/main" id="{DD14152D-1125-BA48-B53F-6EE47C49F4B6}"/>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8" name="Footer Placeholder 26">
            <a:extLst>
              <a:ext uri="{FF2B5EF4-FFF2-40B4-BE49-F238E27FC236}">
                <a16:creationId xmlns:a16="http://schemas.microsoft.com/office/drawing/2014/main" id="{81C93E45-CC6E-F44D-A941-627B655CAB41}"/>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14" name="Picture 13">
            <a:extLst>
              <a:ext uri="{FF2B5EF4-FFF2-40B4-BE49-F238E27FC236}">
                <a16:creationId xmlns:a16="http://schemas.microsoft.com/office/drawing/2014/main" id="{9F7DCC16-EBE4-504E-AFD3-CDEB563613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15684"/>
          <a:stretch/>
        </p:blipFill>
        <p:spPr>
          <a:xfrm>
            <a:off x="4940913" y="1397568"/>
            <a:ext cx="2310174" cy="2787570"/>
          </a:xfrm>
          <a:prstGeom prst="rect">
            <a:avLst/>
          </a:prstGeom>
        </p:spPr>
      </p:pic>
      <p:pic>
        <p:nvPicPr>
          <p:cNvPr id="9" name="Picture 8">
            <a:extLst>
              <a:ext uri="{FF2B5EF4-FFF2-40B4-BE49-F238E27FC236}">
                <a16:creationId xmlns:a16="http://schemas.microsoft.com/office/drawing/2014/main" id="{AF89480C-588B-4B45-885D-4AE9AC7B9305}"/>
              </a:ext>
            </a:extLst>
          </p:cNvPr>
          <p:cNvPicPr>
            <a:picLocks noChangeAspect="1"/>
          </p:cNvPicPr>
          <p:nvPr userDrawn="1"/>
        </p:nvPicPr>
        <p:blipFill>
          <a:blip r:embed="rId4"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399827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2B451-9819-F247-8E46-0716040AF168}"/>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D8708EB8-C553-904B-9563-1BFF7C5C1AA2}"/>
              </a:ext>
            </a:extLst>
          </p:cNvPr>
          <p:cNvSpPr>
            <a:spLocks noGrp="1"/>
          </p:cNvSpPr>
          <p:nvPr>
            <p:ph type="title"/>
          </p:nvPr>
        </p:nvSpPr>
        <p:spPr>
          <a:xfrm>
            <a:off x="897147" y="2018773"/>
            <a:ext cx="8928098" cy="1407160"/>
          </a:xfrm>
          <a:prstGeom prst="rect">
            <a:avLst/>
          </a:prstGeom>
        </p:spPr>
        <p:txBody>
          <a:bodyPr anchor="b">
            <a:normAutofit/>
          </a:bodyPr>
          <a:lstStyle>
            <a:lvl1pPr>
              <a:defRPr sz="35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C1C81FC-273A-D040-9670-9D24AB05A65D}"/>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2" name="Content Placeholder 2">
            <a:extLst>
              <a:ext uri="{FF2B5EF4-FFF2-40B4-BE49-F238E27FC236}">
                <a16:creationId xmlns:a16="http://schemas.microsoft.com/office/drawing/2014/main" id="{E9698D5A-DB06-4047-8E34-2B6382CAE624}"/>
              </a:ext>
            </a:extLst>
          </p:cNvPr>
          <p:cNvSpPr>
            <a:spLocks noGrp="1"/>
          </p:cNvSpPr>
          <p:nvPr>
            <p:ph sz="half" idx="13" hasCustomPrompt="1"/>
          </p:nvPr>
        </p:nvSpPr>
        <p:spPr>
          <a:xfrm>
            <a:off x="902897" y="3878354"/>
            <a:ext cx="8928099" cy="2477991"/>
          </a:xfrm>
        </p:spPr>
        <p:txBody>
          <a:bodyPr/>
          <a:lstStyle>
            <a:lvl1pPr>
              <a:defRPr>
                <a:solidFill>
                  <a:srgbClr val="FFFFFF"/>
                </a:solidFill>
              </a:defRPr>
            </a:lvl1pPr>
            <a:lvl2pPr>
              <a:lnSpc>
                <a:spcPct val="150000"/>
              </a:lnSpc>
              <a:defRPr/>
            </a:lvl2pPr>
            <a:lvl3pPr>
              <a:lnSpc>
                <a:spcPct val="150000"/>
              </a:lnSpc>
              <a:defRPr>
                <a:solidFill>
                  <a:srgbClr val="FFFFFF"/>
                </a:solidFill>
              </a:defRPr>
            </a:lvl3pPr>
            <a:lvl4pPr>
              <a:lnSpc>
                <a:spcPct val="150000"/>
              </a:lnSpc>
              <a:defRPr>
                <a:solidFill>
                  <a:srgbClr val="FFFFFF"/>
                </a:solidFill>
              </a:defRPr>
            </a:lvl4pPr>
            <a:lvl5pPr>
              <a:lnSpc>
                <a:spcPct val="150000"/>
              </a:lnSpc>
              <a:defRPr>
                <a:solidFill>
                  <a:srgbClr val="FFFFFF"/>
                </a:solidFill>
              </a:defRPr>
            </a:lvl5pPr>
            <a:lvl6pPr>
              <a:lnSpc>
                <a:spcPct val="150000"/>
              </a:lnSpc>
              <a:defRPr>
                <a:solidFill>
                  <a:srgbClr val="FFFFFF"/>
                </a:solidFill>
              </a:defRPr>
            </a:lvl6pPr>
          </a:lstStyle>
          <a:p>
            <a:pPr lvl="0"/>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6" name="Footer Placeholder 26">
            <a:extLst>
              <a:ext uri="{FF2B5EF4-FFF2-40B4-BE49-F238E27FC236}">
                <a16:creationId xmlns:a16="http://schemas.microsoft.com/office/drawing/2014/main" id="{D1F6CF65-3FE8-254D-A809-9D13068EF267}"/>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11" name="Picture 10">
            <a:extLst>
              <a:ext uri="{FF2B5EF4-FFF2-40B4-BE49-F238E27FC236}">
                <a16:creationId xmlns:a16="http://schemas.microsoft.com/office/drawing/2014/main" id="{EFE283E1-B753-0542-B7ED-A7A24F8C3DA6}"/>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88637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Introductio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C531D8-0609-6C4D-A632-F2C4D7AB594A}"/>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l="13507" t="1960" r="13834" b="1635"/>
          <a:stretch/>
        </p:blipFill>
        <p:spPr>
          <a:xfrm>
            <a:off x="0" y="0"/>
            <a:ext cx="12192000" cy="6858000"/>
          </a:xfrm>
          <a:prstGeom prst="rect">
            <a:avLst/>
          </a:prstGeom>
        </p:spPr>
      </p:pic>
      <p:sp>
        <p:nvSpPr>
          <p:cNvPr id="2" name="Title 1">
            <a:extLst>
              <a:ext uri="{FF2B5EF4-FFF2-40B4-BE49-F238E27FC236}">
                <a16:creationId xmlns:a16="http://schemas.microsoft.com/office/drawing/2014/main" id="{7D1D7664-137C-5D44-B3C4-755D6DD6D96B}"/>
              </a:ext>
            </a:extLst>
          </p:cNvPr>
          <p:cNvSpPr>
            <a:spLocks noGrp="1"/>
          </p:cNvSpPr>
          <p:nvPr>
            <p:ph type="ctrTitle" hasCustomPrompt="1"/>
          </p:nvPr>
        </p:nvSpPr>
        <p:spPr>
          <a:xfrm>
            <a:off x="1016000" y="2021840"/>
            <a:ext cx="10119360" cy="1376680"/>
          </a:xfrm>
          <a:prstGeom prst="rect">
            <a:avLst/>
          </a:prstGeom>
        </p:spPr>
        <p:txBody>
          <a:bodyPr anchor="b">
            <a:normAutofit/>
          </a:bodyPr>
          <a:lstStyle>
            <a:lvl1pPr algn="ctr">
              <a:defRPr sz="3500">
                <a:solidFill>
                  <a:srgbClr val="FFFFFF"/>
                </a:solidFill>
              </a:defRPr>
            </a:lvl1pPr>
          </a:lstStyle>
          <a:p>
            <a:r>
              <a:rPr lang="en-US" dirty="0"/>
              <a:t>“Click to edit Master title style”</a:t>
            </a:r>
          </a:p>
        </p:txBody>
      </p:sp>
      <p:sp>
        <p:nvSpPr>
          <p:cNvPr id="3" name="Subtitle 2">
            <a:extLst>
              <a:ext uri="{FF2B5EF4-FFF2-40B4-BE49-F238E27FC236}">
                <a16:creationId xmlns:a16="http://schemas.microsoft.com/office/drawing/2014/main" id="{5A30E5EA-EF4A-1047-8250-7DEA09D890AF}"/>
              </a:ext>
            </a:extLst>
          </p:cNvPr>
          <p:cNvSpPr>
            <a:spLocks noGrp="1"/>
          </p:cNvSpPr>
          <p:nvPr>
            <p:ph type="subTitle" idx="1" hasCustomPrompt="1"/>
          </p:nvPr>
        </p:nvSpPr>
        <p:spPr>
          <a:xfrm>
            <a:off x="1016000" y="3378518"/>
            <a:ext cx="10119360" cy="1457642"/>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Arial" panose="020B0604020202020204" pitchFamily="34" charset="0"/>
              <a:buNone/>
              <a:tabLst/>
              <a:defRPr sz="2450">
                <a:solidFill>
                  <a:srgbClr val="FFFFFF"/>
                </a:solidFill>
              </a:defRPr>
            </a:lvl1pPr>
            <a:lvl2pPr marL="9525" marR="0" indent="0" algn="ctr" defTabSz="914400" rtl="0" eaLnBrk="1" fontAlgn="auto" latinLnBrk="0" hangingPunct="1">
              <a:lnSpc>
                <a:spcPct val="100000"/>
              </a:lnSpc>
              <a:spcBef>
                <a:spcPts val="0"/>
              </a:spcBef>
              <a:spcAft>
                <a:spcPts val="1000"/>
              </a:spcAft>
              <a:buClrTx/>
              <a:buSzTx/>
              <a:buFont typeface="Arial" panose="020B0604020202020204" pitchFamily="34" charset="0"/>
              <a:buNone/>
              <a:tabLst/>
              <a:defRPr sz="2000"/>
            </a:lvl2pPr>
            <a:lvl3pPr marL="273050" marR="0" indent="-254000" algn="ctr" defTabSz="914400" rtl="0" eaLnBrk="1" fontAlgn="auto" latinLnBrk="0" hangingPunct="1">
              <a:lnSpc>
                <a:spcPct val="150000"/>
              </a:lnSpc>
              <a:spcBef>
                <a:spcPts val="0"/>
              </a:spcBef>
              <a:spcAft>
                <a:spcPts val="0"/>
              </a:spcAft>
              <a:buClr>
                <a:srgbClr val="0044FF"/>
              </a:buClr>
              <a:buSzTx/>
              <a:buFont typeface="System Font Regular"/>
              <a:buChar char="→"/>
              <a:tabLst/>
              <a:defRPr sz="1200"/>
            </a:lvl3pPr>
            <a:lvl4pPr marL="538163" marR="0" indent="-254000" algn="ctr" defTabSz="914400" rtl="0" eaLnBrk="1" fontAlgn="auto" latinLnBrk="0" hangingPunct="1">
              <a:lnSpc>
                <a:spcPct val="150000"/>
              </a:lnSpc>
              <a:spcBef>
                <a:spcPts val="0"/>
              </a:spcBef>
              <a:spcAft>
                <a:spcPts val="0"/>
              </a:spcAft>
              <a:buClr>
                <a:srgbClr val="6FDEFA"/>
              </a:buClr>
              <a:buSzTx/>
              <a:buFont typeface="System Font Regular"/>
              <a:buChar char="→"/>
              <a:tabLst/>
              <a:defRPr sz="1200"/>
            </a:lvl4pPr>
            <a:lvl5pPr marL="801688" marR="0" indent="-254000" algn="ctr" defTabSz="914400" rtl="0" eaLnBrk="1" fontAlgn="auto" latinLnBrk="0" hangingPunct="1">
              <a:lnSpc>
                <a:spcPct val="150000"/>
              </a:lnSpc>
              <a:spcBef>
                <a:spcPts val="0"/>
              </a:spcBef>
              <a:spcAft>
                <a:spcPts val="0"/>
              </a:spcAft>
              <a:buClr>
                <a:srgbClr val="8DFAC9">
                  <a:lumMod val="75000"/>
                </a:srgbClr>
              </a:buClr>
              <a:buSzTx/>
              <a:buFont typeface="System Font Regular"/>
              <a:buChar char="→"/>
              <a:tabLst/>
              <a:defRPr sz="1200"/>
            </a:lvl5pPr>
            <a:lvl6pPr marL="9525"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200"/>
            </a:lvl6pPr>
            <a:lvl7pPr marL="2743200" indent="0" algn="ctr">
              <a:buNone/>
              <a:defRPr sz="1600"/>
            </a:lvl7pPr>
            <a:lvl8pPr marL="3200400" indent="0" algn="ctr">
              <a:buNone/>
              <a:defRPr sz="1600"/>
            </a:lvl8pPr>
            <a:lvl9pPr marL="3657600" indent="0" algn="ctr">
              <a:buNone/>
              <a:defRPr sz="1600"/>
            </a:lvl9pPr>
          </a:lstStyle>
          <a:p>
            <a:pPr marL="9525" marR="0" lvl="1" indent="0" algn="ctr" defTabSz="914400" rtl="0" eaLnBrk="1" fontAlgn="auto" latinLnBrk="0" hangingPunct="1">
              <a:lnSpc>
                <a:spcPct val="100000"/>
              </a:lnSpc>
              <a:spcBef>
                <a:spcPts val="0"/>
              </a:spcBef>
              <a:spcAft>
                <a:spcPts val="2000"/>
              </a:spcAft>
              <a:buClrTx/>
              <a:buSzTx/>
              <a:buFont typeface="Arial" panose="020B0604020202020204" pitchFamily="34" charset="0"/>
              <a:buNone/>
              <a:tabLst/>
              <a:defRPr/>
            </a:pPr>
            <a:r>
              <a:rPr lang="en-US" sz="2400" dirty="0"/>
              <a:t>“Click to edit Master title style”</a:t>
            </a:r>
            <a:endParaRPr kumimoji="0" lang="en-US" sz="2400" b="0" i="0" u="none" strike="noStrike" kern="1200" cap="none" spc="0" normalizeH="0" baseline="0" noProof="0" dirty="0">
              <a:ln>
                <a:noFill/>
              </a:ln>
              <a:solidFill>
                <a:srgbClr val="222730"/>
              </a:solidFill>
              <a:effectLst/>
              <a:uLnTx/>
              <a:uFillTx/>
              <a:latin typeface="Inter ExtraLight" panose="02000503000000020004" pitchFamily="2" charset="0"/>
              <a:ea typeface="Inter ExtraLight" panose="02000503000000020004" pitchFamily="2" charset="0"/>
              <a:cs typeface="+mn-cs"/>
            </a:endParaRPr>
          </a:p>
        </p:txBody>
      </p:sp>
      <p:sp>
        <p:nvSpPr>
          <p:cNvPr id="6" name="Slide Number Placeholder 5">
            <a:extLst>
              <a:ext uri="{FF2B5EF4-FFF2-40B4-BE49-F238E27FC236}">
                <a16:creationId xmlns:a16="http://schemas.microsoft.com/office/drawing/2014/main" id="{DD14152D-1125-BA48-B53F-6EE47C49F4B6}"/>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8" name="Footer Placeholder 26">
            <a:extLst>
              <a:ext uri="{FF2B5EF4-FFF2-40B4-BE49-F238E27FC236}">
                <a16:creationId xmlns:a16="http://schemas.microsoft.com/office/drawing/2014/main" id="{81C93E45-CC6E-F44D-A941-627B655CAB41}"/>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12" name="Picture 11">
            <a:extLst>
              <a:ext uri="{FF2B5EF4-FFF2-40B4-BE49-F238E27FC236}">
                <a16:creationId xmlns:a16="http://schemas.microsoft.com/office/drawing/2014/main" id="{F38D1A37-413E-2948-BE78-F6BD08AF0E38}"/>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405411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EED0A2-8A9C-EE49-AB5F-7A7FE53AD744}"/>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0" y="-1"/>
            <a:ext cx="12192000" cy="6858001"/>
          </a:xfrm>
          <a:prstGeom prst="rect">
            <a:avLst/>
          </a:prstGeom>
          <a:ln>
            <a:noFill/>
          </a:ln>
        </p:spPr>
      </p:pic>
      <p:sp>
        <p:nvSpPr>
          <p:cNvPr id="2" name="Title 1">
            <a:extLst>
              <a:ext uri="{FF2B5EF4-FFF2-40B4-BE49-F238E27FC236}">
                <a16:creationId xmlns:a16="http://schemas.microsoft.com/office/drawing/2014/main" id="{D8708EB8-C553-904B-9563-1BFF7C5C1AA2}"/>
              </a:ext>
            </a:extLst>
          </p:cNvPr>
          <p:cNvSpPr>
            <a:spLocks noGrp="1"/>
          </p:cNvSpPr>
          <p:nvPr>
            <p:ph type="title"/>
          </p:nvPr>
        </p:nvSpPr>
        <p:spPr>
          <a:xfrm>
            <a:off x="897132" y="2042162"/>
            <a:ext cx="10243979" cy="1386838"/>
          </a:xfrm>
          <a:prstGeom prst="rect">
            <a:avLst/>
          </a:prstGeom>
        </p:spPr>
        <p:txBody>
          <a:bodyPr anchor="b">
            <a:normAutofit/>
          </a:bodyPr>
          <a:lstStyle>
            <a:lvl1pPr>
              <a:defRPr sz="35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C1C81FC-273A-D040-9670-9D24AB05A65D}"/>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7" name="Footer Placeholder 26">
            <a:extLst>
              <a:ext uri="{FF2B5EF4-FFF2-40B4-BE49-F238E27FC236}">
                <a16:creationId xmlns:a16="http://schemas.microsoft.com/office/drawing/2014/main" id="{808A80A4-0CD8-BB4A-AC75-812B862B04D0}"/>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2AFCDC24-E4CF-0C44-93CD-70906B9E4737}"/>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231070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FDA58-88FE-984E-95C0-EF9DC1CEC836}"/>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Slide Number Placeholder 4">
            <a:extLst>
              <a:ext uri="{FF2B5EF4-FFF2-40B4-BE49-F238E27FC236}">
                <a16:creationId xmlns:a16="http://schemas.microsoft.com/office/drawing/2014/main" id="{CB7D0017-3EF2-CD42-B44F-4040EF3616B9}"/>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7" name="Title 1">
            <a:extLst>
              <a:ext uri="{FF2B5EF4-FFF2-40B4-BE49-F238E27FC236}">
                <a16:creationId xmlns:a16="http://schemas.microsoft.com/office/drawing/2014/main" id="{3AFC6D64-C8B6-1341-A250-68CD6AEB579A}"/>
              </a:ext>
            </a:extLst>
          </p:cNvPr>
          <p:cNvSpPr>
            <a:spLocks noGrp="1"/>
          </p:cNvSpPr>
          <p:nvPr>
            <p:ph type="title"/>
          </p:nvPr>
        </p:nvSpPr>
        <p:spPr>
          <a:xfrm>
            <a:off x="894378" y="737999"/>
            <a:ext cx="8989456" cy="1202996"/>
          </a:xfrm>
          <a:prstGeom prst="rect">
            <a:avLst/>
          </a:prstGeom>
        </p:spPr>
        <p:txBody>
          <a:bodyPr anchor="b"/>
          <a:lstStyle>
            <a:lvl1pPr>
              <a:defRPr>
                <a:solidFill>
                  <a:srgbClr val="FFFFFF"/>
                </a:solidFill>
              </a:defRPr>
            </a:lvl1pPr>
          </a:lstStyle>
          <a:p>
            <a:r>
              <a:rPr lang="en-US" dirty="0"/>
              <a:t>Click to edit Master title style</a:t>
            </a:r>
          </a:p>
        </p:txBody>
      </p:sp>
      <p:sp>
        <p:nvSpPr>
          <p:cNvPr id="10" name="Footer Placeholder 26">
            <a:extLst>
              <a:ext uri="{FF2B5EF4-FFF2-40B4-BE49-F238E27FC236}">
                <a16:creationId xmlns:a16="http://schemas.microsoft.com/office/drawing/2014/main" id="{9FD65A76-9880-844C-92DB-1925528CC76F}"/>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D990BF2E-BD47-5E42-AE5E-F77C61F971D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86980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CE5779-31BF-194D-99A9-C587705A7920}"/>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CF58C8E6-ADED-2845-8236-CFB6976FDAA6}"/>
              </a:ext>
            </a:extLst>
          </p:cNvPr>
          <p:cNvSpPr>
            <a:spLocks noGrp="1"/>
          </p:cNvSpPr>
          <p:nvPr>
            <p:ph type="title"/>
          </p:nvPr>
        </p:nvSpPr>
        <p:spPr>
          <a:xfrm>
            <a:off x="900844" y="766622"/>
            <a:ext cx="8934036" cy="1172526"/>
          </a:xfrm>
          <a:prstGeom prst="rect">
            <a:avLst/>
          </a:prstGeom>
        </p:spPr>
        <p:txBody>
          <a:bodyPr anchor="b"/>
          <a:lstStyle>
            <a:lvl1pPr>
              <a:defRPr>
                <a:solidFill>
                  <a:srgbClr val="FFFFF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CD5E1C3-14E1-F64E-A442-DF18C4CF23F7}"/>
              </a:ext>
            </a:extLst>
          </p:cNvPr>
          <p:cNvSpPr>
            <a:spLocks noGrp="1"/>
          </p:cNvSpPr>
          <p:nvPr>
            <p:ph idx="1"/>
          </p:nvPr>
        </p:nvSpPr>
        <p:spPr>
          <a:xfrm>
            <a:off x="916342" y="2417844"/>
            <a:ext cx="8928099" cy="39385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lide Number Placeholder 5">
            <a:extLst>
              <a:ext uri="{FF2B5EF4-FFF2-40B4-BE49-F238E27FC236}">
                <a16:creationId xmlns:a16="http://schemas.microsoft.com/office/drawing/2014/main" id="{BC2F505C-606E-D04C-A4E2-5C7989D5EB24}"/>
              </a:ext>
            </a:extLst>
          </p:cNvPr>
          <p:cNvSpPr>
            <a:spLocks noGrp="1"/>
          </p:cNvSpPr>
          <p:nvPr>
            <p:ph type="sldNum" sz="quarter" idx="12"/>
          </p:nvPr>
        </p:nvSpPr>
        <p:spPr/>
        <p:txBody>
          <a:bodyPr/>
          <a:lstStyle>
            <a:lvl1pPr>
              <a:defRPr>
                <a:solidFill>
                  <a:srgbClr val="FFFFFF"/>
                </a:solidFill>
              </a:defRPr>
            </a:lvl1pPr>
          </a:lstStyle>
          <a:p>
            <a:fld id="{3C1F1D7B-0A21-9E49-B97D-90CE1DEE8CB7}" type="slidenum">
              <a:rPr lang="en-US" smtClean="0"/>
              <a:pPr/>
              <a:t>‹#›</a:t>
            </a:fld>
            <a:endParaRPr lang="en-US"/>
          </a:p>
        </p:txBody>
      </p:sp>
      <p:sp>
        <p:nvSpPr>
          <p:cNvPr id="11" name="Footer Placeholder 26">
            <a:extLst>
              <a:ext uri="{FF2B5EF4-FFF2-40B4-BE49-F238E27FC236}">
                <a16:creationId xmlns:a16="http://schemas.microsoft.com/office/drawing/2014/main" id="{AE94F89B-6ED1-DF49-8FD1-166E12961F82}"/>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62EEB46E-CD2F-BD45-8CE8-7A2F422E627E}"/>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763610" y="514998"/>
            <a:ext cx="1745934" cy="164268"/>
          </a:xfrm>
          <a:prstGeom prst="rect">
            <a:avLst/>
          </a:prstGeom>
        </p:spPr>
      </p:pic>
    </p:spTree>
    <p:extLst>
      <p:ext uri="{BB962C8B-B14F-4D97-AF65-F5344CB8AC3E}">
        <p14:creationId xmlns:p14="http://schemas.microsoft.com/office/powerpoint/2010/main" val="1355590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F3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7EF5B4-2EFB-924F-9BAD-F2449E19DE79}"/>
              </a:ext>
            </a:extLst>
          </p:cNvPr>
          <p:cNvSpPr>
            <a:spLocks noGrp="1"/>
          </p:cNvSpPr>
          <p:nvPr>
            <p:ph type="body" idx="1"/>
          </p:nvPr>
        </p:nvSpPr>
        <p:spPr>
          <a:xfrm>
            <a:off x="906418" y="2373863"/>
            <a:ext cx="10139679" cy="3981398"/>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lide Number Placeholder 5">
            <a:extLst>
              <a:ext uri="{FF2B5EF4-FFF2-40B4-BE49-F238E27FC236}">
                <a16:creationId xmlns:a16="http://schemas.microsoft.com/office/drawing/2014/main" id="{3773BADE-B730-3A45-B20F-5345BC97FF57}"/>
              </a:ext>
            </a:extLst>
          </p:cNvPr>
          <p:cNvSpPr>
            <a:spLocks noGrp="1"/>
          </p:cNvSpPr>
          <p:nvPr>
            <p:ph type="sldNum" sz="quarter" idx="4"/>
          </p:nvPr>
        </p:nvSpPr>
        <p:spPr>
          <a:xfrm>
            <a:off x="10020300" y="6506031"/>
            <a:ext cx="1388775" cy="202340"/>
          </a:xfrm>
          <a:prstGeom prst="rect">
            <a:avLst/>
          </a:prstGeom>
        </p:spPr>
        <p:txBody>
          <a:bodyPr vert="horz" lIns="91440" tIns="45720" rIns="91440" bIns="45720" rtlCol="0" anchor="b"/>
          <a:lstStyle>
            <a:lvl1pPr algn="r">
              <a:defRPr sz="800" b="0" i="0">
                <a:solidFill>
                  <a:srgbClr val="FFFFFF"/>
                </a:solidFill>
                <a:latin typeface="Inter Light" panose="02000503000000020004" pitchFamily="2" charset="0"/>
                <a:ea typeface="Inter Light" panose="02000503000000020004" pitchFamily="2" charset="0"/>
              </a:defRPr>
            </a:lvl1pPr>
          </a:lstStyle>
          <a:p>
            <a:fld id="{3C1F1D7B-0A21-9E49-B97D-90CE1DEE8CB7}" type="slidenum">
              <a:rPr lang="en-US" smtClean="0"/>
              <a:pPr/>
              <a:t>‹#›</a:t>
            </a:fld>
            <a:endParaRPr lang="en-US" dirty="0"/>
          </a:p>
        </p:txBody>
      </p:sp>
      <p:sp>
        <p:nvSpPr>
          <p:cNvPr id="26" name="Title Placeholder 25">
            <a:extLst>
              <a:ext uri="{FF2B5EF4-FFF2-40B4-BE49-F238E27FC236}">
                <a16:creationId xmlns:a16="http://schemas.microsoft.com/office/drawing/2014/main" id="{3EADED29-9F1A-7147-AD47-A8DC82E19549}"/>
              </a:ext>
            </a:extLst>
          </p:cNvPr>
          <p:cNvSpPr>
            <a:spLocks noGrp="1"/>
          </p:cNvSpPr>
          <p:nvPr>
            <p:ph type="title"/>
          </p:nvPr>
        </p:nvSpPr>
        <p:spPr>
          <a:xfrm>
            <a:off x="906418" y="871193"/>
            <a:ext cx="10139680" cy="1069366"/>
          </a:xfrm>
          <a:prstGeom prst="rect">
            <a:avLst/>
          </a:prstGeom>
        </p:spPr>
        <p:txBody>
          <a:bodyPr vert="horz" lIns="91440" tIns="45720" rIns="91440" bIns="45720" rtlCol="0" anchor="b">
            <a:normAutofit/>
          </a:bodyPr>
          <a:lstStyle/>
          <a:p>
            <a:r>
              <a:rPr lang="en-US" dirty="0"/>
              <a:t>Click to edit Master title style</a:t>
            </a:r>
          </a:p>
        </p:txBody>
      </p:sp>
      <p:sp>
        <p:nvSpPr>
          <p:cNvPr id="27" name="Footer Placeholder 26">
            <a:extLst>
              <a:ext uri="{FF2B5EF4-FFF2-40B4-BE49-F238E27FC236}">
                <a16:creationId xmlns:a16="http://schemas.microsoft.com/office/drawing/2014/main" id="{B40BF6AF-CB96-0B41-95DD-25346CD2DE88}"/>
              </a:ext>
            </a:extLst>
          </p:cNvPr>
          <p:cNvSpPr>
            <a:spLocks noGrp="1"/>
          </p:cNvSpPr>
          <p:nvPr>
            <p:ph type="ftr" sz="quarter" idx="3"/>
          </p:nvPr>
        </p:nvSpPr>
        <p:spPr>
          <a:xfrm>
            <a:off x="2305318" y="6356350"/>
            <a:ext cx="7572777" cy="365125"/>
          </a:xfrm>
          <a:prstGeom prst="rect">
            <a:avLst/>
          </a:prstGeom>
        </p:spPr>
        <p:txBody>
          <a:bodyPr vert="horz" lIns="91440" tIns="45720" rIns="91440" bIns="45720" rtlCol="0" anchor="b"/>
          <a:lstStyle>
            <a:lvl1pPr marL="228600" indent="-228600" algn="l">
              <a:buFont typeface="+mj-lt"/>
              <a:buAutoNum type="arabicPeriod"/>
              <a:defRPr sz="800" b="0" i="0">
                <a:solidFill>
                  <a:srgbClr val="FFFFFF"/>
                </a:solidFill>
                <a:latin typeface="Inter Light" panose="02000503000000020004" pitchFamily="2" charset="0"/>
                <a:ea typeface="Inter Light" panose="02000503000000020004" pitchFamily="2" charset="0"/>
              </a:defRPr>
            </a:lvl1pPr>
          </a:lstStyle>
          <a:p>
            <a:endParaRPr lang="en-US" dirty="0"/>
          </a:p>
        </p:txBody>
      </p:sp>
    </p:spTree>
    <p:extLst>
      <p:ext uri="{BB962C8B-B14F-4D97-AF65-F5344CB8AC3E}">
        <p14:creationId xmlns:p14="http://schemas.microsoft.com/office/powerpoint/2010/main" val="4208512377"/>
      </p:ext>
    </p:extLst>
  </p:cSld>
  <p:clrMap bg1="dk1" tx1="lt1" bg2="dk2" tx2="lt2" accent1="accent1" accent2="accent2" accent3="accent3" accent4="accent4" accent5="accent5" accent6="accent6" hlink="hlink" folHlink="folHlink"/>
  <p:sldLayoutIdLst>
    <p:sldLayoutId id="2147483700" r:id="rId1"/>
    <p:sldLayoutId id="2147483721" r:id="rId2"/>
    <p:sldLayoutId id="2147483701" r:id="rId3"/>
    <p:sldLayoutId id="2147483702" r:id="rId4"/>
    <p:sldLayoutId id="2147483703" r:id="rId5"/>
    <p:sldLayoutId id="2147483704" r:id="rId6"/>
    <p:sldLayoutId id="2147483705" r:id="rId7"/>
    <p:sldLayoutId id="2147483706" r:id="rId8"/>
    <p:sldLayoutId id="2147483707" r:id="rId9"/>
    <p:sldLayoutId id="2147483722" r:id="rId10"/>
    <p:sldLayoutId id="2147483720"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hf hdr="0" dt="0"/>
  <p:txStyles>
    <p:titleStyle>
      <a:lvl1pPr algn="l" defTabSz="914400" rtl="0" eaLnBrk="1" latinLnBrk="0" hangingPunct="1">
        <a:lnSpc>
          <a:spcPct val="100000"/>
        </a:lnSpc>
        <a:spcBef>
          <a:spcPct val="0"/>
        </a:spcBef>
        <a:buNone/>
        <a:defRPr sz="2800" b="0" i="0" kern="1200">
          <a:solidFill>
            <a:srgbClr val="FFFFFF"/>
          </a:solidFill>
          <a:latin typeface="Inter ExtraLight" panose="02000503000000020004" pitchFamily="2" charset="0"/>
          <a:ea typeface="Inter ExtraLight" panose="02000503000000020004" pitchFamily="2" charset="0"/>
          <a:cs typeface="+mj-cs"/>
        </a:defRPr>
      </a:lvl1pPr>
    </p:titleStyle>
    <p:body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Inter ExtraLight" panose="02000503000000020004" pitchFamily="2" charset="0"/>
          <a:ea typeface="Inter ExtraLight" panose="02000503000000020004" pitchFamily="2" charset="0"/>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1" i="0" kern="1200">
          <a:solidFill>
            <a:srgbClr val="FFFFFF"/>
          </a:solidFill>
          <a:latin typeface="Inter SemiBold" panose="02000503000000020004" pitchFamily="2" charset="0"/>
          <a:ea typeface="Inter SemiBold" panose="02000503000000020004" pitchFamily="2" charset="0"/>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483" userDrawn="1">
          <p15:clr>
            <a:srgbClr val="F26B43"/>
          </p15:clr>
        </p15:guide>
        <p15:guide id="3" pos="7197" userDrawn="1">
          <p15:clr>
            <a:srgbClr val="F26B43"/>
          </p15:clr>
        </p15:guide>
        <p15:guide id="4" pos="234" userDrawn="1">
          <p15:clr>
            <a:srgbClr val="F26B43"/>
          </p15:clr>
        </p15:guide>
        <p15:guide id="5" pos="7423" userDrawn="1">
          <p15:clr>
            <a:srgbClr val="F26B43"/>
          </p15:clr>
        </p15:guide>
        <p15:guide id="6" orient="horz" pos="459" userDrawn="1">
          <p15:clr>
            <a:srgbClr val="F26B43"/>
          </p15:clr>
        </p15:guide>
        <p15:guide id="7" orient="horz" pos="4088" userDrawn="1">
          <p15:clr>
            <a:srgbClr val="F26B43"/>
          </p15:clr>
        </p15:guide>
        <p15:guide id="8" orient="horz" pos="1298" userDrawn="1">
          <p15:clr>
            <a:srgbClr val="F26B43"/>
          </p15:clr>
        </p15:guide>
        <p15:guide id="9" orient="horz" pos="1071" userDrawn="1">
          <p15:clr>
            <a:srgbClr val="F26B43"/>
          </p15:clr>
        </p15:guide>
        <p15:guide id="11" pos="13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9.svg"/><Relationship Id="rId5" Type="http://schemas.openxmlformats.org/officeDocument/2006/relationships/image" Target="../media/image62.png"/><Relationship Id="rId4" Type="http://schemas.openxmlformats.org/officeDocument/2006/relationships/image" Target="../media/image68.png"/><Relationship Id="rId9"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Subtitle 8">
            <a:extLst>
              <a:ext uri="{FF2B5EF4-FFF2-40B4-BE49-F238E27FC236}">
                <a16:creationId xmlns:a16="http://schemas.microsoft.com/office/drawing/2014/main" id="{CC4EA816-CA28-F47E-78C1-2677E0AAAA87}"/>
              </a:ext>
            </a:extLst>
          </p:cNvPr>
          <p:cNvSpPr txBox="1">
            <a:spLocks/>
          </p:cNvSpPr>
          <p:nvPr/>
        </p:nvSpPr>
        <p:spPr>
          <a:xfrm>
            <a:off x="904463" y="3583640"/>
            <a:ext cx="5191538" cy="491994"/>
          </a:xfrm>
          <a:prstGeom prst="rect">
            <a:avLst/>
          </a:prstGeom>
        </p:spPr>
        <p:txBody>
          <a:bodyPr vert="horz" lIns="0" tIns="0" rIns="0" bIns="0" rtlCol="0">
            <a:norm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Inter ExtraLight" panose="02000503000000020004" pitchFamily="2" charset="0"/>
                <a:ea typeface="Inter ExtraLight" panose="02000503000000020004" pitchFamily="2" charset="0"/>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1" i="0" kern="1200">
                <a:solidFill>
                  <a:srgbClr val="FFFFFF"/>
                </a:solidFill>
                <a:latin typeface="Inter SemiBold" panose="02000503000000020004" pitchFamily="2" charset="0"/>
                <a:ea typeface="Inter SemiBold" panose="02000503000000020004" pitchFamily="2" charset="0"/>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CA" dirty="0">
              <a:solidFill>
                <a:srgbClr val="FFFFFF">
                  <a:alpha val="85000"/>
                </a:srgbClr>
              </a:solidFill>
            </a:endParaRPr>
          </a:p>
          <a:p>
            <a:pPr>
              <a:lnSpc>
                <a:spcPct val="100000"/>
              </a:lnSpc>
            </a:pPr>
            <a:endParaRPr lang="en-CA" dirty="0">
              <a:solidFill>
                <a:srgbClr val="FFFFFF">
                  <a:alpha val="85000"/>
                </a:srgbClr>
              </a:solidFill>
            </a:endParaRPr>
          </a:p>
        </p:txBody>
      </p:sp>
      <p:sp>
        <p:nvSpPr>
          <p:cNvPr id="4" name="TextBox 3">
            <a:extLst>
              <a:ext uri="{FF2B5EF4-FFF2-40B4-BE49-F238E27FC236}">
                <a16:creationId xmlns:a16="http://schemas.microsoft.com/office/drawing/2014/main" id="{4A006150-F52B-5197-FD2A-72A7BBBD2C62}"/>
              </a:ext>
            </a:extLst>
          </p:cNvPr>
          <p:cNvSpPr txBox="1"/>
          <p:nvPr/>
        </p:nvSpPr>
        <p:spPr>
          <a:xfrm>
            <a:off x="904463" y="3767857"/>
            <a:ext cx="4673940" cy="615553"/>
          </a:xfrm>
          <a:prstGeom prst="rect">
            <a:avLst/>
          </a:prstGeom>
          <a:noFill/>
        </p:spPr>
        <p:txBody>
          <a:bodyPr wrap="square" rtlCol="0">
            <a:spAutoFit/>
          </a:bodyPr>
          <a:lstStyle/>
          <a:p>
            <a:r>
              <a:rPr lang="en-US" sz="1700" dirty="0">
                <a:latin typeface="Inter Light" panose="02000503000000020004" pitchFamily="2" charset="0"/>
                <a:ea typeface="Inter Light" panose="02000503000000020004" pitchFamily="2" charset="0"/>
              </a:rPr>
              <a:t>By Foteini Agrafioti, SVP Data + AI </a:t>
            </a:r>
            <a:br>
              <a:rPr lang="en-US" sz="1700" dirty="0">
                <a:latin typeface="Inter Light" panose="02000503000000020004" pitchFamily="2" charset="0"/>
                <a:ea typeface="Inter Light" panose="02000503000000020004" pitchFamily="2" charset="0"/>
              </a:rPr>
            </a:br>
            <a:r>
              <a:rPr lang="en-US" sz="1700" dirty="0">
                <a:latin typeface="Inter Light" panose="02000503000000020004" pitchFamily="2" charset="0"/>
                <a:ea typeface="Inter Light" panose="02000503000000020004" pitchFamily="2" charset="0"/>
              </a:rPr>
              <a:t>and Chief Science Officer at RBC </a:t>
            </a:r>
          </a:p>
        </p:txBody>
      </p:sp>
      <p:pic>
        <p:nvPicPr>
          <p:cNvPr id="2" name="Picture 1">
            <a:extLst>
              <a:ext uri="{FF2B5EF4-FFF2-40B4-BE49-F238E27FC236}">
                <a16:creationId xmlns:a16="http://schemas.microsoft.com/office/drawing/2014/main" id="{DF3DD24F-A628-0381-036A-55E7DDFE9160}"/>
              </a:ext>
            </a:extLst>
          </p:cNvPr>
          <p:cNvPicPr>
            <a:picLocks noChangeAspect="1"/>
          </p:cNvPicPr>
          <p:nvPr/>
        </p:nvPicPr>
        <p:blipFill rotWithShape="1">
          <a:blip r:embed="rId3"/>
          <a:srcRect r="34061"/>
          <a:stretch/>
        </p:blipFill>
        <p:spPr>
          <a:xfrm>
            <a:off x="997062" y="4722606"/>
            <a:ext cx="2803936" cy="647757"/>
          </a:xfrm>
          <a:prstGeom prst="rect">
            <a:avLst/>
          </a:prstGeom>
        </p:spPr>
      </p:pic>
      <p:sp>
        <p:nvSpPr>
          <p:cNvPr id="5" name="Title 2">
            <a:extLst>
              <a:ext uri="{FF2B5EF4-FFF2-40B4-BE49-F238E27FC236}">
                <a16:creationId xmlns:a16="http://schemas.microsoft.com/office/drawing/2014/main" id="{95F2702E-BDB3-A656-5F09-8D346AD1617C}"/>
              </a:ext>
            </a:extLst>
          </p:cNvPr>
          <p:cNvSpPr txBox="1">
            <a:spLocks/>
          </p:cNvSpPr>
          <p:nvPr/>
        </p:nvSpPr>
        <p:spPr>
          <a:xfrm>
            <a:off x="897132" y="2288911"/>
            <a:ext cx="7942068" cy="1386838"/>
          </a:xfrm>
          <a:prstGeom prst="rect">
            <a:avLst/>
          </a:prstGeom>
        </p:spPr>
        <p:txBody>
          <a:bodyPr/>
          <a:lstStyle>
            <a:lvl1pPr algn="l" defTabSz="914400" rtl="0" eaLnBrk="1" latinLnBrk="0" hangingPunct="1">
              <a:lnSpc>
                <a:spcPct val="100000"/>
              </a:lnSpc>
              <a:spcBef>
                <a:spcPct val="0"/>
              </a:spcBef>
              <a:buNone/>
              <a:defRPr sz="2800" b="0" i="0" kern="1200">
                <a:solidFill>
                  <a:srgbClr val="FFFFFF"/>
                </a:solidFill>
                <a:latin typeface="Inter ExtraLight" panose="02000503000000020004" pitchFamily="2" charset="0"/>
                <a:ea typeface="Inter ExtraLight" panose="02000503000000020004" pitchFamily="2" charset="0"/>
                <a:cs typeface="+mj-cs"/>
              </a:defRPr>
            </a:lvl1pPr>
          </a:lstStyle>
          <a:p>
            <a:r>
              <a:rPr lang="en-US" sz="3500" dirty="0"/>
              <a:t>Generative AI Integration in Financial Services: A Balancing Act </a:t>
            </a:r>
          </a:p>
        </p:txBody>
      </p:sp>
      <p:pic>
        <p:nvPicPr>
          <p:cNvPr id="6" name="Picture 5">
            <a:extLst>
              <a:ext uri="{FF2B5EF4-FFF2-40B4-BE49-F238E27FC236}">
                <a16:creationId xmlns:a16="http://schemas.microsoft.com/office/drawing/2014/main" id="{5980817F-A2D7-1115-B695-D7E79AFE08C3}"/>
              </a:ext>
            </a:extLst>
          </p:cNvPr>
          <p:cNvPicPr>
            <a:picLocks noChangeAspect="1"/>
          </p:cNvPicPr>
          <p:nvPr/>
        </p:nvPicPr>
        <p:blipFill>
          <a:blip r:embed="rId4"/>
          <a:stretch>
            <a:fillRect/>
          </a:stretch>
        </p:blipFill>
        <p:spPr>
          <a:xfrm>
            <a:off x="0" y="0"/>
            <a:ext cx="12174682" cy="6858000"/>
          </a:xfrm>
          <a:prstGeom prst="rect">
            <a:avLst/>
          </a:prstGeom>
        </p:spPr>
      </p:pic>
    </p:spTree>
    <p:extLst>
      <p:ext uri="{BB962C8B-B14F-4D97-AF65-F5344CB8AC3E}">
        <p14:creationId xmlns:p14="http://schemas.microsoft.com/office/powerpoint/2010/main" val="1791442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D8A8DAB-7F5C-84BF-4ACA-2C3F4DE7D321}"/>
              </a:ext>
            </a:extLst>
          </p:cNvPr>
          <p:cNvSpPr>
            <a:spLocks noGrp="1"/>
          </p:cNvSpPr>
          <p:nvPr>
            <p:ph type="title"/>
          </p:nvPr>
        </p:nvSpPr>
        <p:spPr>
          <a:xfrm>
            <a:off x="900844" y="587203"/>
            <a:ext cx="8934036" cy="1172526"/>
          </a:xfrm>
        </p:spPr>
        <p:txBody>
          <a:bodyPr/>
          <a:lstStyle/>
          <a:p>
            <a:r>
              <a:rPr lang="en-US" dirty="0"/>
              <a:t>AI Applications in Finance </a:t>
            </a:r>
          </a:p>
        </p:txBody>
      </p:sp>
      <p:sp>
        <p:nvSpPr>
          <p:cNvPr id="2" name="Slide Number Placeholder 1">
            <a:extLst>
              <a:ext uri="{FF2B5EF4-FFF2-40B4-BE49-F238E27FC236}">
                <a16:creationId xmlns:a16="http://schemas.microsoft.com/office/drawing/2014/main" id="{6CC963B2-F2E3-CB11-B0B3-B90CD7E9CCCD}"/>
              </a:ext>
            </a:extLst>
          </p:cNvPr>
          <p:cNvSpPr>
            <a:spLocks noGrp="1"/>
          </p:cNvSpPr>
          <p:nvPr>
            <p:ph type="sldNum" sz="quarter" idx="12"/>
          </p:nvPr>
        </p:nvSpPr>
        <p:spPr/>
        <p:txBody>
          <a:bodyPr/>
          <a:lstStyle/>
          <a:p>
            <a:fld id="{3C1F1D7B-0A21-9E49-B97D-90CE1DEE8CB7}" type="slidenum">
              <a:rPr lang="en-US" smtClean="0"/>
              <a:pPr/>
              <a:t>10</a:t>
            </a:fld>
            <a:endParaRPr lang="en-US"/>
          </a:p>
        </p:txBody>
      </p:sp>
      <p:sp>
        <p:nvSpPr>
          <p:cNvPr id="18" name="Content Placeholder 7">
            <a:extLst>
              <a:ext uri="{FF2B5EF4-FFF2-40B4-BE49-F238E27FC236}">
                <a16:creationId xmlns:a16="http://schemas.microsoft.com/office/drawing/2014/main" id="{307E8E74-0F2C-104F-3CC5-7ABE48A01860}"/>
              </a:ext>
            </a:extLst>
          </p:cNvPr>
          <p:cNvSpPr txBox="1">
            <a:spLocks/>
          </p:cNvSpPr>
          <p:nvPr/>
        </p:nvSpPr>
        <p:spPr>
          <a:xfrm>
            <a:off x="4436211" y="2121589"/>
            <a:ext cx="3047206" cy="3572629"/>
          </a:xfrm>
          <a:prstGeom prst="roundRect">
            <a:avLst>
              <a:gd name="adj" fmla="val 6824"/>
            </a:avLst>
          </a:prstGeom>
          <a:solidFill>
            <a:srgbClr val="000000">
              <a:alpha val="50000"/>
            </a:srgbClr>
          </a:solidFill>
          <a:ln w="9525" cap="flat" cmpd="sng" algn="ctr">
            <a:solidFill>
              <a:srgbClr val="4E65F9"/>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wrap="square" lIns="251999" tIns="50400" rIns="251999" bIns="125999" rtlCol="0" anchor="t" anchorCtr="0">
            <a:no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mn-lt"/>
                <a:ea typeface="+mn-ea"/>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mn-lt"/>
                <a:ea typeface="+mn-ea"/>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1" i="0" kern="1200">
                <a:solidFill>
                  <a:srgbClr val="FFFFFF"/>
                </a:solidFill>
                <a:latin typeface="+mn-lt"/>
                <a:ea typeface="+mn-ea"/>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mn-lt"/>
                <a:ea typeface="+mn-ea"/>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mn-lt"/>
                <a:ea typeface="+mn-ea"/>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60325" lvl="3" indent="0">
              <a:buClr>
                <a:schemeClr val="accent5"/>
              </a:buClr>
              <a:buNone/>
            </a:pPr>
            <a:endParaRPr lang="en-CA" sz="1600" dirty="0">
              <a:solidFill>
                <a:prstClr val="white"/>
              </a:solidFill>
              <a:latin typeface="Inter Light" panose="02000503000000020004" pitchFamily="2" charset="0"/>
              <a:ea typeface="Inter Light" panose="02000503000000020004" pitchFamily="2" charset="0"/>
            </a:endParaRPr>
          </a:p>
          <a:p>
            <a:pPr marL="60325" lvl="3" indent="0">
              <a:buClr>
                <a:schemeClr val="accent5"/>
              </a:buClr>
              <a:buNone/>
            </a:pPr>
            <a:endParaRPr lang="en-CA" sz="1600" dirty="0">
              <a:solidFill>
                <a:prstClr val="white"/>
              </a:solidFill>
              <a:latin typeface="Inter Light" panose="02000503000000020004" pitchFamily="2" charset="0"/>
              <a:ea typeface="Inter Light" panose="02000503000000020004" pitchFamily="2" charset="0"/>
            </a:endParaRPr>
          </a:p>
          <a:p>
            <a:pPr marL="60325" lvl="3" indent="0">
              <a:buClr>
                <a:schemeClr val="accent5"/>
              </a:buClr>
              <a:buNone/>
            </a:pPr>
            <a:r>
              <a:rPr lang="en-CA" sz="1400" dirty="0">
                <a:solidFill>
                  <a:prstClr val="white"/>
                </a:solidFill>
                <a:latin typeface="Inter Light" panose="02000503000000020004" pitchFamily="2" charset="0"/>
                <a:ea typeface="Inter Light" panose="02000503000000020004" pitchFamily="2" charset="0"/>
              </a:rPr>
              <a:t>Borealis AI is building ATOM (Asynchronous Temporal Model), a foundation model for financial services. </a:t>
            </a:r>
            <a:endParaRPr lang="en-CA" sz="1400" dirty="0">
              <a:solidFill>
                <a:prstClr val="white"/>
              </a:solidFill>
              <a:latin typeface="Source Sans Pro Light" panose="020B0403030403020204" pitchFamily="34" charset="0"/>
              <a:ea typeface="Source Sans Pro Light" panose="020B0403030403020204" pitchFamily="34" charset="0"/>
            </a:endParaRPr>
          </a:p>
        </p:txBody>
      </p:sp>
      <p:sp>
        <p:nvSpPr>
          <p:cNvPr id="19" name="Content Placeholder 7">
            <a:extLst>
              <a:ext uri="{FF2B5EF4-FFF2-40B4-BE49-F238E27FC236}">
                <a16:creationId xmlns:a16="http://schemas.microsoft.com/office/drawing/2014/main" id="{2CDB033A-6CEE-3DFF-E959-8F03AED30600}"/>
              </a:ext>
            </a:extLst>
          </p:cNvPr>
          <p:cNvSpPr txBox="1">
            <a:spLocks/>
          </p:cNvSpPr>
          <p:nvPr/>
        </p:nvSpPr>
        <p:spPr>
          <a:xfrm>
            <a:off x="943262" y="2521740"/>
            <a:ext cx="3045600" cy="2866048"/>
          </a:xfrm>
          <a:prstGeom prst="roundRect">
            <a:avLst>
              <a:gd name="adj" fmla="val 6824"/>
            </a:avLst>
          </a:prstGeom>
          <a:solidFill>
            <a:srgbClr val="000000">
              <a:alpha val="50000"/>
            </a:srgbClr>
          </a:solidFill>
          <a:ln w="9525" cap="flat" cmpd="sng" algn="ctr">
            <a:solidFill>
              <a:schemeClr val="accent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wrap="square" lIns="251999" tIns="288000" rIns="251999" bIns="201600" rtlCol="0" anchor="t" anchorCtr="0">
            <a:no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mn-lt"/>
                <a:ea typeface="+mn-ea"/>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mn-lt"/>
                <a:ea typeface="+mn-ea"/>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1" i="0" kern="1200">
                <a:solidFill>
                  <a:srgbClr val="FFFFFF"/>
                </a:solidFill>
                <a:latin typeface="+mn-lt"/>
                <a:ea typeface="+mn-ea"/>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mn-lt"/>
                <a:ea typeface="+mn-ea"/>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mn-lt"/>
                <a:ea typeface="+mn-ea"/>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60325" lvl="3" indent="0">
              <a:lnSpc>
                <a:spcPct val="100000"/>
              </a:lnSpc>
              <a:spcAft>
                <a:spcPts val="1400"/>
              </a:spcAft>
              <a:buClr>
                <a:schemeClr val="accent5"/>
              </a:buClr>
              <a:buNone/>
            </a:pPr>
            <a:r>
              <a:rPr lang="en-CA" sz="2400" dirty="0">
                <a:solidFill>
                  <a:prstClr val="white"/>
                </a:solidFill>
                <a:latin typeface="Inter ExtraLight" panose="02000503000000020004" pitchFamily="2" charset="0"/>
                <a:ea typeface="Inter ExtraLight" panose="02000503000000020004" pitchFamily="2" charset="0"/>
                <a:cs typeface="+mj-cs"/>
              </a:rPr>
              <a:t>Bill Payment Reversal </a:t>
            </a:r>
          </a:p>
          <a:p>
            <a:pPr marL="60325" lvl="3" indent="0">
              <a:buClr>
                <a:schemeClr val="accent5"/>
              </a:buClr>
              <a:buNone/>
            </a:pPr>
            <a:r>
              <a:rPr lang="en-CA" sz="1400" dirty="0">
                <a:solidFill>
                  <a:prstClr val="white"/>
                </a:solidFill>
                <a:latin typeface="Inter Light" panose="02000503000000020004" pitchFamily="2" charset="0"/>
                <a:ea typeface="Inter Light" panose="02000503000000020004" pitchFamily="2" charset="0"/>
              </a:rPr>
              <a:t>An AI powered service designed to detect, in real time, when a client is making a bill payment error. </a:t>
            </a:r>
            <a:endParaRPr lang="en-CA" sz="1400" dirty="0">
              <a:latin typeface="Inter Light"/>
            </a:endParaRPr>
          </a:p>
          <a:p>
            <a:pPr marL="60325" lvl="3" indent="0">
              <a:buClr>
                <a:schemeClr val="accent5"/>
              </a:buClr>
              <a:buFont typeface="System Font Regular"/>
              <a:buNone/>
            </a:pPr>
            <a:endParaRPr lang="en-CA" sz="1400" dirty="0">
              <a:latin typeface="Inter Light"/>
            </a:endParaRPr>
          </a:p>
        </p:txBody>
      </p:sp>
      <p:pic>
        <p:nvPicPr>
          <p:cNvPr id="10" name="Picture 9">
            <a:extLst>
              <a:ext uri="{FF2B5EF4-FFF2-40B4-BE49-F238E27FC236}">
                <a16:creationId xmlns:a16="http://schemas.microsoft.com/office/drawing/2014/main" id="{A54025A4-07C4-3039-F4AB-748031C6847E}"/>
              </a:ext>
            </a:extLst>
          </p:cNvPr>
          <p:cNvPicPr>
            <a:picLocks noChangeAspect="1"/>
          </p:cNvPicPr>
          <p:nvPr/>
        </p:nvPicPr>
        <p:blipFill>
          <a:blip r:embed="rId3">
            <a:alphaModFix amt="90000"/>
          </a:blip>
          <a:stretch>
            <a:fillRect/>
          </a:stretch>
        </p:blipFill>
        <p:spPr>
          <a:xfrm>
            <a:off x="4814587" y="4545347"/>
            <a:ext cx="2216648" cy="284400"/>
          </a:xfrm>
          <a:prstGeom prst="rect">
            <a:avLst/>
          </a:prstGeom>
        </p:spPr>
      </p:pic>
      <p:pic>
        <p:nvPicPr>
          <p:cNvPr id="3" name="Picture 2">
            <a:extLst>
              <a:ext uri="{FF2B5EF4-FFF2-40B4-BE49-F238E27FC236}">
                <a16:creationId xmlns:a16="http://schemas.microsoft.com/office/drawing/2014/main" id="{C7D2EC01-EE28-75A6-D081-A8C2F21F9BA9}"/>
              </a:ext>
            </a:extLst>
          </p:cNvPr>
          <p:cNvPicPr>
            <a:picLocks noChangeAspect="1"/>
          </p:cNvPicPr>
          <p:nvPr/>
        </p:nvPicPr>
        <p:blipFill rotWithShape="1">
          <a:blip r:embed="rId4"/>
          <a:srcRect r="69483"/>
          <a:stretch/>
        </p:blipFill>
        <p:spPr>
          <a:xfrm>
            <a:off x="4284174" y="2463037"/>
            <a:ext cx="362110" cy="352603"/>
          </a:xfrm>
          <a:prstGeom prst="rect">
            <a:avLst/>
          </a:prstGeom>
        </p:spPr>
      </p:pic>
      <p:sp>
        <p:nvSpPr>
          <p:cNvPr id="8" name="Content Placeholder 7">
            <a:extLst>
              <a:ext uri="{FF2B5EF4-FFF2-40B4-BE49-F238E27FC236}">
                <a16:creationId xmlns:a16="http://schemas.microsoft.com/office/drawing/2014/main" id="{37905400-4DBE-43A1-3C82-85E61F2CEDD5}"/>
              </a:ext>
            </a:extLst>
          </p:cNvPr>
          <p:cNvSpPr txBox="1">
            <a:spLocks/>
          </p:cNvSpPr>
          <p:nvPr/>
        </p:nvSpPr>
        <p:spPr>
          <a:xfrm>
            <a:off x="7930766" y="2815640"/>
            <a:ext cx="3045600" cy="2256448"/>
          </a:xfrm>
          <a:prstGeom prst="roundRect">
            <a:avLst>
              <a:gd name="adj" fmla="val 6824"/>
            </a:avLst>
          </a:prstGeom>
          <a:solidFill>
            <a:srgbClr val="000000">
              <a:alpha val="50000"/>
            </a:srgbClr>
          </a:solidFill>
          <a:ln w="9525"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wrap="square" lIns="251999" tIns="288000" rIns="251999" bIns="201600" rtlCol="0" anchor="t" anchorCtr="0">
            <a:no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mn-lt"/>
                <a:ea typeface="+mn-ea"/>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mn-lt"/>
                <a:ea typeface="+mn-ea"/>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1" i="0" kern="1200">
                <a:solidFill>
                  <a:srgbClr val="FFFFFF"/>
                </a:solidFill>
                <a:latin typeface="+mn-lt"/>
                <a:ea typeface="+mn-ea"/>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mn-lt"/>
                <a:ea typeface="+mn-ea"/>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mn-lt"/>
                <a:ea typeface="+mn-ea"/>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60325" lvl="3" indent="0">
              <a:lnSpc>
                <a:spcPct val="100000"/>
              </a:lnSpc>
              <a:spcAft>
                <a:spcPts val="1400"/>
              </a:spcAft>
              <a:buClr>
                <a:schemeClr val="accent5"/>
              </a:buClr>
              <a:buNone/>
            </a:pPr>
            <a:r>
              <a:rPr lang="en-CA" sz="2400" dirty="0">
                <a:solidFill>
                  <a:prstClr val="white"/>
                </a:solidFill>
                <a:latin typeface="Inter ExtraLight" panose="02000503000000020004" pitchFamily="2" charset="0"/>
                <a:ea typeface="Inter ExtraLight" panose="02000503000000020004" pitchFamily="2" charset="0"/>
                <a:cs typeface="+mj-cs"/>
              </a:rPr>
              <a:t>Advice Centre</a:t>
            </a:r>
          </a:p>
          <a:p>
            <a:pPr marL="60325" lvl="3" indent="0">
              <a:buClr>
                <a:schemeClr val="accent5"/>
              </a:buClr>
              <a:buNone/>
            </a:pPr>
            <a:r>
              <a:rPr lang="en-CA" sz="1400" dirty="0">
                <a:solidFill>
                  <a:prstClr val="white"/>
                </a:solidFill>
                <a:latin typeface="Inter Light" panose="02000503000000020004" pitchFamily="2" charset="0"/>
                <a:ea typeface="Inter Light" panose="02000503000000020004" pitchFamily="2" charset="0"/>
              </a:rPr>
              <a:t>Advisor AI assisted knowledge retrieval and client support. </a:t>
            </a:r>
            <a:endParaRPr lang="en-CA" sz="1400" dirty="0">
              <a:latin typeface="Inter Light"/>
            </a:endParaRPr>
          </a:p>
        </p:txBody>
      </p:sp>
      <p:pic>
        <p:nvPicPr>
          <p:cNvPr id="25" name="Picture 24">
            <a:extLst>
              <a:ext uri="{FF2B5EF4-FFF2-40B4-BE49-F238E27FC236}">
                <a16:creationId xmlns:a16="http://schemas.microsoft.com/office/drawing/2014/main" id="{45E98F1E-FB3B-D25B-4BF9-F2A7C94CAF20}"/>
              </a:ext>
            </a:extLst>
          </p:cNvPr>
          <p:cNvPicPr>
            <a:picLocks noChangeAspect="1"/>
          </p:cNvPicPr>
          <p:nvPr/>
        </p:nvPicPr>
        <p:blipFill>
          <a:blip r:embed="rId5"/>
          <a:stretch>
            <a:fillRect/>
          </a:stretch>
        </p:blipFill>
        <p:spPr>
          <a:xfrm>
            <a:off x="7728038" y="3125631"/>
            <a:ext cx="405455" cy="410400"/>
          </a:xfrm>
          <a:prstGeom prst="rect">
            <a:avLst/>
          </a:prstGeom>
        </p:spPr>
      </p:pic>
      <p:pic>
        <p:nvPicPr>
          <p:cNvPr id="27" name="Picture 26">
            <a:extLst>
              <a:ext uri="{FF2B5EF4-FFF2-40B4-BE49-F238E27FC236}">
                <a16:creationId xmlns:a16="http://schemas.microsoft.com/office/drawing/2014/main" id="{9BFE5D4D-8BFF-200D-97D3-D2477B8622E0}"/>
              </a:ext>
            </a:extLst>
          </p:cNvPr>
          <p:cNvPicPr>
            <a:picLocks noChangeAspect="1"/>
          </p:cNvPicPr>
          <p:nvPr/>
        </p:nvPicPr>
        <p:blipFill>
          <a:blip r:embed="rId6">
            <a:duotone>
              <a:prstClr val="black"/>
              <a:schemeClr val="accent2">
                <a:tint val="45000"/>
                <a:satMod val="400000"/>
              </a:schemeClr>
            </a:duotone>
          </a:blip>
          <a:stretch>
            <a:fillRect/>
          </a:stretch>
        </p:blipFill>
        <p:spPr>
          <a:xfrm>
            <a:off x="741146" y="2832970"/>
            <a:ext cx="404231" cy="409161"/>
          </a:xfrm>
          <a:prstGeom prst="rect">
            <a:avLst/>
          </a:prstGeom>
        </p:spPr>
      </p:pic>
      <p:pic>
        <p:nvPicPr>
          <p:cNvPr id="4" name="Picture 3">
            <a:extLst>
              <a:ext uri="{FF2B5EF4-FFF2-40B4-BE49-F238E27FC236}">
                <a16:creationId xmlns:a16="http://schemas.microsoft.com/office/drawing/2014/main" id="{D4952D2C-7412-D6A4-841B-2152272E5A40}"/>
              </a:ext>
            </a:extLst>
          </p:cNvPr>
          <p:cNvPicPr>
            <a:picLocks noChangeAspect="1"/>
          </p:cNvPicPr>
          <p:nvPr/>
        </p:nvPicPr>
        <p:blipFill rotWithShape="1">
          <a:blip r:embed="rId4"/>
          <a:srcRect l="34259" r="-1" b="5723"/>
          <a:stretch/>
        </p:blipFill>
        <p:spPr>
          <a:xfrm>
            <a:off x="4814587" y="2463037"/>
            <a:ext cx="827460" cy="352603"/>
          </a:xfrm>
          <a:prstGeom prst="rect">
            <a:avLst/>
          </a:prstGeom>
        </p:spPr>
      </p:pic>
      <p:pic>
        <p:nvPicPr>
          <p:cNvPr id="11" name="Picture 10">
            <a:extLst>
              <a:ext uri="{FF2B5EF4-FFF2-40B4-BE49-F238E27FC236}">
                <a16:creationId xmlns:a16="http://schemas.microsoft.com/office/drawing/2014/main" id="{8001F9D3-8274-AA12-50DC-F7BDB9B7A53E}"/>
              </a:ext>
            </a:extLst>
          </p:cNvPr>
          <p:cNvPicPr>
            <a:picLocks noChangeAspect="1"/>
          </p:cNvPicPr>
          <p:nvPr/>
        </p:nvPicPr>
        <p:blipFill>
          <a:blip r:embed="rId7">
            <a:alphaModFix amt="90000"/>
          </a:blip>
          <a:stretch>
            <a:fillRect/>
          </a:stretch>
        </p:blipFill>
        <p:spPr>
          <a:xfrm>
            <a:off x="4814587" y="5072088"/>
            <a:ext cx="1546285" cy="171159"/>
          </a:xfrm>
          <a:prstGeom prst="rect">
            <a:avLst/>
          </a:prstGeom>
        </p:spPr>
      </p:pic>
      <p:pic>
        <p:nvPicPr>
          <p:cNvPr id="5" name="Picture 4">
            <a:extLst>
              <a:ext uri="{FF2B5EF4-FFF2-40B4-BE49-F238E27FC236}">
                <a16:creationId xmlns:a16="http://schemas.microsoft.com/office/drawing/2014/main" id="{4F3873C1-7FA0-9202-0217-9DBFDB28E419}"/>
              </a:ext>
            </a:extLst>
          </p:cNvPr>
          <p:cNvPicPr>
            <a:picLocks noChangeAspect="1"/>
          </p:cNvPicPr>
          <p:nvPr/>
        </p:nvPicPr>
        <p:blipFill>
          <a:blip r:embed="rId8"/>
          <a:stretch>
            <a:fillRect/>
          </a:stretch>
        </p:blipFill>
        <p:spPr>
          <a:xfrm>
            <a:off x="7768" y="0"/>
            <a:ext cx="12228848" cy="6871115"/>
          </a:xfrm>
          <a:prstGeom prst="rect">
            <a:avLst/>
          </a:prstGeom>
        </p:spPr>
      </p:pic>
    </p:spTree>
    <p:extLst>
      <p:ext uri="{BB962C8B-B14F-4D97-AF65-F5344CB8AC3E}">
        <p14:creationId xmlns:p14="http://schemas.microsoft.com/office/powerpoint/2010/main" val="240948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00F78"/>
            </a:gs>
            <a:gs pos="36000">
              <a:srgbClr val="000000"/>
            </a:gs>
          </a:gsLst>
          <a:lin ang="27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CC113F-19ED-E901-5179-C90C7AF637B4}"/>
              </a:ext>
            </a:extLst>
          </p:cNvPr>
          <p:cNvSpPr>
            <a:spLocks noGrp="1"/>
          </p:cNvSpPr>
          <p:nvPr>
            <p:ph type="title"/>
          </p:nvPr>
        </p:nvSpPr>
        <p:spPr>
          <a:xfrm>
            <a:off x="900844" y="1180564"/>
            <a:ext cx="8934036" cy="1172526"/>
          </a:xfrm>
        </p:spPr>
        <p:txBody>
          <a:bodyPr>
            <a:normAutofit/>
          </a:bodyPr>
          <a:lstStyle/>
          <a:p>
            <a:r>
              <a:rPr lang="en-US" sz="3500" dirty="0"/>
              <a:t>The Future of Gen AI </a:t>
            </a:r>
          </a:p>
        </p:txBody>
      </p:sp>
      <p:sp>
        <p:nvSpPr>
          <p:cNvPr id="5" name="Content Placeholder 4">
            <a:extLst>
              <a:ext uri="{FF2B5EF4-FFF2-40B4-BE49-F238E27FC236}">
                <a16:creationId xmlns:a16="http://schemas.microsoft.com/office/drawing/2014/main" id="{19FA1EF6-7FD8-1E1D-8558-2369E8F0B9A1}"/>
              </a:ext>
            </a:extLst>
          </p:cNvPr>
          <p:cNvSpPr>
            <a:spLocks noGrp="1"/>
          </p:cNvSpPr>
          <p:nvPr>
            <p:ph idx="1"/>
          </p:nvPr>
        </p:nvSpPr>
        <p:spPr>
          <a:xfrm>
            <a:off x="916342" y="3069345"/>
            <a:ext cx="7243985" cy="2777274"/>
          </a:xfrm>
        </p:spPr>
        <p:txBody>
          <a:bodyPr>
            <a:normAutofit/>
          </a:bodyPr>
          <a:lstStyle/>
          <a:p>
            <a:pPr marL="60325" lvl="3" indent="0">
              <a:buFont typeface="System Font Regular"/>
              <a:buNone/>
            </a:pPr>
            <a:r>
              <a:rPr lang="en-US" sz="2000" dirty="0">
                <a:solidFill>
                  <a:srgbClr val="FFFFFF"/>
                </a:solidFill>
              </a:rPr>
              <a:t>Generative AI is transforming our world.  </a:t>
            </a:r>
          </a:p>
          <a:p>
            <a:pPr marL="60325" lvl="3" indent="0">
              <a:spcAft>
                <a:spcPts val="1400"/>
              </a:spcAft>
              <a:buFont typeface="System Font Regular"/>
              <a:buNone/>
            </a:pPr>
            <a:r>
              <a:rPr lang="en-US" sz="2000" dirty="0">
                <a:solidFill>
                  <a:srgbClr val="FFFFFF"/>
                </a:solidFill>
              </a:rPr>
              <a:t>Massive opportunities for productivity gains across a variety of domains are made possible by this technology.</a:t>
            </a:r>
          </a:p>
          <a:p>
            <a:pPr marL="60325" lvl="3" indent="0">
              <a:buFont typeface="System Font Regular"/>
              <a:buNone/>
            </a:pPr>
            <a:r>
              <a:rPr lang="en-US" sz="2000" dirty="0">
                <a:solidFill>
                  <a:srgbClr val="FFFFFF"/>
                </a:solidFill>
              </a:rPr>
              <a:t>Important work remains to be done to address the risks associated with Generative AI. </a:t>
            </a:r>
          </a:p>
          <a:p>
            <a:endParaRPr lang="en-US" sz="2800" dirty="0"/>
          </a:p>
        </p:txBody>
      </p:sp>
      <p:sp>
        <p:nvSpPr>
          <p:cNvPr id="2" name="Slide Number Placeholder 1">
            <a:extLst>
              <a:ext uri="{FF2B5EF4-FFF2-40B4-BE49-F238E27FC236}">
                <a16:creationId xmlns:a16="http://schemas.microsoft.com/office/drawing/2014/main" id="{6CC963B2-F2E3-CB11-B0B3-B90CD7E9CCCD}"/>
              </a:ext>
            </a:extLst>
          </p:cNvPr>
          <p:cNvSpPr>
            <a:spLocks noGrp="1"/>
          </p:cNvSpPr>
          <p:nvPr>
            <p:ph type="sldNum" sz="quarter" idx="12"/>
          </p:nvPr>
        </p:nvSpPr>
        <p:spPr/>
        <p:txBody>
          <a:bodyPr/>
          <a:lstStyle/>
          <a:p>
            <a:fld id="{3C1F1D7B-0A21-9E49-B97D-90CE1DEE8CB7}" type="slidenum">
              <a:rPr lang="en-US" smtClean="0"/>
              <a:pPr/>
              <a:t>11</a:t>
            </a:fld>
            <a:endParaRPr lang="en-US"/>
          </a:p>
        </p:txBody>
      </p:sp>
      <p:cxnSp>
        <p:nvCxnSpPr>
          <p:cNvPr id="8" name="Straight Connector 7">
            <a:extLst>
              <a:ext uri="{FF2B5EF4-FFF2-40B4-BE49-F238E27FC236}">
                <a16:creationId xmlns:a16="http://schemas.microsoft.com/office/drawing/2014/main" id="{F3927593-B19F-845E-89FF-F09DABA60594}"/>
              </a:ext>
            </a:extLst>
          </p:cNvPr>
          <p:cNvCxnSpPr>
            <a:cxnSpLocks/>
          </p:cNvCxnSpPr>
          <p:nvPr/>
        </p:nvCxnSpPr>
        <p:spPr>
          <a:xfrm>
            <a:off x="1015704" y="2692669"/>
            <a:ext cx="568960" cy="0"/>
          </a:xfrm>
          <a:prstGeom prst="line">
            <a:avLst/>
          </a:prstGeom>
          <a:ln w="4445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CD96833-A67A-408C-3585-A21D652AB486}"/>
              </a:ext>
            </a:extLst>
          </p:cNvPr>
          <p:cNvPicPr>
            <a:picLocks noChangeAspect="1"/>
          </p:cNvPicPr>
          <p:nvPr/>
        </p:nvPicPr>
        <p:blipFill>
          <a:blip r:embed="rId3"/>
          <a:stretch>
            <a:fillRect/>
          </a:stretch>
        </p:blipFill>
        <p:spPr>
          <a:xfrm>
            <a:off x="-1" y="1"/>
            <a:ext cx="12205507" cy="6858000"/>
          </a:xfrm>
          <a:prstGeom prst="rect">
            <a:avLst/>
          </a:prstGeom>
        </p:spPr>
      </p:pic>
    </p:spTree>
    <p:extLst>
      <p:ext uri="{BB962C8B-B14F-4D97-AF65-F5344CB8AC3E}">
        <p14:creationId xmlns:p14="http://schemas.microsoft.com/office/powerpoint/2010/main" val="307105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CC113F-19ED-E901-5179-C90C7AF637B4}"/>
              </a:ext>
            </a:extLst>
          </p:cNvPr>
          <p:cNvSpPr>
            <a:spLocks noGrp="1"/>
          </p:cNvSpPr>
          <p:nvPr>
            <p:ph type="ctrTitle"/>
          </p:nvPr>
        </p:nvSpPr>
        <p:spPr/>
        <p:txBody>
          <a:bodyPr/>
          <a:lstStyle/>
          <a:p>
            <a:r>
              <a:rPr lang="en-US" dirty="0"/>
              <a:t>Thank you </a:t>
            </a:r>
          </a:p>
        </p:txBody>
      </p:sp>
      <p:sp>
        <p:nvSpPr>
          <p:cNvPr id="2" name="Slide Number Placeholder 1">
            <a:extLst>
              <a:ext uri="{FF2B5EF4-FFF2-40B4-BE49-F238E27FC236}">
                <a16:creationId xmlns:a16="http://schemas.microsoft.com/office/drawing/2014/main" id="{6CC963B2-F2E3-CB11-B0B3-B90CD7E9CCCD}"/>
              </a:ext>
            </a:extLst>
          </p:cNvPr>
          <p:cNvSpPr>
            <a:spLocks noGrp="1"/>
          </p:cNvSpPr>
          <p:nvPr>
            <p:ph type="sldNum" sz="quarter" idx="12"/>
          </p:nvPr>
        </p:nvSpPr>
        <p:spPr/>
        <p:txBody>
          <a:bodyPr/>
          <a:lstStyle/>
          <a:p>
            <a:fld id="{3C1F1D7B-0A21-9E49-B97D-90CE1DEE8CB7}" type="slidenum">
              <a:rPr lang="en-US" smtClean="0"/>
              <a:pPr/>
              <a:t>12</a:t>
            </a:fld>
            <a:endParaRPr lang="en-US"/>
          </a:p>
        </p:txBody>
      </p:sp>
      <p:pic>
        <p:nvPicPr>
          <p:cNvPr id="3" name="Picture 2">
            <a:extLst>
              <a:ext uri="{FF2B5EF4-FFF2-40B4-BE49-F238E27FC236}">
                <a16:creationId xmlns:a16="http://schemas.microsoft.com/office/drawing/2014/main" id="{AA2BA826-1C6A-62F5-C22A-79CD8FB78E15}"/>
              </a:ext>
            </a:extLst>
          </p:cNvPr>
          <p:cNvPicPr>
            <a:picLocks noChangeAspect="1"/>
          </p:cNvPicPr>
          <p:nvPr/>
        </p:nvPicPr>
        <p:blipFill>
          <a:blip r:embed="rId2"/>
          <a:stretch>
            <a:fillRect/>
          </a:stretch>
        </p:blipFill>
        <p:spPr>
          <a:xfrm>
            <a:off x="0" y="0"/>
            <a:ext cx="12174682" cy="6858000"/>
          </a:xfrm>
          <a:prstGeom prst="rect">
            <a:avLst/>
          </a:prstGeom>
        </p:spPr>
      </p:pic>
    </p:spTree>
    <p:extLst>
      <p:ext uri="{BB962C8B-B14F-4D97-AF65-F5344CB8AC3E}">
        <p14:creationId xmlns:p14="http://schemas.microsoft.com/office/powerpoint/2010/main" val="34623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D577A6-DEF1-24A4-3429-1DAC2C254C41}"/>
              </a:ext>
            </a:extLst>
          </p:cNvPr>
          <p:cNvSpPr>
            <a:spLocks noGrp="1"/>
          </p:cNvSpPr>
          <p:nvPr>
            <p:ph type="sldNum" sz="quarter" idx="12"/>
          </p:nvPr>
        </p:nvSpPr>
        <p:spPr/>
        <p:txBody>
          <a:bodyPr/>
          <a:lstStyle/>
          <a:p>
            <a:fld id="{3C1F1D7B-0A21-9E49-B97D-90CE1DEE8CB7}" type="slidenum">
              <a:rPr lang="en-US" smtClean="0"/>
              <a:pPr/>
              <a:t>2</a:t>
            </a:fld>
            <a:endParaRPr lang="en-US"/>
          </a:p>
        </p:txBody>
      </p:sp>
      <p:sp>
        <p:nvSpPr>
          <p:cNvPr id="7" name="Title 1">
            <a:extLst>
              <a:ext uri="{FF2B5EF4-FFF2-40B4-BE49-F238E27FC236}">
                <a16:creationId xmlns:a16="http://schemas.microsoft.com/office/drawing/2014/main" id="{0C7DDB9A-4625-6BBF-4411-45D950AF2E7A}"/>
              </a:ext>
            </a:extLst>
          </p:cNvPr>
          <p:cNvSpPr txBox="1">
            <a:spLocks/>
          </p:cNvSpPr>
          <p:nvPr/>
        </p:nvSpPr>
        <p:spPr>
          <a:xfrm>
            <a:off x="897147" y="1316706"/>
            <a:ext cx="8928098" cy="1407160"/>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3400" b="0" i="0" kern="1200">
                <a:solidFill>
                  <a:schemeClr val="tx1"/>
                </a:solidFill>
                <a:latin typeface="Inter ExtraLight" panose="02000503000000020004" pitchFamily="2" charset="0"/>
                <a:ea typeface="Inter ExtraLight" panose="02000503000000020004" pitchFamily="2" charset="0"/>
                <a:cs typeface="+mj-cs"/>
              </a:defRPr>
            </a:lvl1pPr>
          </a:lstStyle>
          <a:p>
            <a:pPr algn="l"/>
            <a:r>
              <a:rPr lang="en-US" sz="3500" dirty="0"/>
              <a:t>Our Mission</a:t>
            </a:r>
          </a:p>
        </p:txBody>
      </p:sp>
      <p:sp>
        <p:nvSpPr>
          <p:cNvPr id="8" name="Content Placeholder 3">
            <a:extLst>
              <a:ext uri="{FF2B5EF4-FFF2-40B4-BE49-F238E27FC236}">
                <a16:creationId xmlns:a16="http://schemas.microsoft.com/office/drawing/2014/main" id="{D1769482-08C2-15D0-D009-B5801ACBB97F}"/>
              </a:ext>
            </a:extLst>
          </p:cNvPr>
          <p:cNvSpPr txBox="1">
            <a:spLocks/>
          </p:cNvSpPr>
          <p:nvPr/>
        </p:nvSpPr>
        <p:spPr>
          <a:xfrm>
            <a:off x="902898" y="3176287"/>
            <a:ext cx="5025292" cy="2477991"/>
          </a:xfrm>
          <a:prstGeom prst="rect">
            <a:avLst/>
          </a:prstGeom>
        </p:spPr>
        <p:txBody>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000" b="0" i="0" kern="1200">
                <a:solidFill>
                  <a:srgbClr val="000F78"/>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600" b="0" i="0" kern="1200">
                <a:solidFill>
                  <a:schemeClr val="tx1"/>
                </a:solidFill>
                <a:latin typeface="Inter ExtraLight" panose="02000503000000020004" pitchFamily="2" charset="0"/>
                <a:ea typeface="Inter ExtraLight" panose="02000503000000020004" pitchFamily="2" charset="0"/>
                <a:cs typeface="+mn-cs"/>
              </a:defRPr>
            </a:lvl2pPr>
            <a:lvl3pPr marL="273050" indent="-254000" algn="l" defTabSz="914400" rtl="0" eaLnBrk="1" latinLnBrk="0" hangingPunct="1">
              <a:lnSpc>
                <a:spcPct val="150000"/>
              </a:lnSpc>
              <a:spcBef>
                <a:spcPts val="0"/>
              </a:spcBef>
              <a:buClr>
                <a:schemeClr val="accent3"/>
              </a:buClr>
              <a:buFont typeface="System Font Regular"/>
              <a:buChar char="→"/>
              <a:tabLst/>
              <a:defRPr sz="1200" b="0" i="0" kern="1200">
                <a:solidFill>
                  <a:schemeClr val="tx1"/>
                </a:solidFill>
                <a:latin typeface="Inter Light" panose="02000503000000020004" pitchFamily="2" charset="0"/>
                <a:ea typeface="Inter Light" panose="02000503000000020004" pitchFamily="2" charset="0"/>
                <a:cs typeface="+mn-cs"/>
              </a:defRPr>
            </a:lvl3pPr>
            <a:lvl4pPr marL="538163" indent="-254000" algn="l" defTabSz="914400" rtl="0" eaLnBrk="1" latinLnBrk="0" hangingPunct="1">
              <a:lnSpc>
                <a:spcPct val="150000"/>
              </a:lnSpc>
              <a:spcBef>
                <a:spcPts val="0"/>
              </a:spcBef>
              <a:buClr>
                <a:schemeClr val="accent2"/>
              </a:buClr>
              <a:buFont typeface="System Font Regular"/>
              <a:buChar char="→"/>
              <a:tabLst/>
              <a:defRPr sz="1200" b="0" i="0" kern="1200">
                <a:solidFill>
                  <a:schemeClr val="tx1"/>
                </a:solidFill>
                <a:latin typeface="Inter Light" panose="02000503000000020004" pitchFamily="2" charset="0"/>
                <a:ea typeface="Inter Light" panose="02000503000000020004" pitchFamily="2" charset="0"/>
                <a:cs typeface="+mn-cs"/>
              </a:defRPr>
            </a:lvl4pPr>
            <a:lvl5pPr marL="801688" indent="-254000" algn="l" defTabSz="914400" rtl="0" eaLnBrk="1" latinLnBrk="0" hangingPunct="1">
              <a:lnSpc>
                <a:spcPct val="150000"/>
              </a:lnSpc>
              <a:spcBef>
                <a:spcPts val="0"/>
              </a:spcBef>
              <a:buClr>
                <a:schemeClr val="tx2"/>
              </a:buClr>
              <a:buFont typeface="System Font Regular"/>
              <a:buChar char="→"/>
              <a:tabLst/>
              <a:defRPr sz="1200" b="0" i="0" kern="1200">
                <a:solidFill>
                  <a:schemeClr val="tx1"/>
                </a:solidFill>
                <a:latin typeface="Inter Light" panose="02000503000000020004" pitchFamily="2" charset="0"/>
                <a:ea typeface="Inter Light" panose="02000503000000020004" pitchFamily="2" charset="0"/>
                <a:cs typeface="+mn-cs"/>
              </a:defRPr>
            </a:lvl5pPr>
            <a:lvl6pPr marL="9525" indent="0" algn="l" defTabSz="914400" rtl="0" eaLnBrk="1" latinLnBrk="0" hangingPunct="1">
              <a:lnSpc>
                <a:spcPct val="150000"/>
              </a:lnSpc>
              <a:spcBef>
                <a:spcPts val="500"/>
              </a:spcBef>
              <a:buFont typeface="Arial" panose="020B0604020202020204" pitchFamily="34" charset="0"/>
              <a:buNone/>
              <a:tabLst/>
              <a:defRPr sz="1200" kern="1200">
                <a:solidFill>
                  <a:schemeClr val="accent3"/>
                </a:solidFill>
                <a:latin typeface="Metrophobic"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en-US" sz="1700" dirty="0"/>
              <a:t>At Borealis AI, we create </a:t>
            </a:r>
            <a:r>
              <a:rPr lang="en-US" sz="1700" b="0" i="0" dirty="0">
                <a:latin typeface="Inter" panose="02000503000000020004" pitchFamily="2" charset="0"/>
                <a:ea typeface="Inter" panose="02000503000000020004" pitchFamily="2" charset="0"/>
              </a:rPr>
              <a:t>real world impact</a:t>
            </a:r>
            <a:r>
              <a:rPr lang="en-US" sz="1700" dirty="0"/>
              <a:t> through </a:t>
            </a:r>
            <a:r>
              <a:rPr lang="en-US" sz="1700" b="0" i="0" dirty="0">
                <a:latin typeface="Inter" panose="02000503000000020004" pitchFamily="2" charset="0"/>
                <a:ea typeface="Inter" panose="02000503000000020004" pitchFamily="2" charset="0"/>
              </a:rPr>
              <a:t>scientific pursuit</a:t>
            </a:r>
            <a:r>
              <a:rPr lang="en-US" sz="1700" dirty="0"/>
              <a:t>. Borealis AI </a:t>
            </a:r>
            <a:r>
              <a:rPr lang="en-US" sz="1700" b="0" i="0" dirty="0">
                <a:latin typeface="Inter" panose="02000503000000020004" pitchFamily="2" charset="0"/>
                <a:ea typeface="Inter" panose="02000503000000020004" pitchFamily="2" charset="0"/>
              </a:rPr>
              <a:t>researches, designs and builds AI technologies</a:t>
            </a:r>
            <a:r>
              <a:rPr lang="en-US" sz="1700" dirty="0"/>
              <a:t> that transform RBC businesses and </a:t>
            </a:r>
            <a:r>
              <a:rPr lang="en-US" sz="1700" b="0" i="0" dirty="0">
                <a:latin typeface="Inter" panose="02000503000000020004" pitchFamily="2" charset="0"/>
                <a:ea typeface="Inter" panose="02000503000000020004" pitchFamily="2" charset="0"/>
              </a:rPr>
              <a:t>shape the future of finance</a:t>
            </a:r>
            <a:r>
              <a:rPr lang="en-US" sz="1700" dirty="0"/>
              <a:t>.  </a:t>
            </a:r>
          </a:p>
          <a:p>
            <a:pPr lvl="1">
              <a:lnSpc>
                <a:spcPct val="150000"/>
              </a:lnSpc>
            </a:pPr>
            <a:endParaRPr lang="en-US" sz="1700" dirty="0"/>
          </a:p>
        </p:txBody>
      </p:sp>
      <p:cxnSp>
        <p:nvCxnSpPr>
          <p:cNvPr id="9" name="Straight Connector 8">
            <a:extLst>
              <a:ext uri="{FF2B5EF4-FFF2-40B4-BE49-F238E27FC236}">
                <a16:creationId xmlns:a16="http://schemas.microsoft.com/office/drawing/2014/main" id="{93584ADF-913D-CC46-2CED-E87244DEDC67}"/>
              </a:ext>
            </a:extLst>
          </p:cNvPr>
          <p:cNvCxnSpPr>
            <a:cxnSpLocks/>
          </p:cNvCxnSpPr>
          <p:nvPr/>
        </p:nvCxnSpPr>
        <p:spPr>
          <a:xfrm>
            <a:off x="1043413" y="2981072"/>
            <a:ext cx="568960" cy="0"/>
          </a:xfrm>
          <a:prstGeom prst="line">
            <a:avLst/>
          </a:prstGeom>
          <a:ln w="44450" cap="rnd">
            <a:solidFill>
              <a:schemeClr val="accent5"/>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0D3687E-238A-433A-01E4-5C8001B069FF}"/>
              </a:ext>
            </a:extLst>
          </p:cNvPr>
          <p:cNvPicPr>
            <a:picLocks noChangeAspect="1"/>
          </p:cNvPicPr>
          <p:nvPr/>
        </p:nvPicPr>
        <p:blipFill>
          <a:blip r:embed="rId2" cstate="hqprint">
            <a:duotone>
              <a:schemeClr val="accent3">
                <a:shade val="45000"/>
                <a:satMod val="135000"/>
              </a:schemeClr>
              <a:prstClr val="white"/>
            </a:duotone>
            <a:alphaModFix amt="70000"/>
            <a:extLst>
              <a:ext uri="{BEBA8EAE-BF5A-486C-A8C5-ECC9F3942E4B}">
                <a14:imgProps xmlns:a14="http://schemas.microsoft.com/office/drawing/2010/main">
                  <a14:imgLayer r:embed="rId3">
                    <a14:imgEffect>
                      <a14:colorTemperature colorTemp="5900"/>
                    </a14:imgEffect>
                    <a14:imgEffect>
                      <a14:saturation sat="400000"/>
                    </a14:imgEffect>
                  </a14:imgLayer>
                </a14:imgProps>
              </a:ext>
              <a:ext uri="{28A0092B-C50C-407E-A947-70E740481C1C}">
                <a14:useLocalDpi xmlns:a14="http://schemas.microsoft.com/office/drawing/2010/main"/>
              </a:ext>
            </a:extLst>
          </a:blip>
          <a:stretch>
            <a:fillRect/>
          </a:stretch>
        </p:blipFill>
        <p:spPr>
          <a:xfrm>
            <a:off x="6121625" y="3166946"/>
            <a:ext cx="5167477" cy="3691054"/>
          </a:xfrm>
          <a:prstGeom prst="rect">
            <a:avLst/>
          </a:prstGeom>
        </p:spPr>
      </p:pic>
      <p:pic>
        <p:nvPicPr>
          <p:cNvPr id="2" name="Picture 1">
            <a:extLst>
              <a:ext uri="{FF2B5EF4-FFF2-40B4-BE49-F238E27FC236}">
                <a16:creationId xmlns:a16="http://schemas.microsoft.com/office/drawing/2014/main" id="{CED0803C-CC32-41FC-8B5B-88F73447A48B}"/>
              </a:ext>
            </a:extLst>
          </p:cNvPr>
          <p:cNvPicPr>
            <a:picLocks noChangeAspect="1"/>
          </p:cNvPicPr>
          <p:nvPr/>
        </p:nvPicPr>
        <p:blipFill>
          <a:blip r:embed="rId4"/>
          <a:stretch>
            <a:fillRect/>
          </a:stretch>
        </p:blipFill>
        <p:spPr>
          <a:xfrm>
            <a:off x="-1" y="0"/>
            <a:ext cx="12178565" cy="6858000"/>
          </a:xfrm>
          <a:prstGeom prst="rect">
            <a:avLst/>
          </a:prstGeom>
        </p:spPr>
      </p:pic>
    </p:spTree>
    <p:extLst>
      <p:ext uri="{BB962C8B-B14F-4D97-AF65-F5344CB8AC3E}">
        <p14:creationId xmlns:p14="http://schemas.microsoft.com/office/powerpoint/2010/main" val="3735030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CD9E7FE7-7A36-444C-B2C5-45274B08143F}"/>
              </a:ext>
            </a:extLst>
          </p:cNvPr>
          <p:cNvSpPr/>
          <p:nvPr/>
        </p:nvSpPr>
        <p:spPr>
          <a:xfrm>
            <a:off x="-1" y="3133499"/>
            <a:ext cx="12192001" cy="3724502"/>
          </a:xfrm>
          <a:prstGeom prst="roundRect">
            <a:avLst>
              <a:gd name="adj" fmla="val 0"/>
            </a:avLst>
          </a:prstGeom>
          <a:solidFill>
            <a:srgbClr val="000000">
              <a:alpha val="65000"/>
            </a:srgbClr>
          </a:solidFill>
          <a:ln>
            <a:noFill/>
          </a:ln>
          <a:effectLst>
            <a:innerShdw blurRad="728697" dist="2413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1D9749A-E8EF-ED47-801D-A18331DFCC0F}"/>
              </a:ext>
            </a:extLst>
          </p:cNvPr>
          <p:cNvSpPr>
            <a:spLocks noGrp="1"/>
          </p:cNvSpPr>
          <p:nvPr>
            <p:ph type="sldNum" sz="quarter" idx="12"/>
          </p:nvPr>
        </p:nvSpPr>
        <p:spPr/>
        <p:txBody>
          <a:bodyPr/>
          <a:lstStyle/>
          <a:p>
            <a:fld id="{3C1F1D7B-0A21-9E49-B97D-90CE1DEE8CB7}" type="slidenum">
              <a:rPr lang="en-US" smtClean="0"/>
              <a:pPr/>
              <a:t>3</a:t>
            </a:fld>
            <a:endParaRPr lang="en-US"/>
          </a:p>
        </p:txBody>
      </p:sp>
      <p:sp>
        <p:nvSpPr>
          <p:cNvPr id="12" name="Title 1">
            <a:extLst>
              <a:ext uri="{FF2B5EF4-FFF2-40B4-BE49-F238E27FC236}">
                <a16:creationId xmlns:a16="http://schemas.microsoft.com/office/drawing/2014/main" id="{6D4D584E-FE54-9E44-9D28-5557A6F11291}"/>
              </a:ext>
            </a:extLst>
          </p:cNvPr>
          <p:cNvSpPr txBox="1">
            <a:spLocks/>
          </p:cNvSpPr>
          <p:nvPr/>
        </p:nvSpPr>
        <p:spPr>
          <a:xfrm>
            <a:off x="897147" y="997650"/>
            <a:ext cx="8928098" cy="1407160"/>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3400" b="0" i="0" kern="1200">
                <a:solidFill>
                  <a:schemeClr val="tx1"/>
                </a:solidFill>
                <a:latin typeface="Inter ExtraLight" panose="02000503000000020004" pitchFamily="2" charset="0"/>
                <a:ea typeface="Inter ExtraLight" panose="02000503000000020004" pitchFamily="2" charset="0"/>
                <a:cs typeface="+mj-cs"/>
              </a:defRPr>
            </a:lvl1pPr>
          </a:lstStyle>
          <a:p>
            <a:pPr algn="l"/>
            <a:r>
              <a:rPr lang="en-US" sz="3500"/>
              <a:t>Borealis </a:t>
            </a:r>
          </a:p>
          <a:p>
            <a:pPr algn="l"/>
            <a:r>
              <a:rPr lang="en-US" sz="3500"/>
              <a:t>at a glance </a:t>
            </a:r>
          </a:p>
        </p:txBody>
      </p:sp>
      <p:cxnSp>
        <p:nvCxnSpPr>
          <p:cNvPr id="13" name="Straight Connector 12">
            <a:extLst>
              <a:ext uri="{FF2B5EF4-FFF2-40B4-BE49-F238E27FC236}">
                <a16:creationId xmlns:a16="http://schemas.microsoft.com/office/drawing/2014/main" id="{857C1460-26E4-CA42-8B02-43B2237DECFB}"/>
              </a:ext>
            </a:extLst>
          </p:cNvPr>
          <p:cNvCxnSpPr>
            <a:cxnSpLocks/>
          </p:cNvCxnSpPr>
          <p:nvPr/>
        </p:nvCxnSpPr>
        <p:spPr>
          <a:xfrm>
            <a:off x="1043413" y="2662016"/>
            <a:ext cx="568960" cy="0"/>
          </a:xfrm>
          <a:prstGeom prst="line">
            <a:avLst/>
          </a:prstGeom>
          <a:ln w="444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8EADB6E-444C-6E7B-5D18-2CBCA4488DB0}"/>
              </a:ext>
            </a:extLst>
          </p:cNvPr>
          <p:cNvGrpSpPr/>
          <p:nvPr/>
        </p:nvGrpSpPr>
        <p:grpSpPr>
          <a:xfrm>
            <a:off x="9737473" y="3800213"/>
            <a:ext cx="1481219" cy="633128"/>
            <a:chOff x="9737473" y="3800213"/>
            <a:chExt cx="1481219" cy="633128"/>
          </a:xfrm>
        </p:grpSpPr>
        <p:pic>
          <p:nvPicPr>
            <p:cNvPr id="14" name="Picture 13">
              <a:extLst>
                <a:ext uri="{FF2B5EF4-FFF2-40B4-BE49-F238E27FC236}">
                  <a16:creationId xmlns:a16="http://schemas.microsoft.com/office/drawing/2014/main" id="{98C80166-0A92-5F43-BCF5-1A3F0748A7E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37473" y="3811672"/>
              <a:ext cx="315693" cy="315693"/>
            </a:xfrm>
            <a:prstGeom prst="rect">
              <a:avLst/>
            </a:prstGeom>
          </p:spPr>
        </p:pic>
        <p:sp>
          <p:nvSpPr>
            <p:cNvPr id="21" name="Prof. Greg Mori">
              <a:extLst>
                <a:ext uri="{FF2B5EF4-FFF2-40B4-BE49-F238E27FC236}">
                  <a16:creationId xmlns:a16="http://schemas.microsoft.com/office/drawing/2014/main" id="{CF6F6453-772C-9245-8668-944E89737762}"/>
                </a:ext>
              </a:extLst>
            </p:cNvPr>
            <p:cNvSpPr txBox="1"/>
            <p:nvPr/>
          </p:nvSpPr>
          <p:spPr>
            <a:xfrm>
              <a:off x="10233917" y="3800213"/>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274</a:t>
              </a:r>
            </a:p>
          </p:txBody>
        </p:sp>
        <p:sp>
          <p:nvSpPr>
            <p:cNvPr id="22" name="Computer vision">
              <a:extLst>
                <a:ext uri="{FF2B5EF4-FFF2-40B4-BE49-F238E27FC236}">
                  <a16:creationId xmlns:a16="http://schemas.microsoft.com/office/drawing/2014/main" id="{F38997D3-65F6-CA43-BDB8-3CD47B02D973}"/>
                </a:ext>
              </a:extLst>
            </p:cNvPr>
            <p:cNvSpPr txBox="1"/>
            <p:nvPr/>
          </p:nvSpPr>
          <p:spPr>
            <a:xfrm>
              <a:off x="10168690" y="4104152"/>
              <a:ext cx="1050002" cy="32918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dirty="0">
                  <a:solidFill>
                    <a:schemeClr val="tx2">
                      <a:lumMod val="90000"/>
                    </a:schemeClr>
                  </a:solidFill>
                  <a:latin typeface="Inter Light" panose="02000503000000020004" pitchFamily="2" charset="0"/>
                  <a:ea typeface="Inter Light" panose="02000503000000020004" pitchFamily="2" charset="0"/>
                </a:rPr>
                <a:t>GPUs</a:t>
              </a:r>
            </a:p>
          </p:txBody>
        </p:sp>
      </p:grpSp>
      <p:grpSp>
        <p:nvGrpSpPr>
          <p:cNvPr id="17" name="Group 16">
            <a:extLst>
              <a:ext uri="{FF2B5EF4-FFF2-40B4-BE49-F238E27FC236}">
                <a16:creationId xmlns:a16="http://schemas.microsoft.com/office/drawing/2014/main" id="{0C0244D9-B672-3027-45E6-01B539408072}"/>
              </a:ext>
            </a:extLst>
          </p:cNvPr>
          <p:cNvGrpSpPr/>
          <p:nvPr/>
        </p:nvGrpSpPr>
        <p:grpSpPr>
          <a:xfrm>
            <a:off x="3338017" y="3801088"/>
            <a:ext cx="1547318" cy="633128"/>
            <a:chOff x="3338017" y="3801088"/>
            <a:chExt cx="1547318" cy="633128"/>
          </a:xfrm>
        </p:grpSpPr>
        <p:pic>
          <p:nvPicPr>
            <p:cNvPr id="16" name="Picture 15" descr="A picture containing drawing, window&#10;&#10;Description automatically generated">
              <a:extLst>
                <a:ext uri="{FF2B5EF4-FFF2-40B4-BE49-F238E27FC236}">
                  <a16:creationId xmlns:a16="http://schemas.microsoft.com/office/drawing/2014/main" id="{F7C97CEB-1F3C-574D-9727-56268BF1095A}"/>
                </a:ext>
              </a:extLst>
            </p:cNvPr>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338017" y="3806918"/>
              <a:ext cx="387908" cy="320447"/>
            </a:xfrm>
            <a:prstGeom prst="rect">
              <a:avLst/>
            </a:prstGeom>
          </p:spPr>
        </p:pic>
        <p:sp>
          <p:nvSpPr>
            <p:cNvPr id="23" name="Prof. Greg Mori">
              <a:extLst>
                <a:ext uri="{FF2B5EF4-FFF2-40B4-BE49-F238E27FC236}">
                  <a16:creationId xmlns:a16="http://schemas.microsoft.com/office/drawing/2014/main" id="{D3996425-B256-FB46-A4A9-33F45584B1A9}"/>
                </a:ext>
              </a:extLst>
            </p:cNvPr>
            <p:cNvSpPr txBox="1"/>
            <p:nvPr/>
          </p:nvSpPr>
          <p:spPr>
            <a:xfrm>
              <a:off x="3900560" y="3801088"/>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110+</a:t>
              </a:r>
            </a:p>
          </p:txBody>
        </p:sp>
        <p:sp>
          <p:nvSpPr>
            <p:cNvPr id="24" name="Computer vision">
              <a:extLst>
                <a:ext uri="{FF2B5EF4-FFF2-40B4-BE49-F238E27FC236}">
                  <a16:creationId xmlns:a16="http://schemas.microsoft.com/office/drawing/2014/main" id="{572AC98A-EAF6-DC4E-B909-83F331B9A594}"/>
                </a:ext>
              </a:extLst>
            </p:cNvPr>
            <p:cNvSpPr txBox="1"/>
            <p:nvPr/>
          </p:nvSpPr>
          <p:spPr>
            <a:xfrm>
              <a:off x="3835333" y="4105027"/>
              <a:ext cx="1050002" cy="32918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dirty="0">
                  <a:solidFill>
                    <a:schemeClr val="tx2">
                      <a:lumMod val="90000"/>
                    </a:schemeClr>
                  </a:solidFill>
                  <a:latin typeface="Inter Light" panose="02000503000000020004" pitchFamily="2" charset="0"/>
                  <a:ea typeface="Inter Light" panose="02000503000000020004" pitchFamily="2" charset="0"/>
                </a:rPr>
                <a:t>Employees</a:t>
              </a:r>
            </a:p>
          </p:txBody>
        </p:sp>
      </p:grpSp>
      <p:grpSp>
        <p:nvGrpSpPr>
          <p:cNvPr id="27" name="Group 26">
            <a:extLst>
              <a:ext uri="{FF2B5EF4-FFF2-40B4-BE49-F238E27FC236}">
                <a16:creationId xmlns:a16="http://schemas.microsoft.com/office/drawing/2014/main" id="{92E3D6F7-A320-6B65-5C9A-970212317BBE}"/>
              </a:ext>
            </a:extLst>
          </p:cNvPr>
          <p:cNvGrpSpPr/>
          <p:nvPr/>
        </p:nvGrpSpPr>
        <p:grpSpPr>
          <a:xfrm>
            <a:off x="1121018" y="5242164"/>
            <a:ext cx="1756753" cy="912847"/>
            <a:chOff x="1121018" y="5242164"/>
            <a:chExt cx="1756753" cy="912847"/>
          </a:xfrm>
        </p:grpSpPr>
        <p:pic>
          <p:nvPicPr>
            <p:cNvPr id="15" name="Picture 14" descr="A close up of a sign&#10;&#10;Description automatically generated">
              <a:extLst>
                <a:ext uri="{FF2B5EF4-FFF2-40B4-BE49-F238E27FC236}">
                  <a16:creationId xmlns:a16="http://schemas.microsoft.com/office/drawing/2014/main" id="{ED8DC942-CC7A-4248-959B-79A60B853379}"/>
                </a:ext>
              </a:extLst>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21018" y="5242164"/>
              <a:ext cx="263289" cy="404118"/>
            </a:xfrm>
            <a:prstGeom prst="rect">
              <a:avLst/>
            </a:prstGeom>
          </p:spPr>
        </p:pic>
        <p:sp>
          <p:nvSpPr>
            <p:cNvPr id="28" name="Prof. Greg Mori">
              <a:extLst>
                <a:ext uri="{FF2B5EF4-FFF2-40B4-BE49-F238E27FC236}">
                  <a16:creationId xmlns:a16="http://schemas.microsoft.com/office/drawing/2014/main" id="{26B14FE4-BCF7-364F-B7A4-24EE32CCBBEF}"/>
                </a:ext>
              </a:extLst>
            </p:cNvPr>
            <p:cNvSpPr txBox="1"/>
            <p:nvPr/>
          </p:nvSpPr>
          <p:spPr>
            <a:xfrm>
              <a:off x="1641148" y="5267627"/>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85+</a:t>
              </a:r>
            </a:p>
          </p:txBody>
        </p:sp>
        <p:sp>
          <p:nvSpPr>
            <p:cNvPr id="29" name="Computer vision">
              <a:extLst>
                <a:ext uri="{FF2B5EF4-FFF2-40B4-BE49-F238E27FC236}">
                  <a16:creationId xmlns:a16="http://schemas.microsoft.com/office/drawing/2014/main" id="{15A72D05-FF35-F04A-8B77-5C30DAB1BE5F}"/>
                </a:ext>
              </a:extLst>
            </p:cNvPr>
            <p:cNvSpPr txBox="1"/>
            <p:nvPr/>
          </p:nvSpPr>
          <p:spPr>
            <a:xfrm>
              <a:off x="1575920" y="5567290"/>
              <a:ext cx="1301851" cy="58772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a:solidFill>
                    <a:schemeClr val="tx2">
                      <a:lumMod val="90000"/>
                    </a:schemeClr>
                  </a:solidFill>
                  <a:latin typeface="Inter Light" panose="02000503000000020004" pitchFamily="2" charset="0"/>
                  <a:ea typeface="Inter Light" panose="02000503000000020004" pitchFamily="2" charset="0"/>
                </a:rPr>
                <a:t>Peer reviewed publications</a:t>
              </a:r>
            </a:p>
          </p:txBody>
        </p:sp>
      </p:grpSp>
      <p:grpSp>
        <p:nvGrpSpPr>
          <p:cNvPr id="32" name="Group 31">
            <a:extLst>
              <a:ext uri="{FF2B5EF4-FFF2-40B4-BE49-F238E27FC236}">
                <a16:creationId xmlns:a16="http://schemas.microsoft.com/office/drawing/2014/main" id="{F3B338DC-D90E-D9A5-D392-50431D8446C7}"/>
              </a:ext>
            </a:extLst>
          </p:cNvPr>
          <p:cNvGrpSpPr/>
          <p:nvPr/>
        </p:nvGrpSpPr>
        <p:grpSpPr>
          <a:xfrm>
            <a:off x="3417865" y="5271393"/>
            <a:ext cx="1701956" cy="891660"/>
            <a:chOff x="3417865" y="5271393"/>
            <a:chExt cx="1701956" cy="891660"/>
          </a:xfrm>
        </p:grpSpPr>
        <p:pic>
          <p:nvPicPr>
            <p:cNvPr id="18" name="Picture 17" descr="A close up of a sign&#10;&#10;Description automatically generated">
              <a:extLst>
                <a:ext uri="{FF2B5EF4-FFF2-40B4-BE49-F238E27FC236}">
                  <a16:creationId xmlns:a16="http://schemas.microsoft.com/office/drawing/2014/main" id="{99DB58E2-8B4D-5746-AC3B-E04128BE9443}"/>
                </a:ext>
              </a:extLst>
            </p:cNvPr>
            <p:cNvPicPr>
              <a:picLocks noChangeAspect="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17865" y="5277284"/>
              <a:ext cx="238063" cy="315692"/>
            </a:xfrm>
            <a:prstGeom prst="rect">
              <a:avLst/>
            </a:prstGeom>
          </p:spPr>
        </p:pic>
        <p:sp>
          <p:nvSpPr>
            <p:cNvPr id="30" name="Prof. Greg Mori">
              <a:extLst>
                <a:ext uri="{FF2B5EF4-FFF2-40B4-BE49-F238E27FC236}">
                  <a16:creationId xmlns:a16="http://schemas.microsoft.com/office/drawing/2014/main" id="{67F663CC-7DB8-6244-A12A-2163FF2DAD9C}"/>
                </a:ext>
              </a:extLst>
            </p:cNvPr>
            <p:cNvSpPr txBox="1"/>
            <p:nvPr/>
          </p:nvSpPr>
          <p:spPr>
            <a:xfrm>
              <a:off x="3883198" y="5271393"/>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105+</a:t>
              </a:r>
            </a:p>
          </p:txBody>
        </p:sp>
        <p:sp>
          <p:nvSpPr>
            <p:cNvPr id="31" name="Computer vision">
              <a:extLst>
                <a:ext uri="{FF2B5EF4-FFF2-40B4-BE49-F238E27FC236}">
                  <a16:creationId xmlns:a16="http://schemas.microsoft.com/office/drawing/2014/main" id="{2F6242FE-8D6B-C44C-AB3D-6DEC52B2DAFB}"/>
                </a:ext>
              </a:extLst>
            </p:cNvPr>
            <p:cNvSpPr txBox="1"/>
            <p:nvPr/>
          </p:nvSpPr>
          <p:spPr>
            <a:xfrm>
              <a:off x="3817970" y="5575332"/>
              <a:ext cx="1301851" cy="58772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dirty="0">
                  <a:solidFill>
                    <a:schemeClr val="tx2">
                      <a:lumMod val="90000"/>
                    </a:schemeClr>
                  </a:solidFill>
                  <a:latin typeface="Inter Light" panose="02000503000000020004" pitchFamily="2" charset="0"/>
                  <a:ea typeface="Inter Light" panose="02000503000000020004" pitchFamily="2" charset="0"/>
                </a:rPr>
                <a:t>Patent</a:t>
              </a:r>
              <a:br>
                <a:rPr lang="en-CA" sz="1400" cap="none" spc="0" dirty="0">
                  <a:solidFill>
                    <a:schemeClr val="tx2">
                      <a:lumMod val="90000"/>
                    </a:schemeClr>
                  </a:solidFill>
                  <a:latin typeface="Inter Light" panose="02000503000000020004" pitchFamily="2" charset="0"/>
                  <a:ea typeface="Inter Light" panose="02000503000000020004" pitchFamily="2" charset="0"/>
                </a:rPr>
              </a:br>
              <a:r>
                <a:rPr lang="en-CA" sz="1400" cap="none" spc="0" dirty="0">
                  <a:solidFill>
                    <a:schemeClr val="tx2">
                      <a:lumMod val="90000"/>
                    </a:schemeClr>
                  </a:solidFill>
                  <a:latin typeface="Inter Light" panose="02000503000000020004" pitchFamily="2" charset="0"/>
                  <a:ea typeface="Inter Light" panose="02000503000000020004" pitchFamily="2" charset="0"/>
                </a:rPr>
                <a:t>applications</a:t>
              </a:r>
            </a:p>
          </p:txBody>
        </p:sp>
      </p:grpSp>
      <p:grpSp>
        <p:nvGrpSpPr>
          <p:cNvPr id="20" name="Group 19">
            <a:extLst>
              <a:ext uri="{FF2B5EF4-FFF2-40B4-BE49-F238E27FC236}">
                <a16:creationId xmlns:a16="http://schemas.microsoft.com/office/drawing/2014/main" id="{30D5070D-0D7B-3D1B-92FB-73C5FF81E653}"/>
              </a:ext>
            </a:extLst>
          </p:cNvPr>
          <p:cNvGrpSpPr/>
          <p:nvPr/>
        </p:nvGrpSpPr>
        <p:grpSpPr>
          <a:xfrm>
            <a:off x="5376733" y="3789744"/>
            <a:ext cx="1626620" cy="641537"/>
            <a:chOff x="5376733" y="3789744"/>
            <a:chExt cx="1626620" cy="641537"/>
          </a:xfrm>
        </p:grpSpPr>
        <p:pic>
          <p:nvPicPr>
            <p:cNvPr id="38" name="Picture 37" descr="A picture containing clock, drawing&#10;&#10;Description automatically generated">
              <a:extLst>
                <a:ext uri="{FF2B5EF4-FFF2-40B4-BE49-F238E27FC236}">
                  <a16:creationId xmlns:a16="http://schemas.microsoft.com/office/drawing/2014/main" id="{01D65286-3A0B-0F4C-80B5-3E4E3B7BFF4F}"/>
                </a:ext>
              </a:extLst>
            </p:cNvPr>
            <p:cNvPicPr>
              <a:picLocks noChangeAspect="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376733" y="3789744"/>
              <a:ext cx="167068" cy="377096"/>
            </a:xfrm>
            <a:prstGeom prst="rect">
              <a:avLst/>
            </a:prstGeom>
          </p:spPr>
        </p:pic>
        <p:sp>
          <p:nvSpPr>
            <p:cNvPr id="39" name="Prof. Greg Mori">
              <a:extLst>
                <a:ext uri="{FF2B5EF4-FFF2-40B4-BE49-F238E27FC236}">
                  <a16:creationId xmlns:a16="http://schemas.microsoft.com/office/drawing/2014/main" id="{0829F5EC-F4BB-1448-9403-5166F37444D5}"/>
                </a:ext>
              </a:extLst>
            </p:cNvPr>
            <p:cNvSpPr txBox="1"/>
            <p:nvPr/>
          </p:nvSpPr>
          <p:spPr>
            <a:xfrm>
              <a:off x="5766730" y="3798153"/>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10</a:t>
              </a:r>
            </a:p>
          </p:txBody>
        </p:sp>
        <p:sp>
          <p:nvSpPr>
            <p:cNvPr id="40" name="Computer vision">
              <a:extLst>
                <a:ext uri="{FF2B5EF4-FFF2-40B4-BE49-F238E27FC236}">
                  <a16:creationId xmlns:a16="http://schemas.microsoft.com/office/drawing/2014/main" id="{6F0CD82E-47E2-114B-BB01-9A60BD646BF7}"/>
                </a:ext>
              </a:extLst>
            </p:cNvPr>
            <p:cNvSpPr txBox="1"/>
            <p:nvPr/>
          </p:nvSpPr>
          <p:spPr>
            <a:xfrm>
              <a:off x="5701502" y="4102092"/>
              <a:ext cx="1301851" cy="32918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dirty="0">
                  <a:solidFill>
                    <a:schemeClr val="tx2">
                      <a:lumMod val="90000"/>
                    </a:schemeClr>
                  </a:solidFill>
                  <a:latin typeface="Inter Light" panose="02000503000000020004" pitchFamily="2" charset="0"/>
                  <a:ea typeface="Inter Light" panose="02000503000000020004" pitchFamily="2" charset="0"/>
                </a:rPr>
                <a:t>Live products</a:t>
              </a:r>
            </a:p>
          </p:txBody>
        </p:sp>
      </p:grpSp>
      <p:grpSp>
        <p:nvGrpSpPr>
          <p:cNvPr id="25" name="Group 24">
            <a:extLst>
              <a:ext uri="{FF2B5EF4-FFF2-40B4-BE49-F238E27FC236}">
                <a16:creationId xmlns:a16="http://schemas.microsoft.com/office/drawing/2014/main" id="{17AC68E4-EEA8-DD5F-A155-08937B4507CF}"/>
              </a:ext>
            </a:extLst>
          </p:cNvPr>
          <p:cNvGrpSpPr/>
          <p:nvPr/>
        </p:nvGrpSpPr>
        <p:grpSpPr>
          <a:xfrm>
            <a:off x="7470991" y="3745871"/>
            <a:ext cx="1968817" cy="1104786"/>
            <a:chOff x="7470991" y="3745871"/>
            <a:chExt cx="1968817" cy="1104786"/>
          </a:xfrm>
        </p:grpSpPr>
        <p:pic>
          <p:nvPicPr>
            <p:cNvPr id="41" name="Picture 40">
              <a:extLst>
                <a:ext uri="{FF2B5EF4-FFF2-40B4-BE49-F238E27FC236}">
                  <a16:creationId xmlns:a16="http://schemas.microsoft.com/office/drawing/2014/main" id="{8B7D1349-CAB8-8343-987C-D501884533A3}"/>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7470991" y="3789743"/>
              <a:ext cx="315694" cy="334843"/>
            </a:xfrm>
            <a:prstGeom prst="rect">
              <a:avLst/>
            </a:prstGeom>
          </p:spPr>
        </p:pic>
        <p:sp>
          <p:nvSpPr>
            <p:cNvPr id="42" name="Computer vision">
              <a:extLst>
                <a:ext uri="{FF2B5EF4-FFF2-40B4-BE49-F238E27FC236}">
                  <a16:creationId xmlns:a16="http://schemas.microsoft.com/office/drawing/2014/main" id="{3C2279C1-0D10-4047-B512-9B89E24EE2F5}"/>
                </a:ext>
              </a:extLst>
            </p:cNvPr>
            <p:cNvSpPr txBox="1"/>
            <p:nvPr/>
          </p:nvSpPr>
          <p:spPr>
            <a:xfrm>
              <a:off x="7880686" y="3745871"/>
              <a:ext cx="1559122" cy="110478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pPr marL="12700" indent="0"/>
              <a:r>
                <a:rPr lang="en-CA" sz="1400" cap="none" spc="0" dirty="0">
                  <a:solidFill>
                    <a:schemeClr val="tx2">
                      <a:lumMod val="90000"/>
                    </a:schemeClr>
                  </a:solidFill>
                  <a:latin typeface="Inter Light" panose="02000503000000020004" pitchFamily="2" charset="0"/>
                  <a:ea typeface="Inter Light" panose="02000503000000020004" pitchFamily="2" charset="0"/>
                </a:rPr>
                <a:t>Dedicated BD, product, research &amp; engineering</a:t>
              </a:r>
            </a:p>
          </p:txBody>
        </p:sp>
      </p:grpSp>
      <p:grpSp>
        <p:nvGrpSpPr>
          <p:cNvPr id="33" name="Group 32">
            <a:extLst>
              <a:ext uri="{FF2B5EF4-FFF2-40B4-BE49-F238E27FC236}">
                <a16:creationId xmlns:a16="http://schemas.microsoft.com/office/drawing/2014/main" id="{175A9870-ADA1-ED8D-0358-C6243E6886EB}"/>
              </a:ext>
            </a:extLst>
          </p:cNvPr>
          <p:cNvGrpSpPr/>
          <p:nvPr/>
        </p:nvGrpSpPr>
        <p:grpSpPr>
          <a:xfrm>
            <a:off x="5272613" y="5242164"/>
            <a:ext cx="1571151" cy="891660"/>
            <a:chOff x="5272613" y="5242164"/>
            <a:chExt cx="1571151" cy="891660"/>
          </a:xfrm>
        </p:grpSpPr>
        <p:pic>
          <p:nvPicPr>
            <p:cNvPr id="43" name="Picture 42" descr="A picture containing drawing, window&#10;&#10;Description automatically generated">
              <a:extLst>
                <a:ext uri="{FF2B5EF4-FFF2-40B4-BE49-F238E27FC236}">
                  <a16:creationId xmlns:a16="http://schemas.microsoft.com/office/drawing/2014/main" id="{DD3E0817-B8D2-9D4E-B704-F9F836A3F98B}"/>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72613" y="5277284"/>
              <a:ext cx="350131" cy="315692"/>
            </a:xfrm>
            <a:prstGeom prst="rect">
              <a:avLst/>
            </a:prstGeom>
          </p:spPr>
        </p:pic>
        <p:sp>
          <p:nvSpPr>
            <p:cNvPr id="44" name="Prof. Greg Mori">
              <a:extLst>
                <a:ext uri="{FF2B5EF4-FFF2-40B4-BE49-F238E27FC236}">
                  <a16:creationId xmlns:a16="http://schemas.microsoft.com/office/drawing/2014/main" id="{BC5C8247-5824-0443-A239-2BBD005EFAC0}"/>
                </a:ext>
              </a:extLst>
            </p:cNvPr>
            <p:cNvSpPr txBox="1"/>
            <p:nvPr/>
          </p:nvSpPr>
          <p:spPr>
            <a:xfrm>
              <a:off x="5765819" y="5242164"/>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10+</a:t>
              </a:r>
            </a:p>
          </p:txBody>
        </p:sp>
        <p:sp>
          <p:nvSpPr>
            <p:cNvPr id="45" name="Computer vision">
              <a:extLst>
                <a:ext uri="{FF2B5EF4-FFF2-40B4-BE49-F238E27FC236}">
                  <a16:creationId xmlns:a16="http://schemas.microsoft.com/office/drawing/2014/main" id="{E119501B-16A8-9C40-BA33-AFE7931AC125}"/>
                </a:ext>
              </a:extLst>
            </p:cNvPr>
            <p:cNvSpPr txBox="1"/>
            <p:nvPr/>
          </p:nvSpPr>
          <p:spPr>
            <a:xfrm>
              <a:off x="5701502" y="5546103"/>
              <a:ext cx="1142262" cy="58772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dirty="0">
                  <a:solidFill>
                    <a:schemeClr val="tx2">
                      <a:lumMod val="90000"/>
                    </a:schemeClr>
                  </a:solidFill>
                  <a:latin typeface="Inter Light" panose="02000503000000020004" pitchFamily="2" charset="0"/>
                  <a:ea typeface="Inter Light" panose="02000503000000020004" pitchFamily="2" charset="0"/>
                </a:rPr>
                <a:t>Academic partnerships</a:t>
              </a:r>
            </a:p>
          </p:txBody>
        </p:sp>
      </p:grpSp>
      <p:grpSp>
        <p:nvGrpSpPr>
          <p:cNvPr id="35" name="Group 34">
            <a:extLst>
              <a:ext uri="{FF2B5EF4-FFF2-40B4-BE49-F238E27FC236}">
                <a16:creationId xmlns:a16="http://schemas.microsoft.com/office/drawing/2014/main" id="{636A5BDD-6E54-B2A1-627A-055845677B31}"/>
              </a:ext>
            </a:extLst>
          </p:cNvPr>
          <p:cNvGrpSpPr/>
          <p:nvPr/>
        </p:nvGrpSpPr>
        <p:grpSpPr>
          <a:xfrm>
            <a:off x="7450041" y="5245113"/>
            <a:ext cx="1727385" cy="904484"/>
            <a:chOff x="7450041" y="5245113"/>
            <a:chExt cx="1727385" cy="904484"/>
          </a:xfrm>
        </p:grpSpPr>
        <p:pic>
          <p:nvPicPr>
            <p:cNvPr id="54" name="Picture 53">
              <a:extLst>
                <a:ext uri="{FF2B5EF4-FFF2-40B4-BE49-F238E27FC236}">
                  <a16:creationId xmlns:a16="http://schemas.microsoft.com/office/drawing/2014/main" id="{38EC39C0-717B-AA43-9875-E31A458593DA}"/>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7450041" y="5284837"/>
              <a:ext cx="315693" cy="315693"/>
            </a:xfrm>
            <a:prstGeom prst="rect">
              <a:avLst/>
            </a:prstGeom>
          </p:spPr>
        </p:pic>
        <p:sp>
          <p:nvSpPr>
            <p:cNvPr id="55" name="Prof. Greg Mori">
              <a:extLst>
                <a:ext uri="{FF2B5EF4-FFF2-40B4-BE49-F238E27FC236}">
                  <a16:creationId xmlns:a16="http://schemas.microsoft.com/office/drawing/2014/main" id="{BBAF17F7-0ED4-6E49-B62B-77B2CFDF8178}"/>
                </a:ext>
              </a:extLst>
            </p:cNvPr>
            <p:cNvSpPr txBox="1"/>
            <p:nvPr/>
          </p:nvSpPr>
          <p:spPr>
            <a:xfrm>
              <a:off x="7940803" y="5245113"/>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#3</a:t>
              </a:r>
            </a:p>
          </p:txBody>
        </p:sp>
        <p:sp>
          <p:nvSpPr>
            <p:cNvPr id="56" name="Computer vision">
              <a:extLst>
                <a:ext uri="{FF2B5EF4-FFF2-40B4-BE49-F238E27FC236}">
                  <a16:creationId xmlns:a16="http://schemas.microsoft.com/office/drawing/2014/main" id="{EDEA71BB-0CDA-2040-B7AB-082B3E796FCA}"/>
                </a:ext>
              </a:extLst>
            </p:cNvPr>
            <p:cNvSpPr txBox="1"/>
            <p:nvPr/>
          </p:nvSpPr>
          <p:spPr>
            <a:xfrm>
              <a:off x="7875576" y="5549052"/>
              <a:ext cx="1301850" cy="60054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dirty="0">
                  <a:solidFill>
                    <a:schemeClr val="tx2">
                      <a:lumMod val="90000"/>
                    </a:schemeClr>
                  </a:solidFill>
                  <a:latin typeface="Inter Light" panose="02000503000000020004" pitchFamily="2" charset="0"/>
                  <a:ea typeface="Inter Light" panose="02000503000000020004" pitchFamily="2" charset="0"/>
                </a:rPr>
                <a:t>Evident AI </a:t>
              </a:r>
            </a:p>
            <a:p>
              <a:r>
                <a:rPr lang="en-CA" sz="1400" cap="none" spc="0" dirty="0">
                  <a:solidFill>
                    <a:schemeClr val="tx2">
                      <a:lumMod val="90000"/>
                    </a:schemeClr>
                  </a:solidFill>
                  <a:latin typeface="Inter Light" panose="02000503000000020004" pitchFamily="2" charset="0"/>
                  <a:ea typeface="Inter Light" panose="02000503000000020004" pitchFamily="2" charset="0"/>
                </a:rPr>
                <a:t>RBC Ranking</a:t>
              </a:r>
            </a:p>
          </p:txBody>
        </p:sp>
      </p:grpSp>
      <p:grpSp>
        <p:nvGrpSpPr>
          <p:cNvPr id="3" name="Group 2">
            <a:extLst>
              <a:ext uri="{FF2B5EF4-FFF2-40B4-BE49-F238E27FC236}">
                <a16:creationId xmlns:a16="http://schemas.microsoft.com/office/drawing/2014/main" id="{0A8DDB76-05EA-8428-5911-D7B04399F119}"/>
              </a:ext>
            </a:extLst>
          </p:cNvPr>
          <p:cNvGrpSpPr/>
          <p:nvPr/>
        </p:nvGrpSpPr>
        <p:grpSpPr>
          <a:xfrm>
            <a:off x="1061014" y="3764660"/>
            <a:ext cx="1976684" cy="914809"/>
            <a:chOff x="1061014" y="3764660"/>
            <a:chExt cx="1976684" cy="914809"/>
          </a:xfrm>
        </p:grpSpPr>
        <p:pic>
          <p:nvPicPr>
            <p:cNvPr id="2" name="Picture 1" descr="A close up of a sign&#10;&#10;Description automatically generated">
              <a:extLst>
                <a:ext uri="{FF2B5EF4-FFF2-40B4-BE49-F238E27FC236}">
                  <a16:creationId xmlns:a16="http://schemas.microsoft.com/office/drawing/2014/main" id="{88A093B9-AD0F-9B18-B6AF-10DD3C5C1C29}"/>
                </a:ext>
              </a:extLst>
            </p:cNvPr>
            <p:cNvPicPr>
              <a:picLocks noChangeAspect="1"/>
            </p:cNvPicPr>
            <p:nvPr/>
          </p:nvPicPr>
          <p:blipFill>
            <a:blip r:embed="rId12"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61014" y="3764660"/>
              <a:ext cx="368014" cy="325784"/>
            </a:xfrm>
            <a:prstGeom prst="rect">
              <a:avLst/>
            </a:prstGeom>
          </p:spPr>
        </p:pic>
        <p:sp>
          <p:nvSpPr>
            <p:cNvPr id="5" name="Computer vision">
              <a:extLst>
                <a:ext uri="{FF2B5EF4-FFF2-40B4-BE49-F238E27FC236}">
                  <a16:creationId xmlns:a16="http://schemas.microsoft.com/office/drawing/2014/main" id="{74A5EDD9-6F50-A60B-9DD8-605DB04A7978}"/>
                </a:ext>
              </a:extLst>
            </p:cNvPr>
            <p:cNvSpPr txBox="1"/>
            <p:nvPr/>
          </p:nvSpPr>
          <p:spPr>
            <a:xfrm>
              <a:off x="1578975" y="4091748"/>
              <a:ext cx="1458723" cy="58772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indent="12700">
                <a:lnSpc>
                  <a:spcPct val="120000"/>
                </a:lnSpc>
                <a:spcBef>
                  <a:spcPts val="100"/>
                </a:spcBef>
                <a:defRPr sz="1000" cap="all" spc="25">
                  <a:solidFill>
                    <a:srgbClr val="FFFFFF"/>
                  </a:solidFill>
                  <a:latin typeface="Source Sans Pro Regular"/>
                  <a:ea typeface="Source Sans Pro Regular"/>
                  <a:cs typeface="Source Sans Pro Regular"/>
                  <a:sym typeface="Source Sans Pro Regular"/>
                </a:defRPr>
              </a:lvl1pPr>
            </a:lstStyle>
            <a:p>
              <a:r>
                <a:rPr lang="en-CA" sz="1400" cap="none" spc="0" dirty="0">
                  <a:solidFill>
                    <a:schemeClr val="tx2">
                      <a:lumMod val="90000"/>
                    </a:schemeClr>
                  </a:solidFill>
                  <a:latin typeface="Inter Light" panose="02000503000000020004" pitchFamily="2" charset="0"/>
                  <a:ea typeface="Inter Light" panose="02000503000000020004" pitchFamily="2" charset="0"/>
                </a:rPr>
                <a:t>Founded as RBC research</a:t>
              </a:r>
            </a:p>
          </p:txBody>
        </p:sp>
        <p:sp>
          <p:nvSpPr>
            <p:cNvPr id="19" name="Prof. Greg Mori">
              <a:extLst>
                <a:ext uri="{FF2B5EF4-FFF2-40B4-BE49-F238E27FC236}">
                  <a16:creationId xmlns:a16="http://schemas.microsoft.com/office/drawing/2014/main" id="{8E89C14B-E63F-10B0-8425-23C693DC0C5A}"/>
                </a:ext>
              </a:extLst>
            </p:cNvPr>
            <p:cNvSpPr txBox="1"/>
            <p:nvPr/>
          </p:nvSpPr>
          <p:spPr>
            <a:xfrm>
              <a:off x="1641148" y="3801054"/>
              <a:ext cx="984775" cy="2298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defTabSz="457200">
                <a:defRPr sz="1200">
                  <a:solidFill>
                    <a:srgbClr val="FFFFFF"/>
                  </a:solidFill>
                  <a:latin typeface="Merriweather Bold"/>
                  <a:ea typeface="Merriweather Bold"/>
                  <a:cs typeface="Merriweather Bold"/>
                  <a:sym typeface="Merriweather Bold"/>
                </a:defRPr>
              </a:lvl1pPr>
            </a:lstStyle>
            <a:p>
              <a:r>
                <a:rPr lang="en-CA" sz="1700" dirty="0">
                  <a:latin typeface="Inter Medium" panose="02000503000000020004" pitchFamily="2" charset="0"/>
                  <a:ea typeface="Inter Medium" panose="02000503000000020004" pitchFamily="2" charset="0"/>
                </a:rPr>
                <a:t>2016</a:t>
              </a:r>
            </a:p>
          </p:txBody>
        </p:sp>
      </p:grpSp>
      <p:pic>
        <p:nvPicPr>
          <p:cNvPr id="37" name="Picture 36">
            <a:extLst>
              <a:ext uri="{FF2B5EF4-FFF2-40B4-BE49-F238E27FC236}">
                <a16:creationId xmlns:a16="http://schemas.microsoft.com/office/drawing/2014/main" id="{FAAB1910-7E0B-4133-951F-04B43D9733F5}"/>
              </a:ext>
            </a:extLst>
          </p:cNvPr>
          <p:cNvPicPr>
            <a:picLocks noChangeAspect="1"/>
          </p:cNvPicPr>
          <p:nvPr/>
        </p:nvPicPr>
        <p:blipFill>
          <a:blip r:embed="rId13"/>
          <a:stretch>
            <a:fillRect/>
          </a:stretch>
        </p:blipFill>
        <p:spPr>
          <a:xfrm>
            <a:off x="-3003" y="0"/>
            <a:ext cx="12196089" cy="6867868"/>
          </a:xfrm>
          <a:prstGeom prst="rect">
            <a:avLst/>
          </a:prstGeom>
        </p:spPr>
      </p:pic>
    </p:spTree>
    <p:extLst>
      <p:ext uri="{BB962C8B-B14F-4D97-AF65-F5344CB8AC3E}">
        <p14:creationId xmlns:p14="http://schemas.microsoft.com/office/powerpoint/2010/main" val="500044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F78"/>
            </a:gs>
            <a:gs pos="46000">
              <a:srgbClr val="000000"/>
            </a:gs>
          </a:gsLst>
          <a:lin ang="27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6503A2-73E3-BD41-B940-89A1C5488B61}"/>
              </a:ext>
            </a:extLst>
          </p:cNvPr>
          <p:cNvSpPr>
            <a:spLocks noGrp="1"/>
          </p:cNvSpPr>
          <p:nvPr>
            <p:ph type="sldNum" sz="quarter" idx="4294967295"/>
          </p:nvPr>
        </p:nvSpPr>
        <p:spPr>
          <a:xfrm>
            <a:off x="10802938" y="6505575"/>
            <a:ext cx="1389062" cy="203200"/>
          </a:xfrm>
        </p:spPr>
        <p:txBody>
          <a:bodyPr/>
          <a:lstStyle/>
          <a:p>
            <a:fld id="{3C1F1D7B-0A21-9E49-B97D-90CE1DEE8CB7}" type="slidenum">
              <a:rPr lang="en-US" smtClean="0"/>
              <a:pPr/>
              <a:t>4</a:t>
            </a:fld>
            <a:endParaRPr lang="en-US"/>
          </a:p>
        </p:txBody>
      </p:sp>
      <p:graphicFrame>
        <p:nvGraphicFramePr>
          <p:cNvPr id="7" name="Table 6">
            <a:extLst>
              <a:ext uri="{FF2B5EF4-FFF2-40B4-BE49-F238E27FC236}">
                <a16:creationId xmlns:a16="http://schemas.microsoft.com/office/drawing/2014/main" id="{405F8CAA-4F5C-AC4B-BA80-A27816EEA982}"/>
              </a:ext>
            </a:extLst>
          </p:cNvPr>
          <p:cNvGraphicFramePr>
            <a:graphicFrameLocks noGrp="1"/>
          </p:cNvGraphicFramePr>
          <p:nvPr/>
        </p:nvGraphicFramePr>
        <p:xfrm>
          <a:off x="966742" y="3677031"/>
          <a:ext cx="2484000" cy="255600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2851163282"/>
                    </a:ext>
                  </a:extLst>
                </a:gridCol>
                <a:gridCol w="2160000">
                  <a:extLst>
                    <a:ext uri="{9D8B030D-6E8A-4147-A177-3AD203B41FA5}">
                      <a16:colId xmlns:a16="http://schemas.microsoft.com/office/drawing/2014/main" val="1016498524"/>
                    </a:ext>
                  </a:extLst>
                </a:gridCol>
              </a:tblGrid>
              <a:tr h="612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b="1" i="0" dirty="0">
                          <a:solidFill>
                            <a:schemeClr val="tx1"/>
                          </a:solidFill>
                          <a:latin typeface="Inter SemiBold" panose="02000503000000020004" pitchFamily="2" charset="0"/>
                          <a:ea typeface="Inter SemiBold" panose="02000503000000020004" pitchFamily="2" charset="0"/>
                        </a:rPr>
                        <a:t>Talent </a:t>
                      </a:r>
                    </a:p>
                    <a:p>
                      <a:pPr marL="0" marR="0" indent="0" algn="l" defTabSz="914400" rtl="0" eaLnBrk="1" fontAlgn="auto" latinLnBrk="0" hangingPunct="1">
                        <a:lnSpc>
                          <a:spcPct val="100000"/>
                        </a:lnSpc>
                        <a:spcBef>
                          <a:spcPts val="0"/>
                        </a:spcBef>
                        <a:spcAft>
                          <a:spcPts val="0"/>
                        </a:spcAft>
                        <a:buClrTx/>
                        <a:buSzTx/>
                        <a:buFontTx/>
                        <a:buNone/>
                        <a:tabLst/>
                        <a:defRPr/>
                      </a:pPr>
                      <a:r>
                        <a:rPr lang="en-CA" sz="1400" b="0" i="0" dirty="0">
                          <a:solidFill>
                            <a:schemeClr val="tx1"/>
                          </a:solidFill>
                          <a:latin typeface="Inter Light" panose="02000503000000020004" pitchFamily="2" charset="0"/>
                          <a:ea typeface="Inter Light" panose="02000503000000020004" pitchFamily="2" charset="0"/>
                        </a:rPr>
                        <a:t>Capability &amp; Development </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hMerge="1">
                  <a:txBody>
                    <a:bodyPr/>
                    <a:lstStyle/>
                    <a:p>
                      <a:endParaRPr lang="en-CA" sz="1400" b="0" i="0" dirty="0">
                        <a:solidFill>
                          <a:schemeClr val="tx1"/>
                        </a:solidFill>
                        <a:latin typeface="Inter Light" panose="02000503000000020004" pitchFamily="2" charset="0"/>
                        <a:ea typeface="Inter Light" panose="0200050300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8576528"/>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Capital One</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extLst>
                  <a:ext uri="{0D108BD9-81ED-4DB2-BD59-A6C34878D82A}">
                    <a16:rowId xmlns:a16="http://schemas.microsoft.com/office/drawing/2014/main" val="116228172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7</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6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RBC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extLst>
                  <a:ext uri="{0D108BD9-81ED-4DB2-BD59-A6C34878D82A}">
                    <a16:rowId xmlns:a16="http://schemas.microsoft.com/office/drawing/2014/main" val="2443473276"/>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15</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TD</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extLst>
                  <a:ext uri="{0D108BD9-81ED-4DB2-BD59-A6C34878D82A}">
                    <a16:rowId xmlns:a16="http://schemas.microsoft.com/office/drawing/2014/main" val="4288108350"/>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21</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Scotiabank</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15000"/>
                      </a:schemeClr>
                    </a:solidFill>
                  </a:tcPr>
                </a:tc>
                <a:extLst>
                  <a:ext uri="{0D108BD9-81ED-4DB2-BD59-A6C34878D82A}">
                    <a16:rowId xmlns:a16="http://schemas.microsoft.com/office/drawing/2014/main" val="1074314610"/>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25</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BMO</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000"/>
                      </a:schemeClr>
                    </a:solidFill>
                  </a:tcPr>
                </a:tc>
                <a:extLst>
                  <a:ext uri="{0D108BD9-81ED-4DB2-BD59-A6C34878D82A}">
                    <a16:rowId xmlns:a16="http://schemas.microsoft.com/office/drawing/2014/main" val="2937071060"/>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40</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CIBC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0"/>
                      </a:schemeClr>
                    </a:solidFill>
                  </a:tcPr>
                </a:tc>
                <a:extLst>
                  <a:ext uri="{0D108BD9-81ED-4DB2-BD59-A6C34878D82A}">
                    <a16:rowId xmlns:a16="http://schemas.microsoft.com/office/drawing/2014/main" val="3071725653"/>
                  </a:ext>
                </a:extLst>
              </a:tr>
            </a:tbl>
          </a:graphicData>
        </a:graphic>
      </p:graphicFrame>
      <p:graphicFrame>
        <p:nvGraphicFramePr>
          <p:cNvPr id="10" name="Table 9">
            <a:extLst>
              <a:ext uri="{FF2B5EF4-FFF2-40B4-BE49-F238E27FC236}">
                <a16:creationId xmlns:a16="http://schemas.microsoft.com/office/drawing/2014/main" id="{CD1AA06F-D5E2-8449-A8D2-3B48587600E0}"/>
              </a:ext>
            </a:extLst>
          </p:cNvPr>
          <p:cNvGraphicFramePr>
            <a:graphicFrameLocks noGrp="1"/>
          </p:cNvGraphicFramePr>
          <p:nvPr/>
        </p:nvGraphicFramePr>
        <p:xfrm>
          <a:off x="3607706" y="3461031"/>
          <a:ext cx="2484000" cy="277200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2851163282"/>
                    </a:ext>
                  </a:extLst>
                </a:gridCol>
                <a:gridCol w="2160000">
                  <a:extLst>
                    <a:ext uri="{9D8B030D-6E8A-4147-A177-3AD203B41FA5}">
                      <a16:colId xmlns:a16="http://schemas.microsoft.com/office/drawing/2014/main" val="1016498524"/>
                    </a:ext>
                  </a:extLst>
                </a:gridCol>
              </a:tblGrid>
              <a:tr h="828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b="1" i="0" dirty="0">
                          <a:solidFill>
                            <a:schemeClr val="tx1"/>
                          </a:solidFill>
                          <a:latin typeface="Inter SemiBold" panose="02000503000000020004" pitchFamily="2" charset="0"/>
                          <a:ea typeface="Inter SemiBold" panose="02000503000000020004" pitchFamily="2" charset="0"/>
                        </a:rPr>
                        <a:t>Innovation </a:t>
                      </a:r>
                    </a:p>
                    <a:p>
                      <a:pPr marL="0" marR="0" indent="0" algn="l" defTabSz="914400" rtl="0" eaLnBrk="1" fontAlgn="auto" latinLnBrk="0" hangingPunct="1">
                        <a:lnSpc>
                          <a:spcPct val="100000"/>
                        </a:lnSpc>
                        <a:spcBef>
                          <a:spcPts val="0"/>
                        </a:spcBef>
                        <a:spcAft>
                          <a:spcPts val="0"/>
                        </a:spcAft>
                        <a:buClrTx/>
                        <a:buSzTx/>
                        <a:buFontTx/>
                        <a:buNone/>
                        <a:tabLst/>
                        <a:defRPr/>
                      </a:pPr>
                      <a:r>
                        <a:rPr lang="en-CA" sz="1400" b="0" i="0" dirty="0">
                          <a:solidFill>
                            <a:schemeClr val="tx1"/>
                          </a:solidFill>
                          <a:latin typeface="Inter Light" panose="02000503000000020004" pitchFamily="2" charset="0"/>
                          <a:ea typeface="Inter Light" panose="02000503000000020004" pitchFamily="2" charset="0"/>
                        </a:rPr>
                        <a:t>Research, patents, </a:t>
                      </a:r>
                      <a:br>
                        <a:rPr lang="en-CA" sz="1400" b="0" i="0" dirty="0">
                          <a:solidFill>
                            <a:schemeClr val="tx1"/>
                          </a:solidFill>
                          <a:latin typeface="Inter Light" panose="02000503000000020004" pitchFamily="2" charset="0"/>
                          <a:ea typeface="Inter Light" panose="02000503000000020004" pitchFamily="2" charset="0"/>
                        </a:rPr>
                      </a:br>
                      <a:r>
                        <a:rPr lang="en-CA" sz="1400" b="0" i="0" dirty="0">
                          <a:solidFill>
                            <a:schemeClr val="tx1"/>
                          </a:solidFill>
                          <a:latin typeface="Inter Light" panose="02000503000000020004" pitchFamily="2" charset="0"/>
                          <a:ea typeface="Inter Light" panose="02000503000000020004" pitchFamily="2" charset="0"/>
                        </a:rPr>
                        <a:t>ventures, ecosystem </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hMerge="1">
                  <a:txBody>
                    <a:bodyPr/>
                    <a:lstStyle/>
                    <a:p>
                      <a:endParaRPr lang="en-CA" sz="1400" b="0" i="0" dirty="0">
                        <a:solidFill>
                          <a:schemeClr val="tx1"/>
                        </a:solidFill>
                        <a:latin typeface="Inter Light" panose="02000503000000020004" pitchFamily="2" charset="0"/>
                        <a:ea typeface="Inter Light" panose="0200050300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8576528"/>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a:t>
                      </a:r>
                    </a:p>
                  </a:txBody>
                  <a:tcPr marL="36000" marR="0" marT="4680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JP Morgan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extLst>
                  <a:ext uri="{0D108BD9-81ED-4DB2-BD59-A6C34878D82A}">
                    <a16:rowId xmlns:a16="http://schemas.microsoft.com/office/drawing/2014/main" val="116228172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3</a:t>
                      </a:r>
                    </a:p>
                  </a:txBody>
                  <a:tcPr marL="36000" marR="0" marT="4680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6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RBC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extLst>
                  <a:ext uri="{0D108BD9-81ED-4DB2-BD59-A6C34878D82A}">
                    <a16:rowId xmlns:a16="http://schemas.microsoft.com/office/drawing/2014/main" val="2443473276"/>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6</a:t>
                      </a:r>
                    </a:p>
                  </a:txBody>
                  <a:tcPr marL="36000" marR="0" marT="4680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TD</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extLst>
                  <a:ext uri="{0D108BD9-81ED-4DB2-BD59-A6C34878D82A}">
                    <a16:rowId xmlns:a16="http://schemas.microsoft.com/office/drawing/2014/main" val="2783079859"/>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9</a:t>
                      </a:r>
                    </a:p>
                  </a:txBody>
                  <a:tcPr marL="36000" marR="0" marT="4680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BMO</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15000"/>
                      </a:schemeClr>
                    </a:solidFill>
                  </a:tcPr>
                </a:tc>
                <a:extLst>
                  <a:ext uri="{0D108BD9-81ED-4DB2-BD59-A6C34878D82A}">
                    <a16:rowId xmlns:a16="http://schemas.microsoft.com/office/drawing/2014/main" val="2284590859"/>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28</a:t>
                      </a:r>
                    </a:p>
                  </a:txBody>
                  <a:tcPr marL="36000" marR="0" marT="4680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Scotiabank</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000"/>
                      </a:schemeClr>
                    </a:solidFill>
                  </a:tcPr>
                </a:tc>
                <a:extLst>
                  <a:ext uri="{0D108BD9-81ED-4DB2-BD59-A6C34878D82A}">
                    <a16:rowId xmlns:a16="http://schemas.microsoft.com/office/drawing/2014/main" val="1718021392"/>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29</a:t>
                      </a:r>
                    </a:p>
                  </a:txBody>
                  <a:tcPr marL="36000" marR="0" marT="46800">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CIBC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0"/>
                      </a:schemeClr>
                    </a:solidFill>
                  </a:tcPr>
                </a:tc>
                <a:extLst>
                  <a:ext uri="{0D108BD9-81ED-4DB2-BD59-A6C34878D82A}">
                    <a16:rowId xmlns:a16="http://schemas.microsoft.com/office/drawing/2014/main" val="3382503735"/>
                  </a:ext>
                </a:extLst>
              </a:tr>
            </a:tbl>
          </a:graphicData>
        </a:graphic>
      </p:graphicFrame>
      <p:graphicFrame>
        <p:nvGraphicFramePr>
          <p:cNvPr id="11" name="Table 10">
            <a:extLst>
              <a:ext uri="{FF2B5EF4-FFF2-40B4-BE49-F238E27FC236}">
                <a16:creationId xmlns:a16="http://schemas.microsoft.com/office/drawing/2014/main" id="{D2E341E9-BE5F-AC48-BBF9-E46AA15064D0}"/>
              </a:ext>
            </a:extLst>
          </p:cNvPr>
          <p:cNvGraphicFramePr>
            <a:graphicFrameLocks noGrp="1"/>
          </p:cNvGraphicFramePr>
          <p:nvPr/>
        </p:nvGraphicFramePr>
        <p:xfrm>
          <a:off x="6248670" y="3470378"/>
          <a:ext cx="2484000" cy="277200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2851163282"/>
                    </a:ext>
                  </a:extLst>
                </a:gridCol>
                <a:gridCol w="2160000">
                  <a:extLst>
                    <a:ext uri="{9D8B030D-6E8A-4147-A177-3AD203B41FA5}">
                      <a16:colId xmlns:a16="http://schemas.microsoft.com/office/drawing/2014/main" val="1016498524"/>
                    </a:ext>
                  </a:extLst>
                </a:gridCol>
              </a:tblGrid>
              <a:tr h="828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b="1" i="0" dirty="0">
                          <a:solidFill>
                            <a:schemeClr val="tx1"/>
                          </a:solidFill>
                          <a:latin typeface="Inter SemiBold" panose="02000503000000020004" pitchFamily="2" charset="0"/>
                          <a:ea typeface="Inter SemiBold" panose="02000503000000020004" pitchFamily="2" charset="0"/>
                        </a:rPr>
                        <a:t>Leadership </a:t>
                      </a:r>
                    </a:p>
                    <a:p>
                      <a:pPr marL="0" marR="0" indent="0" algn="l" defTabSz="914400" rtl="0" eaLnBrk="1" fontAlgn="auto" latinLnBrk="0" hangingPunct="1">
                        <a:lnSpc>
                          <a:spcPct val="100000"/>
                        </a:lnSpc>
                        <a:spcBef>
                          <a:spcPts val="0"/>
                        </a:spcBef>
                        <a:spcAft>
                          <a:spcPts val="0"/>
                        </a:spcAft>
                        <a:buClrTx/>
                        <a:buSzTx/>
                        <a:buFontTx/>
                        <a:buNone/>
                        <a:tabLst/>
                        <a:defRPr/>
                      </a:pPr>
                      <a:r>
                        <a:rPr lang="en-CA" sz="1400" b="0" i="0" dirty="0">
                          <a:solidFill>
                            <a:schemeClr val="tx1"/>
                          </a:solidFill>
                          <a:latin typeface="Inter Light" panose="02000503000000020004" pitchFamily="2" charset="0"/>
                          <a:ea typeface="Inter Light" panose="02000503000000020004" pitchFamily="2" charset="0"/>
                        </a:rPr>
                        <a:t>In public communications and strategy </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hMerge="1">
                  <a:txBody>
                    <a:bodyPr/>
                    <a:lstStyle/>
                    <a:p>
                      <a:endParaRPr lang="en-CA" sz="1400" b="0" i="0" dirty="0">
                        <a:solidFill>
                          <a:schemeClr val="tx1"/>
                        </a:solidFill>
                        <a:latin typeface="Inter Light" panose="02000503000000020004" pitchFamily="2" charset="0"/>
                        <a:ea typeface="Inter Light" panose="0200050300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8576528"/>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DBS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extLst>
                  <a:ext uri="{0D108BD9-81ED-4DB2-BD59-A6C34878D82A}">
                    <a16:rowId xmlns:a16="http://schemas.microsoft.com/office/drawing/2014/main" val="116228172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5</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6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RBC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extLst>
                  <a:ext uri="{0D108BD9-81ED-4DB2-BD59-A6C34878D82A}">
                    <a16:rowId xmlns:a16="http://schemas.microsoft.com/office/drawing/2014/main" val="251887499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22</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BMO</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extLst>
                  <a:ext uri="{0D108BD9-81ED-4DB2-BD59-A6C34878D82A}">
                    <a16:rowId xmlns:a16="http://schemas.microsoft.com/office/drawing/2014/main" val="2727423663"/>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23</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Scotiabank</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15000"/>
                      </a:schemeClr>
                    </a:solidFill>
                  </a:tcPr>
                </a:tc>
                <a:extLst>
                  <a:ext uri="{0D108BD9-81ED-4DB2-BD59-A6C34878D82A}">
                    <a16:rowId xmlns:a16="http://schemas.microsoft.com/office/drawing/2014/main" val="4135650668"/>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31</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TD</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000"/>
                      </a:schemeClr>
                    </a:solidFill>
                  </a:tcPr>
                </a:tc>
                <a:extLst>
                  <a:ext uri="{0D108BD9-81ED-4DB2-BD59-A6C34878D82A}">
                    <a16:rowId xmlns:a16="http://schemas.microsoft.com/office/drawing/2014/main" val="110553232"/>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46</a:t>
                      </a:r>
                    </a:p>
                  </a:txBody>
                  <a:tcPr marL="0" marR="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CIBC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0"/>
                      </a:schemeClr>
                    </a:solidFill>
                  </a:tcPr>
                </a:tc>
                <a:extLst>
                  <a:ext uri="{0D108BD9-81ED-4DB2-BD59-A6C34878D82A}">
                    <a16:rowId xmlns:a16="http://schemas.microsoft.com/office/drawing/2014/main" val="1590405353"/>
                  </a:ext>
                </a:extLst>
              </a:tr>
            </a:tbl>
          </a:graphicData>
        </a:graphic>
      </p:graphicFrame>
      <p:graphicFrame>
        <p:nvGraphicFramePr>
          <p:cNvPr id="12" name="Table 11">
            <a:extLst>
              <a:ext uri="{FF2B5EF4-FFF2-40B4-BE49-F238E27FC236}">
                <a16:creationId xmlns:a16="http://schemas.microsoft.com/office/drawing/2014/main" id="{97855C11-A7E1-EC49-A6C8-5797C9B8AF57}"/>
              </a:ext>
            </a:extLst>
          </p:cNvPr>
          <p:cNvGraphicFramePr>
            <a:graphicFrameLocks noGrp="1"/>
          </p:cNvGraphicFramePr>
          <p:nvPr/>
        </p:nvGraphicFramePr>
        <p:xfrm>
          <a:off x="8925075" y="3677031"/>
          <a:ext cx="2484000" cy="255600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2851163282"/>
                    </a:ext>
                  </a:extLst>
                </a:gridCol>
                <a:gridCol w="2160000">
                  <a:extLst>
                    <a:ext uri="{9D8B030D-6E8A-4147-A177-3AD203B41FA5}">
                      <a16:colId xmlns:a16="http://schemas.microsoft.com/office/drawing/2014/main" val="1016498524"/>
                    </a:ext>
                  </a:extLst>
                </a:gridCol>
              </a:tblGrid>
              <a:tr h="612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b="1" i="0" dirty="0">
                          <a:solidFill>
                            <a:schemeClr val="tx1"/>
                          </a:solidFill>
                          <a:latin typeface="Inter SemiBold" panose="02000503000000020004" pitchFamily="2" charset="0"/>
                          <a:ea typeface="Inter SemiBold" panose="02000503000000020004" pitchFamily="2" charset="0"/>
                        </a:rPr>
                        <a:t>Transparency </a:t>
                      </a:r>
                    </a:p>
                    <a:p>
                      <a:pPr marL="0" marR="0" indent="0" algn="l" defTabSz="914400" rtl="0" eaLnBrk="1" fontAlgn="auto" latinLnBrk="0" hangingPunct="1">
                        <a:lnSpc>
                          <a:spcPct val="100000"/>
                        </a:lnSpc>
                        <a:spcBef>
                          <a:spcPts val="0"/>
                        </a:spcBef>
                        <a:spcAft>
                          <a:spcPts val="0"/>
                        </a:spcAft>
                        <a:buClrTx/>
                        <a:buSzTx/>
                        <a:buFontTx/>
                        <a:buNone/>
                        <a:tabLst/>
                        <a:defRPr/>
                      </a:pPr>
                      <a:r>
                        <a:rPr lang="en-CA" sz="1400" b="0" i="0" dirty="0">
                          <a:solidFill>
                            <a:schemeClr val="tx1"/>
                          </a:solidFill>
                          <a:latin typeface="Inter Light" panose="02000503000000020004" pitchFamily="2" charset="0"/>
                          <a:ea typeface="Inter Light" panose="02000503000000020004" pitchFamily="2" charset="0"/>
                        </a:rPr>
                        <a:t>Of responsible AI activities</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hMerge="1">
                  <a:txBody>
                    <a:bodyPr/>
                    <a:lstStyle/>
                    <a:p>
                      <a:endParaRPr lang="en-CA" sz="1400" b="0" i="0" dirty="0">
                        <a:solidFill>
                          <a:schemeClr val="tx1"/>
                        </a:solidFill>
                        <a:latin typeface="Inter Light" panose="02000503000000020004" pitchFamily="2" charset="0"/>
                        <a:ea typeface="Inter Light" panose="0200050300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8576528"/>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JP Morgan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extLst>
                  <a:ext uri="{0D108BD9-81ED-4DB2-BD59-A6C34878D82A}">
                    <a16:rowId xmlns:a16="http://schemas.microsoft.com/office/drawing/2014/main" val="116228172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2</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6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RBC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extLst>
                  <a:ext uri="{0D108BD9-81ED-4DB2-BD59-A6C34878D82A}">
                    <a16:rowId xmlns:a16="http://schemas.microsoft.com/office/drawing/2014/main" val="251887499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3</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Scotiabank</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extLst>
                  <a:ext uri="{0D108BD9-81ED-4DB2-BD59-A6C34878D82A}">
                    <a16:rowId xmlns:a16="http://schemas.microsoft.com/office/drawing/2014/main" val="2443473276"/>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14</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BMO</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15000"/>
                      </a:schemeClr>
                    </a:solidFill>
                  </a:tcPr>
                </a:tc>
                <a:extLst>
                  <a:ext uri="{0D108BD9-81ED-4DB2-BD59-A6C34878D82A}">
                    <a16:rowId xmlns:a16="http://schemas.microsoft.com/office/drawing/2014/main" val="682156439"/>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16</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TD</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000"/>
                      </a:schemeClr>
                    </a:solidFill>
                  </a:tcPr>
                </a:tc>
                <a:extLst>
                  <a:ext uri="{0D108BD9-81ED-4DB2-BD59-A6C34878D82A}">
                    <a16:rowId xmlns:a16="http://schemas.microsoft.com/office/drawing/2014/main" val="714449525"/>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39</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CIBC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0"/>
                      </a:schemeClr>
                    </a:solidFill>
                  </a:tcPr>
                </a:tc>
                <a:extLst>
                  <a:ext uri="{0D108BD9-81ED-4DB2-BD59-A6C34878D82A}">
                    <a16:rowId xmlns:a16="http://schemas.microsoft.com/office/drawing/2014/main" val="1544893126"/>
                  </a:ext>
                </a:extLst>
              </a:tr>
            </a:tbl>
          </a:graphicData>
        </a:graphic>
      </p:graphicFrame>
      <p:graphicFrame>
        <p:nvGraphicFramePr>
          <p:cNvPr id="13" name="Table 12">
            <a:extLst>
              <a:ext uri="{FF2B5EF4-FFF2-40B4-BE49-F238E27FC236}">
                <a16:creationId xmlns:a16="http://schemas.microsoft.com/office/drawing/2014/main" id="{2C38E36D-A1E3-D743-A5A3-C744C0BDE078}"/>
              </a:ext>
            </a:extLst>
          </p:cNvPr>
          <p:cNvGraphicFramePr>
            <a:graphicFrameLocks noGrp="1"/>
          </p:cNvGraphicFramePr>
          <p:nvPr>
            <p:extLst>
              <p:ext uri="{D42A27DB-BD31-4B8C-83A1-F6EECF244321}">
                <p14:modId xmlns:p14="http://schemas.microsoft.com/office/powerpoint/2010/main" val="501039554"/>
              </p:ext>
            </p:extLst>
          </p:nvPr>
        </p:nvGraphicFramePr>
        <p:xfrm>
          <a:off x="6248671" y="871851"/>
          <a:ext cx="5160404" cy="2340000"/>
        </p:xfrm>
        <a:graphic>
          <a:graphicData uri="http://schemas.openxmlformats.org/drawingml/2006/table">
            <a:tbl>
              <a:tblPr firstRow="1" bandRow="1">
                <a:tableStyleId>{5C22544A-7EE6-4342-B048-85BDC9FD1C3A}</a:tableStyleId>
              </a:tblPr>
              <a:tblGrid>
                <a:gridCol w="704719">
                  <a:extLst>
                    <a:ext uri="{9D8B030D-6E8A-4147-A177-3AD203B41FA5}">
                      <a16:colId xmlns:a16="http://schemas.microsoft.com/office/drawing/2014/main" val="2851163282"/>
                    </a:ext>
                  </a:extLst>
                </a:gridCol>
                <a:gridCol w="4455685">
                  <a:extLst>
                    <a:ext uri="{9D8B030D-6E8A-4147-A177-3AD203B41FA5}">
                      <a16:colId xmlns:a16="http://schemas.microsoft.com/office/drawing/2014/main" val="1016498524"/>
                    </a:ext>
                  </a:extLst>
                </a:gridCol>
              </a:tblGrid>
              <a:tr h="396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b="1" i="0" dirty="0">
                          <a:solidFill>
                            <a:schemeClr val="tx1"/>
                          </a:solidFill>
                          <a:latin typeface="Inter SemiBold" panose="02000503000000020004" pitchFamily="2" charset="0"/>
                          <a:ea typeface="Inter SemiBold" panose="02000503000000020004" pitchFamily="2" charset="0"/>
                        </a:rPr>
                        <a:t>Overall</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hMerge="1">
                  <a:txBody>
                    <a:bodyPr/>
                    <a:lstStyle/>
                    <a:p>
                      <a:endParaRPr lang="en-CA" sz="1400" b="0" i="0" dirty="0">
                        <a:solidFill>
                          <a:schemeClr val="tx1"/>
                        </a:solidFill>
                        <a:latin typeface="Inter Light" panose="02000503000000020004" pitchFamily="2" charset="0"/>
                        <a:ea typeface="Inter Light" panose="02000503000000020004" pitchFamily="2"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8576528"/>
                  </a:ext>
                </a:extLst>
              </a:tr>
              <a:tr h="324000">
                <a:tc>
                  <a:txBody>
                    <a:bodyPr/>
                    <a:lstStyle/>
                    <a:p>
                      <a:pPr algn="ctr"/>
                      <a:r>
                        <a:rPr lang="en-CA" sz="1400" b="0" i="0" dirty="0">
                          <a:solidFill>
                            <a:srgbClr val="FFFFFF"/>
                          </a:solidFill>
                          <a:latin typeface="Inter Light" panose="02000503000000020004" pitchFamily="2" charset="0"/>
                          <a:ea typeface="Inter Light" panose="02000503000000020004" pitchFamily="2" charset="0"/>
                        </a:rPr>
                        <a:t>1</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JP Morgan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extLst>
                  <a:ext uri="{0D108BD9-81ED-4DB2-BD59-A6C34878D82A}">
                    <a16:rowId xmlns:a16="http://schemas.microsoft.com/office/drawing/2014/main" val="116228172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3</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6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RBC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extLst>
                  <a:ext uri="{0D108BD9-81ED-4DB2-BD59-A6C34878D82A}">
                    <a16:rowId xmlns:a16="http://schemas.microsoft.com/office/drawing/2014/main" val="251887499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11</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TD</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extLst>
                  <a:ext uri="{0D108BD9-81ED-4DB2-BD59-A6C34878D82A}">
                    <a16:rowId xmlns:a16="http://schemas.microsoft.com/office/drawing/2014/main" val="2727423663"/>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16</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4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BMO</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15000"/>
                      </a:schemeClr>
                    </a:solidFill>
                  </a:tcPr>
                </a:tc>
                <a:extLst>
                  <a:ext uri="{0D108BD9-81ED-4DB2-BD59-A6C34878D82A}">
                    <a16:rowId xmlns:a16="http://schemas.microsoft.com/office/drawing/2014/main" val="1826892592"/>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18</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3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Scotiabank</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5000"/>
                      </a:schemeClr>
                    </a:solidFill>
                  </a:tcPr>
                </a:tc>
                <a:extLst>
                  <a:ext uri="{0D108BD9-81ED-4DB2-BD59-A6C34878D82A}">
                    <a16:rowId xmlns:a16="http://schemas.microsoft.com/office/drawing/2014/main" val="2108930584"/>
                  </a:ext>
                </a:extLst>
              </a:tr>
              <a:tr h="324000">
                <a:tc>
                  <a:txBody>
                    <a:bodyPr/>
                    <a:lstStyle/>
                    <a:p>
                      <a:pPr algn="ctr"/>
                      <a:r>
                        <a:rPr lang="en-CA" sz="1400" b="0" i="0" dirty="0">
                          <a:solidFill>
                            <a:schemeClr val="tx1"/>
                          </a:solidFill>
                          <a:latin typeface="Inter Light" panose="02000503000000020004" pitchFamily="2" charset="0"/>
                          <a:ea typeface="Inter Light" panose="02000503000000020004" pitchFamily="2" charset="0"/>
                        </a:rPr>
                        <a:t>41</a:t>
                      </a:r>
                    </a:p>
                  </a:txBody>
                  <a:tcPr marL="0" marR="0" marT="468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25000"/>
                      </a:schemeClr>
                    </a:solidFill>
                  </a:tcPr>
                </a:tc>
                <a:tc>
                  <a:txBody>
                    <a:bodyPr/>
                    <a:lstStyle/>
                    <a:p>
                      <a:r>
                        <a:rPr lang="en-CA" sz="1400" b="0" i="0" dirty="0">
                          <a:solidFill>
                            <a:schemeClr val="tx1"/>
                          </a:solidFill>
                          <a:latin typeface="Inter Light" panose="02000503000000020004" pitchFamily="2" charset="0"/>
                          <a:ea typeface="Inter Light" panose="02000503000000020004" pitchFamily="2" charset="0"/>
                        </a:rPr>
                        <a:t>CIBC</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alpha val="0"/>
                      </a:schemeClr>
                    </a:solidFill>
                  </a:tcPr>
                </a:tc>
                <a:extLst>
                  <a:ext uri="{0D108BD9-81ED-4DB2-BD59-A6C34878D82A}">
                    <a16:rowId xmlns:a16="http://schemas.microsoft.com/office/drawing/2014/main" val="2713167727"/>
                  </a:ext>
                </a:extLst>
              </a:tr>
            </a:tbl>
          </a:graphicData>
        </a:graphic>
      </p:graphicFrame>
      <p:pic>
        <p:nvPicPr>
          <p:cNvPr id="14" name="Picture 13">
            <a:extLst>
              <a:ext uri="{FF2B5EF4-FFF2-40B4-BE49-F238E27FC236}">
                <a16:creationId xmlns:a16="http://schemas.microsoft.com/office/drawing/2014/main" id="{C6300EDC-C405-EF4B-8AFA-952B13FA4D39}"/>
              </a:ext>
            </a:extLst>
          </p:cNvPr>
          <p:cNvPicPr>
            <a:picLocks noChangeAspect="1"/>
          </p:cNvPicPr>
          <p:nvPr/>
        </p:nvPicPr>
        <p:blipFill>
          <a:blip r:embed="rId3"/>
          <a:stretch>
            <a:fillRect/>
          </a:stretch>
        </p:blipFill>
        <p:spPr>
          <a:xfrm>
            <a:off x="3708068" y="2496312"/>
            <a:ext cx="558000" cy="558000"/>
          </a:xfrm>
          <a:prstGeom prst="roundRect">
            <a:avLst>
              <a:gd name="adj" fmla="val 15679"/>
            </a:avLst>
          </a:prstGeom>
        </p:spPr>
      </p:pic>
      <p:sp>
        <p:nvSpPr>
          <p:cNvPr id="3" name="Title 1">
            <a:extLst>
              <a:ext uri="{FF2B5EF4-FFF2-40B4-BE49-F238E27FC236}">
                <a16:creationId xmlns:a16="http://schemas.microsoft.com/office/drawing/2014/main" id="{16C26F22-89AA-37CE-0BDC-8524A8DC3A57}"/>
              </a:ext>
            </a:extLst>
          </p:cNvPr>
          <p:cNvSpPr txBox="1">
            <a:spLocks/>
          </p:cNvSpPr>
          <p:nvPr/>
        </p:nvSpPr>
        <p:spPr>
          <a:xfrm>
            <a:off x="894377" y="1234043"/>
            <a:ext cx="3641997" cy="1202996"/>
          </a:xfrm>
          <a:prstGeom prst="rect">
            <a:avLst/>
          </a:prstGeom>
        </p:spPr>
        <p:txBody>
          <a:bodyPr/>
          <a:lstStyle>
            <a:lvl1pPr algn="l" defTabSz="914400" rtl="0" eaLnBrk="1" latinLnBrk="0" hangingPunct="1">
              <a:lnSpc>
                <a:spcPct val="100000"/>
              </a:lnSpc>
              <a:spcBef>
                <a:spcPct val="0"/>
              </a:spcBef>
              <a:buNone/>
              <a:defRPr sz="2800" b="0" i="0" kern="1200">
                <a:solidFill>
                  <a:srgbClr val="FFFFFF"/>
                </a:solidFill>
                <a:latin typeface="Inter ExtraLight" panose="02000503000000020004" pitchFamily="2" charset="0"/>
                <a:ea typeface="Inter ExtraLight" panose="02000503000000020004" pitchFamily="2" charset="0"/>
                <a:cs typeface="+mj-cs"/>
              </a:defRPr>
            </a:lvl1pPr>
          </a:lstStyle>
          <a:p>
            <a:r>
              <a:rPr lang="en-US" dirty="0"/>
              <a:t>Advancing AI in Financial Services </a:t>
            </a:r>
          </a:p>
        </p:txBody>
      </p:sp>
      <p:pic>
        <p:nvPicPr>
          <p:cNvPr id="9" name="Picture 8">
            <a:extLst>
              <a:ext uri="{FF2B5EF4-FFF2-40B4-BE49-F238E27FC236}">
                <a16:creationId xmlns:a16="http://schemas.microsoft.com/office/drawing/2014/main" id="{EBE3F4E9-8F39-80A0-7CFD-F55194962923}"/>
              </a:ext>
            </a:extLst>
          </p:cNvPr>
          <p:cNvPicPr>
            <a:picLocks noChangeAspect="1"/>
          </p:cNvPicPr>
          <p:nvPr/>
        </p:nvPicPr>
        <p:blipFill>
          <a:blip r:embed="rId4"/>
          <a:stretch>
            <a:fillRect/>
          </a:stretch>
        </p:blipFill>
        <p:spPr>
          <a:xfrm>
            <a:off x="2336211" y="2490867"/>
            <a:ext cx="556530" cy="556530"/>
          </a:xfrm>
          <a:prstGeom prst="roundRect">
            <a:avLst>
              <a:gd name="adj" fmla="val 19964"/>
            </a:avLst>
          </a:prstGeom>
        </p:spPr>
      </p:pic>
      <p:pic>
        <p:nvPicPr>
          <p:cNvPr id="17" name="Picture 16">
            <a:extLst>
              <a:ext uri="{FF2B5EF4-FFF2-40B4-BE49-F238E27FC236}">
                <a16:creationId xmlns:a16="http://schemas.microsoft.com/office/drawing/2014/main" id="{682E92AF-C0B4-1EC7-B3FF-AD1A1219A212}"/>
              </a:ext>
            </a:extLst>
          </p:cNvPr>
          <p:cNvPicPr>
            <a:picLocks noChangeAspect="1"/>
          </p:cNvPicPr>
          <p:nvPr/>
        </p:nvPicPr>
        <p:blipFill rotWithShape="1">
          <a:blip r:embed="rId5"/>
          <a:srcRect l="32276" t="15207" r="32769" b="15384"/>
          <a:stretch/>
        </p:blipFill>
        <p:spPr>
          <a:xfrm>
            <a:off x="966742" y="2490867"/>
            <a:ext cx="558000" cy="554016"/>
          </a:xfrm>
          <a:prstGeom prst="roundRect">
            <a:avLst>
              <a:gd name="adj" fmla="val 20745"/>
            </a:avLst>
          </a:prstGeom>
        </p:spPr>
      </p:pic>
      <p:pic>
        <p:nvPicPr>
          <p:cNvPr id="20" name="Picture 19">
            <a:extLst>
              <a:ext uri="{FF2B5EF4-FFF2-40B4-BE49-F238E27FC236}">
                <a16:creationId xmlns:a16="http://schemas.microsoft.com/office/drawing/2014/main" id="{9CE4687A-9B1E-B774-E1EF-58A226AA03A0}"/>
              </a:ext>
            </a:extLst>
          </p:cNvPr>
          <p:cNvPicPr>
            <a:picLocks noChangeAspect="1"/>
          </p:cNvPicPr>
          <p:nvPr/>
        </p:nvPicPr>
        <p:blipFill rotWithShape="1">
          <a:blip r:embed="rId6"/>
          <a:srcRect l="32203" t="15207" r="32213" b="14603"/>
          <a:stretch/>
        </p:blipFill>
        <p:spPr>
          <a:xfrm>
            <a:off x="1652211" y="2490867"/>
            <a:ext cx="556531" cy="558000"/>
          </a:xfrm>
          <a:prstGeom prst="roundRect">
            <a:avLst>
              <a:gd name="adj" fmla="val 22737"/>
            </a:avLst>
          </a:prstGeom>
        </p:spPr>
      </p:pic>
      <p:pic>
        <p:nvPicPr>
          <p:cNvPr id="22" name="Picture 21">
            <a:extLst>
              <a:ext uri="{FF2B5EF4-FFF2-40B4-BE49-F238E27FC236}">
                <a16:creationId xmlns:a16="http://schemas.microsoft.com/office/drawing/2014/main" id="{56CB6011-DFF2-CC82-C658-4776D4357AC4}"/>
              </a:ext>
            </a:extLst>
          </p:cNvPr>
          <p:cNvPicPr>
            <a:picLocks noChangeAspect="1"/>
          </p:cNvPicPr>
          <p:nvPr/>
        </p:nvPicPr>
        <p:blipFill>
          <a:blip r:embed="rId7"/>
          <a:stretch>
            <a:fillRect/>
          </a:stretch>
        </p:blipFill>
        <p:spPr>
          <a:xfrm>
            <a:off x="3020210" y="2497047"/>
            <a:ext cx="556530" cy="556530"/>
          </a:xfrm>
          <a:prstGeom prst="roundRect">
            <a:avLst>
              <a:gd name="adj" fmla="val 15441"/>
            </a:avLst>
          </a:prstGeom>
        </p:spPr>
      </p:pic>
      <p:pic>
        <p:nvPicPr>
          <p:cNvPr id="2" name="Picture 1">
            <a:extLst>
              <a:ext uri="{FF2B5EF4-FFF2-40B4-BE49-F238E27FC236}">
                <a16:creationId xmlns:a16="http://schemas.microsoft.com/office/drawing/2014/main" id="{483B5A70-227A-1E72-889F-4B81F112F460}"/>
              </a:ext>
            </a:extLst>
          </p:cNvPr>
          <p:cNvPicPr>
            <a:picLocks noChangeAspect="1"/>
          </p:cNvPicPr>
          <p:nvPr/>
        </p:nvPicPr>
        <p:blipFill>
          <a:blip r:embed="rId8"/>
          <a:stretch>
            <a:fillRect/>
          </a:stretch>
        </p:blipFill>
        <p:spPr>
          <a:xfrm>
            <a:off x="-1" y="0"/>
            <a:ext cx="12091197" cy="6808801"/>
          </a:xfrm>
          <a:prstGeom prst="rect">
            <a:avLst/>
          </a:prstGeom>
        </p:spPr>
      </p:pic>
    </p:spTree>
    <p:extLst>
      <p:ext uri="{BB962C8B-B14F-4D97-AF65-F5344CB8AC3E}">
        <p14:creationId xmlns:p14="http://schemas.microsoft.com/office/powerpoint/2010/main" val="1012441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anim calcmode="lin" valueType="num">
                                      <p:cBhvr>
                                        <p:cTn id="8" dur="400" fill="hold"/>
                                        <p:tgtEl>
                                          <p:spTgt spid="14"/>
                                        </p:tgtEl>
                                        <p:attrNameLst>
                                          <p:attrName>ppt_x</p:attrName>
                                        </p:attrNameLst>
                                      </p:cBhvr>
                                      <p:tavLst>
                                        <p:tav tm="0">
                                          <p:val>
                                            <p:strVal val="#ppt_x"/>
                                          </p:val>
                                        </p:tav>
                                        <p:tav tm="100000">
                                          <p:val>
                                            <p:strVal val="#ppt_x"/>
                                          </p:val>
                                        </p:tav>
                                      </p:tavLst>
                                    </p:anim>
                                    <p:anim calcmode="lin" valueType="num">
                                      <p:cBhvr>
                                        <p:cTn id="9" dur="4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400"/>
                                        <p:tgtEl>
                                          <p:spTgt spid="22"/>
                                        </p:tgtEl>
                                      </p:cBhvr>
                                    </p:animEffect>
                                    <p:anim calcmode="lin" valueType="num">
                                      <p:cBhvr>
                                        <p:cTn id="13" dur="400" fill="hold"/>
                                        <p:tgtEl>
                                          <p:spTgt spid="22"/>
                                        </p:tgtEl>
                                        <p:attrNameLst>
                                          <p:attrName>ppt_x</p:attrName>
                                        </p:attrNameLst>
                                      </p:cBhvr>
                                      <p:tavLst>
                                        <p:tav tm="0">
                                          <p:val>
                                            <p:strVal val="#ppt_x"/>
                                          </p:val>
                                        </p:tav>
                                        <p:tav tm="100000">
                                          <p:val>
                                            <p:strVal val="#ppt_x"/>
                                          </p:val>
                                        </p:tav>
                                      </p:tavLst>
                                    </p:anim>
                                    <p:anim calcmode="lin" valueType="num">
                                      <p:cBhvr>
                                        <p:cTn id="14" dur="4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400"/>
                                        <p:tgtEl>
                                          <p:spTgt spid="20"/>
                                        </p:tgtEl>
                                      </p:cBhvr>
                                    </p:animEffect>
                                    <p:anim calcmode="lin" valueType="num">
                                      <p:cBhvr>
                                        <p:cTn id="18" dur="400" fill="hold"/>
                                        <p:tgtEl>
                                          <p:spTgt spid="20"/>
                                        </p:tgtEl>
                                        <p:attrNameLst>
                                          <p:attrName>ppt_x</p:attrName>
                                        </p:attrNameLst>
                                      </p:cBhvr>
                                      <p:tavLst>
                                        <p:tav tm="0">
                                          <p:val>
                                            <p:strVal val="#ppt_x"/>
                                          </p:val>
                                        </p:tav>
                                        <p:tav tm="100000">
                                          <p:val>
                                            <p:strVal val="#ppt_x"/>
                                          </p:val>
                                        </p:tav>
                                      </p:tavLst>
                                    </p:anim>
                                    <p:anim calcmode="lin" valueType="num">
                                      <p:cBhvr>
                                        <p:cTn id="19" dur="4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400"/>
                                        <p:tgtEl>
                                          <p:spTgt spid="17"/>
                                        </p:tgtEl>
                                      </p:cBhvr>
                                    </p:animEffect>
                                    <p:anim calcmode="lin" valueType="num">
                                      <p:cBhvr>
                                        <p:cTn id="23" dur="400" fill="hold"/>
                                        <p:tgtEl>
                                          <p:spTgt spid="17"/>
                                        </p:tgtEl>
                                        <p:attrNameLst>
                                          <p:attrName>ppt_x</p:attrName>
                                        </p:attrNameLst>
                                      </p:cBhvr>
                                      <p:tavLst>
                                        <p:tav tm="0">
                                          <p:val>
                                            <p:strVal val="#ppt_x"/>
                                          </p:val>
                                        </p:tav>
                                        <p:tav tm="100000">
                                          <p:val>
                                            <p:strVal val="#ppt_x"/>
                                          </p:val>
                                        </p:tav>
                                      </p:tavLst>
                                    </p:anim>
                                    <p:anim calcmode="lin" valueType="num">
                                      <p:cBhvr>
                                        <p:cTn id="24" dur="4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400"/>
                                        <p:tgtEl>
                                          <p:spTgt spid="9"/>
                                        </p:tgtEl>
                                      </p:cBhvr>
                                    </p:animEffect>
                                    <p:anim calcmode="lin" valueType="num">
                                      <p:cBhvr>
                                        <p:cTn id="28" dur="400" fill="hold"/>
                                        <p:tgtEl>
                                          <p:spTgt spid="9"/>
                                        </p:tgtEl>
                                        <p:attrNameLst>
                                          <p:attrName>ppt_x</p:attrName>
                                        </p:attrNameLst>
                                      </p:cBhvr>
                                      <p:tavLst>
                                        <p:tav tm="0">
                                          <p:val>
                                            <p:strVal val="#ppt_x"/>
                                          </p:val>
                                        </p:tav>
                                        <p:tav tm="100000">
                                          <p:val>
                                            <p:strVal val="#ppt_x"/>
                                          </p:val>
                                        </p:tav>
                                      </p:tavLst>
                                    </p:anim>
                                    <p:anim calcmode="lin" valueType="num">
                                      <p:cBhvr>
                                        <p:cTn id="29" dur="4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400"/>
                            </p:stCondLst>
                            <p:childTnLst>
                              <p:par>
                                <p:cTn id="31" presetID="42"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400"/>
                                        <p:tgtEl>
                                          <p:spTgt spid="13"/>
                                        </p:tgtEl>
                                      </p:cBhvr>
                                    </p:animEffect>
                                    <p:anim calcmode="lin" valueType="num">
                                      <p:cBhvr>
                                        <p:cTn id="34" dur="400" fill="hold"/>
                                        <p:tgtEl>
                                          <p:spTgt spid="13"/>
                                        </p:tgtEl>
                                        <p:attrNameLst>
                                          <p:attrName>ppt_x</p:attrName>
                                        </p:attrNameLst>
                                      </p:cBhvr>
                                      <p:tavLst>
                                        <p:tav tm="0">
                                          <p:val>
                                            <p:strVal val="#ppt_x"/>
                                          </p:val>
                                        </p:tav>
                                        <p:tav tm="100000">
                                          <p:val>
                                            <p:strVal val="#ppt_x"/>
                                          </p:val>
                                        </p:tav>
                                      </p:tavLst>
                                    </p:anim>
                                    <p:anim calcmode="lin" valueType="num">
                                      <p:cBhvr>
                                        <p:cTn id="35" dur="4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400"/>
                                        <p:tgtEl>
                                          <p:spTgt spid="7"/>
                                        </p:tgtEl>
                                      </p:cBhvr>
                                    </p:animEffect>
                                    <p:anim calcmode="lin" valueType="num">
                                      <p:cBhvr>
                                        <p:cTn id="41" dur="400" fill="hold"/>
                                        <p:tgtEl>
                                          <p:spTgt spid="7"/>
                                        </p:tgtEl>
                                        <p:attrNameLst>
                                          <p:attrName>ppt_x</p:attrName>
                                        </p:attrNameLst>
                                      </p:cBhvr>
                                      <p:tavLst>
                                        <p:tav tm="0">
                                          <p:val>
                                            <p:strVal val="#ppt_x"/>
                                          </p:val>
                                        </p:tav>
                                        <p:tav tm="100000">
                                          <p:val>
                                            <p:strVal val="#ppt_x"/>
                                          </p:val>
                                        </p:tav>
                                      </p:tavLst>
                                    </p:anim>
                                    <p:anim calcmode="lin" valueType="num">
                                      <p:cBhvr>
                                        <p:cTn id="42" dur="4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400"/>
                            </p:stCondLst>
                            <p:childTnLst>
                              <p:par>
                                <p:cTn id="44" presetID="42"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400"/>
                                        <p:tgtEl>
                                          <p:spTgt spid="10"/>
                                        </p:tgtEl>
                                      </p:cBhvr>
                                    </p:animEffect>
                                    <p:anim calcmode="lin" valueType="num">
                                      <p:cBhvr>
                                        <p:cTn id="47" dur="400" fill="hold"/>
                                        <p:tgtEl>
                                          <p:spTgt spid="10"/>
                                        </p:tgtEl>
                                        <p:attrNameLst>
                                          <p:attrName>ppt_x</p:attrName>
                                        </p:attrNameLst>
                                      </p:cBhvr>
                                      <p:tavLst>
                                        <p:tav tm="0">
                                          <p:val>
                                            <p:strVal val="#ppt_x"/>
                                          </p:val>
                                        </p:tav>
                                        <p:tav tm="100000">
                                          <p:val>
                                            <p:strVal val="#ppt_x"/>
                                          </p:val>
                                        </p:tav>
                                      </p:tavLst>
                                    </p:anim>
                                    <p:anim calcmode="lin" valueType="num">
                                      <p:cBhvr>
                                        <p:cTn id="48" dur="4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8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400"/>
                                        <p:tgtEl>
                                          <p:spTgt spid="11"/>
                                        </p:tgtEl>
                                      </p:cBhvr>
                                    </p:animEffect>
                                    <p:anim calcmode="lin" valueType="num">
                                      <p:cBhvr>
                                        <p:cTn id="53" dur="400" fill="hold"/>
                                        <p:tgtEl>
                                          <p:spTgt spid="11"/>
                                        </p:tgtEl>
                                        <p:attrNameLst>
                                          <p:attrName>ppt_x</p:attrName>
                                        </p:attrNameLst>
                                      </p:cBhvr>
                                      <p:tavLst>
                                        <p:tav tm="0">
                                          <p:val>
                                            <p:strVal val="#ppt_x"/>
                                          </p:val>
                                        </p:tav>
                                        <p:tav tm="100000">
                                          <p:val>
                                            <p:strVal val="#ppt_x"/>
                                          </p:val>
                                        </p:tav>
                                      </p:tavLst>
                                    </p:anim>
                                    <p:anim calcmode="lin" valueType="num">
                                      <p:cBhvr>
                                        <p:cTn id="54" dur="4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1200"/>
                            </p:stCondLst>
                            <p:childTnLst>
                              <p:par>
                                <p:cTn id="56" presetID="42"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400"/>
                                        <p:tgtEl>
                                          <p:spTgt spid="12"/>
                                        </p:tgtEl>
                                      </p:cBhvr>
                                    </p:animEffect>
                                    <p:anim calcmode="lin" valueType="num">
                                      <p:cBhvr>
                                        <p:cTn id="59" dur="400" fill="hold"/>
                                        <p:tgtEl>
                                          <p:spTgt spid="12"/>
                                        </p:tgtEl>
                                        <p:attrNameLst>
                                          <p:attrName>ppt_x</p:attrName>
                                        </p:attrNameLst>
                                      </p:cBhvr>
                                      <p:tavLst>
                                        <p:tav tm="0">
                                          <p:val>
                                            <p:strVal val="#ppt_x"/>
                                          </p:val>
                                        </p:tav>
                                        <p:tav tm="100000">
                                          <p:val>
                                            <p:strVal val="#ppt_x"/>
                                          </p:val>
                                        </p:tav>
                                      </p:tavLst>
                                    </p:anim>
                                    <p:anim calcmode="lin" valueType="num">
                                      <p:cBhvr>
                                        <p:cTn id="60" dur="4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a:extLst>
              <a:ext uri="{FF2B5EF4-FFF2-40B4-BE49-F238E27FC236}">
                <a16:creationId xmlns:a16="http://schemas.microsoft.com/office/drawing/2014/main" id="{AC20D0DF-355E-8D80-129A-A2B5550112C3}"/>
              </a:ext>
            </a:extLst>
          </p:cNvPr>
          <p:cNvSpPr txBox="1">
            <a:spLocks/>
          </p:cNvSpPr>
          <p:nvPr/>
        </p:nvSpPr>
        <p:spPr>
          <a:xfrm>
            <a:off x="895718" y="1573349"/>
            <a:ext cx="6780229" cy="722832"/>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Inter ExtraLight" panose="02000503000000020004" pitchFamily="2" charset="0"/>
                <a:ea typeface="Inter ExtraLight" panose="02000503000000020004" pitchFamily="2" charset="0"/>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0" i="0" kern="1200">
                <a:solidFill>
                  <a:srgbClr val="FFFFFF"/>
                </a:solidFill>
                <a:latin typeface="Inter Light" panose="02000503000000020004" pitchFamily="2" charset="0"/>
                <a:ea typeface="Inter Light" panose="02000503000000020004" pitchFamily="2" charset="0"/>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1400"/>
              </a:spcAft>
            </a:pPr>
            <a:r>
              <a:rPr lang="en-CA" sz="1400" dirty="0">
                <a:latin typeface="Inter ExtraLight" panose="02000503000000020004" pitchFamily="2" charset="0"/>
                <a:ea typeface="Inter ExtraLight" panose="02000503000000020004" pitchFamily="2" charset="0"/>
              </a:rPr>
              <a:t>Best-in-class cash flow forecasting capabilities that enable users to better understand and manage their finances to achieve their financial goals.</a:t>
            </a:r>
          </a:p>
          <a:p>
            <a:pPr lvl="2">
              <a:spcAft>
                <a:spcPts val="1400"/>
              </a:spcAft>
            </a:pPr>
            <a:endParaRPr lang="en-CA" dirty="0">
              <a:latin typeface="Inter ExtraLight" panose="02000503000000020004" pitchFamily="2" charset="0"/>
              <a:ea typeface="Inter ExtraLight" panose="02000503000000020004" pitchFamily="2" charset="0"/>
            </a:endParaRPr>
          </a:p>
          <a:p>
            <a:pPr lvl="2">
              <a:spcAft>
                <a:spcPts val="1400"/>
              </a:spcAft>
            </a:pPr>
            <a:endParaRPr lang="en-CA" dirty="0">
              <a:latin typeface="Inter ExtraLight" panose="02000503000000020004" pitchFamily="2" charset="0"/>
              <a:ea typeface="Inter ExtraLight" panose="02000503000000020004" pitchFamily="2" charset="0"/>
            </a:endParaRPr>
          </a:p>
        </p:txBody>
      </p:sp>
      <p:sp>
        <p:nvSpPr>
          <p:cNvPr id="4" name="Slide Number Placeholder 3">
            <a:extLst>
              <a:ext uri="{FF2B5EF4-FFF2-40B4-BE49-F238E27FC236}">
                <a16:creationId xmlns:a16="http://schemas.microsoft.com/office/drawing/2014/main" id="{B2630775-E39F-EFE8-9E29-3F0A3AC746D3}"/>
              </a:ext>
            </a:extLst>
          </p:cNvPr>
          <p:cNvSpPr>
            <a:spLocks noGrp="1"/>
          </p:cNvSpPr>
          <p:nvPr>
            <p:ph type="sldNum" sz="quarter" idx="12"/>
          </p:nvPr>
        </p:nvSpPr>
        <p:spPr/>
        <p:txBody>
          <a:bodyPr/>
          <a:lstStyle/>
          <a:p>
            <a:fld id="{3C1F1D7B-0A21-9E49-B97D-90CE1DEE8CB7}" type="slidenum">
              <a:rPr lang="en-US" smtClean="0"/>
              <a:pPr/>
              <a:t>5</a:t>
            </a:fld>
            <a:endParaRPr lang="en-US"/>
          </a:p>
        </p:txBody>
      </p:sp>
      <p:cxnSp>
        <p:nvCxnSpPr>
          <p:cNvPr id="16" name="Straight Connector 15">
            <a:extLst>
              <a:ext uri="{FF2B5EF4-FFF2-40B4-BE49-F238E27FC236}">
                <a16:creationId xmlns:a16="http://schemas.microsoft.com/office/drawing/2014/main" id="{BDB33054-33CB-846B-1AED-EB92AE3CB3FE}"/>
              </a:ext>
            </a:extLst>
          </p:cNvPr>
          <p:cNvCxnSpPr>
            <a:cxnSpLocks/>
          </p:cNvCxnSpPr>
          <p:nvPr/>
        </p:nvCxnSpPr>
        <p:spPr>
          <a:xfrm>
            <a:off x="3050403" y="3538171"/>
            <a:ext cx="4215" cy="2580975"/>
          </a:xfrm>
          <a:prstGeom prst="line">
            <a:avLst/>
          </a:prstGeom>
          <a:ln w="9525">
            <a:solidFill>
              <a:srgbClr val="ABE1FA">
                <a:alpha val="35000"/>
              </a:srgbClr>
            </a:solidFill>
            <a:round/>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03A62DC5-9C55-3B88-0091-6FABB8682447}"/>
              </a:ext>
            </a:extLst>
          </p:cNvPr>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32908" y="3588635"/>
            <a:ext cx="369578" cy="309969"/>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F275949D-452D-5CF4-A344-5F32E384F350}"/>
              </a:ext>
            </a:extLst>
          </p:cNvPr>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56586" y="3591055"/>
            <a:ext cx="288471" cy="323087"/>
          </a:xfrm>
          <a:prstGeom prst="rect">
            <a:avLst/>
          </a:prstGeom>
        </p:spPr>
      </p:pic>
      <p:pic>
        <p:nvPicPr>
          <p:cNvPr id="21" name="Picture 13" descr="Picture 13">
            <a:extLst>
              <a:ext uri="{FF2B5EF4-FFF2-40B4-BE49-F238E27FC236}">
                <a16:creationId xmlns:a16="http://schemas.microsoft.com/office/drawing/2014/main" id="{7E4A9BCD-F069-419F-D53C-0999BE1A4DD8}"/>
              </a:ext>
            </a:extLst>
          </p:cNvPr>
          <p:cNvPicPr>
            <a:picLocks noChangeAspect="1"/>
          </p:cNvPicPr>
          <p:nvPr/>
        </p:nvPicPr>
        <p:blipFill>
          <a:blip r:embed="rId5"/>
          <a:stretch>
            <a:fillRect/>
          </a:stretch>
        </p:blipFill>
        <p:spPr>
          <a:xfrm>
            <a:off x="9151708" y="2019430"/>
            <a:ext cx="2023407" cy="5032698"/>
          </a:xfrm>
          <a:prstGeom prst="rect">
            <a:avLst/>
          </a:prstGeom>
          <a:ln w="12700">
            <a:miter lim="400000"/>
          </a:ln>
          <a:effectLst>
            <a:reflection stA="29000" endPos="40000" dir="5400000" sy="-100000" algn="bl" rotWithShape="0"/>
          </a:effectLst>
        </p:spPr>
      </p:pic>
      <p:grpSp>
        <p:nvGrpSpPr>
          <p:cNvPr id="8" name="Group 7">
            <a:extLst>
              <a:ext uri="{FF2B5EF4-FFF2-40B4-BE49-F238E27FC236}">
                <a16:creationId xmlns:a16="http://schemas.microsoft.com/office/drawing/2014/main" id="{2140DEA8-ECEF-DFCC-402B-D826DCB26B12}"/>
              </a:ext>
            </a:extLst>
          </p:cNvPr>
          <p:cNvGrpSpPr/>
          <p:nvPr/>
        </p:nvGrpSpPr>
        <p:grpSpPr>
          <a:xfrm>
            <a:off x="-184969" y="2529262"/>
            <a:ext cx="8565872" cy="743317"/>
            <a:chOff x="-184969" y="2414239"/>
            <a:chExt cx="8565872" cy="743317"/>
          </a:xfrm>
        </p:grpSpPr>
        <p:sp>
          <p:nvSpPr>
            <p:cNvPr id="7" name="Rounded Rectangle 6">
              <a:extLst>
                <a:ext uri="{FF2B5EF4-FFF2-40B4-BE49-F238E27FC236}">
                  <a16:creationId xmlns:a16="http://schemas.microsoft.com/office/drawing/2014/main" id="{4F1BA4BC-69A0-3751-9E3C-8F6B873AB4DE}"/>
                </a:ext>
              </a:extLst>
            </p:cNvPr>
            <p:cNvSpPr/>
            <p:nvPr/>
          </p:nvSpPr>
          <p:spPr>
            <a:xfrm>
              <a:off x="-184969" y="2414239"/>
              <a:ext cx="8565872" cy="743317"/>
            </a:xfrm>
            <a:prstGeom prst="roundRect">
              <a:avLst/>
            </a:prstGeom>
            <a:solidFill>
              <a:srgbClr val="000000">
                <a:alpha val="50000"/>
              </a:srgb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descr="A picture containing drawing, window&#10;&#10;Description automatically generated">
              <a:extLst>
                <a:ext uri="{FF2B5EF4-FFF2-40B4-BE49-F238E27FC236}">
                  <a16:creationId xmlns:a16="http://schemas.microsoft.com/office/drawing/2014/main" id="{C27F8B7E-BB66-0AEF-E80F-DE16D28F5CEB}"/>
                </a:ext>
              </a:extLst>
            </p:cNvPr>
            <p:cNvPicPr>
              <a:picLocks noChangeAspect="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755843" y="2652520"/>
              <a:ext cx="302983" cy="250290"/>
            </a:xfrm>
            <a:prstGeom prst="rect">
              <a:avLst/>
            </a:prstGeom>
          </p:spPr>
        </p:pic>
        <p:pic>
          <p:nvPicPr>
            <p:cNvPr id="24" name="Picture 23" descr="A picture containing light&#10;&#10;Description automatically generated">
              <a:extLst>
                <a:ext uri="{FF2B5EF4-FFF2-40B4-BE49-F238E27FC236}">
                  <a16:creationId xmlns:a16="http://schemas.microsoft.com/office/drawing/2014/main" id="{B91061F8-8331-D5AD-B3F7-D975B20BFCBC}"/>
                </a:ext>
              </a:extLst>
            </p:cNvPr>
            <p:cNvPicPr>
              <a:picLocks noChangeAspect="1"/>
            </p:cNvPicPr>
            <p:nvPr/>
          </p:nvPicPr>
          <p:blipFill>
            <a:blip r:embed="rId7"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644417" y="2647826"/>
              <a:ext cx="220920" cy="259678"/>
            </a:xfrm>
            <a:prstGeom prst="rect">
              <a:avLst/>
            </a:prstGeom>
          </p:spPr>
        </p:pic>
        <p:sp>
          <p:nvSpPr>
            <p:cNvPr id="25" name="Rectangle 24">
              <a:extLst>
                <a:ext uri="{FF2B5EF4-FFF2-40B4-BE49-F238E27FC236}">
                  <a16:creationId xmlns:a16="http://schemas.microsoft.com/office/drawing/2014/main" id="{8A010B43-F3B7-AEC1-7BAB-12A89AF4047A}"/>
                </a:ext>
              </a:extLst>
            </p:cNvPr>
            <p:cNvSpPr/>
            <p:nvPr/>
          </p:nvSpPr>
          <p:spPr>
            <a:xfrm>
              <a:off x="1245917" y="2489665"/>
              <a:ext cx="1512000" cy="576000"/>
            </a:xfrm>
            <a:prstGeom prst="rect">
              <a:avLst/>
            </a:prstGeom>
          </p:spPr>
          <p:txBody>
            <a:bodyPr wrap="square" lIns="90000" anchor="ctr">
              <a:noAutofit/>
            </a:bodyPr>
            <a:lstStyle/>
            <a:p>
              <a:pPr lvl="0">
                <a:defRPr/>
              </a:pPr>
              <a:r>
                <a:rPr lang="en-US" sz="1000" dirty="0">
                  <a:solidFill>
                    <a:srgbClr val="FFFFFF"/>
                  </a:solidFill>
                  <a:latin typeface="Inter Light" panose="02000503000000020004" pitchFamily="2" charset="0"/>
                  <a:ea typeface="Inter Light" panose="02000503000000020004" pitchFamily="2" charset="0"/>
                </a:rPr>
                <a:t>Sept 2021</a:t>
              </a:r>
            </a:p>
            <a:p>
              <a:pPr lvl="0">
                <a:defRPr/>
              </a:pPr>
              <a:r>
                <a:rPr lang="en-US" sz="1000" dirty="0">
                  <a:solidFill>
                    <a:srgbClr val="FFFFFF"/>
                  </a:solidFill>
                  <a:latin typeface="Inter Light" panose="02000503000000020004" pitchFamily="2" charset="0"/>
                  <a:ea typeface="Inter Light" panose="02000503000000020004" pitchFamily="2" charset="0"/>
                </a:rPr>
                <a:t>Mobile Launch Date</a:t>
              </a:r>
            </a:p>
          </p:txBody>
        </p:sp>
        <p:sp>
          <p:nvSpPr>
            <p:cNvPr id="26" name="Rectangle 25">
              <a:extLst>
                <a:ext uri="{FF2B5EF4-FFF2-40B4-BE49-F238E27FC236}">
                  <a16:creationId xmlns:a16="http://schemas.microsoft.com/office/drawing/2014/main" id="{CEFDFFB2-FA3B-A92A-7C9B-B10D21A6F86D}"/>
                </a:ext>
              </a:extLst>
            </p:cNvPr>
            <p:cNvSpPr/>
            <p:nvPr/>
          </p:nvSpPr>
          <p:spPr>
            <a:xfrm>
              <a:off x="3123355" y="2489734"/>
              <a:ext cx="1512000" cy="575863"/>
            </a:xfrm>
            <a:prstGeom prst="rect">
              <a:avLst/>
            </a:prstGeom>
          </p:spPr>
          <p:txBody>
            <a:bodyPr wrap="square" lIns="90000" anchor="ctr">
              <a:noAutofit/>
            </a:bodyPr>
            <a:lstStyle/>
            <a:p>
              <a:pPr>
                <a:defRPr/>
              </a:pPr>
              <a:r>
                <a:rPr lang="en-US" sz="1000" dirty="0">
                  <a:solidFill>
                    <a:srgbClr val="FFFFFF"/>
                  </a:solidFill>
                  <a:latin typeface="Inter Light" panose="02000503000000020004" pitchFamily="2" charset="0"/>
                  <a:ea typeface="Inter Light" panose="02000503000000020004" pitchFamily="2" charset="0"/>
                </a:rPr>
                <a:t>10MM+</a:t>
              </a:r>
            </a:p>
            <a:p>
              <a:pPr>
                <a:defRPr/>
              </a:pPr>
              <a:r>
                <a:rPr lang="en-US" sz="1000" dirty="0">
                  <a:solidFill>
                    <a:srgbClr val="FFFFFF"/>
                  </a:solidFill>
                  <a:latin typeface="Inter Light" panose="02000503000000020004" pitchFamily="2" charset="0"/>
                  <a:ea typeface="Inter Light" panose="02000503000000020004" pitchFamily="2" charset="0"/>
                </a:rPr>
                <a:t>Client Interactions</a:t>
              </a:r>
            </a:p>
          </p:txBody>
        </p:sp>
        <p:sp>
          <p:nvSpPr>
            <p:cNvPr id="27" name="Rectangle 26">
              <a:extLst>
                <a:ext uri="{FF2B5EF4-FFF2-40B4-BE49-F238E27FC236}">
                  <a16:creationId xmlns:a16="http://schemas.microsoft.com/office/drawing/2014/main" id="{800FE0D3-CF1B-4471-6AC0-AD5A92C46D9A}"/>
                </a:ext>
              </a:extLst>
            </p:cNvPr>
            <p:cNvSpPr/>
            <p:nvPr/>
          </p:nvSpPr>
          <p:spPr>
            <a:xfrm>
              <a:off x="6799175" y="2489734"/>
              <a:ext cx="1512000" cy="575863"/>
            </a:xfrm>
            <a:prstGeom prst="rect">
              <a:avLst/>
            </a:prstGeom>
          </p:spPr>
          <p:txBody>
            <a:bodyPr wrap="square" lIns="90000" anchor="ctr">
              <a:noAutofit/>
            </a:bodyPr>
            <a:lstStyle/>
            <a:p>
              <a:pPr lvl="0">
                <a:defRPr/>
              </a:pPr>
              <a:r>
                <a:rPr lang="en-US" sz="1000" dirty="0">
                  <a:solidFill>
                    <a:srgbClr val="FFFFFF"/>
                  </a:solidFill>
                  <a:latin typeface="Inter Light" panose="02000503000000020004" pitchFamily="2" charset="0"/>
                  <a:ea typeface="Inter Light" panose="02000503000000020004" pitchFamily="2" charset="0"/>
                </a:rPr>
                <a:t>Best Use of AI for Customer Experience</a:t>
              </a:r>
            </a:p>
          </p:txBody>
        </p:sp>
        <p:sp>
          <p:nvSpPr>
            <p:cNvPr id="28" name="Rectangle 27">
              <a:extLst>
                <a:ext uri="{FF2B5EF4-FFF2-40B4-BE49-F238E27FC236}">
                  <a16:creationId xmlns:a16="http://schemas.microsoft.com/office/drawing/2014/main" id="{48524548-8591-A9AD-C9AB-A42A166FE2E1}"/>
                </a:ext>
              </a:extLst>
            </p:cNvPr>
            <p:cNvSpPr/>
            <p:nvPr/>
          </p:nvSpPr>
          <p:spPr>
            <a:xfrm>
              <a:off x="4934686" y="2489734"/>
              <a:ext cx="1512000" cy="575863"/>
            </a:xfrm>
            <a:prstGeom prst="rect">
              <a:avLst/>
            </a:prstGeom>
          </p:spPr>
          <p:txBody>
            <a:bodyPr wrap="square" lIns="90000" anchor="ctr">
              <a:noAutofit/>
            </a:bodyPr>
            <a:lstStyle/>
            <a:p>
              <a:pPr>
                <a:defRPr/>
              </a:pPr>
              <a:r>
                <a:rPr lang="en-US" sz="1000" dirty="0">
                  <a:solidFill>
                    <a:srgbClr val="FFFFFF"/>
                  </a:solidFill>
                  <a:latin typeface="Inter Light" panose="02000503000000020004" pitchFamily="2" charset="0"/>
                  <a:ea typeface="Inter Light" panose="02000503000000020004" pitchFamily="2" charset="0"/>
                </a:rPr>
                <a:t>900K +</a:t>
              </a:r>
            </a:p>
            <a:p>
              <a:pPr>
                <a:defRPr/>
              </a:pPr>
              <a:r>
                <a:rPr lang="en-US" sz="1000" dirty="0">
                  <a:solidFill>
                    <a:srgbClr val="FFFFFF"/>
                  </a:solidFill>
                  <a:latin typeface="Inter Light" panose="02000503000000020004" pitchFamily="2" charset="0"/>
                  <a:ea typeface="Inter Light" panose="02000503000000020004" pitchFamily="2" charset="0"/>
                </a:rPr>
                <a:t>Users Since Launch</a:t>
              </a:r>
            </a:p>
          </p:txBody>
        </p:sp>
        <p:pic>
          <p:nvPicPr>
            <p:cNvPr id="29" name="Picture 28" descr="A picture containing clock, drawing&#10;&#10;Description automatically generated">
              <a:extLst>
                <a:ext uri="{FF2B5EF4-FFF2-40B4-BE49-F238E27FC236}">
                  <a16:creationId xmlns:a16="http://schemas.microsoft.com/office/drawing/2014/main" id="{E19D5C19-C0EC-9BDD-D7BC-6909220CDB0F}"/>
                </a:ext>
              </a:extLst>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43397" y="2651188"/>
              <a:ext cx="140530" cy="252954"/>
            </a:xfrm>
            <a:prstGeom prst="rect">
              <a:avLst/>
            </a:prstGeom>
          </p:spPr>
        </p:pic>
        <p:pic>
          <p:nvPicPr>
            <p:cNvPr id="30" name="Graphic 29" descr="Trophy outline">
              <a:extLst>
                <a:ext uri="{FF2B5EF4-FFF2-40B4-BE49-F238E27FC236}">
                  <a16:creationId xmlns:a16="http://schemas.microsoft.com/office/drawing/2014/main" id="{444D8D95-CA17-9F8E-D9B6-D067EDBF10F9}"/>
                </a:ext>
              </a:extLst>
            </p:cNvPr>
            <p:cNvPicPr>
              <a:picLocks noChangeAspect="1"/>
            </p:cNvPicPr>
            <p:nvPr/>
          </p:nvPicPr>
          <p:blipFill>
            <a:blip r:embed="rId9">
              <a:duotone>
                <a:schemeClr val="accent3">
                  <a:shade val="45000"/>
                  <a:satMod val="135000"/>
                </a:schemeClr>
                <a:prstClr val="white"/>
              </a:duotone>
              <a:extLst>
                <a:ext uri="{96DAC541-7B7A-43D3-8B79-37D633B846F1}">
                  <asvg:svgBlip xmlns:asvg="http://schemas.microsoft.com/office/drawing/2016/SVG/main" r:embed="rId10"/>
                </a:ext>
              </a:extLst>
            </a:blip>
            <a:stretch>
              <a:fillRect/>
            </a:stretch>
          </p:blipFill>
          <p:spPr>
            <a:xfrm>
              <a:off x="6466474" y="2625696"/>
              <a:ext cx="303939" cy="303939"/>
            </a:xfrm>
            <a:prstGeom prst="rect">
              <a:avLst/>
            </a:prstGeom>
          </p:spPr>
        </p:pic>
      </p:grpSp>
      <p:sp>
        <p:nvSpPr>
          <p:cNvPr id="40" name="Content Placeholder 2">
            <a:extLst>
              <a:ext uri="{FF2B5EF4-FFF2-40B4-BE49-F238E27FC236}">
                <a16:creationId xmlns:a16="http://schemas.microsoft.com/office/drawing/2014/main" id="{A0000B91-AB1E-DFC2-90A1-CD7149A9CF70}"/>
              </a:ext>
            </a:extLst>
          </p:cNvPr>
          <p:cNvSpPr txBox="1">
            <a:spLocks/>
          </p:cNvSpPr>
          <p:nvPr/>
        </p:nvSpPr>
        <p:spPr>
          <a:xfrm>
            <a:off x="937309" y="3923590"/>
            <a:ext cx="1808544" cy="1821157"/>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Inter ExtraLight" panose="02000503000000020004" pitchFamily="2" charset="0"/>
                <a:ea typeface="Inter ExtraLight" panose="02000503000000020004" pitchFamily="2" charset="0"/>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0" i="0" kern="1200">
                <a:solidFill>
                  <a:srgbClr val="FFFFFF"/>
                </a:solidFill>
                <a:latin typeface="Inter Light" panose="02000503000000020004" pitchFamily="2" charset="0"/>
                <a:ea typeface="Inter Light" panose="02000503000000020004" pitchFamily="2" charset="0"/>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700"/>
              </a:spcAft>
            </a:pPr>
            <a:r>
              <a:rPr lang="en-CA" sz="1400" dirty="0">
                <a:latin typeface="Inter Medium" panose="02000503000000020004" pitchFamily="2" charset="0"/>
                <a:ea typeface="Inter Medium" panose="02000503000000020004" pitchFamily="2" charset="0"/>
              </a:rPr>
              <a:t>Problem</a:t>
            </a:r>
          </a:p>
          <a:p>
            <a:pPr lvl="2">
              <a:spcAft>
                <a:spcPts val="1400"/>
              </a:spcAft>
            </a:pPr>
            <a:r>
              <a:rPr lang="en-CA" dirty="0"/>
              <a:t>Clients’ struggles to manage their cash flow can lead to bank fees and impact user experience. </a:t>
            </a:r>
          </a:p>
          <a:p>
            <a:pPr lvl="2">
              <a:spcAft>
                <a:spcPts val="1400"/>
              </a:spcAft>
            </a:pPr>
            <a:endParaRPr lang="en-CA" dirty="0">
              <a:latin typeface="Inter ExtraLight" panose="02000503000000020004" pitchFamily="2" charset="0"/>
              <a:ea typeface="Inter ExtraLight" panose="02000503000000020004" pitchFamily="2" charset="0"/>
            </a:endParaRPr>
          </a:p>
          <a:p>
            <a:pPr lvl="2">
              <a:spcAft>
                <a:spcPts val="1400"/>
              </a:spcAft>
            </a:pPr>
            <a:endParaRPr lang="en-CA" dirty="0">
              <a:latin typeface="Inter ExtraLight" panose="02000503000000020004" pitchFamily="2" charset="0"/>
              <a:ea typeface="Inter ExtraLight" panose="02000503000000020004" pitchFamily="2" charset="0"/>
            </a:endParaRPr>
          </a:p>
          <a:p>
            <a:pPr lvl="2">
              <a:spcAft>
                <a:spcPts val="1400"/>
              </a:spcAft>
            </a:pPr>
            <a:endParaRPr lang="en-CA" dirty="0">
              <a:latin typeface="Inter ExtraLight" panose="02000503000000020004" pitchFamily="2" charset="0"/>
              <a:ea typeface="Inter ExtraLight" panose="02000503000000020004" pitchFamily="2" charset="0"/>
            </a:endParaRPr>
          </a:p>
        </p:txBody>
      </p:sp>
      <p:sp>
        <p:nvSpPr>
          <p:cNvPr id="41" name="Content Placeholder 2">
            <a:extLst>
              <a:ext uri="{FF2B5EF4-FFF2-40B4-BE49-F238E27FC236}">
                <a16:creationId xmlns:a16="http://schemas.microsoft.com/office/drawing/2014/main" id="{CEA93CB9-A111-F81A-24DE-0720D57EFAFC}"/>
              </a:ext>
            </a:extLst>
          </p:cNvPr>
          <p:cNvSpPr txBox="1">
            <a:spLocks/>
          </p:cNvSpPr>
          <p:nvPr/>
        </p:nvSpPr>
        <p:spPr>
          <a:xfrm>
            <a:off x="3435675" y="3923591"/>
            <a:ext cx="5340557" cy="2163476"/>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Inter ExtraLight" panose="02000503000000020004" pitchFamily="2" charset="0"/>
                <a:ea typeface="Inter ExtraLight" panose="02000503000000020004" pitchFamily="2" charset="0"/>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0" i="0" kern="1200">
                <a:solidFill>
                  <a:srgbClr val="FFFFFF"/>
                </a:solidFill>
                <a:latin typeface="Inter Light" panose="02000503000000020004" pitchFamily="2" charset="0"/>
                <a:ea typeface="Inter Light" panose="02000503000000020004" pitchFamily="2" charset="0"/>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700"/>
              </a:spcAft>
            </a:pPr>
            <a:r>
              <a:rPr lang="en-CA" sz="1400" dirty="0">
                <a:latin typeface="Inter Medium" panose="02000503000000020004" pitchFamily="2" charset="0"/>
                <a:ea typeface="Inter Medium" panose="02000503000000020004" pitchFamily="2" charset="0"/>
              </a:rPr>
              <a:t>Borealis AI Solution</a:t>
            </a:r>
          </a:p>
          <a:p>
            <a:pPr lvl="2">
              <a:spcAft>
                <a:spcPts val="700"/>
              </a:spcAft>
            </a:pPr>
            <a:r>
              <a:rPr lang="en-CA" dirty="0"/>
              <a:t>We built and trained a deep neural network on numerous payment patterns. NOMI Forecast provides clients with a quick seven-day view into their future cashflow, showing upcoming preauthorized payments from any RBC deposit account. </a:t>
            </a:r>
          </a:p>
          <a:p>
            <a:pPr lvl="2">
              <a:spcAft>
                <a:spcPts val="700"/>
              </a:spcAft>
            </a:pPr>
            <a:r>
              <a:rPr lang="en-CA" dirty="0"/>
              <a:t>Over the past year, NOMI Forecast was enhanced to include bill payments, e-transfers, investment contributions and salary payments. </a:t>
            </a:r>
          </a:p>
        </p:txBody>
      </p:sp>
      <p:sp>
        <p:nvSpPr>
          <p:cNvPr id="2" name="TextBox 1">
            <a:extLst>
              <a:ext uri="{FF2B5EF4-FFF2-40B4-BE49-F238E27FC236}">
                <a16:creationId xmlns:a16="http://schemas.microsoft.com/office/drawing/2014/main" id="{49BDF7DB-867B-BCAA-21B9-838D96C66342}"/>
              </a:ext>
            </a:extLst>
          </p:cNvPr>
          <p:cNvSpPr txBox="1"/>
          <p:nvPr/>
        </p:nvSpPr>
        <p:spPr>
          <a:xfrm>
            <a:off x="3456223" y="6290587"/>
            <a:ext cx="5340557" cy="215444"/>
          </a:xfrm>
          <a:prstGeom prst="rect">
            <a:avLst/>
          </a:prstGeom>
          <a:noFill/>
        </p:spPr>
        <p:txBody>
          <a:bodyPr wrap="square">
            <a:spAutoFit/>
          </a:bodyPr>
          <a:lstStyle/>
          <a:p>
            <a:r>
              <a:rPr lang="en-US" sz="800" dirty="0">
                <a:solidFill>
                  <a:prstClr val="white"/>
                </a:solidFill>
                <a:latin typeface="Inter Light" panose="02000503000000020004" pitchFamily="2" charset="0"/>
                <a:ea typeface="Inter Light" panose="02000503000000020004" pitchFamily="2" charset="0"/>
              </a:rPr>
              <a:t>More information about all NOMI capabilities is available at www.rbc.com/NOMI.</a:t>
            </a:r>
          </a:p>
        </p:txBody>
      </p:sp>
      <p:pic>
        <p:nvPicPr>
          <p:cNvPr id="3" name="Picture 2">
            <a:extLst>
              <a:ext uri="{FF2B5EF4-FFF2-40B4-BE49-F238E27FC236}">
                <a16:creationId xmlns:a16="http://schemas.microsoft.com/office/drawing/2014/main" id="{A6D93BA0-9232-5D3E-2005-CA58C61FD9AC}"/>
              </a:ext>
            </a:extLst>
          </p:cNvPr>
          <p:cNvPicPr>
            <a:picLocks noChangeAspect="1"/>
          </p:cNvPicPr>
          <p:nvPr/>
        </p:nvPicPr>
        <p:blipFill>
          <a:blip r:embed="rId11">
            <a:alphaModFix amt="90000"/>
          </a:blip>
          <a:stretch>
            <a:fillRect/>
          </a:stretch>
        </p:blipFill>
        <p:spPr>
          <a:xfrm>
            <a:off x="1016885" y="1154397"/>
            <a:ext cx="2472737" cy="273709"/>
          </a:xfrm>
          <a:prstGeom prst="rect">
            <a:avLst/>
          </a:prstGeom>
        </p:spPr>
      </p:pic>
      <p:pic>
        <p:nvPicPr>
          <p:cNvPr id="5" name="Picture 4">
            <a:extLst>
              <a:ext uri="{FF2B5EF4-FFF2-40B4-BE49-F238E27FC236}">
                <a16:creationId xmlns:a16="http://schemas.microsoft.com/office/drawing/2014/main" id="{8B43C7F6-6E83-0F19-F025-11727DC3AE0D}"/>
              </a:ext>
            </a:extLst>
          </p:cNvPr>
          <p:cNvPicPr>
            <a:picLocks noChangeAspect="1"/>
          </p:cNvPicPr>
          <p:nvPr/>
        </p:nvPicPr>
        <p:blipFill>
          <a:blip r:embed="rId12"/>
          <a:stretch>
            <a:fillRect/>
          </a:stretch>
        </p:blipFill>
        <p:spPr>
          <a:xfrm>
            <a:off x="-88250" y="87031"/>
            <a:ext cx="12280250" cy="6890196"/>
          </a:xfrm>
          <a:prstGeom prst="rect">
            <a:avLst/>
          </a:prstGeom>
        </p:spPr>
      </p:pic>
    </p:spTree>
    <p:extLst>
      <p:ext uri="{BB962C8B-B14F-4D97-AF65-F5344CB8AC3E}">
        <p14:creationId xmlns:p14="http://schemas.microsoft.com/office/powerpoint/2010/main" val="127455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DB856CE3-E376-25F3-6957-0CFF16C71E9F}"/>
              </a:ext>
            </a:extLst>
          </p:cNvPr>
          <p:cNvSpPr/>
          <p:nvPr/>
        </p:nvSpPr>
        <p:spPr>
          <a:xfrm>
            <a:off x="4623483" y="839029"/>
            <a:ext cx="7152388" cy="3365097"/>
          </a:xfrm>
          <a:prstGeom prst="roundRect">
            <a:avLst>
              <a:gd name="adj" fmla="val 6701"/>
            </a:avLst>
          </a:prstGeom>
          <a:solidFill>
            <a:srgbClr val="000000">
              <a:alpha val="50000"/>
            </a:srgbClr>
          </a:solidFill>
          <a:ln>
            <a:solidFill>
              <a:srgbClr val="0077BE"/>
            </a:solidFill>
          </a:ln>
        </p:spPr>
        <p:style>
          <a:lnRef idx="2">
            <a:schemeClr val="accent1">
              <a:shade val="15000"/>
            </a:schemeClr>
          </a:lnRef>
          <a:fillRef idx="1">
            <a:schemeClr val="accent1"/>
          </a:fillRef>
          <a:effectRef idx="0">
            <a:schemeClr val="accent1"/>
          </a:effectRef>
          <a:fontRef idx="minor">
            <a:schemeClr val="lt1"/>
          </a:fontRef>
        </p:style>
        <p:txBody>
          <a:bodyPr lIns="251999" tIns="251999" rIns="251999" bIns="251999" rtlCol="0" anchor="t"/>
          <a:lstStyle/>
          <a:p>
            <a:pPr>
              <a:lnSpc>
                <a:spcPct val="150000"/>
              </a:lnSpc>
              <a:spcAft>
                <a:spcPts val="1000"/>
              </a:spcAft>
            </a:pPr>
            <a:r>
              <a:rPr lang="en-CA" sz="1400" dirty="0">
                <a:solidFill>
                  <a:schemeClr val="tx2">
                    <a:lumMod val="90000"/>
                  </a:schemeClr>
                </a:solidFill>
                <a:latin typeface="Inter Medium" panose="02000503000000020004" pitchFamily="2" charset="0"/>
                <a:ea typeface="Inter Medium" panose="02000503000000020004" pitchFamily="2" charset="0"/>
              </a:rPr>
              <a:t>What Makes Aiden So Powerful? </a:t>
            </a:r>
          </a:p>
          <a:p>
            <a:pPr marL="320675" lvl="1" indent="-304800">
              <a:lnSpc>
                <a:spcPct val="150000"/>
              </a:lnSpc>
              <a:spcAft>
                <a:spcPts val="700"/>
              </a:spcAft>
              <a:buClr>
                <a:schemeClr val="accent5"/>
              </a:buClr>
              <a:buFont typeface="System Font Regular"/>
              <a:buChar char="→"/>
            </a:pPr>
            <a:r>
              <a:rPr lang="en-CA" sz="1400" dirty="0">
                <a:solidFill>
                  <a:schemeClr val="tx2">
                    <a:lumMod val="90000"/>
                  </a:schemeClr>
                </a:solidFill>
                <a:latin typeface="Inter Light" panose="02000503000000020004" pitchFamily="2" charset="0"/>
                <a:ea typeface="Inter Light" panose="02000503000000020004" pitchFamily="2" charset="0"/>
              </a:rPr>
              <a:t>Aiden continuously analyzes hundreds of data inputs and utilizes a robust rewards system to improve upon each action it makes and constantly optimize its performance.</a:t>
            </a:r>
          </a:p>
          <a:p>
            <a:pPr marL="320675" lvl="1" indent="-304800">
              <a:lnSpc>
                <a:spcPct val="150000"/>
              </a:lnSpc>
              <a:spcAft>
                <a:spcPts val="700"/>
              </a:spcAft>
              <a:buClr>
                <a:schemeClr val="accent5"/>
              </a:buClr>
              <a:buFont typeface="System Font Regular"/>
              <a:buChar char="→"/>
            </a:pPr>
            <a:r>
              <a:rPr lang="en-CA" sz="1400" dirty="0">
                <a:solidFill>
                  <a:schemeClr val="tx2">
                    <a:lumMod val="90000"/>
                  </a:schemeClr>
                </a:solidFill>
                <a:latin typeface="Inter Light" panose="02000503000000020004" pitchFamily="2" charset="0"/>
                <a:ea typeface="Inter Light" panose="02000503000000020004" pitchFamily="2" charset="0"/>
              </a:rPr>
              <a:t>A proprietary global framework with four key components enables Aiden to continuously learn from its experiences in the market and adjust dynamically to trading conditions in real-time. Aiden is proactive – it can anticipate changes in the market and respond to leveraging its framework. </a:t>
            </a:r>
          </a:p>
          <a:p>
            <a:pPr marL="0" lvl="1" indent="-854075">
              <a:lnSpc>
                <a:spcPct val="150000"/>
              </a:lnSpc>
              <a:spcAft>
                <a:spcPts val="700"/>
              </a:spcAft>
              <a:buClr>
                <a:schemeClr val="accent5"/>
              </a:buClr>
            </a:pPr>
            <a:endParaRPr lang="en-CA" sz="1400" dirty="0">
              <a:solidFill>
                <a:schemeClr val="tx2">
                  <a:lumMod val="90000"/>
                </a:schemeClr>
              </a:solidFill>
              <a:latin typeface="Inter Light" panose="02000503000000020004" pitchFamily="2" charset="0"/>
              <a:ea typeface="Inter Light" panose="02000503000000020004" pitchFamily="2" charset="0"/>
            </a:endParaRPr>
          </a:p>
        </p:txBody>
      </p:sp>
      <p:sp>
        <p:nvSpPr>
          <p:cNvPr id="4" name="Slide Number Placeholder 3">
            <a:extLst>
              <a:ext uri="{FF2B5EF4-FFF2-40B4-BE49-F238E27FC236}">
                <a16:creationId xmlns:a16="http://schemas.microsoft.com/office/drawing/2014/main" id="{3AA03386-DE28-95ED-A6DC-0D42A5853AD5}"/>
              </a:ext>
            </a:extLst>
          </p:cNvPr>
          <p:cNvSpPr>
            <a:spLocks noGrp="1"/>
          </p:cNvSpPr>
          <p:nvPr>
            <p:ph type="sldNum" sz="quarter" idx="12"/>
          </p:nvPr>
        </p:nvSpPr>
        <p:spPr/>
        <p:txBody>
          <a:bodyPr/>
          <a:lstStyle/>
          <a:p>
            <a:fld id="{3C1F1D7B-0A21-9E49-B97D-90CE1DEE8CB7}" type="slidenum">
              <a:rPr lang="en-US" smtClean="0"/>
              <a:pPr/>
              <a:t>6</a:t>
            </a:fld>
            <a:endParaRPr lang="en-US"/>
          </a:p>
        </p:txBody>
      </p:sp>
      <p:sp>
        <p:nvSpPr>
          <p:cNvPr id="14" name="Content Placeholder 2">
            <a:extLst>
              <a:ext uri="{FF2B5EF4-FFF2-40B4-BE49-F238E27FC236}">
                <a16:creationId xmlns:a16="http://schemas.microsoft.com/office/drawing/2014/main" id="{E7E800B0-527E-13ED-D48C-4DCAC9B78D4C}"/>
              </a:ext>
            </a:extLst>
          </p:cNvPr>
          <p:cNvSpPr txBox="1">
            <a:spLocks/>
          </p:cNvSpPr>
          <p:nvPr/>
        </p:nvSpPr>
        <p:spPr>
          <a:xfrm>
            <a:off x="770930" y="1948382"/>
            <a:ext cx="3325998" cy="3670819"/>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Inter ExtraLight" panose="02000503000000020004" pitchFamily="2" charset="0"/>
                <a:ea typeface="Inter ExtraLight" panose="02000503000000020004" pitchFamily="2" charset="0"/>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0" i="0" kern="1200">
                <a:solidFill>
                  <a:srgbClr val="FFFFFF"/>
                </a:solidFill>
                <a:latin typeface="Inter Light" panose="02000503000000020004" pitchFamily="2" charset="0"/>
                <a:ea typeface="Inter Light" panose="02000503000000020004" pitchFamily="2" charset="0"/>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1400"/>
              </a:spcAft>
            </a:pPr>
            <a:r>
              <a:rPr lang="en-CA" sz="1400" dirty="0"/>
              <a:t>Aiden is an AI-powered platform with the goal of delivering improved trading execution quality and insights for our clients globally. RBC Capital Markets partnered with, Borealis AI, to create a solution for today’s complex trading environment.</a:t>
            </a:r>
          </a:p>
        </p:txBody>
      </p:sp>
      <p:pic>
        <p:nvPicPr>
          <p:cNvPr id="13" name="Picture 12">
            <a:extLst>
              <a:ext uri="{FF2B5EF4-FFF2-40B4-BE49-F238E27FC236}">
                <a16:creationId xmlns:a16="http://schemas.microsoft.com/office/drawing/2014/main" id="{DA6D6B22-BB18-32FE-490C-BF45FD82ED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4923" y="1149275"/>
            <a:ext cx="2248465" cy="655537"/>
          </a:xfrm>
          <a:prstGeom prst="rect">
            <a:avLst/>
          </a:prstGeom>
        </p:spPr>
      </p:pic>
      <p:sp>
        <p:nvSpPr>
          <p:cNvPr id="17" name="TextBox 16">
            <a:extLst>
              <a:ext uri="{FF2B5EF4-FFF2-40B4-BE49-F238E27FC236}">
                <a16:creationId xmlns:a16="http://schemas.microsoft.com/office/drawing/2014/main" id="{0D33D39A-A392-8A14-A633-70A3064BE72C}"/>
              </a:ext>
            </a:extLst>
          </p:cNvPr>
          <p:cNvSpPr txBox="1"/>
          <p:nvPr/>
        </p:nvSpPr>
        <p:spPr>
          <a:xfrm>
            <a:off x="-3337979" y="6456363"/>
            <a:ext cx="6729475" cy="215444"/>
          </a:xfrm>
          <a:prstGeom prst="rect">
            <a:avLst/>
          </a:prstGeom>
          <a:noFill/>
        </p:spPr>
        <p:txBody>
          <a:bodyPr wrap="square">
            <a:spAutoFit/>
          </a:bodyPr>
          <a:lstStyle/>
          <a:p>
            <a:pPr algn="r"/>
            <a:r>
              <a:rPr lang="en-US" sz="800" dirty="0">
                <a:solidFill>
                  <a:prstClr val="white"/>
                </a:solidFill>
                <a:latin typeface="Inter Light" panose="02000503000000020004" pitchFamily="2" charset="0"/>
                <a:ea typeface="Inter Light" panose="02000503000000020004" pitchFamily="2" charset="0"/>
              </a:rPr>
              <a:t>Visit rbccm.com/aiden to learn more about Aiden </a:t>
            </a:r>
          </a:p>
        </p:txBody>
      </p:sp>
      <p:grpSp>
        <p:nvGrpSpPr>
          <p:cNvPr id="40" name="Group 39">
            <a:extLst>
              <a:ext uri="{FF2B5EF4-FFF2-40B4-BE49-F238E27FC236}">
                <a16:creationId xmlns:a16="http://schemas.microsoft.com/office/drawing/2014/main" id="{4C5A1AD4-70FE-E07D-B625-78BE4F4CFF9D}"/>
              </a:ext>
            </a:extLst>
          </p:cNvPr>
          <p:cNvGrpSpPr/>
          <p:nvPr/>
        </p:nvGrpSpPr>
        <p:grpSpPr>
          <a:xfrm>
            <a:off x="822413" y="4411143"/>
            <a:ext cx="10201124" cy="1658792"/>
            <a:chOff x="4377513" y="3874319"/>
            <a:chExt cx="10201124" cy="1658792"/>
          </a:xfrm>
        </p:grpSpPr>
        <p:sp>
          <p:nvSpPr>
            <p:cNvPr id="3" name="TextBox 2">
              <a:extLst>
                <a:ext uri="{FF2B5EF4-FFF2-40B4-BE49-F238E27FC236}">
                  <a16:creationId xmlns:a16="http://schemas.microsoft.com/office/drawing/2014/main" id="{239514B5-D8FC-3778-DF30-8C01B0013792}"/>
                </a:ext>
              </a:extLst>
            </p:cNvPr>
            <p:cNvSpPr txBox="1"/>
            <p:nvPr/>
          </p:nvSpPr>
          <p:spPr>
            <a:xfrm>
              <a:off x="4377513" y="4508600"/>
              <a:ext cx="2340000" cy="1024511"/>
            </a:xfrm>
            <a:prstGeom prst="rect">
              <a:avLst/>
            </a:prstGeom>
            <a:noFill/>
          </p:spPr>
          <p:txBody>
            <a:bodyPr wrap="square" rtlCol="0">
              <a:spAutoFit/>
            </a:bodyPr>
            <a:lstStyle/>
            <a:p>
              <a:pPr>
                <a:spcAft>
                  <a:spcPts val="350"/>
                </a:spcAft>
              </a:pPr>
              <a:r>
                <a:rPr lang="en-US" sz="1400" dirty="0">
                  <a:solidFill>
                    <a:schemeClr val="tx2">
                      <a:lumMod val="90000"/>
                    </a:schemeClr>
                  </a:solidFill>
                  <a:latin typeface="Inter" panose="02000503000000020004" pitchFamily="2" charset="0"/>
                  <a:ea typeface="Inter" panose="02000503000000020004" pitchFamily="2" charset="0"/>
                </a:rPr>
                <a:t>Deep Neural Network</a:t>
              </a:r>
            </a:p>
            <a:p>
              <a:pPr>
                <a:lnSpc>
                  <a:spcPct val="150000"/>
                </a:lnSpc>
              </a:pPr>
              <a:r>
                <a:rPr lang="en-US" sz="1000" dirty="0">
                  <a:solidFill>
                    <a:schemeClr val="tx2">
                      <a:lumMod val="90000"/>
                    </a:schemeClr>
                  </a:solidFill>
                  <a:latin typeface="Inter Light" panose="02000503000000020004" pitchFamily="2" charset="0"/>
                  <a:ea typeface="Inter Light" panose="02000503000000020004" pitchFamily="2" charset="0"/>
                </a:rPr>
                <a:t>Over 200+ inputs allow Aiden to continuously learn and gain trading experience over time.</a:t>
              </a:r>
            </a:p>
          </p:txBody>
        </p:sp>
        <p:pic>
          <p:nvPicPr>
            <p:cNvPr id="20" name="Picture 19">
              <a:extLst>
                <a:ext uri="{FF2B5EF4-FFF2-40B4-BE49-F238E27FC236}">
                  <a16:creationId xmlns:a16="http://schemas.microsoft.com/office/drawing/2014/main" id="{50DDC100-ECE4-6A5E-017D-57197B855FAB}"/>
                </a:ext>
              </a:extLst>
            </p:cNvPr>
            <p:cNvPicPr>
              <a:picLocks noChangeAspect="1"/>
            </p:cNvPicPr>
            <p:nvPr/>
          </p:nvPicPr>
          <p:blipFill>
            <a:blip r:embed="rId4" cstate="hqprint">
              <a:lum bright="70000" contrast="-70000"/>
              <a:extLst>
                <a:ext uri="{28A0092B-C50C-407E-A947-70E740481C1C}">
                  <a14:useLocalDpi xmlns:a14="http://schemas.microsoft.com/office/drawing/2010/main"/>
                </a:ext>
              </a:extLst>
            </a:blip>
            <a:stretch>
              <a:fillRect/>
            </a:stretch>
          </p:blipFill>
          <p:spPr>
            <a:xfrm>
              <a:off x="4440158" y="3955459"/>
              <a:ext cx="479079" cy="479079"/>
            </a:xfrm>
            <a:prstGeom prst="rect">
              <a:avLst/>
            </a:prstGeom>
          </p:spPr>
        </p:pic>
        <p:pic>
          <p:nvPicPr>
            <p:cNvPr id="22" name="Picture 21">
              <a:extLst>
                <a:ext uri="{FF2B5EF4-FFF2-40B4-BE49-F238E27FC236}">
                  <a16:creationId xmlns:a16="http://schemas.microsoft.com/office/drawing/2014/main" id="{9583A380-423C-5EF9-8D91-633FF7082EB8}"/>
                </a:ext>
              </a:extLst>
            </p:cNvPr>
            <p:cNvPicPr>
              <a:picLocks noChangeAspect="1"/>
            </p:cNvPicPr>
            <p:nvPr/>
          </p:nvPicPr>
          <p:blipFill>
            <a:blip r:embed="rId5" cstate="hqprint">
              <a:lum bright="70000" contrast="-70000"/>
              <a:extLst>
                <a:ext uri="{28A0092B-C50C-407E-A947-70E740481C1C}">
                  <a14:useLocalDpi xmlns:a14="http://schemas.microsoft.com/office/drawing/2010/main"/>
                </a:ext>
              </a:extLst>
            </a:blip>
            <a:stretch>
              <a:fillRect/>
            </a:stretch>
          </p:blipFill>
          <p:spPr>
            <a:xfrm>
              <a:off x="7062685" y="3955459"/>
              <a:ext cx="479079" cy="479079"/>
            </a:xfrm>
            <a:prstGeom prst="rect">
              <a:avLst/>
            </a:prstGeom>
          </p:spPr>
        </p:pic>
        <p:pic>
          <p:nvPicPr>
            <p:cNvPr id="24" name="Picture 23">
              <a:extLst>
                <a:ext uri="{FF2B5EF4-FFF2-40B4-BE49-F238E27FC236}">
                  <a16:creationId xmlns:a16="http://schemas.microsoft.com/office/drawing/2014/main" id="{EDCDF191-B265-50A8-E4E1-70F88557B2C2}"/>
                </a:ext>
              </a:extLst>
            </p:cNvPr>
            <p:cNvPicPr>
              <a:picLocks noChangeAspect="1"/>
            </p:cNvPicPr>
            <p:nvPr/>
          </p:nvPicPr>
          <p:blipFill>
            <a:blip r:embed="rId6" cstate="hqprint">
              <a:lum bright="70000" contrast="-70000"/>
              <a:extLst>
                <a:ext uri="{28A0092B-C50C-407E-A947-70E740481C1C}">
                  <a14:useLocalDpi xmlns:a14="http://schemas.microsoft.com/office/drawing/2010/main"/>
                </a:ext>
              </a:extLst>
            </a:blip>
            <a:stretch>
              <a:fillRect/>
            </a:stretch>
          </p:blipFill>
          <p:spPr>
            <a:xfrm>
              <a:off x="9693429" y="3955826"/>
              <a:ext cx="479079" cy="479079"/>
            </a:xfrm>
            <a:prstGeom prst="rect">
              <a:avLst/>
            </a:prstGeom>
          </p:spPr>
        </p:pic>
        <p:pic>
          <p:nvPicPr>
            <p:cNvPr id="26" name="Picture 25">
              <a:extLst>
                <a:ext uri="{FF2B5EF4-FFF2-40B4-BE49-F238E27FC236}">
                  <a16:creationId xmlns:a16="http://schemas.microsoft.com/office/drawing/2014/main" id="{9F8F8857-1B55-58A1-0FEF-8931EEC6B742}"/>
                </a:ext>
              </a:extLst>
            </p:cNvPr>
            <p:cNvPicPr>
              <a:picLocks noChangeAspect="1"/>
            </p:cNvPicPr>
            <p:nvPr/>
          </p:nvPicPr>
          <p:blipFill>
            <a:blip r:embed="rId7" cstate="hqprint">
              <a:lum bright="70000" contrast="-70000"/>
              <a:extLst>
                <a:ext uri="{28A0092B-C50C-407E-A947-70E740481C1C}">
                  <a14:useLocalDpi xmlns:a14="http://schemas.microsoft.com/office/drawing/2010/main"/>
                </a:ext>
              </a:extLst>
            </a:blip>
            <a:stretch>
              <a:fillRect/>
            </a:stretch>
          </p:blipFill>
          <p:spPr>
            <a:xfrm>
              <a:off x="12372081" y="3955459"/>
              <a:ext cx="479079" cy="479079"/>
            </a:xfrm>
            <a:prstGeom prst="rect">
              <a:avLst/>
            </a:prstGeom>
          </p:spPr>
        </p:pic>
        <p:sp>
          <p:nvSpPr>
            <p:cNvPr id="27" name="TextBox 26">
              <a:extLst>
                <a:ext uri="{FF2B5EF4-FFF2-40B4-BE49-F238E27FC236}">
                  <a16:creationId xmlns:a16="http://schemas.microsoft.com/office/drawing/2014/main" id="{EFCD6A91-A72E-E4B3-FB13-EA7F81E7EF46}"/>
                </a:ext>
              </a:extLst>
            </p:cNvPr>
            <p:cNvSpPr txBox="1"/>
            <p:nvPr/>
          </p:nvSpPr>
          <p:spPr>
            <a:xfrm>
              <a:off x="6946529" y="4508600"/>
              <a:ext cx="2340000" cy="1024511"/>
            </a:xfrm>
            <a:prstGeom prst="rect">
              <a:avLst/>
            </a:prstGeom>
            <a:noFill/>
          </p:spPr>
          <p:txBody>
            <a:bodyPr wrap="square" rtlCol="0">
              <a:spAutoFit/>
            </a:bodyPr>
            <a:lstStyle/>
            <a:p>
              <a:pPr>
                <a:spcAft>
                  <a:spcPts val="350"/>
                </a:spcAft>
              </a:pPr>
              <a:r>
                <a:rPr lang="en-US" sz="1400" dirty="0">
                  <a:solidFill>
                    <a:schemeClr val="tx2">
                      <a:lumMod val="90000"/>
                    </a:schemeClr>
                  </a:solidFill>
                  <a:latin typeface="Inter" panose="02000503000000020004" pitchFamily="2" charset="0"/>
                  <a:ea typeface="Inter" panose="02000503000000020004" pitchFamily="2" charset="0"/>
                </a:rPr>
                <a:t>Centralized Learning</a:t>
              </a:r>
            </a:p>
            <a:p>
              <a:pPr>
                <a:lnSpc>
                  <a:spcPct val="150000"/>
                </a:lnSpc>
              </a:pPr>
              <a:r>
                <a:rPr lang="en-US" sz="1000" dirty="0">
                  <a:solidFill>
                    <a:schemeClr val="tx2">
                      <a:lumMod val="90000"/>
                    </a:schemeClr>
                  </a:solidFill>
                  <a:latin typeface="Inter Light" panose="02000503000000020004" pitchFamily="2" charset="0"/>
                  <a:ea typeface="Inter Light" panose="02000503000000020004" pitchFamily="2" charset="0"/>
                </a:rPr>
                <a:t>Aiden learns with every order it receives across different market events and regions</a:t>
              </a:r>
              <a:r>
                <a:rPr lang="en-US" sz="800" dirty="0">
                  <a:solidFill>
                    <a:schemeClr val="tx2">
                      <a:lumMod val="90000"/>
                    </a:schemeClr>
                  </a:solidFill>
                  <a:latin typeface="Inter Light" panose="02000503000000020004" pitchFamily="2" charset="0"/>
                  <a:ea typeface="Inter Light" panose="02000503000000020004" pitchFamily="2" charset="0"/>
                </a:rPr>
                <a:t>.</a:t>
              </a:r>
            </a:p>
          </p:txBody>
        </p:sp>
        <p:sp>
          <p:nvSpPr>
            <p:cNvPr id="28" name="TextBox 27">
              <a:extLst>
                <a:ext uri="{FF2B5EF4-FFF2-40B4-BE49-F238E27FC236}">
                  <a16:creationId xmlns:a16="http://schemas.microsoft.com/office/drawing/2014/main" id="{D05ED92A-81EA-19DC-74CD-E8CB07E4E9EB}"/>
                </a:ext>
              </a:extLst>
            </p:cNvPr>
            <p:cNvSpPr txBox="1"/>
            <p:nvPr/>
          </p:nvSpPr>
          <p:spPr>
            <a:xfrm>
              <a:off x="9590650" y="4508600"/>
              <a:ext cx="2340000" cy="1024511"/>
            </a:xfrm>
            <a:prstGeom prst="rect">
              <a:avLst/>
            </a:prstGeom>
            <a:noFill/>
          </p:spPr>
          <p:txBody>
            <a:bodyPr wrap="square" rtlCol="0">
              <a:spAutoFit/>
            </a:bodyPr>
            <a:lstStyle/>
            <a:p>
              <a:pPr>
                <a:spcAft>
                  <a:spcPts val="350"/>
                </a:spcAft>
              </a:pPr>
              <a:r>
                <a:rPr lang="en-US" sz="1400" dirty="0">
                  <a:solidFill>
                    <a:schemeClr val="tx2">
                      <a:lumMod val="90000"/>
                    </a:schemeClr>
                  </a:solidFill>
                  <a:latin typeface="Inter" panose="02000503000000020004" pitchFamily="2" charset="0"/>
                  <a:ea typeface="Inter" panose="02000503000000020004" pitchFamily="2" charset="0"/>
                </a:rPr>
                <a:t>Robust Reward System</a:t>
              </a:r>
            </a:p>
            <a:p>
              <a:pPr>
                <a:lnSpc>
                  <a:spcPct val="150000"/>
                </a:lnSpc>
              </a:pPr>
              <a:r>
                <a:rPr lang="en-US" sz="1000" dirty="0">
                  <a:solidFill>
                    <a:schemeClr val="tx2">
                      <a:lumMod val="90000"/>
                    </a:schemeClr>
                  </a:solidFill>
                  <a:latin typeface="Inter Light" panose="02000503000000020004" pitchFamily="2" charset="0"/>
                  <a:ea typeface="Inter Light" panose="02000503000000020004" pitchFamily="2" charset="0"/>
                </a:rPr>
                <a:t>Aiden gains awareness of its performance and post-trade performance benchmarks.</a:t>
              </a:r>
            </a:p>
          </p:txBody>
        </p:sp>
        <p:sp>
          <p:nvSpPr>
            <p:cNvPr id="29" name="TextBox 28">
              <a:extLst>
                <a:ext uri="{FF2B5EF4-FFF2-40B4-BE49-F238E27FC236}">
                  <a16:creationId xmlns:a16="http://schemas.microsoft.com/office/drawing/2014/main" id="{94732B79-1EB6-6F69-8469-9CA66389D667}"/>
                </a:ext>
              </a:extLst>
            </p:cNvPr>
            <p:cNvSpPr txBox="1"/>
            <p:nvPr/>
          </p:nvSpPr>
          <p:spPr>
            <a:xfrm>
              <a:off x="12238637" y="4508600"/>
              <a:ext cx="2340000" cy="1024511"/>
            </a:xfrm>
            <a:prstGeom prst="rect">
              <a:avLst/>
            </a:prstGeom>
            <a:noFill/>
          </p:spPr>
          <p:txBody>
            <a:bodyPr wrap="square" rtlCol="0">
              <a:spAutoFit/>
            </a:bodyPr>
            <a:lstStyle/>
            <a:p>
              <a:pPr>
                <a:spcAft>
                  <a:spcPts val="350"/>
                </a:spcAft>
              </a:pPr>
              <a:r>
                <a:rPr lang="en-US" sz="1400" dirty="0">
                  <a:solidFill>
                    <a:schemeClr val="tx2">
                      <a:lumMod val="90000"/>
                    </a:schemeClr>
                  </a:solidFill>
                  <a:latin typeface="Inter" panose="02000503000000020004" pitchFamily="2" charset="0"/>
                  <a:ea typeface="Inter" panose="02000503000000020004" pitchFamily="2" charset="0"/>
                </a:rPr>
                <a:t>Proactive Exploration</a:t>
              </a:r>
            </a:p>
            <a:p>
              <a:pPr>
                <a:lnSpc>
                  <a:spcPct val="150000"/>
                </a:lnSpc>
              </a:pPr>
              <a:r>
                <a:rPr lang="en-US" sz="1000" dirty="0">
                  <a:solidFill>
                    <a:schemeClr val="tx2">
                      <a:lumMod val="90000"/>
                    </a:schemeClr>
                  </a:solidFill>
                  <a:latin typeface="Inter Light" panose="02000503000000020004" pitchFamily="2" charset="0"/>
                  <a:ea typeface="Inter Light" panose="02000503000000020004" pitchFamily="2" charset="0"/>
                </a:rPr>
                <a:t>Freedom to discover new trading patterns and take calculated actions within defined parameters.</a:t>
              </a:r>
            </a:p>
          </p:txBody>
        </p:sp>
        <p:cxnSp>
          <p:nvCxnSpPr>
            <p:cNvPr id="31" name="Straight Connector 30">
              <a:extLst>
                <a:ext uri="{FF2B5EF4-FFF2-40B4-BE49-F238E27FC236}">
                  <a16:creationId xmlns:a16="http://schemas.microsoft.com/office/drawing/2014/main" id="{729C87FE-3611-DDB6-C173-53F9D2B0FFD1}"/>
                </a:ext>
              </a:extLst>
            </p:cNvPr>
            <p:cNvCxnSpPr>
              <a:cxnSpLocks/>
            </p:cNvCxnSpPr>
            <p:nvPr/>
          </p:nvCxnSpPr>
          <p:spPr>
            <a:xfrm>
              <a:off x="6895730" y="3874319"/>
              <a:ext cx="0" cy="1652597"/>
            </a:xfrm>
            <a:prstGeom prst="line">
              <a:avLst/>
            </a:prstGeom>
            <a:ln w="12700">
              <a:solidFill>
                <a:srgbClr val="0077B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31B1D88-6F87-085C-A007-EB3DB555E2E9}"/>
                </a:ext>
              </a:extLst>
            </p:cNvPr>
            <p:cNvCxnSpPr>
              <a:cxnSpLocks/>
            </p:cNvCxnSpPr>
            <p:nvPr/>
          </p:nvCxnSpPr>
          <p:spPr>
            <a:xfrm>
              <a:off x="9520397" y="3874319"/>
              <a:ext cx="0" cy="1652597"/>
            </a:xfrm>
            <a:prstGeom prst="line">
              <a:avLst/>
            </a:prstGeom>
            <a:ln w="12700">
              <a:solidFill>
                <a:srgbClr val="0077B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0C28D9-DDE4-0DC8-4F9C-F2C20235D17A}"/>
                </a:ext>
              </a:extLst>
            </p:cNvPr>
            <p:cNvCxnSpPr>
              <a:cxnSpLocks/>
            </p:cNvCxnSpPr>
            <p:nvPr/>
          </p:nvCxnSpPr>
          <p:spPr>
            <a:xfrm>
              <a:off x="12161997" y="3874319"/>
              <a:ext cx="0" cy="1652597"/>
            </a:xfrm>
            <a:prstGeom prst="line">
              <a:avLst/>
            </a:prstGeom>
            <a:ln w="12700">
              <a:solidFill>
                <a:srgbClr val="0077BE"/>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211B6367-945E-3C7F-B255-E3D081C7ACEA}"/>
              </a:ext>
            </a:extLst>
          </p:cNvPr>
          <p:cNvPicPr>
            <a:picLocks noChangeAspect="1"/>
          </p:cNvPicPr>
          <p:nvPr/>
        </p:nvPicPr>
        <p:blipFill>
          <a:blip r:embed="rId8"/>
          <a:stretch>
            <a:fillRect/>
          </a:stretch>
        </p:blipFill>
        <p:spPr>
          <a:xfrm>
            <a:off x="-69110" y="0"/>
            <a:ext cx="12209320" cy="6858000"/>
          </a:xfrm>
          <a:prstGeom prst="rect">
            <a:avLst/>
          </a:prstGeom>
        </p:spPr>
      </p:pic>
    </p:spTree>
    <p:extLst>
      <p:ext uri="{BB962C8B-B14F-4D97-AF65-F5344CB8AC3E}">
        <p14:creationId xmlns:p14="http://schemas.microsoft.com/office/powerpoint/2010/main" val="184530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AD8250-A505-5FD9-D633-3E127755C198}"/>
              </a:ext>
            </a:extLst>
          </p:cNvPr>
          <p:cNvSpPr>
            <a:spLocks noGrp="1"/>
          </p:cNvSpPr>
          <p:nvPr>
            <p:ph type="sldNum" sz="quarter" idx="12"/>
          </p:nvPr>
        </p:nvSpPr>
        <p:spPr/>
        <p:txBody>
          <a:bodyPr/>
          <a:lstStyle/>
          <a:p>
            <a:fld id="{3C1F1D7B-0A21-9E49-B97D-90CE1DEE8CB7}" type="slidenum">
              <a:rPr lang="en-US" smtClean="0"/>
              <a:pPr/>
              <a:t>7</a:t>
            </a:fld>
            <a:endParaRPr lang="en-US"/>
          </a:p>
        </p:txBody>
      </p:sp>
      <p:grpSp>
        <p:nvGrpSpPr>
          <p:cNvPr id="8" name="Group 7">
            <a:extLst>
              <a:ext uri="{FF2B5EF4-FFF2-40B4-BE49-F238E27FC236}">
                <a16:creationId xmlns:a16="http://schemas.microsoft.com/office/drawing/2014/main" id="{FA2A4C41-7FF3-0FFF-6650-9EA58DC2169A}"/>
              </a:ext>
            </a:extLst>
          </p:cNvPr>
          <p:cNvGrpSpPr/>
          <p:nvPr/>
        </p:nvGrpSpPr>
        <p:grpSpPr>
          <a:xfrm>
            <a:off x="7717311" y="2322137"/>
            <a:ext cx="4115977" cy="2996916"/>
            <a:chOff x="7589771" y="657788"/>
            <a:chExt cx="4115977" cy="2996916"/>
          </a:xfrm>
        </p:grpSpPr>
        <p:sp>
          <p:nvSpPr>
            <p:cNvPr id="9" name="Rounded Rectangle 8">
              <a:extLst>
                <a:ext uri="{FF2B5EF4-FFF2-40B4-BE49-F238E27FC236}">
                  <a16:creationId xmlns:a16="http://schemas.microsoft.com/office/drawing/2014/main" id="{1C1E4879-4C3B-74C0-0A74-3A794D92E202}"/>
                </a:ext>
              </a:extLst>
            </p:cNvPr>
            <p:cNvSpPr/>
            <p:nvPr/>
          </p:nvSpPr>
          <p:spPr>
            <a:xfrm>
              <a:off x="7589771" y="657788"/>
              <a:ext cx="4115977" cy="2996916"/>
            </a:xfrm>
            <a:prstGeom prst="roundRect">
              <a:avLst>
                <a:gd name="adj" fmla="val 6978"/>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pic>
          <p:nvPicPr>
            <p:cNvPr id="10" name="Picture 9">
              <a:extLst>
                <a:ext uri="{FF2B5EF4-FFF2-40B4-BE49-F238E27FC236}">
                  <a16:creationId xmlns:a16="http://schemas.microsoft.com/office/drawing/2014/main" id="{D9B77654-83A8-0F5D-9A8B-553C3359EC13}"/>
                </a:ext>
              </a:extLst>
            </p:cNvPr>
            <p:cNvPicPr>
              <a:picLocks noChangeAspect="1"/>
            </p:cNvPicPr>
            <p:nvPr/>
          </p:nvPicPr>
          <p:blipFill>
            <a:blip r:embed="rId3"/>
            <a:stretch>
              <a:fillRect/>
            </a:stretch>
          </p:blipFill>
          <p:spPr>
            <a:xfrm>
              <a:off x="7836132" y="756521"/>
              <a:ext cx="3623257" cy="2838398"/>
            </a:xfrm>
            <a:prstGeom prst="rect">
              <a:avLst/>
            </a:prstGeom>
            <a:ln>
              <a:noFill/>
            </a:ln>
          </p:spPr>
        </p:pic>
      </p:grpSp>
      <p:grpSp>
        <p:nvGrpSpPr>
          <p:cNvPr id="11" name="Group 10">
            <a:extLst>
              <a:ext uri="{FF2B5EF4-FFF2-40B4-BE49-F238E27FC236}">
                <a16:creationId xmlns:a16="http://schemas.microsoft.com/office/drawing/2014/main" id="{5A3844A9-DE54-11EC-A501-0449FF06CC4B}"/>
              </a:ext>
            </a:extLst>
          </p:cNvPr>
          <p:cNvGrpSpPr/>
          <p:nvPr/>
        </p:nvGrpSpPr>
        <p:grpSpPr>
          <a:xfrm>
            <a:off x="4496042" y="3420724"/>
            <a:ext cx="3364776" cy="2716137"/>
            <a:chOff x="8047332" y="3743461"/>
            <a:chExt cx="3364776" cy="2716137"/>
          </a:xfrm>
        </p:grpSpPr>
        <p:sp>
          <p:nvSpPr>
            <p:cNvPr id="12" name="Rounded Rectangle 11">
              <a:extLst>
                <a:ext uri="{FF2B5EF4-FFF2-40B4-BE49-F238E27FC236}">
                  <a16:creationId xmlns:a16="http://schemas.microsoft.com/office/drawing/2014/main" id="{5D9D628B-D0A3-E4CA-6884-2E37FE08B73F}"/>
                </a:ext>
              </a:extLst>
            </p:cNvPr>
            <p:cNvSpPr/>
            <p:nvPr/>
          </p:nvSpPr>
          <p:spPr>
            <a:xfrm>
              <a:off x="8047332" y="3743461"/>
              <a:ext cx="3364776" cy="2473244"/>
            </a:xfrm>
            <a:prstGeom prst="roundRect">
              <a:avLst>
                <a:gd name="adj" fmla="val 6978"/>
              </a:avLst>
            </a:prstGeom>
            <a:solidFill>
              <a:srgbClr val="424654"/>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pic>
          <p:nvPicPr>
            <p:cNvPr id="13" name="Picture 12">
              <a:extLst>
                <a:ext uri="{FF2B5EF4-FFF2-40B4-BE49-F238E27FC236}">
                  <a16:creationId xmlns:a16="http://schemas.microsoft.com/office/drawing/2014/main" id="{C661ED54-B7E4-BF61-7D7F-BFF7890DAAD2}"/>
                </a:ext>
              </a:extLst>
            </p:cNvPr>
            <p:cNvPicPr>
              <a:picLocks noChangeAspect="1"/>
            </p:cNvPicPr>
            <p:nvPr/>
          </p:nvPicPr>
          <p:blipFill>
            <a:blip r:embed="rId4"/>
            <a:stretch>
              <a:fillRect/>
            </a:stretch>
          </p:blipFill>
          <p:spPr>
            <a:xfrm>
              <a:off x="8165817" y="3826879"/>
              <a:ext cx="3115178" cy="2298526"/>
            </a:xfrm>
            <a:prstGeom prst="rect">
              <a:avLst/>
            </a:prstGeom>
          </p:spPr>
        </p:pic>
        <p:pic>
          <p:nvPicPr>
            <p:cNvPr id="14" name="Graphic 13" descr="Close with solid fill">
              <a:extLst>
                <a:ext uri="{FF2B5EF4-FFF2-40B4-BE49-F238E27FC236}">
                  <a16:creationId xmlns:a16="http://schemas.microsoft.com/office/drawing/2014/main" id="{9541B8ED-705A-2170-DCAE-B7451721FC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4926" y="5882512"/>
              <a:ext cx="577086" cy="577086"/>
            </a:xfrm>
            <a:prstGeom prst="rect">
              <a:avLst/>
            </a:prstGeom>
          </p:spPr>
        </p:pic>
      </p:grpSp>
      <p:grpSp>
        <p:nvGrpSpPr>
          <p:cNvPr id="15" name="Group 14">
            <a:extLst>
              <a:ext uri="{FF2B5EF4-FFF2-40B4-BE49-F238E27FC236}">
                <a16:creationId xmlns:a16="http://schemas.microsoft.com/office/drawing/2014/main" id="{E043F6BC-73A6-8E95-E5B5-8B21CA4DF78A}"/>
              </a:ext>
            </a:extLst>
          </p:cNvPr>
          <p:cNvGrpSpPr/>
          <p:nvPr/>
        </p:nvGrpSpPr>
        <p:grpSpPr>
          <a:xfrm>
            <a:off x="2460985" y="2997503"/>
            <a:ext cx="2111071" cy="2313614"/>
            <a:chOff x="6057574" y="4451786"/>
            <a:chExt cx="2111071" cy="2313614"/>
          </a:xfrm>
        </p:grpSpPr>
        <p:sp>
          <p:nvSpPr>
            <p:cNvPr id="16" name="Rounded Rectangle 15">
              <a:extLst>
                <a:ext uri="{FF2B5EF4-FFF2-40B4-BE49-F238E27FC236}">
                  <a16:creationId xmlns:a16="http://schemas.microsoft.com/office/drawing/2014/main" id="{D39AA53F-D12B-2CE9-7F5D-8C47B41CBDFC}"/>
                </a:ext>
              </a:extLst>
            </p:cNvPr>
            <p:cNvSpPr/>
            <p:nvPr/>
          </p:nvSpPr>
          <p:spPr>
            <a:xfrm>
              <a:off x="6057574" y="4451786"/>
              <a:ext cx="2111071" cy="2212444"/>
            </a:xfrm>
            <a:prstGeom prst="roundRect">
              <a:avLst>
                <a:gd name="adj" fmla="val 6978"/>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pic>
          <p:nvPicPr>
            <p:cNvPr id="17" name="Picture 16">
              <a:extLst>
                <a:ext uri="{FF2B5EF4-FFF2-40B4-BE49-F238E27FC236}">
                  <a16:creationId xmlns:a16="http://schemas.microsoft.com/office/drawing/2014/main" id="{FBE44B2B-E5C4-BFBB-92A2-91B0F0100254}"/>
                </a:ext>
              </a:extLst>
            </p:cNvPr>
            <p:cNvPicPr>
              <a:picLocks noChangeAspect="1"/>
            </p:cNvPicPr>
            <p:nvPr/>
          </p:nvPicPr>
          <p:blipFill>
            <a:blip r:embed="rId7"/>
            <a:stretch>
              <a:fillRect/>
            </a:stretch>
          </p:blipFill>
          <p:spPr>
            <a:xfrm>
              <a:off x="6236920" y="4619363"/>
              <a:ext cx="1786011" cy="2146037"/>
            </a:xfrm>
            <a:prstGeom prst="rect">
              <a:avLst/>
            </a:prstGeom>
          </p:spPr>
        </p:pic>
      </p:grpSp>
      <p:grpSp>
        <p:nvGrpSpPr>
          <p:cNvPr id="18" name="Group 17">
            <a:extLst>
              <a:ext uri="{FF2B5EF4-FFF2-40B4-BE49-F238E27FC236}">
                <a16:creationId xmlns:a16="http://schemas.microsoft.com/office/drawing/2014/main" id="{C8B768A2-63CF-596E-C181-FA0639E3D24C}"/>
              </a:ext>
            </a:extLst>
          </p:cNvPr>
          <p:cNvGrpSpPr/>
          <p:nvPr/>
        </p:nvGrpSpPr>
        <p:grpSpPr>
          <a:xfrm>
            <a:off x="507600" y="3816314"/>
            <a:ext cx="2163617" cy="1924958"/>
            <a:chOff x="5701935" y="3245557"/>
            <a:chExt cx="2163617" cy="1924958"/>
          </a:xfrm>
        </p:grpSpPr>
        <p:grpSp>
          <p:nvGrpSpPr>
            <p:cNvPr id="19" name="Group 18">
              <a:extLst>
                <a:ext uri="{FF2B5EF4-FFF2-40B4-BE49-F238E27FC236}">
                  <a16:creationId xmlns:a16="http://schemas.microsoft.com/office/drawing/2014/main" id="{DDDE747E-DF0F-DD55-356D-E833920FB57C}"/>
                </a:ext>
              </a:extLst>
            </p:cNvPr>
            <p:cNvGrpSpPr/>
            <p:nvPr/>
          </p:nvGrpSpPr>
          <p:grpSpPr>
            <a:xfrm>
              <a:off x="5701935" y="3245557"/>
              <a:ext cx="2163617" cy="1924958"/>
              <a:chOff x="5689498" y="3077029"/>
              <a:chExt cx="2163617" cy="1924958"/>
            </a:xfrm>
          </p:grpSpPr>
          <p:sp>
            <p:nvSpPr>
              <p:cNvPr id="21" name="Rounded Rectangle 20">
                <a:extLst>
                  <a:ext uri="{FF2B5EF4-FFF2-40B4-BE49-F238E27FC236}">
                    <a16:creationId xmlns:a16="http://schemas.microsoft.com/office/drawing/2014/main" id="{BCFD5243-3AF6-4B7C-13C3-61CAC21020DF}"/>
                  </a:ext>
                </a:extLst>
              </p:cNvPr>
              <p:cNvSpPr/>
              <p:nvPr/>
            </p:nvSpPr>
            <p:spPr>
              <a:xfrm>
                <a:off x="5689498" y="3077029"/>
                <a:ext cx="2015522" cy="1924958"/>
              </a:xfrm>
              <a:prstGeom prst="roundRect">
                <a:avLst>
                  <a:gd name="adj" fmla="val 6978"/>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pic>
            <p:nvPicPr>
              <p:cNvPr id="22" name="Picture 21">
                <a:extLst>
                  <a:ext uri="{FF2B5EF4-FFF2-40B4-BE49-F238E27FC236}">
                    <a16:creationId xmlns:a16="http://schemas.microsoft.com/office/drawing/2014/main" id="{4507A1CB-FC87-99A9-2EEC-CE78A8A84F15}"/>
                  </a:ext>
                </a:extLst>
              </p:cNvPr>
              <p:cNvPicPr>
                <a:picLocks noChangeAspect="1"/>
              </p:cNvPicPr>
              <p:nvPr/>
            </p:nvPicPr>
            <p:blipFill rotWithShape="1">
              <a:blip r:embed="rId8"/>
              <a:srcRect t="8994" r="3165"/>
              <a:stretch/>
            </p:blipFill>
            <p:spPr>
              <a:xfrm>
                <a:off x="5830709" y="3462292"/>
                <a:ext cx="1670963" cy="1358860"/>
              </a:xfrm>
              <a:prstGeom prst="rect">
                <a:avLst/>
              </a:prstGeom>
              <a:ln>
                <a:noFill/>
              </a:ln>
            </p:spPr>
          </p:pic>
          <p:sp>
            <p:nvSpPr>
              <p:cNvPr id="23" name="Content Placeholder 2">
                <a:extLst>
                  <a:ext uri="{FF2B5EF4-FFF2-40B4-BE49-F238E27FC236}">
                    <a16:creationId xmlns:a16="http://schemas.microsoft.com/office/drawing/2014/main" id="{F04F4984-08D2-74A4-75CA-B86595F7C520}"/>
                  </a:ext>
                </a:extLst>
              </p:cNvPr>
              <p:cNvSpPr txBox="1">
                <a:spLocks/>
              </p:cNvSpPr>
              <p:nvPr/>
            </p:nvSpPr>
            <p:spPr>
              <a:xfrm>
                <a:off x="5718439" y="3159287"/>
                <a:ext cx="2134676" cy="255738"/>
              </a:xfrm>
              <a:prstGeom prst="rect">
                <a:avLst/>
              </a:prstGeom>
              <a:ln>
                <a:noFill/>
              </a:ln>
            </p:spPr>
            <p:txBody>
              <a:bodyPr vert="horz" lIns="91440" tIns="45720" rIns="91440" bIns="45720" rtlCol="0">
                <a:normAutofit fontScale="92500"/>
              </a:bodyPr>
              <a:lstStyle>
                <a:lvl1pPr marL="0" marR="0" indent="0" algn="ctr" defTabSz="914400" rtl="0" eaLnBrk="1" fontAlgn="auto" latinLnBrk="0" hangingPunct="1">
                  <a:lnSpc>
                    <a:spcPct val="100000"/>
                  </a:lnSpc>
                  <a:spcBef>
                    <a:spcPts val="0"/>
                  </a:spcBef>
                  <a:spcAft>
                    <a:spcPts val="1000"/>
                  </a:spcAft>
                  <a:buClrTx/>
                  <a:buSzTx/>
                  <a:buFont typeface="Arial" panose="020B0604020202020204" pitchFamily="34" charset="0"/>
                  <a:buNone/>
                  <a:tabLst/>
                  <a:defRPr sz="2450" b="0" i="0" kern="1200">
                    <a:solidFill>
                      <a:srgbClr val="FFFFFF"/>
                    </a:solidFill>
                    <a:latin typeface="Inter Light" panose="02000503000000020004" pitchFamily="2" charset="0"/>
                    <a:ea typeface="Inter Light" panose="02000503000000020004" pitchFamily="2" charset="0"/>
                    <a:cs typeface="+mn-cs"/>
                  </a:defRPr>
                </a:lvl1pPr>
                <a:lvl2pPr marL="9525" marR="0" indent="0" algn="ctr" defTabSz="914400" rtl="0" eaLnBrk="1" fontAlgn="auto" latinLnBrk="0" hangingPunct="1">
                  <a:lnSpc>
                    <a:spcPct val="100000"/>
                  </a:lnSpc>
                  <a:spcBef>
                    <a:spcPts val="0"/>
                  </a:spcBef>
                  <a:spcAft>
                    <a:spcPts val="1000"/>
                  </a:spcAft>
                  <a:buClrTx/>
                  <a:buSzTx/>
                  <a:buFont typeface="Arial" panose="020B0604020202020204" pitchFamily="34" charset="0"/>
                  <a:buNone/>
                  <a:tabLst/>
                  <a:defRPr sz="2000" b="0" i="0" kern="1200">
                    <a:solidFill>
                      <a:srgbClr val="FFFFFF"/>
                    </a:solidFill>
                    <a:latin typeface="Inter ExtraLight" panose="02000503000000020004" pitchFamily="2" charset="0"/>
                    <a:ea typeface="Inter ExtraLight" panose="02000503000000020004" pitchFamily="2" charset="0"/>
                    <a:cs typeface="+mn-cs"/>
                  </a:defRPr>
                </a:lvl2pPr>
                <a:lvl3pPr marL="273050" marR="0" indent="-254000" algn="ctr" defTabSz="914400" rtl="0" eaLnBrk="1" fontAlgn="auto" latinLnBrk="0" hangingPunct="1">
                  <a:lnSpc>
                    <a:spcPct val="150000"/>
                  </a:lnSpc>
                  <a:spcBef>
                    <a:spcPts val="0"/>
                  </a:spcBef>
                  <a:spcAft>
                    <a:spcPts val="0"/>
                  </a:spcAft>
                  <a:buClr>
                    <a:srgbClr val="0044FF"/>
                  </a:buClr>
                  <a:buSzTx/>
                  <a:buFont typeface="System Font Regular"/>
                  <a:buChar char="→"/>
                  <a:tabLst/>
                  <a:defRPr sz="1200" b="0" i="0" kern="1200">
                    <a:solidFill>
                      <a:schemeClr val="accent2"/>
                    </a:solidFill>
                    <a:latin typeface="Inter Light" panose="02000503000000020004" pitchFamily="2" charset="0"/>
                    <a:ea typeface="Inter Light" panose="02000503000000020004" pitchFamily="2" charset="0"/>
                    <a:cs typeface="+mn-cs"/>
                  </a:defRPr>
                </a:lvl3pPr>
                <a:lvl4pPr marL="538163" marR="0" indent="-254000" algn="ctr" defTabSz="914400" rtl="0" eaLnBrk="1" fontAlgn="auto" latinLnBrk="0" hangingPunct="1">
                  <a:lnSpc>
                    <a:spcPct val="150000"/>
                  </a:lnSpc>
                  <a:spcBef>
                    <a:spcPts val="0"/>
                  </a:spcBef>
                  <a:spcAft>
                    <a:spcPts val="0"/>
                  </a:spcAft>
                  <a:buClr>
                    <a:srgbClr val="6FDEFA"/>
                  </a:buClr>
                  <a:buSzTx/>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801688" marR="0" indent="-254000" algn="ctr" defTabSz="914400" rtl="0" eaLnBrk="1" fontAlgn="auto" latinLnBrk="0" hangingPunct="1">
                  <a:lnSpc>
                    <a:spcPct val="150000"/>
                  </a:lnSpc>
                  <a:spcBef>
                    <a:spcPts val="0"/>
                  </a:spcBef>
                  <a:spcAft>
                    <a:spcPts val="0"/>
                  </a:spcAft>
                  <a:buClr>
                    <a:srgbClr val="8DFAC9">
                      <a:lumMod val="75000"/>
                    </a:srgbClr>
                  </a:buClr>
                  <a:buSzTx/>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9525"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1200" b="0" i="0" kern="1200">
                    <a:solidFill>
                      <a:srgbClr val="FFFFFF"/>
                    </a:solidFill>
                    <a:latin typeface="Inter Light" panose="02000503000000020004" pitchFamily="2" charset="0"/>
                    <a:ea typeface="Inter Light" panose="02000503000000020004" pitchFamily="2" charset="0"/>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0325" lvl="3" indent="0" algn="l">
                  <a:spcAft>
                    <a:spcPts val="700"/>
                  </a:spcAft>
                  <a:buFont typeface="System Font Regular"/>
                  <a:buNone/>
                </a:pPr>
                <a:r>
                  <a:rPr lang="en-CA" sz="900" dirty="0">
                    <a:solidFill>
                      <a:schemeClr val="bg1"/>
                    </a:solidFill>
                  </a:rPr>
                  <a:t>(a) GPT4 zero-shot (Multiplication)</a:t>
                </a:r>
              </a:p>
            </p:txBody>
          </p:sp>
        </p:grpSp>
        <p:sp>
          <p:nvSpPr>
            <p:cNvPr id="20" name="Rectangle 19">
              <a:extLst>
                <a:ext uri="{FF2B5EF4-FFF2-40B4-BE49-F238E27FC236}">
                  <a16:creationId xmlns:a16="http://schemas.microsoft.com/office/drawing/2014/main" id="{5BF78FE2-AF03-F791-1FA8-3A52D87858E2}"/>
                </a:ext>
              </a:extLst>
            </p:cNvPr>
            <p:cNvSpPr/>
            <p:nvPr/>
          </p:nvSpPr>
          <p:spPr>
            <a:xfrm>
              <a:off x="5798283" y="3563567"/>
              <a:ext cx="297717" cy="1798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Content Placeholder 2">
            <a:extLst>
              <a:ext uri="{FF2B5EF4-FFF2-40B4-BE49-F238E27FC236}">
                <a16:creationId xmlns:a16="http://schemas.microsoft.com/office/drawing/2014/main" id="{36B0C74A-30C3-D016-6A65-D9D7650240A4}"/>
              </a:ext>
            </a:extLst>
          </p:cNvPr>
          <p:cNvSpPr txBox="1">
            <a:spLocks/>
          </p:cNvSpPr>
          <p:nvPr/>
        </p:nvSpPr>
        <p:spPr>
          <a:xfrm>
            <a:off x="916343" y="1452682"/>
            <a:ext cx="5926428" cy="2212444"/>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0"/>
              </a:spcBef>
              <a:spcAft>
                <a:spcPts val="1000"/>
              </a:spcAft>
              <a:buFont typeface="Arial" panose="020B0604020202020204" pitchFamily="34" charset="0"/>
              <a:buNone/>
              <a:defRPr sz="2100" b="0" i="0" kern="1200">
                <a:solidFill>
                  <a:srgbClr val="FFFFFF"/>
                </a:solidFill>
                <a:latin typeface="Inter Light" panose="02000503000000020004" pitchFamily="2" charset="0"/>
                <a:ea typeface="Inter Light" panose="02000503000000020004" pitchFamily="2" charset="0"/>
                <a:cs typeface="+mn-cs"/>
              </a:defRPr>
            </a:lvl1pPr>
            <a:lvl2pPr marL="9525" indent="0" algn="l" defTabSz="914400" rtl="0" eaLnBrk="1" latinLnBrk="0" hangingPunct="1">
              <a:lnSpc>
                <a:spcPts val="2400"/>
              </a:lnSpc>
              <a:spcBef>
                <a:spcPts val="0"/>
              </a:spcBef>
              <a:spcAft>
                <a:spcPts val="1000"/>
              </a:spcAft>
              <a:buFont typeface="Arial" panose="020B0604020202020204" pitchFamily="34" charset="0"/>
              <a:buNone/>
              <a:tabLst/>
              <a:defRPr sz="1750" b="0" i="0" kern="1200">
                <a:solidFill>
                  <a:srgbClr val="FFFFFF"/>
                </a:solidFill>
                <a:latin typeface="Inter ExtraLight" panose="02000503000000020004" pitchFamily="2" charset="0"/>
                <a:ea typeface="Inter ExtraLight" panose="02000503000000020004" pitchFamily="2" charset="0"/>
                <a:cs typeface="+mn-cs"/>
              </a:defRPr>
            </a:lvl2pPr>
            <a:lvl3pPr marL="19050" indent="0" algn="l" defTabSz="914400" rtl="0" eaLnBrk="1" latinLnBrk="0" hangingPunct="1">
              <a:lnSpc>
                <a:spcPct val="150000"/>
              </a:lnSpc>
              <a:spcBef>
                <a:spcPts val="0"/>
              </a:spcBef>
              <a:buClr>
                <a:schemeClr val="accent3"/>
              </a:buClr>
              <a:buFont typeface="System Font Regular"/>
              <a:buNone/>
              <a:tabLst/>
              <a:defRPr sz="1200" b="1" i="0" kern="1200">
                <a:solidFill>
                  <a:srgbClr val="FFFFFF"/>
                </a:solidFill>
                <a:latin typeface="Inter SemiBold" panose="02000503000000020004" pitchFamily="2" charset="0"/>
                <a:ea typeface="Inter SemiBold" panose="02000503000000020004" pitchFamily="2" charset="0"/>
                <a:cs typeface="+mn-cs"/>
              </a:defRPr>
            </a:lvl3pPr>
            <a:lvl4pPr marL="273050" indent="-212725" algn="l" defTabSz="914400" rtl="0" eaLnBrk="1" latinLnBrk="0" hangingPunct="1">
              <a:lnSpc>
                <a:spcPct val="150000"/>
              </a:lnSpc>
              <a:spcBef>
                <a:spcPts val="0"/>
              </a:spcBef>
              <a:buClr>
                <a:schemeClr val="accent3"/>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4pPr>
            <a:lvl5pPr marL="496888" indent="-212725" algn="l" defTabSz="914400" rtl="0" eaLnBrk="1" latinLnBrk="0" hangingPunct="1">
              <a:lnSpc>
                <a:spcPct val="150000"/>
              </a:lnSpc>
              <a:spcBef>
                <a:spcPts val="0"/>
              </a:spcBef>
              <a:buClr>
                <a:schemeClr val="accent2"/>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5pPr>
            <a:lvl6pPr marL="762000" indent="-254000" algn="l" defTabSz="914400" rtl="0" eaLnBrk="1" latinLnBrk="0" hangingPunct="1">
              <a:lnSpc>
                <a:spcPct val="150000"/>
              </a:lnSpc>
              <a:spcBef>
                <a:spcPts val="0"/>
              </a:spcBef>
              <a:buClr>
                <a:schemeClr val="accent5"/>
              </a:buClr>
              <a:buFont typeface="System Font Regular"/>
              <a:buChar char="→"/>
              <a:tabLst/>
              <a:defRPr sz="1200" b="0" i="0" kern="1200">
                <a:solidFill>
                  <a:srgbClr val="FFFFFF"/>
                </a:solidFill>
                <a:latin typeface="Inter Light" panose="02000503000000020004" pitchFamily="2" charset="0"/>
                <a:ea typeface="Inter Light"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50" dirty="0">
                <a:latin typeface="Inter ExtraLight" panose="02000503000000020004" pitchFamily="2" charset="0"/>
                <a:ea typeface="Inter ExtraLight" panose="02000503000000020004" pitchFamily="2" charset="0"/>
              </a:rPr>
              <a:t>Gen AI has pushed the boundaries of what we thought was possible in human-machine interaction and this holds immense promise for many industries.</a:t>
            </a:r>
          </a:p>
          <a:p>
            <a:endParaRPr lang="en-US" dirty="0"/>
          </a:p>
        </p:txBody>
      </p:sp>
      <p:pic>
        <p:nvPicPr>
          <p:cNvPr id="3" name="Picture 2">
            <a:extLst>
              <a:ext uri="{FF2B5EF4-FFF2-40B4-BE49-F238E27FC236}">
                <a16:creationId xmlns:a16="http://schemas.microsoft.com/office/drawing/2014/main" id="{06446D8A-34EF-937A-5E90-F676C04BDE5D}"/>
              </a:ext>
            </a:extLst>
          </p:cNvPr>
          <p:cNvPicPr>
            <a:picLocks noChangeAspect="1"/>
          </p:cNvPicPr>
          <p:nvPr/>
        </p:nvPicPr>
        <p:blipFill>
          <a:blip r:embed="rId9"/>
          <a:stretch>
            <a:fillRect/>
          </a:stretch>
        </p:blipFill>
        <p:spPr>
          <a:xfrm>
            <a:off x="0" y="0"/>
            <a:ext cx="12208168" cy="6857353"/>
          </a:xfrm>
          <a:prstGeom prst="rect">
            <a:avLst/>
          </a:prstGeom>
        </p:spPr>
      </p:pic>
    </p:spTree>
    <p:extLst>
      <p:ext uri="{BB962C8B-B14F-4D97-AF65-F5344CB8AC3E}">
        <p14:creationId xmlns:p14="http://schemas.microsoft.com/office/powerpoint/2010/main" val="25333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8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12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16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4EC1F-682A-890C-64E0-F564F363E8AA}"/>
              </a:ext>
            </a:extLst>
          </p:cNvPr>
          <p:cNvSpPr>
            <a:spLocks noGrp="1"/>
          </p:cNvSpPr>
          <p:nvPr>
            <p:ph type="title"/>
          </p:nvPr>
        </p:nvSpPr>
        <p:spPr>
          <a:xfrm>
            <a:off x="894377" y="381779"/>
            <a:ext cx="8928099" cy="1202996"/>
          </a:xfrm>
        </p:spPr>
        <p:txBody>
          <a:bodyPr/>
          <a:lstStyle/>
          <a:p>
            <a:r>
              <a:rPr lang="en-US" dirty="0"/>
              <a:t>Generative AI risks:</a:t>
            </a:r>
          </a:p>
        </p:txBody>
      </p:sp>
      <p:sp>
        <p:nvSpPr>
          <p:cNvPr id="3" name="Content Placeholder 2">
            <a:extLst>
              <a:ext uri="{FF2B5EF4-FFF2-40B4-BE49-F238E27FC236}">
                <a16:creationId xmlns:a16="http://schemas.microsoft.com/office/drawing/2014/main" id="{A00952CA-FD5F-82D3-3E2C-4B6364A82D9C}"/>
              </a:ext>
            </a:extLst>
          </p:cNvPr>
          <p:cNvSpPr>
            <a:spLocks noGrp="1"/>
          </p:cNvSpPr>
          <p:nvPr>
            <p:ph sz="half" idx="1"/>
          </p:nvPr>
        </p:nvSpPr>
        <p:spPr>
          <a:xfrm>
            <a:off x="911005" y="2183304"/>
            <a:ext cx="5081477" cy="3938506"/>
          </a:xfrm>
        </p:spPr>
        <p:txBody>
          <a:bodyPr/>
          <a:lstStyle/>
          <a:p>
            <a:pPr marL="403225" lvl="3" indent="-342900">
              <a:buClr>
                <a:schemeClr val="accent2"/>
              </a:buClr>
              <a:buFont typeface="+mj-lt"/>
              <a:buAutoNum type="arabicPeriod"/>
            </a:pPr>
            <a:r>
              <a:rPr lang="en-US" sz="1400" dirty="0">
                <a:solidFill>
                  <a:schemeClr val="accent2"/>
                </a:solidFill>
                <a:latin typeface="Inter Medium" panose="02000503000000020004" pitchFamily="2" charset="0"/>
                <a:ea typeface="Inter Medium" panose="02000503000000020004" pitchFamily="2" charset="0"/>
              </a:rPr>
              <a:t>Veracity. </a:t>
            </a:r>
            <a:r>
              <a:rPr lang="en-US" sz="1400" dirty="0"/>
              <a:t>GenAI systems invent “facts” and can struggle with reasoning and planning.</a:t>
            </a:r>
          </a:p>
          <a:p>
            <a:pPr marL="403225" lvl="3" indent="-342900">
              <a:buClr>
                <a:schemeClr val="accent2"/>
              </a:buClr>
              <a:buFont typeface="+mj-lt"/>
              <a:buAutoNum type="arabicPeriod"/>
            </a:pPr>
            <a:r>
              <a:rPr lang="en-US" sz="1400" dirty="0">
                <a:solidFill>
                  <a:schemeClr val="accent2"/>
                </a:solidFill>
                <a:latin typeface="Inter Medium" panose="02000503000000020004" pitchFamily="2" charset="0"/>
                <a:ea typeface="Inter Medium" panose="02000503000000020004" pitchFamily="2" charset="0"/>
              </a:rPr>
              <a:t>Intellectual Property. </a:t>
            </a:r>
            <a:r>
              <a:rPr lang="en-US" sz="1400" dirty="0"/>
              <a:t>Large models can memorize their training data, leading to plagiarism risks.</a:t>
            </a:r>
          </a:p>
          <a:p>
            <a:pPr marL="403225" lvl="3" indent="-342900">
              <a:buClr>
                <a:schemeClr val="accent2"/>
              </a:buClr>
              <a:buFont typeface="+mj-lt"/>
              <a:buAutoNum type="arabicPeriod"/>
            </a:pPr>
            <a:r>
              <a:rPr lang="en-US" sz="1400" dirty="0">
                <a:solidFill>
                  <a:schemeClr val="accent2"/>
                </a:solidFill>
                <a:latin typeface="Inter Medium" panose="02000503000000020004" pitchFamily="2" charset="0"/>
                <a:ea typeface="Inter Medium" panose="02000503000000020004" pitchFamily="2" charset="0"/>
              </a:rPr>
              <a:t>Privacy. </a:t>
            </a:r>
            <a:r>
              <a:rPr lang="en-US" sz="1400" dirty="0"/>
              <a:t>Machine learning models utilize inputs to the model to retrain, leaking client/sensitive data.</a:t>
            </a:r>
          </a:p>
          <a:p>
            <a:pPr marL="403225" lvl="3" indent="-342900">
              <a:buClr>
                <a:schemeClr val="accent2"/>
              </a:buClr>
              <a:buFont typeface="+mj-lt"/>
              <a:buAutoNum type="arabicPeriod"/>
            </a:pPr>
            <a:r>
              <a:rPr lang="en-US" sz="1400" dirty="0">
                <a:solidFill>
                  <a:schemeClr val="accent2"/>
                </a:solidFill>
                <a:latin typeface="Inter Medium" panose="02000503000000020004" pitchFamily="2" charset="0"/>
                <a:ea typeface="Inter Medium" panose="02000503000000020004" pitchFamily="2" charset="0"/>
              </a:rPr>
              <a:t>Control. </a:t>
            </a:r>
            <a:r>
              <a:rPr lang="en-US" sz="1400" dirty="0"/>
              <a:t>Weak control over the output being produced, toxic speech, regulatory and reputational risk.</a:t>
            </a:r>
          </a:p>
          <a:p>
            <a:pPr marL="403225" lvl="3" indent="-342900">
              <a:buClr>
                <a:schemeClr val="accent2"/>
              </a:buClr>
              <a:buFont typeface="+mj-lt"/>
              <a:buAutoNum type="arabicPeriod"/>
            </a:pPr>
            <a:r>
              <a:rPr lang="en-US" sz="1400" dirty="0">
                <a:solidFill>
                  <a:schemeClr val="accent2"/>
                </a:solidFill>
                <a:latin typeface="Inter Medium" panose="02000503000000020004" pitchFamily="2" charset="0"/>
                <a:ea typeface="Inter Medium" panose="02000503000000020004" pitchFamily="2" charset="0"/>
              </a:rPr>
              <a:t>Client experience. </a:t>
            </a:r>
            <a:r>
              <a:rPr lang="en-US" sz="1400" dirty="0"/>
              <a:t>Discomfort with GenAI communicating in “human” terms -- with language, with speech, with imagery.</a:t>
            </a:r>
          </a:p>
          <a:p>
            <a:pPr>
              <a:buClr>
                <a:schemeClr val="accent2"/>
              </a:buClr>
            </a:pPr>
            <a:endParaRPr lang="en-US" dirty="0"/>
          </a:p>
        </p:txBody>
      </p:sp>
      <p:sp>
        <p:nvSpPr>
          <p:cNvPr id="5" name="Slide Number Placeholder 4">
            <a:extLst>
              <a:ext uri="{FF2B5EF4-FFF2-40B4-BE49-F238E27FC236}">
                <a16:creationId xmlns:a16="http://schemas.microsoft.com/office/drawing/2014/main" id="{54A8372E-12D7-37D3-8A62-7C2D643934E5}"/>
              </a:ext>
            </a:extLst>
          </p:cNvPr>
          <p:cNvSpPr>
            <a:spLocks noGrp="1"/>
          </p:cNvSpPr>
          <p:nvPr>
            <p:ph type="sldNum" sz="quarter" idx="12"/>
          </p:nvPr>
        </p:nvSpPr>
        <p:spPr/>
        <p:txBody>
          <a:bodyPr/>
          <a:lstStyle/>
          <a:p>
            <a:fld id="{3C1F1D7B-0A21-9E49-B97D-90CE1DEE8CB7}" type="slidenum">
              <a:rPr lang="en-US" smtClean="0"/>
              <a:pPr/>
              <a:t>8</a:t>
            </a:fld>
            <a:endParaRPr lang="en-US" dirty="0"/>
          </a:p>
        </p:txBody>
      </p:sp>
      <p:cxnSp>
        <p:nvCxnSpPr>
          <p:cNvPr id="7" name="Straight Connector 6">
            <a:extLst>
              <a:ext uri="{FF2B5EF4-FFF2-40B4-BE49-F238E27FC236}">
                <a16:creationId xmlns:a16="http://schemas.microsoft.com/office/drawing/2014/main" id="{CC9BAB37-7FF3-E426-0EC8-167C4A8BA6D2}"/>
              </a:ext>
            </a:extLst>
          </p:cNvPr>
          <p:cNvCxnSpPr>
            <a:cxnSpLocks/>
          </p:cNvCxnSpPr>
          <p:nvPr/>
        </p:nvCxnSpPr>
        <p:spPr>
          <a:xfrm>
            <a:off x="1015704" y="1884039"/>
            <a:ext cx="568960" cy="0"/>
          </a:xfrm>
          <a:prstGeom prst="line">
            <a:avLst/>
          </a:prstGeom>
          <a:ln w="444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4B28459-CA0B-6A6E-249D-98EF87E0A5A7}"/>
              </a:ext>
            </a:extLst>
          </p:cNvPr>
          <p:cNvGrpSpPr/>
          <p:nvPr/>
        </p:nvGrpSpPr>
        <p:grpSpPr>
          <a:xfrm>
            <a:off x="6406554" y="2183304"/>
            <a:ext cx="5417127" cy="2815281"/>
            <a:chOff x="5495187" y="777850"/>
            <a:chExt cx="5913888" cy="2984343"/>
          </a:xfrm>
        </p:grpSpPr>
        <p:grpSp>
          <p:nvGrpSpPr>
            <p:cNvPr id="9" name="Group 8">
              <a:extLst>
                <a:ext uri="{FF2B5EF4-FFF2-40B4-BE49-F238E27FC236}">
                  <a16:creationId xmlns:a16="http://schemas.microsoft.com/office/drawing/2014/main" id="{0DBB4D11-9348-DECD-7964-B3FCE0BFD27E}"/>
                </a:ext>
              </a:extLst>
            </p:cNvPr>
            <p:cNvGrpSpPr/>
            <p:nvPr/>
          </p:nvGrpSpPr>
          <p:grpSpPr>
            <a:xfrm>
              <a:off x="5495187" y="777850"/>
              <a:ext cx="5913888" cy="2984343"/>
              <a:chOff x="5802204" y="614011"/>
              <a:chExt cx="5913888" cy="2984343"/>
            </a:xfrm>
          </p:grpSpPr>
          <p:grpSp>
            <p:nvGrpSpPr>
              <p:cNvPr id="11" name="Group 10">
                <a:extLst>
                  <a:ext uri="{FF2B5EF4-FFF2-40B4-BE49-F238E27FC236}">
                    <a16:creationId xmlns:a16="http://schemas.microsoft.com/office/drawing/2014/main" id="{3FFC1576-365C-A826-9B6D-ACD9F1537A25}"/>
                  </a:ext>
                </a:extLst>
              </p:cNvPr>
              <p:cNvGrpSpPr/>
              <p:nvPr/>
            </p:nvGrpSpPr>
            <p:grpSpPr>
              <a:xfrm>
                <a:off x="5802204" y="614011"/>
                <a:ext cx="5606871" cy="2984343"/>
                <a:chOff x="6180741" y="396049"/>
                <a:chExt cx="5606871" cy="2984343"/>
              </a:xfrm>
            </p:grpSpPr>
            <p:sp>
              <p:nvSpPr>
                <p:cNvPr id="14" name="Rounded Rectangle 13">
                  <a:extLst>
                    <a:ext uri="{FF2B5EF4-FFF2-40B4-BE49-F238E27FC236}">
                      <a16:creationId xmlns:a16="http://schemas.microsoft.com/office/drawing/2014/main" id="{F11A2A00-6021-DFEA-08B8-2D8B7138D604}"/>
                    </a:ext>
                  </a:extLst>
                </p:cNvPr>
                <p:cNvSpPr/>
                <p:nvPr/>
              </p:nvSpPr>
              <p:spPr>
                <a:xfrm>
                  <a:off x="6180741" y="1878859"/>
                  <a:ext cx="5606871" cy="1501533"/>
                </a:xfrm>
                <a:prstGeom prst="roundRect">
                  <a:avLst>
                    <a:gd name="adj" fmla="val 6978"/>
                  </a:avLst>
                </a:prstGeom>
                <a:solidFill>
                  <a:srgbClr val="424654"/>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15" name="Rounded Rectangle 14">
                  <a:extLst>
                    <a:ext uri="{FF2B5EF4-FFF2-40B4-BE49-F238E27FC236}">
                      <a16:creationId xmlns:a16="http://schemas.microsoft.com/office/drawing/2014/main" id="{6B66086F-48F1-FDCA-F8FE-0F9351635243}"/>
                    </a:ext>
                  </a:extLst>
                </p:cNvPr>
                <p:cNvSpPr/>
                <p:nvPr/>
              </p:nvSpPr>
              <p:spPr>
                <a:xfrm>
                  <a:off x="6180741" y="396049"/>
                  <a:ext cx="5606871" cy="1317681"/>
                </a:xfrm>
                <a:prstGeom prst="roundRect">
                  <a:avLst>
                    <a:gd name="adj" fmla="val 6978"/>
                  </a:avLst>
                </a:prstGeom>
                <a:solidFill>
                  <a:srgbClr val="424654"/>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pic>
              <p:nvPicPr>
                <p:cNvPr id="16" name="Picture 15">
                  <a:extLst>
                    <a:ext uri="{FF2B5EF4-FFF2-40B4-BE49-F238E27FC236}">
                      <a16:creationId xmlns:a16="http://schemas.microsoft.com/office/drawing/2014/main" id="{7817FEF9-651C-3B01-B73D-F0DE76EDDAC4}"/>
                    </a:ext>
                  </a:extLst>
                </p:cNvPr>
                <p:cNvPicPr>
                  <a:picLocks noChangeAspect="1"/>
                </p:cNvPicPr>
                <p:nvPr/>
              </p:nvPicPr>
              <p:blipFill>
                <a:blip r:embed="rId3"/>
                <a:stretch>
                  <a:fillRect/>
                </a:stretch>
              </p:blipFill>
              <p:spPr>
                <a:xfrm>
                  <a:off x="6293922" y="511640"/>
                  <a:ext cx="5391026" cy="1124332"/>
                </a:xfrm>
                <a:prstGeom prst="rect">
                  <a:avLst/>
                </a:prstGeom>
              </p:spPr>
            </p:pic>
            <p:pic>
              <p:nvPicPr>
                <p:cNvPr id="17" name="Picture 16">
                  <a:extLst>
                    <a:ext uri="{FF2B5EF4-FFF2-40B4-BE49-F238E27FC236}">
                      <a16:creationId xmlns:a16="http://schemas.microsoft.com/office/drawing/2014/main" id="{7710401D-7B91-C5C5-056E-FC6BB015A5D4}"/>
                    </a:ext>
                  </a:extLst>
                </p:cNvPr>
                <p:cNvPicPr>
                  <a:picLocks noChangeAspect="1"/>
                </p:cNvPicPr>
                <p:nvPr/>
              </p:nvPicPr>
              <p:blipFill>
                <a:blip r:embed="rId4"/>
                <a:stretch>
                  <a:fillRect/>
                </a:stretch>
              </p:blipFill>
              <p:spPr>
                <a:xfrm>
                  <a:off x="6293922" y="1968937"/>
                  <a:ext cx="5391026" cy="1378227"/>
                </a:xfrm>
                <a:prstGeom prst="rect">
                  <a:avLst/>
                </a:prstGeom>
              </p:spPr>
            </p:pic>
          </p:grpSp>
          <p:pic>
            <p:nvPicPr>
              <p:cNvPr id="12" name="Graphic 11" descr="Close with solid fill">
                <a:extLst>
                  <a:ext uri="{FF2B5EF4-FFF2-40B4-BE49-F238E27FC236}">
                    <a16:creationId xmlns:a16="http://schemas.microsoft.com/office/drawing/2014/main" id="{0A794C12-C670-24EA-AC26-FE039D66AE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1049" y="922225"/>
                <a:ext cx="577086" cy="577086"/>
              </a:xfrm>
              <a:prstGeom prst="rect">
                <a:avLst/>
              </a:prstGeom>
            </p:spPr>
          </p:pic>
          <p:pic>
            <p:nvPicPr>
              <p:cNvPr id="13" name="Graphic 12" descr="Checkmark with solid fill">
                <a:extLst>
                  <a:ext uri="{FF2B5EF4-FFF2-40B4-BE49-F238E27FC236}">
                    <a16:creationId xmlns:a16="http://schemas.microsoft.com/office/drawing/2014/main" id="{720B2536-79F7-0208-8F30-F028A61DE6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11516" y="2587575"/>
                <a:ext cx="604576" cy="604576"/>
              </a:xfrm>
              <a:prstGeom prst="rect">
                <a:avLst/>
              </a:prstGeom>
            </p:spPr>
          </p:pic>
        </p:grpSp>
        <p:sp>
          <p:nvSpPr>
            <p:cNvPr id="10" name="Rectangle 9">
              <a:extLst>
                <a:ext uri="{FF2B5EF4-FFF2-40B4-BE49-F238E27FC236}">
                  <a16:creationId xmlns:a16="http://schemas.microsoft.com/office/drawing/2014/main" id="{A6131DFF-E131-73B5-223F-FCB457899265}"/>
                </a:ext>
              </a:extLst>
            </p:cNvPr>
            <p:cNvSpPr/>
            <p:nvPr/>
          </p:nvSpPr>
          <p:spPr>
            <a:xfrm>
              <a:off x="7837998" y="3464473"/>
              <a:ext cx="2439643" cy="17012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4" name="Picture 3">
            <a:extLst>
              <a:ext uri="{FF2B5EF4-FFF2-40B4-BE49-F238E27FC236}">
                <a16:creationId xmlns:a16="http://schemas.microsoft.com/office/drawing/2014/main" id="{EBCAF657-E93E-B4CF-BB23-3742C977E7F5}"/>
              </a:ext>
            </a:extLst>
          </p:cNvPr>
          <p:cNvPicPr>
            <a:picLocks noChangeAspect="1"/>
          </p:cNvPicPr>
          <p:nvPr/>
        </p:nvPicPr>
        <p:blipFill>
          <a:blip r:embed="rId9"/>
          <a:stretch>
            <a:fillRect/>
          </a:stretch>
        </p:blipFill>
        <p:spPr>
          <a:xfrm>
            <a:off x="38773" y="65984"/>
            <a:ext cx="12153227" cy="6792016"/>
          </a:xfrm>
          <a:prstGeom prst="rect">
            <a:avLst/>
          </a:prstGeom>
        </p:spPr>
      </p:pic>
    </p:spTree>
    <p:extLst>
      <p:ext uri="{BB962C8B-B14F-4D97-AF65-F5344CB8AC3E}">
        <p14:creationId xmlns:p14="http://schemas.microsoft.com/office/powerpoint/2010/main" val="373403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CC113F-19ED-E901-5179-C90C7AF637B4}"/>
              </a:ext>
            </a:extLst>
          </p:cNvPr>
          <p:cNvSpPr>
            <a:spLocks noGrp="1"/>
          </p:cNvSpPr>
          <p:nvPr>
            <p:ph type="title"/>
          </p:nvPr>
        </p:nvSpPr>
        <p:spPr/>
        <p:txBody>
          <a:bodyPr/>
          <a:lstStyle/>
          <a:p>
            <a:r>
              <a:rPr lang="en-US" dirty="0"/>
              <a:t>Navigating the Risks </a:t>
            </a:r>
          </a:p>
        </p:txBody>
      </p:sp>
      <p:sp>
        <p:nvSpPr>
          <p:cNvPr id="2" name="Slide Number Placeholder 1">
            <a:extLst>
              <a:ext uri="{FF2B5EF4-FFF2-40B4-BE49-F238E27FC236}">
                <a16:creationId xmlns:a16="http://schemas.microsoft.com/office/drawing/2014/main" id="{6CC963B2-F2E3-CB11-B0B3-B90CD7E9CCCD}"/>
              </a:ext>
            </a:extLst>
          </p:cNvPr>
          <p:cNvSpPr>
            <a:spLocks noGrp="1"/>
          </p:cNvSpPr>
          <p:nvPr>
            <p:ph type="sldNum" sz="quarter" idx="12"/>
          </p:nvPr>
        </p:nvSpPr>
        <p:spPr/>
        <p:txBody>
          <a:bodyPr/>
          <a:lstStyle/>
          <a:p>
            <a:fld id="{3C1F1D7B-0A21-9E49-B97D-90CE1DEE8CB7}" type="slidenum">
              <a:rPr lang="en-US" smtClean="0"/>
              <a:pPr/>
              <a:t>9</a:t>
            </a:fld>
            <a:endParaRPr lang="en-US"/>
          </a:p>
        </p:txBody>
      </p:sp>
      <p:sp>
        <p:nvSpPr>
          <p:cNvPr id="3" name="Rounded Rectangle 2">
            <a:extLst>
              <a:ext uri="{FF2B5EF4-FFF2-40B4-BE49-F238E27FC236}">
                <a16:creationId xmlns:a16="http://schemas.microsoft.com/office/drawing/2014/main" id="{849A2435-E4BE-F1C4-A839-0AC07F870EFE}"/>
              </a:ext>
            </a:extLst>
          </p:cNvPr>
          <p:cNvSpPr/>
          <p:nvPr/>
        </p:nvSpPr>
        <p:spPr>
          <a:xfrm>
            <a:off x="1015704" y="2551221"/>
            <a:ext cx="2962089" cy="2601910"/>
          </a:xfrm>
          <a:prstGeom prst="roundRect">
            <a:avLst>
              <a:gd name="adj" fmla="val 8524"/>
            </a:avLst>
          </a:prstGeom>
          <a:solidFill>
            <a:srgbClr val="000000">
              <a:alpha val="50000"/>
            </a:srgb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125999" tIns="251999" rIns="125999" bIns="251999" rtlCol="0" anchor="ctr">
            <a:spAutoFit/>
          </a:bodyPr>
          <a:lstStyle/>
          <a:p>
            <a:pPr>
              <a:spcAft>
                <a:spcPts val="1400"/>
              </a:spcAft>
              <a:defRPr/>
            </a:pPr>
            <a:r>
              <a:rPr lang="en-US" sz="1400" dirty="0">
                <a:latin typeface="Inter Medium" panose="02000503000000020004" pitchFamily="2" charset="0"/>
                <a:ea typeface="Inter Medium" panose="02000503000000020004" pitchFamily="2" charset="0"/>
              </a:rPr>
              <a:t>Responsible AI Framework</a:t>
            </a:r>
          </a:p>
          <a:p>
            <a:pPr marL="403200" indent="-342900">
              <a:lnSpc>
                <a:spcPct val="150000"/>
              </a:lnSpc>
              <a:buClr>
                <a:schemeClr val="accent5"/>
              </a:buClr>
              <a:buFont typeface="+mj-lt"/>
              <a:buAutoNum type="arabicPeriod"/>
            </a:pPr>
            <a:r>
              <a:rPr lang="en-US" sz="1400" dirty="0">
                <a:latin typeface="Inter Light" panose="02000503000000020004" pitchFamily="2" charset="0"/>
                <a:ea typeface="Inter Light" panose="02000503000000020004" pitchFamily="2" charset="0"/>
              </a:rPr>
              <a:t>Privacy &amp; Security</a:t>
            </a:r>
          </a:p>
          <a:p>
            <a:pPr marL="403200" indent="-342900">
              <a:lnSpc>
                <a:spcPct val="150000"/>
              </a:lnSpc>
              <a:buClr>
                <a:schemeClr val="accent5"/>
              </a:buClr>
              <a:buFont typeface="+mj-lt"/>
              <a:buAutoNum type="arabicPeriod"/>
            </a:pPr>
            <a:r>
              <a:rPr lang="en-US" sz="1400" dirty="0">
                <a:latin typeface="Inter Light" panose="02000503000000020004" pitchFamily="2" charset="0"/>
                <a:ea typeface="Inter Light" panose="02000503000000020004" pitchFamily="2" charset="0"/>
              </a:rPr>
              <a:t>Accountability</a:t>
            </a:r>
          </a:p>
          <a:p>
            <a:pPr marL="403200" indent="-342900">
              <a:lnSpc>
                <a:spcPct val="150000"/>
              </a:lnSpc>
              <a:buClr>
                <a:schemeClr val="accent5"/>
              </a:buClr>
              <a:buFont typeface="+mj-lt"/>
              <a:buAutoNum type="arabicPeriod"/>
            </a:pPr>
            <a:r>
              <a:rPr lang="en-US" sz="1400" dirty="0">
                <a:latin typeface="Inter Light" panose="02000503000000020004" pitchFamily="2" charset="0"/>
                <a:ea typeface="Inter Light" panose="02000503000000020004" pitchFamily="2" charset="0"/>
              </a:rPr>
              <a:t>Fairness</a:t>
            </a:r>
          </a:p>
          <a:p>
            <a:pPr marL="403200" indent="-342900">
              <a:lnSpc>
                <a:spcPct val="150000"/>
              </a:lnSpc>
              <a:buClr>
                <a:schemeClr val="accent5"/>
              </a:buClr>
              <a:buFont typeface="+mj-lt"/>
              <a:buAutoNum type="arabicPeriod"/>
            </a:pPr>
            <a:r>
              <a:rPr lang="en-US" sz="1400" dirty="0">
                <a:latin typeface="Inter Light" panose="02000503000000020004" pitchFamily="2" charset="0"/>
                <a:ea typeface="Inter Light" panose="02000503000000020004" pitchFamily="2" charset="0"/>
              </a:rPr>
              <a:t>Transparency and Responsible Disclosure</a:t>
            </a:r>
            <a:endParaRPr kumimoji="0" lang="en-US" sz="1400" u="none" strike="noStrike" kern="1200" cap="none" spc="0" normalizeH="0" baseline="0" noProof="0" dirty="0">
              <a:ln>
                <a:noFill/>
              </a:ln>
              <a:solidFill>
                <a:srgbClr val="FFFFFF"/>
              </a:solidFill>
              <a:effectLst/>
              <a:uLnTx/>
              <a:uFillTx/>
              <a:latin typeface="Inter Light" panose="02000503000000020004" pitchFamily="2" charset="0"/>
              <a:ea typeface="Inter Light" panose="02000503000000020004" pitchFamily="2" charset="0"/>
            </a:endParaRPr>
          </a:p>
        </p:txBody>
      </p:sp>
      <p:sp>
        <p:nvSpPr>
          <p:cNvPr id="5" name="Rounded Rectangle 4">
            <a:extLst>
              <a:ext uri="{FF2B5EF4-FFF2-40B4-BE49-F238E27FC236}">
                <a16:creationId xmlns:a16="http://schemas.microsoft.com/office/drawing/2014/main" id="{FC1FBC22-09B2-7A80-31DA-E2A6447A02FF}"/>
              </a:ext>
            </a:extLst>
          </p:cNvPr>
          <p:cNvSpPr/>
          <p:nvPr/>
        </p:nvSpPr>
        <p:spPr>
          <a:xfrm>
            <a:off x="4235304" y="2381825"/>
            <a:ext cx="3469971" cy="2940703"/>
          </a:xfrm>
          <a:prstGeom prst="roundRect">
            <a:avLst>
              <a:gd name="adj" fmla="val 8524"/>
            </a:avLst>
          </a:prstGeom>
          <a:solidFill>
            <a:srgbClr val="000000">
              <a:alpha val="50000"/>
            </a:srgb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125999" tIns="251999" rIns="125999" bIns="251999" rtlCol="0" anchor="ctr">
            <a:spAutoFit/>
          </a:bodyPr>
          <a:lstStyle/>
          <a:p>
            <a:pPr>
              <a:spcAft>
                <a:spcPts val="1400"/>
              </a:spcAft>
              <a:defRPr/>
            </a:pPr>
            <a:r>
              <a:rPr lang="en-US" sz="1400" dirty="0">
                <a:latin typeface="Inter Medium" panose="02000503000000020004" pitchFamily="2" charset="0"/>
                <a:ea typeface="Inter Medium" panose="02000503000000020004" pitchFamily="2" charset="0"/>
              </a:rPr>
              <a:t>Human-in-the-loop</a:t>
            </a:r>
          </a:p>
          <a:p>
            <a:pPr marL="403200" indent="-342000">
              <a:lnSpc>
                <a:spcPct val="150000"/>
              </a:lnSpc>
              <a:buClr>
                <a:schemeClr val="accent5"/>
              </a:buClr>
              <a:buFont typeface="System Font Regular"/>
              <a:buChar char="→"/>
            </a:pPr>
            <a:r>
              <a:rPr lang="en-US" sz="1400" dirty="0">
                <a:latin typeface="Inter Light" panose="02000503000000020004" pitchFamily="2" charset="0"/>
                <a:ea typeface="Inter Light" panose="02000503000000020004" pitchFamily="2" charset="0"/>
              </a:rPr>
              <a:t>Understand the risks and mitigations before deploying for direct client-facing interactions in sensitive environments</a:t>
            </a:r>
          </a:p>
          <a:p>
            <a:pPr marL="403200" indent="-342000">
              <a:lnSpc>
                <a:spcPct val="150000"/>
              </a:lnSpc>
              <a:buClr>
                <a:schemeClr val="accent5"/>
              </a:buClr>
              <a:buFont typeface="System Font Regular"/>
              <a:buChar char="→"/>
            </a:pPr>
            <a:r>
              <a:rPr lang="en-US" sz="1400" dirty="0">
                <a:latin typeface="Inter Light" panose="02000503000000020004" pitchFamily="2" charset="0"/>
                <a:ea typeface="Inter Light" panose="02000503000000020004" pitchFamily="2" charset="0"/>
              </a:rPr>
              <a:t>Prioritize back office operational excellence</a:t>
            </a:r>
          </a:p>
        </p:txBody>
      </p:sp>
      <p:sp>
        <p:nvSpPr>
          <p:cNvPr id="7" name="Rounded Rectangle 6">
            <a:extLst>
              <a:ext uri="{FF2B5EF4-FFF2-40B4-BE49-F238E27FC236}">
                <a16:creationId xmlns:a16="http://schemas.microsoft.com/office/drawing/2014/main" id="{C5494333-0775-07E8-9EE0-CF5F0FA17448}"/>
              </a:ext>
            </a:extLst>
          </p:cNvPr>
          <p:cNvSpPr/>
          <p:nvPr/>
        </p:nvSpPr>
        <p:spPr>
          <a:xfrm>
            <a:off x="7959811" y="2551221"/>
            <a:ext cx="3469971" cy="2601910"/>
          </a:xfrm>
          <a:prstGeom prst="roundRect">
            <a:avLst>
              <a:gd name="adj" fmla="val 8524"/>
            </a:avLst>
          </a:prstGeom>
          <a:solidFill>
            <a:srgbClr val="000000">
              <a:alpha val="50000"/>
            </a:srgb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125999" tIns="251999" rIns="125999" bIns="251999" rtlCol="0" anchor="ctr">
            <a:spAutoFit/>
          </a:bodyPr>
          <a:lstStyle/>
          <a:p>
            <a:pPr>
              <a:spcAft>
                <a:spcPts val="1400"/>
              </a:spcAft>
              <a:defRPr/>
            </a:pPr>
            <a:r>
              <a:rPr lang="en-US" sz="1400" dirty="0">
                <a:latin typeface="Inter Medium" panose="02000503000000020004" pitchFamily="2" charset="0"/>
                <a:ea typeface="Inter Medium" panose="02000503000000020004" pitchFamily="2" charset="0"/>
              </a:rPr>
              <a:t>Alignment </a:t>
            </a:r>
          </a:p>
          <a:p>
            <a:pPr marL="403200" indent="-342000">
              <a:lnSpc>
                <a:spcPct val="150000"/>
              </a:lnSpc>
              <a:buClr>
                <a:schemeClr val="accent5"/>
              </a:buClr>
              <a:buFont typeface="System Font Regular"/>
              <a:buChar char="→"/>
            </a:pPr>
            <a:r>
              <a:rPr lang="en-US" sz="1400" dirty="0">
                <a:latin typeface="Inter Light" panose="02000503000000020004" pitchFamily="2" charset="0"/>
                <a:ea typeface="Inter Light" panose="02000503000000020004" pitchFamily="2" charset="0"/>
              </a:rPr>
              <a:t>AI that's well-aligned with your values could enhance customer service, improve financial decision-making, and boost customer trust</a:t>
            </a:r>
          </a:p>
        </p:txBody>
      </p:sp>
      <p:pic>
        <p:nvPicPr>
          <p:cNvPr id="6" name="Picture 5">
            <a:extLst>
              <a:ext uri="{FF2B5EF4-FFF2-40B4-BE49-F238E27FC236}">
                <a16:creationId xmlns:a16="http://schemas.microsoft.com/office/drawing/2014/main" id="{B4F2B8FD-A535-5880-8EE2-502ADFB04B4A}"/>
              </a:ext>
            </a:extLst>
          </p:cNvPr>
          <p:cNvPicPr>
            <a:picLocks noChangeAspect="1"/>
          </p:cNvPicPr>
          <p:nvPr/>
        </p:nvPicPr>
        <p:blipFill>
          <a:blip r:embed="rId3"/>
          <a:stretch>
            <a:fillRect/>
          </a:stretch>
        </p:blipFill>
        <p:spPr>
          <a:xfrm>
            <a:off x="60143" y="0"/>
            <a:ext cx="12104464" cy="6793673"/>
          </a:xfrm>
          <a:prstGeom prst="rect">
            <a:avLst/>
          </a:prstGeom>
        </p:spPr>
      </p:pic>
    </p:spTree>
    <p:extLst>
      <p:ext uri="{BB962C8B-B14F-4D97-AF65-F5344CB8AC3E}">
        <p14:creationId xmlns:p14="http://schemas.microsoft.com/office/powerpoint/2010/main" val="2653710857"/>
      </p:ext>
    </p:extLst>
  </p:cSld>
  <p:clrMapOvr>
    <a:masterClrMapping/>
  </p:clrMapOvr>
</p:sld>
</file>

<file path=ppt/theme/theme1.xml><?xml version="1.0" encoding="utf-8"?>
<a:theme xmlns:a="http://schemas.openxmlformats.org/drawingml/2006/main" name="Dark">
  <a:themeElements>
    <a:clrScheme name="Borealis AI 2022">
      <a:dk1>
        <a:srgbClr val="222730"/>
      </a:dk1>
      <a:lt1>
        <a:srgbClr val="F2F3FB"/>
      </a:lt1>
      <a:dk2>
        <a:srgbClr val="D8D8E3"/>
      </a:dk2>
      <a:lt2>
        <a:srgbClr val="F3F4FB"/>
      </a:lt2>
      <a:accent1>
        <a:srgbClr val="8DFAC9"/>
      </a:accent1>
      <a:accent2>
        <a:srgbClr val="6FDEFA"/>
      </a:accent2>
      <a:accent3>
        <a:srgbClr val="0044FF"/>
      </a:accent3>
      <a:accent4>
        <a:srgbClr val="6037D7"/>
      </a:accent4>
      <a:accent5>
        <a:srgbClr val="FEDF00"/>
      </a:accent5>
      <a:accent6>
        <a:srgbClr val="FFC1E6"/>
      </a:accent6>
      <a:hlink>
        <a:srgbClr val="0044FF"/>
      </a:hlink>
      <a:folHlink>
        <a:srgbClr val="5500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2174</TotalTime>
  <Words>2855</Words>
  <Application>Microsoft Macintosh PowerPoint</Application>
  <PresentationFormat>Widescreen</PresentationFormat>
  <Paragraphs>228</Paragraphs>
  <Slides>12</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12</vt:i4>
      </vt:variant>
    </vt:vector>
  </HeadingPairs>
  <TitlesOfParts>
    <vt:vector size="29" baseType="lpstr">
      <vt:lpstr>-apple-system</vt:lpstr>
      <vt:lpstr>Arial</vt:lpstr>
      <vt:lpstr>Calibri</vt:lpstr>
      <vt:lpstr>Inter</vt:lpstr>
      <vt:lpstr>Inter ExtraLight</vt:lpstr>
      <vt:lpstr>Inter Light</vt:lpstr>
      <vt:lpstr>Inter Medium</vt:lpstr>
      <vt:lpstr>Inter SemiBold</vt:lpstr>
      <vt:lpstr>MaRSMarcin-Regular</vt:lpstr>
      <vt:lpstr>RBCDisplay</vt:lpstr>
      <vt:lpstr>Roboto</vt:lpstr>
      <vt:lpstr>Roboto Light</vt:lpstr>
      <vt:lpstr>Slack-Lato</vt:lpstr>
      <vt:lpstr>Source Sans Pro Light</vt:lpstr>
      <vt:lpstr>Symbol</vt:lpstr>
      <vt:lpstr>System Font Regular</vt:lpstr>
      <vt:lpstr>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Generative AI risks:</vt:lpstr>
      <vt:lpstr>Navigating the Risks </vt:lpstr>
      <vt:lpstr>AI Applications in Finance </vt:lpstr>
      <vt:lpstr>The Future of Gen AI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ispum dolor et amet</dc:title>
  <dc:creator>RBC Research</dc:creator>
  <cp:lastModifiedBy>Stabner, Melissa</cp:lastModifiedBy>
  <cp:revision>57</cp:revision>
  <dcterms:created xsi:type="dcterms:W3CDTF">2022-02-22T19:49:30Z</dcterms:created>
  <dcterms:modified xsi:type="dcterms:W3CDTF">2024-04-22T19:31:07Z</dcterms:modified>
</cp:coreProperties>
</file>