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jpeg" ContentType="image/jpeg"/>
  <Override PartName="/ppt/media/image4.jpeg" ContentType="image/jpeg"/>
  <Override PartName="/ppt/media/image5.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0" name="Shape 160"/>
          <p:cNvSpPr/>
          <p:nvPr>
            <p:ph type="sldImg"/>
          </p:nvPr>
        </p:nvSpPr>
        <p:spPr>
          <a:xfrm>
            <a:off x="1143000" y="685800"/>
            <a:ext cx="4572000" cy="3429000"/>
          </a:xfrm>
          <a:prstGeom prst="rect">
            <a:avLst/>
          </a:prstGeom>
        </p:spPr>
        <p:txBody>
          <a:bodyPr/>
          <a:lstStyle/>
          <a:p>
            <a:pPr/>
          </a:p>
        </p:txBody>
      </p:sp>
      <p:sp>
        <p:nvSpPr>
          <p:cNvPr id="161" name="Shape 1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marL="457200" indent="-298450">
              <a:buClr>
                <a:srgbClr val="000000"/>
              </a:buClr>
              <a:buSzPts val="1100"/>
              <a:buFont typeface="Arial"/>
              <a:buChar char="-"/>
              <a:defRPr sz="1100"/>
            </a:pPr>
            <a:r>
              <a:t>Hello everyone! I’m Dave Abel, a research scientist at DeepMind.</a:t>
            </a:r>
          </a:p>
          <a:p>
            <a:pPr marL="457200" indent="-298450">
              <a:buClr>
                <a:srgbClr val="000000"/>
              </a:buClr>
              <a:buSzPts val="1100"/>
              <a:buFont typeface="Arial"/>
              <a:buChar char="-"/>
              <a:defRPr sz="1100"/>
            </a:pPr>
            <a:r>
              <a:t>Today I am really excited to present our paper “On the expressivity of markov reward”, joint with Will Dabney, Anna …</a:t>
            </a:r>
          </a:p>
          <a:p>
            <a:pPr marL="457200" indent="-298450">
              <a:buClr>
                <a:srgbClr val="000000"/>
              </a:buClr>
              <a:buSzPts val="1100"/>
              <a:buFont typeface="Arial"/>
              <a:buChar char="-"/>
              <a:defRPr sz="1100"/>
            </a:pPr>
            <a:r>
              <a:t>Let’s dive 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defRPr sz="1100"/>
            </a:pPr>
            <a:r>
              <a:t>Generative flow networks provide a framework to train generative models of discrete objects for which we have a reward.</a:t>
            </a:r>
          </a:p>
          <a:p>
            <a:pPr>
              <a:defRPr sz="1100"/>
            </a:pPr>
            <a:r>
              <a:t>What we’d like to do is reward-proportional sampling, so we’d like to generate objects x with some probability which matches their reward. Traditionally, the only good way to achieve this properly was with monte carlo markov chain methods, but here we show how to do without. We call these generative flow networks because they’re based around learning a flow, here capital F, and here I mean a flow in the graph-theoretic sense, so think like a flow of water. </a:t>
            </a:r>
          </a:p>
          <a:p>
            <a:pPr>
              <a:defRPr sz="1100"/>
            </a:pPr>
            <a:r>
              <a:t>For a flow network to be valid, we know that all of the flow the enters of node, a state here s’, should be equal to all the flow that exits that node.</a:t>
            </a:r>
          </a:p>
          <a:p>
            <a:pPr>
              <a:defRPr sz="1100"/>
            </a:pPr>
            <a:r>
              <a:t>The cool thing we noticed was that if we’re able to correctly approximate the flow, then we get for free an iid reward proportional sampler, which is pretty cool.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lvl1pPr>
              <a:defRPr sz="1100"/>
            </a:lvl1pPr>
          </a:lstStyle>
          <a:p>
            <a:pPr/>
            <a:r>
              <a:t>Here’s one more visualization. One way to think about our method is that we’re trying to find a valid flow F, given the rewards of the terminal nodes, such that the flow in all edges is consistent. This flow kind of represents moving particles, with terminal states being sinks and the initial state being the unique source of the network.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defRPr sz="1100"/>
            </a:pPr>
            <a:r>
              <a:t>The motivation for this project was small-molecule drug discovery. In this setup, the goal is to find small molecules which bind well to a given protein. </a:t>
            </a:r>
          </a:p>
          <a:p>
            <a:pPr>
              <a:defRPr sz="1100"/>
            </a:pPr>
            <a:r>
              <a:t>We start from a dataset of molecule binding-energy pairs, train a reward predictor, and then train a generator based on this proxy reward.</a:t>
            </a:r>
          </a:p>
          <a:p>
            <a:pPr>
              <a:defRPr sz="1100"/>
            </a:pPr>
            <a:r>
              <a:t>Occasionally, we’d like to query an oracle to improve our dataset, and for this it is ideal to have a diverse set of candidates. One way to think about it is that we want to maximize the odds of having a viable candidate, but because the reward is very noisy we can’t trust one single mode, so we have to be diverse.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lvl1pPr>
              <a:defRPr sz="1100"/>
            </a:lvl1pPr>
          </a:lstStyle>
          <a:p>
            <a:pPr/>
            <a:r>
              <a:t>Instead, we train a neural network to predict the log of the flow, and move the loss to be in log space. That way, optimization will be just as important for large flows and small flows, although we do add an epsilon to lower bound this. If flows are smaller than epsilon, then the loss will be smaller as well and less capacity will be spent on that part of the state space.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defRPr sz="1100"/>
            </a:pPr>
            <a:r>
              <a:t>Then we show that on a molecule generation domain, GFlowNet finds better and more diverse molecules faster. This is visible by looking at the top-k reward on the right. This is the average value of the best candidates found so far.</a:t>
            </a:r>
          </a:p>
          <a:p>
            <a:pPr>
              <a:defRPr sz="1100"/>
            </a:pPr>
            <a:r>
              <a:t>On the left, we count the number of modes of high-reward molecules we’ve found, and see that GFlowNet does not appear to be converging, as it keeps exploring by design.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lvl1pPr>
              <a:defRPr sz="1100"/>
            </a:lvl1pPr>
          </a:lstStyle>
          <a:p>
            <a:pPr/>
            <a:r>
              <a:t>What we find, both on the hypergrid task and the molecule task, is that GFlowNet generates better candidates faster, making the most out of calls to the oracle to refine its reward.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lvl1pPr>
              <a:defRPr sz="1100"/>
            </a:lvl1pPr>
          </a:lstStyle>
          <a:p>
            <a:pPr/>
            <a:r>
              <a:t>So to recap, we propose GFlowNet a generative model for discrete objects which samples them with probability proportional to their reward. We train this model using a Bellman-like learning objective, and find that it explores and generates diverse samples by virtue of this property. Some downsides are that some reward design appears necessary to get the right balance of exploration and exploitation. Reliance on this local TD-like update could also be an issue that leads to learning instabilities. Finally, we find that GFlowNet tends to be a bit too optimistic, giving more weight to small rewards than it should.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defRPr sz="1100"/>
            </a:pPr>
            <a:r>
              <a:t>Image 1: </a:t>
            </a:r>
            <a:r>
              <a:rPr sz="1000"/>
              <a:t>Do you remember any such case where a specific treatment did not work for you, while it works for most of the population?</a:t>
            </a:r>
            <a:endParaRPr sz="1000"/>
          </a:p>
          <a:p>
            <a:pPr>
              <a:defRPr sz="1100"/>
            </a:pPr>
            <a:br>
              <a:rPr sz="1000"/>
            </a:br>
            <a:r>
              <a:rPr strike="sngStrike"/>
              <a:t>When it comes to drug dosing, one size does not fit all.</a:t>
            </a:r>
            <a:br>
              <a:rPr strike="sngStrike"/>
            </a:br>
            <a:br>
              <a:rPr strike="sngStrike"/>
            </a:br>
            <a:r>
              <a:t>Image 2: </a:t>
            </a:r>
            <a:r>
              <a:rPr sz="1000"/>
              <a:t>Did you know women are often overmedicated, because most of the drug dosing trials are done on men?</a:t>
            </a:r>
            <a:endParaRPr sz="1000"/>
          </a:p>
          <a:p>
            <a:pPr>
              <a:defRPr sz="1100"/>
            </a:pPr>
            <a:br>
              <a:rPr sz="1000"/>
            </a:br>
            <a:r>
              <a:rPr strike="sngStrike"/>
              <a:t>Omission of certain population in drug dosing trials can lead to overdosing.</a:t>
            </a:r>
            <a:br>
              <a:rPr strike="sngStrike"/>
            </a:br>
          </a:p>
          <a:p>
            <a:pPr>
              <a:defRPr b="1" sz="1100"/>
            </a:pPr>
            <a:r>
              <a:t>Image 3: </a:t>
            </a:r>
            <a:r>
              <a:rPr b="0"/>
              <a:t>Optimal drug dosing is crucial for drugs with low therapeutic index, where even a small overdosing can lead to toxicity.</a:t>
            </a:r>
            <a:br>
              <a:rPr b="0"/>
            </a:br>
            <a:br>
              <a:rPr b="0"/>
            </a:br>
            <a:r>
              <a:t>Image 4:</a:t>
            </a:r>
            <a:r>
              <a:rPr b="0"/>
              <a:t> Precision drug dosing can be formulated as a Reinforcement Learning problem, where every individual is considered as an environment. The RL agent learns the optimal dosing strategy for the patient by interacting with them.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defRPr b="1" sz="1100"/>
            </a:pPr>
            <a:r>
              <a:t>Image:</a:t>
            </a:r>
          </a:p>
          <a:p>
            <a:pPr>
              <a:defRPr sz="1100"/>
            </a:pPr>
            <a:r>
              <a:t>Let's think about the time we popped a pill or took an injection.</a:t>
            </a:r>
          </a:p>
          <a:p>
            <a:pPr>
              <a:defRPr sz="1100"/>
            </a:pPr>
            <a:r>
              <a:t>Once a dose is administered, there’s a delay period during which the drug won’t have any effect at all. Once the dose starts taking effect, it stays active for a while, before losing effect altogether. We call this prolongedness. Both delay and prolongedness are drug as well as individual specific. In this paper, we identify delay and prolongedness as fundamental roadblock for using RL in precision drug dosing. Why?</a:t>
            </a:r>
          </a:p>
          <a:p>
            <a:pPr>
              <a:defRPr sz="1100"/>
            </a:pPr>
            <a:br/>
            <a:r>
              <a:rPr b="1"/>
              <a:t>Point 1:</a:t>
            </a:r>
            <a:endParaRPr b="1"/>
          </a:p>
          <a:p>
            <a:pPr>
              <a:defRPr sz="1100"/>
            </a:pPr>
            <a:r>
              <a:t>Reinforcement Learning uses the formal framework of Markov Decision Process (MDP), or more generally the Partially Observable Markov Decision Process, the foundation of which is the Markov assumption. The Markov assumption states that the future is independent of the past given the present. In the drug dosing context, that means only the most recent dose will be effective, while the previous doses will have no effect on the patient. But that's not true, unless we know exactly when a dose completely wears off for a patient, which is a very difficult information to have at an individual level.</a:t>
            </a:r>
          </a:p>
          <a:p>
            <a:pPr>
              <a:defRPr sz="1100"/>
            </a:pPr>
          </a:p>
          <a:p>
            <a:pPr>
              <a:defRPr sz="1100"/>
            </a:pPr>
            <a:r>
              <a:t>Formally, we now know that the Markov transition dynamics P(s_{t+1}|s_t, a_t) is not valid. Instead, the next state is conditioned on not just the current state, but a sequence of past actions. Not all of them, but some of them.</a:t>
            </a:r>
          </a:p>
          <a:p>
            <a:pPr>
              <a:defRPr sz="1100"/>
            </a:pPr>
          </a:p>
          <a:p>
            <a:pPr>
              <a:defRPr b="1" sz="1100"/>
            </a:pPr>
            <a:r>
              <a:t>Point2:</a:t>
            </a:r>
          </a:p>
          <a:p>
            <a:pPr>
              <a:defRPr sz="1100"/>
            </a:pPr>
            <a:r>
              <a:t>We introduce Prolonged action effect POMDP, a subclass of POMDPs where the transition dynamics are conditioned on past actions.</a:t>
            </a:r>
            <a:br/>
            <a:r>
              <a:t>Why are we introducing a new name? Because all drug dosing problems fall under this category.</a:t>
            </a:r>
            <a:br/>
          </a:p>
          <a:p>
            <a:pPr>
              <a:defRPr b="1" sz="1100"/>
            </a:pPr>
            <a:r>
              <a:t>Point 3:</a:t>
            </a:r>
          </a:p>
          <a:p>
            <a:pPr>
              <a:defRPr sz="1100"/>
            </a:pPr>
            <a:r>
              <a:t>Now the most intuitive way to solve a PAE-POMDP is to use a recurrent net on the past actions. But are there any alternative solution that exploits the knowledge of how drugs work?</a:t>
            </a:r>
            <a:br/>
            <a:r>
              <a:t>Inspired by pharmacology literature, we assume that the past actions will decay exponentially. Using this assumption we can keep track of the effective action at any given time. Augmenting the states with the effective action converts the PAE-POMDP back to an MDP. There onwards, we can use any existing RL algorithm.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defRPr sz="1100"/>
            </a:pPr>
            <a:r>
              <a:t>Actions are encoded via a fully connected layer and coupled with their associated observations to form action-observation pairs.</a:t>
            </a:r>
          </a:p>
          <a:p>
            <a:pPr>
              <a:defRPr sz="1100"/>
            </a:pPr>
            <a:r>
              <a:t>The time series of action-observation pairs is processed by an LSTM layer that learns latent states based on which a fully connected layer computes Q-values as in conventional DQNs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defRPr sz="1100"/>
            </a:pPr>
            <a:r>
              <a:t>We validate the proposed approach on a toy environment and a glucose control environment. For the glucose control environment, we designed a clinically motivated reward function that inherently avoids overdosing.</a:t>
            </a:r>
          </a:p>
          <a:p>
            <a:pPr>
              <a:defRPr sz="1100"/>
            </a:pPr>
            <a:r>
              <a:t>For both the tasks, on comparing performance, i.e. discounted return, the proposed method outperforms the Q learning baseline.</a:t>
            </a:r>
          </a:p>
          <a:p>
            <a:pPr>
              <a:defRPr sz="1100"/>
            </a:pPr>
            <a:r>
              <a:t>On the glucose control task, it even outperforms a threshold based fixed dose policy and an action history based recurrent ADRQN policy.</a:t>
            </a:r>
          </a:p>
          <a:p>
            <a:pPr>
              <a:defRPr sz="1100"/>
            </a:pPr>
          </a:p>
          <a:p>
            <a:pPr>
              <a:defRPr sz="1100"/>
            </a:pPr>
            <a:r>
              <a:t>Since real time control systems are limited by memory and are time sensitive, we compare the memory and compute requirement of ADRQN and our Effective-DQN. For our method, the memory and compute is independent of the history length. While, for ADRQN they increase linearly and exponentially with the history length. This makes our agent more suitable for real-time dosing control systems.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defRPr sz="1100"/>
            </a:pPr>
            <a:r>
              <a:t>Finally, we analyze the behavior of different policies. We compare them on 10 episodes, where the starting state and food schedule are kept same across the agents.</a:t>
            </a:r>
          </a:p>
          <a:p>
            <a:pPr>
              <a:defRPr sz="1100"/>
            </a:pPr>
          </a:p>
          <a:p>
            <a:pPr marL="457200" indent="-298450">
              <a:buClr>
                <a:srgbClr val="000000"/>
              </a:buClr>
              <a:buSzPts val="1100"/>
              <a:buAutoNum type="arabicPeriod" startAt="1"/>
              <a:defRPr sz="1100"/>
            </a:pPr>
            <a:r>
              <a:t>The fixed policy administers the same dose given the same blood glucose level, so all the episodes terminate in hypoglycemia i.e. low blood glucose, due to the prolonged effect of the doses injected at higher glucose levels.</a:t>
            </a:r>
          </a:p>
          <a:p>
            <a:pPr marL="457200" indent="-298450">
              <a:buClr>
                <a:srgbClr val="000000"/>
              </a:buClr>
              <a:buSzPts val="1100"/>
              <a:buAutoNum type="arabicPeriod" startAt="1"/>
              <a:defRPr sz="1100"/>
            </a:pPr>
            <a:r>
              <a:t>The DQN agent learns not administering any dose will incur penalty. Without the knowledge of prolonged action effect, it thinks higher doses are bad too. So, it chooses a middle ground and sticks to a steady low dose.</a:t>
            </a:r>
          </a:p>
          <a:p>
            <a:pPr marL="457200" indent="-298450">
              <a:buClr>
                <a:srgbClr val="000000"/>
              </a:buClr>
              <a:buSzPts val="1100"/>
              <a:buAutoNum type="arabicPeriod" startAt="1"/>
              <a:defRPr sz="1100"/>
            </a:pPr>
            <a:r>
              <a:t>The ADRQN has access to insulin history, so injects insulin sparingly. But it administers bursts of doses around food intake to handle the sudden glucose level increase. This leads to quick episode termination due to hypoglycemia right after food consumption.</a:t>
            </a:r>
          </a:p>
          <a:p>
            <a:pPr marL="457200" indent="-298450">
              <a:buClr>
                <a:srgbClr val="000000"/>
              </a:buClr>
              <a:buSzPts val="1100"/>
              <a:buAutoNum type="arabicPeriod" startAt="1"/>
              <a:defRPr sz="1100"/>
            </a:pPr>
            <a:r>
              <a:t>Effective-DQN agent has information about the residual insulin in the blood from previous doses and hence learns when not to administer further doses. It also chooses to administer insulin around food intake, when blood glucose spikes, but the dose magnitude remains small. As a result, it never ended an episode due to hypoglycemia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defRPr sz="1100"/>
            </a:pPr>
            <a:r>
              <a:t>So, we have an MDP, and we could simply apply RL. The action set is well defined, we have a reward. In fact, many papers tackle the problem of molecule generation with RL.</a:t>
            </a:r>
          </a:p>
          <a:p>
            <a:pPr>
              <a:defRPr sz="1100"/>
            </a:pPr>
            <a:r>
              <a:t>One problem with RL methods is that, even though they are fairly fast, they are fairly greedy, even when regularized. They usually only find a few good modes and then converge.</a:t>
            </a:r>
          </a:p>
          <a:p>
            <a:pPr>
              <a:defRPr sz="1100"/>
            </a:pPr>
            <a:r>
              <a:t>This isn’t great for our diversity criterion.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defRPr sz="1100"/>
            </a:pPr>
            <a:r>
              <a:t>We could also simply apply MCMC, it’s easy to build a Markov Chain out of this, we have a reward, and in fact several papers apply this method to molecule generation.</a:t>
            </a:r>
          </a:p>
          <a:p>
            <a:pPr>
              <a:defRPr sz="1100"/>
            </a:pPr>
            <a:r>
              <a:t>But MCMC requires a lot of sampling, and just like RL, MCMC does get stuck in good modes easily.</a:t>
            </a:r>
          </a:p>
          <a:p>
            <a:pPr>
              <a:defRPr sz="1100"/>
            </a:pPr>
            <a:r>
              <a:t>Again, this doesn’t seem ideal for diverse batch queries.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lvl1pPr>
              <a:defRPr sz="1100"/>
            </a:lvl1pPr>
          </a:lstStyle>
          <a:p>
            <a:pPr/>
            <a:r>
              <a:t>Finally, we could also use the usual generative models, but these have a weakness which we’re trying to avoid, because they usually rely on having a more binary notion of what is a positive sample (and what isn’t) to learn representations. We’d like to leverage our access to bad samples to train our models. Of course many papers succeed in this approach, but we believe we can do better.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13" name="Title Text"/>
          <p:cNvSpPr txBox="1"/>
          <p:nvPr>
            <p:ph type="title"/>
          </p:nvPr>
        </p:nvSpPr>
        <p:spPr>
          <a:xfrm>
            <a:off x="311708" y="744574"/>
            <a:ext cx="8520601" cy="2052601"/>
          </a:xfrm>
          <a:prstGeom prst="rect">
            <a:avLst/>
          </a:prstGeom>
        </p:spPr>
        <p:txBody>
          <a:bodyPr anchor="b"/>
          <a:lstStyle>
            <a:lvl1pPr algn="ctr">
              <a:defRPr sz="5200"/>
            </a:lvl1pPr>
          </a:lstStyle>
          <a:p>
            <a:pPr/>
            <a:r>
              <a:t>Title Text</a:t>
            </a:r>
          </a:p>
        </p:txBody>
      </p:sp>
      <p:sp>
        <p:nvSpPr>
          <p:cNvPr id="14" name="Body Level One…"/>
          <p:cNvSpPr txBox="1"/>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_NUMBER">
    <p:spTree>
      <p:nvGrpSpPr>
        <p:cNvPr id="1" name=""/>
        <p:cNvGrpSpPr/>
        <p:nvPr/>
      </p:nvGrpSpPr>
      <p:grpSpPr>
        <a:xfrm>
          <a:off x="0" y="0"/>
          <a:ext cx="0" cy="0"/>
          <a:chOff x="0" y="0"/>
          <a:chExt cx="0" cy="0"/>
        </a:xfrm>
      </p:grpSpPr>
      <p:sp>
        <p:nvSpPr>
          <p:cNvPr id="93" name="xx%"/>
          <p:cNvSpPr txBox="1"/>
          <p:nvPr>
            <p:ph type="title" hasCustomPrompt="1"/>
          </p:nvPr>
        </p:nvSpPr>
        <p:spPr>
          <a:xfrm>
            <a:off x="311699" y="1106125"/>
            <a:ext cx="8520602" cy="1963500"/>
          </a:xfrm>
          <a:prstGeom prst="rect">
            <a:avLst/>
          </a:prstGeom>
        </p:spPr>
        <p:txBody>
          <a:bodyPr anchor="b"/>
          <a:lstStyle>
            <a:lvl1pPr algn="ctr">
              <a:defRPr sz="12000"/>
            </a:lvl1pPr>
          </a:lstStyle>
          <a:p>
            <a:pPr/>
            <a:r>
              <a:t>xx%</a:t>
            </a:r>
          </a:p>
        </p:txBody>
      </p:sp>
      <p:sp>
        <p:nvSpPr>
          <p:cNvPr id="94" name="Body Level One…"/>
          <p:cNvSpPr txBox="1"/>
          <p:nvPr>
            <p:ph type="body" sz="half" idx="1"/>
          </p:nvPr>
        </p:nvSpPr>
        <p:spPr>
          <a:xfrm>
            <a:off x="311699" y="3152225"/>
            <a:ext cx="8520602" cy="1300800"/>
          </a:xfrm>
          <a:prstGeom prst="rect">
            <a:avLst/>
          </a:prstGeom>
        </p:spPr>
        <p:txBody>
          <a:bodyPr/>
          <a:lstStyle>
            <a:lvl1pPr algn="ctr"/>
            <a:lvl2pPr algn="ctr"/>
            <a:lvl3pPr algn="ctr"/>
            <a:lvl4pPr algn="ctr"/>
            <a:lvl5pPr algn="ct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02"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_OBJECTS">
    <p:spTree>
      <p:nvGrpSpPr>
        <p:cNvPr id="1" name=""/>
        <p:cNvGrpSpPr/>
        <p:nvPr/>
      </p:nvGrpSpPr>
      <p:grpSpPr>
        <a:xfrm>
          <a:off x="0" y="0"/>
          <a:ext cx="0" cy="0"/>
          <a:chOff x="0" y="0"/>
          <a:chExt cx="0" cy="0"/>
        </a:xfrm>
      </p:grpSpPr>
      <p:sp>
        <p:nvSpPr>
          <p:cNvPr id="109" name="Title Text"/>
          <p:cNvSpPr txBox="1"/>
          <p:nvPr>
            <p:ph type="title"/>
          </p:nvPr>
        </p:nvSpPr>
        <p:spPr>
          <a:xfrm>
            <a:off x="617219" y="224365"/>
            <a:ext cx="7886701" cy="672001"/>
          </a:xfrm>
          <a:prstGeom prst="rect">
            <a:avLst/>
          </a:prstGeom>
        </p:spPr>
        <p:txBody>
          <a:bodyPr lIns="0" tIns="0" rIns="0" bIns="0" anchor="b"/>
          <a:lstStyle>
            <a:lvl1pPr>
              <a:lnSpc>
                <a:spcPct val="90000"/>
              </a:lnSpc>
            </a:lvl1pPr>
          </a:lstStyle>
          <a:p>
            <a:pPr/>
            <a:r>
              <a:t>Title Text</a:t>
            </a:r>
          </a:p>
        </p:txBody>
      </p:sp>
      <p:sp>
        <p:nvSpPr>
          <p:cNvPr id="110" name="Body Level One…"/>
          <p:cNvSpPr txBox="1"/>
          <p:nvPr>
            <p:ph type="body" sz="half" idx="1"/>
          </p:nvPr>
        </p:nvSpPr>
        <p:spPr>
          <a:xfrm>
            <a:off x="617219" y="1369219"/>
            <a:ext cx="3086101" cy="3263401"/>
          </a:xfrm>
          <a:prstGeom prst="rect">
            <a:avLst/>
          </a:prstGeom>
        </p:spPr>
        <p:txBody>
          <a:bodyPr lIns="0" tIns="0" rIns="0" bIns="0"/>
          <a:lstStyle>
            <a:lvl1pPr indent="-323850">
              <a:lnSpc>
                <a:spcPct val="90000"/>
              </a:lnSpc>
              <a:spcBef>
                <a:spcPts val="800"/>
              </a:spcBef>
              <a:buClr>
                <a:schemeClr val="accent4"/>
              </a:buClr>
              <a:buSzPts val="1500"/>
              <a:defRPr sz="1500"/>
            </a:lvl1pPr>
            <a:lvl2pPr marL="914400" indent="-323850">
              <a:lnSpc>
                <a:spcPct val="90000"/>
              </a:lnSpc>
              <a:spcBef>
                <a:spcPts val="800"/>
              </a:spcBef>
              <a:buClr>
                <a:schemeClr val="accent4"/>
              </a:buClr>
              <a:buSzPts val="1500"/>
              <a:defRPr sz="1500"/>
            </a:lvl2pPr>
            <a:lvl3pPr marL="1394278" indent="-340178">
              <a:lnSpc>
                <a:spcPct val="90000"/>
              </a:lnSpc>
              <a:spcBef>
                <a:spcPts val="800"/>
              </a:spcBef>
              <a:buClr>
                <a:schemeClr val="accent4"/>
              </a:buClr>
              <a:buSzPts val="1500"/>
              <a:defRPr sz="1500"/>
            </a:lvl3pPr>
            <a:lvl4pPr marL="1851478" indent="-340178">
              <a:lnSpc>
                <a:spcPct val="90000"/>
              </a:lnSpc>
              <a:spcBef>
                <a:spcPts val="800"/>
              </a:spcBef>
              <a:buClr>
                <a:schemeClr val="accent4"/>
              </a:buClr>
              <a:buSzPts val="1500"/>
              <a:defRPr sz="1500"/>
            </a:lvl4pPr>
            <a:lvl5pPr marL="2155687" indent="-244337">
              <a:lnSpc>
                <a:spcPct val="90000"/>
              </a:lnSpc>
              <a:spcBef>
                <a:spcPts val="800"/>
              </a:spcBef>
              <a:buClr>
                <a:schemeClr val="accent4"/>
              </a:buClr>
              <a:buSzPts val="1500"/>
              <a:defRPr sz="1500"/>
            </a:lvl5pPr>
          </a:lstStyle>
          <a:p>
            <a:pPr/>
            <a:r>
              <a:t>Body Level One</a:t>
            </a:r>
          </a:p>
          <a:p>
            <a:pPr lvl="1"/>
            <a:r>
              <a:t>Body Level Two</a:t>
            </a:r>
          </a:p>
          <a:p>
            <a:pPr lvl="2"/>
            <a:r>
              <a:t>Body Level Three</a:t>
            </a:r>
          </a:p>
          <a:p>
            <a:pPr lvl="3"/>
            <a:r>
              <a:t>Body Level Four</a:t>
            </a:r>
          </a:p>
          <a:p>
            <a:pPr lvl="4"/>
            <a:r>
              <a:t>Body Level Five</a:t>
            </a:r>
          </a:p>
        </p:txBody>
      </p:sp>
      <p:sp>
        <p:nvSpPr>
          <p:cNvPr id="111" name="Google Shape;54;p13"/>
          <p:cNvSpPr txBox="1"/>
          <p:nvPr>
            <p:ph type="body" sz="quarter" idx="21"/>
          </p:nvPr>
        </p:nvSpPr>
        <p:spPr>
          <a:xfrm>
            <a:off x="4265526" y="1989078"/>
            <a:ext cx="2033701" cy="1202702"/>
          </a:xfrm>
          <a:prstGeom prst="rect">
            <a:avLst/>
          </a:prstGeom>
        </p:spPr>
        <p:txBody>
          <a:bodyPr lIns="0" tIns="0" rIns="0" bIns="0"/>
          <a:lstStyle/>
          <a:p>
            <a:pPr indent="-304800">
              <a:lnSpc>
                <a:spcPct val="90000"/>
              </a:lnSpc>
              <a:spcBef>
                <a:spcPts val="800"/>
              </a:spcBef>
              <a:buClr>
                <a:schemeClr val="accent4"/>
              </a:buClr>
              <a:buSzPts val="1200"/>
              <a:defRPr sz="1200"/>
            </a:pPr>
          </a:p>
        </p:txBody>
      </p:sp>
      <p:pic>
        <p:nvPicPr>
          <p:cNvPr id="112" name="Google Shape;58;p13" descr="Google Shape;58;p13"/>
          <p:cNvPicPr>
            <a:picLocks noChangeAspect="1"/>
          </p:cNvPicPr>
          <p:nvPr/>
        </p:nvPicPr>
        <p:blipFill>
          <a:blip r:embed="rId2">
            <a:extLst/>
          </a:blip>
          <a:stretch>
            <a:fillRect/>
          </a:stretch>
        </p:blipFill>
        <p:spPr>
          <a:xfrm>
            <a:off x="8084942" y="4663385"/>
            <a:ext cx="695476" cy="282963"/>
          </a:xfrm>
          <a:prstGeom prst="rect">
            <a:avLst/>
          </a:prstGeom>
          <a:ln w="12700">
            <a:miter lim="400000"/>
          </a:ln>
        </p:spPr>
      </p:pic>
      <p:sp>
        <p:nvSpPr>
          <p:cNvPr id="113" name="Google Shape;59;p13"/>
          <p:cNvSpPr txBox="1"/>
          <p:nvPr>
            <p:ph type="body" sz="quarter" idx="22"/>
          </p:nvPr>
        </p:nvSpPr>
        <p:spPr>
          <a:xfrm>
            <a:off x="6470374" y="1989078"/>
            <a:ext cx="2033701" cy="1202702"/>
          </a:xfrm>
          <a:prstGeom prst="rect">
            <a:avLst/>
          </a:prstGeom>
        </p:spPr>
        <p:txBody>
          <a:bodyPr lIns="0" tIns="0" rIns="0" bIns="0"/>
          <a:lstStyle/>
          <a:p>
            <a:pPr indent="-304800">
              <a:lnSpc>
                <a:spcPct val="90000"/>
              </a:lnSpc>
              <a:spcBef>
                <a:spcPts val="800"/>
              </a:spcBef>
              <a:buClr>
                <a:schemeClr val="accent4"/>
              </a:buClr>
              <a:buSzPts val="1200"/>
              <a:defRPr sz="1200"/>
            </a:pPr>
          </a:p>
        </p:txBody>
      </p:sp>
      <p:sp>
        <p:nvSpPr>
          <p:cNvPr id="114" name="Google Shape;60;p13"/>
          <p:cNvSpPr txBox="1"/>
          <p:nvPr>
            <p:ph type="body" sz="quarter" idx="23"/>
          </p:nvPr>
        </p:nvSpPr>
        <p:spPr>
          <a:xfrm>
            <a:off x="4265526" y="3527419"/>
            <a:ext cx="2033701" cy="1202701"/>
          </a:xfrm>
          <a:prstGeom prst="rect">
            <a:avLst/>
          </a:prstGeom>
        </p:spPr>
        <p:txBody>
          <a:bodyPr lIns="0" tIns="0" rIns="0" bIns="0"/>
          <a:lstStyle/>
          <a:p>
            <a:pPr indent="-304800">
              <a:lnSpc>
                <a:spcPct val="90000"/>
              </a:lnSpc>
              <a:spcBef>
                <a:spcPts val="800"/>
              </a:spcBef>
              <a:buClr>
                <a:schemeClr val="accent4"/>
              </a:buClr>
              <a:buSzPts val="1200"/>
              <a:defRPr sz="1200"/>
            </a:pPr>
          </a:p>
        </p:txBody>
      </p:sp>
      <p:sp>
        <p:nvSpPr>
          <p:cNvPr id="115" name="Google Shape;61;p13"/>
          <p:cNvSpPr txBox="1"/>
          <p:nvPr>
            <p:ph type="body" sz="quarter" idx="24"/>
          </p:nvPr>
        </p:nvSpPr>
        <p:spPr>
          <a:xfrm>
            <a:off x="6470374" y="3527419"/>
            <a:ext cx="2033701" cy="1202701"/>
          </a:xfrm>
          <a:prstGeom prst="rect">
            <a:avLst/>
          </a:prstGeom>
        </p:spPr>
        <p:txBody>
          <a:bodyPr lIns="0" tIns="0" rIns="0" bIns="0"/>
          <a:lstStyle/>
          <a:p>
            <a:pPr indent="-304800">
              <a:lnSpc>
                <a:spcPct val="90000"/>
              </a:lnSpc>
              <a:spcBef>
                <a:spcPts val="800"/>
              </a:spcBef>
              <a:buClr>
                <a:schemeClr val="accent4"/>
              </a:buClr>
              <a:buSzPts val="1200"/>
              <a:defRPr sz="1200"/>
            </a:pPr>
          </a:p>
        </p:txBody>
      </p:sp>
      <p:sp>
        <p:nvSpPr>
          <p:cNvPr id="116" name="Slide Number"/>
          <p:cNvSpPr txBox="1"/>
          <p:nvPr>
            <p:ph type="sldNum" sz="quarter" idx="2"/>
          </p:nvPr>
        </p:nvSpPr>
        <p:spPr>
          <a:xfrm>
            <a:off x="797268" y="4774478"/>
            <a:ext cx="153963" cy="135546"/>
          </a:xfrm>
          <a:prstGeom prst="rect">
            <a:avLst/>
          </a:prstGeom>
        </p:spPr>
        <p:txBody>
          <a:bodyPr lIns="0" tIns="0" rIns="0" bIns="0"/>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BJECT">
    <p:spTree>
      <p:nvGrpSpPr>
        <p:cNvPr id="1" name=""/>
        <p:cNvGrpSpPr/>
        <p:nvPr/>
      </p:nvGrpSpPr>
      <p:grpSpPr>
        <a:xfrm>
          <a:off x="0" y="0"/>
          <a:ext cx="0" cy="0"/>
          <a:chOff x="0" y="0"/>
          <a:chExt cx="0" cy="0"/>
        </a:xfrm>
      </p:grpSpPr>
      <p:sp>
        <p:nvSpPr>
          <p:cNvPr id="123" name="Title Text"/>
          <p:cNvSpPr txBox="1"/>
          <p:nvPr>
            <p:ph type="title"/>
          </p:nvPr>
        </p:nvSpPr>
        <p:spPr>
          <a:xfrm>
            <a:off x="617219" y="224365"/>
            <a:ext cx="7886701" cy="672001"/>
          </a:xfrm>
          <a:prstGeom prst="rect">
            <a:avLst/>
          </a:prstGeom>
        </p:spPr>
        <p:txBody>
          <a:bodyPr lIns="0" tIns="0" rIns="0" bIns="0" anchor="b"/>
          <a:lstStyle>
            <a:lvl1pPr>
              <a:lnSpc>
                <a:spcPct val="90000"/>
              </a:lnSpc>
            </a:lvl1pPr>
          </a:lstStyle>
          <a:p>
            <a:pPr/>
            <a:r>
              <a:t>Title Text</a:t>
            </a:r>
          </a:p>
        </p:txBody>
      </p:sp>
      <p:sp>
        <p:nvSpPr>
          <p:cNvPr id="124" name="Body Level One…"/>
          <p:cNvSpPr txBox="1"/>
          <p:nvPr>
            <p:ph type="body" sz="half" idx="1"/>
          </p:nvPr>
        </p:nvSpPr>
        <p:spPr>
          <a:xfrm>
            <a:off x="3545454" y="1371600"/>
            <a:ext cx="4958701" cy="3263401"/>
          </a:xfrm>
          <a:prstGeom prst="rect">
            <a:avLst/>
          </a:prstGeom>
        </p:spPr>
        <p:txBody>
          <a:bodyPr lIns="0" tIns="0" rIns="0" bIns="0"/>
          <a:lstStyle>
            <a:lvl1pPr indent="-355600">
              <a:lnSpc>
                <a:spcPct val="90000"/>
              </a:lnSpc>
              <a:spcBef>
                <a:spcPts val="600"/>
              </a:spcBef>
              <a:buClr>
                <a:schemeClr val="accent4"/>
              </a:buClr>
              <a:buSzPts val="2000"/>
              <a:defRPr sz="2000"/>
            </a:lvl1pPr>
            <a:lvl2pPr marL="914400" indent="-355600">
              <a:lnSpc>
                <a:spcPct val="90000"/>
              </a:lnSpc>
              <a:spcBef>
                <a:spcPts val="600"/>
              </a:spcBef>
              <a:buClr>
                <a:schemeClr val="accent4"/>
              </a:buClr>
              <a:buSzPts val="2000"/>
              <a:defRPr sz="2000"/>
            </a:lvl2pPr>
            <a:lvl3pPr marL="1371600" indent="-355600">
              <a:lnSpc>
                <a:spcPct val="90000"/>
              </a:lnSpc>
              <a:spcBef>
                <a:spcPts val="600"/>
              </a:spcBef>
              <a:buClr>
                <a:schemeClr val="accent4"/>
              </a:buClr>
              <a:buSzPts val="2000"/>
              <a:defRPr sz="2000"/>
            </a:lvl3pPr>
            <a:lvl4pPr marL="1828800" indent="-355600">
              <a:lnSpc>
                <a:spcPct val="90000"/>
              </a:lnSpc>
              <a:spcBef>
                <a:spcPts val="600"/>
              </a:spcBef>
              <a:buClr>
                <a:schemeClr val="accent4"/>
              </a:buClr>
              <a:buSzPts val="2000"/>
              <a:defRPr sz="2000"/>
            </a:lvl4pPr>
            <a:lvl5pPr marL="2286000" indent="-355600">
              <a:lnSpc>
                <a:spcPct val="90000"/>
              </a:lnSpc>
              <a:spcBef>
                <a:spcPts val="600"/>
              </a:spcBef>
              <a:buClr>
                <a:schemeClr val="accent4"/>
              </a:buClr>
              <a:buSzPts val="2000"/>
              <a:defRPr sz="2000"/>
            </a:lvl5pPr>
          </a:lstStyle>
          <a:p>
            <a:pPr/>
            <a:r>
              <a:t>Body Level One</a:t>
            </a:r>
          </a:p>
          <a:p>
            <a:pPr lvl="1"/>
            <a:r>
              <a:t>Body Level Two</a:t>
            </a:r>
          </a:p>
          <a:p>
            <a:pPr lvl="2"/>
            <a:r>
              <a:t>Body Level Three</a:t>
            </a:r>
          </a:p>
          <a:p>
            <a:pPr lvl="3"/>
            <a:r>
              <a:t>Body Level Four</a:t>
            </a:r>
          </a:p>
          <a:p>
            <a:pPr lvl="4"/>
            <a:r>
              <a:t>Body Level Five</a:t>
            </a:r>
          </a:p>
        </p:txBody>
      </p:sp>
      <p:pic>
        <p:nvPicPr>
          <p:cNvPr id="125" name="Google Shape;65;p14" descr="Google Shape;65;p14"/>
          <p:cNvPicPr>
            <a:picLocks noChangeAspect="1"/>
          </p:cNvPicPr>
          <p:nvPr/>
        </p:nvPicPr>
        <p:blipFill>
          <a:blip r:embed="rId2">
            <a:extLst/>
          </a:blip>
          <a:stretch>
            <a:fillRect/>
          </a:stretch>
        </p:blipFill>
        <p:spPr>
          <a:xfrm>
            <a:off x="8084942" y="4663385"/>
            <a:ext cx="695476" cy="282963"/>
          </a:xfrm>
          <a:prstGeom prst="rect">
            <a:avLst/>
          </a:prstGeom>
          <a:ln w="12700">
            <a:miter lim="400000"/>
          </a:ln>
        </p:spPr>
      </p:pic>
      <p:sp>
        <p:nvSpPr>
          <p:cNvPr id="126" name="Google Shape;66;p14"/>
          <p:cNvSpPr/>
          <p:nvPr/>
        </p:nvSpPr>
        <p:spPr>
          <a:xfrm>
            <a:off x="599228" y="973665"/>
            <a:ext cx="767401" cy="1"/>
          </a:xfrm>
          <a:prstGeom prst="line">
            <a:avLst/>
          </a:prstGeom>
          <a:ln w="88900">
            <a:solidFill>
              <a:schemeClr val="accent2"/>
            </a:solidFill>
            <a:miter/>
          </a:ln>
        </p:spPr>
        <p:txBody>
          <a:bodyPr lIns="0" tIns="0" rIns="0" bIns="0"/>
          <a:lstStyle/>
          <a:p>
            <a:pPr/>
          </a:p>
        </p:txBody>
      </p:sp>
      <p:sp>
        <p:nvSpPr>
          <p:cNvPr id="127" name="Slide Number"/>
          <p:cNvSpPr txBox="1"/>
          <p:nvPr>
            <p:ph type="sldNum" sz="quarter" idx="2"/>
          </p:nvPr>
        </p:nvSpPr>
        <p:spPr>
          <a:xfrm>
            <a:off x="4419600" y="4608064"/>
            <a:ext cx="2133600" cy="318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1_1">
    <p:bg>
      <p:bgPr>
        <a:solidFill>
          <a:srgbClr val="14234B"/>
        </a:solidFill>
      </p:bgPr>
    </p:bg>
    <p:spTree>
      <p:nvGrpSpPr>
        <p:cNvPr id="1" name=""/>
        <p:cNvGrpSpPr/>
        <p:nvPr/>
      </p:nvGrpSpPr>
      <p:grpSpPr>
        <a:xfrm>
          <a:off x="0" y="0"/>
          <a:ext cx="0" cy="0"/>
          <a:chOff x="0" y="0"/>
          <a:chExt cx="0" cy="0"/>
        </a:xfrm>
      </p:grpSpPr>
      <p:sp>
        <p:nvSpPr>
          <p:cNvPr id="134" name="Body Level One…"/>
          <p:cNvSpPr txBox="1"/>
          <p:nvPr>
            <p:ph type="body" sz="quarter" idx="1"/>
          </p:nvPr>
        </p:nvSpPr>
        <p:spPr>
          <a:xfrm>
            <a:off x="3300050" y="4489649"/>
            <a:ext cx="2522101" cy="318301"/>
          </a:xfrm>
          <a:prstGeom prst="rect">
            <a:avLst/>
          </a:prstGeom>
        </p:spPr>
        <p:txBody>
          <a:bodyPr lIns="0" tIns="0" rIns="0" bIns="0" anchor="b"/>
          <a:lstStyle>
            <a:lvl1pPr marL="304800" indent="-152400" algn="ctr">
              <a:lnSpc>
                <a:spcPct val="100000"/>
              </a:lnSpc>
              <a:buClrTx/>
              <a:buSzTx/>
              <a:buFontTx/>
              <a:buNone/>
              <a:defRPr sz="1100">
                <a:solidFill>
                  <a:srgbClr val="FFFFFF"/>
                </a:solidFill>
              </a:defRPr>
            </a:lvl1pPr>
            <a:lvl2pPr marL="304800" indent="304800" algn="ctr">
              <a:lnSpc>
                <a:spcPct val="100000"/>
              </a:lnSpc>
              <a:buClrTx/>
              <a:buSzTx/>
              <a:buFontTx/>
              <a:buNone/>
              <a:defRPr sz="1100">
                <a:solidFill>
                  <a:srgbClr val="FFFFFF"/>
                </a:solidFill>
              </a:defRPr>
            </a:lvl2pPr>
            <a:lvl3pPr marL="304800" indent="762000" algn="ctr">
              <a:lnSpc>
                <a:spcPct val="100000"/>
              </a:lnSpc>
              <a:buClrTx/>
              <a:buSzTx/>
              <a:buFontTx/>
              <a:buNone/>
              <a:defRPr sz="1100">
                <a:solidFill>
                  <a:srgbClr val="FFFFFF"/>
                </a:solidFill>
              </a:defRPr>
            </a:lvl3pPr>
            <a:lvl4pPr marL="304800" indent="1219200" algn="ctr">
              <a:lnSpc>
                <a:spcPct val="100000"/>
              </a:lnSpc>
              <a:buClrTx/>
              <a:buSzTx/>
              <a:buFontTx/>
              <a:buNone/>
              <a:defRPr sz="1100">
                <a:solidFill>
                  <a:srgbClr val="FFFFFF"/>
                </a:solidFill>
              </a:defRPr>
            </a:lvl4pPr>
            <a:lvl5pPr marL="304800" indent="1676400" algn="ctr">
              <a:lnSpc>
                <a:spcPct val="100000"/>
              </a:lnSpc>
              <a:buClrTx/>
              <a:buSzTx/>
              <a:buFontTx/>
              <a:buNone/>
              <a:defRPr sz="11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5" name="Title Text"/>
          <p:cNvSpPr txBox="1"/>
          <p:nvPr>
            <p:ph type="title"/>
          </p:nvPr>
        </p:nvSpPr>
        <p:spPr>
          <a:xfrm>
            <a:off x="1961400" y="1720375"/>
            <a:ext cx="5221200" cy="1384501"/>
          </a:xfrm>
          <a:prstGeom prst="rect">
            <a:avLst/>
          </a:prstGeom>
        </p:spPr>
        <p:txBody>
          <a:bodyPr lIns="0" tIns="0" rIns="0" bIns="0" anchor="ctr"/>
          <a:lstStyle>
            <a:lvl1pPr algn="ctr">
              <a:lnSpc>
                <a:spcPct val="90000"/>
              </a:lnSpc>
              <a:defRPr sz="4500">
                <a:solidFill>
                  <a:srgbClr val="FFFFFF"/>
                </a:solidFill>
              </a:defRPr>
            </a:lvl1pPr>
          </a:lstStyle>
          <a:p>
            <a:pPr/>
            <a:r>
              <a:t>Title Text</a:t>
            </a:r>
          </a:p>
        </p:txBody>
      </p:sp>
      <p:sp>
        <p:nvSpPr>
          <p:cNvPr id="136" name="Slide Number"/>
          <p:cNvSpPr txBox="1"/>
          <p:nvPr>
            <p:ph type="sldNum" sz="quarter" idx="2"/>
          </p:nvPr>
        </p:nvSpPr>
        <p:spPr>
          <a:xfrm>
            <a:off x="88433" y="4715200"/>
            <a:ext cx="379192" cy="367949"/>
          </a:xfrm>
          <a:prstGeom prst="rect">
            <a:avLst/>
          </a:prstGeom>
        </p:spPr>
        <p:txBody>
          <a:bodyPr anchor="t">
            <a:spAutoFit/>
          </a:bodyPr>
          <a:lstStyle>
            <a:lvl1pPr>
              <a:defRPr sz="1300">
                <a:solidFill>
                  <a:srgbClr val="12369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43" name="Title Text"/>
          <p:cNvSpPr txBox="1"/>
          <p:nvPr>
            <p:ph type="title"/>
          </p:nvPr>
        </p:nvSpPr>
        <p:spPr>
          <a:xfrm>
            <a:off x="1812726" y="133945"/>
            <a:ext cx="5518548" cy="1285876"/>
          </a:xfrm>
          <a:prstGeom prst="rect">
            <a:avLst/>
          </a:prstGeom>
        </p:spPr>
        <p:txBody>
          <a:bodyPr lIns="26789" tIns="26789" rIns="26789" bIns="26789" anchor="ctr">
            <a:noAutofit/>
          </a:bodyPr>
          <a:lstStyle>
            <a:lvl1pPr algn="ctr" defTabSz="308074">
              <a:defRPr sz="4200">
                <a:latin typeface="Gill Sans"/>
                <a:ea typeface="Gill Sans"/>
                <a:cs typeface="Gill Sans"/>
                <a:sym typeface="Gill Sans"/>
              </a:defRPr>
            </a:lvl1pPr>
          </a:lstStyle>
          <a:p>
            <a:pPr/>
            <a:r>
              <a:t>Title Text</a:t>
            </a:r>
          </a:p>
        </p:txBody>
      </p:sp>
      <p:sp>
        <p:nvSpPr>
          <p:cNvPr id="144" name="Body Level One…"/>
          <p:cNvSpPr txBox="1"/>
          <p:nvPr>
            <p:ph type="body" sz="half" idx="1"/>
          </p:nvPr>
        </p:nvSpPr>
        <p:spPr>
          <a:xfrm>
            <a:off x="1812726" y="1460003"/>
            <a:ext cx="5518548" cy="3013771"/>
          </a:xfrm>
          <a:prstGeom prst="rect">
            <a:avLst/>
          </a:prstGeom>
        </p:spPr>
        <p:txBody>
          <a:bodyPr lIns="26789" tIns="26789" rIns="26789" bIns="26789" anchor="ctr">
            <a:noAutofit/>
          </a:bodyPr>
          <a:lstStyle>
            <a:lvl1pPr marL="589642" indent="-272142" defTabSz="308074">
              <a:lnSpc>
                <a:spcPct val="100000"/>
              </a:lnSpc>
              <a:spcBef>
                <a:spcPts val="1200"/>
              </a:spcBef>
              <a:buClrTx/>
              <a:buSzPct val="171000"/>
              <a:buFontTx/>
              <a:buChar char="•"/>
              <a:defRPr sz="2000">
                <a:latin typeface="Gill Sans"/>
                <a:ea typeface="Gill Sans"/>
                <a:cs typeface="Gill Sans"/>
                <a:sym typeface="Gill Sans"/>
              </a:defRPr>
            </a:lvl1pPr>
            <a:lvl2pPr marL="1034142" indent="-272142" defTabSz="308074">
              <a:lnSpc>
                <a:spcPct val="100000"/>
              </a:lnSpc>
              <a:spcBef>
                <a:spcPts val="1200"/>
              </a:spcBef>
              <a:buClrTx/>
              <a:buSzPct val="171000"/>
              <a:buFontTx/>
              <a:buChar char="•"/>
              <a:defRPr sz="2000">
                <a:latin typeface="Gill Sans"/>
                <a:ea typeface="Gill Sans"/>
                <a:cs typeface="Gill Sans"/>
                <a:sym typeface="Gill Sans"/>
              </a:defRPr>
            </a:lvl2pPr>
            <a:lvl3pPr marL="1478642" indent="-272142" defTabSz="308074">
              <a:lnSpc>
                <a:spcPct val="100000"/>
              </a:lnSpc>
              <a:spcBef>
                <a:spcPts val="1200"/>
              </a:spcBef>
              <a:buClrTx/>
              <a:buSzPct val="171000"/>
              <a:buFontTx/>
              <a:buChar char="•"/>
              <a:defRPr sz="2000">
                <a:latin typeface="Gill Sans"/>
                <a:ea typeface="Gill Sans"/>
                <a:cs typeface="Gill Sans"/>
                <a:sym typeface="Gill Sans"/>
              </a:defRPr>
            </a:lvl3pPr>
            <a:lvl4pPr marL="1923142" indent="-272142" defTabSz="308074">
              <a:lnSpc>
                <a:spcPct val="100000"/>
              </a:lnSpc>
              <a:spcBef>
                <a:spcPts val="1200"/>
              </a:spcBef>
              <a:buClrTx/>
              <a:buSzPct val="171000"/>
              <a:buFontTx/>
              <a:buChar char="•"/>
              <a:defRPr sz="2000">
                <a:latin typeface="Gill Sans"/>
                <a:ea typeface="Gill Sans"/>
                <a:cs typeface="Gill Sans"/>
                <a:sym typeface="Gill Sans"/>
              </a:defRPr>
            </a:lvl4pPr>
            <a:lvl5pPr marL="2367642" indent="-272142" defTabSz="308074">
              <a:lnSpc>
                <a:spcPct val="100000"/>
              </a:lnSpc>
              <a:spcBef>
                <a:spcPts val="1200"/>
              </a:spcBef>
              <a:buClrTx/>
              <a:buSzPct val="171000"/>
              <a:buFontTx/>
              <a:buChar char="•"/>
              <a:defRPr sz="2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4478362" y="4895949"/>
            <a:ext cx="180579" cy="180579"/>
          </a:xfrm>
          <a:prstGeom prst="rect">
            <a:avLst/>
          </a:prstGeom>
        </p:spPr>
        <p:txBody>
          <a:bodyPr lIns="26789" tIns="26789" rIns="26789" bIns="26789" anchor="b">
            <a:spAutoFit/>
          </a:bodyPr>
          <a:lstStyle>
            <a:lvl1pPr algn="ctr" defTabSz="308074">
              <a:defRPr sz="900">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_1">
    <p:spTree>
      <p:nvGrpSpPr>
        <p:cNvPr id="1" name=""/>
        <p:cNvGrpSpPr/>
        <p:nvPr/>
      </p:nvGrpSpPr>
      <p:grpSpPr>
        <a:xfrm>
          <a:off x="0" y="0"/>
          <a:ext cx="0" cy="0"/>
          <a:chOff x="0" y="0"/>
          <a:chExt cx="0" cy="0"/>
        </a:xfrm>
      </p:grpSpPr>
      <p:sp>
        <p:nvSpPr>
          <p:cNvPr id="152" name="Title Text"/>
          <p:cNvSpPr txBox="1"/>
          <p:nvPr>
            <p:ph type="title"/>
          </p:nvPr>
        </p:nvSpPr>
        <p:spPr>
          <a:xfrm>
            <a:off x="599050" y="278600"/>
            <a:ext cx="6583800" cy="701700"/>
          </a:xfrm>
          <a:prstGeom prst="rect">
            <a:avLst/>
          </a:prstGeom>
        </p:spPr>
        <p:txBody>
          <a:bodyPr lIns="0" tIns="0" rIns="0" bIns="0"/>
          <a:lstStyle>
            <a:lvl1pPr>
              <a:lnSpc>
                <a:spcPct val="90000"/>
              </a:lnSpc>
              <a:defRPr sz="2200">
                <a:solidFill>
                  <a:srgbClr val="0053D6"/>
                </a:solidFill>
              </a:defRPr>
            </a:lvl1pPr>
          </a:lstStyle>
          <a:p>
            <a:pPr/>
            <a:r>
              <a:t>Title Text</a:t>
            </a:r>
          </a:p>
        </p:txBody>
      </p:sp>
      <p:sp>
        <p:nvSpPr>
          <p:cNvPr id="153" name="Body Level One…"/>
          <p:cNvSpPr txBox="1"/>
          <p:nvPr>
            <p:ph type="body" idx="1"/>
          </p:nvPr>
        </p:nvSpPr>
        <p:spPr>
          <a:xfrm>
            <a:off x="606749" y="1028063"/>
            <a:ext cx="7938301" cy="3461700"/>
          </a:xfrm>
          <a:prstGeom prst="rect">
            <a:avLst/>
          </a:prstGeom>
        </p:spPr>
        <p:txBody>
          <a:bodyPr lIns="0" tIns="0" rIns="0" bIns="0"/>
          <a:lstStyle>
            <a:lvl1pPr indent="-304800">
              <a:buClr>
                <a:srgbClr val="123693"/>
              </a:buClr>
              <a:buSzPts val="1200"/>
              <a:buFont typeface="Helvetica"/>
              <a:defRPr sz="1200">
                <a:solidFill>
                  <a:srgbClr val="123693"/>
                </a:solidFill>
              </a:defRPr>
            </a:lvl1pPr>
            <a:lvl2pPr marL="914400" indent="-304800">
              <a:buClr>
                <a:srgbClr val="123693"/>
              </a:buClr>
              <a:buSzPts val="1200"/>
              <a:buFont typeface="Helvetica"/>
              <a:defRPr sz="1200">
                <a:solidFill>
                  <a:srgbClr val="123693"/>
                </a:solidFill>
              </a:defRPr>
            </a:lvl2pPr>
            <a:lvl3pPr marL="1371600" indent="-304800">
              <a:buClr>
                <a:srgbClr val="123693"/>
              </a:buClr>
              <a:buSzPts val="1200"/>
              <a:buFont typeface="Helvetica"/>
              <a:defRPr sz="1200">
                <a:solidFill>
                  <a:srgbClr val="123693"/>
                </a:solidFill>
              </a:defRPr>
            </a:lvl3pPr>
            <a:lvl4pPr marL="1828800" indent="-304800">
              <a:buClr>
                <a:srgbClr val="123693"/>
              </a:buClr>
              <a:buSzPts val="1200"/>
              <a:buFont typeface="Helvetica"/>
              <a:defRPr sz="1200">
                <a:solidFill>
                  <a:srgbClr val="123693"/>
                </a:solidFill>
              </a:defRPr>
            </a:lvl4pPr>
            <a:lvl5pPr marL="2286000" indent="-304800">
              <a:buClr>
                <a:srgbClr val="123693"/>
              </a:buClr>
              <a:buSzPts val="1200"/>
              <a:buFont typeface="Helvetica"/>
              <a:defRPr sz="1200">
                <a:solidFill>
                  <a:srgbClr val="123693"/>
                </a:solidFill>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128983" y="4697924"/>
            <a:ext cx="379193" cy="367950"/>
          </a:xfrm>
          <a:prstGeom prst="rect">
            <a:avLst/>
          </a:prstGeom>
        </p:spPr>
        <p:txBody>
          <a:bodyPr anchor="t">
            <a:spAutoFit/>
          </a:bodyPr>
          <a:lstStyle>
            <a:lvl1pPr>
              <a:defRPr sz="1300">
                <a:solidFill>
                  <a:srgbClr val="12369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HEADER">
    <p:spTree>
      <p:nvGrpSpPr>
        <p:cNvPr id="1" name=""/>
        <p:cNvGrpSpPr/>
        <p:nvPr/>
      </p:nvGrpSpPr>
      <p:grpSpPr>
        <a:xfrm>
          <a:off x="0" y="0"/>
          <a:ext cx="0" cy="0"/>
          <a:chOff x="0" y="0"/>
          <a:chExt cx="0" cy="0"/>
        </a:xfrm>
      </p:grpSpPr>
      <p:sp>
        <p:nvSpPr>
          <p:cNvPr id="22" name="Title Text"/>
          <p:cNvSpPr txBox="1"/>
          <p:nvPr>
            <p:ph type="title"/>
          </p:nvPr>
        </p:nvSpPr>
        <p:spPr>
          <a:xfrm>
            <a:off x="311699" y="2150849"/>
            <a:ext cx="8520602" cy="841801"/>
          </a:xfrm>
          <a:prstGeom prst="rect">
            <a:avLst/>
          </a:prstGeom>
        </p:spPr>
        <p:txBody>
          <a:bodyPr anchor="ctr"/>
          <a:lstStyle>
            <a:lvl1pPr algn="ctr">
              <a:defRPr sz="3600"/>
            </a:lvl1pPr>
          </a:lstStyle>
          <a:p>
            <a:pPr/>
            <a:r>
              <a:t>Title Text</a:t>
            </a:r>
          </a:p>
        </p:txBody>
      </p:sp>
      <p:sp>
        <p:nvSpPr>
          <p:cNvPr id="23"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30" name="Title Text"/>
          <p:cNvSpPr txBox="1"/>
          <p:nvPr>
            <p:ph type="title"/>
          </p:nvPr>
        </p:nvSpPr>
        <p:spPr>
          <a:prstGeom prst="rect">
            <a:avLst/>
          </a:prstGeom>
        </p:spPr>
        <p:txBody>
          <a:bodyPr/>
          <a:lstStyle/>
          <a:p>
            <a:pPr/>
            <a:r>
              <a:t>Title Text</a:t>
            </a:r>
          </a:p>
        </p:txBody>
      </p:sp>
      <p:sp>
        <p:nvSpPr>
          <p:cNvPr id="3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
    <p:spTree>
      <p:nvGrpSpPr>
        <p:cNvPr id="1" name=""/>
        <p:cNvGrpSpPr/>
        <p:nvPr/>
      </p:nvGrpSpPr>
      <p:grpSpPr>
        <a:xfrm>
          <a:off x="0" y="0"/>
          <a:ext cx="0" cy="0"/>
          <a:chOff x="0" y="0"/>
          <a:chExt cx="0" cy="0"/>
        </a:xfrm>
      </p:grpSpPr>
      <p:sp>
        <p:nvSpPr>
          <p:cNvPr id="39" name="Title Text"/>
          <p:cNvSpPr txBox="1"/>
          <p:nvPr>
            <p:ph type="title"/>
          </p:nvPr>
        </p:nvSpPr>
        <p:spPr>
          <a:prstGeom prst="rect">
            <a:avLst/>
          </a:prstGeom>
        </p:spPr>
        <p:txBody>
          <a:bodyPr/>
          <a:lstStyle/>
          <a:p>
            <a:pPr/>
            <a:r>
              <a:t>Title Text</a:t>
            </a:r>
          </a:p>
        </p:txBody>
      </p:sp>
      <p:sp>
        <p:nvSpPr>
          <p:cNvPr id="40" name="Body Level One…"/>
          <p:cNvSpPr txBox="1"/>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Body Level One</a:t>
            </a:r>
          </a:p>
          <a:p>
            <a:pPr lvl="1"/>
            <a:r>
              <a:t>Body Level Two</a:t>
            </a:r>
          </a:p>
          <a:p>
            <a:pPr lvl="2"/>
            <a:r>
              <a:t>Body Level Three</a:t>
            </a:r>
          </a:p>
          <a:p>
            <a:pPr lvl="3"/>
            <a:r>
              <a:t>Body Level Four</a:t>
            </a:r>
          </a:p>
          <a:p>
            <a:pPr lvl="4"/>
            <a:r>
              <a:t>Body Level Five</a:t>
            </a:r>
          </a:p>
        </p:txBody>
      </p:sp>
      <p:sp>
        <p:nvSpPr>
          <p:cNvPr id="41" name="Google Shape;24;p5"/>
          <p:cNvSpPr txBox="1"/>
          <p:nvPr>
            <p:ph type="body" sz="half" idx="21"/>
          </p:nvPr>
        </p:nvSpPr>
        <p:spPr>
          <a:xfrm>
            <a:off x="4832399" y="1152475"/>
            <a:ext cx="3999902" cy="3416400"/>
          </a:xfrm>
          <a:prstGeom prst="rect">
            <a:avLst/>
          </a:prstGeom>
        </p:spPr>
        <p:txBody>
          <a:bodyPr/>
          <a:lstStyle/>
          <a:p>
            <a:pPr indent="-317500">
              <a:buSzPts val="1400"/>
              <a:defRPr sz="1400"/>
            </a:pPr>
          </a:p>
        </p:txBody>
      </p:sp>
      <p:sp>
        <p:nvSpPr>
          <p:cNvPr id="42"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ONLY">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NE_COLUMN_TEXT">
    <p:spTree>
      <p:nvGrpSpPr>
        <p:cNvPr id="1" name=""/>
        <p:cNvGrpSpPr/>
        <p:nvPr/>
      </p:nvGrpSpPr>
      <p:grpSpPr>
        <a:xfrm>
          <a:off x="0" y="0"/>
          <a:ext cx="0" cy="0"/>
          <a:chOff x="0" y="0"/>
          <a:chExt cx="0" cy="0"/>
        </a:xfrm>
      </p:grpSpPr>
      <p:sp>
        <p:nvSpPr>
          <p:cNvPr id="57" name="Title Text"/>
          <p:cNvSpPr txBox="1"/>
          <p:nvPr>
            <p:ph type="title"/>
          </p:nvPr>
        </p:nvSpPr>
        <p:spPr>
          <a:xfrm>
            <a:off x="311699" y="555600"/>
            <a:ext cx="2808001" cy="755700"/>
          </a:xfrm>
          <a:prstGeom prst="rect">
            <a:avLst/>
          </a:prstGeom>
        </p:spPr>
        <p:txBody>
          <a:bodyPr anchor="b"/>
          <a:lstStyle>
            <a:lvl1pPr>
              <a:defRPr sz="2400"/>
            </a:lvl1pPr>
          </a:lstStyle>
          <a:p>
            <a:pPr/>
            <a:r>
              <a:t>Title Text</a:t>
            </a:r>
          </a:p>
        </p:txBody>
      </p:sp>
      <p:sp>
        <p:nvSpPr>
          <p:cNvPr id="58" name="Body Level One…"/>
          <p:cNvSpPr txBox="1"/>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_POINT">
    <p:spTree>
      <p:nvGrpSpPr>
        <p:cNvPr id="1" name=""/>
        <p:cNvGrpSpPr/>
        <p:nvPr/>
      </p:nvGrpSpPr>
      <p:grpSpPr>
        <a:xfrm>
          <a:off x="0" y="0"/>
          <a:ext cx="0" cy="0"/>
          <a:chOff x="0" y="0"/>
          <a:chExt cx="0" cy="0"/>
        </a:xfrm>
      </p:grpSpPr>
      <p:sp>
        <p:nvSpPr>
          <p:cNvPr id="66" name="Title Text"/>
          <p:cNvSpPr txBox="1"/>
          <p:nvPr>
            <p:ph type="title"/>
          </p:nvPr>
        </p:nvSpPr>
        <p:spPr>
          <a:xfrm>
            <a:off x="490250" y="450149"/>
            <a:ext cx="6367801" cy="4090801"/>
          </a:xfrm>
          <a:prstGeom prst="rect">
            <a:avLst/>
          </a:prstGeom>
        </p:spPr>
        <p:txBody>
          <a:bodyPr anchor="ctr"/>
          <a:lstStyle>
            <a:lvl1pPr>
              <a:defRPr sz="4800"/>
            </a:lvl1pPr>
          </a:lstStyle>
          <a:p>
            <a:pPr/>
            <a:r>
              <a:t>Title Text</a:t>
            </a:r>
          </a:p>
        </p:txBody>
      </p:sp>
      <p:sp>
        <p:nvSpPr>
          <p:cNvPr id="67"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TITLE_AND_DESCRIPTION">
    <p:spTree>
      <p:nvGrpSpPr>
        <p:cNvPr id="1" name=""/>
        <p:cNvGrpSpPr/>
        <p:nvPr/>
      </p:nvGrpSpPr>
      <p:grpSpPr>
        <a:xfrm>
          <a:off x="0" y="0"/>
          <a:ext cx="0" cy="0"/>
          <a:chOff x="0" y="0"/>
          <a:chExt cx="0" cy="0"/>
        </a:xfrm>
      </p:grpSpPr>
      <p:sp>
        <p:nvSpPr>
          <p:cNvPr id="74" name="Google Shape;37;p9"/>
          <p:cNvSpPr/>
          <p:nvPr/>
        </p:nvSpPr>
        <p:spPr>
          <a:xfrm>
            <a:off x="4572000" y="-125"/>
            <a:ext cx="4572000" cy="5143501"/>
          </a:xfrm>
          <a:prstGeom prst="rect">
            <a:avLst/>
          </a:prstGeom>
          <a:solidFill>
            <a:srgbClr val="EEEEEE"/>
          </a:solidFill>
          <a:ln w="12700">
            <a:miter lim="400000"/>
          </a:ln>
        </p:spPr>
        <p:txBody>
          <a:bodyPr lIns="0" tIns="0" rIns="0" bIns="0" anchor="ctr"/>
          <a:lstStyle/>
          <a:p>
            <a:pPr/>
          </a:p>
        </p:txBody>
      </p:sp>
      <p:sp>
        <p:nvSpPr>
          <p:cNvPr id="75" name="Title Text"/>
          <p:cNvSpPr txBox="1"/>
          <p:nvPr>
            <p:ph type="title"/>
          </p:nvPr>
        </p:nvSpPr>
        <p:spPr>
          <a:xfrm>
            <a:off x="265500" y="1233175"/>
            <a:ext cx="4045200" cy="1482301"/>
          </a:xfrm>
          <a:prstGeom prst="rect">
            <a:avLst/>
          </a:prstGeom>
        </p:spPr>
        <p:txBody>
          <a:bodyPr anchor="b"/>
          <a:lstStyle>
            <a:lvl1pPr algn="ctr">
              <a:defRPr sz="4200"/>
            </a:lvl1pPr>
          </a:lstStyle>
          <a:p>
            <a:pPr/>
            <a:r>
              <a:t>Title Text</a:t>
            </a:r>
          </a:p>
        </p:txBody>
      </p:sp>
      <p:sp>
        <p:nvSpPr>
          <p:cNvPr id="76" name="Body Level One…"/>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pPr/>
            <a:r>
              <a:t>Body Level One</a:t>
            </a:r>
          </a:p>
          <a:p>
            <a:pPr lvl="1"/>
            <a:r>
              <a:t>Body Level Two</a:t>
            </a:r>
          </a:p>
          <a:p>
            <a:pPr lvl="2"/>
            <a:r>
              <a:t>Body Level Three</a:t>
            </a:r>
          </a:p>
          <a:p>
            <a:pPr lvl="3"/>
            <a:r>
              <a:t>Body Level Four</a:t>
            </a:r>
          </a:p>
          <a:p>
            <a:pPr lvl="4"/>
            <a:r>
              <a:t>Body Level Five</a:t>
            </a:r>
          </a:p>
        </p:txBody>
      </p:sp>
      <p:sp>
        <p:nvSpPr>
          <p:cNvPr id="77" name="Google Shape;40;p9"/>
          <p:cNvSpPr txBox="1"/>
          <p:nvPr>
            <p:ph type="body" sz="half" idx="21"/>
          </p:nvPr>
        </p:nvSpPr>
        <p:spPr>
          <a:xfrm>
            <a:off x="4939500" y="724074"/>
            <a:ext cx="3837000" cy="3695102"/>
          </a:xfrm>
          <a:prstGeom prst="rect">
            <a:avLst/>
          </a:prstGeom>
        </p:spPr>
        <p:txBody>
          <a:bodyPr anchor="ctr"/>
          <a:lstStyle/>
          <a:p>
            <a:pPr/>
          </a:p>
        </p:txBody>
      </p:sp>
      <p:sp>
        <p:nvSpPr>
          <p:cNvPr id="78"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PTION_ONLY">
    <p:spTree>
      <p:nvGrpSpPr>
        <p:cNvPr id="1" name=""/>
        <p:cNvGrpSpPr/>
        <p:nvPr/>
      </p:nvGrpSpPr>
      <p:grpSpPr>
        <a:xfrm>
          <a:off x="0" y="0"/>
          <a:ext cx="0" cy="0"/>
          <a:chOff x="0" y="0"/>
          <a:chExt cx="0" cy="0"/>
        </a:xfrm>
      </p:grpSpPr>
      <p:sp>
        <p:nvSpPr>
          <p:cNvPr id="85" name="Body Level One…"/>
          <p:cNvSpPr txBox="1"/>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8684345" y="4700819"/>
            <a:ext cx="336813" cy="31839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Title Text</a:t>
            </a:r>
          </a:p>
        </p:txBody>
      </p:sp>
      <p:sp>
        <p:nvSpPr>
          <p:cNvPr id="3" name="Body Level One…"/>
          <p:cNvSpPr txBox="1"/>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Google Shape;20;p4" descr="Google Shape;20;p4"/>
          <p:cNvPicPr>
            <a:picLocks noChangeAspect="1"/>
          </p:cNvPicPr>
          <p:nvPr/>
        </p:nvPicPr>
        <p:blipFill>
          <a:blip r:embed="rId2">
            <a:extLst/>
          </a:blip>
          <a:stretch>
            <a:fillRect/>
          </a:stretch>
        </p:blipFill>
        <p:spPr>
          <a:xfrm>
            <a:off x="7938375" y="4773369"/>
            <a:ext cx="823226" cy="334926"/>
          </a:xfrm>
          <a:prstGeom prst="rect">
            <a:avLst/>
          </a:prstGeom>
          <a:ln w="12700">
            <a:miter lim="400000"/>
          </a:ln>
        </p:spPr>
      </p:pic>
      <p:sp>
        <p:nvSpPr>
          <p:cNvPr id="5" name="Slide Number"/>
          <p:cNvSpPr txBox="1"/>
          <p:nvPr>
            <p:ph type="sldNum" sz="quarter" idx="2"/>
          </p:nvPr>
        </p:nvSpPr>
        <p:spPr>
          <a:xfrm>
            <a:off x="4403593" y="4781634"/>
            <a:ext cx="336814" cy="318397"/>
          </a:xfrm>
          <a:prstGeom prst="rect">
            <a:avLst/>
          </a:prstGeom>
          <a:ln w="12700">
            <a:miter lim="400000"/>
          </a:ln>
        </p:spPr>
        <p:txBody>
          <a:bodyPr wrap="none" lIns="91424" tIns="91424" rIns="91424" bIns="91424" anchor="ctr">
            <a:normAutofit fontScale="100000" lnSpcReduction="0"/>
          </a:bodyPr>
          <a:lstStyle>
            <a:lvl1pPr algn="r">
              <a:defRPr sz="1000">
                <a:solidFill>
                  <a:schemeClr val="accent2">
                    <a:lumOff val="21764"/>
                  </a:schemeClr>
                </a:solidFill>
              </a:defRPr>
            </a:lvl1pPr>
          </a:lstStyle>
          <a:p>
            <a:pPr/>
            <a:fld id="{86CB4B4D-7CA3-9044-876B-883B54F8677D}" type="slidenum"/>
          </a:p>
        </p:txBody>
      </p:sp>
      <p:pic>
        <p:nvPicPr>
          <p:cNvPr id="6" name="Google Shape;73;p15" descr="Google Shape;73;p15"/>
          <p:cNvPicPr>
            <a:picLocks noChangeAspect="1"/>
          </p:cNvPicPr>
          <p:nvPr/>
        </p:nvPicPr>
        <p:blipFill>
          <a:blip r:embed="rId3">
            <a:extLst/>
          </a:blip>
          <a:stretch>
            <a:fillRect/>
          </a:stretch>
        </p:blipFill>
        <p:spPr>
          <a:xfrm>
            <a:off x="-120532" y="4362381"/>
            <a:ext cx="1542531" cy="1156903"/>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rgbClr val="000000"/>
        </a:buClr>
        <a:buSzPts val="1800"/>
        <a:buFont typeface="Arial"/>
        <a:buChar char="■"/>
        <a:tabLst/>
        <a:defRPr b="0" baseline="0" cap="none" i="0" spc="0" strike="noStrike" sz="1800" u="none">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ascpt.onlinelibrary.wiley.com/doi/epdf/10.1002/cpt.2064"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hyperlink" Target="https://arxiv.org/pdf/2301.00512.pdf"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arxiv.org/pdf/1704.07978.pdf" TargetMode="External"/><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folinoid.com/w/gflownet/"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arxiv.org/abs/1701.01329" TargetMode="External"/><Relationship Id="rId4" Type="http://schemas.openxmlformats.org/officeDocument/2006/relationships/hyperlink" Target="https://arxiv.org/abs/1805.11973" TargetMode="External"/><Relationship Id="rId5" Type="http://schemas.openxmlformats.org/officeDocument/2006/relationships/hyperlink" Target="https://arxiv.org/abs/1905.13372" TargetMode="External"/><Relationship Id="rId6" Type="http://schemas.openxmlformats.org/officeDocument/2006/relationships/hyperlink" Target="https://arxiv.org/abs/2004.12485" TargetMode="External"/><Relationship Id="rId7" Type="http://schemas.openxmlformats.org/officeDocument/2006/relationships/hyperlink" Target="https://openreview.net/forum?id=HklxbgBKvr"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arxiv.org/abs/1907.08268" TargetMode="External"/><Relationship Id="rId4" Type="http://schemas.openxmlformats.org/officeDocument/2006/relationships/hyperlink" Target="https://openreview.net/forum?id=kHSu4ebxFXY"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arxiv.org/abs/1802.04364" TargetMode="External"/><Relationship Id="rId4" Type="http://schemas.openxmlformats.org/officeDocument/2006/relationships/hyperlink" Target="https://arxiv.org/abs/2001.09382" TargetMode="External"/><Relationship Id="rId5" Type="http://schemas.openxmlformats.org/officeDocument/2006/relationships/hyperlink" Target="https://arxiv.org/abs/2102.01189"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g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1.jpeg"/><Relationship Id="rId4"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hyperlink" Target="https://www.fda.gov/drugs/precision-dosing-defining-need-and-approaches-deliver-individualized-drug-dosing-real-world-setting"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12.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Google Shape;1660;p107"/>
          <p:cNvSpPr txBox="1"/>
          <p:nvPr>
            <p:ph type="title"/>
          </p:nvPr>
        </p:nvSpPr>
        <p:spPr>
          <a:xfrm>
            <a:off x="484199" y="937575"/>
            <a:ext cx="8175602" cy="1384501"/>
          </a:xfrm>
          <a:prstGeom prst="rect">
            <a:avLst/>
          </a:prstGeom>
        </p:spPr>
        <p:txBody>
          <a:bodyPr/>
          <a:lstStyle>
            <a:lvl1pPr>
              <a:defRPr sz="3800"/>
            </a:lvl1pPr>
          </a:lstStyle>
          <a:p>
            <a:pPr/>
            <a:r>
              <a:t>Reinforcement Learning for Therapeutics</a:t>
            </a:r>
          </a:p>
        </p:txBody>
      </p:sp>
      <p:sp>
        <p:nvSpPr>
          <p:cNvPr id="164" name="Google Shape;1670;p107"/>
          <p:cNvSpPr/>
          <p:nvPr/>
        </p:nvSpPr>
        <p:spPr>
          <a:xfrm>
            <a:off x="-48576" y="2216874"/>
            <a:ext cx="9291002" cy="1"/>
          </a:xfrm>
          <a:prstGeom prst="line">
            <a:avLst/>
          </a:prstGeom>
          <a:ln>
            <a:solidFill>
              <a:srgbClr val="FFFFFF"/>
            </a:solidFill>
          </a:ln>
        </p:spPr>
        <p:txBody>
          <a:bodyPr lIns="0" tIns="0" rIns="0" bIns="0"/>
          <a:lstStyle/>
          <a:p>
            <a:pPr>
              <a:defRPr>
                <a:solidFill>
                  <a:srgbClr val="0053D6"/>
                </a:solidFill>
              </a:defRPr>
            </a:pPr>
          </a:p>
        </p:txBody>
      </p:sp>
      <p:sp>
        <p:nvSpPr>
          <p:cNvPr id="165" name="Google Shape;1660;p107"/>
          <p:cNvSpPr txBox="1"/>
          <p:nvPr/>
        </p:nvSpPr>
        <p:spPr>
          <a:xfrm>
            <a:off x="484199" y="2659711"/>
            <a:ext cx="8225451" cy="188602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lgn="ctr" defTabSz="731520">
              <a:lnSpc>
                <a:spcPct val="90000"/>
              </a:lnSpc>
              <a:defRPr sz="2560">
                <a:solidFill>
                  <a:srgbClr val="FFFFFF"/>
                </a:solidFill>
              </a:defRPr>
            </a:pPr>
            <a:r>
              <a:t>Doina Precup, PhD, FRSC</a:t>
            </a:r>
          </a:p>
          <a:p>
            <a:pPr algn="ctr" defTabSz="731520">
              <a:lnSpc>
                <a:spcPct val="90000"/>
              </a:lnSpc>
              <a:defRPr sz="1920">
                <a:solidFill>
                  <a:srgbClr val="FFFFFF"/>
                </a:solidFill>
              </a:defRPr>
            </a:pPr>
          </a:p>
          <a:p>
            <a:pPr algn="ctr" defTabSz="731520">
              <a:lnSpc>
                <a:spcPct val="90000"/>
              </a:lnSpc>
              <a:defRPr sz="1920">
                <a:solidFill>
                  <a:srgbClr val="FFFFFF"/>
                </a:solidFill>
              </a:defRPr>
            </a:pPr>
            <a:r>
              <a:t>Canada-CIFAR AI Chair, McGill University &amp; Mila</a:t>
            </a:r>
          </a:p>
          <a:p>
            <a:pPr algn="ctr" defTabSz="731520">
              <a:lnSpc>
                <a:spcPct val="90000"/>
              </a:lnSpc>
              <a:defRPr sz="1920">
                <a:solidFill>
                  <a:srgbClr val="FFFFFF"/>
                </a:solidFill>
              </a:defRPr>
            </a:pPr>
            <a:r>
              <a:t>Research Director, Google DeepMind</a:t>
            </a:r>
          </a:p>
          <a:p>
            <a:pPr algn="ctr" defTabSz="731520">
              <a:lnSpc>
                <a:spcPct val="90000"/>
              </a:lnSpc>
              <a:defRPr sz="1920">
                <a:solidFill>
                  <a:srgbClr val="FFFFFF"/>
                </a:solidFill>
              </a:defRPr>
            </a:pPr>
          </a:p>
          <a:p>
            <a:pPr algn="ctr" defTabSz="731520">
              <a:lnSpc>
                <a:spcPct val="90000"/>
              </a:lnSpc>
              <a:defRPr sz="1920">
                <a:solidFill>
                  <a:srgbClr val="FFFFFF"/>
                </a:solidFill>
              </a:defRPr>
            </a:pPr>
            <a:r>
              <a:t>With thanks to Emmanuel Bengio, Sumana Basu, Moksh Jain, Maksym Korablyov, Yoshua Bengio, Adriana Romero-Soriano, Marc-Andre Legault </a:t>
            </a:r>
          </a:p>
        </p:txBody>
      </p:sp>
      <p:sp>
        <p:nvSpPr>
          <p:cNvPr id="166" name="Slide Number"/>
          <p:cNvSpPr txBox="1"/>
          <p:nvPr>
            <p:ph type="sldNum" sz="quarter" idx="2"/>
          </p:nvPr>
        </p:nvSpPr>
        <p:spPr>
          <a:xfrm>
            <a:off x="180254" y="4715200"/>
            <a:ext cx="287371" cy="3679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Google Shape;713;p60"/>
          <p:cNvSpPr txBox="1"/>
          <p:nvPr>
            <p:ph type="title"/>
          </p:nvPr>
        </p:nvSpPr>
        <p:spPr>
          <a:xfrm>
            <a:off x="311699" y="445025"/>
            <a:ext cx="8520602" cy="572701"/>
          </a:xfrm>
          <a:prstGeom prst="rect">
            <a:avLst/>
          </a:prstGeom>
        </p:spPr>
        <p:txBody>
          <a:bodyPr/>
          <a:lstStyle>
            <a:lvl1pPr>
              <a:defRPr sz="2500"/>
            </a:lvl1pPr>
          </a:lstStyle>
          <a:p>
            <a:pPr/>
            <a:r>
              <a:t>What is Precision Drug Dosing?</a:t>
            </a:r>
          </a:p>
        </p:txBody>
      </p:sp>
      <p:sp>
        <p:nvSpPr>
          <p:cNvPr id="212" name="Google Shape;714;p60"/>
          <p:cNvSpPr txBox="1"/>
          <p:nvPr>
            <p:ph type="body" idx="1"/>
          </p:nvPr>
        </p:nvSpPr>
        <p:spPr>
          <a:xfrm>
            <a:off x="311699" y="1152475"/>
            <a:ext cx="8520602" cy="3416400"/>
          </a:xfrm>
          <a:prstGeom prst="rect">
            <a:avLst/>
          </a:prstGeom>
        </p:spPr>
        <p:txBody>
          <a:bodyPr/>
          <a:lstStyle/>
          <a:p>
            <a:pPr marL="0" indent="0">
              <a:buSzTx/>
              <a:buNone/>
            </a:pPr>
            <a:r>
              <a:t>Precision dosing is </a:t>
            </a:r>
            <a:r>
              <a:rPr i="1"/>
              <a:t>individually tailoring</a:t>
            </a:r>
            <a:r>
              <a:t> the dose of a drug to ensure the </a:t>
            </a:r>
            <a:r>
              <a:rPr i="1"/>
              <a:t>greatest benefit</a:t>
            </a:r>
            <a:r>
              <a:t> and </a:t>
            </a:r>
            <a:r>
              <a:rPr i="1"/>
              <a:t>least risk</a:t>
            </a:r>
            <a:r>
              <a:t> for each patient.</a:t>
            </a:r>
          </a:p>
          <a:p>
            <a:pPr marL="0" indent="0">
              <a:spcBef>
                <a:spcPts val="1200"/>
              </a:spcBef>
              <a:buSzTx/>
              <a:buNone/>
              <a:defRPr b="1"/>
            </a:pPr>
            <a:r>
              <a:t>Can we use reinforcement learning for precision dosing?</a:t>
            </a:r>
          </a:p>
          <a:p>
            <a:pPr lvl="1" marL="1233714" indent="-228600">
              <a:spcBef>
                <a:spcPts val="1200"/>
              </a:spcBef>
              <a:buChar char="●"/>
            </a:pPr>
            <a:r>
              <a:t>Observations: relevant test results (eg diabetes: sugar level, food)</a:t>
            </a:r>
          </a:p>
          <a:p>
            <a:pPr lvl="1" marL="1233714" indent="-228600">
              <a:spcBef>
                <a:spcPts val="1200"/>
              </a:spcBef>
              <a:buChar char="●"/>
            </a:pPr>
            <a:r>
              <a:t>Actions: various doses</a:t>
            </a:r>
          </a:p>
          <a:p>
            <a:pPr lvl="1" marL="1233714" indent="-228600">
              <a:spcBef>
                <a:spcPts val="1200"/>
              </a:spcBef>
              <a:buChar char="●"/>
            </a:pPr>
            <a:r>
              <a:t>Reward: ??</a:t>
            </a:r>
          </a:p>
        </p:txBody>
      </p:sp>
      <p:sp>
        <p:nvSpPr>
          <p:cNvPr id="213" name="Google Shape;715;p60"/>
          <p:cNvSpPr txBox="1"/>
          <p:nvPr/>
        </p:nvSpPr>
        <p:spPr>
          <a:xfrm>
            <a:off x="439874" y="3960790"/>
            <a:ext cx="7886701" cy="284981"/>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defRPr sz="1100" u="sng">
                <a:solidFill>
                  <a:schemeClr val="accent5"/>
                </a:solidFill>
                <a:uFill>
                  <a:solidFill>
                    <a:schemeClr val="accent5"/>
                  </a:solidFill>
                </a:uFill>
                <a:hlinkClick r:id="rId2" invalidUrl="" action="" tgtFrame="" tooltip="" history="1" highlightClick="0" endSnd="0"/>
              </a:defRPr>
            </a:lvl1pPr>
          </a:lstStyle>
          <a:p>
            <a:pPr>
              <a:defRPr>
                <a:uFillTx/>
              </a:defRPr>
            </a:pPr>
            <a:r>
              <a:rPr>
                <a:uFill>
                  <a:solidFill>
                    <a:schemeClr val="accent5"/>
                  </a:solidFill>
                </a:uFill>
                <a:hlinkClick r:id="rId2" invalidUrl="" action="" tgtFrame="" tooltip="" history="1" highlightClick="0" endSnd="0"/>
              </a:rPr>
              <a:t>Precision Dosing: An Industry Perspective. Richard W. Peck</a:t>
            </a:r>
          </a:p>
        </p:txBody>
      </p:sp>
      <p:sp>
        <p:nvSpPr>
          <p:cNvPr id="2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Google Shape;728;p62"/>
          <p:cNvSpPr txBox="1"/>
          <p:nvPr>
            <p:ph type="title"/>
          </p:nvPr>
        </p:nvSpPr>
        <p:spPr>
          <a:xfrm>
            <a:off x="311699" y="311726"/>
            <a:ext cx="8520602" cy="572702"/>
          </a:xfrm>
          <a:prstGeom prst="rect">
            <a:avLst/>
          </a:prstGeom>
        </p:spPr>
        <p:txBody>
          <a:bodyPr/>
          <a:lstStyle>
            <a:lvl1pPr>
              <a:defRPr sz="2300"/>
            </a:lvl1pPr>
          </a:lstStyle>
          <a:p>
            <a:pPr/>
            <a:r>
              <a:t>Challenge: Action Effects are Delayed and Prolonged!</a:t>
            </a:r>
          </a:p>
        </p:txBody>
      </p:sp>
      <p:pic>
        <p:nvPicPr>
          <p:cNvPr id="217" name="Google Shape;741;p62" descr="Google Shape;741;p62"/>
          <p:cNvPicPr>
            <a:picLocks noChangeAspect="1"/>
          </p:cNvPicPr>
          <p:nvPr/>
        </p:nvPicPr>
        <p:blipFill>
          <a:blip r:embed="rId3">
            <a:extLst/>
          </a:blip>
          <a:stretch>
            <a:fillRect/>
          </a:stretch>
        </p:blipFill>
        <p:spPr>
          <a:xfrm>
            <a:off x="2193071" y="865114"/>
            <a:ext cx="4757893" cy="1434268"/>
          </a:xfrm>
          <a:prstGeom prst="rect">
            <a:avLst/>
          </a:prstGeom>
          <a:ln w="12700">
            <a:miter lim="400000"/>
          </a:ln>
        </p:spPr>
      </p:pic>
      <p:grpSp>
        <p:nvGrpSpPr>
          <p:cNvPr id="221" name="Google Shape;733;p62"/>
          <p:cNvGrpSpPr/>
          <p:nvPr/>
        </p:nvGrpSpPr>
        <p:grpSpPr>
          <a:xfrm>
            <a:off x="-89592" y="2366022"/>
            <a:ext cx="7008397" cy="731701"/>
            <a:chOff x="-135323" y="-639976"/>
            <a:chExt cx="7008395" cy="731700"/>
          </a:xfrm>
        </p:grpSpPr>
        <p:sp>
          <p:nvSpPr>
            <p:cNvPr id="218" name="Google Shape;734;p62"/>
            <p:cNvSpPr txBox="1"/>
            <p:nvPr/>
          </p:nvSpPr>
          <p:spPr>
            <a:xfrm>
              <a:off x="-135324" y="-516677"/>
              <a:ext cx="2493788" cy="485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lnSpc>
                  <a:spcPct val="90000"/>
                </a:lnSpc>
                <a:defRPr sz="2600">
                  <a:latin typeface="Roboto Medium"/>
                  <a:ea typeface="Roboto Medium"/>
                  <a:cs typeface="Roboto Medium"/>
                  <a:sym typeface="Roboto Medium"/>
                </a:defRPr>
              </a:lvl1pPr>
            </a:lstStyle>
            <a:p>
              <a:pPr/>
              <a:r>
                <a:t>PAE-POMDP</a:t>
              </a:r>
            </a:p>
          </p:txBody>
        </p:sp>
        <p:sp>
          <p:nvSpPr>
            <p:cNvPr id="219" name="Google Shape;735;p62"/>
            <p:cNvSpPr/>
            <p:nvPr/>
          </p:nvSpPr>
          <p:spPr>
            <a:xfrm>
              <a:off x="2349572" y="-639977"/>
              <a:ext cx="3653493" cy="731701"/>
            </a:xfrm>
            <a:prstGeom prst="rect">
              <a:avLst/>
            </a:prstGeom>
            <a:solidFill>
              <a:srgbClr val="000000"/>
            </a:solidFill>
            <a:ln w="12700" cap="flat">
              <a:noFill/>
              <a:miter lim="400000"/>
            </a:ln>
            <a:effectLst/>
          </p:spPr>
          <p:txBody>
            <a:bodyPr wrap="square" lIns="0" tIns="0" rIns="0" bIns="0" numCol="1" anchor="ctr">
              <a:noAutofit/>
            </a:bodyPr>
            <a:lstStyle/>
            <a:p>
              <a:pPr/>
            </a:p>
          </p:txBody>
        </p:sp>
        <p:sp>
          <p:nvSpPr>
            <p:cNvPr id="220" name="Google Shape;736;p62"/>
            <p:cNvSpPr txBox="1"/>
            <p:nvPr/>
          </p:nvSpPr>
          <p:spPr>
            <a:xfrm>
              <a:off x="2421354" y="-427777"/>
              <a:ext cx="4451719" cy="307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nSpc>
                  <a:spcPct val="115000"/>
                </a:lnSpc>
                <a:defRPr>
                  <a:solidFill>
                    <a:srgbClr val="FFFFFF"/>
                  </a:solidFill>
                  <a:latin typeface="Roboto"/>
                  <a:ea typeface="Roboto"/>
                  <a:cs typeface="Roboto"/>
                  <a:sym typeface="Roboto"/>
                </a:defRPr>
              </a:lvl1pPr>
            </a:lstStyle>
            <a:p>
              <a:pPr/>
              <a:r>
                <a:t>Introduce Prolonged Action Effect POMDP</a:t>
              </a:r>
            </a:p>
          </p:txBody>
        </p:sp>
      </p:grpSp>
      <p:grpSp>
        <p:nvGrpSpPr>
          <p:cNvPr id="225" name="Google Shape;737;p62"/>
          <p:cNvGrpSpPr/>
          <p:nvPr/>
        </p:nvGrpSpPr>
        <p:grpSpPr>
          <a:xfrm>
            <a:off x="55391" y="3060777"/>
            <a:ext cx="6366629" cy="931369"/>
            <a:chOff x="9665" y="-773276"/>
            <a:chExt cx="6366628" cy="931368"/>
          </a:xfrm>
        </p:grpSpPr>
        <p:sp>
          <p:nvSpPr>
            <p:cNvPr id="222" name="Google Shape;738;p62"/>
            <p:cNvSpPr txBox="1"/>
            <p:nvPr/>
          </p:nvSpPr>
          <p:spPr>
            <a:xfrm>
              <a:off x="9665" y="-773277"/>
              <a:ext cx="2293950" cy="839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lnSpc>
                  <a:spcPct val="90000"/>
                </a:lnSpc>
                <a:defRPr sz="2600">
                  <a:latin typeface="Roboto Medium"/>
                  <a:ea typeface="Roboto Medium"/>
                  <a:cs typeface="Roboto Medium"/>
                  <a:sym typeface="Roboto Medium"/>
                </a:defRPr>
              </a:lvl1pPr>
            </a:lstStyle>
            <a:p>
              <a:pPr/>
              <a:r>
                <a:t>Decay Assumption</a:t>
              </a:r>
            </a:p>
          </p:txBody>
        </p:sp>
        <p:sp>
          <p:nvSpPr>
            <p:cNvPr id="223" name="Google Shape;739;p62"/>
            <p:cNvSpPr/>
            <p:nvPr/>
          </p:nvSpPr>
          <p:spPr>
            <a:xfrm>
              <a:off x="2272881" y="-573609"/>
              <a:ext cx="4103414" cy="731701"/>
            </a:xfrm>
            <a:prstGeom prst="rect">
              <a:avLst/>
            </a:prstGeom>
            <a:solidFill>
              <a:srgbClr val="000000"/>
            </a:solidFill>
            <a:ln w="12700" cap="flat">
              <a:noFill/>
              <a:miter lim="400000"/>
            </a:ln>
            <a:effectLst/>
          </p:spPr>
          <p:txBody>
            <a:bodyPr wrap="square" lIns="0" tIns="0" rIns="0" bIns="0" numCol="1" anchor="ctr">
              <a:noAutofit/>
            </a:bodyPr>
            <a:lstStyle/>
            <a:p>
              <a:pPr/>
            </a:p>
          </p:txBody>
        </p:sp>
        <p:sp>
          <p:nvSpPr>
            <p:cNvPr id="224" name="Google Shape;740;p62"/>
            <p:cNvSpPr txBox="1"/>
            <p:nvPr/>
          </p:nvSpPr>
          <p:spPr>
            <a:xfrm>
              <a:off x="2420348" y="-374109"/>
              <a:ext cx="3808480" cy="332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nSpc>
                  <a:spcPct val="115000"/>
                </a:lnSpc>
                <a:defRPr sz="1600">
                  <a:solidFill>
                    <a:srgbClr val="FFFFFF"/>
                  </a:solidFill>
                  <a:latin typeface="Roboto"/>
                  <a:ea typeface="Roboto"/>
                  <a:cs typeface="Roboto"/>
                  <a:sym typeface="Roboto"/>
                </a:defRPr>
              </a:lvl1pPr>
            </a:lstStyle>
            <a:p>
              <a:pPr/>
              <a:r>
                <a:t>Inspired by the pharmacology literature</a:t>
              </a:r>
            </a:p>
          </p:txBody>
        </p:sp>
      </p:grpSp>
      <p:sp>
        <p:nvSpPr>
          <p:cNvPr id="226" name="Google Shape;746;p62"/>
          <p:cNvSpPr txBox="1"/>
          <p:nvPr/>
        </p:nvSpPr>
        <p:spPr>
          <a:xfrm>
            <a:off x="303942" y="4138393"/>
            <a:ext cx="7607101" cy="260412"/>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defRPr sz="900" u="sng">
                <a:solidFill>
                  <a:schemeClr val="accent5"/>
                </a:solidFill>
              </a:defRPr>
            </a:pPr>
            <a:r>
              <a:rPr>
                <a:uFill>
                  <a:solidFill>
                    <a:schemeClr val="accent5"/>
                  </a:solidFill>
                </a:uFill>
                <a:hlinkClick r:id="rId4" invalidUrl="" action="" tgtFrame="" tooltip="" history="1" highlightClick="0" endSnd="0"/>
              </a:rPr>
              <a:t>On the Challenges of using Reinforcement Learning in Precision Drug Dosing: Delay and Prolongedness of Action Effects</a:t>
            </a:r>
            <a:r>
              <a:t>, AAAI’2023</a:t>
            </a:r>
          </a:p>
        </p:txBody>
      </p:sp>
      <p:sp>
        <p:nvSpPr>
          <p:cNvPr id="227" name="Slide Number"/>
          <p:cNvSpPr txBox="1"/>
          <p:nvPr>
            <p:ph type="sldNum" sz="quarter" idx="2"/>
          </p:nvPr>
        </p:nvSpPr>
        <p:spPr>
          <a:xfrm>
            <a:off x="4413019" y="4781634"/>
            <a:ext cx="327388"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1" name="Google Shape;752;p63"/>
          <p:cNvSpPr txBox="1"/>
          <p:nvPr>
            <p:ph type="title"/>
          </p:nvPr>
        </p:nvSpPr>
        <p:spPr>
          <a:xfrm>
            <a:off x="204899" y="271499"/>
            <a:ext cx="8520602" cy="572702"/>
          </a:xfrm>
          <a:prstGeom prst="rect">
            <a:avLst/>
          </a:prstGeom>
        </p:spPr>
        <p:txBody>
          <a:bodyPr/>
          <a:lstStyle>
            <a:lvl1pPr>
              <a:defRPr sz="2500"/>
            </a:lvl1pPr>
          </a:lstStyle>
          <a:p>
            <a:pPr/>
            <a:r>
              <a:t>Modelling delayed action effects</a:t>
            </a:r>
          </a:p>
        </p:txBody>
      </p:sp>
      <p:sp>
        <p:nvSpPr>
          <p:cNvPr id="232" name="Google Shape;753;p63"/>
          <p:cNvSpPr txBox="1"/>
          <p:nvPr>
            <p:ph type="body" idx="1"/>
          </p:nvPr>
        </p:nvSpPr>
        <p:spPr>
          <a:xfrm>
            <a:off x="311699" y="1152475"/>
            <a:ext cx="8520602" cy="3416400"/>
          </a:xfrm>
          <a:prstGeom prst="rect">
            <a:avLst/>
          </a:prstGeom>
        </p:spPr>
        <p:txBody>
          <a:bodyPr/>
          <a:lstStyle/>
          <a:p>
            <a:pPr marL="0" indent="0">
              <a:lnSpc>
                <a:spcPct val="92000"/>
              </a:lnSpc>
              <a:buSzTx/>
              <a:buNone/>
              <a:defRPr b="1"/>
            </a:pPr>
            <a:r>
              <a:t>Effective action impact:</a:t>
            </a:r>
          </a:p>
          <a:p>
            <a:pPr marL="0" indent="0">
              <a:lnSpc>
                <a:spcPct val="92000"/>
              </a:lnSpc>
              <a:spcBef>
                <a:spcPts val="1200"/>
              </a:spcBef>
              <a:buSzTx/>
              <a:buNone/>
            </a:pPr>
            <a:endParaRPr b="1"/>
          </a:p>
          <a:p>
            <a:pPr marL="0" indent="0">
              <a:lnSpc>
                <a:spcPct val="92000"/>
              </a:lnSpc>
              <a:spcBef>
                <a:spcPts val="1200"/>
              </a:spcBef>
              <a:buSzTx/>
              <a:buNone/>
              <a:defRPr b="1"/>
            </a:pPr>
            <a:r>
              <a:t>Augment the observation with the effective action</a:t>
            </a:r>
          </a:p>
          <a:p>
            <a:pPr marL="0" indent="0">
              <a:lnSpc>
                <a:spcPct val="92000"/>
              </a:lnSpc>
              <a:spcBef>
                <a:spcPts val="1200"/>
              </a:spcBef>
              <a:buSzTx/>
              <a:buNone/>
            </a:pPr>
          </a:p>
        </p:txBody>
      </p:sp>
      <p:pic>
        <p:nvPicPr>
          <p:cNvPr id="233" name="Google Shape;754;p63" descr="Google Shape;754;p63"/>
          <p:cNvPicPr>
            <a:picLocks noChangeAspect="1"/>
          </p:cNvPicPr>
          <p:nvPr/>
        </p:nvPicPr>
        <p:blipFill>
          <a:blip r:embed="rId2">
            <a:extLst/>
          </a:blip>
          <a:stretch>
            <a:fillRect/>
          </a:stretch>
        </p:blipFill>
        <p:spPr>
          <a:xfrm>
            <a:off x="3578255" y="970742"/>
            <a:ext cx="4211776" cy="945134"/>
          </a:xfrm>
          <a:prstGeom prst="rect">
            <a:avLst/>
          </a:prstGeom>
          <a:ln w="12700">
            <a:miter lim="400000"/>
          </a:ln>
        </p:spPr>
      </p:pic>
      <p:pic>
        <p:nvPicPr>
          <p:cNvPr id="234" name="Google Shape;756;p63" descr="Google Shape;756;p63"/>
          <p:cNvPicPr>
            <a:picLocks noChangeAspect="1"/>
          </p:cNvPicPr>
          <p:nvPr/>
        </p:nvPicPr>
        <p:blipFill>
          <a:blip r:embed="rId3">
            <a:extLst/>
          </a:blip>
          <a:stretch>
            <a:fillRect/>
          </a:stretch>
        </p:blipFill>
        <p:spPr>
          <a:xfrm>
            <a:off x="6041785" y="2042244"/>
            <a:ext cx="1778611" cy="340812"/>
          </a:xfrm>
          <a:prstGeom prst="rect">
            <a:avLst/>
          </a:prstGeom>
          <a:ln w="12700">
            <a:miter lim="400000"/>
          </a:ln>
        </p:spPr>
      </p:pic>
      <p:sp>
        <p:nvSpPr>
          <p:cNvPr id="235" name="Slide Number"/>
          <p:cNvSpPr txBox="1"/>
          <p:nvPr>
            <p:ph type="sldNum" sz="quarter" idx="2"/>
          </p:nvPr>
        </p:nvSpPr>
        <p:spPr>
          <a:xfrm>
            <a:off x="4460148" y="4781634"/>
            <a:ext cx="280259"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Google Shape;773;p65"/>
          <p:cNvSpPr txBox="1"/>
          <p:nvPr>
            <p:ph type="title"/>
          </p:nvPr>
        </p:nvSpPr>
        <p:spPr>
          <a:xfrm>
            <a:off x="311699" y="232699"/>
            <a:ext cx="8520602" cy="572702"/>
          </a:xfrm>
          <a:prstGeom prst="rect">
            <a:avLst/>
          </a:prstGeom>
        </p:spPr>
        <p:txBody>
          <a:bodyPr/>
          <a:lstStyle>
            <a:lvl1pPr>
              <a:spcBef>
                <a:spcPts val="600"/>
              </a:spcBef>
              <a:defRPr sz="2500"/>
            </a:lvl1pPr>
          </a:lstStyle>
          <a:p>
            <a:pPr/>
            <a:r>
              <a:t>Illustration: Glucose Control</a:t>
            </a:r>
          </a:p>
        </p:txBody>
      </p:sp>
      <p:sp>
        <p:nvSpPr>
          <p:cNvPr id="238" name="Google Shape;774;p65"/>
          <p:cNvSpPr txBox="1"/>
          <p:nvPr>
            <p:ph type="body" idx="1"/>
          </p:nvPr>
        </p:nvSpPr>
        <p:spPr>
          <a:xfrm>
            <a:off x="311699" y="805400"/>
            <a:ext cx="8520602" cy="3416401"/>
          </a:xfrm>
          <a:prstGeom prst="rect">
            <a:avLst/>
          </a:prstGeom>
        </p:spPr>
        <p:txBody>
          <a:bodyPr/>
          <a:lstStyle/>
          <a:p>
            <a:pPr marL="0" indent="0">
              <a:buSzTx/>
              <a:buNone/>
              <a:defRPr sz="1700"/>
            </a:pPr>
          </a:p>
          <a:p>
            <a:pPr marL="342900" indent="-273050">
              <a:spcBef>
                <a:spcPts val="1200"/>
              </a:spcBef>
              <a:buSzPts val="1700"/>
              <a:defRPr sz="1700"/>
            </a:pPr>
            <a:r>
              <a:t>Observation: continuous blood glucose readings from 70 mg/dL and 200 mg/dL</a:t>
            </a:r>
            <a:br/>
          </a:p>
          <a:p>
            <a:pPr marL="342900" indent="-273050">
              <a:buSzPts val="1700"/>
              <a:defRPr sz="1700"/>
            </a:pPr>
            <a:r>
              <a:t>Action: discretized insulin doses (0, 5)</a:t>
            </a:r>
            <a:br/>
          </a:p>
          <a:p>
            <a:pPr marL="342900" indent="-273050">
              <a:buSzPts val="1700"/>
              <a:defRPr sz="1700"/>
            </a:pPr>
            <a:r>
              <a:t>Reward:</a:t>
            </a:r>
            <a:br/>
          </a:p>
        </p:txBody>
      </p:sp>
      <p:pic>
        <p:nvPicPr>
          <p:cNvPr id="239" name="Google Shape;775;p65" descr="Google Shape;775;p65"/>
          <p:cNvPicPr>
            <a:picLocks noChangeAspect="1"/>
          </p:cNvPicPr>
          <p:nvPr/>
        </p:nvPicPr>
        <p:blipFill>
          <a:blip r:embed="rId2">
            <a:extLst/>
          </a:blip>
          <a:stretch>
            <a:fillRect/>
          </a:stretch>
        </p:blipFill>
        <p:spPr>
          <a:xfrm>
            <a:off x="1487455" y="2423610"/>
            <a:ext cx="7440738" cy="2081569"/>
          </a:xfrm>
          <a:prstGeom prst="rect">
            <a:avLst/>
          </a:prstGeom>
          <a:ln w="12700">
            <a:miter lim="400000"/>
          </a:ln>
        </p:spPr>
      </p:pic>
      <p:sp>
        <p:nvSpPr>
          <p:cNvPr id="2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2" name="Google Shape;790;p67"/>
          <p:cNvSpPr txBox="1"/>
          <p:nvPr>
            <p:ph type="title"/>
          </p:nvPr>
        </p:nvSpPr>
        <p:spPr>
          <a:xfrm>
            <a:off x="311699" y="147228"/>
            <a:ext cx="8520602" cy="572701"/>
          </a:xfrm>
          <a:prstGeom prst="rect">
            <a:avLst/>
          </a:prstGeom>
        </p:spPr>
        <p:txBody>
          <a:bodyPr/>
          <a:lstStyle>
            <a:lvl1pPr>
              <a:defRPr sz="2500"/>
            </a:lvl1pPr>
          </a:lstStyle>
          <a:p>
            <a:pPr/>
            <a:r>
              <a:t>Methods</a:t>
            </a:r>
          </a:p>
        </p:txBody>
      </p:sp>
      <p:sp>
        <p:nvSpPr>
          <p:cNvPr id="243" name="Google Shape;791;p67"/>
          <p:cNvSpPr txBox="1"/>
          <p:nvPr>
            <p:ph type="body" idx="1"/>
          </p:nvPr>
        </p:nvSpPr>
        <p:spPr>
          <a:xfrm>
            <a:off x="311699" y="717595"/>
            <a:ext cx="8520602" cy="3416401"/>
          </a:xfrm>
          <a:prstGeom prst="rect">
            <a:avLst/>
          </a:prstGeom>
        </p:spPr>
        <p:txBody>
          <a:bodyPr/>
          <a:lstStyle/>
          <a:p>
            <a:pPr marL="342900" indent="-253206">
              <a:lnSpc>
                <a:spcPct val="92000"/>
              </a:lnSpc>
              <a:buSzPct val="100000"/>
              <a:defRPr b="1" sz="1300"/>
            </a:pPr>
            <a:r>
              <a:t>Fixed Dose -</a:t>
            </a:r>
            <a:r>
              <a:rPr b="0"/>
              <a:t> Thresholded policy</a:t>
            </a:r>
            <a:br>
              <a:rPr b="0"/>
            </a:br>
            <a:endParaRPr sz="1500"/>
          </a:p>
          <a:p>
            <a:pPr marL="342900" indent="-253206">
              <a:lnSpc>
                <a:spcPct val="92000"/>
              </a:lnSpc>
              <a:buSzPct val="100000"/>
              <a:defRPr b="1" sz="1300"/>
            </a:pPr>
            <a:r>
              <a:t>DQN -</a:t>
            </a:r>
            <a:r>
              <a:rPr b="0"/>
              <a:t> Deep Q Network</a:t>
            </a:r>
            <a:endParaRPr sz="1500"/>
          </a:p>
          <a:p>
            <a:pPr marL="0" indent="685800">
              <a:lnSpc>
                <a:spcPct val="92000"/>
              </a:lnSpc>
              <a:spcBef>
                <a:spcPts val="1200"/>
              </a:spcBef>
              <a:buSzTx/>
              <a:buNone/>
              <a:defRPr sz="1300"/>
            </a:pPr>
            <a:r>
              <a:t>input: s</a:t>
            </a:r>
            <a:r>
              <a:rPr baseline="-25000"/>
              <a:t>t</a:t>
            </a:r>
            <a:endParaRPr baseline="-25000" sz="1500"/>
          </a:p>
          <a:p>
            <a:pPr marL="0" indent="342900">
              <a:lnSpc>
                <a:spcPct val="92000"/>
              </a:lnSpc>
              <a:spcBef>
                <a:spcPts val="1200"/>
              </a:spcBef>
              <a:buSzTx/>
              <a:buNone/>
              <a:defRPr sz="1600"/>
            </a:pPr>
            <a:endParaRPr sz="1500"/>
          </a:p>
          <a:p>
            <a:pPr marL="342900" indent="-253206">
              <a:lnSpc>
                <a:spcPct val="92000"/>
              </a:lnSpc>
              <a:spcBef>
                <a:spcPts val="1200"/>
              </a:spcBef>
              <a:buSzPct val="100000"/>
              <a:defRPr b="1" sz="1300"/>
            </a:pPr>
            <a:r>
              <a:t>ADRQN</a:t>
            </a:r>
            <a:r>
              <a:rPr baseline="30000"/>
              <a:t>1</a:t>
            </a:r>
            <a:r>
              <a:t> -</a:t>
            </a:r>
            <a:r>
              <a:rPr b="0"/>
              <a:t> Action-specific Deep Recurrent Q Network</a:t>
            </a:r>
            <a:endParaRPr sz="1500"/>
          </a:p>
          <a:p>
            <a:pPr marL="0" indent="685800">
              <a:lnSpc>
                <a:spcPct val="92000"/>
              </a:lnSpc>
              <a:spcBef>
                <a:spcPts val="1200"/>
              </a:spcBef>
              <a:buSzTx/>
              <a:buNone/>
              <a:defRPr sz="1300"/>
            </a:pPr>
            <a:r>
              <a:t>input: action-observation pairs</a:t>
            </a:r>
            <a:endParaRPr sz="1500"/>
          </a:p>
          <a:p>
            <a:pPr marL="0" indent="685800">
              <a:lnSpc>
                <a:spcPct val="92000"/>
              </a:lnSpc>
              <a:spcBef>
                <a:spcPts val="1200"/>
              </a:spcBef>
              <a:buSzTx/>
              <a:buNone/>
              <a:defRPr sz="1300"/>
            </a:pPr>
            <a:r>
              <a:t>&lt;(a</a:t>
            </a:r>
            <a:r>
              <a:rPr baseline="-25000"/>
              <a:t>0</a:t>
            </a:r>
            <a:r>
              <a:t>, s</a:t>
            </a:r>
            <a:r>
              <a:rPr baseline="-25000"/>
              <a:t>1</a:t>
            </a:r>
            <a:r>
              <a:t>), (a</a:t>
            </a:r>
            <a:r>
              <a:rPr baseline="-25000"/>
              <a:t>1</a:t>
            </a:r>
            <a:r>
              <a:t>, s</a:t>
            </a:r>
            <a:r>
              <a:rPr baseline="-25000"/>
              <a:t>2</a:t>
            </a:r>
            <a:r>
              <a:t>), …, (a</a:t>
            </a:r>
            <a:r>
              <a:rPr baseline="-25000"/>
              <a:t>t-1</a:t>
            </a:r>
            <a:r>
              <a:t>, s</a:t>
            </a:r>
            <a:r>
              <a:rPr baseline="-25000"/>
              <a:t>t</a:t>
            </a:r>
            <a:r>
              <a:t>)&gt;</a:t>
            </a:r>
            <a:endParaRPr sz="1500"/>
          </a:p>
          <a:p>
            <a:pPr marL="0" indent="0">
              <a:lnSpc>
                <a:spcPct val="92000"/>
              </a:lnSpc>
              <a:spcBef>
                <a:spcPts val="1200"/>
              </a:spcBef>
              <a:buSzTx/>
              <a:buNone/>
              <a:defRPr sz="1600"/>
            </a:pPr>
            <a:endParaRPr baseline="-25000" sz="1500"/>
          </a:p>
          <a:p>
            <a:pPr marL="342900" indent="-253206">
              <a:lnSpc>
                <a:spcPct val="92000"/>
              </a:lnSpc>
              <a:spcBef>
                <a:spcPts val="1200"/>
              </a:spcBef>
              <a:buSzPct val="100000"/>
              <a:defRPr b="1" sz="1300"/>
            </a:pPr>
            <a:r>
              <a:t>Effective-DQN </a:t>
            </a:r>
            <a:endParaRPr sz="1500"/>
          </a:p>
          <a:p>
            <a:pPr lvl="1" marL="685800" indent="-253206">
              <a:lnSpc>
                <a:spcPct val="72000"/>
              </a:lnSpc>
              <a:buSzPct val="100000"/>
              <a:defRPr sz="1300"/>
            </a:pPr>
            <a:r>
              <a:t>input: (s</a:t>
            </a:r>
            <a:r>
              <a:rPr baseline="-25000"/>
              <a:t>t</a:t>
            </a:r>
            <a:r>
              <a:t>, a</a:t>
            </a:r>
            <a:r>
              <a:rPr baseline="-25000"/>
              <a:t>t𝝐</a:t>
            </a:r>
            <a:r>
              <a:t>)</a:t>
            </a:r>
          </a:p>
        </p:txBody>
      </p:sp>
      <p:sp>
        <p:nvSpPr>
          <p:cNvPr id="244" name="Google Shape;792;p67"/>
          <p:cNvSpPr txBox="1"/>
          <p:nvPr/>
        </p:nvSpPr>
        <p:spPr>
          <a:xfrm>
            <a:off x="697063" y="3101852"/>
            <a:ext cx="7513201" cy="284980"/>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p>
            <a:pPr>
              <a:defRPr baseline="30000" sz="1100"/>
            </a:pPr>
            <a:r>
              <a:t>1</a:t>
            </a:r>
            <a:r>
              <a:rPr baseline="0" u="sng">
                <a:solidFill>
                  <a:schemeClr val="accent5"/>
                </a:solidFill>
                <a:uFill>
                  <a:solidFill>
                    <a:schemeClr val="accent5"/>
                  </a:solidFill>
                </a:uFill>
                <a:hlinkClick r:id="rId3" invalidUrl="" action="" tgtFrame="" tooltip="" history="1" highlightClick="0" endSnd="0"/>
              </a:rPr>
              <a:t>On Improving Deep Reinforcement Learning for POMDPs</a:t>
            </a:r>
          </a:p>
        </p:txBody>
      </p:sp>
      <p:pic>
        <p:nvPicPr>
          <p:cNvPr id="245" name="Google Shape;793;p67" descr="Google Shape;793;p67"/>
          <p:cNvPicPr>
            <a:picLocks noChangeAspect="1"/>
          </p:cNvPicPr>
          <p:nvPr/>
        </p:nvPicPr>
        <p:blipFill>
          <a:blip r:embed="rId4">
            <a:extLst/>
          </a:blip>
          <a:srcRect l="39102" t="38850" r="39975" b="49344"/>
          <a:stretch>
            <a:fillRect/>
          </a:stretch>
        </p:blipFill>
        <p:spPr>
          <a:xfrm>
            <a:off x="2685421" y="1045505"/>
            <a:ext cx="2744353" cy="870891"/>
          </a:xfrm>
          <a:prstGeom prst="rect">
            <a:avLst/>
          </a:prstGeom>
          <a:ln w="12700">
            <a:miter lim="400000"/>
          </a:ln>
        </p:spPr>
      </p:pic>
      <p:pic>
        <p:nvPicPr>
          <p:cNvPr id="246" name="Google Shape;794;p67" descr="Google Shape;794;p67"/>
          <p:cNvPicPr>
            <a:picLocks noChangeAspect="1"/>
          </p:cNvPicPr>
          <p:nvPr/>
        </p:nvPicPr>
        <p:blipFill>
          <a:blip r:embed="rId5">
            <a:extLst/>
          </a:blip>
          <a:srcRect l="36960" t="28409" r="30513" b="35148"/>
          <a:stretch>
            <a:fillRect/>
          </a:stretch>
        </p:blipFill>
        <p:spPr>
          <a:xfrm>
            <a:off x="5446069" y="1439173"/>
            <a:ext cx="3593941" cy="2265173"/>
          </a:xfrm>
          <a:prstGeom prst="rect">
            <a:avLst/>
          </a:prstGeom>
          <a:ln w="12700">
            <a:miter lim="400000"/>
          </a:ln>
        </p:spPr>
      </p:pic>
      <p:pic>
        <p:nvPicPr>
          <p:cNvPr id="247" name="Google Shape;795;p67" descr="Google Shape;795;p67"/>
          <p:cNvPicPr>
            <a:picLocks noChangeAspect="1"/>
          </p:cNvPicPr>
          <p:nvPr/>
        </p:nvPicPr>
        <p:blipFill>
          <a:blip r:embed="rId6">
            <a:extLst/>
          </a:blip>
          <a:srcRect l="34780" t="34864" r="43752" b="43184"/>
          <a:stretch>
            <a:fillRect/>
          </a:stretch>
        </p:blipFill>
        <p:spPr>
          <a:xfrm>
            <a:off x="3025611" y="3399926"/>
            <a:ext cx="2243425" cy="1290407"/>
          </a:xfrm>
          <a:prstGeom prst="rect">
            <a:avLst/>
          </a:prstGeom>
          <a:ln w="12700">
            <a:miter lim="400000"/>
          </a:ln>
        </p:spPr>
      </p:pic>
      <p:pic>
        <p:nvPicPr>
          <p:cNvPr id="248" name="Google Shape;796;p67" descr="Google Shape;796;p67"/>
          <p:cNvPicPr>
            <a:picLocks noChangeAspect="1"/>
          </p:cNvPicPr>
          <p:nvPr/>
        </p:nvPicPr>
        <p:blipFill>
          <a:blip r:embed="rId7">
            <a:extLst/>
          </a:blip>
          <a:stretch>
            <a:fillRect/>
          </a:stretch>
        </p:blipFill>
        <p:spPr>
          <a:xfrm>
            <a:off x="3435509" y="524569"/>
            <a:ext cx="955041" cy="493014"/>
          </a:xfrm>
          <a:prstGeom prst="rect">
            <a:avLst/>
          </a:prstGeom>
          <a:ln w="12700">
            <a:miter lim="400000"/>
          </a:ln>
        </p:spPr>
      </p:pic>
      <p:sp>
        <p:nvSpPr>
          <p:cNvPr id="249" name="Slide Number"/>
          <p:cNvSpPr txBox="1"/>
          <p:nvPr>
            <p:ph type="sldNum" sz="quarter" idx="2"/>
          </p:nvPr>
        </p:nvSpPr>
        <p:spPr>
          <a:xfrm>
            <a:off x="4460148" y="4781634"/>
            <a:ext cx="280259"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3" name="Google Shape;802;p68"/>
          <p:cNvSpPr txBox="1"/>
          <p:nvPr>
            <p:ph type="title"/>
          </p:nvPr>
        </p:nvSpPr>
        <p:spPr>
          <a:xfrm>
            <a:off x="311699" y="154174"/>
            <a:ext cx="8520602" cy="572702"/>
          </a:xfrm>
          <a:prstGeom prst="rect">
            <a:avLst/>
          </a:prstGeom>
        </p:spPr>
        <p:txBody>
          <a:bodyPr/>
          <a:lstStyle>
            <a:lvl1pPr>
              <a:defRPr sz="2500"/>
            </a:lvl1pPr>
          </a:lstStyle>
          <a:p>
            <a:pPr/>
            <a:r>
              <a:t>Insulin treatment: Good performance, reduced cost</a:t>
            </a:r>
          </a:p>
        </p:txBody>
      </p:sp>
      <p:pic>
        <p:nvPicPr>
          <p:cNvPr id="254" name="Google Shape;805;p68" descr="Google Shape;805;p68"/>
          <p:cNvPicPr>
            <a:picLocks noChangeAspect="1"/>
          </p:cNvPicPr>
          <p:nvPr/>
        </p:nvPicPr>
        <p:blipFill>
          <a:blip r:embed="rId3">
            <a:extLst/>
          </a:blip>
          <a:srcRect l="3865" t="0" r="0" b="3865"/>
          <a:stretch>
            <a:fillRect/>
          </a:stretch>
        </p:blipFill>
        <p:spPr>
          <a:xfrm>
            <a:off x="4720857" y="1467381"/>
            <a:ext cx="4205997" cy="2565397"/>
          </a:xfrm>
          <a:prstGeom prst="rect">
            <a:avLst/>
          </a:prstGeom>
          <a:ln w="12700">
            <a:miter lim="400000"/>
          </a:ln>
        </p:spPr>
      </p:pic>
      <p:sp>
        <p:nvSpPr>
          <p:cNvPr id="255" name="Slide Number"/>
          <p:cNvSpPr txBox="1"/>
          <p:nvPr>
            <p:ph type="sldNum" sz="quarter" idx="2"/>
          </p:nvPr>
        </p:nvSpPr>
        <p:spPr>
          <a:xfrm>
            <a:off x="4460148" y="4781634"/>
            <a:ext cx="280259"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6" name="Computational cost"/>
          <p:cNvSpPr txBox="1"/>
          <p:nvPr/>
        </p:nvSpPr>
        <p:spPr>
          <a:xfrm>
            <a:off x="5760471" y="1227794"/>
            <a:ext cx="1672197"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a:r>
              <a:t>Computational cost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Google Shape;823;p69" descr="Google Shape;823;p69"/>
          <p:cNvPicPr>
            <a:picLocks noChangeAspect="1"/>
          </p:cNvPicPr>
          <p:nvPr/>
        </p:nvPicPr>
        <p:blipFill>
          <a:blip r:embed="rId3">
            <a:extLst/>
          </a:blip>
          <a:stretch>
            <a:fillRect/>
          </a:stretch>
        </p:blipFill>
        <p:spPr>
          <a:xfrm>
            <a:off x="1159188" y="743277"/>
            <a:ext cx="2778416" cy="1854069"/>
          </a:xfrm>
          <a:prstGeom prst="rect">
            <a:avLst/>
          </a:prstGeom>
          <a:ln w="12700">
            <a:miter lim="400000"/>
          </a:ln>
        </p:spPr>
      </p:pic>
      <p:sp>
        <p:nvSpPr>
          <p:cNvPr id="261" name="Google Shape;824;p69"/>
          <p:cNvSpPr txBox="1"/>
          <p:nvPr>
            <p:ph type="title"/>
          </p:nvPr>
        </p:nvSpPr>
        <p:spPr>
          <a:xfrm>
            <a:off x="217871" y="163540"/>
            <a:ext cx="8520601" cy="572701"/>
          </a:xfrm>
          <a:prstGeom prst="rect">
            <a:avLst/>
          </a:prstGeom>
        </p:spPr>
        <p:txBody>
          <a:bodyPr/>
          <a:lstStyle>
            <a:lvl1pPr>
              <a:defRPr sz="2500"/>
            </a:lvl1pPr>
          </a:lstStyle>
          <a:p>
            <a:pPr/>
            <a:r>
              <a:t>Results: Less aggressive treatment, less overdose</a:t>
            </a:r>
          </a:p>
        </p:txBody>
      </p:sp>
      <p:grpSp>
        <p:nvGrpSpPr>
          <p:cNvPr id="264" name="Google Shape;825;p69"/>
          <p:cNvGrpSpPr/>
          <p:nvPr/>
        </p:nvGrpSpPr>
        <p:grpSpPr>
          <a:xfrm>
            <a:off x="491624" y="787936"/>
            <a:ext cx="373126" cy="1667227"/>
            <a:chOff x="0" y="-428251"/>
            <a:chExt cx="373124" cy="1667226"/>
          </a:xfrm>
        </p:grpSpPr>
        <p:sp>
          <p:nvSpPr>
            <p:cNvPr id="262" name="Google Shape;826;p69"/>
            <p:cNvSpPr/>
            <p:nvPr/>
          </p:nvSpPr>
          <p:spPr>
            <a:xfrm rot="21587078">
              <a:off x="3012" y="-365076"/>
              <a:ext cx="367101" cy="1603367"/>
            </a:xfrm>
            <a:prstGeom prst="roundRect">
              <a:avLst>
                <a:gd name="adj" fmla="val 37984"/>
              </a:avLst>
            </a:prstGeom>
            <a:solidFill>
              <a:srgbClr val="000000"/>
            </a:solidFill>
            <a:ln w="12700" cap="flat">
              <a:noFill/>
              <a:miter lim="400000"/>
            </a:ln>
            <a:effectLst/>
          </p:spPr>
          <p:txBody>
            <a:bodyPr wrap="square" lIns="0" tIns="0" rIns="0" bIns="0" numCol="1" anchor="ctr">
              <a:noAutofit/>
            </a:bodyPr>
            <a:lstStyle/>
            <a:p>
              <a:pPr/>
            </a:p>
          </p:txBody>
        </p:sp>
        <p:sp>
          <p:nvSpPr>
            <p:cNvPr id="263" name="Google Shape;827;p69"/>
            <p:cNvSpPr txBox="1"/>
            <p:nvPr/>
          </p:nvSpPr>
          <p:spPr>
            <a:xfrm rot="16187078">
              <a:off x="-428946" y="7604"/>
              <a:ext cx="1231017" cy="360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defRPr b="1" sz="1200">
                  <a:solidFill>
                    <a:srgbClr val="FFFFFF"/>
                  </a:solidFill>
                  <a:latin typeface="Roboto"/>
                  <a:ea typeface="Roboto"/>
                  <a:cs typeface="Roboto"/>
                  <a:sym typeface="Roboto"/>
                </a:defRPr>
              </a:lvl1pPr>
            </a:lstStyle>
            <a:p>
              <a:pPr/>
              <a:r>
                <a:t>Fixed</a:t>
              </a:r>
            </a:p>
          </p:txBody>
        </p:sp>
      </p:grpSp>
      <p:grpSp>
        <p:nvGrpSpPr>
          <p:cNvPr id="269" name="Group"/>
          <p:cNvGrpSpPr/>
          <p:nvPr/>
        </p:nvGrpSpPr>
        <p:grpSpPr>
          <a:xfrm>
            <a:off x="4739691" y="762566"/>
            <a:ext cx="3507319" cy="1889151"/>
            <a:chOff x="135985" y="-2153919"/>
            <a:chExt cx="3507317" cy="1889150"/>
          </a:xfrm>
        </p:grpSpPr>
        <p:pic>
          <p:nvPicPr>
            <p:cNvPr id="265" name="Google Shape;822;p69" descr="Google Shape;822;p69"/>
            <p:cNvPicPr>
              <a:picLocks noChangeAspect="1"/>
            </p:cNvPicPr>
            <p:nvPr/>
          </p:nvPicPr>
          <p:blipFill>
            <a:blip r:embed="rId4">
              <a:extLst/>
            </a:blip>
            <a:stretch>
              <a:fillRect/>
            </a:stretch>
          </p:blipFill>
          <p:spPr>
            <a:xfrm>
              <a:off x="812321" y="-2153920"/>
              <a:ext cx="2830983" cy="1889151"/>
            </a:xfrm>
            <a:prstGeom prst="rect">
              <a:avLst/>
            </a:prstGeom>
            <a:ln w="12700" cap="flat">
              <a:noFill/>
              <a:miter lim="400000"/>
            </a:ln>
            <a:effectLst/>
          </p:spPr>
        </p:pic>
        <p:grpSp>
          <p:nvGrpSpPr>
            <p:cNvPr id="268" name="Google Shape;834;p69"/>
            <p:cNvGrpSpPr/>
            <p:nvPr/>
          </p:nvGrpSpPr>
          <p:grpSpPr>
            <a:xfrm>
              <a:off x="135985" y="-2118150"/>
              <a:ext cx="373126" cy="1604735"/>
              <a:chOff x="135985" y="-2260357"/>
              <a:chExt cx="373124" cy="1604734"/>
            </a:xfrm>
          </p:grpSpPr>
          <p:sp>
            <p:nvSpPr>
              <p:cNvPr id="266" name="Google Shape;835;p69"/>
              <p:cNvSpPr/>
              <p:nvPr/>
            </p:nvSpPr>
            <p:spPr>
              <a:xfrm rot="21587078">
                <a:off x="138997" y="-2259674"/>
                <a:ext cx="367102" cy="1603367"/>
              </a:xfrm>
              <a:prstGeom prst="roundRect">
                <a:avLst>
                  <a:gd name="adj" fmla="val 37984"/>
                </a:avLst>
              </a:prstGeom>
              <a:solidFill>
                <a:srgbClr val="000000"/>
              </a:solidFill>
              <a:ln w="12700" cap="flat">
                <a:noFill/>
                <a:miter lim="400000"/>
              </a:ln>
              <a:effectLst/>
            </p:spPr>
            <p:txBody>
              <a:bodyPr wrap="square" lIns="0" tIns="0" rIns="0" bIns="0" numCol="1" anchor="ctr">
                <a:noAutofit/>
              </a:bodyPr>
              <a:lstStyle/>
              <a:p>
                <a:pPr/>
              </a:p>
            </p:txBody>
          </p:sp>
          <p:sp>
            <p:nvSpPr>
              <p:cNvPr id="267" name="Google Shape;836;p69"/>
              <p:cNvSpPr txBox="1"/>
              <p:nvPr/>
            </p:nvSpPr>
            <p:spPr>
              <a:xfrm rot="16187078">
                <a:off x="-292961" y="-1638316"/>
                <a:ext cx="1231017" cy="360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defRPr b="1" sz="1200">
                    <a:solidFill>
                      <a:srgbClr val="FFFFFF"/>
                    </a:solidFill>
                    <a:latin typeface="Roboto"/>
                    <a:ea typeface="Roboto"/>
                    <a:cs typeface="Roboto"/>
                    <a:sym typeface="Roboto"/>
                  </a:defRPr>
                </a:lvl1pPr>
              </a:lstStyle>
              <a:p>
                <a:pPr/>
                <a:r>
                  <a:t>Effective DQN</a:t>
                </a:r>
              </a:p>
            </p:txBody>
          </p:sp>
        </p:grpSp>
      </p:grpSp>
      <p:sp>
        <p:nvSpPr>
          <p:cNvPr id="2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1" name="Google Shape;803;p68" descr="Google Shape;803;p68"/>
          <p:cNvPicPr>
            <a:picLocks noChangeAspect="1"/>
          </p:cNvPicPr>
          <p:nvPr/>
        </p:nvPicPr>
        <p:blipFill>
          <a:blip r:embed="rId5">
            <a:extLst/>
          </a:blip>
          <a:srcRect l="0" t="0" r="0" b="0"/>
          <a:stretch>
            <a:fillRect/>
          </a:stretch>
        </p:blipFill>
        <p:spPr>
          <a:xfrm>
            <a:off x="2860300" y="2889781"/>
            <a:ext cx="3070817" cy="1889284"/>
          </a:xfrm>
          <a:prstGeom prst="rect">
            <a:avLst/>
          </a:prstGeom>
          <a:ln w="12700">
            <a:miter lim="400000"/>
          </a:ln>
        </p:spPr>
      </p:pic>
      <p:sp>
        <p:nvSpPr>
          <p:cNvPr id="272" name="Performance"/>
          <p:cNvSpPr txBox="1"/>
          <p:nvPr/>
        </p:nvSpPr>
        <p:spPr>
          <a:xfrm>
            <a:off x="3845747" y="2678042"/>
            <a:ext cx="1099729"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a:r>
              <a:t>Performance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Google Shape;842;p70"/>
          <p:cNvSpPr txBox="1"/>
          <p:nvPr>
            <p:ph type="title"/>
          </p:nvPr>
        </p:nvSpPr>
        <p:spPr>
          <a:xfrm>
            <a:off x="311699" y="445025"/>
            <a:ext cx="8520602" cy="572701"/>
          </a:xfrm>
          <a:prstGeom prst="rect">
            <a:avLst/>
          </a:prstGeom>
        </p:spPr>
        <p:txBody>
          <a:bodyPr/>
          <a:lstStyle>
            <a:lvl1pPr>
              <a:defRPr sz="2500"/>
            </a:lvl1pPr>
          </a:lstStyle>
          <a:p>
            <a:pPr/>
            <a:r>
              <a:t>Conclusions and Opportunities </a:t>
            </a:r>
          </a:p>
        </p:txBody>
      </p:sp>
      <p:sp>
        <p:nvSpPr>
          <p:cNvPr id="277" name="Google Shape;843;p70"/>
          <p:cNvSpPr txBox="1"/>
          <p:nvPr>
            <p:ph type="body" idx="1"/>
          </p:nvPr>
        </p:nvSpPr>
        <p:spPr>
          <a:xfrm>
            <a:off x="311699" y="1152475"/>
            <a:ext cx="8520602" cy="3416400"/>
          </a:xfrm>
          <a:prstGeom prst="rect">
            <a:avLst/>
          </a:prstGeom>
        </p:spPr>
        <p:txBody>
          <a:bodyPr/>
          <a:lstStyle/>
          <a:p>
            <a:pPr marL="342900" indent="-279400"/>
            <a:r>
              <a:t>RL can provide effective learning of precision dosing policies</a:t>
            </a:r>
          </a:p>
          <a:p>
            <a:pPr marL="342900" indent="-279400">
              <a:defRPr b="1">
                <a:solidFill>
                  <a:srgbClr val="FC0B07"/>
                </a:solidFill>
              </a:defRPr>
            </a:pPr>
            <a:r>
              <a:t>Reward design is crucial</a:t>
            </a:r>
          </a:p>
          <a:p>
            <a:pPr marL="342900" indent="-279400">
              <a:defRPr>
                <a:solidFill>
                  <a:srgbClr val="FF0E0F"/>
                </a:solidFill>
              </a:defRPr>
            </a:pPr>
            <a:r>
              <a:rPr b="1"/>
              <a:t>Incorporating specifics of drug dynamics is useful</a:t>
            </a:r>
            <a:r>
              <a:t> </a:t>
            </a:r>
          </a:p>
          <a:p>
            <a:pPr marL="0" indent="0">
              <a:spcBef>
                <a:spcPts val="1200"/>
              </a:spcBef>
              <a:buSzTx/>
              <a:buNone/>
            </a:pPr>
          </a:p>
          <a:p>
            <a:pPr marL="342900" indent="-279400">
              <a:spcBef>
                <a:spcPts val="1200"/>
              </a:spcBef>
              <a:defRPr b="1">
                <a:solidFill>
                  <a:srgbClr val="FE0B13"/>
                </a:solidFill>
              </a:defRPr>
            </a:pPr>
            <a:r>
              <a:t>Sample efficiency of RL needs to be improved</a:t>
            </a:r>
          </a:p>
          <a:p>
            <a:pPr marL="342900" indent="-279400">
              <a:spcBef>
                <a:spcPts val="1200"/>
              </a:spcBef>
            </a:pPr>
            <a:r>
              <a:t>Using a better simulator would be useful</a:t>
            </a:r>
          </a:p>
          <a:p>
            <a:pPr marL="342900" indent="-279400"/>
            <a:r>
              <a:t>Need better ways to evaluate!</a:t>
            </a:r>
          </a:p>
        </p:txBody>
      </p:sp>
      <p:sp>
        <p:nvSpPr>
          <p:cNvPr id="2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Google Shape;171;p25"/>
          <p:cNvSpPr txBox="1"/>
          <p:nvPr>
            <p:ph type="title"/>
          </p:nvPr>
        </p:nvSpPr>
        <p:spPr>
          <a:xfrm>
            <a:off x="311699" y="1175489"/>
            <a:ext cx="8520602" cy="841801"/>
          </a:xfrm>
          <a:prstGeom prst="rect">
            <a:avLst/>
          </a:prstGeom>
        </p:spPr>
        <p:txBody>
          <a:bodyPr/>
          <a:lstStyle/>
          <a:p>
            <a:pPr defTabSz="640079">
              <a:defRPr sz="2240"/>
            </a:pPr>
            <a:r>
              <a:t>Case Study 2</a:t>
            </a:r>
          </a:p>
          <a:p>
            <a:pPr defTabSz="640079">
              <a:defRPr sz="2240"/>
            </a:pPr>
            <a:r>
              <a:t>Reinforcement Learning for Drug Discovery</a:t>
            </a:r>
          </a:p>
        </p:txBody>
      </p:sp>
      <p:sp>
        <p:nvSpPr>
          <p:cNvPr id="281" name="Emmanuel Bengio’s blog (NeurIPS paper): https://folinoid.com/w/gflownet/…"/>
          <p:cNvSpPr txBox="1"/>
          <p:nvPr/>
        </p:nvSpPr>
        <p:spPr>
          <a:xfrm>
            <a:off x="447040" y="2604099"/>
            <a:ext cx="8071049" cy="18026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57200" indent="-325754">
              <a:lnSpc>
                <a:spcPct val="92000"/>
              </a:lnSpc>
              <a:buClr>
                <a:srgbClr val="000000"/>
              </a:buClr>
              <a:buSzPct val="100000"/>
              <a:buFont typeface="Arial"/>
              <a:buChar char="-"/>
              <a:defRPr sz="1500"/>
            </a:pPr>
            <a:r>
              <a:t>Emmanuel Bengio’s blog (NeurIPS paper): </a:t>
            </a:r>
            <a:r>
              <a:rPr u="sng">
                <a:solidFill>
                  <a:schemeClr val="accent5"/>
                </a:solidFill>
                <a:uFill>
                  <a:solidFill>
                    <a:schemeClr val="accent5"/>
                  </a:solidFill>
                </a:uFill>
                <a:hlinkClick r:id="rId2" invalidUrl="" action="" tgtFrame="" tooltip="" history="1" highlightClick="0" endSnd="0"/>
              </a:rPr>
              <a:t>https://folinoid.com/w/gflownet/</a:t>
            </a:r>
          </a:p>
          <a:p>
            <a:pPr marL="457200" indent="-325754">
              <a:lnSpc>
                <a:spcPct val="92000"/>
              </a:lnSpc>
              <a:buClr>
                <a:srgbClr val="000000"/>
              </a:buClr>
              <a:buSzPct val="100000"/>
              <a:buFont typeface="Arial"/>
              <a:buChar char="-"/>
              <a:defRPr sz="1500"/>
            </a:pPr>
          </a:p>
          <a:p>
            <a:pPr marL="457200" indent="-325754">
              <a:lnSpc>
                <a:spcPct val="92000"/>
              </a:lnSpc>
              <a:buClr>
                <a:srgbClr val="000000"/>
              </a:buClr>
              <a:buSzPct val="100000"/>
              <a:buFont typeface="Arial"/>
              <a:buChar char="-"/>
              <a:defRPr b="1" sz="1500"/>
            </a:pPr>
            <a:r>
              <a:rPr b="0"/>
              <a:t>GFlowNet Foundations</a:t>
            </a:r>
            <a:r>
              <a:rPr b="0"/>
              <a:t>, Yoshua Bengio, Tristan Deleu, Edward J. Hu, Salem Lahlou, Mo Tiwari, Emmanuel Bengio, arXiv:2111.09266, JMLR, 2023.</a:t>
            </a:r>
            <a:endParaRPr b="0"/>
          </a:p>
          <a:p>
            <a:pPr>
              <a:lnSpc>
                <a:spcPct val="92000"/>
              </a:lnSpc>
              <a:defRPr b="1" sz="1500"/>
            </a:pPr>
          </a:p>
          <a:p>
            <a:pPr marL="457200" indent="-325754">
              <a:lnSpc>
                <a:spcPct val="92000"/>
              </a:lnSpc>
              <a:buClr>
                <a:srgbClr val="000000"/>
              </a:buClr>
              <a:buSzPct val="100000"/>
              <a:buFont typeface="Arial"/>
              <a:buChar char="-"/>
              <a:defRPr b="1" sz="1500"/>
            </a:pPr>
            <a:r>
              <a:rPr b="0"/>
              <a:t>Biological Sequence Design with GFlowNets</a:t>
            </a:r>
            <a:r>
              <a:rPr b="0"/>
              <a:t>, Moksh Jain, Emmanuel Bengio, Alex Hernandez-Garcia, Jarrid Rector-Brooks, Bonaventure Dossou, Chanakya Ekbote, Jie Fu, Tianyu Zhang, Michael Kilgour, Dinghuai Zhang, Lena Simine, Payel Das, Yoshua Bengio, In submission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Drug Discovery as Reinforcement Learning Problem"/>
          <p:cNvSpPr txBox="1"/>
          <p:nvPr>
            <p:ph type="title"/>
          </p:nvPr>
        </p:nvSpPr>
        <p:spPr>
          <a:xfrm>
            <a:off x="311699" y="221505"/>
            <a:ext cx="8520602" cy="572701"/>
          </a:xfrm>
          <a:prstGeom prst="rect">
            <a:avLst/>
          </a:prstGeom>
        </p:spPr>
        <p:txBody>
          <a:bodyPr/>
          <a:lstStyle>
            <a:lvl1pPr>
              <a:lnSpc>
                <a:spcPct val="90000"/>
              </a:lnSpc>
              <a:defRPr sz="2500"/>
            </a:lvl1pPr>
          </a:lstStyle>
          <a:p>
            <a:pPr/>
            <a:r>
              <a:t>Drug Discovery as Reinforcement Learning Problem</a:t>
            </a:r>
          </a:p>
        </p:txBody>
      </p:sp>
      <p:sp>
        <p:nvSpPr>
          <p:cNvPr id="2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3" name="Group"/>
          <p:cNvGrpSpPr/>
          <p:nvPr/>
        </p:nvGrpSpPr>
        <p:grpSpPr>
          <a:xfrm>
            <a:off x="306199" y="883447"/>
            <a:ext cx="6927493" cy="3663081"/>
            <a:chOff x="0" y="0"/>
            <a:chExt cx="6927491" cy="3663080"/>
          </a:xfrm>
        </p:grpSpPr>
        <p:pic>
          <p:nvPicPr>
            <p:cNvPr id="285" name="Google Shape;204;p27" descr="Google Shape;204;p27"/>
            <p:cNvPicPr>
              <a:picLocks noChangeAspect="1"/>
            </p:cNvPicPr>
            <p:nvPr/>
          </p:nvPicPr>
          <p:blipFill>
            <a:blip r:embed="rId2">
              <a:extLst/>
            </a:blip>
            <a:srcRect l="19530" t="31171" r="18205" b="29015"/>
            <a:stretch>
              <a:fillRect/>
            </a:stretch>
          </p:blipFill>
          <p:spPr>
            <a:xfrm flipH="1">
              <a:off x="3388144" y="2864611"/>
              <a:ext cx="1019062" cy="695535"/>
            </a:xfrm>
            <a:prstGeom prst="rect">
              <a:avLst/>
            </a:prstGeom>
            <a:ln w="12700" cap="flat">
              <a:noFill/>
              <a:miter lim="400000"/>
            </a:ln>
            <a:effectLst/>
          </p:spPr>
        </p:pic>
        <p:pic>
          <p:nvPicPr>
            <p:cNvPr id="286" name="Google Shape;205;p27" descr="Google Shape;205;p27"/>
            <p:cNvPicPr>
              <a:picLocks noChangeAspect="1"/>
            </p:cNvPicPr>
            <p:nvPr/>
          </p:nvPicPr>
          <p:blipFill>
            <a:blip r:embed="rId3">
              <a:extLst/>
            </a:blip>
            <a:srcRect l="29499" t="33238" r="30138" b="33616"/>
            <a:stretch>
              <a:fillRect/>
            </a:stretch>
          </p:blipFill>
          <p:spPr>
            <a:xfrm flipH="1">
              <a:off x="2232664" y="108748"/>
              <a:ext cx="623942" cy="579613"/>
            </a:xfrm>
            <a:prstGeom prst="rect">
              <a:avLst/>
            </a:prstGeom>
            <a:ln w="12700" cap="flat">
              <a:noFill/>
              <a:miter lim="400000"/>
            </a:ln>
            <a:effectLst/>
          </p:spPr>
        </p:pic>
        <p:pic>
          <p:nvPicPr>
            <p:cNvPr id="287" name="Google Shape;206;p27" descr="Google Shape;206;p27"/>
            <p:cNvPicPr>
              <a:picLocks noChangeAspect="1"/>
            </p:cNvPicPr>
            <p:nvPr/>
          </p:nvPicPr>
          <p:blipFill>
            <a:blip r:embed="rId4">
              <a:extLst/>
            </a:blip>
            <a:srcRect l="30029" t="32018" r="28757" b="32957"/>
            <a:stretch>
              <a:fillRect/>
            </a:stretch>
          </p:blipFill>
          <p:spPr>
            <a:xfrm flipH="1">
              <a:off x="1267140" y="862308"/>
              <a:ext cx="602916" cy="579613"/>
            </a:xfrm>
            <a:prstGeom prst="rect">
              <a:avLst/>
            </a:prstGeom>
            <a:ln w="12700" cap="flat">
              <a:noFill/>
              <a:miter lim="400000"/>
            </a:ln>
            <a:effectLst/>
          </p:spPr>
        </p:pic>
        <p:pic>
          <p:nvPicPr>
            <p:cNvPr id="288" name="Google Shape;207;p27" descr="Google Shape;207;p27"/>
            <p:cNvPicPr>
              <a:picLocks noChangeAspect="1"/>
            </p:cNvPicPr>
            <p:nvPr/>
          </p:nvPicPr>
          <p:blipFill>
            <a:blip r:embed="rId5">
              <a:extLst/>
            </a:blip>
            <a:srcRect l="24613" t="33992" r="24614" b="30794"/>
            <a:stretch>
              <a:fillRect/>
            </a:stretch>
          </p:blipFill>
          <p:spPr>
            <a:xfrm flipH="1">
              <a:off x="3310883" y="862309"/>
              <a:ext cx="738805" cy="579613"/>
            </a:xfrm>
            <a:prstGeom prst="rect">
              <a:avLst/>
            </a:prstGeom>
            <a:ln w="12700" cap="flat">
              <a:noFill/>
              <a:miter lim="400000"/>
            </a:ln>
            <a:effectLst/>
          </p:spPr>
        </p:pic>
        <p:pic>
          <p:nvPicPr>
            <p:cNvPr id="289" name="Google Shape;208;p27" descr="Google Shape;208;p27"/>
            <p:cNvPicPr>
              <a:picLocks noChangeAspect="1"/>
            </p:cNvPicPr>
            <p:nvPr/>
          </p:nvPicPr>
          <p:blipFill>
            <a:blip r:embed="rId6">
              <a:extLst/>
            </a:blip>
            <a:srcRect l="17388" t="33142" r="18774" b="28735"/>
            <a:stretch>
              <a:fillRect/>
            </a:stretch>
          </p:blipFill>
          <p:spPr>
            <a:xfrm flipH="1">
              <a:off x="4113002" y="1722059"/>
              <a:ext cx="1029589" cy="695534"/>
            </a:xfrm>
            <a:prstGeom prst="rect">
              <a:avLst/>
            </a:prstGeom>
            <a:ln w="12700" cap="flat">
              <a:noFill/>
              <a:miter lim="400000"/>
            </a:ln>
            <a:effectLst/>
          </p:spPr>
        </p:pic>
        <p:pic>
          <p:nvPicPr>
            <p:cNvPr id="290" name="Google Shape;209;p27" descr="Google Shape;209;p27"/>
            <p:cNvPicPr>
              <a:picLocks noChangeAspect="1"/>
            </p:cNvPicPr>
            <p:nvPr/>
          </p:nvPicPr>
          <p:blipFill>
            <a:blip r:embed="rId7">
              <a:extLst/>
            </a:blip>
            <a:srcRect l="24039" t="31457" r="19634" b="28166"/>
            <a:stretch>
              <a:fillRect/>
            </a:stretch>
          </p:blipFill>
          <p:spPr>
            <a:xfrm flipH="1">
              <a:off x="2526808" y="1722059"/>
              <a:ext cx="909041" cy="695534"/>
            </a:xfrm>
            <a:prstGeom prst="rect">
              <a:avLst/>
            </a:prstGeom>
            <a:ln w="12700" cap="flat">
              <a:noFill/>
              <a:miter lim="400000"/>
            </a:ln>
            <a:effectLst/>
          </p:spPr>
        </p:pic>
        <p:pic>
          <p:nvPicPr>
            <p:cNvPr id="291" name="Google Shape;210;p27" descr="Google Shape;210;p27"/>
            <p:cNvPicPr>
              <a:picLocks noChangeAspect="1"/>
            </p:cNvPicPr>
            <p:nvPr/>
          </p:nvPicPr>
          <p:blipFill>
            <a:blip r:embed="rId8">
              <a:extLst/>
            </a:blip>
            <a:srcRect l="19006" t="30897" r="19958" b="30609"/>
            <a:stretch>
              <a:fillRect/>
            </a:stretch>
          </p:blipFill>
          <p:spPr>
            <a:xfrm flipH="1">
              <a:off x="4965962" y="2864611"/>
              <a:ext cx="1033267" cy="695535"/>
            </a:xfrm>
            <a:prstGeom prst="rect">
              <a:avLst/>
            </a:prstGeom>
            <a:ln w="12700" cap="flat">
              <a:noFill/>
              <a:miter lim="400000"/>
            </a:ln>
            <a:effectLst/>
          </p:spPr>
        </p:pic>
        <p:sp>
          <p:nvSpPr>
            <p:cNvPr id="292" name="Google Shape;211;p27"/>
            <p:cNvSpPr/>
            <p:nvPr/>
          </p:nvSpPr>
          <p:spPr>
            <a:xfrm flipH="1" rot="12866876">
              <a:off x="2763588" y="731397"/>
              <a:ext cx="465409" cy="170072"/>
            </a:xfrm>
            <a:prstGeom prst="rightArrow">
              <a:avLst>
                <a:gd name="adj1" fmla="val 50000"/>
                <a:gd name="adj2" fmla="val 50000"/>
              </a:avLst>
            </a:prstGeom>
            <a:solidFill>
              <a:srgbClr val="FFC000"/>
            </a:solidFill>
            <a:ln w="25400" cap="flat">
              <a:solidFill>
                <a:srgbClr val="FFC000"/>
              </a:solidFill>
              <a:prstDash val="solid"/>
              <a:round/>
            </a:ln>
            <a:effectLst/>
          </p:spPr>
          <p:txBody>
            <a:bodyPr wrap="square" lIns="0" tIns="0" rIns="0" bIns="0" numCol="1" anchor="ctr">
              <a:noAutofit/>
            </a:bodyPr>
            <a:lstStyle/>
            <a:p>
              <a:pPr algn="ctr">
                <a:defRPr sz="900">
                  <a:solidFill>
                    <a:srgbClr val="FFFFFF"/>
                  </a:solidFill>
                </a:defRPr>
              </a:pPr>
            </a:p>
          </p:txBody>
        </p:sp>
        <p:sp>
          <p:nvSpPr>
            <p:cNvPr id="293" name="Google Shape;212;p27"/>
            <p:cNvSpPr/>
            <p:nvPr/>
          </p:nvSpPr>
          <p:spPr>
            <a:xfrm flipH="1" rot="12866876">
              <a:off x="3934543" y="1435334"/>
              <a:ext cx="465410" cy="170072"/>
            </a:xfrm>
            <a:prstGeom prst="rightArrow">
              <a:avLst>
                <a:gd name="adj1" fmla="val 50000"/>
                <a:gd name="adj2" fmla="val 50000"/>
              </a:avLst>
            </a:prstGeom>
            <a:solidFill>
              <a:srgbClr val="FFC000"/>
            </a:solidFill>
            <a:ln w="25400" cap="flat">
              <a:solidFill>
                <a:srgbClr val="FFC000"/>
              </a:solidFill>
              <a:prstDash val="solid"/>
              <a:round/>
            </a:ln>
            <a:effectLst/>
          </p:spPr>
          <p:txBody>
            <a:bodyPr wrap="square" lIns="0" tIns="0" rIns="0" bIns="0" numCol="1" anchor="ctr">
              <a:noAutofit/>
            </a:bodyPr>
            <a:lstStyle/>
            <a:p>
              <a:pPr algn="ctr">
                <a:defRPr sz="900">
                  <a:solidFill>
                    <a:srgbClr val="FFFFFF"/>
                  </a:solidFill>
                </a:defRPr>
              </a:pPr>
            </a:p>
          </p:txBody>
        </p:sp>
        <p:sp>
          <p:nvSpPr>
            <p:cNvPr id="294" name="Google Shape;213;p27"/>
            <p:cNvSpPr/>
            <p:nvPr/>
          </p:nvSpPr>
          <p:spPr>
            <a:xfrm rot="8733124">
              <a:off x="3942099" y="2475800"/>
              <a:ext cx="465410" cy="170072"/>
            </a:xfrm>
            <a:prstGeom prst="rightArrow">
              <a:avLst>
                <a:gd name="adj1" fmla="val 50000"/>
                <a:gd name="adj2" fmla="val 50000"/>
              </a:avLst>
            </a:prstGeom>
            <a:solidFill>
              <a:srgbClr val="FFC000"/>
            </a:solidFill>
            <a:ln w="25400" cap="flat">
              <a:solidFill>
                <a:srgbClr val="FFC000"/>
              </a:solidFill>
              <a:prstDash val="solid"/>
              <a:round/>
            </a:ln>
            <a:effectLst/>
          </p:spPr>
          <p:txBody>
            <a:bodyPr wrap="square" lIns="0" tIns="0" rIns="0" bIns="0" numCol="1" anchor="ctr">
              <a:noAutofit/>
            </a:bodyPr>
            <a:lstStyle/>
            <a:p>
              <a:pPr algn="ctr">
                <a:defRPr sz="900">
                  <a:solidFill>
                    <a:srgbClr val="FFFFFF"/>
                  </a:solidFill>
                </a:defRPr>
              </a:pPr>
            </a:p>
          </p:txBody>
        </p:sp>
        <p:sp>
          <p:nvSpPr>
            <p:cNvPr id="295" name="Google Shape;214;p27"/>
            <p:cNvSpPr/>
            <p:nvPr/>
          </p:nvSpPr>
          <p:spPr>
            <a:xfrm rot="8733124">
              <a:off x="1852688" y="731399"/>
              <a:ext cx="465410" cy="170072"/>
            </a:xfrm>
            <a:prstGeom prst="rightArrow">
              <a:avLst>
                <a:gd name="adj1" fmla="val 50000"/>
                <a:gd name="adj2" fmla="val 50000"/>
              </a:avLst>
            </a:prstGeom>
            <a:solidFill>
              <a:srgbClr val="7F7F7F"/>
            </a:solidFill>
            <a:ln w="25400" cap="flat">
              <a:solidFill>
                <a:srgbClr val="7F7F7F"/>
              </a:solidFill>
              <a:prstDash val="solid"/>
              <a:round/>
            </a:ln>
            <a:effectLst/>
          </p:spPr>
          <p:txBody>
            <a:bodyPr wrap="square" lIns="0" tIns="0" rIns="0" bIns="0" numCol="1" anchor="ctr">
              <a:noAutofit/>
            </a:bodyPr>
            <a:lstStyle/>
            <a:p>
              <a:pPr algn="ctr">
                <a:defRPr sz="900">
                  <a:solidFill>
                    <a:srgbClr val="FFFFFF"/>
                  </a:solidFill>
                </a:defRPr>
              </a:pPr>
            </a:p>
          </p:txBody>
        </p:sp>
        <p:sp>
          <p:nvSpPr>
            <p:cNvPr id="296" name="Google Shape;215;p27"/>
            <p:cNvSpPr/>
            <p:nvPr/>
          </p:nvSpPr>
          <p:spPr>
            <a:xfrm rot="8733124">
              <a:off x="3023644" y="1435336"/>
              <a:ext cx="465410" cy="170072"/>
            </a:xfrm>
            <a:prstGeom prst="rightArrow">
              <a:avLst>
                <a:gd name="adj1" fmla="val 50000"/>
                <a:gd name="adj2" fmla="val 50000"/>
              </a:avLst>
            </a:prstGeom>
            <a:solidFill>
              <a:srgbClr val="7F7F7F"/>
            </a:solidFill>
            <a:ln w="25400" cap="flat">
              <a:solidFill>
                <a:srgbClr val="7F7F7F"/>
              </a:solidFill>
              <a:prstDash val="solid"/>
              <a:round/>
            </a:ln>
            <a:effectLst/>
          </p:spPr>
          <p:txBody>
            <a:bodyPr wrap="square" lIns="0" tIns="0" rIns="0" bIns="0" numCol="1" anchor="ctr">
              <a:noAutofit/>
            </a:bodyPr>
            <a:lstStyle/>
            <a:p>
              <a:pPr algn="ctr">
                <a:defRPr sz="900">
                  <a:solidFill>
                    <a:srgbClr val="FFFFFF"/>
                  </a:solidFill>
                </a:defRPr>
              </a:pPr>
            </a:p>
          </p:txBody>
        </p:sp>
        <p:sp>
          <p:nvSpPr>
            <p:cNvPr id="297" name="Google Shape;216;p27"/>
            <p:cNvSpPr/>
            <p:nvPr/>
          </p:nvSpPr>
          <p:spPr>
            <a:xfrm flipH="1" rot="12866876">
              <a:off x="4858186" y="2475798"/>
              <a:ext cx="465409" cy="170072"/>
            </a:xfrm>
            <a:prstGeom prst="rightArrow">
              <a:avLst>
                <a:gd name="adj1" fmla="val 50000"/>
                <a:gd name="adj2" fmla="val 50000"/>
              </a:avLst>
            </a:prstGeom>
            <a:solidFill>
              <a:srgbClr val="7F7F7F"/>
            </a:solidFill>
            <a:ln w="25400" cap="flat">
              <a:solidFill>
                <a:srgbClr val="7F7F7F"/>
              </a:solidFill>
              <a:prstDash val="solid"/>
              <a:round/>
            </a:ln>
            <a:effectLst/>
          </p:spPr>
          <p:txBody>
            <a:bodyPr wrap="square" lIns="0" tIns="0" rIns="0" bIns="0" numCol="1" anchor="ctr">
              <a:noAutofit/>
            </a:bodyPr>
            <a:lstStyle/>
            <a:p>
              <a:pPr algn="ctr">
                <a:defRPr sz="900">
                  <a:solidFill>
                    <a:srgbClr val="FFFFFF"/>
                  </a:solidFill>
                </a:defRPr>
              </a:pPr>
            </a:p>
          </p:txBody>
        </p:sp>
        <p:sp>
          <p:nvSpPr>
            <p:cNvPr id="298" name="Google Shape;218;p27"/>
            <p:cNvSpPr/>
            <p:nvPr/>
          </p:nvSpPr>
          <p:spPr>
            <a:xfrm flipH="1" rot="11667579">
              <a:off x="1619866" y="193149"/>
              <a:ext cx="465434" cy="170025"/>
            </a:xfrm>
            <a:prstGeom prst="rightArrow">
              <a:avLst>
                <a:gd name="adj1" fmla="val 50000"/>
                <a:gd name="adj2" fmla="val 50000"/>
              </a:avLst>
            </a:prstGeom>
            <a:solidFill>
              <a:srgbClr val="FFC000"/>
            </a:solidFill>
            <a:ln w="25400" cap="flat">
              <a:solidFill>
                <a:srgbClr val="FFC000"/>
              </a:solidFill>
              <a:prstDash val="solid"/>
              <a:round/>
            </a:ln>
            <a:effectLst/>
          </p:spPr>
          <p:txBody>
            <a:bodyPr wrap="square" lIns="0" tIns="0" rIns="0" bIns="0" numCol="1" anchor="ctr">
              <a:noAutofit/>
            </a:bodyPr>
            <a:lstStyle/>
            <a:p>
              <a:pPr algn="ctr">
                <a:defRPr sz="900">
                  <a:solidFill>
                    <a:srgbClr val="FFFFFF"/>
                  </a:solidFill>
                </a:defRPr>
              </a:pPr>
            </a:p>
          </p:txBody>
        </p:sp>
        <p:sp>
          <p:nvSpPr>
            <p:cNvPr id="299" name="Google Shape;219;p27"/>
            <p:cNvSpPr txBox="1"/>
            <p:nvPr/>
          </p:nvSpPr>
          <p:spPr>
            <a:xfrm>
              <a:off x="0" y="0"/>
              <a:ext cx="3555264" cy="3907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p>
              <a:pPr/>
              <a:r>
                <a:t>“empty molecule”</a:t>
              </a:r>
            </a:p>
          </p:txBody>
        </p:sp>
        <p:sp>
          <p:nvSpPr>
            <p:cNvPr id="300" name="Google Shape;220;p27"/>
            <p:cNvSpPr txBox="1"/>
            <p:nvPr/>
          </p:nvSpPr>
          <p:spPr>
            <a:xfrm>
              <a:off x="4095427" y="551107"/>
              <a:ext cx="2832065" cy="8083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p>
              <a:pPr/>
              <a:r>
                <a:t>Build molecules block by block</a:t>
              </a:r>
            </a:p>
            <a:p>
              <a:pPr/>
            </a:p>
          </p:txBody>
        </p:sp>
        <p:sp>
          <p:nvSpPr>
            <p:cNvPr id="301" name="Google Shape;221;p27"/>
            <p:cNvSpPr txBox="1"/>
            <p:nvPr/>
          </p:nvSpPr>
          <p:spPr>
            <a:xfrm>
              <a:off x="316026" y="2978415"/>
              <a:ext cx="3401130" cy="5742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p>
              <a:pPr/>
              <a:r>
                <a:t>Episodes end with </a:t>
              </a:r>
              <a:r>
                <a:rPr b="1"/>
                <a:t>terminal</a:t>
              </a:r>
              <a:r>
                <a:t> R &gt; 0</a:t>
              </a:r>
            </a:p>
            <a:p>
              <a:pPr>
                <a:defRPr sz="1200"/>
              </a:pPr>
              <a:r>
                <a:t>(no intermediate rewards)</a:t>
              </a:r>
            </a:p>
          </p:txBody>
        </p:sp>
        <p:sp>
          <p:nvSpPr>
            <p:cNvPr id="302" name="Google Shape;222;p27"/>
            <p:cNvSpPr/>
            <p:nvPr/>
          </p:nvSpPr>
          <p:spPr>
            <a:xfrm>
              <a:off x="3293157" y="2808867"/>
              <a:ext cx="1199475" cy="854214"/>
            </a:xfrm>
            <a:prstGeom prst="rect">
              <a:avLst/>
            </a:prstGeom>
            <a:noFill/>
            <a:ln w="19050" cap="flat">
              <a:solidFill>
                <a:srgbClr val="FFC000"/>
              </a:solidFill>
              <a:prstDash val="solid"/>
              <a:round/>
            </a:ln>
            <a:effectLst/>
          </p:spPr>
          <p:txBody>
            <a:bodyPr wrap="square" lIns="0" tIns="0" rIns="0" bIns="0" numCol="1" anchor="ctr">
              <a:noAutofit/>
            </a:bodyPr>
            <a:lstStyle/>
            <a:p>
              <a:pP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Google Shape;78;p16"/>
          <p:cNvSpPr txBox="1"/>
          <p:nvPr>
            <p:ph type="title"/>
          </p:nvPr>
        </p:nvSpPr>
        <p:spPr>
          <a:xfrm>
            <a:off x="311699" y="116382"/>
            <a:ext cx="8520602" cy="572701"/>
          </a:xfrm>
          <a:prstGeom prst="rect">
            <a:avLst/>
          </a:prstGeom>
        </p:spPr>
        <p:txBody>
          <a:bodyPr/>
          <a:lstStyle>
            <a:lvl1pPr>
              <a:defRPr sz="2500"/>
            </a:lvl1pPr>
          </a:lstStyle>
          <a:p>
            <a:pPr/>
            <a:r>
              <a:t>Reinforcement Learning</a:t>
            </a:r>
          </a:p>
        </p:txBody>
      </p:sp>
      <p:pic>
        <p:nvPicPr>
          <p:cNvPr id="171" name="Google Shape;79;p16" descr="Google Shape;79;p16"/>
          <p:cNvPicPr>
            <a:picLocks noChangeAspect="1"/>
          </p:cNvPicPr>
          <p:nvPr/>
        </p:nvPicPr>
        <p:blipFill>
          <a:blip r:embed="rId2">
            <a:extLst/>
          </a:blip>
          <a:stretch>
            <a:fillRect/>
          </a:stretch>
        </p:blipFill>
        <p:spPr>
          <a:xfrm>
            <a:off x="152400" y="84593"/>
            <a:ext cx="7083001" cy="4708427"/>
          </a:xfrm>
          <a:prstGeom prst="rect">
            <a:avLst/>
          </a:prstGeom>
          <a:ln w="12700">
            <a:miter lim="400000"/>
          </a:ln>
        </p:spPr>
      </p:pic>
      <p:sp>
        <p:nvSpPr>
          <p:cNvPr id="172" name="Slide Number"/>
          <p:cNvSpPr txBox="1"/>
          <p:nvPr>
            <p:ph type="sldNum" sz="quarter" idx="2"/>
          </p:nvPr>
        </p:nvSpPr>
        <p:spPr>
          <a:xfrm>
            <a:off x="4474225" y="4781634"/>
            <a:ext cx="266182"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Google Shape;236;p29"/>
          <p:cNvSpPr txBox="1"/>
          <p:nvPr>
            <p:ph type="title"/>
          </p:nvPr>
        </p:nvSpPr>
        <p:spPr>
          <a:xfrm>
            <a:off x="311699" y="445025"/>
            <a:ext cx="8520602" cy="572701"/>
          </a:xfrm>
          <a:prstGeom prst="rect">
            <a:avLst/>
          </a:prstGeom>
        </p:spPr>
        <p:txBody>
          <a:bodyPr/>
          <a:lstStyle>
            <a:lvl1pPr>
              <a:defRPr sz="2500"/>
            </a:lvl1pPr>
          </a:lstStyle>
          <a:p>
            <a:pPr/>
            <a:r>
              <a:t>Just apply Reinforcement Learning?</a:t>
            </a:r>
          </a:p>
        </p:txBody>
      </p:sp>
      <p:sp>
        <p:nvSpPr>
          <p:cNvPr id="306" name="Google Shape;237;p29"/>
          <p:cNvSpPr txBox="1"/>
          <p:nvPr>
            <p:ph type="body" idx="1"/>
          </p:nvPr>
        </p:nvSpPr>
        <p:spPr>
          <a:xfrm>
            <a:off x="311700" y="1152475"/>
            <a:ext cx="8730600" cy="3416400"/>
          </a:xfrm>
          <a:prstGeom prst="rect">
            <a:avLst/>
          </a:prstGeom>
        </p:spPr>
        <p:txBody>
          <a:bodyPr/>
          <a:lstStyle/>
          <a:p>
            <a:pPr>
              <a:buChar char="-"/>
            </a:pPr>
            <a:r>
              <a:t>We have an environment (actions = build molecule)</a:t>
            </a:r>
          </a:p>
          <a:p>
            <a:pPr>
              <a:buChar char="-"/>
            </a:pPr>
            <a:r>
              <a:t>We have a (noisy, learned) reward </a:t>
            </a:r>
          </a:p>
          <a:p>
            <a:pPr>
              <a:buChar char="-"/>
            </a:pPr>
            <a:r>
              <a:t>RL! (</a:t>
            </a:r>
            <a:r>
              <a:rPr u="sng">
                <a:solidFill>
                  <a:schemeClr val="accent5"/>
                </a:solidFill>
                <a:uFill>
                  <a:solidFill>
                    <a:schemeClr val="accent5"/>
                  </a:solidFill>
                </a:uFill>
                <a:hlinkClick r:id="rId3" invalidUrl="" action="" tgtFrame="" tooltip="" history="1" highlightClick="0" endSnd="0"/>
              </a:rPr>
              <a:t>Segler et al., 2017</a:t>
            </a:r>
            <a:r>
              <a:t>; </a:t>
            </a:r>
            <a:r>
              <a:rPr u="sng">
                <a:solidFill>
                  <a:schemeClr val="accent5"/>
                </a:solidFill>
                <a:uFill>
                  <a:solidFill>
                    <a:schemeClr val="accent5"/>
                  </a:solidFill>
                </a:uFill>
                <a:hlinkClick r:id="rId4" invalidUrl="" action="" tgtFrame="" tooltip="" history="1" highlightClick="0" endSnd="0"/>
              </a:rPr>
              <a:t>De Cao &amp; Kipf, 2018</a:t>
            </a:r>
            <a:r>
              <a:t>; </a:t>
            </a:r>
            <a:r>
              <a:rPr u="sng">
                <a:solidFill>
                  <a:schemeClr val="accent5"/>
                </a:solidFill>
                <a:uFill>
                  <a:solidFill>
                    <a:schemeClr val="accent5"/>
                  </a:solidFill>
                </a:uFill>
                <a:hlinkClick r:id="rId5" invalidUrl="" action="" tgtFrame="" tooltip="" history="1" highlightClick="0" endSnd="0"/>
              </a:rPr>
              <a:t>Popova et al., 2019</a:t>
            </a:r>
            <a:r>
              <a:t>; </a:t>
            </a:r>
            <a:br/>
            <a:r>
              <a:t>        </a:t>
            </a:r>
            <a:r>
              <a:rPr u="sng">
                <a:solidFill>
                  <a:schemeClr val="accent5"/>
                </a:solidFill>
                <a:uFill>
                  <a:solidFill>
                    <a:schemeClr val="accent5"/>
                  </a:solidFill>
                </a:uFill>
                <a:hlinkClick r:id="rId6" invalidUrl="" action="" tgtFrame="" tooltip="" history="1" highlightClick="0" endSnd="0"/>
              </a:rPr>
              <a:t>Gottipati et al., 2020</a:t>
            </a:r>
            <a:r>
              <a:t>; </a:t>
            </a:r>
            <a:r>
              <a:rPr u="sng">
                <a:solidFill>
                  <a:schemeClr val="accent5"/>
                </a:solidFill>
                <a:uFill>
                  <a:solidFill>
                    <a:schemeClr val="accent5"/>
                  </a:solidFill>
                </a:uFill>
                <a:hlinkClick r:id="rId7" invalidUrl="" action="" tgtFrame="" tooltip="" history="1" highlightClick="0" endSnd="0"/>
              </a:rPr>
              <a:t>Angermueller et al., 2020</a:t>
            </a:r>
            <a:r>
              <a:t>)</a:t>
            </a:r>
          </a:p>
          <a:p>
            <a:pPr marL="0" indent="0">
              <a:spcBef>
                <a:spcPts val="1200"/>
              </a:spcBef>
              <a:buSzTx/>
              <a:buNone/>
            </a:pPr>
            <a:r>
              <a:t>But RL greedily looks for one mode, even when we encourage entropy! </a:t>
            </a:r>
            <a:br/>
            <a:r>
              <a:t>Not great for </a:t>
            </a:r>
            <a:r>
              <a:rPr i="1"/>
              <a:t>diverse </a:t>
            </a:r>
            <a:r>
              <a:t>batch oracle queries</a:t>
            </a: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1" name="Google Shape;243;p30"/>
          <p:cNvSpPr txBox="1"/>
          <p:nvPr>
            <p:ph type="title"/>
          </p:nvPr>
        </p:nvSpPr>
        <p:spPr>
          <a:xfrm>
            <a:off x="311699" y="445025"/>
            <a:ext cx="8520602" cy="572701"/>
          </a:xfrm>
          <a:prstGeom prst="rect">
            <a:avLst/>
          </a:prstGeom>
        </p:spPr>
        <p:txBody>
          <a:bodyPr/>
          <a:lstStyle>
            <a:lvl1pPr>
              <a:defRPr sz="2500"/>
            </a:lvl1pPr>
          </a:lstStyle>
          <a:p>
            <a:pPr/>
            <a:r>
              <a:t>Just apply MCMC?</a:t>
            </a:r>
          </a:p>
        </p:txBody>
      </p:sp>
      <p:sp>
        <p:nvSpPr>
          <p:cNvPr id="312" name="Google Shape;244;p30"/>
          <p:cNvSpPr txBox="1"/>
          <p:nvPr>
            <p:ph type="body" idx="1"/>
          </p:nvPr>
        </p:nvSpPr>
        <p:spPr>
          <a:xfrm>
            <a:off x="311699" y="1152475"/>
            <a:ext cx="8520602" cy="3416400"/>
          </a:xfrm>
          <a:prstGeom prst="rect">
            <a:avLst/>
          </a:prstGeom>
        </p:spPr>
        <p:txBody>
          <a:bodyPr/>
          <a:lstStyle/>
          <a:p>
            <a:pPr>
              <a:buChar char="-"/>
            </a:pPr>
            <a:r>
              <a:t>We have a Markov Chain (actions = edit molecule)</a:t>
            </a:r>
          </a:p>
          <a:p>
            <a:pPr>
              <a:buChar char="-"/>
            </a:pPr>
            <a:r>
              <a:t>We have a reward  = unnormalized probability, want to sample from it</a:t>
            </a:r>
          </a:p>
          <a:p>
            <a:pPr>
              <a:buChar char="-"/>
            </a:pPr>
            <a:r>
              <a:t>MCMC! (</a:t>
            </a:r>
            <a:r>
              <a:rPr u="sng">
                <a:solidFill>
                  <a:schemeClr val="accent5"/>
                </a:solidFill>
                <a:uFill>
                  <a:solidFill>
                    <a:schemeClr val="accent5"/>
                  </a:solidFill>
                </a:uFill>
                <a:hlinkClick r:id="rId3" invalidUrl="" action="" tgtFrame="" tooltip="" history="1" highlightClick="0" endSnd="0"/>
              </a:rPr>
              <a:t>Seff et al.</a:t>
            </a:r>
            <a:r>
              <a:rPr u="sng">
                <a:solidFill>
                  <a:schemeClr val="accent5"/>
                </a:solidFill>
                <a:uFill>
                  <a:solidFill>
                    <a:schemeClr val="accent5"/>
                  </a:solidFill>
                </a:uFill>
                <a:hlinkClick r:id="rId3" invalidUrl="" action="" tgtFrame="" tooltip="" history="1" highlightClick="0" endSnd="0"/>
              </a:rPr>
              <a:t>, 2019</a:t>
            </a:r>
            <a:r>
              <a:t>; </a:t>
            </a:r>
            <a:r>
              <a:rPr u="sng">
                <a:solidFill>
                  <a:schemeClr val="accent5"/>
                </a:solidFill>
                <a:uFill>
                  <a:solidFill>
                    <a:schemeClr val="accent5"/>
                  </a:solidFill>
                </a:uFill>
                <a:hlinkClick r:id="rId4" invalidUrl="" action="" tgtFrame="" tooltip="" history="1" highlightClick="0" endSnd="0"/>
              </a:rPr>
              <a:t>Xie et al., 2020</a:t>
            </a:r>
            <a:r>
              <a:t>)</a:t>
            </a:r>
            <a:br/>
          </a:p>
          <a:p>
            <a:pPr marL="0" indent="0">
              <a:spcBef>
                <a:spcPts val="1200"/>
              </a:spcBef>
              <a:buSzTx/>
              <a:buNone/>
            </a:pPr>
            <a:r>
              <a:t>But MCMC is slow, gets stuck in modes easily (lack of diversity!), requires mode-mixing for any new sample</a:t>
            </a:r>
          </a:p>
          <a:p>
            <a:pPr marL="0" indent="0">
              <a:spcBef>
                <a:spcPts val="1200"/>
              </a:spcBef>
              <a:buSzTx/>
              <a:buNone/>
            </a:pPr>
            <a:r>
              <a:t>Not great for </a:t>
            </a:r>
            <a:r>
              <a:rPr i="1"/>
              <a:t>diverse </a:t>
            </a:r>
            <a:r>
              <a:t>batch oracle queries!</a:t>
            </a:r>
          </a:p>
        </p:txBody>
      </p:sp>
      <p:sp>
        <p:nvSpPr>
          <p:cNvPr id="313" name="Slide Number"/>
          <p:cNvSpPr txBox="1"/>
          <p:nvPr>
            <p:ph type="sldNum" sz="quarter" idx="2"/>
          </p:nvPr>
        </p:nvSpPr>
        <p:spPr>
          <a:xfrm>
            <a:off x="4460148" y="4781634"/>
            <a:ext cx="280259"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7" name="Google Shape;250;p31"/>
          <p:cNvSpPr txBox="1"/>
          <p:nvPr>
            <p:ph type="title"/>
          </p:nvPr>
        </p:nvSpPr>
        <p:spPr>
          <a:xfrm>
            <a:off x="311699" y="445025"/>
            <a:ext cx="8520602" cy="572701"/>
          </a:xfrm>
          <a:prstGeom prst="rect">
            <a:avLst/>
          </a:prstGeom>
        </p:spPr>
        <p:txBody>
          <a:bodyPr/>
          <a:lstStyle>
            <a:lvl1pPr>
              <a:defRPr sz="2500"/>
            </a:lvl1pPr>
          </a:lstStyle>
          <a:p>
            <a:pPr/>
            <a:r>
              <a:t>What about the usual generative models?</a:t>
            </a:r>
          </a:p>
        </p:txBody>
      </p:sp>
      <p:sp>
        <p:nvSpPr>
          <p:cNvPr id="318" name="Google Shape;251;p31"/>
          <p:cNvSpPr txBox="1"/>
          <p:nvPr>
            <p:ph type="body" idx="1"/>
          </p:nvPr>
        </p:nvSpPr>
        <p:spPr>
          <a:xfrm>
            <a:off x="311699" y="1152475"/>
            <a:ext cx="8520602" cy="3416400"/>
          </a:xfrm>
          <a:prstGeom prst="rect">
            <a:avLst/>
          </a:prstGeom>
        </p:spPr>
        <p:txBody>
          <a:bodyPr/>
          <a:lstStyle/>
          <a:p>
            <a:pPr>
              <a:buChar char="-"/>
            </a:pPr>
            <a:r>
              <a:t>Trained from positive samples only </a:t>
            </a:r>
            <a:r>
              <a:rPr sz="1400"/>
              <a:t>(e.g. existing drugs)</a:t>
            </a:r>
            <a:br>
              <a:rPr sz="1400"/>
            </a:br>
            <a:r>
              <a:t>But we have a more informative (non-binary) signal! (reward)</a:t>
            </a:r>
          </a:p>
          <a:p>
            <a:pPr>
              <a:buChar char="-"/>
            </a:pPr>
            <a:r>
              <a:t>We don’t just want high reward, we want to avoid low reward </a:t>
            </a:r>
            <a:r>
              <a:rPr sz="1500"/>
              <a:t>(and have the data)</a:t>
            </a:r>
            <a:endParaRPr sz="1500"/>
          </a:p>
          <a:p>
            <a:pPr>
              <a:buChar char="-"/>
            </a:pPr>
            <a:r>
              <a:t>Still possible to do well: </a:t>
            </a:r>
            <a:r>
              <a:rPr u="sng">
                <a:solidFill>
                  <a:schemeClr val="accent5"/>
                </a:solidFill>
                <a:uFill>
                  <a:solidFill>
                    <a:schemeClr val="accent5"/>
                  </a:solidFill>
                </a:uFill>
                <a:hlinkClick r:id="rId3" invalidUrl="" action="" tgtFrame="" tooltip="" history="1" highlightClick="0" endSnd="0"/>
              </a:rPr>
              <a:t>Jin et al., 2018</a:t>
            </a:r>
            <a:r>
              <a:t>; </a:t>
            </a:r>
            <a:r>
              <a:rPr u="sng">
                <a:solidFill>
                  <a:schemeClr val="accent5"/>
                </a:solidFill>
                <a:uFill>
                  <a:solidFill>
                    <a:schemeClr val="accent5"/>
                  </a:solidFill>
                </a:uFill>
                <a:hlinkClick r:id="rId4" invalidUrl="" action="" tgtFrame="" tooltip="" history="1" highlightClick="0" endSnd="0"/>
              </a:rPr>
              <a:t>Shi et al., 2020</a:t>
            </a:r>
            <a:r>
              <a:t>; </a:t>
            </a:r>
            <a:r>
              <a:rPr u="sng">
                <a:solidFill>
                  <a:schemeClr val="accent5"/>
                </a:solidFill>
                <a:uFill>
                  <a:solidFill>
                    <a:schemeClr val="accent5"/>
                  </a:solidFill>
                </a:uFill>
                <a:hlinkClick r:id="rId5" invalidUrl="" action="" tgtFrame="" tooltip="" history="1" highlightClick="0" endSnd="0"/>
              </a:rPr>
              <a:t>Luo et al., 2021</a:t>
            </a:r>
          </a:p>
        </p:txBody>
      </p:sp>
      <p:sp>
        <p:nvSpPr>
          <p:cNvPr id="319" name="Slide Number"/>
          <p:cNvSpPr txBox="1"/>
          <p:nvPr>
            <p:ph type="sldNum" sz="quarter" idx="2"/>
          </p:nvPr>
        </p:nvSpPr>
        <p:spPr>
          <a:xfrm>
            <a:off x="4460148" y="4781634"/>
            <a:ext cx="280259"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Google Shape;256;p32" descr="Google Shape;256;p32"/>
          <p:cNvPicPr>
            <a:picLocks noChangeAspect="1"/>
          </p:cNvPicPr>
          <p:nvPr/>
        </p:nvPicPr>
        <p:blipFill>
          <a:blip r:embed="rId3">
            <a:extLst/>
          </a:blip>
          <a:stretch>
            <a:fillRect/>
          </a:stretch>
        </p:blipFill>
        <p:spPr>
          <a:xfrm>
            <a:off x="5666389" y="0"/>
            <a:ext cx="3477613" cy="1258101"/>
          </a:xfrm>
          <a:prstGeom prst="rect">
            <a:avLst/>
          </a:prstGeom>
          <a:ln w="12700">
            <a:miter lim="400000"/>
          </a:ln>
        </p:spPr>
      </p:pic>
      <p:sp>
        <p:nvSpPr>
          <p:cNvPr id="324" name="Google Shape;257;p32"/>
          <p:cNvSpPr txBox="1"/>
          <p:nvPr>
            <p:ph type="title"/>
          </p:nvPr>
        </p:nvSpPr>
        <p:spPr>
          <a:xfrm>
            <a:off x="311699" y="445025"/>
            <a:ext cx="8520602" cy="572701"/>
          </a:xfrm>
          <a:prstGeom prst="rect">
            <a:avLst/>
          </a:prstGeom>
        </p:spPr>
        <p:txBody>
          <a:bodyPr/>
          <a:lstStyle>
            <a:lvl1pPr>
              <a:defRPr sz="2500"/>
            </a:lvl1pPr>
          </a:lstStyle>
          <a:p>
            <a:pPr/>
            <a:r>
              <a:t>GFlowNet</a:t>
            </a:r>
          </a:p>
        </p:txBody>
      </p:sp>
      <p:sp>
        <p:nvSpPr>
          <p:cNvPr id="325" name="Google Shape;258;p32"/>
          <p:cNvSpPr txBox="1"/>
          <p:nvPr>
            <p:ph type="body" idx="1"/>
          </p:nvPr>
        </p:nvSpPr>
        <p:spPr>
          <a:xfrm>
            <a:off x="311699" y="1229802"/>
            <a:ext cx="8520602" cy="3921000"/>
          </a:xfrm>
          <a:prstGeom prst="rect">
            <a:avLst/>
          </a:prstGeom>
        </p:spPr>
        <p:txBody>
          <a:bodyPr/>
          <a:lstStyle/>
          <a:p>
            <a:pPr marL="0" indent="0">
              <a:buSzTx/>
              <a:buNone/>
            </a:pPr>
            <a:r>
              <a:t>Generative framework for discrete objects which have a reward (or energy).</a:t>
            </a:r>
            <a:br/>
          </a:p>
          <a:p>
            <a:pPr marL="0" indent="0">
              <a:spcBef>
                <a:spcPts val="1200"/>
              </a:spcBef>
              <a:buSzTx/>
              <a:buNone/>
            </a:pPr>
            <a:r>
              <a:t>Reward-proportional sampling!</a:t>
            </a:r>
          </a:p>
        </p:txBody>
      </p:sp>
      <p:pic>
        <p:nvPicPr>
          <p:cNvPr id="326" name="Google Shape;259;p32" descr="Google Shape;259;p32"/>
          <p:cNvPicPr>
            <a:picLocks noChangeAspect="1"/>
          </p:cNvPicPr>
          <p:nvPr/>
        </p:nvPicPr>
        <p:blipFill>
          <a:blip r:embed="rId4">
            <a:extLst/>
          </a:blip>
          <a:stretch>
            <a:fillRect/>
          </a:stretch>
        </p:blipFill>
        <p:spPr>
          <a:xfrm>
            <a:off x="3709330" y="1945990"/>
            <a:ext cx="4109526" cy="1063301"/>
          </a:xfrm>
          <a:prstGeom prst="rect">
            <a:avLst/>
          </a:prstGeom>
          <a:ln w="12700">
            <a:miter lim="400000"/>
          </a:ln>
        </p:spPr>
      </p:pic>
      <p:sp>
        <p:nvSpPr>
          <p:cNvPr id="327" name="Google Shape;260;p32"/>
          <p:cNvSpPr txBox="1"/>
          <p:nvPr/>
        </p:nvSpPr>
        <p:spPr>
          <a:xfrm>
            <a:off x="8216817" y="1140224"/>
            <a:ext cx="1361101" cy="335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latin typeface="Ubuntu"/>
                <a:ea typeface="Ubuntu"/>
                <a:cs typeface="Ubuntu"/>
                <a:sym typeface="Ubuntu"/>
              </a:defRPr>
            </a:lvl1pPr>
          </a:lstStyle>
          <a:p>
            <a:pPr/>
            <a:r>
              <a:t>NeurIPS 2021</a:t>
            </a:r>
          </a:p>
        </p:txBody>
      </p:sp>
      <p:sp>
        <p:nvSpPr>
          <p:cNvPr id="328" name="Google Shape;261;p32"/>
          <p:cNvSpPr txBox="1"/>
          <p:nvPr>
            <p:ph type="sldNum" sz="quarter" idx="2"/>
          </p:nvPr>
        </p:nvSpPr>
        <p:spPr>
          <a:xfrm>
            <a:off x="4403593" y="4781634"/>
            <a:ext cx="336814"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 name="Google Shape;548;p40" descr="Google Shape;548;p40"/>
          <p:cNvPicPr>
            <a:picLocks noChangeAspect="0"/>
          </p:cNvPicPr>
          <p:nvPr/>
        </p:nvPicPr>
        <p:blipFill>
          <a:blip r:embed="rId5">
            <a:extLst/>
          </a:blip>
          <a:stretch>
            <a:fillRect/>
          </a:stretch>
        </p:blipFill>
        <p:spPr>
          <a:xfrm>
            <a:off x="2638424" y="2775584"/>
            <a:ext cx="3867151" cy="17145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3" name="Google Shape;547;p40"/>
          <p:cNvSpPr txBox="1"/>
          <p:nvPr>
            <p:ph type="body" idx="1"/>
          </p:nvPr>
        </p:nvSpPr>
        <p:spPr>
          <a:xfrm>
            <a:off x="311699" y="410794"/>
            <a:ext cx="8520602" cy="3416401"/>
          </a:xfrm>
          <a:prstGeom prst="rect">
            <a:avLst/>
          </a:prstGeom>
        </p:spPr>
        <p:txBody>
          <a:bodyPr/>
          <a:lstStyle/>
          <a:p>
            <a:pPr marL="0" indent="0">
              <a:lnSpc>
                <a:spcPct val="92000"/>
              </a:lnSpc>
              <a:spcBef>
                <a:spcPts val="1200"/>
              </a:spcBef>
              <a:buSzTx/>
              <a:buNone/>
            </a:pPr>
          </a:p>
          <a:p>
            <a:pPr marL="0" indent="0">
              <a:lnSpc>
                <a:spcPct val="92000"/>
              </a:lnSpc>
              <a:spcBef>
                <a:spcPts val="1200"/>
              </a:spcBef>
              <a:buSzTx/>
              <a:buNone/>
            </a:pPr>
          </a:p>
          <a:p>
            <a:pPr marL="0" indent="0">
              <a:lnSpc>
                <a:spcPct val="92000"/>
              </a:lnSpc>
              <a:spcBef>
                <a:spcPts val="1200"/>
              </a:spcBef>
              <a:buSzTx/>
              <a:buNone/>
            </a:pPr>
          </a:p>
          <a:p>
            <a:pPr marL="0" indent="0">
              <a:lnSpc>
                <a:spcPct val="92000"/>
              </a:lnSpc>
              <a:spcBef>
                <a:spcPts val="1200"/>
              </a:spcBef>
              <a:buSzTx/>
              <a:buNone/>
            </a:pPr>
          </a:p>
          <a:p>
            <a:pPr marL="0" indent="0">
              <a:lnSpc>
                <a:spcPct val="92000"/>
              </a:lnSpc>
              <a:spcBef>
                <a:spcPts val="1200"/>
              </a:spcBef>
              <a:buSzTx/>
              <a:buNone/>
            </a:pPr>
          </a:p>
          <a:p>
            <a:pPr marL="0" indent="0">
              <a:lnSpc>
                <a:spcPct val="92000"/>
              </a:lnSpc>
              <a:spcBef>
                <a:spcPts val="1200"/>
              </a:spcBef>
              <a:buSzTx/>
              <a:buNone/>
            </a:pPr>
            <a:r>
              <a:t>We want a valid flow, given the rewards (“#particles") of the terminal states</a:t>
            </a:r>
          </a:p>
        </p:txBody>
      </p:sp>
      <p:sp>
        <p:nvSpPr>
          <p:cNvPr id="334" name="Slide Number"/>
          <p:cNvSpPr txBox="1"/>
          <p:nvPr>
            <p:ph type="sldNum" sz="quarter" idx="2"/>
          </p:nvPr>
        </p:nvSpPr>
        <p:spPr>
          <a:xfrm>
            <a:off x="4460148" y="4781634"/>
            <a:ext cx="280259"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5" name="Google Shape;546;p40"/>
          <p:cNvSpPr txBox="1"/>
          <p:nvPr>
            <p:ph type="title"/>
          </p:nvPr>
        </p:nvSpPr>
        <p:spPr>
          <a:xfrm>
            <a:off x="311699" y="150385"/>
            <a:ext cx="8520602" cy="572701"/>
          </a:xfrm>
          <a:prstGeom prst="rect">
            <a:avLst/>
          </a:prstGeom>
        </p:spPr>
        <p:txBody>
          <a:bodyPr/>
          <a:lstStyle>
            <a:lvl1pPr>
              <a:defRPr sz="2500"/>
            </a:lvl1pPr>
          </a:lstStyle>
          <a:p>
            <a:pPr/>
            <a:r>
              <a:t>Flow consistency</a:t>
            </a:r>
          </a:p>
        </p:txBody>
      </p:sp>
      <p:grpSp>
        <p:nvGrpSpPr>
          <p:cNvPr id="339" name="Google Shape;555;p41"/>
          <p:cNvGrpSpPr/>
          <p:nvPr/>
        </p:nvGrpSpPr>
        <p:grpSpPr>
          <a:xfrm>
            <a:off x="1346014" y="3000270"/>
            <a:ext cx="6076052" cy="813926"/>
            <a:chOff x="0" y="0"/>
            <a:chExt cx="6076050" cy="813925"/>
          </a:xfrm>
        </p:grpSpPr>
        <p:pic>
          <p:nvPicPr>
            <p:cNvPr id="336" name="Google Shape;556;p41" descr="Google Shape;556;p41"/>
            <p:cNvPicPr>
              <a:picLocks noChangeAspect="1"/>
            </p:cNvPicPr>
            <p:nvPr/>
          </p:nvPicPr>
          <p:blipFill>
            <a:blip r:embed="rId3">
              <a:extLst/>
            </a:blip>
            <a:srcRect l="0" t="25364" r="0" b="19840"/>
            <a:stretch>
              <a:fillRect/>
            </a:stretch>
          </p:blipFill>
          <p:spPr>
            <a:xfrm>
              <a:off x="0" y="0"/>
              <a:ext cx="6076051" cy="813926"/>
            </a:xfrm>
            <a:prstGeom prst="rect">
              <a:avLst/>
            </a:prstGeom>
            <a:ln w="12700" cap="flat">
              <a:noFill/>
              <a:miter lim="400000"/>
            </a:ln>
            <a:effectLst/>
          </p:spPr>
        </p:pic>
        <p:sp>
          <p:nvSpPr>
            <p:cNvPr id="337" name="Google Shape;557;p41"/>
            <p:cNvSpPr/>
            <p:nvPr/>
          </p:nvSpPr>
          <p:spPr>
            <a:xfrm>
              <a:off x="1265554" y="794784"/>
              <a:ext cx="12039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r>
                <a:t>in flow of s’</a:t>
              </a:r>
            </a:p>
          </p:txBody>
        </p:sp>
        <p:sp>
          <p:nvSpPr>
            <p:cNvPr id="338" name="Google Shape;558;p41"/>
            <p:cNvSpPr/>
            <p:nvPr/>
          </p:nvSpPr>
          <p:spPr>
            <a:xfrm>
              <a:off x="3963035" y="794784"/>
              <a:ext cx="13224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r>
                <a:t>out flow of s’</a:t>
              </a:r>
            </a:p>
          </p:txBody>
        </p:sp>
      </p:grpSp>
      <p:sp>
        <p:nvSpPr>
          <p:cNvPr id="340" name="This is very similar to a Bellman Equation, the bread and butter of RL!"/>
          <p:cNvSpPr txBox="1"/>
          <p:nvPr/>
        </p:nvSpPr>
        <p:spPr>
          <a:xfrm>
            <a:off x="954573" y="4245147"/>
            <a:ext cx="7051974" cy="71720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ct val="115000"/>
              </a:lnSpc>
              <a:spcBef>
                <a:spcPts val="1200"/>
              </a:spcBef>
              <a:buClr>
                <a:srgbClr val="000000"/>
              </a:buClr>
              <a:buFont typeface="Arial"/>
              <a:defRPr sz="1800"/>
            </a:lvl1pPr>
          </a:lstStyle>
          <a:p>
            <a:pPr/>
            <a:r>
              <a:t>This is very similar to a Bellman Equation, the bread and butter of RL!</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Google Shape;176;p26"/>
          <p:cNvSpPr txBox="1"/>
          <p:nvPr>
            <p:ph type="title"/>
          </p:nvPr>
        </p:nvSpPr>
        <p:spPr>
          <a:xfrm>
            <a:off x="311699" y="445025"/>
            <a:ext cx="8520602" cy="572701"/>
          </a:xfrm>
          <a:prstGeom prst="rect">
            <a:avLst/>
          </a:prstGeom>
        </p:spPr>
        <p:txBody>
          <a:bodyPr/>
          <a:lstStyle>
            <a:lvl1pPr>
              <a:defRPr sz="2500"/>
            </a:lvl1pPr>
          </a:lstStyle>
          <a:p>
            <a:pPr/>
            <a:r>
              <a:t>What is the reward?</a:t>
            </a:r>
          </a:p>
        </p:txBody>
      </p:sp>
      <p:sp>
        <p:nvSpPr>
          <p:cNvPr id="345" name="Google Shape;177;p26"/>
          <p:cNvSpPr txBox="1"/>
          <p:nvPr>
            <p:ph type="body" sz="half" idx="1"/>
          </p:nvPr>
        </p:nvSpPr>
        <p:spPr>
          <a:xfrm>
            <a:off x="4541412" y="1032997"/>
            <a:ext cx="4335775" cy="3725101"/>
          </a:xfrm>
          <a:prstGeom prst="rect">
            <a:avLst/>
          </a:prstGeom>
        </p:spPr>
        <p:txBody>
          <a:bodyPr/>
          <a:lstStyle/>
          <a:p>
            <a:pPr marL="0" indent="0">
              <a:buSzTx/>
              <a:buNone/>
            </a:pPr>
          </a:p>
          <a:p>
            <a:pPr marL="0" indent="0">
              <a:spcBef>
                <a:spcPts val="1200"/>
              </a:spcBef>
              <a:buSzTx/>
              <a:buNone/>
            </a:pPr>
          </a:p>
          <a:p>
            <a:pPr marL="0" indent="0">
              <a:spcBef>
                <a:spcPts val="1200"/>
              </a:spcBef>
              <a:buSzTx/>
              <a:buNone/>
            </a:pPr>
          </a:p>
          <a:p>
            <a:pPr marL="0" indent="0">
              <a:spcBef>
                <a:spcPts val="1200"/>
              </a:spcBef>
              <a:buSzTx/>
              <a:buNone/>
            </a:pPr>
          </a:p>
          <a:p>
            <a:pPr marL="0" indent="0">
              <a:spcBef>
                <a:spcPts val="1200"/>
              </a:spcBef>
              <a:buSzTx/>
              <a:buNone/>
            </a:pPr>
          </a:p>
          <a:p>
            <a:pPr>
              <a:lnSpc>
                <a:spcPct val="100000"/>
              </a:lnSpc>
              <a:spcBef>
                <a:spcPts val="1200"/>
              </a:spcBef>
              <a:buSzPts val="1400"/>
              <a:buChar char="-"/>
              <a:defRPr sz="1400"/>
            </a:pPr>
            <a:r>
              <a:t>Ideal: send </a:t>
            </a:r>
            <a:r>
              <a:rPr b="1" u="sng">
                <a:solidFill>
                  <a:srgbClr val="0000FF"/>
                </a:solidFill>
              </a:rPr>
              <a:t>diverse</a:t>
            </a:r>
            <a:r>
              <a:t> batches (10-100k) of candidates to a lab, O(weeks)</a:t>
            </a:r>
          </a:p>
          <a:p>
            <a:pPr>
              <a:lnSpc>
                <a:spcPct val="100000"/>
              </a:lnSpc>
              <a:buSzPts val="1400"/>
              <a:buChar char="-"/>
              <a:defRPr sz="1400"/>
            </a:pPr>
            <a:r>
              <a:t>For now: use noisy physics simulator, O(15 CPUs)/molecule</a:t>
            </a:r>
          </a:p>
        </p:txBody>
      </p:sp>
      <p:sp>
        <p:nvSpPr>
          <p:cNvPr id="346" name="Google Shape;178;p26"/>
          <p:cNvSpPr txBox="1"/>
          <p:nvPr/>
        </p:nvSpPr>
        <p:spPr>
          <a:xfrm>
            <a:off x="3098949" y="1941474"/>
            <a:ext cx="1606801" cy="5834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r>
              <a:t>predict reward</a:t>
            </a:r>
          </a:p>
          <a:p>
            <a:pPr algn="ctr"/>
            <a:r>
              <a:t>cheaply (DNN)</a:t>
            </a:r>
          </a:p>
        </p:txBody>
      </p:sp>
      <p:sp>
        <p:nvSpPr>
          <p:cNvPr id="347" name="Google Shape;179;p26"/>
          <p:cNvSpPr txBox="1"/>
          <p:nvPr/>
        </p:nvSpPr>
        <p:spPr>
          <a:xfrm rot="20527211">
            <a:off x="6389086" y="2303146"/>
            <a:ext cx="2320684" cy="7866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u="sng">
                <a:solidFill>
                  <a:srgbClr val="980000"/>
                </a:solidFill>
              </a:defRPr>
            </a:pPr>
            <a:r>
              <a:t>This part is expensive and/or noisy!</a:t>
            </a:r>
            <a:br/>
            <a:r>
              <a:t>(w/ biased noise)</a:t>
            </a:r>
          </a:p>
        </p:txBody>
      </p:sp>
      <p:pic>
        <p:nvPicPr>
          <p:cNvPr id="348" name="Google Shape;180;p26" descr="Google Shape;180;p26"/>
          <p:cNvPicPr>
            <a:picLocks noChangeAspect="1"/>
          </p:cNvPicPr>
          <p:nvPr/>
        </p:nvPicPr>
        <p:blipFill>
          <a:blip r:embed="rId3">
            <a:extLst/>
          </a:blip>
          <a:srcRect l="19006" t="30897" r="19957" b="30609"/>
          <a:stretch>
            <a:fillRect/>
          </a:stretch>
        </p:blipFill>
        <p:spPr>
          <a:xfrm flipH="1">
            <a:off x="712544" y="1681452"/>
            <a:ext cx="477701" cy="321550"/>
          </a:xfrm>
          <a:prstGeom prst="rect">
            <a:avLst/>
          </a:prstGeom>
          <a:ln w="12700">
            <a:miter lim="400000"/>
          </a:ln>
        </p:spPr>
      </p:pic>
      <p:sp>
        <p:nvSpPr>
          <p:cNvPr id="349" name="Google Shape;181;p26"/>
          <p:cNvSpPr txBox="1"/>
          <p:nvPr/>
        </p:nvSpPr>
        <p:spPr>
          <a:xfrm>
            <a:off x="488514" y="2009205"/>
            <a:ext cx="1911901" cy="3802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r>
              <a:t>generate molecule(s)</a:t>
            </a:r>
          </a:p>
        </p:txBody>
      </p:sp>
      <p:sp>
        <p:nvSpPr>
          <p:cNvPr id="350" name="Google Shape;182;p26"/>
          <p:cNvSpPr/>
          <p:nvPr/>
        </p:nvSpPr>
        <p:spPr>
          <a:xfrm flipV="1">
            <a:off x="2343549" y="2227825"/>
            <a:ext cx="755401" cy="3301"/>
          </a:xfrm>
          <a:prstGeom prst="line">
            <a:avLst/>
          </a:prstGeom>
          <a:ln w="19050">
            <a:solidFill>
              <a:schemeClr val="accent2">
                <a:lumOff val="21764"/>
              </a:schemeClr>
            </a:solidFill>
            <a:tailEnd type="triangle"/>
          </a:ln>
        </p:spPr>
        <p:txBody>
          <a:bodyPr lIns="0" tIns="0" rIns="0" bIns="0"/>
          <a:lstStyle/>
          <a:p>
            <a:pPr/>
          </a:p>
        </p:txBody>
      </p:sp>
      <p:sp>
        <p:nvSpPr>
          <p:cNvPr id="351" name="Google Shape;183;p26"/>
          <p:cNvSpPr txBox="1"/>
          <p:nvPr/>
        </p:nvSpPr>
        <p:spPr>
          <a:xfrm>
            <a:off x="1818866" y="2498648"/>
            <a:ext cx="1077601" cy="5834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lstStyle>
          <a:p>
            <a:pPr/>
            <a:r>
              <a:t>train generator</a:t>
            </a:r>
          </a:p>
        </p:txBody>
      </p:sp>
      <p:sp>
        <p:nvSpPr>
          <p:cNvPr id="352" name="Google Shape;184;p26"/>
          <p:cNvSpPr/>
          <p:nvPr/>
        </p:nvSpPr>
        <p:spPr>
          <a:xfrm flipH="1">
            <a:off x="2754227" y="2304984"/>
            <a:ext cx="487801" cy="580801"/>
          </a:xfrm>
          <a:prstGeom prst="line">
            <a:avLst/>
          </a:prstGeom>
          <a:ln w="19050">
            <a:solidFill>
              <a:schemeClr val="accent2">
                <a:lumOff val="21764"/>
              </a:schemeClr>
            </a:solidFill>
            <a:tailEnd type="triangle"/>
          </a:ln>
        </p:spPr>
        <p:txBody>
          <a:bodyPr lIns="0" tIns="0" rIns="0" bIns="0"/>
          <a:lstStyle/>
          <a:p>
            <a:pPr/>
          </a:p>
        </p:txBody>
      </p:sp>
      <p:cxnSp>
        <p:nvCxnSpPr>
          <p:cNvPr id="353" name="Google Shape;185;p26"/>
          <p:cNvCxnSpPr>
            <a:stCxn id="351" idx="0"/>
            <a:endCxn id="349" idx="0"/>
          </p:cNvCxnSpPr>
          <p:nvPr/>
        </p:nvCxnSpPr>
        <p:spPr>
          <a:xfrm flipH="1" flipV="1">
            <a:off x="1444464" y="2199321"/>
            <a:ext cx="913203" cy="591044"/>
          </a:xfrm>
          <a:prstGeom prst="straightConnector1">
            <a:avLst/>
          </a:prstGeom>
          <a:ln w="19050">
            <a:solidFill>
              <a:schemeClr val="accent2">
                <a:lumOff val="21764"/>
              </a:schemeClr>
            </a:solidFill>
            <a:tailEnd type="triangle"/>
          </a:ln>
        </p:spPr>
      </p:cxnSp>
      <p:sp>
        <p:nvSpPr>
          <p:cNvPr id="354" name="Google Shape;186;p26"/>
          <p:cNvSpPr txBox="1"/>
          <p:nvPr/>
        </p:nvSpPr>
        <p:spPr>
          <a:xfrm>
            <a:off x="5613549" y="1941474"/>
            <a:ext cx="2191501" cy="5834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lstStyle>
          <a:p>
            <a:pPr/>
            <a:r>
              <a:t>compute “real” reward</a:t>
            </a:r>
          </a:p>
        </p:txBody>
      </p:sp>
      <p:sp>
        <p:nvSpPr>
          <p:cNvPr id="355" name="Google Shape;187;p26"/>
          <p:cNvSpPr txBox="1"/>
          <p:nvPr/>
        </p:nvSpPr>
        <p:spPr>
          <a:xfrm>
            <a:off x="4647850" y="2771999"/>
            <a:ext cx="1227900" cy="5834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lstStyle>
          <a:p>
            <a:pPr/>
            <a:r>
              <a:t>train reward predictor</a:t>
            </a:r>
          </a:p>
        </p:txBody>
      </p:sp>
      <p:sp>
        <p:nvSpPr>
          <p:cNvPr id="356" name="Google Shape;188;p26"/>
          <p:cNvSpPr/>
          <p:nvPr/>
        </p:nvSpPr>
        <p:spPr>
          <a:xfrm>
            <a:off x="2360274" y="1705119"/>
            <a:ext cx="3308501" cy="532392"/>
          </a:xfrm>
          <a:custGeom>
            <a:avLst/>
            <a:gdLst/>
            <a:ahLst/>
            <a:cxnLst>
              <a:cxn ang="0">
                <a:pos x="wd2" y="hd2"/>
              </a:cxn>
              <a:cxn ang="5400000">
                <a:pos x="wd2" y="hd2"/>
              </a:cxn>
              <a:cxn ang="10800000">
                <a:pos x="wd2" y="hd2"/>
              </a:cxn>
              <a:cxn ang="16200000">
                <a:pos x="wd2" y="hd2"/>
              </a:cxn>
            </a:cxnLst>
            <a:rect l="0" t="0" r="r" b="b"/>
            <a:pathLst>
              <a:path w="21600" h="21116" fill="norm" stroke="1" extrusionOk="0">
                <a:moveTo>
                  <a:pt x="0" y="21116"/>
                </a:moveTo>
                <a:cubicBezTo>
                  <a:pt x="1603" y="17599"/>
                  <a:pt x="6020" y="508"/>
                  <a:pt x="9620" y="12"/>
                </a:cubicBezTo>
                <a:cubicBezTo>
                  <a:pt x="13220" y="-484"/>
                  <a:pt x="19603" y="15118"/>
                  <a:pt x="21600" y="18139"/>
                </a:cubicBezTo>
              </a:path>
            </a:pathLst>
          </a:custGeom>
          <a:ln>
            <a:solidFill>
              <a:srgbClr val="0000FF"/>
            </a:solidFill>
            <a:prstDash val="dash"/>
            <a:tailEnd type="triangle"/>
          </a:ln>
        </p:spPr>
        <p:txBody>
          <a:bodyPr lIns="0" tIns="0" rIns="0" bIns="0"/>
          <a:lstStyle/>
          <a:p>
            <a:pPr/>
          </a:p>
        </p:txBody>
      </p:sp>
      <p:sp>
        <p:nvSpPr>
          <p:cNvPr id="357" name="Google Shape;189;p26"/>
          <p:cNvSpPr txBox="1"/>
          <p:nvPr/>
        </p:nvSpPr>
        <p:spPr>
          <a:xfrm>
            <a:off x="2835474" y="1362524"/>
            <a:ext cx="2452202" cy="3802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0000FF"/>
                </a:solidFill>
              </a:defRPr>
            </a:lvl1pPr>
          </a:lstStyle>
          <a:p>
            <a:pPr/>
            <a:r>
              <a:t>occasionally query “oracle"</a:t>
            </a:r>
          </a:p>
        </p:txBody>
      </p:sp>
      <p:cxnSp>
        <p:nvCxnSpPr>
          <p:cNvPr id="358" name="Google Shape;190;p26"/>
          <p:cNvCxnSpPr>
            <a:stCxn id="354" idx="0"/>
            <a:endCxn id="355" idx="0"/>
          </p:cNvCxnSpPr>
          <p:nvPr/>
        </p:nvCxnSpPr>
        <p:spPr>
          <a:xfrm flipH="1">
            <a:off x="5261799" y="2233191"/>
            <a:ext cx="1447501" cy="830526"/>
          </a:xfrm>
          <a:prstGeom prst="straightConnector1">
            <a:avLst/>
          </a:prstGeom>
          <a:ln w="19050">
            <a:solidFill>
              <a:schemeClr val="accent2">
                <a:lumOff val="21764"/>
              </a:schemeClr>
            </a:solidFill>
            <a:tailEnd type="triangle"/>
          </a:ln>
        </p:spPr>
      </p:cxnSp>
      <p:sp>
        <p:nvSpPr>
          <p:cNvPr id="359" name="Google Shape;191;p26"/>
          <p:cNvSpPr/>
          <p:nvPr/>
        </p:nvSpPr>
        <p:spPr>
          <a:xfrm flipH="1" flipV="1">
            <a:off x="4418957" y="2402698"/>
            <a:ext cx="297601" cy="583201"/>
          </a:xfrm>
          <a:prstGeom prst="line">
            <a:avLst/>
          </a:prstGeom>
          <a:ln w="19050">
            <a:solidFill>
              <a:schemeClr val="accent2">
                <a:lumOff val="21764"/>
              </a:schemeClr>
            </a:solidFill>
            <a:tailEnd type="triangle"/>
          </a:ln>
        </p:spPr>
        <p:txBody>
          <a:bodyPr lIns="0" tIns="0" rIns="0" bIns="0"/>
          <a:lstStyle/>
          <a:p>
            <a:pPr/>
          </a:p>
        </p:txBody>
      </p:sp>
      <p:pic>
        <p:nvPicPr>
          <p:cNvPr id="360" name="Google Shape;192;p26" descr="Google Shape;192;p26"/>
          <p:cNvPicPr>
            <a:picLocks noChangeAspect="1"/>
          </p:cNvPicPr>
          <p:nvPr/>
        </p:nvPicPr>
        <p:blipFill>
          <a:blip r:embed="rId4">
            <a:extLst/>
          </a:blip>
          <a:srcRect l="24039" t="31457" r="19634" b="28166"/>
          <a:stretch>
            <a:fillRect/>
          </a:stretch>
        </p:blipFill>
        <p:spPr>
          <a:xfrm flipH="1">
            <a:off x="1370900" y="1659477"/>
            <a:ext cx="477701" cy="365500"/>
          </a:xfrm>
          <a:prstGeom prst="rect">
            <a:avLst/>
          </a:prstGeom>
          <a:ln w="12700">
            <a:miter lim="400000"/>
          </a:ln>
        </p:spPr>
      </p:pic>
      <p:sp>
        <p:nvSpPr>
          <p:cNvPr id="361" name="Google Shape;193;p26"/>
          <p:cNvSpPr txBox="1"/>
          <p:nvPr/>
        </p:nvSpPr>
        <p:spPr>
          <a:xfrm>
            <a:off x="5868987" y="725977"/>
            <a:ext cx="1077601" cy="5834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i="1">
                <a:solidFill>
                  <a:srgbClr val="674EA7"/>
                </a:solidFill>
              </a:defRPr>
            </a:pPr>
            <a:r>
              <a:t>Initial data</a:t>
            </a:r>
            <a:br/>
            <a:r>
              <a:rPr i="0"/>
              <a:t>{(</a:t>
            </a:r>
            <a:r>
              <a:t>x</a:t>
            </a:r>
            <a:r>
              <a:rPr i="0"/>
              <a:t>,</a:t>
            </a:r>
            <a:r>
              <a:t>y</a:t>
            </a:r>
            <a:r>
              <a:rPr i="0"/>
              <a:t>),..}</a:t>
            </a:r>
          </a:p>
        </p:txBody>
      </p:sp>
      <p:cxnSp>
        <p:nvCxnSpPr>
          <p:cNvPr id="362" name="Google Shape;194;p26"/>
          <p:cNvCxnSpPr>
            <a:stCxn id="361" idx="0"/>
            <a:endCxn id="354" idx="0"/>
          </p:cNvCxnSpPr>
          <p:nvPr/>
        </p:nvCxnSpPr>
        <p:spPr>
          <a:xfrm>
            <a:off x="6407787" y="1017693"/>
            <a:ext cx="301513" cy="1215499"/>
          </a:xfrm>
          <a:prstGeom prst="straightConnector1">
            <a:avLst/>
          </a:prstGeom>
          <a:ln>
            <a:solidFill>
              <a:schemeClr val="accent2">
                <a:lumOff val="21764"/>
              </a:schemeClr>
            </a:solidFill>
            <a:tailEnd type="triangle"/>
          </a:ln>
        </p:spPr>
      </p:cxnSp>
      <p:grpSp>
        <p:nvGrpSpPr>
          <p:cNvPr id="366" name="Google Shape;195;p26"/>
          <p:cNvGrpSpPr/>
          <p:nvPr/>
        </p:nvGrpSpPr>
        <p:grpSpPr>
          <a:xfrm>
            <a:off x="6871772" y="162662"/>
            <a:ext cx="2328439" cy="1742205"/>
            <a:chOff x="0" y="0"/>
            <a:chExt cx="2328438" cy="1742203"/>
          </a:xfrm>
        </p:grpSpPr>
        <p:pic>
          <p:nvPicPr>
            <p:cNvPr id="363" name="Google Shape;196;p26" descr="Google Shape;196;p26"/>
            <p:cNvPicPr>
              <a:picLocks noChangeAspect="1"/>
            </p:cNvPicPr>
            <p:nvPr/>
          </p:nvPicPr>
          <p:blipFill>
            <a:blip r:embed="rId5">
              <a:extLst/>
            </a:blip>
            <a:stretch>
              <a:fillRect/>
            </a:stretch>
          </p:blipFill>
          <p:spPr>
            <a:xfrm>
              <a:off x="-1" y="153999"/>
              <a:ext cx="2128507" cy="1588205"/>
            </a:xfrm>
            <a:prstGeom prst="rect">
              <a:avLst/>
            </a:prstGeom>
            <a:ln w="12700" cap="flat">
              <a:noFill/>
              <a:miter lim="400000"/>
            </a:ln>
            <a:effectLst/>
          </p:spPr>
        </p:pic>
        <p:sp>
          <p:nvSpPr>
            <p:cNvPr id="364" name="Google Shape;197;p26"/>
            <p:cNvSpPr txBox="1"/>
            <p:nvPr/>
          </p:nvSpPr>
          <p:spPr>
            <a:xfrm>
              <a:off x="1238246" y="-1"/>
              <a:ext cx="89026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a:solidFill>
                    <a:srgbClr val="1155CC"/>
                  </a:solidFill>
                </a:defRPr>
              </a:lvl1pPr>
            </a:lstStyle>
            <a:p>
              <a:pPr/>
              <a:r>
                <a:t>Protein</a:t>
              </a:r>
            </a:p>
          </p:txBody>
        </p:sp>
        <p:sp>
          <p:nvSpPr>
            <p:cNvPr id="365" name="Google Shape;198;p26"/>
            <p:cNvSpPr txBox="1"/>
            <p:nvPr/>
          </p:nvSpPr>
          <p:spPr>
            <a:xfrm rot="21035436">
              <a:off x="1337733" y="776070"/>
              <a:ext cx="966124"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a:solidFill>
                    <a:srgbClr val="980000"/>
                  </a:solidFill>
                </a:defRPr>
              </a:lvl1pPr>
            </a:lstStyle>
            <a:p>
              <a:pPr/>
              <a:r>
                <a:t>Drug</a:t>
              </a:r>
            </a:p>
          </p:txBody>
        </p:sp>
      </p:grpSp>
      <p:sp>
        <p:nvSpPr>
          <p:cNvPr id="367" name="Google Shape;199;p26"/>
          <p:cNvSpPr txBox="1"/>
          <p:nvPr/>
        </p:nvSpPr>
        <p:spPr>
          <a:xfrm rot="19174274">
            <a:off x="5261213" y="2192365"/>
            <a:ext cx="896991" cy="5834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r>
              <a:t>growing dataset</a:t>
            </a:r>
          </a:p>
        </p:txBody>
      </p:sp>
      <p:sp>
        <p:nvSpPr>
          <p:cNvPr id="3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9" name="&gt;1016~20 space (simplified + for one protein) most molecules are bad: - not chemically feasible - not binders - toxic Needles in a haystack!"/>
          <p:cNvSpPr txBox="1"/>
          <p:nvPr/>
        </p:nvSpPr>
        <p:spPr>
          <a:xfrm>
            <a:off x="341713" y="2771999"/>
            <a:ext cx="3478469" cy="18684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15000"/>
              </a:lnSpc>
              <a:buClr>
                <a:srgbClr val="000000"/>
              </a:buClr>
              <a:buFont typeface="Arial"/>
              <a:defRPr sz="1800"/>
            </a:pPr>
            <a:br/>
            <a:r>
              <a:t>&gt;10</a:t>
            </a:r>
            <a:r>
              <a:rPr baseline="30000"/>
              <a:t>16~20</a:t>
            </a:r>
            <a:r>
              <a:t> space </a:t>
            </a:r>
            <a:r>
              <a:rPr sz="1200"/>
              <a:t>(simplified + for </a:t>
            </a:r>
            <a:r>
              <a:rPr i="1" sz="1200"/>
              <a:t>one </a:t>
            </a:r>
            <a:r>
              <a:rPr sz="1200"/>
              <a:t>protein)</a:t>
            </a:r>
            <a:br>
              <a:rPr sz="1200"/>
            </a:br>
            <a:r>
              <a:t>most molecules are </a:t>
            </a:r>
            <a:r>
              <a:rPr i="1"/>
              <a:t>bad</a:t>
            </a:r>
            <a:r>
              <a:t>:</a:t>
            </a:r>
            <a:br/>
            <a:r>
              <a:rPr sz="1500"/>
              <a:t>- not chemically feasible</a:t>
            </a:r>
            <a:br>
              <a:rPr sz="1500"/>
            </a:br>
            <a:r>
              <a:rPr sz="1500"/>
              <a:t>- not binders</a:t>
            </a:r>
            <a:br>
              <a:rPr sz="1500"/>
            </a:br>
            <a:r>
              <a:rPr sz="1500"/>
              <a:t>- toxic</a:t>
            </a:r>
            <a:br>
              <a:rPr sz="1500"/>
            </a:br>
            <a:r>
              <a:rPr sz="1500"/>
              <a:t>Needles in a haystack!</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3" name="Google Shape;580;p44"/>
          <p:cNvSpPr txBox="1"/>
          <p:nvPr>
            <p:ph type="title"/>
          </p:nvPr>
        </p:nvSpPr>
        <p:spPr>
          <a:xfrm>
            <a:off x="311699" y="445025"/>
            <a:ext cx="8520602" cy="572701"/>
          </a:xfrm>
          <a:prstGeom prst="rect">
            <a:avLst/>
          </a:prstGeom>
        </p:spPr>
        <p:txBody>
          <a:bodyPr/>
          <a:lstStyle>
            <a:lvl1pPr>
              <a:defRPr sz="2500"/>
            </a:lvl1pPr>
          </a:lstStyle>
          <a:p>
            <a:pPr/>
            <a:r>
              <a:t>How to train GFlowNet</a:t>
            </a:r>
          </a:p>
        </p:txBody>
      </p:sp>
      <p:sp>
        <p:nvSpPr>
          <p:cNvPr id="374" name="Google Shape;581;p44"/>
          <p:cNvSpPr txBox="1"/>
          <p:nvPr>
            <p:ph type="body" idx="1"/>
          </p:nvPr>
        </p:nvSpPr>
        <p:spPr>
          <a:xfrm>
            <a:off x="311699" y="1152475"/>
            <a:ext cx="8520602" cy="3416400"/>
          </a:xfrm>
          <a:prstGeom prst="rect">
            <a:avLst/>
          </a:prstGeom>
        </p:spPr>
        <p:txBody>
          <a:bodyPr/>
          <a:lstStyle/>
          <a:p>
            <a:pPr marL="0" indent="0">
              <a:buSzTx/>
              <a:buNone/>
            </a:pPr>
            <a:r>
              <a:t>Instead, learn the log, </a:t>
            </a:r>
            <a:r>
              <a:rPr b="1"/>
              <a:t>and</a:t>
            </a:r>
            <a:r>
              <a:t> match flows in log-space</a:t>
            </a:r>
          </a:p>
          <a:p>
            <a:pPr marL="0" indent="0">
              <a:spcBef>
                <a:spcPts val="1200"/>
              </a:spcBef>
              <a:buSzTx/>
              <a:buNone/>
            </a:pPr>
          </a:p>
          <a:p>
            <a:pPr marL="0" indent="0">
              <a:spcBef>
                <a:spcPts val="1200"/>
              </a:spcBef>
              <a:buSzTx/>
              <a:buNone/>
            </a:pPr>
          </a:p>
          <a:p>
            <a:pPr marL="0" indent="0">
              <a:spcBef>
                <a:spcPts val="1200"/>
              </a:spcBef>
              <a:buSzTx/>
              <a:buNone/>
            </a:pPr>
            <a:br/>
            <a:r>
              <a:t>with an epsilon (care less about tiny flows)</a:t>
            </a:r>
          </a:p>
        </p:txBody>
      </p:sp>
      <p:pic>
        <p:nvPicPr>
          <p:cNvPr id="375" name="Google Shape;582;p44" descr="Google Shape;582;p44"/>
          <p:cNvPicPr>
            <a:picLocks noChangeAspect="1"/>
          </p:cNvPicPr>
          <p:nvPr/>
        </p:nvPicPr>
        <p:blipFill>
          <a:blip r:embed="rId3">
            <a:extLst/>
          </a:blip>
          <a:stretch>
            <a:fillRect/>
          </a:stretch>
        </p:blipFill>
        <p:spPr>
          <a:xfrm>
            <a:off x="0" y="1622001"/>
            <a:ext cx="9144003" cy="1137497"/>
          </a:xfrm>
          <a:prstGeom prst="rect">
            <a:avLst/>
          </a:prstGeom>
          <a:ln w="12700">
            <a:miter lim="400000"/>
          </a:ln>
        </p:spPr>
      </p:pic>
      <p:sp>
        <p:nvSpPr>
          <p:cNvPr id="376" name="Slide Number"/>
          <p:cNvSpPr txBox="1"/>
          <p:nvPr>
            <p:ph type="sldNum" sz="quarter" idx="2"/>
          </p:nvPr>
        </p:nvSpPr>
        <p:spPr>
          <a:xfrm>
            <a:off x="4460148" y="4781634"/>
            <a:ext cx="280259"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Google Shape;600;p47"/>
          <p:cNvSpPr txBox="1"/>
          <p:nvPr>
            <p:ph type="title"/>
          </p:nvPr>
        </p:nvSpPr>
        <p:spPr>
          <a:xfrm>
            <a:off x="311699" y="231665"/>
            <a:ext cx="8520602" cy="572701"/>
          </a:xfrm>
          <a:prstGeom prst="rect">
            <a:avLst/>
          </a:prstGeom>
        </p:spPr>
        <p:txBody>
          <a:bodyPr/>
          <a:lstStyle>
            <a:lvl1pPr>
              <a:defRPr sz="2500"/>
            </a:lvl1pPr>
          </a:lstStyle>
          <a:p>
            <a:pPr/>
            <a:r>
              <a:t>Works well - both with pre-training and active learning</a:t>
            </a:r>
          </a:p>
        </p:txBody>
      </p:sp>
      <p:pic>
        <p:nvPicPr>
          <p:cNvPr id="381" name="Google Shape;602;p47" descr="Google Shape;602;p47"/>
          <p:cNvPicPr>
            <a:picLocks noChangeAspect="1"/>
          </p:cNvPicPr>
          <p:nvPr/>
        </p:nvPicPr>
        <p:blipFill>
          <a:blip r:embed="rId3">
            <a:extLst/>
          </a:blip>
          <a:stretch>
            <a:fillRect/>
          </a:stretch>
        </p:blipFill>
        <p:spPr>
          <a:xfrm>
            <a:off x="398300" y="1661924"/>
            <a:ext cx="3571550" cy="2463801"/>
          </a:xfrm>
          <a:prstGeom prst="rect">
            <a:avLst/>
          </a:prstGeom>
          <a:ln w="12700">
            <a:miter lim="400000"/>
          </a:ln>
        </p:spPr>
      </p:pic>
      <p:sp>
        <p:nvSpPr>
          <p:cNvPr id="382" name="Google Shape;603;p47"/>
          <p:cNvSpPr txBox="1"/>
          <p:nvPr/>
        </p:nvSpPr>
        <p:spPr>
          <a:xfrm>
            <a:off x="793299" y="841835"/>
            <a:ext cx="7557402" cy="5834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r>
              <a:t>Pre-train reward function once on 300k molecules (computed on CPU simulator)  </a:t>
            </a:r>
          </a:p>
          <a:p>
            <a:pPr/>
            <a:r>
              <a:t>Modes are found faster, with better rewards</a:t>
            </a:r>
          </a:p>
        </p:txBody>
      </p:sp>
      <p:sp>
        <p:nvSpPr>
          <p:cNvPr id="3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4" name="ActiveGFLow.pdf" descr="ActiveGFLow.pdf"/>
          <p:cNvPicPr>
            <a:picLocks noChangeAspect="1"/>
          </p:cNvPicPr>
          <p:nvPr/>
        </p:nvPicPr>
        <p:blipFill>
          <a:blip r:embed="rId4">
            <a:extLst/>
          </a:blip>
          <a:stretch>
            <a:fillRect/>
          </a:stretch>
        </p:blipFill>
        <p:spPr>
          <a:xfrm>
            <a:off x="4282876" y="1623031"/>
            <a:ext cx="4337495" cy="2541661"/>
          </a:xfrm>
          <a:prstGeom prst="rect">
            <a:avLst/>
          </a:prstGeom>
          <a:ln w="12700">
            <a:miter lim="400000"/>
          </a:ln>
        </p:spPr>
      </p:pic>
      <p:sp>
        <p:nvSpPr>
          <p:cNvPr id="385" name="Google Shape;604;p47"/>
          <p:cNvSpPr txBox="1"/>
          <p:nvPr/>
        </p:nvSpPr>
        <p:spPr>
          <a:xfrm>
            <a:off x="786332" y="4239874"/>
            <a:ext cx="3406665" cy="3679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300"/>
            </a:lvl1pPr>
          </a:lstStyle>
          <a:p>
            <a:pPr/>
            <a:r>
              <a:t>Modes = Bemis-Murcko scaffolds</a:t>
            </a:r>
          </a:p>
        </p:txBody>
      </p:sp>
      <p:sp>
        <p:nvSpPr>
          <p:cNvPr id="386" name="Google Shape;604;p47"/>
          <p:cNvSpPr txBox="1"/>
          <p:nvPr/>
        </p:nvSpPr>
        <p:spPr>
          <a:xfrm>
            <a:off x="4642052" y="4153514"/>
            <a:ext cx="3406665" cy="3679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300"/>
            </a:lvl1pPr>
          </a:lstStyle>
          <a:p>
            <a:pPr/>
            <a:r>
              <a:t>Active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0" name="Google Shape;638;p49"/>
          <p:cNvSpPr txBox="1"/>
          <p:nvPr>
            <p:ph type="title"/>
          </p:nvPr>
        </p:nvSpPr>
        <p:spPr>
          <a:xfrm>
            <a:off x="311699" y="445025"/>
            <a:ext cx="8520602" cy="572701"/>
          </a:xfrm>
          <a:prstGeom prst="rect">
            <a:avLst/>
          </a:prstGeom>
        </p:spPr>
        <p:txBody>
          <a:bodyPr/>
          <a:lstStyle>
            <a:lvl1pPr>
              <a:defRPr sz="2500"/>
            </a:lvl1pPr>
          </a:lstStyle>
          <a:p>
            <a:pPr/>
            <a:r>
              <a:t>Works for Batch Active Learning too!</a:t>
            </a:r>
          </a:p>
        </p:txBody>
      </p:sp>
      <p:sp>
        <p:nvSpPr>
          <p:cNvPr id="391" name="Slide Number"/>
          <p:cNvSpPr txBox="1"/>
          <p:nvPr>
            <p:ph type="sldNum" sz="quarter" idx="2"/>
          </p:nvPr>
        </p:nvSpPr>
        <p:spPr>
          <a:xfrm>
            <a:off x="4460148" y="4781634"/>
            <a:ext cx="280259"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2" name="Average return over 3 runs of the top-k candidates in an iterative batch generation approach"/>
          <p:cNvSpPr txBox="1"/>
          <p:nvPr/>
        </p:nvSpPr>
        <p:spPr>
          <a:xfrm>
            <a:off x="275631" y="3784443"/>
            <a:ext cx="8794180" cy="24693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700"/>
            </a:lvl1pPr>
          </a:lstStyle>
          <a:p>
            <a:pPr/>
            <a:r>
              <a:t>Average return over 3 runs of the top-k candidates in an iterative batch generation approach</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Google Shape;651;p51"/>
          <p:cNvSpPr txBox="1"/>
          <p:nvPr>
            <p:ph type="title"/>
          </p:nvPr>
        </p:nvSpPr>
        <p:spPr>
          <a:xfrm>
            <a:off x="311699" y="445025"/>
            <a:ext cx="8520602" cy="572701"/>
          </a:xfrm>
          <a:prstGeom prst="rect">
            <a:avLst/>
          </a:prstGeom>
        </p:spPr>
        <p:txBody>
          <a:bodyPr/>
          <a:lstStyle>
            <a:lvl1pPr>
              <a:defRPr sz="2500"/>
            </a:lvl1pPr>
          </a:lstStyle>
          <a:p>
            <a:pPr/>
            <a:r>
              <a:t>Conclusion and Opportunities</a:t>
            </a:r>
          </a:p>
        </p:txBody>
      </p:sp>
      <p:sp>
        <p:nvSpPr>
          <p:cNvPr id="397" name="Google Shape;652;p51"/>
          <p:cNvSpPr txBox="1"/>
          <p:nvPr>
            <p:ph type="body" idx="1"/>
          </p:nvPr>
        </p:nvSpPr>
        <p:spPr>
          <a:xfrm>
            <a:off x="311699" y="1152475"/>
            <a:ext cx="8725201" cy="3416400"/>
          </a:xfrm>
          <a:prstGeom prst="rect">
            <a:avLst/>
          </a:prstGeom>
        </p:spPr>
        <p:txBody>
          <a:bodyPr/>
          <a:lstStyle/>
          <a:p>
            <a:pPr marL="330200" indent="-228600">
              <a:buChar char="•"/>
            </a:pPr>
            <a:r>
              <a:t>Generative model for discrete objects based on a reinforcement learning-like learning objective</a:t>
            </a:r>
          </a:p>
          <a:p>
            <a:pPr marL="330200" indent="-228600">
              <a:buChar char="•"/>
              <a:defRPr>
                <a:solidFill>
                  <a:srgbClr val="FF1B11"/>
                </a:solidFill>
              </a:defRPr>
            </a:pPr>
            <a:r>
              <a:rPr b="1"/>
              <a:t>General setup for solving black box optimization! And for black-box</a:t>
            </a:r>
            <a:r>
              <a:t> </a:t>
            </a:r>
            <a:r>
              <a:rPr b="1"/>
              <a:t>exploration</a:t>
            </a:r>
          </a:p>
          <a:p>
            <a:pPr marL="330200" indent="-228600">
              <a:buChar char="•"/>
            </a:pPr>
            <a:r>
              <a:t>We obtain diverse batches with amortized computation</a:t>
            </a:r>
          </a:p>
          <a:p>
            <a:pPr marL="330200" indent="-228600">
              <a:buChar char="•"/>
            </a:pPr>
            <a:r>
              <a:t>Can be used more broadly for causal modelling, discovering data explanations </a:t>
            </a:r>
          </a:p>
          <a:p>
            <a:pPr marL="330200" indent="-228600">
              <a:buChar char="•"/>
            </a:pPr>
          </a:p>
          <a:p>
            <a:pPr marL="330200" indent="-228600">
              <a:spcBef>
                <a:spcPts val="1200"/>
              </a:spcBef>
              <a:buChar char="•"/>
            </a:pPr>
            <a:r>
              <a:t>Some  learning and tweaking of reward necessary</a:t>
            </a:r>
          </a:p>
        </p:txBody>
      </p:sp>
      <p:sp>
        <p:nvSpPr>
          <p:cNvPr id="3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Initial Successes: Games"/>
          <p:cNvSpPr txBox="1"/>
          <p:nvPr>
            <p:ph type="title"/>
          </p:nvPr>
        </p:nvSpPr>
        <p:spPr>
          <a:prstGeom prst="rect">
            <a:avLst/>
          </a:prstGeom>
        </p:spPr>
        <p:txBody>
          <a:bodyPr/>
          <a:lstStyle/>
          <a:p>
            <a:pPr/>
            <a:r>
              <a:t>Initial Successes: Games</a:t>
            </a:r>
          </a:p>
        </p:txBody>
      </p:sp>
      <p:sp>
        <p:nvSpPr>
          <p:cNvPr id="175" name="Slide Number"/>
          <p:cNvSpPr txBox="1"/>
          <p:nvPr>
            <p:ph type="sldNum" sz="quarter" idx="2"/>
          </p:nvPr>
        </p:nvSpPr>
        <p:spPr>
          <a:xfrm>
            <a:off x="220804" y="4697924"/>
            <a:ext cx="287372" cy="3679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6" name="go.pdf" descr="go.pdf"/>
          <p:cNvPicPr>
            <a:picLocks noChangeAspect="1"/>
          </p:cNvPicPr>
          <p:nvPr/>
        </p:nvPicPr>
        <p:blipFill>
          <a:blip r:embed="rId2">
            <a:extLst/>
          </a:blip>
          <a:stretch>
            <a:fillRect/>
          </a:stretch>
        </p:blipFill>
        <p:spPr>
          <a:xfrm>
            <a:off x="453310" y="811086"/>
            <a:ext cx="2904439" cy="2133756"/>
          </a:xfrm>
          <a:prstGeom prst="rect">
            <a:avLst/>
          </a:prstGeom>
          <a:ln w="12700">
            <a:miter lim="400000"/>
          </a:ln>
        </p:spPr>
      </p:pic>
      <p:pic>
        <p:nvPicPr>
          <p:cNvPr id="177" name="starcraft.jpg" descr="starcraft.jpg"/>
          <p:cNvPicPr>
            <a:picLocks noChangeAspect="1"/>
          </p:cNvPicPr>
          <p:nvPr/>
        </p:nvPicPr>
        <p:blipFill>
          <a:blip r:embed="rId3">
            <a:extLst/>
          </a:blip>
          <a:stretch>
            <a:fillRect/>
          </a:stretch>
        </p:blipFill>
        <p:spPr>
          <a:xfrm>
            <a:off x="4578781" y="750608"/>
            <a:ext cx="3797301" cy="2133601"/>
          </a:xfrm>
          <a:prstGeom prst="rect">
            <a:avLst/>
          </a:prstGeom>
          <a:ln w="12700">
            <a:miter lim="400000"/>
          </a:ln>
        </p:spPr>
      </p:pic>
      <p:pic>
        <p:nvPicPr>
          <p:cNvPr id="178" name="androidgames.pdf" descr="androidgames.pdf"/>
          <p:cNvPicPr>
            <a:picLocks noChangeAspect="1"/>
          </p:cNvPicPr>
          <p:nvPr/>
        </p:nvPicPr>
        <p:blipFill>
          <a:blip r:embed="rId4">
            <a:extLst/>
          </a:blip>
          <a:stretch>
            <a:fillRect/>
          </a:stretch>
        </p:blipFill>
        <p:spPr>
          <a:xfrm>
            <a:off x="1495623" y="3211869"/>
            <a:ext cx="6152908" cy="145687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Google Shape;849;p71"/>
          <p:cNvSpPr txBox="1"/>
          <p:nvPr>
            <p:ph type="title"/>
          </p:nvPr>
        </p:nvSpPr>
        <p:spPr>
          <a:xfrm>
            <a:off x="311699" y="445025"/>
            <a:ext cx="8520602" cy="572701"/>
          </a:xfrm>
          <a:prstGeom prst="rect">
            <a:avLst/>
          </a:prstGeom>
        </p:spPr>
        <p:txBody>
          <a:bodyPr/>
          <a:lstStyle>
            <a:lvl1pPr>
              <a:defRPr sz="2500"/>
            </a:lvl1pPr>
          </a:lstStyle>
          <a:p>
            <a:pPr/>
            <a:r>
              <a:t>Reinforcement Learning for therapeutics</a:t>
            </a:r>
          </a:p>
        </p:txBody>
      </p:sp>
      <p:sp>
        <p:nvSpPr>
          <p:cNvPr id="403" name="Google Shape;850;p71"/>
          <p:cNvSpPr txBox="1"/>
          <p:nvPr>
            <p:ph type="body" idx="1"/>
          </p:nvPr>
        </p:nvSpPr>
        <p:spPr>
          <a:xfrm>
            <a:off x="311699" y="1152475"/>
            <a:ext cx="8520602" cy="3416400"/>
          </a:xfrm>
          <a:prstGeom prst="rect">
            <a:avLst/>
          </a:prstGeom>
        </p:spPr>
        <p:txBody>
          <a:bodyPr/>
          <a:lstStyle/>
          <a:p>
            <a:pPr marL="342900" indent="-279400"/>
            <a:r>
              <a:t>Very big, largely untapped potential!</a:t>
            </a:r>
          </a:p>
          <a:p>
            <a:pPr marL="342900" indent="-279400">
              <a:defRPr b="1">
                <a:solidFill>
                  <a:srgbClr val="FF050C"/>
                </a:solidFill>
              </a:defRPr>
            </a:pPr>
            <a:r>
              <a:t>Reward design is crucial</a:t>
            </a:r>
          </a:p>
          <a:p>
            <a:pPr marL="342900" indent="-279400">
              <a:defRPr b="1">
                <a:solidFill>
                  <a:srgbClr val="FF050C"/>
                </a:solidFill>
              </a:defRPr>
            </a:pPr>
            <a:r>
              <a:t>Need to consider specifics of the problem</a:t>
            </a:r>
          </a:p>
          <a:p>
            <a:pPr marL="0" indent="342900">
              <a:spcBef>
                <a:spcPts val="1200"/>
              </a:spcBef>
              <a:buSzTx/>
              <a:buNone/>
            </a:pPr>
            <a:endParaRPr b="1"/>
          </a:p>
          <a:p>
            <a:pPr marL="342900" indent="-279400">
              <a:defRPr b="1">
                <a:solidFill>
                  <a:srgbClr val="FF0706"/>
                </a:solidFill>
              </a:defRPr>
            </a:pPr>
            <a:r>
              <a:t>Sample efficiency of RL needs to be improved</a:t>
            </a:r>
          </a:p>
          <a:p>
            <a:pPr marL="342900" indent="-279400">
              <a:defRPr>
                <a:solidFill>
                  <a:schemeClr val="accent2">
                    <a:lumOff val="-2588"/>
                  </a:schemeClr>
                </a:solidFill>
              </a:defRPr>
            </a:pPr>
            <a:r>
              <a:t>Great opportunity to improve existing algorithms!</a:t>
            </a:r>
          </a:p>
        </p:txBody>
      </p:sp>
      <p:sp>
        <p:nvSpPr>
          <p:cNvPr id="4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Recent Successes: Complex Control Tasks"/>
          <p:cNvSpPr txBox="1"/>
          <p:nvPr>
            <p:ph type="title"/>
          </p:nvPr>
        </p:nvSpPr>
        <p:spPr>
          <a:prstGeom prst="rect">
            <a:avLst/>
          </a:prstGeom>
        </p:spPr>
        <p:txBody>
          <a:bodyPr/>
          <a:lstStyle/>
          <a:p>
            <a:pPr/>
            <a:r>
              <a:t>Recent Successes: Complex Control Tasks</a:t>
            </a:r>
          </a:p>
        </p:txBody>
      </p:sp>
      <p:sp>
        <p:nvSpPr>
          <p:cNvPr id="181" name="Slide Number"/>
          <p:cNvSpPr txBox="1"/>
          <p:nvPr>
            <p:ph type="sldNum" sz="quarter" idx="2"/>
          </p:nvPr>
        </p:nvSpPr>
        <p:spPr>
          <a:xfrm>
            <a:off x="220804" y="4697924"/>
            <a:ext cx="287372" cy="3679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2" name="loon.pdf" descr="loon.pdf"/>
          <p:cNvPicPr>
            <a:picLocks noChangeAspect="1"/>
          </p:cNvPicPr>
          <p:nvPr/>
        </p:nvPicPr>
        <p:blipFill>
          <a:blip r:embed="rId2">
            <a:extLst/>
          </a:blip>
          <a:stretch>
            <a:fillRect/>
          </a:stretch>
        </p:blipFill>
        <p:spPr>
          <a:xfrm>
            <a:off x="440859" y="653039"/>
            <a:ext cx="3543299" cy="2738004"/>
          </a:xfrm>
          <a:prstGeom prst="rect">
            <a:avLst/>
          </a:prstGeom>
          <a:ln w="12700">
            <a:miter lim="400000"/>
          </a:ln>
        </p:spPr>
      </p:pic>
      <p:pic>
        <p:nvPicPr>
          <p:cNvPr id="183" name="plasma.pdf" descr="plasma.pdf"/>
          <p:cNvPicPr>
            <a:picLocks noChangeAspect="1"/>
          </p:cNvPicPr>
          <p:nvPr/>
        </p:nvPicPr>
        <p:blipFill>
          <a:blip r:embed="rId3">
            <a:extLst/>
          </a:blip>
          <a:stretch>
            <a:fillRect/>
          </a:stretch>
        </p:blipFill>
        <p:spPr>
          <a:xfrm>
            <a:off x="4161830" y="352090"/>
            <a:ext cx="4659967" cy="3600883"/>
          </a:xfrm>
          <a:prstGeom prst="rect">
            <a:avLst/>
          </a:prstGeom>
          <a:ln w="12700">
            <a:miter lim="400000"/>
          </a:ln>
        </p:spPr>
      </p:pic>
      <p:sp>
        <p:nvSpPr>
          <p:cNvPr id="184" name="Bellemare et al, Nature, 2020"/>
          <p:cNvSpPr txBox="1"/>
          <p:nvPr/>
        </p:nvSpPr>
        <p:spPr>
          <a:xfrm>
            <a:off x="923125" y="3831260"/>
            <a:ext cx="2325403" cy="19738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0053D6"/>
                </a:solidFill>
              </a:defRPr>
            </a:lvl1pPr>
          </a:lstStyle>
          <a:p>
            <a:pPr/>
            <a:r>
              <a:t>Bellemare et al, Nature, 2020</a:t>
            </a:r>
          </a:p>
        </p:txBody>
      </p:sp>
      <p:sp>
        <p:nvSpPr>
          <p:cNvPr id="185" name="Degrave et al, Nature, 2022"/>
          <p:cNvSpPr txBox="1"/>
          <p:nvPr/>
        </p:nvSpPr>
        <p:spPr>
          <a:xfrm>
            <a:off x="5109522" y="3831260"/>
            <a:ext cx="2197002" cy="19738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0053D6"/>
                </a:solidFill>
              </a:defRPr>
            </a:lvl1pPr>
          </a:lstStyle>
          <a:p>
            <a:pPr/>
            <a:r>
              <a:t>Degrave et al, Nature, 2022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Google Shape;113;p20"/>
          <p:cNvSpPr txBox="1"/>
          <p:nvPr>
            <p:ph type="title"/>
          </p:nvPr>
        </p:nvSpPr>
        <p:spPr>
          <a:xfrm>
            <a:off x="311699" y="445025"/>
            <a:ext cx="8520602" cy="572701"/>
          </a:xfrm>
          <a:prstGeom prst="rect">
            <a:avLst/>
          </a:prstGeom>
        </p:spPr>
        <p:txBody>
          <a:bodyPr/>
          <a:lstStyle>
            <a:lvl1pPr>
              <a:defRPr sz="2500"/>
            </a:lvl1pPr>
          </a:lstStyle>
          <a:p>
            <a:pPr/>
            <a:r>
              <a:t>Can Reinforcement Learning Help Therapeutics?</a:t>
            </a:r>
          </a:p>
        </p:txBody>
      </p:sp>
      <p:sp>
        <p:nvSpPr>
          <p:cNvPr id="188" name="Google Shape;114;p20"/>
          <p:cNvSpPr txBox="1"/>
          <p:nvPr>
            <p:ph type="body" idx="1"/>
          </p:nvPr>
        </p:nvSpPr>
        <p:spPr>
          <a:xfrm>
            <a:off x="199939" y="1274394"/>
            <a:ext cx="8520602" cy="3416401"/>
          </a:xfrm>
          <a:prstGeom prst="rect">
            <a:avLst/>
          </a:prstGeom>
        </p:spPr>
        <p:txBody>
          <a:bodyPr/>
          <a:lstStyle/>
          <a:p>
            <a:pPr>
              <a:lnSpc>
                <a:spcPct val="200000"/>
              </a:lnSpc>
              <a:buFontTx/>
              <a:buAutoNum type="arabicPeriod" startAt="1"/>
            </a:pPr>
            <a:r>
              <a:t>What are the observations, actions, rewards</a:t>
            </a:r>
          </a:p>
          <a:p>
            <a:pPr>
              <a:lnSpc>
                <a:spcPct val="200000"/>
              </a:lnSpc>
              <a:buFontTx/>
              <a:buAutoNum type="arabicPeriod" startAt="1"/>
            </a:pPr>
            <a:r>
              <a:t>Is there a simulator or data we can leverage?</a:t>
            </a:r>
          </a:p>
          <a:p>
            <a:pPr>
              <a:lnSpc>
                <a:spcPct val="200000"/>
              </a:lnSpc>
              <a:buFontTx/>
              <a:buAutoNum type="arabicPeriod" startAt="1"/>
            </a:pPr>
            <a:r>
              <a:t>Are there RL algorithms adequate / sufficient for the problem at hand?</a:t>
            </a:r>
          </a:p>
        </p:txBody>
      </p:sp>
      <p:sp>
        <p:nvSpPr>
          <p:cNvPr id="189" name="Slide Number"/>
          <p:cNvSpPr txBox="1"/>
          <p:nvPr>
            <p:ph type="sldNum" sz="quarter" idx="2"/>
          </p:nvPr>
        </p:nvSpPr>
        <p:spPr>
          <a:xfrm>
            <a:off x="4474225" y="4781634"/>
            <a:ext cx="266182"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Google Shape;171;p25"/>
          <p:cNvSpPr txBox="1"/>
          <p:nvPr>
            <p:ph type="title"/>
          </p:nvPr>
        </p:nvSpPr>
        <p:spPr>
          <a:xfrm>
            <a:off x="311699" y="1134849"/>
            <a:ext cx="8520602" cy="841801"/>
          </a:xfrm>
          <a:prstGeom prst="rect">
            <a:avLst/>
          </a:prstGeom>
        </p:spPr>
        <p:txBody>
          <a:bodyPr/>
          <a:lstStyle/>
          <a:p>
            <a:pPr defTabSz="640079">
              <a:defRPr sz="2240"/>
            </a:pPr>
            <a:r>
              <a:t>Case Study 1</a:t>
            </a:r>
          </a:p>
          <a:p>
            <a:pPr defTabSz="640079">
              <a:defRPr sz="2240"/>
            </a:pPr>
            <a:r>
              <a:t>Reinforcement Learning for Precision Drug Dosing</a:t>
            </a:r>
          </a:p>
        </p:txBody>
      </p:sp>
      <p:sp>
        <p:nvSpPr>
          <p:cNvPr id="192" name="On the challenges of using Reinforcement Learning in Precision Drug Dosing: Delay and Prolongdness of Action Effects, Sumana Basu, Marc-Andre Legaut, Adriana Romero-Soriano and Doina Precup, AAAI’2023, arXiv:2301.00512"/>
          <p:cNvSpPr txBox="1"/>
          <p:nvPr/>
        </p:nvSpPr>
        <p:spPr>
          <a:xfrm>
            <a:off x="1072907" y="2517716"/>
            <a:ext cx="7129859" cy="6079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57200" indent="-325754">
              <a:lnSpc>
                <a:spcPct val="92000"/>
              </a:lnSpc>
              <a:buClr>
                <a:srgbClr val="000000"/>
              </a:buClr>
              <a:buSzPct val="100000"/>
              <a:buFont typeface="Arial"/>
              <a:buChar char="-"/>
              <a:defRPr sz="1500"/>
            </a:lvl1pPr>
          </a:lstStyle>
          <a:p>
            <a:pPr/>
            <a:r>
              <a:t>On the challenges of using Reinforcement Learning in Precision Drug Dosing: Delay and Prolongdness of Action Effects, Sumana Basu, Marc-Andre Legaut, Adriana Romero-Soriano and Doina Precup, AAAI’2023, arXiv:2301.00512</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Google Shape;682;p56"/>
          <p:cNvSpPr txBox="1"/>
          <p:nvPr>
            <p:ph type="title"/>
          </p:nvPr>
        </p:nvSpPr>
        <p:spPr>
          <a:xfrm>
            <a:off x="311699" y="246943"/>
            <a:ext cx="8520602" cy="572701"/>
          </a:xfrm>
          <a:prstGeom prst="rect">
            <a:avLst/>
          </a:prstGeom>
        </p:spPr>
        <p:txBody>
          <a:bodyPr/>
          <a:lstStyle>
            <a:lvl1pPr>
              <a:defRPr sz="2500"/>
            </a:lvl1pPr>
          </a:lstStyle>
          <a:p>
            <a:pPr/>
            <a:r>
              <a:t>Motivation</a:t>
            </a:r>
          </a:p>
        </p:txBody>
      </p:sp>
      <p:pic>
        <p:nvPicPr>
          <p:cNvPr id="195" name="Google Shape;683;p56" descr="Google Shape;683;p56"/>
          <p:cNvPicPr>
            <a:picLocks noChangeAspect="1"/>
          </p:cNvPicPr>
          <p:nvPr/>
        </p:nvPicPr>
        <p:blipFill>
          <a:blip r:embed="rId2">
            <a:extLst/>
          </a:blip>
          <a:stretch>
            <a:fillRect/>
          </a:stretch>
        </p:blipFill>
        <p:spPr>
          <a:xfrm>
            <a:off x="1961646" y="239240"/>
            <a:ext cx="5906471" cy="4515205"/>
          </a:xfrm>
          <a:prstGeom prst="rect">
            <a:avLst/>
          </a:prstGeom>
          <a:ln w="12700">
            <a:miter lim="400000"/>
          </a:ln>
        </p:spPr>
      </p:pic>
      <p:sp>
        <p:nvSpPr>
          <p:cNvPr id="196" name="Slide Number"/>
          <p:cNvSpPr txBox="1"/>
          <p:nvPr>
            <p:ph type="sldNum" sz="quarter" idx="2"/>
          </p:nvPr>
        </p:nvSpPr>
        <p:spPr>
          <a:xfrm>
            <a:off x="4474225" y="4781634"/>
            <a:ext cx="266182"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Google Shape;689;p57"/>
          <p:cNvSpPr txBox="1"/>
          <p:nvPr>
            <p:ph type="title"/>
          </p:nvPr>
        </p:nvSpPr>
        <p:spPr>
          <a:xfrm>
            <a:off x="311699" y="222707"/>
            <a:ext cx="8520602" cy="572701"/>
          </a:xfrm>
          <a:prstGeom prst="rect">
            <a:avLst/>
          </a:prstGeom>
        </p:spPr>
        <p:txBody>
          <a:bodyPr/>
          <a:lstStyle>
            <a:lvl1pPr>
              <a:defRPr sz="2300"/>
            </a:lvl1pPr>
          </a:lstStyle>
          <a:p>
            <a:pPr/>
            <a:r>
              <a:t>Eligibility Criteria for Clinical Trial Cohort Selection</a:t>
            </a:r>
          </a:p>
        </p:txBody>
      </p:sp>
      <p:pic>
        <p:nvPicPr>
          <p:cNvPr id="199" name="Google Shape;690;p57" descr="Google Shape;690;p57"/>
          <p:cNvPicPr>
            <a:picLocks noChangeAspect="1"/>
          </p:cNvPicPr>
          <p:nvPr/>
        </p:nvPicPr>
        <p:blipFill>
          <a:blip r:embed="rId2">
            <a:extLst/>
          </a:blip>
          <a:stretch>
            <a:fillRect/>
          </a:stretch>
        </p:blipFill>
        <p:spPr>
          <a:xfrm>
            <a:off x="699329" y="688997"/>
            <a:ext cx="7605525" cy="3253145"/>
          </a:xfrm>
          <a:prstGeom prst="rect">
            <a:avLst/>
          </a:prstGeom>
          <a:ln w="12700">
            <a:miter lim="400000"/>
          </a:ln>
        </p:spPr>
      </p:pic>
      <p:sp>
        <p:nvSpPr>
          <p:cNvPr id="200" name="Google Shape;691;p57"/>
          <p:cNvSpPr txBox="1"/>
          <p:nvPr/>
        </p:nvSpPr>
        <p:spPr>
          <a:xfrm>
            <a:off x="411136" y="4139086"/>
            <a:ext cx="8182101" cy="284980"/>
          </a:xfrm>
          <a:prstGeom prst="rect">
            <a:avLst/>
          </a:prstGeom>
          <a:ln w="12700">
            <a:miter lim="400000"/>
          </a:ln>
          <a:extLst>
            <a:ext uri="{C572A759-6A51-4108-AA02-DFA0A04FC94B}">
              <ma14:wrappingTextBoxFlag xmlns:ma14="http://schemas.microsoft.com/office/mac/drawingml/2011/main" val="1"/>
            </a:ext>
          </a:extLst>
        </p:spPr>
        <p:txBody>
          <a:bodyPr lIns="68574" tIns="68574" rIns="68574" bIns="68574">
            <a:spAutoFit/>
          </a:bodyPr>
          <a:lstStyle>
            <a:lvl1pPr>
              <a:defRPr sz="1100" u="sng">
                <a:solidFill>
                  <a:schemeClr val="accent5"/>
                </a:solidFill>
                <a:uFill>
                  <a:solidFill>
                    <a:schemeClr val="accent5"/>
                  </a:solidFill>
                </a:uFill>
                <a:hlinkClick r:id="rId3" invalidUrl="" action="" tgtFrame="" tooltip="" history="1" highlightClick="0" endSnd="0"/>
              </a:defRPr>
            </a:lvl1pPr>
          </a:lstStyle>
          <a:p>
            <a:pPr>
              <a:defRPr>
                <a:uFillTx/>
              </a:defRPr>
            </a:pPr>
            <a:r>
              <a:rPr>
                <a:uFill>
                  <a:solidFill>
                    <a:schemeClr val="accent5"/>
                  </a:solidFill>
                </a:uFill>
                <a:hlinkClick r:id="rId3" invalidUrl="" action="" tgtFrame="" tooltip="" history="1" highlightClick="0" endSnd="0"/>
              </a:rPr>
              <a:t>https://www.fda.gov/drugs/precision-dosing-defining-need-and-approaches-deliver-individualized-drug-dosing-real-world-setting</a:t>
            </a:r>
          </a:p>
        </p:txBody>
      </p:sp>
      <p:sp>
        <p:nvSpPr>
          <p:cNvPr id="201" name="Slide Number"/>
          <p:cNvSpPr txBox="1"/>
          <p:nvPr>
            <p:ph type="sldNum" sz="quarter" idx="2"/>
          </p:nvPr>
        </p:nvSpPr>
        <p:spPr>
          <a:xfrm>
            <a:off x="4474225" y="4781634"/>
            <a:ext cx="266182"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Google Shape;704;p59"/>
          <p:cNvSpPr txBox="1"/>
          <p:nvPr>
            <p:ph type="title"/>
          </p:nvPr>
        </p:nvSpPr>
        <p:spPr>
          <a:xfrm>
            <a:off x="311699" y="445025"/>
            <a:ext cx="8520602" cy="572701"/>
          </a:xfrm>
          <a:prstGeom prst="rect">
            <a:avLst/>
          </a:prstGeom>
        </p:spPr>
        <p:txBody>
          <a:bodyPr/>
          <a:lstStyle>
            <a:lvl1pPr>
              <a:defRPr sz="2500"/>
            </a:lvl1pPr>
          </a:lstStyle>
          <a:p>
            <a:pPr/>
            <a:r>
              <a:t>Effects of sub-optimal dosing</a:t>
            </a:r>
          </a:p>
        </p:txBody>
      </p:sp>
      <p:pic>
        <p:nvPicPr>
          <p:cNvPr id="204" name="Google Shape;705;p59" descr="Google Shape;705;p59"/>
          <p:cNvPicPr>
            <a:picLocks noChangeAspect="1"/>
          </p:cNvPicPr>
          <p:nvPr/>
        </p:nvPicPr>
        <p:blipFill>
          <a:blip r:embed="rId3">
            <a:extLst/>
          </a:blip>
          <a:stretch>
            <a:fillRect/>
          </a:stretch>
        </p:blipFill>
        <p:spPr>
          <a:xfrm>
            <a:off x="6620925" y="1422112"/>
            <a:ext cx="2346659" cy="2519718"/>
          </a:xfrm>
          <a:prstGeom prst="rect">
            <a:avLst/>
          </a:prstGeom>
          <a:ln w="12700">
            <a:miter lim="400000"/>
          </a:ln>
        </p:spPr>
      </p:pic>
      <p:pic>
        <p:nvPicPr>
          <p:cNvPr id="205" name="Google Shape;706;p59" descr="Google Shape;706;p59"/>
          <p:cNvPicPr>
            <a:picLocks noChangeAspect="1"/>
          </p:cNvPicPr>
          <p:nvPr/>
        </p:nvPicPr>
        <p:blipFill>
          <a:blip r:embed="rId4">
            <a:extLst/>
          </a:blip>
          <a:stretch>
            <a:fillRect/>
          </a:stretch>
        </p:blipFill>
        <p:spPr>
          <a:xfrm>
            <a:off x="225768" y="1421096"/>
            <a:ext cx="2908746" cy="2575992"/>
          </a:xfrm>
          <a:prstGeom prst="rect">
            <a:avLst/>
          </a:prstGeom>
          <a:ln w="12700">
            <a:miter lim="400000"/>
          </a:ln>
        </p:spPr>
      </p:pic>
      <p:pic>
        <p:nvPicPr>
          <p:cNvPr id="206" name="Google Shape;707;p59" descr="Google Shape;707;p59"/>
          <p:cNvPicPr>
            <a:picLocks noChangeAspect="1"/>
          </p:cNvPicPr>
          <p:nvPr/>
        </p:nvPicPr>
        <p:blipFill>
          <a:blip r:embed="rId5">
            <a:extLst/>
          </a:blip>
          <a:stretch>
            <a:fillRect/>
          </a:stretch>
        </p:blipFill>
        <p:spPr>
          <a:xfrm>
            <a:off x="3305962" y="1432567"/>
            <a:ext cx="3184482" cy="2452114"/>
          </a:xfrm>
          <a:prstGeom prst="rect">
            <a:avLst/>
          </a:prstGeom>
          <a:ln w="12700">
            <a:miter lim="400000"/>
          </a:ln>
        </p:spPr>
      </p:pic>
      <p:sp>
        <p:nvSpPr>
          <p:cNvPr id="207" name="Slide Number"/>
          <p:cNvSpPr txBox="1"/>
          <p:nvPr>
            <p:ph type="sldNum" sz="quarter" idx="2"/>
          </p:nvPr>
        </p:nvSpPr>
        <p:spPr>
          <a:xfrm>
            <a:off x="4474225" y="4781634"/>
            <a:ext cx="266182" cy="31839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