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Medium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Montserrat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4EAC9B-CF6D-4D9A-9BF0-81498D672DAE}">
  <a:tblStyle styleId="{124EAC9B-CF6D-4D9A-9BF0-81498D672DA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Italic.fntdata"/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9.xml"/><Relationship Id="rId37" Type="http://schemas.openxmlformats.org/officeDocument/2006/relationships/font" Target="fonts/MontserratLight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Light-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1c6d0b7b5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1c6d0b7b5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About us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Problem with </a:t>
            </a:r>
            <a:r>
              <a:rPr lang="en"/>
              <a:t>overturning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Dumbing down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No great answer - diversity in images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Superalignment team - weak supervisor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Sidecar for AI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Results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Benefits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Out of the box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Custom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Stable across models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Map your policies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What’s next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Sidecar available in saas and onprem versions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Exciting integrations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Work on agent safety and AGI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2defedeb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2defedeb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7a91afeb9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7a91afeb9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RAG -&gt; document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f2b3fc1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f2b3fc1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core model can have a set of templates on top to test and train model towards a new standard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standard filters or model specific templates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your own templates.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get a fine tuned model, without your data. RLAF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7a91afeb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7a91afeb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7a91afeb9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f7a91afeb9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1c6d0b7b5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1c6d0b7b5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Lots of PoCs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models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6edb357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6edb357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7a91afeb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7a91afeb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838c104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838c104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7a91afeb9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7a91afeb9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core model can have a set of templates on top to test and train model towards a new standard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standard filters or model specific templates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your own templates.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get a fine tuned model, without your data. RLAF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e35ed2db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e35ed2db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6edb357e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6edb357e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3185544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3185544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3000"/>
          </a:blip>
          <a:srcRect b="0" l="9909" r="0" t="99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Montserrat Medium"/>
              <a:buNone/>
              <a:defRPr sz="5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Montserrat Medium"/>
              <a:buNone/>
              <a:defRPr sz="5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 sz="2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1 3">
  <p:cSld name="TITLE_ONLY_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311700" y="133972"/>
            <a:ext cx="7991100" cy="5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416000" y="1373325"/>
            <a:ext cx="8520600" cy="22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595300" y="4854400"/>
            <a:ext cx="548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ullet List">
  <p:cSld name="CUSTOM_6">
    <p:bg>
      <p:bgPr>
        <a:gradFill>
          <a:gsLst>
            <a:gs pos="0">
              <a:srgbClr val="554F9B"/>
            </a:gs>
            <a:gs pos="100000">
              <a:srgbClr val="29274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04600" y="1303450"/>
            <a:ext cx="8222400" cy="33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 amt="33000"/>
          </a:blip>
          <a:srcRect b="0" l="9908" r="58026" t="9909"/>
          <a:stretch/>
        </p:blipFill>
        <p:spPr>
          <a:xfrm>
            <a:off x="5889375" y="0"/>
            <a:ext cx="32546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n light form">
  <p:cSld name="CUSTOM_2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 amt="33000"/>
          </a:blip>
          <a:srcRect b="4954" l="67856" r="76" t="4954"/>
          <a:stretch/>
        </p:blipFill>
        <p:spPr>
          <a:xfrm>
            <a:off x="5889375" y="0"/>
            <a:ext cx="32546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33000"/>
          </a:blip>
          <a:srcRect b="0" l="9908" r="58026" t="9909"/>
          <a:stretch/>
        </p:blipFill>
        <p:spPr>
          <a:xfrm>
            <a:off x="5889375" y="0"/>
            <a:ext cx="32546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with bullets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14972"/>
            <a:ext cx="7991100" cy="5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7C6"/>
              </a:buClr>
              <a:buSzPts val="2400"/>
              <a:buFont typeface="Roboto"/>
              <a:buNone/>
              <a:defRPr b="1" sz="2400">
                <a:solidFill>
                  <a:srgbClr val="0067C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16000" y="1754325"/>
            <a:ext cx="8520600" cy="22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subTitle"/>
          </p:nvPr>
        </p:nvSpPr>
        <p:spPr>
          <a:xfrm>
            <a:off x="311700" y="979342"/>
            <a:ext cx="79911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95300" y="4854400"/>
            <a:ext cx="548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 amt="33000"/>
          </a:blip>
          <a:srcRect b="0" l="9908" r="58026" t="9909"/>
          <a:stretch/>
        </p:blipFill>
        <p:spPr>
          <a:xfrm>
            <a:off x="5889375" y="0"/>
            <a:ext cx="32546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Blank w/ header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382708" y="419194"/>
            <a:ext cx="7680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3">
            <a:alphaModFix amt="33000"/>
          </a:blip>
          <a:srcRect b="0" l="9908" r="58026" t="9909"/>
          <a:stretch/>
        </p:blipFill>
        <p:spPr>
          <a:xfrm>
            <a:off x="5889375" y="0"/>
            <a:ext cx="32546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Light blue 1 1">
  <p:cSld name="MAIN_POINT_2_1_1_1">
    <p:bg>
      <p:bgPr>
        <a:solidFill>
          <a:srgbClr val="1B2E57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1292600" y="1201500"/>
            <a:ext cx="6558900" cy="10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ontserrat Medium"/>
              <a:buNone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292600" y="2264100"/>
            <a:ext cx="6558600" cy="15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○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■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○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■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○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■"/>
              <a:defRPr i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595300" y="4854400"/>
            <a:ext cx="548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1 2">
  <p:cSld name="TITLE_ONLY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311700" y="133972"/>
            <a:ext cx="7991100" cy="5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"/>
              <a:buNone/>
              <a:defRPr b="1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16000" y="1373325"/>
            <a:ext cx="8520600" cy="22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95300" y="4854400"/>
            <a:ext cx="548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6250" y="4688100"/>
            <a:ext cx="1693525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E3170"/>
            </a:gs>
            <a:gs pos="100000">
              <a:srgbClr val="0305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161850" y="4706074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AutoAlign AI. All rights reserved.</a:t>
            </a:r>
            <a:endParaRPr sz="1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s://app.autoalign.ai" TargetMode="External"/><Relationship Id="rId7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" type="subTitle"/>
          </p:nvPr>
        </p:nvSpPr>
        <p:spPr>
          <a:xfrm>
            <a:off x="301350" y="3383150"/>
            <a:ext cx="8541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en" sz="1700"/>
              <a:t> </a:t>
            </a: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alignment platform to make AI safe and effective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650" y="1564450"/>
            <a:ext cx="5323106" cy="11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6164575" y="3192125"/>
            <a:ext cx="2494800" cy="137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Jailbreaking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5821675" y="2658725"/>
            <a:ext cx="2494800" cy="137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bias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5440675" y="2049125"/>
            <a:ext cx="2494800" cy="137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Fact-checking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Guardrail alerting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503225" y="1466125"/>
            <a:ext cx="3209700" cy="3170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Systems Operations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 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Accountability 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Consumer Protection 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Bias and Fairness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Robustness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5037316" y="1463125"/>
            <a:ext cx="2494800" cy="1370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Fact-checking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alignment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763775" y="2034775"/>
            <a:ext cx="2841000" cy="684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Explainability and Interpretability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3952812" y="2100625"/>
            <a:ext cx="828600" cy="55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626502" y="1034650"/>
            <a:ext cx="24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Responsible AI Framework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504575" y="1060625"/>
            <a:ext cx="19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Alignment Controls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70" name="Google Shape;170;p21"/>
          <p:cNvSpPr txBox="1"/>
          <p:nvPr>
            <p:ph type="ctrTitle"/>
          </p:nvPr>
        </p:nvSpPr>
        <p:spPr>
          <a:xfrm>
            <a:off x="382708" y="419194"/>
            <a:ext cx="76809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Mapping Responsible AI Frameworks to Alignment Controls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54F9B"/>
            </a:gs>
            <a:gs pos="100000">
              <a:srgbClr val="29274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2946475" y="2217075"/>
            <a:ext cx="1738200" cy="147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Pillars mapped and application requirements established and out-of-the-box and custom controls defined</a:t>
            </a:r>
            <a:endParaRPr sz="1200"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00" y="339722"/>
            <a:ext cx="2329186" cy="4140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>
            <p:ph type="title"/>
          </p:nvPr>
        </p:nvSpPr>
        <p:spPr>
          <a:xfrm>
            <a:off x="2946475" y="426300"/>
            <a:ext cx="3523500" cy="5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KPMG Collaboration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60407">
            <a:off x="2862112" y="1274853"/>
            <a:ext cx="1106400" cy="710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179140">
            <a:off x="3803925" y="3864086"/>
            <a:ext cx="906834" cy="7390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0" name="Google Shape;180;p22"/>
          <p:cNvSpPr txBox="1"/>
          <p:nvPr/>
        </p:nvSpPr>
        <p:spPr>
          <a:xfrm>
            <a:off x="5033111" y="4170559"/>
            <a:ext cx="37527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</a:t>
            </a:r>
            <a:r>
              <a:rPr lang="en" sz="1200"/>
              <a:t>ut-of-the-box and custom controls defined</a:t>
            </a:r>
            <a:endParaRPr sz="1200"/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1424" y="415925"/>
            <a:ext cx="1351801" cy="5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9553" y="1247200"/>
            <a:ext cx="3752699" cy="283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54F9B"/>
            </a:gs>
            <a:gs pos="100000">
              <a:srgbClr val="29274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464100" y="438772"/>
            <a:ext cx="79911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Why </a:t>
            </a:r>
            <a:r>
              <a:rPr lang="en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AutoAlign Safety Sidecar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20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478200" y="1121775"/>
            <a:ext cx="8139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AutoNum type="arabicParenR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Separate security and safety from the model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Allow for standardization across different models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Plug and play different models for comparison and for upgrading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Keep compliance as a separate and consistent layer to apply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Don’t rely on a foundational model provider’s universal view of safety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AutoNum type="arabicParenR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Enhance performance and reliability of models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Don’t lobotomize models by trying to fine-tune them for safety / bias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Enhance performance and decrease refusals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Context is king preserve maximum context vs moderation endpoints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AutoNum type="arabicParenR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 scalable approach for AI Safety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Capable of supporting more advanced AI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-"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Capable of supporting AI agents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D7CCE"/>
            </a:gs>
            <a:gs pos="100000">
              <a:srgbClr val="6C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311700" y="1229650"/>
            <a:ext cx="5244000" cy="1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Char char="●"/>
            </a:pPr>
            <a:r>
              <a:rPr lang="en" sz="1900">
                <a:solidFill>
                  <a:schemeClr val="accent4"/>
                </a:solidFill>
              </a:rPr>
              <a:t>Releasing of our work on agent security</a:t>
            </a:r>
            <a:endParaRPr sz="1900">
              <a:solidFill>
                <a:schemeClr val="accent4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00"/>
              <a:buChar char="●"/>
            </a:pPr>
            <a:r>
              <a:rPr lang="en" sz="1900">
                <a:solidFill>
                  <a:schemeClr val="accent4"/>
                </a:solidFill>
              </a:rPr>
              <a:t>Working with the industry partners who have already signed up for integrations</a:t>
            </a:r>
            <a:endParaRPr sz="1900">
              <a:solidFill>
                <a:schemeClr val="accent4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900"/>
              <a:buChar char="●"/>
            </a:pPr>
            <a:r>
              <a:rPr lang="en" sz="1900">
                <a:solidFill>
                  <a:schemeClr val="accent4"/>
                </a:solidFill>
              </a:rPr>
              <a:t>Commitment to open source our reference implementations and research</a:t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61275" y="1277709"/>
            <a:ext cx="2994900" cy="27765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21212"/>
              </a:solidFill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025" y="2941518"/>
            <a:ext cx="750009" cy="3374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17409">
            <a:off x="6777400" y="2555332"/>
            <a:ext cx="750010" cy="3374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7" name="Google Shape;197;p24"/>
          <p:cNvSpPr/>
          <p:nvPr/>
        </p:nvSpPr>
        <p:spPr>
          <a:xfrm>
            <a:off x="7547325" y="2255175"/>
            <a:ext cx="7899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6317125" y="1893925"/>
            <a:ext cx="319500" cy="3375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63533">
            <a:off x="6360527" y="2513665"/>
            <a:ext cx="520497" cy="2342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36182">
            <a:off x="5964850" y="2487455"/>
            <a:ext cx="636973" cy="2866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1" name="Google Shape;201;p24"/>
          <p:cNvSpPr/>
          <p:nvPr/>
        </p:nvSpPr>
        <p:spPr>
          <a:xfrm>
            <a:off x="6323225" y="3006275"/>
            <a:ext cx="456600" cy="2550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6374825" y="3042491"/>
            <a:ext cx="38100" cy="190200"/>
          </a:xfrm>
          <a:prstGeom prst="roundRect">
            <a:avLst>
              <a:gd fmla="val 16667" name="adj"/>
            </a:avLst>
          </a:prstGeom>
          <a:solidFill>
            <a:srgbClr val="7FB3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6519618" y="3042491"/>
            <a:ext cx="38100" cy="190200"/>
          </a:xfrm>
          <a:prstGeom prst="roundRect">
            <a:avLst>
              <a:gd fmla="val 16667" name="adj"/>
            </a:avLst>
          </a:prstGeom>
          <a:solidFill>
            <a:srgbClr val="7FB3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6603425" y="3038688"/>
            <a:ext cx="38100" cy="190200"/>
          </a:xfrm>
          <a:prstGeom prst="roundRect">
            <a:avLst>
              <a:gd fmla="val 16667" name="adj"/>
            </a:avLst>
          </a:prstGeom>
          <a:solidFill>
            <a:srgbClr val="7FB3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6679625" y="3042491"/>
            <a:ext cx="38100" cy="190200"/>
          </a:xfrm>
          <a:prstGeom prst="roundRect">
            <a:avLst>
              <a:gd fmla="val 16667" name="adj"/>
            </a:avLst>
          </a:prstGeom>
          <a:solidFill>
            <a:srgbClr val="7FB3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6679625" y="1855075"/>
            <a:ext cx="16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Agent framework</a:t>
            </a:r>
            <a:endParaRPr/>
          </a:p>
        </p:txBody>
      </p:sp>
      <p:sp>
        <p:nvSpPr>
          <p:cNvPr id="207" name="Google Shape;20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coming next…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9A80FC"/>
            </a:gs>
          </a:gsLst>
          <a:lin ang="5400012" scaled="0"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458925" y="1409425"/>
            <a:ext cx="3549000" cy="259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21212"/>
                </a:solidFill>
              </a:rPr>
              <a:t>Come see us at our booth or online for a demo and access to Sidecar:</a:t>
            </a:r>
            <a:endParaRPr sz="1600">
              <a:solidFill>
                <a:srgbClr val="12121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www.autoalign.ai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hello@autoalign.ai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13" name="Google Shape;213;p25"/>
          <p:cNvSpPr txBox="1"/>
          <p:nvPr>
            <p:ph type="title"/>
          </p:nvPr>
        </p:nvSpPr>
        <p:spPr>
          <a:xfrm>
            <a:off x="1097925" y="566225"/>
            <a:ext cx="24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0" y="484325"/>
            <a:ext cx="413185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E3170"/>
            </a:gs>
            <a:gs pos="100000">
              <a:srgbClr val="030508"/>
            </a:gs>
          </a:gsLst>
          <a:lin ang="5400012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4294967295" type="title"/>
          </p:nvPr>
        </p:nvSpPr>
        <p:spPr>
          <a:xfrm>
            <a:off x="311700" y="133972"/>
            <a:ext cx="79911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Enterprise adoption of Generative AI is risky</a:t>
            </a:r>
            <a:endParaRPr sz="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29599" y="4178650"/>
            <a:ext cx="826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88%</a:t>
            </a:r>
            <a:r>
              <a:rPr lang="en" sz="1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of leaders lack trust in automated decisioning systems due to their inability to fully understand and manage risk</a:t>
            </a:r>
            <a:endParaRPr sz="1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41930" y="676663"/>
            <a:ext cx="826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While incredibly promising, large generative AI models…</a:t>
            </a:r>
            <a:r>
              <a:rPr lang="en" sz="1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387800" y="1390650"/>
            <a:ext cx="2325117" cy="2694000"/>
            <a:chOff x="387800" y="1390650"/>
            <a:chExt cx="2325117" cy="2694000"/>
          </a:xfrm>
        </p:grpSpPr>
        <p:sp>
          <p:nvSpPr>
            <p:cNvPr id="72" name="Google Shape;72;p13"/>
            <p:cNvSpPr/>
            <p:nvPr/>
          </p:nvSpPr>
          <p:spPr>
            <a:xfrm>
              <a:off x="387917" y="1390650"/>
              <a:ext cx="2325000" cy="26940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387800" y="3127111"/>
              <a:ext cx="23250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Applied to a specific use case, out-of-the-box LLMs face a performance gap versus custom tuned models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387800" y="2522692"/>
              <a:ext cx="2325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Lack Directed Performance</a:t>
              </a:r>
              <a:endParaRPr b="1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5" name="Google Shape;7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57025" y="1723988"/>
              <a:ext cx="586800" cy="586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oogle Shape;76;p13"/>
          <p:cNvGrpSpPr/>
          <p:nvPr/>
        </p:nvGrpSpPr>
        <p:grpSpPr>
          <a:xfrm>
            <a:off x="3329102" y="1390650"/>
            <a:ext cx="2329198" cy="2694000"/>
            <a:chOff x="3329102" y="1390650"/>
            <a:chExt cx="2329198" cy="2694000"/>
          </a:xfrm>
        </p:grpSpPr>
        <p:sp>
          <p:nvSpPr>
            <p:cNvPr id="77" name="Google Shape;77;p13"/>
            <p:cNvSpPr/>
            <p:nvPr/>
          </p:nvSpPr>
          <p:spPr>
            <a:xfrm>
              <a:off x="3329128" y="1390650"/>
              <a:ext cx="2325000" cy="2694000"/>
            </a:xfrm>
            <a:prstGeom prst="rect">
              <a:avLst/>
            </a:prstGeom>
            <a:solidFill>
              <a:srgbClr val="1B2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3333300" y="3165051"/>
              <a:ext cx="2325000" cy="8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Trust is eroded when models do not perform as expected and have large surface areas of attack that can be exposed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3329102" y="2536105"/>
              <a:ext cx="2325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Insecure</a:t>
              </a: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Behave Unpredictably</a:t>
              </a:r>
              <a:endParaRPr b="1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020875" y="1673672"/>
              <a:ext cx="922275" cy="818350"/>
            </a:xfrm>
            <a:custGeom>
              <a:rect b="b" l="l" r="r" t="t"/>
              <a:pathLst>
                <a:path extrusionOk="0" h="32734" w="36891">
                  <a:moveTo>
                    <a:pt x="0" y="11536"/>
                  </a:moveTo>
                  <a:cubicBezTo>
                    <a:pt x="6097" y="13060"/>
                    <a:pt x="2293" y="24203"/>
                    <a:pt x="5624" y="29532"/>
                  </a:cubicBezTo>
                  <a:cubicBezTo>
                    <a:pt x="8175" y="33614"/>
                    <a:pt x="16103" y="33453"/>
                    <a:pt x="20020" y="30656"/>
                  </a:cubicBezTo>
                  <a:cubicBezTo>
                    <a:pt x="27648" y="25209"/>
                    <a:pt x="11031" y="13938"/>
                    <a:pt x="8998" y="4788"/>
                  </a:cubicBezTo>
                  <a:cubicBezTo>
                    <a:pt x="8454" y="2342"/>
                    <a:pt x="12360" y="375"/>
                    <a:pt x="14847" y="64"/>
                  </a:cubicBezTo>
                  <a:cubicBezTo>
                    <a:pt x="16879" y="-190"/>
                    <a:pt x="19932" y="562"/>
                    <a:pt x="20470" y="2538"/>
                  </a:cubicBezTo>
                  <a:cubicBezTo>
                    <a:pt x="21436" y="6084"/>
                    <a:pt x="17091" y="14282"/>
                    <a:pt x="20695" y="13561"/>
                  </a:cubicBezTo>
                  <a:cubicBezTo>
                    <a:pt x="25506" y="12598"/>
                    <a:pt x="26448" y="-1380"/>
                    <a:pt x="29918" y="2089"/>
                  </a:cubicBezTo>
                  <a:cubicBezTo>
                    <a:pt x="33075" y="5245"/>
                    <a:pt x="27628" y="10923"/>
                    <a:pt x="28119" y="15360"/>
                  </a:cubicBezTo>
                  <a:cubicBezTo>
                    <a:pt x="28501" y="18812"/>
                    <a:pt x="34002" y="22913"/>
                    <a:pt x="36891" y="2098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round/>
              <a:headEnd len="med" w="med" type="none"/>
              <a:tailEnd len="med" w="med" type="triangle"/>
            </a:ln>
          </p:spPr>
        </p:sp>
      </p:grpSp>
      <p:grpSp>
        <p:nvGrpSpPr>
          <p:cNvPr id="81" name="Google Shape;81;p13"/>
          <p:cNvGrpSpPr/>
          <p:nvPr/>
        </p:nvGrpSpPr>
        <p:grpSpPr>
          <a:xfrm>
            <a:off x="6270273" y="1390650"/>
            <a:ext cx="2325024" cy="2694000"/>
            <a:chOff x="6270273" y="1390650"/>
            <a:chExt cx="2325024" cy="2694000"/>
          </a:xfrm>
        </p:grpSpPr>
        <p:sp>
          <p:nvSpPr>
            <p:cNvPr id="82" name="Google Shape;82;p13"/>
            <p:cNvSpPr/>
            <p:nvPr/>
          </p:nvSpPr>
          <p:spPr>
            <a:xfrm>
              <a:off x="6270273" y="1390650"/>
              <a:ext cx="2325000" cy="2694000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6270297" y="2522692"/>
              <a:ext cx="2325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Unsafe and </a:t>
              </a:r>
              <a:r>
                <a:rPr b="1"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Contain Bias</a:t>
              </a:r>
              <a:endParaRPr b="1" baseline="30000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4" name="Google Shape;84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39425" y="1739900"/>
              <a:ext cx="586800" cy="555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/>
            <p:cNvSpPr txBox="1"/>
            <p:nvPr/>
          </p:nvSpPr>
          <p:spPr>
            <a:xfrm>
              <a:off x="6270293" y="3184470"/>
              <a:ext cx="23250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AI systems are an extension of a company’s brand: biased models create both direct and indirect liability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107025" y="3014150"/>
            <a:ext cx="13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Fine-tuning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720600" y="2489050"/>
            <a:ext cx="26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Moderation and guardrails</a:t>
            </a:r>
            <a:endParaRPr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2842" l="0" r="0" t="9950"/>
          <a:stretch/>
        </p:blipFill>
        <p:spPr>
          <a:xfrm>
            <a:off x="316675" y="1155575"/>
            <a:ext cx="3824375" cy="958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0800" y="2571750"/>
            <a:ext cx="3241326" cy="21812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16093" r="0" t="40673"/>
          <a:stretch/>
        </p:blipFill>
        <p:spPr>
          <a:xfrm>
            <a:off x="4807550" y="3053038"/>
            <a:ext cx="4199550" cy="1175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" name="Google Shape;95;p14"/>
          <p:cNvSpPr txBox="1"/>
          <p:nvPr>
            <p:ph type="title"/>
          </p:nvPr>
        </p:nvSpPr>
        <p:spPr>
          <a:xfrm>
            <a:off x="240475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make GenAI more robust?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2044568">
            <a:off x="418542" y="2342335"/>
            <a:ext cx="750002" cy="6112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b="53447" l="9208" r="25759" t="0"/>
          <a:stretch/>
        </p:blipFill>
        <p:spPr>
          <a:xfrm>
            <a:off x="4422150" y="1401625"/>
            <a:ext cx="3602376" cy="958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919740">
            <a:off x="7998340" y="2233254"/>
            <a:ext cx="868448" cy="491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54F9B"/>
            </a:gs>
            <a:gs pos="100000">
              <a:srgbClr val="292741"/>
            </a:gs>
          </a:gsLst>
          <a:lin ang="5400012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Constitutional and w</a:t>
            </a:r>
            <a:r>
              <a:rPr lang="en"/>
              <a:t>eak supervision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9980" l="10256" r="9985" t="9980"/>
          <a:stretch/>
        </p:blipFill>
        <p:spPr>
          <a:xfrm>
            <a:off x="4884675" y="1448275"/>
            <a:ext cx="2616650" cy="23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0663" y="1430947"/>
            <a:ext cx="2616674" cy="239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54F9B"/>
            </a:gs>
            <a:gs pos="100000">
              <a:srgbClr val="29274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6"/>
          <p:cNvGrpSpPr/>
          <p:nvPr/>
        </p:nvGrpSpPr>
        <p:grpSpPr>
          <a:xfrm>
            <a:off x="684663" y="1288675"/>
            <a:ext cx="2782024" cy="2252100"/>
            <a:chOff x="684663" y="1288675"/>
            <a:chExt cx="2782024" cy="2252100"/>
          </a:xfrm>
        </p:grpSpPr>
        <p:sp>
          <p:nvSpPr>
            <p:cNvPr id="111" name="Google Shape;111;p16"/>
            <p:cNvSpPr/>
            <p:nvPr/>
          </p:nvSpPr>
          <p:spPr>
            <a:xfrm>
              <a:off x="684663" y="1288675"/>
              <a:ext cx="2782024" cy="2252100"/>
            </a:xfrm>
            <a:prstGeom prst="rect">
              <a:avLst/>
            </a:prstGeom>
            <a:solidFill>
              <a:srgbClr val="E5E5E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" name="Google Shape;11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86693" y="2974993"/>
              <a:ext cx="811284" cy="337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13" name="Google Shape;11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353434">
              <a:off x="1310788" y="2588527"/>
              <a:ext cx="810130" cy="3380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14" name="Google Shape;114;p16"/>
            <p:cNvSpPr/>
            <p:nvPr/>
          </p:nvSpPr>
          <p:spPr>
            <a:xfrm>
              <a:off x="2143038" y="2094400"/>
              <a:ext cx="970934" cy="836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LLM</a:t>
              </a:r>
              <a:endParaRPr/>
            </a:p>
          </p:txBody>
        </p:sp>
      </p:grpSp>
      <p:sp>
        <p:nvSpPr>
          <p:cNvPr id="115" name="Google Shape;115;p16"/>
          <p:cNvSpPr txBox="1"/>
          <p:nvPr/>
        </p:nvSpPr>
        <p:spPr>
          <a:xfrm>
            <a:off x="975871" y="3646775"/>
            <a:ext cx="20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The AutoAlign Sidecar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3558" r="0" t="12434"/>
          <a:stretch/>
        </p:blipFill>
        <p:spPr>
          <a:xfrm>
            <a:off x="4071600" y="1293750"/>
            <a:ext cx="4575376" cy="3221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7" name="Google Shape;117;p16"/>
          <p:cNvSpPr txBox="1"/>
          <p:nvPr>
            <p:ph type="title"/>
          </p:nvPr>
        </p:nvSpPr>
        <p:spPr>
          <a:xfrm>
            <a:off x="311700" y="26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can we make GenAI more robust?</a:t>
            </a:r>
            <a:endParaRPr/>
          </a:p>
        </p:txBody>
      </p:sp>
      <p:grpSp>
        <p:nvGrpSpPr>
          <p:cNvPr id="118" name="Google Shape;118;p16"/>
          <p:cNvGrpSpPr/>
          <p:nvPr/>
        </p:nvGrpSpPr>
        <p:grpSpPr>
          <a:xfrm>
            <a:off x="1001899" y="3016225"/>
            <a:ext cx="493904" cy="255000"/>
            <a:chOff x="1001899" y="3016225"/>
            <a:chExt cx="493904" cy="255000"/>
          </a:xfrm>
        </p:grpSpPr>
        <p:sp>
          <p:nvSpPr>
            <p:cNvPr id="119" name="Google Shape;119;p16"/>
            <p:cNvSpPr/>
            <p:nvPr/>
          </p:nvSpPr>
          <p:spPr>
            <a:xfrm>
              <a:off x="1001899" y="3016225"/>
              <a:ext cx="493904" cy="255000"/>
            </a:xfrm>
            <a:prstGeom prst="roundRect">
              <a:avLst>
                <a:gd fmla="val 16667" name="adj"/>
              </a:avLst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057715" y="3052441"/>
              <a:ext cx="41213" cy="190200"/>
            </a:xfrm>
            <a:prstGeom prst="roundRect">
              <a:avLst>
                <a:gd fmla="val 16667" name="adj"/>
              </a:avLst>
            </a:prstGeom>
            <a:solidFill>
              <a:srgbClr val="7FB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214337" y="3052441"/>
              <a:ext cx="41213" cy="190200"/>
            </a:xfrm>
            <a:prstGeom prst="roundRect">
              <a:avLst>
                <a:gd fmla="val 16667" name="adj"/>
              </a:avLst>
            </a:prstGeom>
            <a:solidFill>
              <a:srgbClr val="7FB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04991" y="3048638"/>
              <a:ext cx="41213" cy="190200"/>
            </a:xfrm>
            <a:prstGeom prst="roundRect">
              <a:avLst>
                <a:gd fmla="val 16667" name="adj"/>
              </a:avLst>
            </a:prstGeom>
            <a:solidFill>
              <a:srgbClr val="7FB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387417" y="3052441"/>
              <a:ext cx="41213" cy="190200"/>
            </a:xfrm>
            <a:prstGeom prst="roundRect">
              <a:avLst>
                <a:gd fmla="val 16667" name="adj"/>
              </a:avLst>
            </a:prstGeom>
            <a:solidFill>
              <a:srgbClr val="7FB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684666" y="1415850"/>
            <a:ext cx="1147684" cy="1470283"/>
            <a:chOff x="684666" y="1415850"/>
            <a:chExt cx="1147684" cy="1470283"/>
          </a:xfrm>
        </p:grpSpPr>
        <p:pic>
          <p:nvPicPr>
            <p:cNvPr id="125" name="Google Shape;12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5750" y="1666275"/>
              <a:ext cx="456599" cy="513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7075" y="1415850"/>
              <a:ext cx="416125" cy="46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3202148">
              <a:off x="761639" y="2240111"/>
              <a:ext cx="614170" cy="5005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D7CCE"/>
            </a:gs>
            <a:gs pos="100000">
              <a:srgbClr val="6C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133972"/>
            <a:ext cx="79911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Sidecar</a:t>
            </a:r>
            <a:r>
              <a:rPr lang="en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is deployed with a </a:t>
            </a:r>
            <a:r>
              <a:rPr lang="en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reusable library of alignment controls to make Gen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AI robust</a:t>
            </a:r>
            <a:endParaRPr sz="2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1475" l="0" r="0" t="1475"/>
          <a:stretch/>
        </p:blipFill>
        <p:spPr>
          <a:xfrm>
            <a:off x="3156350" y="1374100"/>
            <a:ext cx="5601750" cy="302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415050" y="1198575"/>
            <a:ext cx="2462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Alignment controls are provided out-of-the box by AutoAlign and can also be customized or designed by our clients. 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These alignment controls can be combined to test and tune base models and/or deploy guardrails.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They can be implemented in development, QA, and production, systematically reducing risk and increasing performance. 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768900" y="368825"/>
            <a:ext cx="752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AutoAlign’s </a:t>
            </a:r>
            <a:r>
              <a:rPr lang="en" sz="2520"/>
              <a:t>Sidecar can increase both</a:t>
            </a:r>
            <a:endParaRPr sz="2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performance AND safety</a:t>
            </a:r>
            <a:endParaRPr sz="2520"/>
          </a:p>
        </p:txBody>
      </p:sp>
      <p:graphicFrame>
        <p:nvGraphicFramePr>
          <p:cNvPr id="140" name="Google Shape;140;p18"/>
          <p:cNvGraphicFramePr/>
          <p:nvPr/>
        </p:nvGraphicFramePr>
        <p:xfrm>
          <a:off x="842175" y="149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{124EAC9B-CF6D-4D9A-9BF0-81498D672DAE}</a:tableStyleId>
              </a:tblPr>
              <a:tblGrid>
                <a:gridCol w="2110975"/>
                <a:gridCol w="1121275"/>
                <a:gridCol w="1172075"/>
                <a:gridCol w="1336775"/>
                <a:gridCol w="1161775"/>
              </a:tblGrid>
              <a:tr h="34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 MODEL</a:t>
                      </a:r>
                      <a:endParaRPr b="1" sz="1100"/>
                    </a:p>
                  </a:txBody>
                  <a:tcPr marT="45700" marB="45700" marR="45700" marL="45700" anchor="ctr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DT-PII*</a:t>
                      </a:r>
                      <a:endParaRPr b="1" sz="1100"/>
                    </a:p>
                  </a:txBody>
                  <a:tcPr marT="45700" marB="45700" marR="45700" marL="45700" anchor="ctr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DT-NON-TOXIC</a:t>
                      </a:r>
                      <a:endParaRPr b="1" sz="1100"/>
                    </a:p>
                  </a:txBody>
                  <a:tcPr marT="45700" marB="45700" marR="45700" marL="45700" anchor="ctr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DT-NON- STEREOTYPE</a:t>
                      </a:r>
                      <a:endParaRPr b="1" sz="1100"/>
                    </a:p>
                  </a:txBody>
                  <a:tcPr marT="45700" marB="45700" marR="45700" marL="45700" anchor="ctr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DT-ETHICS</a:t>
                      </a:r>
                      <a:endParaRPr b="1" sz="1100"/>
                    </a:p>
                  </a:txBody>
                  <a:tcPr marT="45700" marB="45700" marR="45700" marL="45700" anchor="ctr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gpt-3.5-turbo-0301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70.1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56.0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90.1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82.0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</a:t>
                      </a:r>
                      <a:r>
                        <a:rPr b="1" lang="en" sz="1100"/>
                        <a:t>gpt-3.5-turbo-0301+autoalign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85.9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83.8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94.7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90.0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gpt-4-0613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69.0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83.7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100.0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77.2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 gpt-4-0613+autoalign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83.0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89.0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100.0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92.7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mistral-v-0.2-7b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76.5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68.1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84.1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28.5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 mistral-v-0.2-7b+autoalign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99.6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91.2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92.8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90.2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claude-3-haiku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92.5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87.2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100.0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88.1</a:t>
                      </a:r>
                      <a:endParaRPr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</a:t>
                      </a:r>
                      <a:r>
                        <a:rPr b="1" lang="en" sz="1100"/>
                        <a:t>claude-3-haiku+autoalign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98.4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97.3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100.0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92.4</a:t>
                      </a:r>
                      <a:endParaRPr b="1" sz="1100"/>
                    </a:p>
                  </a:txBody>
                  <a:tcPr marT="45700" marB="45700" marR="45700" marL="45700" anchor="b">
                    <a:lnL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4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18"/>
          <p:cNvSpPr txBox="1"/>
          <p:nvPr/>
        </p:nvSpPr>
        <p:spPr>
          <a:xfrm>
            <a:off x="3183075" y="4241200"/>
            <a:ext cx="480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*</a:t>
            </a:r>
            <a:r>
              <a:rPr lang="en" sz="800">
                <a:solidFill>
                  <a:srgbClr val="FFFFFF"/>
                </a:solidFill>
              </a:rPr>
              <a:t>Sample evaluation datasets from DecodingTrust: </a:t>
            </a:r>
            <a:r>
              <a:rPr lang="en" sz="800">
                <a:solidFill>
                  <a:srgbClr val="FFFFFF"/>
                </a:solidFill>
              </a:rPr>
              <a:t>https://github.com/AI-secure/DecodingTrust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54F9B"/>
            </a:gs>
            <a:gs pos="100000">
              <a:srgbClr val="29274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Sidecar is available today…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457000" y="1227250"/>
            <a:ext cx="5632200" cy="27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SaaS version available today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Enterprise version also available for on-premise use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Easy connectivity via API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Scales from low to high-volume usage, per token pricing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wide range of models supported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075" y="827750"/>
            <a:ext cx="3412250" cy="34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idx="4294967295" type="title"/>
          </p:nvPr>
        </p:nvSpPr>
        <p:spPr>
          <a:xfrm>
            <a:off x="915563" y="51897"/>
            <a:ext cx="79911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Sidecar Monitoring</a:t>
            </a:r>
            <a:endParaRPr sz="2000"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50" y="154575"/>
            <a:ext cx="359225" cy="3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375" y="1192876"/>
            <a:ext cx="5985249" cy="3369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6" name="Google Shape;156;p20"/>
          <p:cNvSpPr txBox="1"/>
          <p:nvPr/>
        </p:nvSpPr>
        <p:spPr>
          <a:xfrm>
            <a:off x="943825" y="486375"/>
            <a:ext cx="751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4"/>
                </a:solidFill>
              </a:rPr>
              <a:t>AutoAlign can provide native monitoring dashboards into Amazon, Google and Microsoft environments across users, sessions, and queries for LLM-based applications for true insights into LLM performance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toAlign new website">
  <a:themeElements>
    <a:clrScheme name="Simple Light">
      <a:dk1>
        <a:srgbClr val="3D396F"/>
      </a:dk1>
      <a:lt1>
        <a:srgbClr val="7B67C5"/>
      </a:lt1>
      <a:dk2>
        <a:srgbClr val="101A3C"/>
      </a:dk2>
      <a:lt2>
        <a:srgbClr val="E56CC4"/>
      </a:lt2>
      <a:accent1>
        <a:srgbClr val="DDD4FF"/>
      </a:accent1>
      <a:accent2>
        <a:srgbClr val="904CBC"/>
      </a:accent2>
      <a:accent3>
        <a:srgbClr val="081332"/>
      </a:accent3>
      <a:accent4>
        <a:srgbClr val="FFFFFF"/>
      </a:accent4>
      <a:accent5>
        <a:srgbClr val="FF79BF"/>
      </a:accent5>
      <a:accent6>
        <a:srgbClr val="DDD4FF"/>
      </a:accent6>
      <a:hlink>
        <a:srgbClr val="030D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